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4.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5.xml" ContentType="application/vnd.openxmlformats-officedocument.themeOverride+xml"/>
  <Override PartName="/ppt/notesSlides/notesSlide50.xml" ContentType="application/vnd.openxmlformats-officedocument.presentationml.notesSlide+xml"/>
  <Override PartName="/ppt/theme/themeOverride6.xml" ContentType="application/vnd.openxmlformats-officedocument.themeOverride+xml"/>
  <Override PartName="/ppt/notesSlides/notesSlide51.xml" ContentType="application/vnd.openxmlformats-officedocument.presentationml.notesSlide+xml"/>
  <Override PartName="/ppt/theme/themeOverride7.xml" ContentType="application/vnd.openxmlformats-officedocument.themeOverride+xml"/>
  <Override PartName="/ppt/notesSlides/notesSlide52.xml" ContentType="application/vnd.openxmlformats-officedocument.presentationml.notesSlide+xml"/>
  <Override PartName="/ppt/theme/themeOverride8.xml" ContentType="application/vnd.openxmlformats-officedocument.themeOverride+xml"/>
  <Override PartName="/ppt/notesSlides/notesSlide53.xml" ContentType="application/vnd.openxmlformats-officedocument.presentationml.notesSlide+xml"/>
  <Override PartName="/ppt/theme/themeOverride9.xml" ContentType="application/vnd.openxmlformats-officedocument.themeOverride+xml"/>
  <Override PartName="/ppt/notesSlides/notesSlide54.xml" ContentType="application/vnd.openxmlformats-officedocument.presentationml.notesSlide+xml"/>
  <Override PartName="/ppt/theme/themeOverride10.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31" r:id="rId3"/>
    <p:sldMasterId id="2147483744" r:id="rId4"/>
    <p:sldMasterId id="2147483760" r:id="rId5"/>
    <p:sldMasterId id="2147483772" r:id="rId6"/>
    <p:sldMasterId id="2147483784" r:id="rId7"/>
    <p:sldMasterId id="2147483796" r:id="rId8"/>
    <p:sldMasterId id="2147483798" r:id="rId9"/>
    <p:sldMasterId id="2147483800" r:id="rId10"/>
    <p:sldMasterId id="2147483815" r:id="rId11"/>
  </p:sldMasterIdLst>
  <p:notesMasterIdLst>
    <p:notesMasterId r:id="rId109"/>
  </p:notesMasterIdLst>
  <p:sldIdLst>
    <p:sldId id="257" r:id="rId12"/>
    <p:sldId id="798" r:id="rId13"/>
    <p:sldId id="713" r:id="rId14"/>
    <p:sldId id="747" r:id="rId15"/>
    <p:sldId id="733" r:id="rId16"/>
    <p:sldId id="746" r:id="rId17"/>
    <p:sldId id="738" r:id="rId18"/>
    <p:sldId id="731" r:id="rId19"/>
    <p:sldId id="739" r:id="rId20"/>
    <p:sldId id="730" r:id="rId21"/>
    <p:sldId id="748" r:id="rId22"/>
    <p:sldId id="749" r:id="rId23"/>
    <p:sldId id="750" r:id="rId24"/>
    <p:sldId id="732" r:id="rId25"/>
    <p:sldId id="480" r:id="rId26"/>
    <p:sldId id="839" r:id="rId27"/>
    <p:sldId id="714" r:id="rId28"/>
    <p:sldId id="754" r:id="rId29"/>
    <p:sldId id="618" r:id="rId30"/>
    <p:sldId id="717" r:id="rId31"/>
    <p:sldId id="753" r:id="rId32"/>
    <p:sldId id="757" r:id="rId33"/>
    <p:sldId id="721" r:id="rId34"/>
    <p:sldId id="768" r:id="rId35"/>
    <p:sldId id="807" r:id="rId36"/>
    <p:sldId id="769" r:id="rId37"/>
    <p:sldId id="775" r:id="rId38"/>
    <p:sldId id="796" r:id="rId39"/>
    <p:sldId id="782" r:id="rId40"/>
    <p:sldId id="808" r:id="rId41"/>
    <p:sldId id="776" r:id="rId42"/>
    <p:sldId id="777" r:id="rId43"/>
    <p:sldId id="778" r:id="rId44"/>
    <p:sldId id="809" r:id="rId45"/>
    <p:sldId id="810" r:id="rId46"/>
    <p:sldId id="811" r:id="rId47"/>
    <p:sldId id="845" r:id="rId48"/>
    <p:sldId id="781" r:id="rId49"/>
    <p:sldId id="780" r:id="rId50"/>
    <p:sldId id="818" r:id="rId51"/>
    <p:sldId id="799" r:id="rId52"/>
    <p:sldId id="612" r:id="rId53"/>
    <p:sldId id="5372" r:id="rId54"/>
    <p:sldId id="802" r:id="rId55"/>
    <p:sldId id="5374" r:id="rId56"/>
    <p:sldId id="5375" r:id="rId57"/>
    <p:sldId id="806" r:id="rId58"/>
    <p:sldId id="724" r:id="rId59"/>
    <p:sldId id="702" r:id="rId60"/>
    <p:sldId id="779" r:id="rId61"/>
    <p:sldId id="828" r:id="rId62"/>
    <p:sldId id="819" r:id="rId63"/>
    <p:sldId id="820" r:id="rId64"/>
    <p:sldId id="821" r:id="rId65"/>
    <p:sldId id="822" r:id="rId66"/>
    <p:sldId id="823" r:id="rId67"/>
    <p:sldId id="824" r:id="rId68"/>
    <p:sldId id="846" r:id="rId69"/>
    <p:sldId id="847" r:id="rId70"/>
    <p:sldId id="848" r:id="rId71"/>
    <p:sldId id="849" r:id="rId72"/>
    <p:sldId id="850" r:id="rId73"/>
    <p:sldId id="827" r:id="rId74"/>
    <p:sldId id="788" r:id="rId75"/>
    <p:sldId id="715" r:id="rId76"/>
    <p:sldId id="851" r:id="rId77"/>
    <p:sldId id="740" r:id="rId78"/>
    <p:sldId id="852" r:id="rId79"/>
    <p:sldId id="770" r:id="rId80"/>
    <p:sldId id="745" r:id="rId81"/>
    <p:sldId id="742" r:id="rId82"/>
    <p:sldId id="853" r:id="rId83"/>
    <p:sldId id="743" r:id="rId84"/>
    <p:sldId id="744" r:id="rId85"/>
    <p:sldId id="734" r:id="rId86"/>
    <p:sldId id="736" r:id="rId87"/>
    <p:sldId id="764" r:id="rId88"/>
    <p:sldId id="767" r:id="rId89"/>
    <p:sldId id="766" r:id="rId90"/>
    <p:sldId id="741" r:id="rId91"/>
    <p:sldId id="735" r:id="rId92"/>
    <p:sldId id="771" r:id="rId93"/>
    <p:sldId id="805" r:id="rId94"/>
    <p:sldId id="854" r:id="rId95"/>
    <p:sldId id="838" r:id="rId96"/>
    <p:sldId id="761" r:id="rId97"/>
    <p:sldId id="834" r:id="rId98"/>
    <p:sldId id="835" r:id="rId99"/>
    <p:sldId id="836" r:id="rId100"/>
    <p:sldId id="837" r:id="rId101"/>
    <p:sldId id="841" r:id="rId102"/>
    <p:sldId id="5376" r:id="rId103"/>
    <p:sldId id="812" r:id="rId104"/>
    <p:sldId id="844" r:id="rId105"/>
    <p:sldId id="843" r:id="rId106"/>
    <p:sldId id="813" r:id="rId107"/>
    <p:sldId id="785" r:id="rId10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61" autoAdjust="0"/>
    <p:restoredTop sz="81992" autoAdjust="0"/>
  </p:normalViewPr>
  <p:slideViewPr>
    <p:cSldViewPr snapToGrid="0" snapToObjects="1">
      <p:cViewPr varScale="1">
        <p:scale>
          <a:sx n="97" d="100"/>
          <a:sy n="97" d="100"/>
        </p:scale>
        <p:origin x="216" y="1488"/>
      </p:cViewPr>
      <p:guideLst>
        <p:guide orient="horz" pos="2160"/>
        <p:guide pos="2880"/>
      </p:guideLst>
    </p:cSldViewPr>
  </p:slideViewPr>
  <p:outlineViewPr>
    <p:cViewPr>
      <p:scale>
        <a:sx n="33" d="100"/>
        <a:sy n="33" d="100"/>
      </p:scale>
      <p:origin x="0" y="26944"/>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theme" Target="theme/theme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tableStyles" Target="tableStyles.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notesMaster" Target="notesMasters/notesMaster1.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presProps" Target="pres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People sometimes ignore their friends</a:t>
            </a:r>
            <a:r>
              <a:rPr lang="en-SG" dirty="0">
                <a:effectLst/>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Youth sometimes ignore their parents</a:t>
            </a:r>
            <a:r>
              <a:rPr lang="en-SG" dirty="0">
                <a:effectLst/>
              </a:rPr>
              <a:t>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They think there</a:t>
            </a:r>
            <a:r>
              <a:rPr lang="fr-FR" dirty="0"/>
              <a:t>'</a:t>
            </a:r>
            <a:r>
              <a:rPr lang="en-US" dirty="0"/>
              <a:t>s no use trying to communicate.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speak of those who reject God…</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a:t>
            </a:r>
            <a:r>
              <a:rPr lang="en-US" sz="1200" kern="1200" dirty="0">
                <a:solidFill>
                  <a:schemeClr val="tx1"/>
                </a:solidFill>
                <a:effectLst/>
                <a:latin typeface="+mn-lt"/>
                <a:ea typeface="+mn-ea"/>
                <a:cs typeface="+mn-cs"/>
              </a:rPr>
              <a:t>but worse than any of these, are you ignoring God?</a:t>
            </a:r>
            <a:r>
              <a:rPr lang="en-SG" dirty="0">
                <a:effectLst/>
              </a:rPr>
              <a:t> </a:t>
            </a:r>
          </a:p>
          <a:p>
            <a:r>
              <a:rPr lang="en-US" dirty="0">
                <a:cs typeface="ＭＳ Ｐゴシック" charset="0"/>
              </a:rPr>
              <a:t>You came to church—that</a:t>
            </a:r>
            <a:r>
              <a:rPr lang="fr-FR" dirty="0">
                <a:cs typeface="ＭＳ Ｐゴシック" charset="0"/>
              </a:rPr>
              <a:t>'</a:t>
            </a:r>
            <a:r>
              <a:rPr lang="en-US" dirty="0">
                <a:cs typeface="ＭＳ Ｐゴシック" charset="0"/>
              </a:rPr>
              <a:t>s good!</a:t>
            </a:r>
          </a:p>
          <a:p>
            <a:r>
              <a:rPr lang="en-US" dirty="0">
                <a:cs typeface="ＭＳ Ｐゴシック" charset="0"/>
              </a:rPr>
              <a:t>But are you really listening to him?</a:t>
            </a:r>
          </a:p>
          <a:p>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18</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SG" sz="1200" kern="1200" dirty="0">
                <a:solidFill>
                  <a:schemeClr val="tx1"/>
                </a:solidFill>
                <a:effectLst/>
                <a:latin typeface="+mn-lt"/>
                <a:ea typeface="+mn-ea"/>
                <a:cs typeface="+mn-cs"/>
              </a:rPr>
              <a:t>The readers of the letter to the Hebrews were tempted to ignore God</a:t>
            </a:r>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How would they respond to God</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readers were in a dilemma.  They had left Judaism to embrace Christ, but persecution tempted them to abandon him—yet they needed to advance with him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Perhaps they felt it best just to try to follow a "middle ground"—not deny Christ by returning to their former faith, but also not really embrace Christ by moving forward with him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An elephant went for counseling and remarked, "Whenever I walk into a room, everyone ignores me."  It is true, </a:t>
            </a:r>
            <a:r>
              <a:rPr lang="en-US" sz="1200" kern="1200" dirty="0" err="1">
                <a:solidFill>
                  <a:schemeClr val="tx1"/>
                </a:solidFill>
                <a:effectLst/>
                <a:latin typeface="+mn-lt"/>
                <a:ea typeface="+mn-ea"/>
                <a:cs typeface="+mn-cs"/>
              </a:rPr>
              <a:t>isn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it, that too often we ignore the very ones that we should pay attention to, but give our full attention to trivia</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Frankly this is where many believers are at today.  They </a:t>
            </a:r>
            <a:r>
              <a:rPr lang="en-US" sz="1200" kern="1200" dirty="0" err="1">
                <a:solidFill>
                  <a:schemeClr val="tx1"/>
                </a:solidFill>
                <a:effectLst/>
                <a:latin typeface="+mn-lt"/>
                <a:ea typeface="+mn-ea"/>
                <a:cs typeface="+mn-cs"/>
              </a:rPr>
              <a:t>aren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ready to </a:t>
            </a:r>
            <a:r>
              <a:rPr lang="en-US" sz="1200" i="1" kern="1200" dirty="0">
                <a:solidFill>
                  <a:schemeClr val="tx1"/>
                </a:solidFill>
                <a:effectLst/>
                <a:latin typeface="+mn-lt"/>
                <a:ea typeface="+mn-ea"/>
                <a:cs typeface="+mn-cs"/>
              </a:rPr>
              <a:t>abandon</a:t>
            </a:r>
            <a:r>
              <a:rPr lang="en-US" sz="1200" kern="1200" dirty="0">
                <a:solidFill>
                  <a:schemeClr val="tx1"/>
                </a:solidFill>
                <a:effectLst/>
                <a:latin typeface="+mn-lt"/>
                <a:ea typeface="+mn-ea"/>
                <a:cs typeface="+mn-cs"/>
              </a:rPr>
              <a:t> Christ but they </a:t>
            </a:r>
            <a:r>
              <a:rPr lang="en-US" sz="1200" kern="1200" dirty="0" err="1">
                <a:solidFill>
                  <a:schemeClr val="tx1"/>
                </a:solidFill>
                <a:effectLst/>
                <a:latin typeface="+mn-lt"/>
                <a:ea typeface="+mn-ea"/>
                <a:cs typeface="+mn-cs"/>
              </a:rPr>
              <a:t>aren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really convinced that they want to endure the sacrifices it takes to </a:t>
            </a:r>
            <a:r>
              <a:rPr lang="en-US" sz="1200" i="1" kern="1200" dirty="0">
                <a:solidFill>
                  <a:schemeClr val="tx1"/>
                </a:solidFill>
                <a:effectLst/>
                <a:latin typeface="+mn-lt"/>
                <a:ea typeface="+mn-ea"/>
                <a:cs typeface="+mn-cs"/>
              </a:rPr>
              <a:t>advance</a:t>
            </a:r>
            <a:r>
              <a:rPr lang="en-US" sz="1200" kern="1200" dirty="0">
                <a:solidFill>
                  <a:schemeClr val="tx1"/>
                </a:solidFill>
                <a:effectLst/>
                <a:latin typeface="+mn-lt"/>
                <a:ea typeface="+mn-ea"/>
                <a:cs typeface="+mn-cs"/>
              </a:rPr>
              <a:t> with him.  In between abandoning and advancing is simply ignoring him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21</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Yet ignoring God is the worst choice!  We need to press on!</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Let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see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to embrace him instead—then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we should worship him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unapproachable old covenant is now the new covenant that draws us near</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Some religions grasp God</a:t>
            </a:r>
            <a:r>
              <a:rPr lang="fr-FR" dirty="0">
                <a:cs typeface="ＭＳ Ｐゴシック" charset="0"/>
              </a:rPr>
              <a:t>'</a:t>
            </a:r>
            <a:r>
              <a:rPr lang="en-US" dirty="0">
                <a:cs typeface="ＭＳ Ｐゴシック" charset="0"/>
              </a:rPr>
              <a:t>s "otherness" quite well—like Islam.</a:t>
            </a:r>
          </a:p>
          <a:p>
            <a:r>
              <a:rPr lang="en-US" dirty="0">
                <a:cs typeface="ＭＳ Ｐゴシック" charset="0"/>
              </a:rPr>
              <a:t>We need to recall God</a:t>
            </a:r>
            <a:r>
              <a:rPr lang="fr-FR" dirty="0">
                <a:cs typeface="ＭＳ Ｐゴシック" charset="0"/>
              </a:rPr>
              <a:t>'</a:t>
            </a:r>
            <a:r>
              <a:rPr lang="en-US" dirty="0">
                <a:cs typeface="ＭＳ Ｐゴシック" charset="0"/>
              </a:rPr>
              <a:t>s greatness rather than only think of him as our "buddy."  Too often we are too trite without embracing his majesty!  However, despite his greatness, we can…</a:t>
            </a:r>
          </a:p>
          <a:p>
            <a:endParaRPr lang="en-US" dirty="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All of us know that we ought to pay close attention to people</a:t>
            </a:r>
            <a:r>
              <a:rPr lang="en-SG" dirty="0">
                <a:effectLst/>
              </a:rPr>
              <a:t>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What is meant by "Mt. Zion" in verse 22?</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Scholars debate whether by "Mt. Zion" (v. 22) the author means the literal Mt. Zion (Jerusalem, or the hill on its southeast portion also called the Ophal) or if he refers to Mt. Zion as symbolically representing heaven.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Favoring the literal view is the earlier discussion of entering Canaan rest in the literal land of Israel (Heb. 4) and the fact that he does call Mt. Zion a city here.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it probably is better to argue for a figurative interpretation for several reasons: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Christians do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approach a </a:t>
            </a:r>
            <a:r>
              <a:rPr lang="en-US" sz="1200" i="1" kern="1200" dirty="0">
                <a:solidFill>
                  <a:schemeClr val="tx1"/>
                </a:solidFill>
                <a:effectLst/>
                <a:latin typeface="+mn-lt"/>
                <a:ea typeface="+mn-ea"/>
                <a:cs typeface="+mn-cs"/>
              </a:rPr>
              <a:t>physical</a:t>
            </a:r>
            <a:r>
              <a:rPr lang="en-US" sz="1200" kern="1200" dirty="0">
                <a:solidFill>
                  <a:schemeClr val="tx1"/>
                </a:solidFill>
                <a:effectLst/>
                <a:latin typeface="+mn-lt"/>
                <a:ea typeface="+mn-ea"/>
                <a:cs typeface="+mn-cs"/>
              </a:rPr>
              <a:t> mountain (12:18).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believers</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entrance to "Mt. Zion" is already accomplished ("you </a:t>
            </a:r>
            <a:r>
              <a:rPr lang="en-US" sz="1200" i="1" kern="1200" dirty="0">
                <a:solidFill>
                  <a:schemeClr val="tx1"/>
                </a:solidFill>
                <a:effectLst/>
                <a:latin typeface="+mn-lt"/>
                <a:ea typeface="+mn-ea"/>
                <a:cs typeface="+mn-cs"/>
              </a:rPr>
              <a:t>have</a:t>
            </a:r>
            <a:r>
              <a:rPr lang="en-US" sz="1200" kern="1200" dirty="0">
                <a:solidFill>
                  <a:schemeClr val="tx1"/>
                </a:solidFill>
                <a:effectLst/>
                <a:latin typeface="+mn-lt"/>
                <a:ea typeface="+mn-ea"/>
                <a:cs typeface="+mn-cs"/>
              </a:rPr>
              <a:t> come" 12:22a).</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city is called the "heavenly Jerusalem" (v. 22).</a:t>
            </a:r>
            <a:endParaRPr lang="en-SG"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Why are these various people listed (12:23)?  These are the present occupants of heaven!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(12:22a, 23c)</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Angels (12:22b)</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 saints ("general assembly" 12:23a &amp; "spirits of righteous made perfect" 12:23d)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Church of the firstborn (12:23b)</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(12:24)</a:t>
            </a:r>
            <a:endParaRPr lang="en-SG" sz="1200" kern="1200" dirty="0">
              <a:solidFill>
                <a:schemeClr val="tx1"/>
              </a:solidFill>
              <a:effectLst/>
              <a:latin typeface="+mn-lt"/>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unapproachable old covenant is now the new covenant that draws us near</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sometimes a husband ignores his wife</a:t>
            </a:r>
            <a:r>
              <a:rPr lang="en-SG" dirty="0">
                <a:effectLst/>
              </a:rPr>
              <a:t> </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Ignore the Lord and you will experience his discipline rather than his grace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Turning our backs on Christ makes God have to turn up the heat in our lives</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___________</a:t>
            </a:r>
          </a:p>
          <a:p>
            <a:r>
              <a:rPr lang="en-SG" sz="1200" kern="1200" dirty="0">
                <a:solidFill>
                  <a:schemeClr val="tx1"/>
                </a:solidFill>
                <a:effectLst/>
                <a:latin typeface="+mn-lt"/>
                <a:ea typeface="+mn-ea"/>
                <a:cs typeface="+mn-cs"/>
              </a:rPr>
              <a:t>OS-06-Joshua-191</a:t>
            </a:r>
          </a:p>
          <a:p>
            <a:r>
              <a:rPr lang="en-SG" sz="1200" kern="1200" dirty="0">
                <a:solidFill>
                  <a:schemeClr val="tx1"/>
                </a:solidFill>
                <a:effectLst/>
                <a:latin typeface="+mn-lt"/>
                <a:ea typeface="+mn-ea"/>
                <a:cs typeface="+mn-cs"/>
              </a:rPr>
              <a:t>NS-19-Hebrews-145, 169, 202, 305, 392, 523</a:t>
            </a:r>
            <a:endParaRPr lang="en-US" dirty="0">
              <a:cs typeface="ＭＳ Ｐゴシック" charset="0"/>
            </a:endParaRPr>
          </a:p>
        </p:txBody>
      </p:sp>
    </p:spTree>
    <p:extLst>
      <p:ext uri="{BB962C8B-B14F-4D97-AF65-F5344CB8AC3E}">
        <p14:creationId xmlns:p14="http://schemas.microsoft.com/office/powerpoint/2010/main" val="12201022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Turning our backs on Christ disinherits us from our millennial reign with Christ.</a:t>
            </a:r>
            <a:endParaRPr lang="en-US" dirty="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___________</a:t>
            </a:r>
          </a:p>
          <a:p>
            <a:r>
              <a:rPr lang="en-SG" sz="1200" kern="1200" dirty="0">
                <a:solidFill>
                  <a:schemeClr val="tx1"/>
                </a:solidFill>
                <a:effectLst/>
                <a:latin typeface="+mn-lt"/>
                <a:ea typeface="+mn-ea"/>
                <a:cs typeface="+mn-cs"/>
              </a:rPr>
              <a:t>NS-19-Hebrews-307, 394, 525</a:t>
            </a:r>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28449117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Believers who purposely reject Christ in willful sin can die before their time</a:t>
            </a:r>
            <a:r>
              <a:rPr lang="en-SG" sz="1200" kern="1200" dirty="0">
                <a:solidFill>
                  <a:schemeClr val="tx1"/>
                </a:solidFill>
                <a:effectLst/>
                <a:latin typeface="+mn-lt"/>
                <a:ea typeface="+mn-ea"/>
                <a:cs typeface="+mn-cs"/>
              </a:rPr>
              <a:t>.</a:t>
            </a:r>
            <a:endParaRPr lang="en-US" dirty="0">
              <a:cs typeface="ＭＳ Ｐゴシック" charset="0"/>
            </a:endParaRPr>
          </a:p>
          <a:p>
            <a:r>
              <a:rPr lang="en-SG" sz="1200" kern="1200" dirty="0">
                <a:solidFill>
                  <a:schemeClr val="tx1"/>
                </a:solidFill>
                <a:effectLst/>
                <a:latin typeface="+mn-lt"/>
                <a:ea typeface="+mn-ea"/>
                <a:cs typeface="+mn-cs"/>
              </a:rPr>
              <a:t>___________</a:t>
            </a:r>
          </a:p>
          <a:p>
            <a:r>
              <a:rPr lang="en-SG" sz="1200" kern="1200" dirty="0">
                <a:solidFill>
                  <a:schemeClr val="tx1"/>
                </a:solidFill>
                <a:effectLst/>
                <a:latin typeface="+mn-lt"/>
                <a:ea typeface="+mn-ea"/>
                <a:cs typeface="+mn-cs"/>
              </a:rPr>
              <a:t>NS-19-Hebrews-395, 526</a:t>
            </a:r>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36558929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Ignore the Lord and you will experience his discipline rather than his grace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1682EAB-8840-4649-8328-77E00DE9D344}" type="slidenum">
              <a:rPr lang="en-US" sz="1200">
                <a:solidFill>
                  <a:srgbClr val="000000"/>
                </a:solidFill>
              </a:rPr>
              <a:pPr/>
              <a:t>51</a:t>
            </a:fld>
            <a:endParaRPr lang="en-US" sz="1200">
              <a:solidFill>
                <a:srgbClr val="000000"/>
              </a:solidFill>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How do scholars see perseverance and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discipline for the believer who turns away (10:26-31)?</a:t>
            </a:r>
            <a:r>
              <a:rPr lang="en-SG" dirty="0">
                <a:effectLst/>
              </a:rPr>
              <a:t> </a:t>
            </a:r>
          </a:p>
          <a:p>
            <a:r>
              <a:rPr lang="en-US" sz="1200" kern="1200" dirty="0">
                <a:solidFill>
                  <a:schemeClr val="tx1"/>
                </a:solidFill>
                <a:effectLst/>
                <a:latin typeface="+mn-lt"/>
                <a:ea typeface="+mn-ea"/>
                <a:cs typeface="+mn-cs"/>
              </a:rPr>
              <a:t>• Reformed: All persevere so apostasy cannot happen—security but no assurance</a:t>
            </a:r>
            <a:r>
              <a:rPr lang="en-SG" sz="1200" kern="1200" dirty="0">
                <a:solidFill>
                  <a:schemeClr val="tx1"/>
                </a:solidFill>
                <a:effectLst/>
                <a:latin typeface="+mn-lt"/>
                <a:ea typeface="+mn-ea"/>
                <a:cs typeface="+mn-cs"/>
              </a:rPr>
              <a:t>.</a:t>
            </a:r>
          </a:p>
          <a:p>
            <a:r>
              <a:rPr lang="en-US" dirty="0">
                <a:latin typeface="Times New Roman" charset="0"/>
                <a:ea typeface="ＭＳ Ｐゴシック" charset="0"/>
                <a:cs typeface="ＭＳ Ｐゴシック" charset="0"/>
              </a:rPr>
              <a:t>• </a:t>
            </a:r>
            <a:r>
              <a:rPr lang="en-US" sz="1200" kern="1200" dirty="0">
                <a:solidFill>
                  <a:schemeClr val="tx1"/>
                </a:solidFill>
                <a:effectLst/>
                <a:latin typeface="+mn-lt"/>
                <a:ea typeface="+mn-ea"/>
                <a:cs typeface="+mn-cs"/>
              </a:rPr>
              <a:t>Arminians claim they experience </a:t>
            </a:r>
            <a:r>
              <a:rPr lang="en-US" sz="1200" i="1" kern="1200" dirty="0">
                <a:solidFill>
                  <a:schemeClr val="tx1"/>
                </a:solidFill>
                <a:effectLst/>
                <a:latin typeface="+mn-lt"/>
                <a:ea typeface="+mn-ea"/>
                <a:cs typeface="+mn-cs"/>
              </a:rPr>
              <a:t>hell</a:t>
            </a:r>
            <a:r>
              <a:rPr lang="en-US" sz="1200" kern="1200" dirty="0">
                <a:solidFill>
                  <a:schemeClr val="tx1"/>
                </a:solidFill>
                <a:effectLst/>
                <a:latin typeface="+mn-lt"/>
                <a:ea typeface="+mn-ea"/>
                <a:cs typeface="+mn-cs"/>
              </a:rPr>
              <a:t>, but these readers are believers and thus already saved from hell in light of the scriptural evidence for eternal security (cf. John 3:16; 10:28-29; Eph. 1:14; 1 John 5:11-13).</a:t>
            </a:r>
            <a:r>
              <a:rPr lang="en-SG" dirty="0">
                <a:effectLst/>
              </a:rPr>
              <a:t> </a:t>
            </a:r>
          </a:p>
          <a:p>
            <a:r>
              <a:rPr lang="en-SG" dirty="0">
                <a:effectLst/>
                <a:latin typeface="Times New Roman" charset="0"/>
                <a:ea typeface="ＭＳ Ｐゴシック" charset="0"/>
                <a:cs typeface="ＭＳ Ｐゴシック" charset="0"/>
              </a:rPr>
              <a:t>• </a:t>
            </a:r>
            <a:r>
              <a:rPr lang="en-US" sz="1200" kern="1200" dirty="0">
                <a:solidFill>
                  <a:schemeClr val="tx1"/>
                </a:solidFill>
                <a:effectLst/>
                <a:latin typeface="+mn-lt"/>
                <a:ea typeface="+mn-ea"/>
                <a:cs typeface="+mn-cs"/>
              </a:rPr>
              <a:t>Partakers say they lose their </a:t>
            </a:r>
            <a:r>
              <a:rPr lang="en-US" sz="1200" i="1" kern="1200" dirty="0">
                <a:solidFill>
                  <a:schemeClr val="tx1"/>
                </a:solidFill>
                <a:effectLst/>
                <a:latin typeface="+mn-lt"/>
                <a:ea typeface="+mn-ea"/>
                <a:cs typeface="+mn-cs"/>
              </a:rPr>
              <a:t>rewards</a:t>
            </a:r>
            <a:r>
              <a:rPr lang="en-US" sz="1200" kern="1200" dirty="0">
                <a:solidFill>
                  <a:schemeClr val="tx1"/>
                </a:solidFill>
                <a:effectLst/>
                <a:latin typeface="+mn-lt"/>
                <a:ea typeface="+mn-ea"/>
                <a:cs typeface="+mn-cs"/>
              </a:rPr>
              <a:t> (Dillow, 542), but the fire here consumes "the enemies of God" (10:27b).  It will burn up people, not burn up rewards</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—or vice versa</a:t>
            </a:r>
            <a:r>
              <a:rPr lang="en-SG" dirty="0">
                <a:effectLst/>
              </a:rPr>
              <a:t> </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A8483D8-84FB-4B47-A9E1-8B546EE222D1}" type="slidenum">
              <a:rPr lang="en-US" sz="1200">
                <a:solidFill>
                  <a:prstClr val="black"/>
                </a:solidFill>
              </a:rPr>
              <a:pPr/>
              <a:t>52</a:t>
            </a:fld>
            <a:endParaRPr lang="en-US" sz="1200">
              <a:solidFill>
                <a:prstClr val="black"/>
              </a:solidFill>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358B43-549C-794D-8A7E-FB3B7DDB9FEE}" type="slidenum">
              <a:rPr lang="en-US" sz="1200">
                <a:solidFill>
                  <a:prstClr val="black"/>
                </a:solidFill>
              </a:rPr>
              <a:pPr/>
              <a:t>53</a:t>
            </a:fld>
            <a:endParaRPr lang="en-US" sz="1200">
              <a:solidFill>
                <a:prstClr val="black"/>
              </a:solidFill>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7C2452B-614B-9C4A-A215-F538A97DFF42}" type="slidenum">
              <a:rPr lang="en-US" sz="1200">
                <a:solidFill>
                  <a:prstClr val="black"/>
                </a:solidFill>
              </a:rPr>
              <a:pPr/>
              <a:t>54</a:t>
            </a:fld>
            <a:endParaRPr lang="en-US" sz="1200">
              <a:solidFill>
                <a:prstClr val="black"/>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BE38F80-F8A9-824D-8850-F65B5A2B6669}" type="slidenum">
              <a:rPr lang="en-US" sz="1200">
                <a:solidFill>
                  <a:prstClr val="black"/>
                </a:solidFill>
              </a:rPr>
              <a:pPr/>
              <a:t>55</a:t>
            </a:fld>
            <a:endParaRPr lang="en-US" sz="1200">
              <a:solidFill>
                <a:prstClr val="black"/>
              </a:solidFill>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362D7F8-A8AB-1A4E-863B-844BCDDEA889}" type="slidenum">
              <a:rPr lang="en-US" sz="1200">
                <a:solidFill>
                  <a:prstClr val="black"/>
                </a:solidFill>
              </a:rPr>
              <a:pPr/>
              <a:t>56</a:t>
            </a:fld>
            <a:endParaRPr lang="en-US" sz="1200">
              <a:solidFill>
                <a:prstClr val="black"/>
              </a:solidFill>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EED777-DDF2-6F45-8412-30C6D31EEE90}" type="slidenum">
              <a:rPr lang="en-US" sz="1200">
                <a:solidFill>
                  <a:prstClr val="black"/>
                </a:solidFill>
              </a:rPr>
              <a:pPr/>
              <a:t>57</a:t>
            </a:fld>
            <a:endParaRPr lang="en-US" sz="1200">
              <a:solidFill>
                <a:prstClr val="black"/>
              </a:solidFill>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immediate historical situation of the Jewish rebellion against Rome argues that it refers to </a:t>
            </a:r>
            <a:r>
              <a:rPr lang="en-US" sz="1200" i="1" kern="1200" dirty="0">
                <a:solidFill>
                  <a:schemeClr val="tx1"/>
                </a:solidFill>
                <a:effectLst/>
                <a:latin typeface="+mn-lt"/>
                <a:ea typeface="+mn-ea"/>
                <a:cs typeface="+mn-cs"/>
              </a:rPr>
              <a:t>physical death</a:t>
            </a:r>
            <a:r>
              <a:rPr lang="en-US" sz="1200" kern="1200" dirty="0">
                <a:solidFill>
                  <a:schemeClr val="tx1"/>
                </a:solidFill>
                <a:effectLst/>
                <a:latin typeface="+mn-lt"/>
                <a:ea typeface="+mn-ea"/>
                <a:cs typeface="+mn-cs"/>
              </a:rPr>
              <a:t> in the fires of Jerusalem</a:t>
            </a:r>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Many Christians, of course, lived in Israel—like these Hebrew readers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the Jewish War forced all Jews to find refuge in Jerusalem</a:t>
            </a:r>
            <a:r>
              <a:rPr lang="en-SG" dirty="0">
                <a:effectLst/>
              </a:rPr>
              <a:t> </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B28826-FF9E-554B-8C5A-441682513311}" type="slidenum">
              <a:rPr lang="en-US" sz="1200">
                <a:solidFill>
                  <a:srgbClr val="000000"/>
                </a:solidFill>
              </a:rPr>
              <a:pPr/>
              <a:t>61</a:t>
            </a:fld>
            <a:endParaRPr lang="en-US" sz="1200">
              <a:solidFill>
                <a:srgbClr val="000000"/>
              </a:solidFill>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Todd Bolen: </a:t>
            </a:r>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believers left Jerusalem before Rome destroyed it in AD 70</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—though I think men are more skilled at ignoring their wife</a:t>
            </a:r>
            <a:r>
              <a:rPr lang="en-SG" dirty="0">
                <a:effectLst/>
              </a:rPr>
              <a:t> </a:t>
            </a:r>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9EC1B3F-AC84-4F48-9B35-2A5EABCCF645}" type="slidenum">
              <a:rPr lang="en-US" sz="1200">
                <a:solidFill>
                  <a:prstClr val="black"/>
                </a:solidFill>
              </a:rPr>
              <a:pPr/>
              <a:t>63</a:t>
            </a:fld>
            <a:endParaRPr lang="en-US" sz="1200">
              <a:solidFill>
                <a:prstClr val="black"/>
              </a:solidFill>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26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26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AEEDEA1-1306-4349-AF33-E3FA9232D397}" type="slidenum">
              <a:rPr lang="en-GB" sz="1200">
                <a:solidFill>
                  <a:srgbClr val="FFFFFF"/>
                </a:solidFill>
                <a:latin typeface="Calibri" charset="0"/>
              </a:rPr>
              <a:pPr eaLnBrk="1" hangingPunct="1"/>
              <a:t>66</a:t>
            </a:fld>
            <a:endParaRPr lang="en-GB" sz="1200">
              <a:solidFill>
                <a:srgbClr val="FFFFFF"/>
              </a:solidFill>
              <a:latin typeface="Calibri" charset="0"/>
            </a:endParaRPr>
          </a:p>
        </p:txBody>
      </p:sp>
      <p:sp>
        <p:nvSpPr>
          <p:cNvPr id="5826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fontAlgn="base" hangingPunct="1">
              <a:spcBef>
                <a:spcPct val="0"/>
              </a:spcBef>
              <a:spcAft>
                <a:spcPct val="0"/>
              </a:spcAft>
              <a:buClr>
                <a:srgbClr val="000000"/>
              </a:buClr>
              <a:buSzPct val="100000"/>
              <a:buFont typeface="Calibri" charset="0"/>
              <a:buNone/>
            </a:pPr>
            <a:fld id="{712CD4FF-F2C0-2D4E-AD6A-6BF4A02F05A7}" type="slidenum">
              <a:rPr lang="en-GB" sz="1200" smtClean="0">
                <a:solidFill>
                  <a:srgbClr val="000000"/>
                </a:solidFill>
                <a:latin typeface="Calibri" charset="0"/>
              </a:rPr>
              <a:pPr algn="r" defTabSz="449263" eaLnBrk="1" fontAlgn="base" hangingPunct="1">
                <a:spcBef>
                  <a:spcPct val="0"/>
                </a:spcBef>
                <a:spcAft>
                  <a:spcPct val="0"/>
                </a:spcAft>
                <a:buClr>
                  <a:srgbClr val="000000"/>
                </a:buClr>
                <a:buSzPct val="100000"/>
                <a:buFont typeface="Calibri" charset="0"/>
                <a:buNone/>
              </a:pPr>
              <a:t>66</a:t>
            </a:fld>
            <a:endParaRPr lang="en-GB" sz="1200">
              <a:solidFill>
                <a:srgbClr val="000000"/>
              </a:solidFill>
              <a:latin typeface="Calibri" charset="0"/>
            </a:endParaRPr>
          </a:p>
        </p:txBody>
      </p:sp>
      <p:sp>
        <p:nvSpPr>
          <p:cNvPr id="5826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a:solidFill>
                <a:srgbClr val="FFFFFF"/>
              </a:solidFill>
            </a:endParaRPr>
          </a:p>
        </p:txBody>
      </p:sp>
      <p:sp>
        <p:nvSpPr>
          <p:cNvPr id="5826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r>
              <a:rPr lang="en-US" sz="1200" kern="1200" dirty="0">
                <a:solidFill>
                  <a:schemeClr val="tx1"/>
                </a:solidFill>
                <a:effectLst/>
                <a:latin typeface="+mn-lt"/>
                <a:ea typeface="+mn-ea"/>
                <a:cs typeface="+mn-cs"/>
              </a:rPr>
              <a:t>He will make things even worse before Christ returns.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can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say I know all of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reasons for the Nepal quake, but I do thing he wants us to consider how shaky earthly things are in contrast to his unshakable purposes.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67</a:t>
            </a:fld>
            <a:endParaRPr lang="en-US"/>
          </a:p>
        </p:txBody>
      </p:sp>
    </p:spTree>
    <p:extLst>
      <p:ext uri="{BB962C8B-B14F-4D97-AF65-F5344CB8AC3E}">
        <p14:creationId xmlns:p14="http://schemas.microsoft.com/office/powerpoint/2010/main" val="9587731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Zechariah 14:4 says that the earth will quake under Christ at his return!</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68</a:t>
            </a:fld>
            <a:endParaRPr lang="en-US"/>
          </a:p>
        </p:txBody>
      </p:sp>
    </p:spTree>
    <p:extLst>
      <p:ext uri="{BB962C8B-B14F-4D97-AF65-F5344CB8AC3E}">
        <p14:creationId xmlns:p14="http://schemas.microsoft.com/office/powerpoint/2010/main" val="519560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Pastor </a:t>
            </a:r>
            <a:r>
              <a:rPr lang="en-US" sz="1200" kern="1200" dirty="0" err="1">
                <a:solidFill>
                  <a:schemeClr val="tx1"/>
                </a:solidFill>
                <a:effectLst/>
                <a:latin typeface="+mn-lt"/>
                <a:ea typeface="+mn-ea"/>
                <a:cs typeface="+mn-cs"/>
              </a:rPr>
              <a:t>Kiran</a:t>
            </a:r>
            <a:r>
              <a:rPr lang="en-US" sz="1200" kern="1200" dirty="0">
                <a:solidFill>
                  <a:schemeClr val="tx1"/>
                </a:solidFill>
                <a:effectLst/>
                <a:latin typeface="+mn-lt"/>
                <a:ea typeface="+mn-ea"/>
                <a:cs typeface="+mn-cs"/>
              </a:rPr>
              <a:t>.  He is one of three of my doctoral students from Nepal who were scheduled to arrive today for this week</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module starting tomorrow.  However, the deadly Nepal quake changed their plans</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70</a:t>
            </a:fld>
            <a:endParaRPr lang="en-US"/>
          </a:p>
        </p:txBody>
      </p:sp>
    </p:spTree>
    <p:extLst>
      <p:ext uri="{BB962C8B-B14F-4D97-AF65-F5344CB8AC3E}">
        <p14:creationId xmlns:p14="http://schemas.microsoft.com/office/powerpoint/2010/main" val="24659178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earthquake struck at 11:56 a.m. on Saturday, April 25.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71</a:t>
            </a:fld>
            <a:endParaRPr lang="en-US"/>
          </a:p>
        </p:txBody>
      </p:sp>
    </p:spTree>
    <p:extLst>
      <p:ext uri="{BB962C8B-B14F-4D97-AF65-F5344CB8AC3E}">
        <p14:creationId xmlns:p14="http://schemas.microsoft.com/office/powerpoint/2010/main" val="25105690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Most do not realize that Saturday is the Hindu day of worship—so all the churches of Nepal adopt it as well.  Each time I go to Nepal I have to shift my thinking to plan to preach on a Saturday, not Sunday, which is the day we start our courses.</a:t>
            </a:r>
            <a:r>
              <a:rPr lang="en-SG" dirty="0">
                <a:effectLst/>
              </a:rPr>
              <a:t> </a:t>
            </a:r>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One website even promotes the shirt called W.I.F.E.—Will Ignore For Eternity!</a:t>
            </a:r>
            <a:r>
              <a:rPr lang="en-SG" dirty="0">
                <a:effectLst/>
              </a:rPr>
              <a:t> </a:t>
            </a:r>
            <a:endParaRPr lang="en-US" dirty="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ministry that I have taught with there is BEE (Biblical Education by Extension).  Our BEE president wrote, "In </a:t>
            </a:r>
            <a:r>
              <a:rPr lang="en-US" sz="1200" kern="1200" dirty="0" err="1">
                <a:solidFill>
                  <a:schemeClr val="tx1"/>
                </a:solidFill>
                <a:effectLst/>
                <a:latin typeface="+mn-lt"/>
                <a:ea typeface="+mn-ea"/>
                <a:cs typeface="+mn-cs"/>
              </a:rPr>
              <a:t>Gorkha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Barpak</a:t>
            </a:r>
            <a:r>
              <a:rPr lang="en-US" sz="1200" kern="1200" dirty="0">
                <a:solidFill>
                  <a:schemeClr val="tx1"/>
                </a:solidFill>
                <a:effectLst/>
                <a:latin typeface="+mn-lt"/>
                <a:ea typeface="+mn-ea"/>
                <a:cs typeface="+mn-cs"/>
              </a:rPr>
              <a:t> (a village with many Christians), 90 percent of the houses and all of the churches were demolished.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73</a:t>
            </a:fld>
            <a:endParaRPr lang="en-US"/>
          </a:p>
        </p:txBody>
      </p:sp>
    </p:spTree>
    <p:extLst>
      <p:ext uri="{BB962C8B-B14F-4D97-AF65-F5344CB8AC3E}">
        <p14:creationId xmlns:p14="http://schemas.microsoft.com/office/powerpoint/2010/main" val="20371126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least 210 people were killed and many are missing still. Many are severely hurt and are close to death.</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74</a:t>
            </a:fld>
            <a:endParaRPr lang="en-US"/>
          </a:p>
        </p:txBody>
      </p:sp>
    </p:spTree>
    <p:extLst>
      <p:ext uri="{BB962C8B-B14F-4D97-AF65-F5344CB8AC3E}">
        <p14:creationId xmlns:p14="http://schemas.microsoft.com/office/powerpoint/2010/main" val="7035108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In this area 32 pastors were third-generation BEE students. </a:t>
            </a:r>
            <a:endParaRPr lang="en-US" dirty="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It is feared that most of them did not survive the earthquake."</a:t>
            </a:r>
            <a:r>
              <a:rPr lang="en-SG" dirty="0">
                <a:effectLst/>
              </a:rPr>
              <a:t> </a:t>
            </a:r>
            <a:endParaRPr lang="en-US" dirty="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of my students, Pastor Ananda, told me of a church…</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77</a:t>
            </a:fld>
            <a:endParaRPr lang="en-US"/>
          </a:p>
        </p:txBody>
      </p:sp>
    </p:spTree>
    <p:extLst>
      <p:ext uri="{BB962C8B-B14F-4D97-AF65-F5344CB8AC3E}">
        <p14:creationId xmlns:p14="http://schemas.microsoft.com/office/powerpoint/2010/main" val="37619071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where 400 believers were worshipping when the quake struck, burying them all. Ananda also lost his childhood home.</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78</a:t>
            </a:fld>
            <a:endParaRPr lang="en-US"/>
          </a:p>
        </p:txBody>
      </p:sp>
    </p:spTree>
    <p:extLst>
      <p:ext uri="{BB962C8B-B14F-4D97-AF65-F5344CB8AC3E}">
        <p14:creationId xmlns:p14="http://schemas.microsoft.com/office/powerpoint/2010/main" val="30930207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 has lived in the open air without even money to buy a blanket, so we sent him S$1235 collected last Sunday for this family and others</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79</a:t>
            </a:fld>
            <a:endParaRPr lang="en-US"/>
          </a:p>
        </p:txBody>
      </p:sp>
    </p:spTree>
    <p:extLst>
      <p:ext uri="{BB962C8B-B14F-4D97-AF65-F5344CB8AC3E}">
        <p14:creationId xmlns:p14="http://schemas.microsoft.com/office/powerpoint/2010/main" val="16764700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student, an Indian missionary to Kathmandu, wrote me, "It was on Saturday (Christian worship day in Nepal) so many Christian worshiper died in the church while worshiping.  Many of the believers lost their house and belongings while they were in the church. However, many are safe because they were in the church."</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80</a:t>
            </a:fld>
            <a:endParaRPr lang="en-US"/>
          </a:p>
        </p:txBody>
      </p:sp>
    </p:spTree>
    <p:extLst>
      <p:ext uri="{BB962C8B-B14F-4D97-AF65-F5344CB8AC3E}">
        <p14:creationId xmlns:p14="http://schemas.microsoft.com/office/powerpoint/2010/main" val="36804626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Aid is flooding into Nepal so much that all the bays at the airport are filled.  But the airport is the most primitive I have ever seen—the only one made from bricks that I have ever seen.  The government spent over $1 billion to buy the Airbus A380 mega-plane instead of developing the airport</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Too often parents ignore their children</a:t>
            </a:r>
            <a:r>
              <a:rPr lang="en-SG" dirty="0">
                <a:effectLst/>
              </a:rPr>
              <a:t> </a:t>
            </a:r>
            <a:endParaRPr lang="en-US" dirty="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Invest yourself in what God will not shake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unapproachable old covenant is now the new covenant that draws us near</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Ignore the Lord and you will experience his discipline rather than his grace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Too often we think God is ignoring us—but in reality we are ignoring him</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we are subtle.  We don’t say, “How may I ignore you today?”</a:t>
            </a:r>
            <a:r>
              <a:rPr lang="en-SG" dirty="0">
                <a:effectLst/>
              </a:rPr>
              <a:t> </a:t>
            </a:r>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Especially Dads</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Are you on “listening terms”?  We often talk about being on speaking terms with others, but this often doesn’t happen because we are first not on listening terms!</a:t>
            </a:r>
            <a:r>
              <a:rPr lang="en-SG" dirty="0">
                <a:effectLst/>
              </a:rPr>
              <a:t> </a:t>
            </a:r>
            <a:endParaRPr lang="en-US" dirty="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Are you ready for the Lord’s table?  We will take communion in a few minutes, but Paul cautions us to make sure we take it in a worthy manner</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Have you already told God "yes" before he tells you what he has in mind? </a:t>
            </a:r>
            <a:endParaRPr lang="en-US" dirty="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Juan Carlos Ortiz, in his book called </a:t>
            </a:r>
            <a:r>
              <a:rPr lang="en-US" sz="1200" i="1" kern="1200" dirty="0">
                <a:solidFill>
                  <a:schemeClr val="tx1"/>
                </a:solidFill>
                <a:effectLst/>
                <a:latin typeface="+mn-lt"/>
                <a:ea typeface="+mn-ea"/>
                <a:cs typeface="+mn-cs"/>
              </a:rPr>
              <a:t>Disciple</a:t>
            </a:r>
            <a:r>
              <a:rPr lang="en-US" sz="1200" kern="1200" dirty="0">
                <a:solidFill>
                  <a:schemeClr val="tx1"/>
                </a:solidFill>
                <a:effectLst/>
                <a:latin typeface="+mn-lt"/>
                <a:ea typeface="+mn-ea"/>
                <a:cs typeface="+mn-cs"/>
              </a:rPr>
              <a:t>, likens God to asking us if we will submit to his plan for our life.  We agree, then he puts a contract before us and says to sign it.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look at it and say, "Wow, the God of the Universe has a plan for me!  Why </a:t>
            </a:r>
            <a:r>
              <a:rPr lang="en-US" sz="1200" i="1" kern="1200" dirty="0" err="1">
                <a:solidFill>
                  <a:schemeClr val="tx1"/>
                </a:solidFill>
                <a:effectLst/>
                <a:latin typeface="+mn-lt"/>
                <a:ea typeface="+mn-ea"/>
                <a:cs typeface="+mn-cs"/>
              </a:rPr>
              <a:t>wouldn</a:t>
            </a:r>
            <a:r>
              <a:rPr lang="fr-FR"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I want to sign it?!"  Then we look at the paper and it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only a white sheet of paper—completely blank.</a:t>
            </a:r>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But, Lord," you want me to sign when there </a:t>
            </a:r>
            <a:r>
              <a:rPr lang="en-US" sz="1200" kern="1200" dirty="0" err="1">
                <a:solidFill>
                  <a:schemeClr val="tx1"/>
                </a:solidFill>
                <a:effectLst/>
                <a:latin typeface="+mn-lt"/>
                <a:ea typeface="+mn-ea"/>
                <a:cs typeface="+mn-cs"/>
              </a:rPr>
              <a:t>isn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even one word on it?"</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responds, "Do you trust me?"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Prayer: "Lord, we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what kind of earthquakes await us, but we do know that we do not want to ignore you.  We want to embrace you, signing on the dotted line of what you have in store.  In the name of Jesus, Amen."</a:t>
            </a:r>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96</a:t>
            </a:fld>
            <a:endParaRPr lang="en-US"/>
          </a:p>
        </p:txBody>
      </p:sp>
    </p:spTree>
    <p:extLst>
      <p:ext uri="{BB962C8B-B14F-4D97-AF65-F5344CB8AC3E}">
        <p14:creationId xmlns:p14="http://schemas.microsoft.com/office/powerpoint/2010/main" val="17761126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72171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858221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031424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985215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3231603681"/>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63058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544367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369538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702609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06400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617684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612725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69004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590083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622589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203079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587134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99770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3073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30743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2894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5869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6201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9869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95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42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8924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447184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0618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88707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8450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1121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66735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40718CA-7956-1247-A9C1-BB0D7243AC95}" type="datetimeFigureOut">
              <a:rPr lang="en-US"/>
              <a:pPr>
                <a:defRPr/>
              </a:pPr>
              <a:t>6/4/24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6FE218D-C74A-F640-A2DC-CB3CF661FA6D}" type="slidenum">
              <a:rPr lang="en-US"/>
              <a:pPr>
                <a:defRPr/>
              </a:pPr>
              <a:t>‹#›</a:t>
            </a:fld>
            <a:endParaRPr lang="en-US"/>
          </a:p>
        </p:txBody>
      </p:sp>
    </p:spTree>
    <p:extLst>
      <p:ext uri="{BB962C8B-B14F-4D97-AF65-F5344CB8AC3E}">
        <p14:creationId xmlns:p14="http://schemas.microsoft.com/office/powerpoint/2010/main" val="3521098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40718CA-7956-1247-A9C1-BB0D7243AC95}" type="datetimeFigureOut">
              <a:rPr lang="en-US"/>
              <a:pPr>
                <a:defRPr/>
              </a:pPr>
              <a:t>6/4/24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A0C174C-BC98-7F4F-9792-FAC2E33263EF}" type="slidenum">
              <a:rPr lang="en-US"/>
              <a:pPr>
                <a:defRPr/>
              </a:pPr>
              <a:t>‹#›</a:t>
            </a:fld>
            <a:endParaRPr lang="en-US"/>
          </a:p>
        </p:txBody>
      </p:sp>
    </p:spTree>
    <p:extLst>
      <p:ext uri="{BB962C8B-B14F-4D97-AF65-F5344CB8AC3E}">
        <p14:creationId xmlns:p14="http://schemas.microsoft.com/office/powerpoint/2010/main" val="3384058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40718CA-7956-1247-A9C1-BB0D7243AC95}" type="datetimeFigureOut">
              <a:rPr lang="en-US"/>
              <a:pPr>
                <a:defRPr/>
              </a:pPr>
              <a:t>6/4/24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5601EBF-FC07-C34A-966E-AC32B16FEBF9}" type="slidenum">
              <a:rPr lang="en-US"/>
              <a:pPr>
                <a:defRPr/>
              </a:pPr>
              <a:t>‹#›</a:t>
            </a:fld>
            <a:endParaRPr lang="en-US"/>
          </a:p>
        </p:txBody>
      </p:sp>
    </p:spTree>
    <p:extLst>
      <p:ext uri="{BB962C8B-B14F-4D97-AF65-F5344CB8AC3E}">
        <p14:creationId xmlns:p14="http://schemas.microsoft.com/office/powerpoint/2010/main" val="1025387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40718CA-7956-1247-A9C1-BB0D7243AC95}" type="datetimeFigureOut">
              <a:rPr lang="en-US"/>
              <a:pPr>
                <a:defRPr/>
              </a:pPr>
              <a:t>6/4/24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80C23E8-1BC8-0541-9E12-CFC88299F2F1}" type="slidenum">
              <a:rPr lang="en-US"/>
              <a:pPr>
                <a:defRPr/>
              </a:pPr>
              <a:t>‹#›</a:t>
            </a:fld>
            <a:endParaRPr lang="en-US"/>
          </a:p>
        </p:txBody>
      </p:sp>
    </p:spTree>
    <p:extLst>
      <p:ext uri="{BB962C8B-B14F-4D97-AF65-F5344CB8AC3E}">
        <p14:creationId xmlns:p14="http://schemas.microsoft.com/office/powerpoint/2010/main" val="909131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40718CA-7956-1247-A9C1-BB0D7243AC95}" type="datetimeFigureOut">
              <a:rPr lang="en-US"/>
              <a:pPr>
                <a:defRPr/>
              </a:pPr>
              <a:t>6/4/24</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543414E-8620-B743-B092-084E93543535}" type="slidenum">
              <a:rPr lang="en-US"/>
              <a:pPr>
                <a:defRPr/>
              </a:pPr>
              <a:t>‹#›</a:t>
            </a:fld>
            <a:endParaRPr lang="en-US"/>
          </a:p>
        </p:txBody>
      </p:sp>
    </p:spTree>
    <p:extLst>
      <p:ext uri="{BB962C8B-B14F-4D97-AF65-F5344CB8AC3E}">
        <p14:creationId xmlns:p14="http://schemas.microsoft.com/office/powerpoint/2010/main" val="2027701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40718CA-7956-1247-A9C1-BB0D7243AC95}" type="datetimeFigureOut">
              <a:rPr lang="en-US"/>
              <a:pPr>
                <a:defRPr/>
              </a:pPr>
              <a:t>6/4/24</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5E0D444-DEBB-BF47-8F26-78B784037856}" type="slidenum">
              <a:rPr lang="en-US"/>
              <a:pPr>
                <a:defRPr/>
              </a:pPr>
              <a:t>‹#›</a:t>
            </a:fld>
            <a:endParaRPr lang="en-US"/>
          </a:p>
        </p:txBody>
      </p:sp>
    </p:spTree>
    <p:extLst>
      <p:ext uri="{BB962C8B-B14F-4D97-AF65-F5344CB8AC3E}">
        <p14:creationId xmlns:p14="http://schemas.microsoft.com/office/powerpoint/2010/main" val="3045913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40718CA-7956-1247-A9C1-BB0D7243AC95}" type="datetimeFigureOut">
              <a:rPr lang="en-US"/>
              <a:pPr>
                <a:defRPr/>
              </a:pPr>
              <a:t>6/4/24</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27EDD62-122F-0E46-8CEA-E03EA5786413}" type="slidenum">
              <a:rPr lang="en-US"/>
              <a:pPr>
                <a:defRPr/>
              </a:pPr>
              <a:t>‹#›</a:t>
            </a:fld>
            <a:endParaRPr lang="en-US"/>
          </a:p>
        </p:txBody>
      </p:sp>
    </p:spTree>
    <p:extLst>
      <p:ext uri="{BB962C8B-B14F-4D97-AF65-F5344CB8AC3E}">
        <p14:creationId xmlns:p14="http://schemas.microsoft.com/office/powerpoint/2010/main" val="3812552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40718CA-7956-1247-A9C1-BB0D7243AC95}" type="datetimeFigureOut">
              <a:rPr lang="en-US"/>
              <a:pPr>
                <a:defRPr/>
              </a:pPr>
              <a:t>6/4/24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B367F11-9547-A74D-9BE6-E038FCAF3D80}" type="slidenum">
              <a:rPr lang="en-US"/>
              <a:pPr>
                <a:defRPr/>
              </a:pPr>
              <a:t>‹#›</a:t>
            </a:fld>
            <a:endParaRPr lang="en-US"/>
          </a:p>
        </p:txBody>
      </p:sp>
    </p:spTree>
    <p:extLst>
      <p:ext uri="{BB962C8B-B14F-4D97-AF65-F5344CB8AC3E}">
        <p14:creationId xmlns:p14="http://schemas.microsoft.com/office/powerpoint/2010/main" val="25241504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40718CA-7956-1247-A9C1-BB0D7243AC95}" type="datetimeFigureOut">
              <a:rPr lang="en-US"/>
              <a:pPr>
                <a:defRPr/>
              </a:pPr>
              <a:t>6/4/24</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553C86B-A872-4B47-825A-CEC25D6FD0DD}" type="slidenum">
              <a:rPr lang="en-US"/>
              <a:pPr>
                <a:defRPr/>
              </a:pPr>
              <a:t>‹#›</a:t>
            </a:fld>
            <a:endParaRPr lang="en-US"/>
          </a:p>
        </p:txBody>
      </p:sp>
    </p:spTree>
    <p:extLst>
      <p:ext uri="{BB962C8B-B14F-4D97-AF65-F5344CB8AC3E}">
        <p14:creationId xmlns:p14="http://schemas.microsoft.com/office/powerpoint/2010/main" val="580305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40718CA-7956-1247-A9C1-BB0D7243AC95}" type="datetimeFigureOut">
              <a:rPr lang="en-US"/>
              <a:pPr>
                <a:defRPr/>
              </a:pPr>
              <a:t>6/4/24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1F1733E-288C-5445-9C15-1B803218A6D5}" type="slidenum">
              <a:rPr lang="en-US"/>
              <a:pPr>
                <a:defRPr/>
              </a:pPr>
              <a:t>‹#›</a:t>
            </a:fld>
            <a:endParaRPr lang="en-US"/>
          </a:p>
        </p:txBody>
      </p:sp>
    </p:spTree>
    <p:extLst>
      <p:ext uri="{BB962C8B-B14F-4D97-AF65-F5344CB8AC3E}">
        <p14:creationId xmlns:p14="http://schemas.microsoft.com/office/powerpoint/2010/main" val="26435039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40718CA-7956-1247-A9C1-BB0D7243AC95}" type="datetimeFigureOut">
              <a:rPr lang="en-US"/>
              <a:pPr>
                <a:defRPr/>
              </a:pPr>
              <a:t>6/4/24</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3B0989D-6F2B-9546-A4CF-354536D2CEDE}" type="slidenum">
              <a:rPr lang="en-US"/>
              <a:pPr>
                <a:defRPr/>
              </a:pPr>
              <a:t>‹#›</a:t>
            </a:fld>
            <a:endParaRPr lang="en-US"/>
          </a:p>
        </p:txBody>
      </p:sp>
    </p:spTree>
    <p:extLst>
      <p:ext uri="{BB962C8B-B14F-4D97-AF65-F5344CB8AC3E}">
        <p14:creationId xmlns:p14="http://schemas.microsoft.com/office/powerpoint/2010/main" val="4150558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457200" y="274637"/>
            <a:ext cx="8229600" cy="5851525"/>
          </a:xfrm>
          <a:prstGeom prst="rect">
            <a:avLst/>
          </a:prstGeom>
          <a:noFill/>
          <a:ln>
            <a:noFill/>
          </a:ln>
        </p:spPr>
        <p:txBody>
          <a:bodyPr lIns="91425" tIns="91425" rIns="91425" bIns="91425"/>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 name="Shape 92"/>
          <p:cNvSpPr txBox="1">
            <a:spLocks noGrp="1"/>
          </p:cNvSpPr>
          <p:nvPr>
            <p:ph type="dt" idx="10"/>
          </p:nvPr>
        </p:nvSpPr>
        <p:spPr>
          <a:xfrm>
            <a:off x="457200" y="6245225"/>
            <a:ext cx="2133600" cy="476250"/>
          </a:xfrm>
        </p:spPr>
        <p:txBody>
          <a:bodyPr lIns="91425" tIns="91425" rIns="91425" bIns="91425" anchor="t" anchorCtr="0"/>
          <a:lstStyle>
            <a:lvl1pPr marL="0" marR="0" indent="0" algn="l" defTabSz="914400" rtl="0" eaLnBrk="0" fontAlgn="base" hangingPunct="0">
              <a:spcBef>
                <a:spcPct val="0"/>
              </a:spcBef>
              <a:spcAft>
                <a:spcPct val="0"/>
              </a:spcAft>
              <a:defRPr sz="1400" b="0" i="0" u="none" strike="noStrike" cap="none" baseline="0">
                <a:solidFill>
                  <a:prstClr val="black"/>
                </a:solidFill>
                <a:latin typeface="Calibri"/>
                <a:ea typeface="Calibri"/>
                <a:cs typeface="Calibri"/>
                <a:sym typeface="Calibri"/>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
        <p:nvSpPr>
          <p:cNvPr id="4" name="Shape 93"/>
          <p:cNvSpPr txBox="1">
            <a:spLocks noGrp="1"/>
          </p:cNvSpPr>
          <p:nvPr>
            <p:ph type="ftr" idx="11"/>
          </p:nvPr>
        </p:nvSpPr>
        <p:spPr>
          <a:xfrm>
            <a:off x="3124200" y="6245225"/>
            <a:ext cx="2895600" cy="476250"/>
          </a:xfrm>
        </p:spPr>
        <p:txBody>
          <a:bodyPr lIns="91425" tIns="91425" rIns="91425" bIns="91425" anchor="t" anchorCtr="0"/>
          <a:lstStyle>
            <a:lvl1pPr marL="0" marR="0" indent="0" algn="ctr" defTabSz="914400" rtl="0" eaLnBrk="0" fontAlgn="base" hangingPunct="0">
              <a:spcBef>
                <a:spcPct val="0"/>
              </a:spcBef>
              <a:spcAft>
                <a:spcPct val="0"/>
              </a:spcAft>
              <a:defRPr sz="1400" b="0" i="0" u="none" strike="noStrike" cap="none" baseline="0">
                <a:solidFill>
                  <a:prstClr val="black"/>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94"/>
          <p:cNvSpPr txBox="1">
            <a:spLocks noGrp="1"/>
          </p:cNvSpPr>
          <p:nvPr>
            <p:ph type="sldNum" idx="12"/>
          </p:nvPr>
        </p:nvSpPr>
        <p:spPr>
          <a:xfrm>
            <a:off x="6553200" y="6245225"/>
            <a:ext cx="2133600" cy="476250"/>
          </a:xfrm>
        </p:spPr>
        <p:txBody>
          <a:bodyPr lIns="91425" tIns="91425" rIns="91425" bIns="91425" anchor="t" anchorCtr="0"/>
          <a:lstStyle>
            <a:lvl1pPr marL="0" marR="0" indent="0" algn="r" defTabSz="914400" rtl="0" eaLnBrk="0" fontAlgn="base" hangingPunct="0">
              <a:spcBef>
                <a:spcPct val="0"/>
              </a:spcBef>
              <a:spcAft>
                <a:spcPct val="0"/>
              </a:spcAft>
              <a:defRPr sz="1400" b="0" i="0" u="none" strike="noStrike" cap="none" baseline="0">
                <a:solidFill>
                  <a:prstClr val="black"/>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Tree>
    <p:extLst>
      <p:ext uri="{BB962C8B-B14F-4D97-AF65-F5344CB8AC3E}">
        <p14:creationId xmlns:p14="http://schemas.microsoft.com/office/powerpoint/2010/main" val="3547521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a:solidFill>
            <a:srgbClr val="004E82"/>
          </a:solidFill>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6" name="Group 4"/>
            <p:cNvGrpSpPr>
              <a:grpSpLocks/>
            </p:cNvGrpSpPr>
            <p:nvPr/>
          </p:nvGrpSpPr>
          <p:grpSpPr bwMode="auto">
            <a:xfrm>
              <a:off x="3528" y="3715"/>
              <a:ext cx="792" cy="521"/>
              <a:chOff x="3527" y="3715"/>
              <a:chExt cx="792" cy="521"/>
            </a:xfrm>
            <a:grpFill/>
          </p:grpSpPr>
          <p:sp>
            <p:nvSpPr>
              <p:cNvPr id="57" name="Oval 5"/>
              <p:cNvSpPr>
                <a:spLocks noChangeArrowheads="1"/>
              </p:cNvSpPr>
              <p:nvPr/>
            </p:nvSpPr>
            <p:spPr bwMode="hidden">
              <a:xfrm>
                <a:off x="3686" y="3810"/>
                <a:ext cx="532" cy="32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58" name="Oval 6"/>
              <p:cNvSpPr>
                <a:spLocks noChangeArrowheads="1"/>
              </p:cNvSpPr>
              <p:nvPr/>
            </p:nvSpPr>
            <p:spPr bwMode="hidden">
              <a:xfrm>
                <a:off x="3726" y="3840"/>
                <a:ext cx="452" cy="275"/>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59" name="Oval 7"/>
              <p:cNvSpPr>
                <a:spLocks noChangeArrowheads="1"/>
              </p:cNvSpPr>
              <p:nvPr/>
            </p:nvSpPr>
            <p:spPr bwMode="hidden">
              <a:xfrm>
                <a:off x="3782" y="3872"/>
                <a:ext cx="344" cy="20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0" name="Oval 8"/>
              <p:cNvSpPr>
                <a:spLocks noChangeArrowheads="1"/>
              </p:cNvSpPr>
              <p:nvPr/>
            </p:nvSpPr>
            <p:spPr bwMode="hidden">
              <a:xfrm>
                <a:off x="3822" y="3896"/>
                <a:ext cx="262" cy="15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1" name="Oval 9"/>
              <p:cNvSpPr>
                <a:spLocks noChangeArrowheads="1"/>
              </p:cNvSpPr>
              <p:nvPr/>
            </p:nvSpPr>
            <p:spPr bwMode="hidden">
              <a:xfrm>
                <a:off x="3856" y="3922"/>
                <a:ext cx="192" cy="10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7" name="Oval 15"/>
              <p:cNvSpPr>
                <a:spLocks noChangeArrowheads="1"/>
              </p:cNvSpPr>
              <p:nvPr/>
            </p:nvSpPr>
            <p:spPr bwMode="hidden">
              <a:xfrm>
                <a:off x="3910" y="3948"/>
                <a:ext cx="84" cy="53"/>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grpSp>
          <p:nvGrpSpPr>
            <p:cNvPr id="7" name="Group 16"/>
            <p:cNvGrpSpPr>
              <a:grpSpLocks/>
            </p:cNvGrpSpPr>
            <p:nvPr/>
          </p:nvGrpSpPr>
          <p:grpSpPr bwMode="auto">
            <a:xfrm>
              <a:off x="1776" y="3631"/>
              <a:ext cx="1626" cy="683"/>
              <a:chOff x="1776" y="3631"/>
              <a:chExt cx="1626" cy="683"/>
            </a:xfrm>
            <a:grpFill/>
          </p:grpSpPr>
          <p:sp>
            <p:nvSpPr>
              <p:cNvPr id="39" name="Oval 17"/>
              <p:cNvSpPr>
                <a:spLocks noChangeArrowheads="1"/>
              </p:cNvSpPr>
              <p:nvPr/>
            </p:nvSpPr>
            <p:spPr bwMode="hidden">
              <a:xfrm>
                <a:off x="2268" y="3934"/>
                <a:ext cx="638" cy="37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0" name="Oval 18"/>
              <p:cNvSpPr>
                <a:spLocks noChangeArrowheads="1"/>
              </p:cNvSpPr>
              <p:nvPr/>
            </p:nvSpPr>
            <p:spPr bwMode="hidden">
              <a:xfrm>
                <a:off x="2314" y="3958"/>
                <a:ext cx="543" cy="332"/>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1" name="Oval 19"/>
              <p:cNvSpPr>
                <a:spLocks noChangeArrowheads="1"/>
              </p:cNvSpPr>
              <p:nvPr/>
            </p:nvSpPr>
            <p:spPr bwMode="hidden">
              <a:xfrm>
                <a:off x="2341" y="3979"/>
                <a:ext cx="501" cy="29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2" name="Oval 20"/>
              <p:cNvSpPr>
                <a:spLocks noChangeArrowheads="1"/>
              </p:cNvSpPr>
              <p:nvPr/>
            </p:nvSpPr>
            <p:spPr bwMode="hidden">
              <a:xfrm>
                <a:off x="2368" y="3997"/>
                <a:ext cx="444" cy="258"/>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3" name="Oval 21"/>
              <p:cNvSpPr>
                <a:spLocks noChangeArrowheads="1"/>
              </p:cNvSpPr>
              <p:nvPr/>
            </p:nvSpPr>
            <p:spPr bwMode="hidden">
              <a:xfrm>
                <a:off x="2385" y="4005"/>
                <a:ext cx="413" cy="240"/>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4" name="Oval 22"/>
              <p:cNvSpPr>
                <a:spLocks noChangeArrowheads="1"/>
              </p:cNvSpPr>
              <p:nvPr/>
            </p:nvSpPr>
            <p:spPr bwMode="hidden">
              <a:xfrm>
                <a:off x="2437" y="4026"/>
                <a:ext cx="306" cy="192"/>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5" name="Oval 23"/>
              <p:cNvSpPr>
                <a:spLocks noChangeArrowheads="1"/>
              </p:cNvSpPr>
              <p:nvPr/>
            </p:nvSpPr>
            <p:spPr bwMode="hidden">
              <a:xfrm>
                <a:off x="2476" y="4056"/>
                <a:ext cx="227" cy="135"/>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6" name="Oval 24"/>
              <p:cNvSpPr>
                <a:spLocks noChangeArrowheads="1"/>
              </p:cNvSpPr>
              <p:nvPr/>
            </p:nvSpPr>
            <p:spPr bwMode="hidden">
              <a:xfrm>
                <a:off x="2542" y="4097"/>
                <a:ext cx="90" cy="60"/>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nvGrpSpPr>
            <p:cNvPr id="8" name="Group 35"/>
            <p:cNvGrpSpPr>
              <a:grpSpLocks/>
            </p:cNvGrpSpPr>
            <p:nvPr/>
          </p:nvGrpSpPr>
          <p:grpSpPr bwMode="auto">
            <a:xfrm>
              <a:off x="4128" y="3360"/>
              <a:ext cx="1351" cy="821"/>
              <a:chOff x="4128" y="3360"/>
              <a:chExt cx="1351" cy="821"/>
            </a:xfrm>
            <a:grpFill/>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3" name="Oval 47"/>
              <p:cNvSpPr>
                <a:spLocks noChangeArrowheads="1"/>
              </p:cNvSpPr>
              <p:nvPr/>
            </p:nvSpPr>
            <p:spPr bwMode="hidden">
              <a:xfrm>
                <a:off x="4546" y="3608"/>
                <a:ext cx="518" cy="31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4" name="Oval 48"/>
              <p:cNvSpPr>
                <a:spLocks noChangeArrowheads="1"/>
              </p:cNvSpPr>
              <p:nvPr/>
            </p:nvSpPr>
            <p:spPr bwMode="hidden">
              <a:xfrm>
                <a:off x="4578" y="3630"/>
                <a:ext cx="446" cy="271"/>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5" name="Oval 49"/>
              <p:cNvSpPr>
                <a:spLocks noChangeArrowheads="1"/>
              </p:cNvSpPr>
              <p:nvPr/>
            </p:nvSpPr>
            <p:spPr bwMode="hidden">
              <a:xfrm>
                <a:off x="4610" y="3650"/>
                <a:ext cx="386" cy="233"/>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6" name="Oval 50"/>
              <p:cNvSpPr>
                <a:spLocks noChangeArrowheads="1"/>
              </p:cNvSpPr>
              <p:nvPr/>
            </p:nvSpPr>
            <p:spPr bwMode="hidden">
              <a:xfrm>
                <a:off x="4654" y="3678"/>
                <a:ext cx="298" cy="17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7" name="Oval 51"/>
              <p:cNvSpPr>
                <a:spLocks noChangeArrowheads="1"/>
              </p:cNvSpPr>
              <p:nvPr/>
            </p:nvSpPr>
            <p:spPr bwMode="hidden">
              <a:xfrm>
                <a:off x="4690" y="3698"/>
                <a:ext cx="222" cy="13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8" name="Oval 52"/>
              <p:cNvSpPr>
                <a:spLocks noChangeArrowheads="1"/>
              </p:cNvSpPr>
              <p:nvPr/>
            </p:nvSpPr>
            <p:spPr bwMode="hidden">
              <a:xfrm>
                <a:off x="4738" y="3728"/>
                <a:ext cx="126" cy="81"/>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grpSp>
          <p:nvGrpSpPr>
            <p:cNvPr id="9" name="Group 53"/>
            <p:cNvGrpSpPr>
              <a:grpSpLocks/>
            </p:cNvGrpSpPr>
            <p:nvPr/>
          </p:nvGrpSpPr>
          <p:grpSpPr bwMode="auto">
            <a:xfrm>
              <a:off x="5280" y="3024"/>
              <a:ext cx="425" cy="258"/>
              <a:chOff x="5280" y="3024"/>
              <a:chExt cx="425" cy="258"/>
            </a:xfrm>
            <a:grpFill/>
          </p:grpSpPr>
          <p:sp>
            <p:nvSpPr>
              <p:cNvPr id="10"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7" name="Group 61"/>
              <p:cNvGrpSpPr>
                <a:grpSpLocks/>
              </p:cNvGrpSpPr>
              <p:nvPr/>
            </p:nvGrpSpPr>
            <p:grpSpPr bwMode="auto">
              <a:xfrm>
                <a:off x="5381" y="3085"/>
                <a:ext cx="227" cy="132"/>
                <a:chOff x="5381" y="3085"/>
                <a:chExt cx="227" cy="132"/>
              </a:xfrm>
              <a:grpFill/>
            </p:grpSpPr>
            <p:sp>
              <p:nvSpPr>
                <p:cNvPr id="18" name="Oval 62"/>
                <p:cNvSpPr>
                  <a:spLocks noChangeArrowheads="1"/>
                </p:cNvSpPr>
                <p:nvPr/>
              </p:nvSpPr>
              <p:spPr bwMode="hidden">
                <a:xfrm>
                  <a:off x="5381" y="3085"/>
                  <a:ext cx="227" cy="132"/>
                </a:xfrm>
                <a:prstGeom prst="ellipse">
                  <a:avLst/>
                </a:pr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Oval 63"/>
                <p:cNvSpPr>
                  <a:spLocks noChangeArrowheads="1"/>
                </p:cNvSpPr>
                <p:nvPr/>
              </p:nvSpPr>
              <p:spPr bwMode="hidden">
                <a:xfrm>
                  <a:off x="5403" y="3099"/>
                  <a:ext cx="182" cy="102"/>
                </a:xfrm>
                <a:prstGeom prst="ellipse">
                  <a:avLst/>
                </a:pr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Oval 64"/>
                <p:cNvSpPr>
                  <a:spLocks noChangeArrowheads="1"/>
                </p:cNvSpPr>
                <p:nvPr/>
              </p:nvSpPr>
              <p:spPr bwMode="hidden">
                <a:xfrm>
                  <a:off x="5431" y="3109"/>
                  <a:ext cx="125" cy="82"/>
                </a:xfrm>
                <a:prstGeom prst="ellipse">
                  <a:avLst/>
                </a:pr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Oval 65"/>
                <p:cNvSpPr>
                  <a:spLocks noChangeArrowheads="1"/>
                </p:cNvSpPr>
                <p:nvPr/>
              </p:nvSpPr>
              <p:spPr bwMode="hidden">
                <a:xfrm>
                  <a:off x="5458" y="3125"/>
                  <a:ext cx="73" cy="47"/>
                </a:xfrm>
                <a:prstGeom prst="ellipse">
                  <a:avLst/>
                </a:pr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grpSp>
      <p:sp>
        <p:nvSpPr>
          <p:cNvPr id="13378"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solidFill>
                <a:srgbClr val="FFFFFF"/>
              </a:solidFill>
              <a:latin typeface="Aria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Aria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fld id="{A396028A-E68B-AC46-88B8-7F3DC9E0918E}"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517764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3688B77C-3DE9-514B-9B83-6A79626DE5A7}"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054113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3C0081B6-69C5-6B4C-BCA1-445CC8BCD3B8}"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6470157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E6267522-C44E-E94B-8317-505AFBC9150C}"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8496099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71"/>
          <p:cNvSpPr>
            <a:spLocks noGrp="1" noChangeArrowheads="1"/>
          </p:cNvSpPr>
          <p:nvPr>
            <p:ph type="sldNum" sz="quarter" idx="12"/>
          </p:nvPr>
        </p:nvSpPr>
        <p:spPr>
          <a:ln/>
        </p:spPr>
        <p:txBody>
          <a:bodyPr/>
          <a:lstStyle>
            <a:lvl1pPr>
              <a:defRPr/>
            </a:lvl1pPr>
          </a:lstStyle>
          <a:p>
            <a:fld id="{CFC40E04-9084-2A4C-A231-F24D797B2771}"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040969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71"/>
          <p:cNvSpPr>
            <a:spLocks noGrp="1" noChangeArrowheads="1"/>
          </p:cNvSpPr>
          <p:nvPr>
            <p:ph type="sldNum" sz="quarter" idx="12"/>
          </p:nvPr>
        </p:nvSpPr>
        <p:spPr>
          <a:ln/>
        </p:spPr>
        <p:txBody>
          <a:bodyPr/>
          <a:lstStyle>
            <a:lvl1pPr>
              <a:defRPr/>
            </a:lvl1pPr>
          </a:lstStyle>
          <a:p>
            <a:fld id="{3282F323-272E-B243-B770-C16E8B0EDE6D}"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8667197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71"/>
          <p:cNvSpPr>
            <a:spLocks noGrp="1" noChangeArrowheads="1"/>
          </p:cNvSpPr>
          <p:nvPr>
            <p:ph type="sldNum" sz="quarter" idx="12"/>
          </p:nvPr>
        </p:nvSpPr>
        <p:spPr>
          <a:ln/>
        </p:spPr>
        <p:txBody>
          <a:bodyPr/>
          <a:lstStyle>
            <a:lvl1pPr>
              <a:defRPr/>
            </a:lvl1pPr>
          </a:lstStyle>
          <a:p>
            <a:fld id="{12BD8539-64EB-854E-AB38-D5C6F4E9FCEC}"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40037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08471418-BC75-694D-9919-DEBC4E53F4E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975362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7D2F988E-9414-5A4D-926D-7C61A7DCDFF1}"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567423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1E6C7165-6B16-AC43-935E-83670B065C3B}"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090870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A06D5BF7-B2CD-2745-9211-C6B18DEB32C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5783275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81159E9B-65F6-EE44-8197-22BC723FD7D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062539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71"/>
          <p:cNvSpPr>
            <a:spLocks noGrp="1" noChangeArrowheads="1"/>
          </p:cNvSpPr>
          <p:nvPr>
            <p:ph type="sldNum" sz="quarter" idx="12"/>
          </p:nvPr>
        </p:nvSpPr>
        <p:spPr>
          <a:ln/>
        </p:spPr>
        <p:txBody>
          <a:bodyPr/>
          <a:lstStyle>
            <a:lvl1pPr>
              <a:defRPr/>
            </a:lvl1pPr>
          </a:lstStyle>
          <a:p>
            <a:fld id="{912A509C-1FD8-C340-945D-F484F85253F5}"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7580398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71"/>
          <p:cNvSpPr>
            <a:spLocks noGrp="1" noChangeArrowheads="1"/>
          </p:cNvSpPr>
          <p:nvPr>
            <p:ph type="sldNum" sz="quarter" idx="12"/>
          </p:nvPr>
        </p:nvSpPr>
        <p:spPr>
          <a:ln/>
        </p:spPr>
        <p:txBody>
          <a:bodyPr/>
          <a:lstStyle>
            <a:lvl1pPr>
              <a:defRPr/>
            </a:lvl1pPr>
          </a:lstStyle>
          <a:p>
            <a:fld id="{C71FB22D-81DE-E649-9472-2B7AD2F9DA94}"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441231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9C6E5ACD-BD47-764C-A0D8-55D787A46B1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0396322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932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932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a:lvl1pPr>
          </a:lstStyle>
          <a:p>
            <a:fld id="{3E6B6975-B4E4-BF48-906C-73B5ECA59E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102698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D8DF91F4-7D56-A04B-BF89-500C2690A389}"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692041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8B3D87F2-168D-8B43-9194-DB9388F904A7}"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869766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12B60913-5BA8-CF49-A4C7-9CCA75F44F1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83850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fld id="{EB49C8AF-F3D0-9B4D-9456-68494F3CD7AE}" type="slidenum">
              <a:rPr lang="en-US">
                <a:solidFill>
                  <a:srgbClr val="FFFFFF"/>
                </a:solidFill>
              </a: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037998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fld id="{8B68D33C-F418-1E45-BBCC-0636A3331E4D}" type="slidenum">
              <a:rPr lang="en-US">
                <a:solidFill>
                  <a:srgbClr val="FFFFFF"/>
                </a:solidFill>
              </a: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882419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fld id="{A577AED0-1479-ED41-8D71-7654D56363C8}" type="slidenum">
              <a:rPr lang="en-US">
                <a:solidFill>
                  <a:srgbClr val="FFFFFF"/>
                </a:solidFill>
              </a: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2447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8274A8CA-B934-664A-B2C5-F2A16B6D235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232005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9A709412-84BF-6243-80E9-A2D801E00C39}"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153840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1E558748-7DC6-6D44-8EA3-6190655C1DFD}"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211386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49A637A1-45AF-9B42-82A5-077535E5BFB6}"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760069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223002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489942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0303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2480285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608253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351573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720812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852810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261251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357873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0379350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40470740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099488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373050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753304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029275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7253232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776130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1494161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0553864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5298722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2595580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402D2FA2-CACC-BB45-B3AB-13339B05787D}" type="slidenum">
              <a:rPr lang="en-GB"/>
              <a:pPr>
                <a:defRPr/>
              </a:pPr>
              <a:t>‹#›</a:t>
            </a:fld>
            <a:endParaRPr lang="en-GB"/>
          </a:p>
        </p:txBody>
      </p:sp>
    </p:spTree>
    <p:extLst>
      <p:ext uri="{BB962C8B-B14F-4D97-AF65-F5344CB8AC3E}">
        <p14:creationId xmlns:p14="http://schemas.microsoft.com/office/powerpoint/2010/main" val="1825682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42425715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853659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624458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709421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515389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224561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477670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059272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279486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69316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10.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1718913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8159175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879735"/>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E40718CA-7956-1247-A9C1-BB0D7243AC95}" type="datetimeFigureOut">
              <a:rPr lang="en-US"/>
              <a:pPr>
                <a:defRPr/>
              </a:pPr>
              <a:t>6/4/24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0959525-1BF1-164E-94C6-80395DBD9042}" type="slidenum">
              <a:rPr lang="en-US"/>
              <a:pPr>
                <a:defRPr/>
              </a:pPr>
              <a:t>‹#›</a:t>
            </a:fld>
            <a:endParaRPr lang="en-US"/>
          </a:p>
        </p:txBody>
      </p:sp>
    </p:spTree>
    <p:extLst>
      <p:ext uri="{BB962C8B-B14F-4D97-AF65-F5344CB8AC3E}">
        <p14:creationId xmlns:p14="http://schemas.microsoft.com/office/powerpoint/2010/main" val="36865824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29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nvGrpSpPr>
          <p:cNvPr id="2" name="Group 3"/>
          <p:cNvGrpSpPr>
            <a:grpSpLocks/>
          </p:cNvGrpSpPr>
          <p:nvPr/>
        </p:nvGrpSpPr>
        <p:grpSpPr bwMode="auto">
          <a:xfrm>
            <a:off x="3175" y="4267200"/>
            <a:ext cx="9140825" cy="2590800"/>
            <a:chOff x="2" y="2688"/>
            <a:chExt cx="5758" cy="1632"/>
          </a:xfrm>
          <a:solidFill>
            <a:schemeClr val="bg1">
              <a:lumMod val="75000"/>
            </a:schemeClr>
          </a:solidFill>
        </p:grpSpPr>
        <p:sp>
          <p:nvSpPr>
            <p:cNvPr id="125961"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3" name="Group 5"/>
            <p:cNvGrpSpPr>
              <a:grpSpLocks/>
            </p:cNvGrpSpPr>
            <p:nvPr/>
          </p:nvGrpSpPr>
          <p:grpSpPr bwMode="auto">
            <a:xfrm>
              <a:off x="3528" y="3715"/>
              <a:ext cx="792" cy="521"/>
              <a:chOff x="3527" y="3715"/>
              <a:chExt cx="792" cy="521"/>
            </a:xfrm>
            <a:grpFill/>
          </p:grpSpPr>
          <p:sp>
            <p:nvSpPr>
              <p:cNvPr id="12294" name="Oval 6"/>
              <p:cNvSpPr>
                <a:spLocks noChangeArrowheads="1"/>
              </p:cNvSpPr>
              <p:nvPr/>
            </p:nvSpPr>
            <p:spPr bwMode="hidden">
              <a:xfrm>
                <a:off x="3686" y="3810"/>
                <a:ext cx="532" cy="32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295" name="Oval 7"/>
              <p:cNvSpPr>
                <a:spLocks noChangeArrowheads="1"/>
              </p:cNvSpPr>
              <p:nvPr/>
            </p:nvSpPr>
            <p:spPr bwMode="hidden">
              <a:xfrm>
                <a:off x="3726" y="3840"/>
                <a:ext cx="452" cy="275"/>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296" name="Oval 8"/>
              <p:cNvSpPr>
                <a:spLocks noChangeArrowheads="1"/>
              </p:cNvSpPr>
              <p:nvPr/>
            </p:nvSpPr>
            <p:spPr bwMode="hidden">
              <a:xfrm>
                <a:off x="3782" y="3872"/>
                <a:ext cx="344" cy="20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297" name="Oval 9"/>
              <p:cNvSpPr>
                <a:spLocks noChangeArrowheads="1"/>
              </p:cNvSpPr>
              <p:nvPr/>
            </p:nvSpPr>
            <p:spPr bwMode="hidden">
              <a:xfrm>
                <a:off x="3822" y="3896"/>
                <a:ext cx="262" cy="15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298" name="Oval 10"/>
              <p:cNvSpPr>
                <a:spLocks noChangeArrowheads="1"/>
              </p:cNvSpPr>
              <p:nvPr/>
            </p:nvSpPr>
            <p:spPr bwMode="hidden">
              <a:xfrm>
                <a:off x="3856" y="3922"/>
                <a:ext cx="192" cy="10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29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0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0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0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0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04" name="Oval 16"/>
              <p:cNvSpPr>
                <a:spLocks noChangeArrowheads="1"/>
              </p:cNvSpPr>
              <p:nvPr/>
            </p:nvSpPr>
            <p:spPr bwMode="hidden">
              <a:xfrm>
                <a:off x="3910" y="3948"/>
                <a:ext cx="84" cy="53"/>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grpSp>
          <p:nvGrpSpPr>
            <p:cNvPr id="4" name="Group 17"/>
            <p:cNvGrpSpPr>
              <a:grpSpLocks/>
            </p:cNvGrpSpPr>
            <p:nvPr/>
          </p:nvGrpSpPr>
          <p:grpSpPr bwMode="auto">
            <a:xfrm>
              <a:off x="1776" y="3631"/>
              <a:ext cx="1626" cy="683"/>
              <a:chOff x="1776" y="3631"/>
              <a:chExt cx="1626" cy="683"/>
            </a:xfrm>
            <a:grpFill/>
          </p:grpSpPr>
          <p:sp>
            <p:nvSpPr>
              <p:cNvPr id="12306" name="Oval 18"/>
              <p:cNvSpPr>
                <a:spLocks noChangeArrowheads="1"/>
              </p:cNvSpPr>
              <p:nvPr/>
            </p:nvSpPr>
            <p:spPr bwMode="hidden">
              <a:xfrm>
                <a:off x="2268" y="3934"/>
                <a:ext cx="638" cy="37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07" name="Oval 19"/>
              <p:cNvSpPr>
                <a:spLocks noChangeArrowheads="1"/>
              </p:cNvSpPr>
              <p:nvPr/>
            </p:nvSpPr>
            <p:spPr bwMode="hidden">
              <a:xfrm>
                <a:off x="2314" y="3958"/>
                <a:ext cx="543" cy="332"/>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08" name="Oval 20"/>
              <p:cNvSpPr>
                <a:spLocks noChangeArrowheads="1"/>
              </p:cNvSpPr>
              <p:nvPr/>
            </p:nvSpPr>
            <p:spPr bwMode="hidden">
              <a:xfrm>
                <a:off x="2341" y="3979"/>
                <a:ext cx="501" cy="29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09" name="Oval 21"/>
              <p:cNvSpPr>
                <a:spLocks noChangeArrowheads="1"/>
              </p:cNvSpPr>
              <p:nvPr/>
            </p:nvSpPr>
            <p:spPr bwMode="hidden">
              <a:xfrm>
                <a:off x="2368" y="3997"/>
                <a:ext cx="444" cy="258"/>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10" name="Oval 22"/>
              <p:cNvSpPr>
                <a:spLocks noChangeArrowheads="1"/>
              </p:cNvSpPr>
              <p:nvPr/>
            </p:nvSpPr>
            <p:spPr bwMode="hidden">
              <a:xfrm>
                <a:off x="2385" y="4005"/>
                <a:ext cx="413" cy="240"/>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11" name="Oval 23"/>
              <p:cNvSpPr>
                <a:spLocks noChangeArrowheads="1"/>
              </p:cNvSpPr>
              <p:nvPr/>
            </p:nvSpPr>
            <p:spPr bwMode="hidden">
              <a:xfrm>
                <a:off x="2437" y="4026"/>
                <a:ext cx="306" cy="192"/>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12" name="Oval 24"/>
              <p:cNvSpPr>
                <a:spLocks noChangeArrowheads="1"/>
              </p:cNvSpPr>
              <p:nvPr/>
            </p:nvSpPr>
            <p:spPr bwMode="hidden">
              <a:xfrm>
                <a:off x="2476" y="4056"/>
                <a:ext cx="227" cy="135"/>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13" name="Oval 25"/>
              <p:cNvSpPr>
                <a:spLocks noChangeArrowheads="1"/>
              </p:cNvSpPr>
              <p:nvPr/>
            </p:nvSpPr>
            <p:spPr bwMode="hidden">
              <a:xfrm>
                <a:off x="2542" y="4097"/>
                <a:ext cx="90" cy="60"/>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1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1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1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1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6007"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6008"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32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2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2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6012"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nvGrpSpPr>
            <p:cNvPr id="5" name="Group 36"/>
            <p:cNvGrpSpPr>
              <a:grpSpLocks/>
            </p:cNvGrpSpPr>
            <p:nvPr/>
          </p:nvGrpSpPr>
          <p:grpSpPr bwMode="auto">
            <a:xfrm>
              <a:off x="4128" y="3360"/>
              <a:ext cx="1351" cy="821"/>
              <a:chOff x="4128" y="3360"/>
              <a:chExt cx="1351" cy="821"/>
            </a:xfrm>
            <a:grpFill/>
          </p:grpSpPr>
          <p:sp>
            <p:nvSpPr>
              <p:cNvPr id="1232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2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2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2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2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3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3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5985"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33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3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3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36" name="Oval 48"/>
              <p:cNvSpPr>
                <a:spLocks noChangeArrowheads="1"/>
              </p:cNvSpPr>
              <p:nvPr/>
            </p:nvSpPr>
            <p:spPr bwMode="hidden">
              <a:xfrm>
                <a:off x="4546" y="3608"/>
                <a:ext cx="518" cy="31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37" name="Oval 49"/>
              <p:cNvSpPr>
                <a:spLocks noChangeArrowheads="1"/>
              </p:cNvSpPr>
              <p:nvPr/>
            </p:nvSpPr>
            <p:spPr bwMode="hidden">
              <a:xfrm>
                <a:off x="4578" y="3630"/>
                <a:ext cx="446" cy="271"/>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38" name="Oval 50"/>
              <p:cNvSpPr>
                <a:spLocks noChangeArrowheads="1"/>
              </p:cNvSpPr>
              <p:nvPr/>
            </p:nvSpPr>
            <p:spPr bwMode="hidden">
              <a:xfrm>
                <a:off x="4610" y="3650"/>
                <a:ext cx="386" cy="233"/>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39" name="Oval 51"/>
              <p:cNvSpPr>
                <a:spLocks noChangeArrowheads="1"/>
              </p:cNvSpPr>
              <p:nvPr/>
            </p:nvSpPr>
            <p:spPr bwMode="hidden">
              <a:xfrm>
                <a:off x="4654" y="3678"/>
                <a:ext cx="298" cy="17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40" name="Oval 52"/>
              <p:cNvSpPr>
                <a:spLocks noChangeArrowheads="1"/>
              </p:cNvSpPr>
              <p:nvPr/>
            </p:nvSpPr>
            <p:spPr bwMode="hidden">
              <a:xfrm>
                <a:off x="4690" y="3698"/>
                <a:ext cx="222" cy="13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341" name="Oval 53"/>
              <p:cNvSpPr>
                <a:spLocks noChangeArrowheads="1"/>
              </p:cNvSpPr>
              <p:nvPr/>
            </p:nvSpPr>
            <p:spPr bwMode="hidden">
              <a:xfrm>
                <a:off x="4738" y="3728"/>
                <a:ext cx="126" cy="81"/>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grpSp>
          <p:nvGrpSpPr>
            <p:cNvPr id="6" name="Group 54"/>
            <p:cNvGrpSpPr>
              <a:grpSpLocks/>
            </p:cNvGrpSpPr>
            <p:nvPr/>
          </p:nvGrpSpPr>
          <p:grpSpPr bwMode="auto">
            <a:xfrm>
              <a:off x="5280" y="3024"/>
              <a:ext cx="425" cy="258"/>
              <a:chOff x="5280" y="3024"/>
              <a:chExt cx="425" cy="258"/>
            </a:xfrm>
            <a:grpFill/>
          </p:grpSpPr>
          <p:sp>
            <p:nvSpPr>
              <p:cNvPr id="125966"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67"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68"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69"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70"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71"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72"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7" name="Group 62"/>
              <p:cNvGrpSpPr>
                <a:grpSpLocks/>
              </p:cNvGrpSpPr>
              <p:nvPr/>
            </p:nvGrpSpPr>
            <p:grpSpPr bwMode="auto">
              <a:xfrm>
                <a:off x="5381" y="3085"/>
                <a:ext cx="227" cy="132"/>
                <a:chOff x="5381" y="3085"/>
                <a:chExt cx="227" cy="132"/>
              </a:xfrm>
              <a:grpFill/>
            </p:grpSpPr>
            <p:sp>
              <p:nvSpPr>
                <p:cNvPr id="125974" name="Oval 63"/>
                <p:cNvSpPr>
                  <a:spLocks noChangeArrowheads="1"/>
                </p:cNvSpPr>
                <p:nvPr/>
              </p:nvSpPr>
              <p:spPr bwMode="hidden">
                <a:xfrm>
                  <a:off x="5381" y="3085"/>
                  <a:ext cx="227" cy="132"/>
                </a:xfrm>
                <a:prstGeom prst="ellipse">
                  <a:avLst/>
                </a:pr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75" name="Oval 64"/>
                <p:cNvSpPr>
                  <a:spLocks noChangeArrowheads="1"/>
                </p:cNvSpPr>
                <p:nvPr/>
              </p:nvSpPr>
              <p:spPr bwMode="hidden">
                <a:xfrm>
                  <a:off x="5403" y="3099"/>
                  <a:ext cx="182" cy="102"/>
                </a:xfrm>
                <a:prstGeom prst="ellipse">
                  <a:avLst/>
                </a:pr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76" name="Oval 65"/>
                <p:cNvSpPr>
                  <a:spLocks noChangeArrowheads="1"/>
                </p:cNvSpPr>
                <p:nvPr/>
              </p:nvSpPr>
              <p:spPr bwMode="hidden">
                <a:xfrm>
                  <a:off x="5431" y="3109"/>
                  <a:ext cx="125" cy="82"/>
                </a:xfrm>
                <a:prstGeom prst="ellipse">
                  <a:avLst/>
                </a:pr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5977" name="Oval 66"/>
                <p:cNvSpPr>
                  <a:spLocks noChangeArrowheads="1"/>
                </p:cNvSpPr>
                <p:nvPr/>
              </p:nvSpPr>
              <p:spPr bwMode="hidden">
                <a:xfrm>
                  <a:off x="5458" y="3125"/>
                  <a:ext cx="73" cy="47"/>
                </a:xfrm>
                <a:prstGeom prst="ellipse">
                  <a:avLst/>
                </a:prstGeom>
                <a:grp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grpSp>
      <p:sp>
        <p:nvSpPr>
          <p:cNvPr id="1235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35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5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1235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1235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defTabSz="914400" fontAlgn="base">
              <a:spcBef>
                <a:spcPct val="0"/>
              </a:spcBef>
              <a:spcAft>
                <a:spcPct val="0"/>
              </a:spcAft>
            </a:pPr>
            <a:fld id="{EDBA8A87-EC4F-1C4D-86CB-4773BD2246A7}"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08190048"/>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 y="0"/>
            <a:ext cx="9159875" cy="6858000"/>
            <a:chOff x="0" y="0"/>
            <a:chExt cx="5770" cy="4320"/>
          </a:xfrm>
        </p:grpSpPr>
        <p:sp>
          <p:nvSpPr>
            <p:cNvPr id="921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09"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0"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1"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2"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3"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6"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7"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8"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9"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1"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3"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5"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6"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7"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92184" name="Rectangle 24"/>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a:t>Click to edit Master title style</a:t>
            </a:r>
          </a:p>
        </p:txBody>
      </p:sp>
      <p:sp>
        <p:nvSpPr>
          <p:cNvPr id="92185" name="Rectangle 25"/>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6" name="Rectangle 2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921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pPr defTabSz="914400" fontAlgn="base">
              <a:spcBef>
                <a:spcPct val="0"/>
              </a:spcBef>
              <a:spcAft>
                <a:spcPct val="0"/>
              </a:spcAft>
            </a:pPr>
            <a:fld id="{0233C5E4-C16C-E94B-A7B1-8B62E69B3B31}" type="slidenum">
              <a:rPr lang="en-US">
                <a:solidFill>
                  <a:srgbClr val="FFFFFF"/>
                </a:solidFill>
                <a:ea typeface="ＭＳ Ｐゴシック" charset="0"/>
                <a:cs typeface="ＭＳ Ｐゴシック" charset="0"/>
              </a:rPr>
              <a:pPr defTabSz="914400" fontAlgn="base">
                <a:spcBef>
                  <a:spcPct val="0"/>
                </a:spcBef>
                <a:spcAft>
                  <a:spcPct val="0"/>
                </a:spcAft>
              </a:pPr>
              <a:t>‹#›</a:t>
            </a:fld>
            <a:endParaRPr lang="en-US">
              <a:solidFill>
                <a:srgbClr val="FFFFFF"/>
              </a:solidFill>
              <a:ea typeface="ＭＳ Ｐゴシック" charset="0"/>
              <a:cs typeface="ＭＳ Ｐゴシック" charset="0"/>
            </a:endParaRPr>
          </a:p>
        </p:txBody>
      </p:sp>
      <p:sp>
        <p:nvSpPr>
          <p:cNvPr id="921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742802724"/>
      </p:ext>
    </p:extLst>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0CC0019-6A88-B74B-BA64-757D8614B7E0}" type="slidenum">
              <a:rPr lang="en-US">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9567951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408699"/>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593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112FEDB9-C741-C64F-BE3E-29EC062CD9C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775308739"/>
      </p:ext>
    </p:extLst>
  </p:cSld>
  <p:clrMap bg1="lt1" tx1="dk1" bg2="lt2" tx2="dk2" accent1="accent1" accent2="accent2" accent3="accent3" accent4="accent4" accent5="accent5" accent6="accent6" hlink="hlink" folHlink="folHlink"/>
  <p:sldLayoutIdLst>
    <p:sldLayoutId id="214748379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defTabSz="914400" fontAlgn="base">
              <a:spcBef>
                <a:spcPct val="0"/>
              </a:spcBef>
              <a:spcAft>
                <a:spcPct val="0"/>
              </a:spcAft>
              <a:defRPr/>
            </a:pPr>
            <a:fld id="{8E84017C-FDBA-1D49-A156-B939BFA42FD6}" type="slidenum">
              <a:rPr lang="en-GB">
                <a:latin typeface="Times New Roman" charset="0"/>
                <a:ea typeface="ＭＳ Ｐゴシック" charset="0"/>
                <a:cs typeface="ＭＳ Ｐゴシック" charset="0"/>
              </a:rPr>
              <a:pPr defTabSz="914400" fontAlgn="base">
                <a:spcBef>
                  <a:spcPct val="0"/>
                </a:spcBef>
                <a:spcAft>
                  <a:spcPct val="0"/>
                </a:spcAft>
                <a:defRPr/>
              </a:pPr>
              <a:t>‹#›</a:t>
            </a:fld>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7222481"/>
      </p:ext>
    </p:extLst>
  </p:cSld>
  <p:clrMap bg1="lt1" tx1="dk1" bg2="lt2" tx2="dk2" accent1="accent1" accent2="accent2" accent3="accent3" accent4="accent4" accent5="accent5" accent6="accent6" hlink="hlink" folHlink="folHlink"/>
  <p:sldLayoutIdLst>
    <p:sldLayoutId id="2147483799"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hemeOverride" Target="../theme/themeOverride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hemeOverride" Target="../theme/themeOverride3.xml"/><Relationship Id="rId5" Type="http://schemas.microsoft.com/office/2007/relationships/hdphoto" Target="../media/hdphoto1.wdp"/><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05.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5.xml"/><Relationship Id="rId1" Type="http://schemas.openxmlformats.org/officeDocument/2006/relationships/themeOverride" Target="../theme/themeOverride5.xml"/><Relationship Id="rId4" Type="http://schemas.openxmlformats.org/officeDocument/2006/relationships/image" Target="../media/image44.em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5.xml"/><Relationship Id="rId1" Type="http://schemas.openxmlformats.org/officeDocument/2006/relationships/themeOverride" Target="../theme/themeOverride6.xml"/><Relationship Id="rId4" Type="http://schemas.openxmlformats.org/officeDocument/2006/relationships/image" Target="../media/image44.e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5.xml"/><Relationship Id="rId1" Type="http://schemas.openxmlformats.org/officeDocument/2006/relationships/themeOverride" Target="../theme/themeOverride7.xml"/><Relationship Id="rId4" Type="http://schemas.openxmlformats.org/officeDocument/2006/relationships/image" Target="../media/image44.e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5.xml"/><Relationship Id="rId1" Type="http://schemas.openxmlformats.org/officeDocument/2006/relationships/themeOverride" Target="../theme/themeOverride8.xml"/><Relationship Id="rId4" Type="http://schemas.openxmlformats.org/officeDocument/2006/relationships/image" Target="../media/image44.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5.xml"/><Relationship Id="rId1" Type="http://schemas.openxmlformats.org/officeDocument/2006/relationships/themeOverride" Target="../theme/themeOverride9.xml"/><Relationship Id="rId4" Type="http://schemas.openxmlformats.org/officeDocument/2006/relationships/image" Target="../media/image44.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5.xml"/><Relationship Id="rId1" Type="http://schemas.openxmlformats.org/officeDocument/2006/relationships/themeOverride" Target="../theme/themeOverride10.xml"/><Relationship Id="rId4" Type="http://schemas.openxmlformats.org/officeDocument/2006/relationships/image" Target="../media/image44.emf"/></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78.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1.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9.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90.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7.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29.xml"/><Relationship Id="rId4" Type="http://schemas.openxmlformats.org/officeDocument/2006/relationships/image" Target="../media/image64.jpg"/></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عبرانيين 12: 18-29</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167528"/>
            <a:ext cx="9143999" cy="1196509"/>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لا تتجاهل الله</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9039025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6404" y="182832"/>
            <a:ext cx="7816856" cy="5868475"/>
          </a:xfrm>
          <a:prstGeom prst="rect">
            <a:avLst/>
          </a:prstGeom>
        </p:spPr>
      </p:pic>
      <p:sp>
        <p:nvSpPr>
          <p:cNvPr id="900098" name="Rectangle 2"/>
          <p:cNvSpPr>
            <a:spLocks noGrp="1" noChangeArrowheads="1"/>
          </p:cNvSpPr>
          <p:nvPr>
            <p:ph type="ctrTitle"/>
          </p:nvPr>
        </p:nvSpPr>
        <p:spPr>
          <a:xfrm>
            <a:off x="0" y="6036526"/>
            <a:ext cx="9144000" cy="79635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نحن نتجاهل أصدقائنا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95491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4870"/>
            <a:ext cx="9144000" cy="6400800"/>
          </a:xfrm>
          <a:prstGeom prst="rect">
            <a:avLst/>
          </a:prstGeom>
        </p:spPr>
      </p:pic>
      <p:sp>
        <p:nvSpPr>
          <p:cNvPr id="900098" name="Rectangle 2"/>
          <p:cNvSpPr>
            <a:spLocks noGrp="1" noChangeArrowheads="1"/>
          </p:cNvSpPr>
          <p:nvPr>
            <p:ph type="ctrTitle"/>
          </p:nvPr>
        </p:nvSpPr>
        <p:spPr>
          <a:xfrm>
            <a:off x="0" y="6036526"/>
            <a:ext cx="9144000" cy="79635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نحن نتجاهل أصدقائنا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1030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06500" y="304800"/>
            <a:ext cx="6731000" cy="62357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184050"/>
            <a:ext cx="9143999" cy="1080120"/>
          </a:xfrm>
          <a:solidFill>
            <a:schemeClr val="bg1"/>
          </a:solidFill>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Teens ignore parents</a:t>
            </a:r>
          </a:p>
        </p:txBody>
      </p:sp>
    </p:spTree>
    <p:extLst>
      <p:ext uri="{BB962C8B-B14F-4D97-AF65-F5344CB8AC3E}">
        <p14:creationId xmlns:p14="http://schemas.microsoft.com/office/powerpoint/2010/main" val="56536425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184050"/>
            <a:ext cx="9143999" cy="1080120"/>
          </a:xfrm>
          <a:solidFill>
            <a:schemeClr val="bg1"/>
          </a:solidFill>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Teens ignore parents</a:t>
            </a:r>
          </a:p>
        </p:txBody>
      </p:sp>
      <p:pic>
        <p:nvPicPr>
          <p:cNvPr id="3" name="Picture 2"/>
          <p:cNvPicPr>
            <a:picLocks noChangeAspect="1"/>
          </p:cNvPicPr>
          <p:nvPr/>
        </p:nvPicPr>
        <p:blipFill>
          <a:blip r:embed="rId3"/>
          <a:stretch>
            <a:fillRect/>
          </a:stretch>
        </p:blipFill>
        <p:spPr>
          <a:xfrm>
            <a:off x="152400" y="0"/>
            <a:ext cx="8822239" cy="6858000"/>
          </a:xfrm>
          <a:prstGeom prst="rect">
            <a:avLst/>
          </a:prstGeom>
        </p:spPr>
      </p:pic>
    </p:spTree>
    <p:extLst>
      <p:ext uri="{BB962C8B-B14F-4D97-AF65-F5344CB8AC3E}">
        <p14:creationId xmlns:p14="http://schemas.microsoft.com/office/powerpoint/2010/main" val="34935286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258" y="45768"/>
            <a:ext cx="7287742" cy="6629427"/>
          </a:xfrm>
          <a:prstGeom prst="rect">
            <a:avLst/>
          </a:prstGeom>
        </p:spPr>
      </p:pic>
      <p:sp>
        <p:nvSpPr>
          <p:cNvPr id="900098" name="Rectangle 2"/>
          <p:cNvSpPr>
            <a:spLocks noGrp="1" noChangeArrowheads="1"/>
          </p:cNvSpPr>
          <p:nvPr>
            <p:ph type="ctrTitle"/>
          </p:nvPr>
        </p:nvSpPr>
        <p:spPr>
          <a:xfrm>
            <a:off x="0" y="6036526"/>
            <a:ext cx="9144000" cy="796359"/>
          </a:xfrm>
          <a:solidFill>
            <a:schemeClr val="tx1"/>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نحن نتجاهل المهمشين</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8995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0965" cy="6084455"/>
          </a:xfrm>
          <a:prstGeom prst="rect">
            <a:avLst/>
          </a:prstGeom>
        </p:spPr>
      </p:pic>
      <p:sp>
        <p:nvSpPr>
          <p:cNvPr id="900098" name="Rectangle 2"/>
          <p:cNvSpPr>
            <a:spLocks noGrp="1" noChangeArrowheads="1"/>
          </p:cNvSpPr>
          <p:nvPr>
            <p:ph type="ctrTitle"/>
          </p:nvPr>
        </p:nvSpPr>
        <p:spPr>
          <a:xfrm>
            <a:off x="0" y="5777315"/>
            <a:ext cx="9144000" cy="114759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نحن نرفض الله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66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7315"/>
            <a:ext cx="9144000" cy="114759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نحن نرفض الله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70701" y="471828"/>
            <a:ext cx="9271569" cy="5331152"/>
          </a:xfrm>
          <a:prstGeom prst="rect">
            <a:avLst/>
          </a:prstGeom>
        </p:spPr>
      </p:pic>
    </p:spTree>
    <p:extLst>
      <p:ext uri="{BB962C8B-B14F-4D97-AF65-F5344CB8AC3E}">
        <p14:creationId xmlns:p14="http://schemas.microsoft.com/office/powerpoint/2010/main" val="175241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900098" name="Rectangle 2"/>
          <p:cNvSpPr>
            <a:spLocks noGrp="1" noChangeArrowheads="1"/>
          </p:cNvSpPr>
          <p:nvPr>
            <p:ph type="ctrTitle"/>
          </p:nvPr>
        </p:nvSpPr>
        <p:spPr>
          <a:xfrm>
            <a:off x="0" y="4785186"/>
            <a:ext cx="9144000" cy="202895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Arial" panose="020B0604020202020204" pitchFamily="34" charset="0"/>
              </a:rPr>
              <a:t>كيف يمكنك أن </a:t>
            </a:r>
            <a:r>
              <a:rPr lang="ar-JO" sz="5400" b="1" dirty="0">
                <a:solidFill>
                  <a:srgbClr val="FFFF00"/>
                </a:solidFill>
                <a:effectLst>
                  <a:glow rad="127000">
                    <a:schemeClr val="tx1"/>
                  </a:glow>
                </a:effectLst>
                <a:latin typeface="Arial" charset="0"/>
                <a:ea typeface="ＭＳ Ｐゴシック" charset="0"/>
                <a:cs typeface="Arial" panose="020B0604020202020204" pitchFamily="34" charset="0"/>
              </a:rPr>
              <a:t>تتقبل</a:t>
            </a:r>
            <a:r>
              <a:rPr lang="ar-JO" sz="5400" b="1" dirty="0">
                <a:effectLst>
                  <a:glow rad="127000">
                    <a:schemeClr val="tx1"/>
                  </a:glow>
                </a:effectLst>
                <a:latin typeface="Arial" charset="0"/>
                <a:ea typeface="ＭＳ Ｐゴシック" charset="0"/>
                <a:cs typeface="Arial" panose="020B0604020202020204" pitchFamily="34" charset="0"/>
              </a:rPr>
              <a:t> الله بدلاً من أن تتجاهله؟</a:t>
            </a:r>
            <a:endParaRPr lang="en-US" sz="5400" b="1" dirty="0">
              <a:effectLst>
                <a:glow rad="127000">
                  <a:schemeClr val="tx1"/>
                </a:glow>
              </a:effectLst>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7192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ar-JO" sz="8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خلفية           </a:t>
            </a:r>
            <a:r>
              <a:rPr lang="ar-JO" sz="6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الرسالة إلى العبرانيين</a:t>
            </a:r>
            <a:endParaRPr lang="en-US" sz="6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9031712"/>
      </p:ext>
    </p:extLst>
  </p:cSld>
  <p:clrMapOvr>
    <a:overrideClrMapping bg1="dk2" tx1="lt1" bg2="dk1"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78396" y="7825"/>
            <a:ext cx="6850175" cy="5574109"/>
          </a:xfrm>
          <a:prstGeom prst="rect">
            <a:avLst/>
          </a:prstGeom>
        </p:spPr>
      </p:pic>
      <p:sp>
        <p:nvSpPr>
          <p:cNvPr id="3" name="Pentagon 2"/>
          <p:cNvSpPr/>
          <p:nvPr/>
        </p:nvSpPr>
        <p:spPr bwMode="auto">
          <a:xfrm>
            <a:off x="5818322" y="2300444"/>
            <a:ext cx="3306369" cy="2013777"/>
          </a:xfrm>
          <a:prstGeom prst="homePlate">
            <a:avLst/>
          </a:prstGeom>
          <a:solidFill>
            <a:srgbClr val="00009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p:cNvSpPr txBox="1">
            <a:spLocks noChangeArrowheads="1"/>
          </p:cNvSpPr>
          <p:nvPr/>
        </p:nvSpPr>
        <p:spPr bwMode="auto">
          <a:xfrm>
            <a:off x="5631698" y="2528660"/>
            <a:ext cx="3512302" cy="14772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تقدم معه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Pentagon 7"/>
          <p:cNvSpPr/>
          <p:nvPr/>
        </p:nvSpPr>
        <p:spPr bwMode="auto">
          <a:xfrm rot="10800000">
            <a:off x="7870" y="2300444"/>
            <a:ext cx="3306369" cy="2013777"/>
          </a:xfrm>
          <a:prstGeom prst="homePlate">
            <a:avLst/>
          </a:prstGeom>
          <a:solidFill>
            <a:srgbClr val="8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178396" y="4724400"/>
            <a:ext cx="6850175"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تتجاوب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مع المسيح؟</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 y="2528660"/>
            <a:ext cx="3512302" cy="14772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تخلى عنه؟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222711" y="2528660"/>
            <a:ext cx="2698580" cy="14772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تجاهله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1719618" y="749300"/>
            <a:ext cx="5684482" cy="5242813"/>
          </a:xfrm>
          <a:prstGeom prst="rect">
            <a:avLst/>
          </a:prstGeom>
        </p:spPr>
      </p:pic>
    </p:spTree>
    <p:extLst>
      <p:ext uri="{BB962C8B-B14F-4D97-AF65-F5344CB8AC3E}">
        <p14:creationId xmlns:p14="http://schemas.microsoft.com/office/powerpoint/2010/main" val="97831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0.70"/>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 y="-1"/>
            <a:ext cx="7389092" cy="6871855"/>
          </a:xfrm>
          <a:prstGeom prst="rect">
            <a:avLst/>
          </a:prstGeom>
        </p:spPr>
      </p:pic>
      <p:sp>
        <p:nvSpPr>
          <p:cNvPr id="4" name="Rectangle 2"/>
          <p:cNvSpPr txBox="1">
            <a:spLocks noChangeArrowheads="1"/>
          </p:cNvSpPr>
          <p:nvPr/>
        </p:nvSpPr>
        <p:spPr bwMode="auto">
          <a:xfrm>
            <a:off x="-1" y="5732462"/>
            <a:ext cx="8994588" cy="1106582"/>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000000"/>
                </a:solidFill>
                <a:effectLst/>
                <a:latin typeface="Arial" panose="020B0604020202020204" pitchFamily="34" charset="0"/>
                <a:ea typeface="ＭＳ Ｐゴシック" charset="0"/>
                <a:cs typeface="Arial" panose="020B0604020202020204" pitchFamily="34" charset="0"/>
              </a:rPr>
              <a:t>كلما دخلت إلى غرفة                                     يتجاهلني الجميع</a:t>
            </a:r>
            <a:endParaRPr lang="en-US" sz="3600"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548909" y="3716337"/>
            <a:ext cx="3567544" cy="2016125"/>
          </a:xfrm>
          <a:solidFill>
            <a:srgbClr val="000090"/>
          </a:solidFill>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نحن نتجاهل     الناس</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907989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746354"/>
          </a:xfrm>
          <a:prstGeom prst="rect">
            <a:avLst/>
          </a:prstGeom>
        </p:spPr>
      </p:pic>
      <p:sp>
        <p:nvSpPr>
          <p:cNvPr id="900098" name="Rectangle 2"/>
          <p:cNvSpPr>
            <a:spLocks noGrp="1" noChangeArrowheads="1"/>
          </p:cNvSpPr>
          <p:nvPr>
            <p:ph type="ctrTitle"/>
          </p:nvPr>
        </p:nvSpPr>
        <p:spPr>
          <a:xfrm>
            <a:off x="0" y="5746354"/>
            <a:ext cx="9144000" cy="99417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لا تتجاهل الله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7192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ar-JO" sz="96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ثابر</a:t>
            </a:r>
            <a:endParaRPr lang="en-US" sz="96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دراسة في عبرانيين</a:t>
            </a:r>
            <a:endParaRPr lang="en-US"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375713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135756" y="6814145"/>
            <a:ext cx="9144000" cy="202895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you embrace rather than ignore God?</a:t>
            </a:r>
          </a:p>
        </p:txBody>
      </p:sp>
      <p:sp>
        <p:nvSpPr>
          <p:cNvPr id="5" name="Rectangle 2"/>
          <p:cNvSpPr txBox="1">
            <a:spLocks noChangeArrowheads="1"/>
          </p:cNvSpPr>
          <p:nvPr/>
        </p:nvSpPr>
        <p:spPr bwMode="auto">
          <a:xfrm>
            <a:off x="0" y="36810"/>
            <a:ext cx="4436244" cy="29631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كيف</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a:t>
            </a:r>
          </a:p>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تتقبله؟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07756" y="0"/>
            <a:ext cx="4436244" cy="29631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لماذا</a:t>
            </a:r>
          </a:p>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تتقبله؟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264140" y="5024444"/>
            <a:ext cx="6879859" cy="1757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عب 12: 18-29</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3917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972" y="0"/>
            <a:ext cx="9169972"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 اعلم أن الله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يدعو</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 (12: 18-24)</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97244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3124254"/>
          </a:xfrm>
          <a:noFill/>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لا تخف من الله الذي لا يمكن الإقتراب منه في سيناء، عندما أعطى موسى لإسرائيل العهد القديم (12: 18-21).</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3168316"/>
            <a:ext cx="9144000" cy="3689684"/>
          </a:xfrm>
          <a:prstGeom prst="rect">
            <a:avLst/>
          </a:prstGeom>
        </p:spPr>
      </p:pic>
    </p:spTree>
    <p:extLst>
      <p:ext uri="{BB962C8B-B14F-4D97-AF65-F5344CB8AC3E}">
        <p14:creationId xmlns:p14="http://schemas.microsoft.com/office/powerpoint/2010/main" val="76420711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05918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3124254"/>
          </a:xfrm>
          <a:no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لأنكم لم تأتوا إلى جبل ملموس مضطرم بالنار، وإلى ضباب وظلام وزوبعة (12: 18)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950732" y="5527483"/>
            <a:ext cx="6193268" cy="13305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أنظر خر 19: 10-25، </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تث 4: 11-12، 5: 22-26</a:t>
            </a:r>
            <a:r>
              <a:rPr lang="de-DE"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626932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2059"/>
            <a:ext cx="4497294" cy="67459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97294" y="44062"/>
            <a:ext cx="4646706" cy="4362985"/>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وهتاف بوق وصوت كلمات، استعفى الذين سمعوه من أن تزاد لهم كلمة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19)</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420711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20235" y="0"/>
            <a:ext cx="4123765" cy="5065819"/>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لأنهم لم يحتملوا ما أمر به: وإن مست الجبل بهيمة، ترجم أو ترمى</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بسهم (12: 20)</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1344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374588"/>
            <a:ext cx="9164477" cy="548341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4"/>
            <a:ext cx="9144000" cy="1823584"/>
          </a:xfrm>
          <a:solidFill>
            <a:schemeClr val="tx1"/>
          </a:solidFill>
          <a:effectLst>
            <a:outerShdw blurRad="63500" dist="35921" dir="2700000" algn="ctr" rotWithShape="0">
              <a:schemeClr val="tx2">
                <a:alpha val="74998"/>
              </a:schemeClr>
            </a:outerShdw>
          </a:effectLst>
        </p:spPr>
        <p:txBody>
          <a:bodyPr anchor="t"/>
          <a:lstStyle/>
          <a:p>
            <a:pPr>
              <a:defRPr/>
            </a:pPr>
            <a:r>
              <a:rPr lang="ar-JO" sz="3600" b="1" spc="-100" dirty="0">
                <a:effectLst>
                  <a:glow rad="127000">
                    <a:schemeClr val="tx1"/>
                  </a:glow>
                </a:effectLst>
                <a:latin typeface="Arial" panose="020B0604020202020204" pitchFamily="34" charset="0"/>
                <a:ea typeface="ＭＳ Ｐゴシック" charset="0"/>
                <a:cs typeface="Arial" panose="020B0604020202020204" pitchFamily="34" charset="0"/>
              </a:rPr>
              <a:t>وكان المنظر هكذا مخيفاً حتى قال موسى: أنا مرتعب ومرتعد.</a:t>
            </a:r>
            <a:br>
              <a:rPr lang="ar-JO" sz="3600" b="1" spc="-1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spc="-100" dirty="0">
                <a:effectLst>
                  <a:glow rad="127000">
                    <a:schemeClr val="tx1"/>
                  </a:glow>
                </a:effectLst>
                <a:latin typeface="Arial" panose="020B0604020202020204" pitchFamily="34" charset="0"/>
                <a:ea typeface="ＭＳ Ｐゴシック" charset="0"/>
                <a:cs typeface="Arial" panose="020B0604020202020204" pitchFamily="34" charset="0"/>
              </a:rPr>
              <a:t>(12: 21)</a:t>
            </a:r>
            <a:endParaRPr lang="en-US" sz="3600" b="1" spc="-1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2262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6828" cy="6096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تقترب من هذا الإله العظيم؟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178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36526"/>
            <a:ext cx="9144000" cy="79635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We ignore our spouse.</a:t>
            </a:r>
          </a:p>
        </p:txBody>
      </p:sp>
      <p:pic>
        <p:nvPicPr>
          <p:cNvPr id="3" name="Picture 2"/>
          <p:cNvPicPr>
            <a:picLocks noChangeAspect="1"/>
          </p:cNvPicPr>
          <p:nvPr/>
        </p:nvPicPr>
        <p:blipFill>
          <a:blip r:embed="rId3"/>
          <a:stretch>
            <a:fillRect/>
          </a:stretch>
        </p:blipFill>
        <p:spPr>
          <a:xfrm>
            <a:off x="-1" y="27296"/>
            <a:ext cx="10519087" cy="7006530"/>
          </a:xfrm>
          <a:prstGeom prst="rect">
            <a:avLst/>
          </a:prstGeom>
        </p:spPr>
      </p:pic>
    </p:spTree>
    <p:extLst>
      <p:ext uri="{BB962C8B-B14F-4D97-AF65-F5344CB8AC3E}">
        <p14:creationId xmlns:p14="http://schemas.microsoft.com/office/powerpoint/2010/main" val="2287192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589270"/>
          </a:xfrm>
          <a:prstGeom prst="rect">
            <a:avLst/>
          </a:prstGeom>
        </p:spPr>
      </p:pic>
      <p:sp>
        <p:nvSpPr>
          <p:cNvPr id="900098" name="Rectangle 2"/>
          <p:cNvSpPr>
            <a:spLocks noGrp="1" noChangeArrowheads="1"/>
          </p:cNvSpPr>
          <p:nvPr>
            <p:ph type="ctrTitle"/>
          </p:nvPr>
        </p:nvSpPr>
        <p:spPr>
          <a:xfrm>
            <a:off x="0" y="4033568"/>
            <a:ext cx="9144000" cy="2824432"/>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تعالوا بفرح إلى الله الحي الذي قبلنا في العهد الجديد كمواطنين في السماء (22:12-24)</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2463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4062"/>
            <a:ext cx="3929528" cy="6813937"/>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بل قد أتيتم إلى جبل صهيون، وإلى مدينة الله الحي أورشليم السماوية، وإلى ربوات هم محفل ملائكة.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22)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577467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7068405" cy="5958746"/>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وكنيسة أبكار مكتوبين في السماوات، وإلى الله ديان الجميع، وإلى أرواح أبرار مكملين.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23)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735577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9501" y="-1"/>
            <a:ext cx="4988473" cy="692843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72335" y="44062"/>
            <a:ext cx="4471665" cy="6813937"/>
          </a:xfrm>
          <a:noFill/>
          <a:effectLst>
            <a:outerShdw blurRad="63500" dist="35921" dir="2700000" algn="ctr" rotWithShape="0">
              <a:schemeClr val="tx2">
                <a:alpha val="74998"/>
              </a:schemeClr>
            </a:outerShdw>
          </a:effectLst>
        </p:spPr>
        <p:txBody>
          <a:bodyPr anchor="t"/>
          <a:lstStyle/>
          <a:p>
            <a:pPr>
              <a:defRPr/>
            </a:pPr>
            <a:r>
              <a:rPr lang="ar-JO" sz="3600" b="1" spc="-100" dirty="0">
                <a:effectLst>
                  <a:glow rad="127000">
                    <a:schemeClr val="tx1"/>
                  </a:glow>
                </a:effectLst>
                <a:latin typeface="Arial" panose="020B0604020202020204" pitchFamily="34" charset="0"/>
                <a:ea typeface="ＭＳ Ｐゴシック" charset="0"/>
                <a:cs typeface="Arial" panose="020B0604020202020204" pitchFamily="34" charset="0"/>
              </a:rPr>
              <a:t>وإلى وسيط العهد الجديد، يسوع، وإلى دم رش يتكلم أفضل من هابيل.</a:t>
            </a:r>
            <a:br>
              <a:rPr lang="ar-JO" sz="3600" b="1" spc="-1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spc="-100" dirty="0">
                <a:effectLst>
                  <a:glow rad="127000">
                    <a:schemeClr val="tx1"/>
                  </a:glow>
                </a:effectLst>
                <a:latin typeface="Arial" panose="020B0604020202020204" pitchFamily="34" charset="0"/>
                <a:ea typeface="ＭＳ Ｐゴシック" charset="0"/>
                <a:cs typeface="Arial" panose="020B0604020202020204" pitchFamily="34" charset="0"/>
              </a:rPr>
              <a:t>(12: 24)</a:t>
            </a:r>
            <a:endParaRPr lang="en-US" sz="3600" b="1" spc="-1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976186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4062"/>
            <a:ext cx="3929528" cy="6813937"/>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بل قد أتيتم إلى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جبل صهيون</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وإلى مدينة الله الحي. أورشليم السماوية، وإلى ربوات هم محفل ملائكة.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22)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214472" y="1"/>
            <a:ext cx="3929528" cy="194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r" rtl="1">
              <a:buFont typeface="Arial"/>
              <a:buChar char="•"/>
              <a:defRPr/>
            </a:pP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أورشليم؟</a:t>
            </a:r>
          </a:p>
          <a:p>
            <a:pPr marL="571500" indent="-571500" algn="r" rtl="1">
              <a:buFont typeface="Arial"/>
              <a:buChar char="•"/>
              <a:defRPr/>
            </a:pP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السماء؟</a:t>
            </a:r>
            <a:endParaRPr lang="en-US"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6953672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7068405" cy="5958746"/>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كنيسة</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أبكار مكتوبين في السماوات، وإلى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الله</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ديان الجميع، وإلى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أرواح</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أبرار مكملين.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23)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935334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99627"/>
            <a:ext cx="9144000" cy="124089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لا تضرب نفسك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43244" y="239070"/>
            <a:ext cx="5951848" cy="5260557"/>
          </a:xfrm>
          <a:prstGeom prst="rect">
            <a:avLst/>
          </a:prstGeom>
        </p:spPr>
      </p:pic>
    </p:spTree>
    <p:extLst>
      <p:ext uri="{BB962C8B-B14F-4D97-AF65-F5344CB8AC3E}">
        <p14:creationId xmlns:p14="http://schemas.microsoft.com/office/powerpoint/2010/main" val="2101463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43843"/>
            <a:ext cx="9144000" cy="5277445"/>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ar-JO" sz="4000" b="1" dirty="0">
                <a:solidFill>
                  <a:schemeClr val="bg1"/>
                </a:solidFill>
              </a:rPr>
              <a:t>مواطنو أورشليم الجديدة</a:t>
            </a:r>
            <a:endParaRPr lang="en-US" sz="4000" b="1" dirty="0">
              <a:solidFill>
                <a:schemeClr val="bg1"/>
              </a:solidFill>
            </a:endParaRPr>
          </a:p>
        </p:txBody>
      </p:sp>
      <p:sp>
        <p:nvSpPr>
          <p:cNvPr id="5" name="Title 1"/>
          <p:cNvSpPr txBox="1">
            <a:spLocks/>
          </p:cNvSpPr>
          <p:nvPr/>
        </p:nvSpPr>
        <p:spPr bwMode="auto">
          <a:xfrm>
            <a:off x="0" y="1052736"/>
            <a:ext cx="9021170" cy="494116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algn="r" defTabSz="914400" rtl="1" eaLnBrk="0" fontAlgn="base" hangingPunct="0">
              <a:spcBef>
                <a:spcPct val="0"/>
              </a:spcBef>
              <a:spcAft>
                <a:spcPct val="0"/>
              </a:spcAft>
            </a:pPr>
            <a:r>
              <a:rPr lang="ar-JO" sz="2800" dirty="0">
                <a:effectLst>
                  <a:glow rad="127000">
                    <a:srgbClr val="000000">
                      <a:alpha val="96000"/>
                    </a:srgbClr>
                  </a:glow>
                </a:effectLst>
                <a:latin typeface="Arial" panose="020B0604020202020204" pitchFamily="34" charset="0"/>
                <a:cs typeface="Arial" panose="020B0604020202020204" pitchFamily="34" charset="0"/>
              </a:rPr>
              <a:t>بل قد أتيتم إلى جبل صهيون، وإلى مدينة الله الحي أورشليم السماوية، وإلى </a:t>
            </a:r>
            <a:r>
              <a:rPr lang="en-US" sz="2800" dirty="0">
                <a:effectLst>
                  <a:glow rad="127000">
                    <a:srgbClr val="000000">
                      <a:alpha val="96000"/>
                    </a:srgbClr>
                  </a:glow>
                </a:effectLst>
                <a:latin typeface="Arial" panose="020B0604020202020204" pitchFamily="34" charset="0"/>
                <a:cs typeface="Arial" panose="020B0604020202020204" pitchFamily="34" charset="0"/>
              </a:rPr>
              <a:t> </a:t>
            </a:r>
          </a:p>
          <a:p>
            <a:pPr algn="l" defTabSz="914400" eaLnBrk="0" fontAlgn="base" hangingPunct="0">
              <a:spcBef>
                <a:spcPct val="0"/>
              </a:spcBef>
              <a:spcAft>
                <a:spcPct val="0"/>
              </a:spcAft>
            </a:pPr>
            <a:endParaRPr lang="en-US" sz="2800" dirty="0">
              <a:effectLst>
                <a:glow rad="127000">
                  <a:srgbClr val="000000">
                    <a:alpha val="96000"/>
                  </a:srgbClr>
                </a:glow>
              </a:effectLst>
              <a:latin typeface="Arial" panose="020B0604020202020204" pitchFamily="34" charset="0"/>
              <a:cs typeface="Arial" panose="020B0604020202020204" pitchFamily="34" charset="0"/>
            </a:endParaRPr>
          </a:p>
          <a:p>
            <a:pPr marL="457200" indent="-457200" algn="r" defTabSz="914400" rtl="1" eaLnBrk="0" fontAlgn="base" hangingPunct="0">
              <a:spcBef>
                <a:spcPct val="0"/>
              </a:spcBef>
              <a:spcAft>
                <a:spcPct val="0"/>
              </a:spcAft>
              <a:buFont typeface="Arial"/>
              <a:buChar char="•"/>
            </a:pPr>
            <a:r>
              <a:rPr lang="ar-JO" sz="2800" dirty="0">
                <a:effectLst>
                  <a:glow rad="127000">
                    <a:srgbClr val="000000">
                      <a:alpha val="96000"/>
                    </a:srgbClr>
                  </a:glow>
                </a:effectLst>
                <a:latin typeface="Arial" panose="020B0604020202020204" pitchFamily="34" charset="0"/>
                <a:cs typeface="Arial" panose="020B0604020202020204" pitchFamily="34" charset="0"/>
              </a:rPr>
              <a:t>ربوات </a:t>
            </a: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ملائكة</a:t>
            </a:r>
            <a:r>
              <a:rPr lang="ar-JO" sz="2800" dirty="0">
                <a:effectLst>
                  <a:glow rad="127000">
                    <a:srgbClr val="000000">
                      <a:alpha val="96000"/>
                    </a:srgbClr>
                  </a:glow>
                </a:effectLst>
                <a:latin typeface="Arial" panose="020B0604020202020204" pitchFamily="34" charset="0"/>
                <a:cs typeface="Arial" panose="020B0604020202020204" pitchFamily="34" charset="0"/>
              </a:rPr>
              <a:t>،</a:t>
            </a:r>
            <a:r>
              <a:rPr lang="en-US" sz="2800" dirty="0">
                <a:effectLst>
                  <a:glow rad="127000">
                    <a:srgbClr val="000000">
                      <a:alpha val="96000"/>
                    </a:srgbClr>
                  </a:glow>
                </a:effectLst>
                <a:latin typeface="Arial" panose="020B0604020202020204" pitchFamily="34" charset="0"/>
                <a:cs typeface="Arial" panose="020B0604020202020204" pitchFamily="34" charset="0"/>
              </a:rPr>
              <a:t>  </a:t>
            </a:r>
            <a:endParaRPr lang="en-US"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endParaRPr>
          </a:p>
          <a:p>
            <a:pPr marL="457200" indent="-457200" algn="r" defTabSz="914400" rtl="1" eaLnBrk="0" fontAlgn="base" hangingPunct="0">
              <a:spcBef>
                <a:spcPct val="0"/>
              </a:spcBef>
              <a:spcAft>
                <a:spcPct val="0"/>
              </a:spcAft>
              <a:buFont typeface="Arial"/>
              <a:buChar char="•"/>
            </a:pPr>
            <a:r>
              <a:rPr lang="ar-JO" sz="2800" dirty="0">
                <a:solidFill>
                  <a:schemeClr val="bg1"/>
                </a:solidFill>
                <a:effectLst>
                  <a:glow rad="127000">
                    <a:srgbClr val="000000">
                      <a:alpha val="96000"/>
                    </a:srgbClr>
                  </a:glow>
                </a:effectLst>
                <a:latin typeface="Arial" panose="020B0604020202020204" pitchFamily="34" charset="0"/>
                <a:cs typeface="Arial" panose="020B0604020202020204" pitchFamily="34" charset="0"/>
              </a:rPr>
              <a:t>إلى</a:t>
            </a: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 محفل</a:t>
            </a:r>
            <a:endParaRPr lang="en-US" sz="2800" dirty="0">
              <a:solidFill>
                <a:schemeClr val="bg1"/>
              </a:solidFill>
              <a:effectLst>
                <a:glow rad="127000">
                  <a:srgbClr val="000000">
                    <a:alpha val="96000"/>
                  </a:srgbClr>
                </a:glow>
              </a:effectLst>
              <a:latin typeface="Arial" panose="020B0604020202020204" pitchFamily="34" charset="0"/>
              <a:cs typeface="Arial" panose="020B0604020202020204" pitchFamily="34" charset="0"/>
            </a:endParaRPr>
          </a:p>
          <a:p>
            <a:pPr marL="457200" indent="-457200" algn="r" defTabSz="914400" rtl="1" eaLnBrk="0" fontAlgn="base" hangingPunct="0">
              <a:spcBef>
                <a:spcPct val="0"/>
              </a:spcBef>
              <a:spcAft>
                <a:spcPct val="0"/>
              </a:spcAft>
              <a:buFont typeface="Arial"/>
              <a:buChar char="•"/>
            </a:pPr>
            <a:r>
              <a:rPr lang="ar-JO" sz="2800" dirty="0">
                <a:effectLst>
                  <a:glow rad="127000">
                    <a:srgbClr val="000000">
                      <a:alpha val="96000"/>
                    </a:srgbClr>
                  </a:glow>
                </a:effectLst>
                <a:latin typeface="Arial" panose="020B0604020202020204" pitchFamily="34" charset="0"/>
                <a:cs typeface="Arial" panose="020B0604020202020204" pitchFamily="34" charset="0"/>
              </a:rPr>
              <a:t>و</a:t>
            </a: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كنيسة</a:t>
            </a:r>
            <a:r>
              <a:rPr lang="ar-JO" sz="2800" dirty="0">
                <a:effectLst>
                  <a:glow rad="127000">
                    <a:srgbClr val="000000">
                      <a:alpha val="96000"/>
                    </a:srgbClr>
                  </a:glow>
                </a:effectLst>
                <a:latin typeface="Arial" panose="020B0604020202020204" pitchFamily="34" charset="0"/>
                <a:cs typeface="Arial" panose="020B0604020202020204" pitchFamily="34" charset="0"/>
              </a:rPr>
              <a:t> أبكار مكتوبين في السماوات</a:t>
            </a:r>
            <a:endParaRPr lang="en-US" sz="2800" dirty="0">
              <a:effectLst>
                <a:glow rad="127000">
                  <a:srgbClr val="000000">
                    <a:alpha val="96000"/>
                  </a:srgbClr>
                </a:glow>
              </a:effectLst>
              <a:latin typeface="Arial" panose="020B0604020202020204" pitchFamily="34" charset="0"/>
              <a:cs typeface="Arial" panose="020B0604020202020204" pitchFamily="34" charset="0"/>
            </a:endParaRPr>
          </a:p>
          <a:p>
            <a:pPr marL="457200" indent="-457200" algn="r" defTabSz="914400" rtl="1" eaLnBrk="0" fontAlgn="base" hangingPunct="0">
              <a:spcBef>
                <a:spcPct val="0"/>
              </a:spcBef>
              <a:spcAft>
                <a:spcPct val="0"/>
              </a:spcAft>
              <a:buFont typeface="Arial"/>
              <a:buChar char="•"/>
            </a:pPr>
            <a:r>
              <a:rPr lang="ar-JO" sz="2800" dirty="0">
                <a:effectLst>
                  <a:glow rad="127000">
                    <a:srgbClr val="000000">
                      <a:alpha val="96000"/>
                    </a:srgbClr>
                  </a:glow>
                </a:effectLst>
                <a:latin typeface="Arial" panose="020B0604020202020204" pitchFamily="34" charset="0"/>
                <a:cs typeface="Arial" panose="020B0604020202020204" pitchFamily="34" charset="0"/>
              </a:rPr>
              <a:t>وإلى </a:t>
            </a: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الله</a:t>
            </a:r>
            <a:r>
              <a:rPr lang="ar-JO" sz="2800" dirty="0">
                <a:effectLst>
                  <a:glow rad="127000">
                    <a:srgbClr val="000000">
                      <a:alpha val="96000"/>
                    </a:srgbClr>
                  </a:glow>
                </a:effectLst>
                <a:latin typeface="Arial" panose="020B0604020202020204" pitchFamily="34" charset="0"/>
                <a:cs typeface="Arial" panose="020B0604020202020204" pitchFamily="34" charset="0"/>
              </a:rPr>
              <a:t> ديان الجميع</a:t>
            </a:r>
            <a:endParaRPr lang="en-US" sz="2800" dirty="0">
              <a:effectLst>
                <a:glow rad="127000">
                  <a:srgbClr val="000000">
                    <a:alpha val="96000"/>
                  </a:srgbClr>
                </a:glow>
              </a:effectLst>
              <a:latin typeface="Arial" panose="020B0604020202020204" pitchFamily="34" charset="0"/>
              <a:cs typeface="Arial" panose="020B0604020202020204" pitchFamily="34" charset="0"/>
            </a:endParaRPr>
          </a:p>
          <a:p>
            <a:pPr marL="457200" indent="-457200" algn="r" defTabSz="914400" rtl="1" eaLnBrk="0" fontAlgn="base" hangingPunct="0">
              <a:spcBef>
                <a:spcPct val="0"/>
              </a:spcBef>
              <a:spcAft>
                <a:spcPct val="0"/>
              </a:spcAft>
              <a:buFont typeface="Arial"/>
              <a:buChar char="•"/>
            </a:pPr>
            <a:r>
              <a:rPr lang="ar-JO" sz="2800" dirty="0">
                <a:effectLst>
                  <a:glow rad="127000">
                    <a:srgbClr val="000000">
                      <a:alpha val="96000"/>
                    </a:srgbClr>
                  </a:glow>
                </a:effectLst>
                <a:latin typeface="Arial" panose="020B0604020202020204" pitchFamily="34" charset="0"/>
                <a:cs typeface="Arial" panose="020B0604020202020204" pitchFamily="34" charset="0"/>
              </a:rPr>
              <a:t>وإلى </a:t>
            </a: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أرواح أبرار </a:t>
            </a:r>
            <a:r>
              <a:rPr lang="ar-JO" sz="2800" dirty="0">
                <a:effectLst>
                  <a:glow rad="127000">
                    <a:srgbClr val="000000">
                      <a:alpha val="96000"/>
                    </a:srgbClr>
                  </a:glow>
                </a:effectLst>
                <a:latin typeface="Arial" panose="020B0604020202020204" pitchFamily="34" charset="0"/>
                <a:cs typeface="Arial" panose="020B0604020202020204" pitchFamily="34" charset="0"/>
              </a:rPr>
              <a:t>مكملين</a:t>
            </a:r>
            <a:r>
              <a:rPr lang="en-US" sz="2800" dirty="0">
                <a:effectLst>
                  <a:glow rad="127000">
                    <a:srgbClr val="000000">
                      <a:alpha val="96000"/>
                    </a:srgbClr>
                  </a:glow>
                </a:effectLst>
                <a:latin typeface="Arial" panose="020B0604020202020204" pitchFamily="34" charset="0"/>
                <a:cs typeface="Arial" panose="020B0604020202020204" pitchFamily="34" charset="0"/>
              </a:rPr>
              <a:t> </a:t>
            </a:r>
          </a:p>
        </p:txBody>
      </p:sp>
      <p:sp>
        <p:nvSpPr>
          <p:cNvPr id="6" name="Title 1"/>
          <p:cNvSpPr txBox="1">
            <a:spLocks/>
          </p:cNvSpPr>
          <p:nvPr/>
        </p:nvSpPr>
        <p:spPr bwMode="auto">
          <a:xfrm>
            <a:off x="-63900" y="30759"/>
            <a:ext cx="9217024" cy="76470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r>
              <a:rPr lang="ar-JO" sz="3200" b="1" dirty="0">
                <a:latin typeface="Arial" panose="020B0604020202020204" pitchFamily="34" charset="0"/>
                <a:cs typeface="Arial" panose="020B0604020202020204" pitchFamily="34" charset="0"/>
              </a:rPr>
              <a:t>عبرانيين 12: 22-23</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52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190" y="-1"/>
            <a:ext cx="9294191" cy="6970643"/>
          </a:xfrm>
          <a:prstGeom prst="rect">
            <a:avLst/>
          </a:prstGeom>
        </p:spPr>
      </p:pic>
      <p:sp>
        <p:nvSpPr>
          <p:cNvPr id="900098" name="Rectangle 2"/>
          <p:cNvSpPr>
            <a:spLocks noGrp="1" noChangeArrowheads="1"/>
          </p:cNvSpPr>
          <p:nvPr>
            <p:ph type="ctrTitle"/>
          </p:nvPr>
        </p:nvSpPr>
        <p:spPr>
          <a:xfrm>
            <a:off x="0" y="4785186"/>
            <a:ext cx="9144000" cy="2028959"/>
          </a:xfrm>
          <a:effectLst>
            <a:outerShdw blurRad="63500" dist="35921" dir="2700000" algn="ctr" rotWithShape="0">
              <a:schemeClr val="tx2">
                <a:alpha val="74998"/>
              </a:schemeClr>
            </a:outerShdw>
          </a:effectLst>
        </p:spPr>
        <p:txBody>
          <a:bodyPr/>
          <a:lstStyle/>
          <a:p>
            <a:pPr>
              <a:defRPr/>
            </a:pP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كيف </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يمكنك أن تتقبل الله بدلاً من أن تتجاهله؟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6763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972" y="0"/>
            <a:ext cx="9169972"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اعلم أن الله </a:t>
            </a:r>
            <a:r>
              <a:rPr kumimoji="0" lang="ar-JO" sz="5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يدعو</a:t>
            </a: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 (12: 18-24)</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44435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1462"/>
            <a:ext cx="9144000" cy="6213469"/>
          </a:xfrm>
          <a:prstGeom prst="rect">
            <a:avLst/>
          </a:prstGeom>
        </p:spPr>
      </p:pic>
      <p:sp>
        <p:nvSpPr>
          <p:cNvPr id="900098" name="Rectangle 2"/>
          <p:cNvSpPr>
            <a:spLocks noGrp="1" noChangeArrowheads="1"/>
          </p:cNvSpPr>
          <p:nvPr>
            <p:ph type="ctrTitle"/>
          </p:nvPr>
        </p:nvSpPr>
        <p:spPr>
          <a:xfrm>
            <a:off x="0" y="6036526"/>
            <a:ext cx="9144000" cy="79635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نحن نتجاهل زوجتنا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7761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5901" cy="5284722"/>
          </a:xfrm>
          <a:prstGeom prst="rect">
            <a:avLst/>
          </a:prstGeom>
        </p:spPr>
      </p:pic>
      <p:sp>
        <p:nvSpPr>
          <p:cNvPr id="900098" name="Rectangle 2"/>
          <p:cNvSpPr>
            <a:spLocks noGrp="1" noChangeArrowheads="1"/>
          </p:cNvSpPr>
          <p:nvPr>
            <p:ph type="ctrTitle"/>
          </p:nvPr>
        </p:nvSpPr>
        <p:spPr>
          <a:xfrm>
            <a:off x="0" y="5079309"/>
            <a:ext cx="9144000" cy="1791934"/>
          </a:xfrm>
          <a:effectLst>
            <a:outerShdw blurRad="63500" dist="35921" dir="2700000" algn="ctr" rotWithShape="0">
              <a:schemeClr val="tx2">
                <a:alpha val="74998"/>
              </a:schemeClr>
            </a:outerShdw>
          </a:effectLst>
        </p:spPr>
        <p:txBody>
          <a:bodyPr/>
          <a:lstStyle/>
          <a:p>
            <a:pPr>
              <a:defRPr/>
            </a:pP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لماذا</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يجب أن نعبد الله بدلاً من أن نرفضه؟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81436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0753"/>
            <a:ext cx="9144000" cy="6888753"/>
          </a:xfrm>
          <a:prstGeom prst="rect">
            <a:avLst/>
          </a:prstGeom>
        </p:spPr>
      </p:pic>
      <p:sp>
        <p:nvSpPr>
          <p:cNvPr id="900098" name="Rectangle 2"/>
          <p:cNvSpPr>
            <a:spLocks noGrp="1" noChangeArrowheads="1"/>
          </p:cNvSpPr>
          <p:nvPr>
            <p:ph type="ctrTitle"/>
          </p:nvPr>
        </p:nvSpPr>
        <p:spPr>
          <a:xfrm>
            <a:off x="0" y="4257656"/>
            <a:ext cx="9144000" cy="2482869"/>
          </a:xfrm>
          <a:effectLst>
            <a:outerShdw blurRad="63500" dist="35921" dir="2700000" algn="ctr" rotWithShape="0">
              <a:schemeClr val="tx2">
                <a:alpha val="74998"/>
              </a:schemeClr>
            </a:outerShdw>
          </a:effectLst>
        </p:spPr>
        <p:txBody>
          <a:bodyPr/>
          <a:lstStyle/>
          <a:p>
            <a:pPr marL="627063" indent="-627063" algn="r" rtl="1">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2. رفض الله له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عواقب</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(12: 25-29)</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67269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781124"/>
            <a:ext cx="6934200" cy="712788"/>
          </a:xfrm>
          <a:prstGeom prst="rect">
            <a:avLst/>
          </a:prstGeom>
          <a:solidFill>
            <a:srgbClr val="000000"/>
          </a:solidFill>
          <a:ln w="19050">
            <a:solidFill>
              <a:schemeClr val="tx1"/>
            </a:solidFill>
            <a:miter lim="800000"/>
            <a:headEnd/>
            <a:tailEnd/>
          </a:ln>
        </p:spPr>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endParaRPr>
          </a:p>
        </p:txBody>
      </p:sp>
      <p:sp>
        <p:nvSpPr>
          <p:cNvPr id="26630" name="Text Box 6"/>
          <p:cNvSpPr txBox="1">
            <a:spLocks noChangeArrowheads="1"/>
          </p:cNvSpPr>
          <p:nvPr/>
        </p:nvSpPr>
        <p:spPr bwMode="auto">
          <a:xfrm>
            <a:off x="0" y="1895804"/>
            <a:ext cx="9144000" cy="3305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1. التحذير </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من الإنحراف عن الحق (2: 1-4)</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2. التحذير</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من عدم الإيمان (3: 7-19)</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3. التحذير </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من عدم النضج (5:11-6:12)</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4. التحذير </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من الخطيئة المتعمدة (10: 19-39)</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5. التحذير </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من اللامبالاة (12: 14-29)</a:t>
            </a:r>
            <a:endParaRPr kumimoji="0" lang="en-GB"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endParaRPr>
          </a:p>
        </p:txBody>
      </p:sp>
      <p:sp>
        <p:nvSpPr>
          <p:cNvPr id="367622" name="Text Box 19"/>
          <p:cNvSpPr txBox="1">
            <a:spLocks noChangeArrowheads="1"/>
          </p:cNvSpPr>
          <p:nvPr/>
        </p:nvSpPr>
        <p:spPr bwMode="auto">
          <a:xfrm>
            <a:off x="8388424" y="8701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258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67623" name="Title 1"/>
          <p:cNvSpPr>
            <a:spLocks noGrp="1"/>
          </p:cNvSpPr>
          <p:nvPr>
            <p:ph type="title"/>
          </p:nvPr>
        </p:nvSpPr>
        <p:spPr>
          <a:xfrm>
            <a:off x="971550" y="548680"/>
            <a:ext cx="7560890" cy="916657"/>
          </a:xfrm>
          <a:ln w="57150" cmpd="sng">
            <a:solidFill>
              <a:srgbClr val="FFFFFF"/>
            </a:solidFill>
          </a:ln>
        </p:spPr>
        <p:txBody>
          <a:bodyPr/>
          <a:lstStyle/>
          <a:p>
            <a:pPr algn="ctr"/>
            <a:r>
              <a:rPr lang="ar-JO" b="1" dirty="0">
                <a:solidFill>
                  <a:srgbClr val="FFFF00"/>
                </a:solidFill>
                <a:latin typeface="Arial" panose="020B0604020202020204" pitchFamily="34" charset="0"/>
                <a:ea typeface="ＭＳ Ｐゴシック" charset="0"/>
                <a:cs typeface="Arial" panose="020B0604020202020204" pitchFamily="34" charset="0"/>
              </a:rPr>
              <a:t>5 تحذيرات في عبرانيين</a:t>
            </a:r>
            <a:endParaRPr lang="en-US" sz="4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369168"/>
            <a:ext cx="1403648" cy="1403648"/>
          </a:xfrm>
          <a:prstGeom prst="rect">
            <a:avLst/>
          </a:prstGeom>
        </p:spPr>
      </p:pic>
    </p:spTree>
    <p:extLst>
      <p:ext uri="{BB962C8B-B14F-4D97-AF65-F5344CB8AC3E}">
        <p14:creationId xmlns:p14="http://schemas.microsoft.com/office/powerpoint/2010/main" val="36560714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dirty="0">
                <a:solidFill>
                  <a:srgbClr val="FFFF00"/>
                </a:solidFill>
                <a:effectLst/>
                <a:ea typeface="ＭＳ Ｐゴシック" charset="0"/>
              </a:rPr>
              <a:t>تحذير ١</a:t>
            </a:r>
            <a:endParaRPr lang="en-US" sz="8800" dirty="0">
              <a:solidFill>
                <a:srgbClr val="FFFF00"/>
              </a:solidFill>
              <a:effectLst/>
              <a:ea typeface="ＭＳ Ｐゴシック" charset="0"/>
              <a:cs typeface="ＭＳ Ｐゴシック"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التخلي عن </a:t>
            </a:r>
            <a:r>
              <a:rPr lang="ar-JO" sz="6000" b="1" dirty="0">
                <a:solidFill>
                  <a:srgbClr val="000000"/>
                </a:solidFill>
                <a:latin typeface="Arial" panose="020B0604020202020204" pitchFamily="34" charset="0"/>
                <a:ea typeface="ＭＳ Ｐゴシック" charset="0"/>
                <a:cs typeface="Arial" panose="020B0604020202020204" pitchFamily="34" charset="0"/>
              </a:rPr>
              <a:t>يسوع</a:t>
            </a:r>
            <a:endPar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يأتي بالتأديب</a:t>
            </a:r>
            <a:b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(عبرانيين ٢: ١-٤)</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8823352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2</a:t>
            </a:r>
            <a:endParaRPr lang="en-US" sz="88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rgbClr val="000000"/>
                </a:solidFill>
                <a:latin typeface="Arial" panose="020B0604020202020204" pitchFamily="34" charset="0"/>
                <a:ea typeface="ＭＳ Ｐゴシック" charset="0"/>
                <a:cs typeface="Arial" panose="020B0604020202020204" pitchFamily="34" charset="0"/>
              </a:rPr>
              <a:t>التخلي عن يسوع </a:t>
            </a:r>
          </a:p>
          <a:p>
            <a:pPr>
              <a:defRPr/>
            </a:pPr>
            <a:r>
              <a:rPr lang="ar-JO" sz="6000" b="1" dirty="0">
                <a:solidFill>
                  <a:srgbClr val="C00000"/>
                </a:solidFill>
                <a:latin typeface="Arial" panose="020B0604020202020204" pitchFamily="34" charset="0"/>
                <a:ea typeface="ＭＳ Ｐゴシック" charset="0"/>
                <a:cs typeface="Arial" panose="020B0604020202020204" pitchFamily="34" charset="0"/>
              </a:rPr>
              <a:t>يخسرنا حكمنا المستقبلي </a:t>
            </a:r>
          </a:p>
          <a:p>
            <a:pPr>
              <a:defRPr/>
            </a:pPr>
            <a:r>
              <a:rPr lang="ar-JO" sz="6000" b="1" dirty="0">
                <a:solidFill>
                  <a:srgbClr val="000000"/>
                </a:solidFill>
                <a:latin typeface="Arial" panose="020B0604020202020204" pitchFamily="34" charset="0"/>
                <a:ea typeface="ＭＳ Ｐゴシック" charset="0"/>
                <a:cs typeface="Arial" panose="020B0604020202020204" pitchFamily="34" charset="0"/>
              </a:rPr>
              <a:t>(3: 7-19)</a:t>
            </a:r>
            <a:endParaRPr lang="en-US" sz="60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333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noFill/>
          <a:ln>
            <a:noFill/>
          </a:ln>
          <a:effectLst/>
        </p:spPr>
        <p:txBody>
          <a:bodyPr vert="horz" wrap="square" lIns="91440" tIns="45720" rIns="91440" bIns="45720" numCol="1" anchor="ctr" anchorCtr="0" compatLnSpc="1">
            <a:prstTxWarp prst="textNoShape">
              <a:avLst/>
            </a:prstTxWarp>
          </a:bodyPr>
          <a:lstStyle/>
          <a:p>
            <a:r>
              <a:rPr lang="ar-JO" sz="8800" dirty="0">
                <a:solidFill>
                  <a:srgbClr val="FFFF00"/>
                </a:solidFill>
                <a:ea typeface="ＭＳ Ｐゴシック" charset="0"/>
              </a:rPr>
              <a:t>تحذير ٣</a:t>
            </a:r>
            <a:endParaRPr lang="en-US" sz="8800" dirty="0">
              <a:solidFill>
                <a:srgbClr val="FFFF00"/>
              </a:solidFill>
              <a:ea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latinLnBrk="0">
              <a:lnSpc>
                <a:spcPct val="100000"/>
              </a:lnSpc>
              <a:buClrTx/>
              <a:buSzTx/>
              <a:buFontTx/>
              <a:buNone/>
              <a:tabLst/>
              <a:defRPr kumimoji="0" sz="60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المسيح قد يؤدي إلى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B10000"/>
                </a:solidFill>
                <a:effectLst/>
                <a:uLnTx/>
                <a:uFillTx/>
                <a:latin typeface="Arial" panose="020B0604020202020204" pitchFamily="34" charset="0"/>
                <a:ea typeface="ＭＳ Ｐゴシック" charset="0"/>
                <a:cs typeface="Arial" panose="020B0604020202020204" pitchFamily="34" charset="0"/>
              </a:rPr>
              <a:t>الموت الجسدي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(عبرانيين ٥: ١١-٦: ٢٠)</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137371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noFill/>
          <a:ln>
            <a:noFill/>
          </a:ln>
          <a:effectLst/>
        </p:spPr>
        <p:txBody>
          <a:bodyPr vert="horz" wrap="square" lIns="91440" tIns="45720" rIns="91440" bIns="45720" numCol="1" anchor="ctr" anchorCtr="0" compatLnSpc="1">
            <a:prstTxWarp prst="textNoShape">
              <a:avLst/>
            </a:prstTxWarp>
          </a:bodyPr>
          <a:lstStyle/>
          <a:p>
            <a:r>
              <a:rPr lang="ar-JO" sz="8800" dirty="0">
                <a:solidFill>
                  <a:srgbClr val="FFFF00"/>
                </a:solidFill>
                <a:ea typeface="ＭＳ Ｐゴシック" charset="0"/>
              </a:rPr>
              <a:t>تحذير ٤</a:t>
            </a:r>
            <a:endParaRPr lang="en-US" sz="8800" dirty="0">
              <a:solidFill>
                <a:srgbClr val="FFFF00"/>
              </a:solidFill>
              <a:ea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latinLnBrk="0">
              <a:lnSpc>
                <a:spcPct val="100000"/>
              </a:lnSpc>
              <a:buClrTx/>
              <a:buSzTx/>
              <a:buFontTx/>
              <a:buNone/>
              <a:tabLst/>
              <a:defRPr kumimoji="0" sz="60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خطايا العمد قد تؤدي إلى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B10000"/>
                </a:solidFill>
                <a:effectLst/>
                <a:uLnTx/>
                <a:uFillTx/>
                <a:latin typeface="Arial" panose="020B0604020202020204" pitchFamily="34" charset="0"/>
                <a:ea typeface="ＭＳ Ｐゴシック" charset="0"/>
                <a:cs typeface="Arial" panose="020B0604020202020204" pitchFamily="34" charset="0"/>
              </a:rPr>
              <a:t>الموت الجسدي</a:t>
            </a:r>
            <a:b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(عبرانيين ١٠: ٢٦-٣١)</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194066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5</a:t>
            </a:r>
            <a:endParaRPr lang="en-US" sz="88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rgbClr val="000000"/>
                </a:solidFill>
                <a:latin typeface="Arial" panose="020B0604020202020204" pitchFamily="34" charset="0"/>
                <a:ea typeface="ＭＳ Ｐゴシック" charset="0"/>
                <a:cs typeface="Arial" panose="020B0604020202020204" pitchFamily="34" charset="0"/>
              </a:rPr>
              <a:t>رفض الله له </a:t>
            </a:r>
            <a:r>
              <a:rPr lang="ar-JO" sz="6000" b="1" dirty="0">
                <a:solidFill>
                  <a:srgbClr val="C00000"/>
                </a:solidFill>
                <a:latin typeface="Arial" panose="020B0604020202020204" pitchFamily="34" charset="0"/>
                <a:ea typeface="ＭＳ Ｐゴシック" charset="0"/>
                <a:cs typeface="Arial" panose="020B0604020202020204" pitchFamily="34" charset="0"/>
              </a:rPr>
              <a:t>عواقب</a:t>
            </a:r>
            <a:r>
              <a:rPr lang="ar-JO" sz="6000" b="1" dirty="0">
                <a:solidFill>
                  <a:srgbClr val="000000"/>
                </a:solidFill>
                <a:latin typeface="Arial" panose="020B0604020202020204" pitchFamily="34" charset="0"/>
                <a:ea typeface="ＭＳ Ｐゴシック" charset="0"/>
                <a:cs typeface="Arial" panose="020B0604020202020204" pitchFamily="34" charset="0"/>
              </a:rPr>
              <a:t> </a:t>
            </a:r>
          </a:p>
          <a:p>
            <a:pPr>
              <a:defRPr/>
            </a:pPr>
            <a:r>
              <a:rPr lang="ar-JO" sz="6000" b="1" dirty="0">
                <a:solidFill>
                  <a:srgbClr val="000000"/>
                </a:solidFill>
                <a:latin typeface="Arial" panose="020B0604020202020204" pitchFamily="34" charset="0"/>
                <a:ea typeface="ＭＳ Ｐゴシック" charset="0"/>
                <a:cs typeface="Arial" panose="020B0604020202020204" pitchFamily="34" charset="0"/>
              </a:rPr>
              <a:t>(12: 25-29)</a:t>
            </a:r>
            <a:endParaRPr lang="en-US" sz="60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62726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59229"/>
            <a:ext cx="9144000" cy="6117336"/>
          </a:xfrm>
          <a:prstGeom prst="rect">
            <a:avLst/>
          </a:prstGeom>
        </p:spPr>
      </p:pic>
      <p:sp>
        <p:nvSpPr>
          <p:cNvPr id="900098" name="Rectangle 2"/>
          <p:cNvSpPr>
            <a:spLocks noGrp="1" noChangeArrowheads="1"/>
          </p:cNvSpPr>
          <p:nvPr>
            <p:ph type="ctrTitle"/>
          </p:nvPr>
        </p:nvSpPr>
        <p:spPr>
          <a:xfrm>
            <a:off x="0" y="6863711"/>
            <a:ext cx="9144000" cy="882418"/>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View from the summit of Mt. Sinai</a:t>
            </a:r>
          </a:p>
        </p:txBody>
      </p:sp>
      <p:sp>
        <p:nvSpPr>
          <p:cNvPr id="4" name="Rectangle 2"/>
          <p:cNvSpPr txBox="1">
            <a:spLocks noChangeArrowheads="1"/>
          </p:cNvSpPr>
          <p:nvPr/>
        </p:nvSpPr>
        <p:spPr bwMode="auto">
          <a:xfrm>
            <a:off x="0" y="5303396"/>
            <a:ext cx="9144000" cy="15089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إذا كان الله قد أدان إسرائيل لرفضه في الصحراء ...</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2812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941"/>
            <a:ext cx="9186330" cy="6872941"/>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فيكون رفضه الآن أشد (12:25)</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766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36526"/>
            <a:ext cx="9144000" cy="79635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نحن نتجاهل زوجنا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6096000"/>
          </a:xfrm>
          <a:prstGeom prst="rect">
            <a:avLst/>
          </a:prstGeom>
        </p:spPr>
      </p:pic>
    </p:spTree>
    <p:extLst>
      <p:ext uri="{BB962C8B-B14F-4D97-AF65-F5344CB8AC3E}">
        <p14:creationId xmlns:p14="http://schemas.microsoft.com/office/powerpoint/2010/main" val="5289956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52" y="1"/>
            <a:ext cx="916175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526118" y="0"/>
            <a:ext cx="5617881" cy="6858001"/>
          </a:xfrm>
          <a:noFill/>
          <a:effectLst>
            <a:outerShdw blurRad="63500" dist="35921" dir="2700000" algn="ctr" rotWithShape="0">
              <a:schemeClr val="tx2">
                <a:alpha val="74998"/>
              </a:schemeClr>
            </a:outerShdw>
          </a:effectLst>
        </p:spPr>
        <p:txBody>
          <a:bodyPr anchor="t"/>
          <a:lstStyle/>
          <a:p>
            <a:pPr>
              <a:defRPr/>
            </a:pPr>
            <a:r>
              <a:rPr lang="ar-JO" sz="3600" b="1" spc="-100" dirty="0">
                <a:effectLst>
                  <a:glow rad="127000">
                    <a:schemeClr val="tx1"/>
                  </a:glow>
                </a:effectLst>
                <a:latin typeface="Arial" panose="020B0604020202020204" pitchFamily="34" charset="0"/>
                <a:ea typeface="ＭＳ Ｐゴシック" charset="0"/>
                <a:cs typeface="Arial" panose="020B0604020202020204" pitchFamily="34" charset="0"/>
              </a:rPr>
              <a:t>انظروا أن لا تستعفوا من المتكلم، لأنه إن كان أولئك لم ينجوا إذ استعفوا من المتكلم على الأرض، فبالأولى جداً لا ننجو نحن المرتدين عن الذي من السماء (12: 25)</a:t>
            </a:r>
            <a:endParaRPr lang="en-US" sz="3600" b="1" spc="-1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367019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572342"/>
            <a:ext cx="2057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لا</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41990" name="Text Box 1030"/>
          <p:cNvSpPr txBox="1">
            <a:spLocks noChangeArrowheads="1"/>
          </p:cNvSpPr>
          <p:nvPr/>
        </p:nvSpPr>
        <p:spPr bwMode="auto">
          <a:xfrm>
            <a:off x="675935" y="1599729"/>
            <a:ext cx="15794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نعم</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41991" name="Text Box 1031"/>
          <p:cNvSpPr txBox="1">
            <a:spLocks noChangeArrowheads="1"/>
          </p:cNvSpPr>
          <p:nvPr/>
        </p:nvSpPr>
        <p:spPr bwMode="auto">
          <a:xfrm>
            <a:off x="0" y="2771340"/>
            <a:ext cx="293969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المصلحة</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1992" name="Text Box 1032"/>
          <p:cNvSpPr txBox="1">
            <a:spLocks noChangeArrowheads="1"/>
          </p:cNvSpPr>
          <p:nvPr/>
        </p:nvSpPr>
        <p:spPr bwMode="auto">
          <a:xfrm>
            <a:off x="65486" y="4177131"/>
            <a:ext cx="2889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لا يمكن                      أن يحدث الإرتداد</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153616" name="Text Box 1041"/>
          <p:cNvSpPr txBox="1">
            <a:spLocks noChangeArrowheads="1"/>
          </p:cNvSpPr>
          <p:nvPr/>
        </p:nvSpPr>
        <p:spPr bwMode="auto">
          <a:xfrm>
            <a:off x="8281406" y="76200"/>
            <a:ext cx="809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274ذ</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17" name="Down Arrow 16"/>
          <p:cNvSpPr/>
          <p:nvPr/>
        </p:nvSpPr>
        <p:spPr bwMode="auto">
          <a:xfrm>
            <a:off x="1364944" y="214713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18" name="Down Arrow 17"/>
          <p:cNvSpPr/>
          <p:nvPr/>
        </p:nvSpPr>
        <p:spPr bwMode="auto">
          <a:xfrm rot="4058125">
            <a:off x="2666991" y="513785"/>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19" name="Down Arrow 18"/>
          <p:cNvSpPr/>
          <p:nvPr/>
        </p:nvSpPr>
        <p:spPr bwMode="auto">
          <a:xfrm rot="17541860">
            <a:off x="4303257" y="49156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0" name="Down Arrow 19"/>
          <p:cNvSpPr/>
          <p:nvPr/>
        </p:nvSpPr>
        <p:spPr bwMode="auto">
          <a:xfrm>
            <a:off x="1364944"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1" name="Text Box 1032"/>
          <p:cNvSpPr txBox="1">
            <a:spLocks noChangeArrowheads="1"/>
          </p:cNvSpPr>
          <p:nvPr/>
        </p:nvSpPr>
        <p:spPr bwMode="auto">
          <a:xfrm>
            <a:off x="77466" y="5929829"/>
            <a:ext cx="2889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ضمان أبدي                لكن لا تأكيد</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22" name="Down Arrow 21"/>
          <p:cNvSpPr/>
          <p:nvPr/>
        </p:nvSpPr>
        <p:spPr bwMode="auto">
          <a:xfrm>
            <a:off x="1364944"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3" name="Text Box 1031"/>
          <p:cNvSpPr txBox="1">
            <a:spLocks noChangeArrowheads="1"/>
          </p:cNvSpPr>
          <p:nvPr/>
        </p:nvSpPr>
        <p:spPr bwMode="auto">
          <a:xfrm>
            <a:off x="6001424" y="2740442"/>
            <a:ext cx="31425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الأرمينية</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24" name="Text Box 1032"/>
          <p:cNvSpPr txBox="1">
            <a:spLocks noChangeArrowheads="1"/>
          </p:cNvSpPr>
          <p:nvPr/>
        </p:nvSpPr>
        <p:spPr bwMode="auto">
          <a:xfrm>
            <a:off x="6254797" y="4146233"/>
            <a:ext cx="2889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يؤدي الإرتداد إلى       فقدان الخلاص</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25" name="Down Arrow 24"/>
          <p:cNvSpPr/>
          <p:nvPr/>
        </p:nvSpPr>
        <p:spPr bwMode="auto">
          <a:xfrm rot="17773393">
            <a:off x="6410491" y="175212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6" name="Down Arrow 25"/>
          <p:cNvSpPr/>
          <p:nvPr/>
        </p:nvSpPr>
        <p:spPr bwMode="auto">
          <a:xfrm>
            <a:off x="7554255"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7" name="Text Box 1032"/>
          <p:cNvSpPr txBox="1">
            <a:spLocks noChangeArrowheads="1"/>
          </p:cNvSpPr>
          <p:nvPr/>
        </p:nvSpPr>
        <p:spPr bwMode="auto">
          <a:xfrm>
            <a:off x="5921713" y="5929829"/>
            <a:ext cx="323426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لا ضمان أبدي                  ولا تأكيد</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28" name="Down Arrow 27"/>
          <p:cNvSpPr/>
          <p:nvPr/>
        </p:nvSpPr>
        <p:spPr bwMode="auto">
          <a:xfrm>
            <a:off x="7554255"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9" name="Text Box 1031"/>
          <p:cNvSpPr txBox="1">
            <a:spLocks noChangeArrowheads="1"/>
          </p:cNvSpPr>
          <p:nvPr/>
        </p:nvSpPr>
        <p:spPr bwMode="auto">
          <a:xfrm>
            <a:off x="2855830" y="2764406"/>
            <a:ext cx="32500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الشركاء</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30" name="Text Box 1032"/>
          <p:cNvSpPr txBox="1">
            <a:spLocks noChangeArrowheads="1"/>
          </p:cNvSpPr>
          <p:nvPr/>
        </p:nvSpPr>
        <p:spPr bwMode="auto">
          <a:xfrm>
            <a:off x="3036252" y="4170197"/>
            <a:ext cx="2889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يؤدي الإرتداد إلى       فقدان المكافآت</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31" name="Down Arrow 30"/>
          <p:cNvSpPr/>
          <p:nvPr/>
        </p:nvSpPr>
        <p:spPr bwMode="auto">
          <a:xfrm rot="3279538">
            <a:off x="4951922" y="179656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32" name="Down Arrow 31"/>
          <p:cNvSpPr/>
          <p:nvPr/>
        </p:nvSpPr>
        <p:spPr bwMode="auto">
          <a:xfrm>
            <a:off x="4335710"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33" name="Text Box 1032"/>
          <p:cNvSpPr txBox="1">
            <a:spLocks noChangeArrowheads="1"/>
          </p:cNvSpPr>
          <p:nvPr/>
        </p:nvSpPr>
        <p:spPr bwMode="auto">
          <a:xfrm>
            <a:off x="2933525" y="5929829"/>
            <a:ext cx="309465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ضمان أبدي                وتأكيد</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34" name="Down Arrow 33"/>
          <p:cNvSpPr/>
          <p:nvPr/>
        </p:nvSpPr>
        <p:spPr bwMode="auto">
          <a:xfrm>
            <a:off x="4335710"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153615" name="Rectangle 1040"/>
          <p:cNvSpPr>
            <a:spLocks noGrp="1" noChangeArrowheads="1"/>
          </p:cNvSpPr>
          <p:nvPr>
            <p:ph type="title" idx="4294967295"/>
          </p:nvPr>
        </p:nvSpPr>
        <p:spPr>
          <a:xfrm>
            <a:off x="0" y="-13209"/>
            <a:ext cx="8209328" cy="584775"/>
          </a:xfrm>
          <a:solidFill>
            <a:schemeClr val="tx1"/>
          </a:solidFill>
        </p:spPr>
        <p:txBody>
          <a:bodyPr wrap="square" anchor="t">
            <a:spAutoFit/>
          </a:bodyPr>
          <a:lstStyle/>
          <a:p>
            <a:pPr>
              <a:spcBef>
                <a:spcPct val="50000"/>
              </a:spcBef>
            </a:pPr>
            <a:r>
              <a:rPr lang="ar-JO" altLang="ja-JP" sz="3200" b="1" dirty="0">
                <a:solidFill>
                  <a:srgbClr val="FFFFFF"/>
                </a:solidFill>
                <a:effectLst>
                  <a:outerShdw blurRad="50800" dist="63500" dir="2700000" algn="tl" rotWithShape="0">
                    <a:srgbClr val="000000"/>
                  </a:outerShdw>
                </a:effectLst>
                <a:latin typeface="Arial" charset="0"/>
                <a:ea typeface="ＭＳ Ｐゴシック" charset="0"/>
              </a:rPr>
              <a:t>هل سيثابر كل مسيحي حقيقي بأمانة حتى الموت؟</a:t>
            </a:r>
            <a:endParaRPr lang="en-US" sz="3200" b="1" dirty="0">
              <a:solidFill>
                <a:srgbClr val="FFFFFF"/>
              </a:solidFill>
              <a:effectLst>
                <a:outerShdw blurRad="50800" dist="63500" dir="2700000" algn="tl" rotWithShape="0">
                  <a:srgbClr val="000000"/>
                </a:outerShdw>
              </a:effectLst>
              <a:latin typeface="Arial" charset="0"/>
              <a:ea typeface="ＭＳ Ｐゴシック" charset="0"/>
            </a:endParaRPr>
          </a:p>
        </p:txBody>
      </p:sp>
      <p:sp>
        <p:nvSpPr>
          <p:cNvPr id="2" name="Rectangle 1"/>
          <p:cNvSpPr/>
          <p:nvPr/>
        </p:nvSpPr>
        <p:spPr>
          <a:xfrm>
            <a:off x="56924" y="3177363"/>
            <a:ext cx="2703512" cy="1077218"/>
          </a:xfrm>
          <a:prstGeom prst="rect">
            <a:avLst/>
          </a:prstGeom>
          <a:solidFill>
            <a:srgbClr val="800000"/>
          </a:solidFill>
        </p:spPr>
        <p:txBody>
          <a:bodyPr wrap="square" lIns="91440" tIns="45720" rIns="91440" bIns="45720">
            <a:spAutoFit/>
          </a:bodyPr>
          <a:lstStyle/>
          <a:p>
            <a:pPr algn="ctr"/>
            <a:r>
              <a:rPr lang="ar-JO"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مؤمن            كاذب</a:t>
            </a:r>
            <a:endParaRPr lang="en-US"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35" name="Rectangle 34"/>
          <p:cNvSpPr/>
          <p:nvPr/>
        </p:nvSpPr>
        <p:spPr>
          <a:xfrm>
            <a:off x="6361582" y="3177363"/>
            <a:ext cx="2703512" cy="1077218"/>
          </a:xfrm>
          <a:prstGeom prst="rect">
            <a:avLst/>
          </a:prstGeom>
          <a:solidFill>
            <a:srgbClr val="800000"/>
          </a:solidFill>
        </p:spPr>
        <p:txBody>
          <a:bodyPr wrap="square" lIns="91440" tIns="45720" rIns="91440" bIns="45720">
            <a:spAutoFit/>
          </a:bodyPr>
          <a:lstStyle/>
          <a:p>
            <a:pPr algn="ctr"/>
            <a:r>
              <a:rPr lang="ar-JO"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مؤمن          سابق</a:t>
            </a:r>
            <a:endParaRPr lang="en-US"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36" name="Rectangle 35"/>
          <p:cNvSpPr/>
          <p:nvPr/>
        </p:nvSpPr>
        <p:spPr>
          <a:xfrm>
            <a:off x="3209253" y="3177363"/>
            <a:ext cx="2703512" cy="1077218"/>
          </a:xfrm>
          <a:prstGeom prst="rect">
            <a:avLst/>
          </a:prstGeom>
          <a:solidFill>
            <a:srgbClr val="800000"/>
          </a:solidFill>
        </p:spPr>
        <p:txBody>
          <a:bodyPr wrap="square" lIns="91440" tIns="45720" rIns="91440" bIns="45720">
            <a:spAutoFit/>
          </a:bodyPr>
          <a:lstStyle/>
          <a:p>
            <a:pPr algn="ctr"/>
            <a:r>
              <a:rPr lang="ar-JO"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مؤمن         جسدي</a:t>
            </a:r>
            <a:endParaRPr lang="en-US"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Tree>
    <p:extLst>
      <p:ext uri="{BB962C8B-B14F-4D97-AF65-F5344CB8AC3E}">
        <p14:creationId xmlns:p14="http://schemas.microsoft.com/office/powerpoint/2010/main" val="32298298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P spid="2" grpId="0" animBg="1"/>
      <p:bldP spid="35" grpId="0" animBg="1"/>
      <p:bldP spid="3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Rectangle 3"/>
          <p:cNvSpPr>
            <a:spLocks noGrp="1" noChangeArrowheads="1"/>
          </p:cNvSpPr>
          <p:nvPr>
            <p:ph type="title"/>
          </p:nvPr>
        </p:nvSpPr>
        <p:spPr>
          <a:xfrm>
            <a:off x="76200" y="277813"/>
            <a:ext cx="8991600" cy="1093787"/>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b="1" dirty="0">
              <a:latin typeface="Arial" panose="020B0604020202020204" pitchFamily="34" charset="0"/>
              <a:ea typeface="ＭＳ Ｐゴシック" charset="0"/>
              <a:cs typeface="Arial" panose="020B0604020202020204" pitchFamily="34" charset="0"/>
            </a:endParaRPr>
          </a:p>
        </p:txBody>
      </p:sp>
      <p:graphicFrame>
        <p:nvGraphicFramePr>
          <p:cNvPr id="60420" name="Group 4"/>
          <p:cNvGraphicFramePr>
            <a:graphicFrameLocks noGrp="1"/>
          </p:cNvGraphicFramePr>
          <p:nvPr>
            <p:ph idx="1"/>
            <p:extLst>
              <p:ext uri="{D42A27DB-BD31-4B8C-83A1-F6EECF244321}">
                <p14:modId xmlns:p14="http://schemas.microsoft.com/office/powerpoint/2010/main" val="1210365901"/>
              </p:ext>
            </p:extLst>
          </p:nvPr>
        </p:nvGraphicFramePr>
        <p:xfrm>
          <a:off x="533400" y="3576638"/>
          <a:ext cx="8062695" cy="3052891"/>
        </p:xfrm>
        <a:graphic>
          <a:graphicData uri="http://schemas.openxmlformats.org/drawingml/2006/table">
            <a:tbl>
              <a:tblPr/>
              <a:tblGrid>
                <a:gridCol w="2687565">
                  <a:extLst>
                    <a:ext uri="{9D8B030D-6E8A-4147-A177-3AD203B41FA5}">
                      <a16:colId xmlns:a16="http://schemas.microsoft.com/office/drawing/2014/main" val="20000"/>
                    </a:ext>
                  </a:extLst>
                </a:gridCol>
                <a:gridCol w="2687565">
                  <a:extLst>
                    <a:ext uri="{9D8B030D-6E8A-4147-A177-3AD203B41FA5}">
                      <a16:colId xmlns:a16="http://schemas.microsoft.com/office/drawing/2014/main" val="20001"/>
                    </a:ext>
                  </a:extLst>
                </a:gridCol>
                <a:gridCol w="2687565">
                  <a:extLst>
                    <a:ext uri="{9D8B030D-6E8A-4147-A177-3AD203B41FA5}">
                      <a16:colId xmlns:a16="http://schemas.microsoft.com/office/drawing/2014/main" val="20002"/>
                    </a:ext>
                  </a:extLst>
                </a:gridCol>
              </a:tblGrid>
              <a:tr h="85139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كاذب</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2015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أشخاص ليسوا مؤمنين بالفعل</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مؤمنون يخطئون من خلال عدم رؤية تفوق المسيح</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مؤمنون يخطئون من خلال عدم رؤية تفوق المسيح</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0434" name="Text Box 18"/>
          <p:cNvSpPr txBox="1">
            <a:spLocks noChangeArrowheads="1"/>
          </p:cNvSpPr>
          <p:nvPr/>
        </p:nvSpPr>
        <p:spPr bwMode="auto">
          <a:xfrm>
            <a:off x="1072196" y="1981200"/>
            <a:ext cx="558358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2800" b="1" dirty="0">
                <a:solidFill>
                  <a:srgbClr val="FFFFFF"/>
                </a:solidFill>
                <a:latin typeface="Arial" panose="020B0604020202020204" pitchFamily="34" charset="0"/>
                <a:cs typeface="Arial" panose="020B0604020202020204" pitchFamily="34" charset="0"/>
              </a:rPr>
              <a:t>ما هي المجموعة اليهودية التي تم مخاطبتها؟</a:t>
            </a:r>
            <a:endParaRPr lang="en-US" sz="2800" b="1" dirty="0">
              <a:solidFill>
                <a:srgbClr val="FFFFFF"/>
              </a:solidFill>
              <a:latin typeface="Arial" panose="020B0604020202020204" pitchFamily="34" charset="0"/>
              <a:cs typeface="Arial" panose="020B0604020202020204" pitchFamily="34" charset="0"/>
            </a:endParaRPr>
          </a:p>
        </p:txBody>
      </p:sp>
      <p:sp>
        <p:nvSpPr>
          <p:cNvPr id="368659" name="Text Box 19"/>
          <p:cNvSpPr txBox="1">
            <a:spLocks noChangeArrowheads="1"/>
          </p:cNvSpPr>
          <p:nvPr/>
        </p:nvSpPr>
        <p:spPr bwMode="auto">
          <a:xfrm>
            <a:off x="8229600" y="60325"/>
            <a:ext cx="78418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266ت</a:t>
            </a: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624006"/>
      </p:ext>
    </p:extLst>
  </p:cSld>
  <p:clrMapOvr>
    <a:overrideClrMapping bg1="dk2" tx1="lt1" bg2="dk1"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6200" y="277813"/>
            <a:ext cx="8915400" cy="1017587"/>
          </a:xfrm>
        </p:spPr>
        <p:txBody>
          <a:bodyPr/>
          <a:lstStyle/>
          <a:p>
            <a:pPr eaLnBrk="1" hangingPunct="1"/>
            <a:r>
              <a:rPr kumimoji="0" lang="ar-JO" sz="4400" b="1" i="0" u="none" strike="noStrike" kern="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b="1" dirty="0">
              <a:latin typeface="Arial" panose="020B0604020202020204" pitchFamily="34" charset="0"/>
              <a:ea typeface="ＭＳ Ｐゴシック" charset="0"/>
              <a:cs typeface="Arial" panose="020B0604020202020204" pitchFamily="34" charset="0"/>
            </a:endParaRPr>
          </a:p>
        </p:txBody>
      </p:sp>
      <p:graphicFrame>
        <p:nvGraphicFramePr>
          <p:cNvPr id="61443" name="Group 3"/>
          <p:cNvGraphicFramePr>
            <a:graphicFrameLocks noGrp="1"/>
          </p:cNvGraphicFramePr>
          <p:nvPr>
            <p:ph idx="1"/>
            <p:extLst>
              <p:ext uri="{D42A27DB-BD31-4B8C-83A1-F6EECF244321}">
                <p14:modId xmlns:p14="http://schemas.microsoft.com/office/powerpoint/2010/main" val="498102522"/>
              </p:ext>
            </p:extLst>
          </p:nvPr>
        </p:nvGraphicFramePr>
        <p:xfrm>
          <a:off x="770955" y="3509963"/>
          <a:ext cx="7458645" cy="2221172"/>
        </p:xfrm>
        <a:graphic>
          <a:graphicData uri="http://schemas.openxmlformats.org/drawingml/2006/table">
            <a:tbl>
              <a:tblPr/>
              <a:tblGrid>
                <a:gridCol w="2486215">
                  <a:extLst>
                    <a:ext uri="{9D8B030D-6E8A-4147-A177-3AD203B41FA5}">
                      <a16:colId xmlns:a16="http://schemas.microsoft.com/office/drawing/2014/main" val="20000"/>
                    </a:ext>
                  </a:extLst>
                </a:gridCol>
                <a:gridCol w="2486215">
                  <a:extLst>
                    <a:ext uri="{9D8B030D-6E8A-4147-A177-3AD203B41FA5}">
                      <a16:colId xmlns:a16="http://schemas.microsoft.com/office/drawing/2014/main" val="20001"/>
                    </a:ext>
                  </a:extLst>
                </a:gridCol>
                <a:gridCol w="2486215">
                  <a:extLst>
                    <a:ext uri="{9D8B030D-6E8A-4147-A177-3AD203B41FA5}">
                      <a16:colId xmlns:a16="http://schemas.microsoft.com/office/drawing/2014/main" val="20002"/>
                    </a:ext>
                  </a:extLst>
                </a:gridCol>
              </a:tblGrid>
              <a:tr h="110972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كاذب</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11144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لم يحصل على الخلاص أبداً</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فقدان          المكافأة</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فقدان         الخلاص</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457" name="Text Box 17"/>
          <p:cNvSpPr txBox="1">
            <a:spLocks noChangeArrowheads="1"/>
          </p:cNvSpPr>
          <p:nvPr/>
        </p:nvSpPr>
        <p:spPr bwMode="auto">
          <a:xfrm>
            <a:off x="2144568" y="1905000"/>
            <a:ext cx="311655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200" dirty="0">
                <a:solidFill>
                  <a:srgbClr val="FFFFFF"/>
                </a:solidFill>
                <a:latin typeface="Arial" panose="020B0604020202020204" pitchFamily="34" charset="0"/>
                <a:cs typeface="Arial" panose="020B0604020202020204" pitchFamily="34" charset="0"/>
              </a:rPr>
              <a:t>ما هي طبيعة عقوبتهم؟</a:t>
            </a:r>
            <a:endParaRPr lang="en-US" sz="3200" dirty="0">
              <a:solidFill>
                <a:srgbClr val="FFFFFF"/>
              </a:solidFill>
              <a:latin typeface="Arial" panose="020B0604020202020204" pitchFamily="34" charset="0"/>
              <a:cs typeface="Arial" panose="020B0604020202020204" pitchFamily="34" charset="0"/>
            </a:endParaRPr>
          </a:p>
        </p:txBody>
      </p:sp>
      <p:pic>
        <p:nvPicPr>
          <p:cNvPr id="370706"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707" name="Text Box 19"/>
          <p:cNvSpPr txBox="1">
            <a:spLocks noChangeArrowheads="1"/>
          </p:cNvSpPr>
          <p:nvPr/>
        </p:nvSpPr>
        <p:spPr bwMode="auto">
          <a:xfrm>
            <a:off x="8229600" y="60325"/>
            <a:ext cx="78418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266ت</a:t>
            </a: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858753"/>
      </p:ext>
    </p:extLst>
  </p:cSld>
  <p:clrMapOvr>
    <a:overrideClrMapping bg1="dk2" tx1="lt1" bg2="dk1"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304800"/>
            <a:ext cx="9144000" cy="1093788"/>
          </a:xfrm>
        </p:spPr>
        <p:txBody>
          <a:bodyPr/>
          <a:lstStyle/>
          <a:p>
            <a:pPr eaLnBrk="1" hangingPunct="1"/>
            <a:r>
              <a:rPr kumimoji="0" lang="ar-JO" sz="4400" b="1" i="0" u="none" strike="noStrike" kern="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b="1" dirty="0">
              <a:latin typeface="Arial" charset="0"/>
              <a:ea typeface="ＭＳ Ｐゴシック" charset="0"/>
              <a:cs typeface="ＭＳ Ｐゴシック" charset="0"/>
            </a:endParaRPr>
          </a:p>
        </p:txBody>
      </p:sp>
      <p:graphicFrame>
        <p:nvGraphicFramePr>
          <p:cNvPr id="62467" name="Group 3"/>
          <p:cNvGraphicFramePr>
            <a:graphicFrameLocks noGrp="1"/>
          </p:cNvGraphicFramePr>
          <p:nvPr>
            <p:ph idx="1"/>
            <p:extLst>
              <p:ext uri="{D42A27DB-BD31-4B8C-83A1-F6EECF244321}">
                <p14:modId xmlns:p14="http://schemas.microsoft.com/office/powerpoint/2010/main" val="3998042100"/>
              </p:ext>
            </p:extLst>
          </p:nvPr>
        </p:nvGraphicFramePr>
        <p:xfrm>
          <a:off x="533400" y="3509963"/>
          <a:ext cx="7696200" cy="2052638"/>
        </p:xfrm>
        <a:graphic>
          <a:graphicData uri="http://schemas.openxmlformats.org/drawingml/2006/table">
            <a:tbl>
              <a:tblPr/>
              <a:tblGrid>
                <a:gridCol w="2565400">
                  <a:extLst>
                    <a:ext uri="{9D8B030D-6E8A-4147-A177-3AD203B41FA5}">
                      <a16:colId xmlns:a16="http://schemas.microsoft.com/office/drawing/2014/main" val="20000"/>
                    </a:ext>
                  </a:extLst>
                </a:gridCol>
                <a:gridCol w="2565400">
                  <a:extLst>
                    <a:ext uri="{9D8B030D-6E8A-4147-A177-3AD203B41FA5}">
                      <a16:colId xmlns:a16="http://schemas.microsoft.com/office/drawing/2014/main" val="20001"/>
                    </a:ext>
                  </a:extLst>
                </a:gridCol>
                <a:gridCol w="25654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كاذب</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جهنم</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التأديب الإلهي</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جهنم</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2481" name="Text Box 17"/>
          <p:cNvSpPr txBox="1">
            <a:spLocks noChangeArrowheads="1"/>
          </p:cNvSpPr>
          <p:nvPr/>
        </p:nvSpPr>
        <p:spPr bwMode="auto">
          <a:xfrm>
            <a:off x="3528294" y="1905000"/>
            <a:ext cx="208582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200" dirty="0">
                <a:solidFill>
                  <a:srgbClr val="FFFFFF"/>
                </a:solidFill>
                <a:latin typeface="Arial" panose="020B0604020202020204" pitchFamily="34" charset="0"/>
                <a:cs typeface="Arial" panose="020B0604020202020204" pitchFamily="34" charset="0"/>
              </a:rPr>
              <a:t>ما هي النتيجة؟</a:t>
            </a:r>
            <a:endParaRPr lang="en-US" sz="3200" dirty="0">
              <a:solidFill>
                <a:srgbClr val="FFFFFF"/>
              </a:solidFill>
              <a:latin typeface="Arial" panose="020B0604020202020204" pitchFamily="34" charset="0"/>
              <a:cs typeface="Arial" panose="020B0604020202020204" pitchFamily="34" charset="0"/>
            </a:endParaRPr>
          </a:p>
        </p:txBody>
      </p:sp>
      <p:pic>
        <p:nvPicPr>
          <p:cNvPr id="372754"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55" name="Text Box 19"/>
          <p:cNvSpPr txBox="1">
            <a:spLocks noChangeArrowheads="1"/>
          </p:cNvSpPr>
          <p:nvPr/>
        </p:nvSpPr>
        <p:spPr bwMode="auto">
          <a:xfrm>
            <a:off x="8229600" y="60325"/>
            <a:ext cx="78418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266ت</a:t>
            </a: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937486"/>
      </p:ext>
    </p:extLst>
  </p:cSld>
  <p:clrMapOvr>
    <a:overrideClrMapping bg1="dk2" tx1="lt1" bg2="dk1"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8" name="Rectangle 20"/>
          <p:cNvSpPr>
            <a:spLocks noGrp="1" noChangeArrowheads="1"/>
          </p:cNvSpPr>
          <p:nvPr>
            <p:ph type="title"/>
          </p:nvPr>
        </p:nvSpPr>
        <p:spPr>
          <a:xfrm>
            <a:off x="0" y="228600"/>
            <a:ext cx="9144000" cy="1139825"/>
          </a:xfrm>
        </p:spPr>
        <p:txBody>
          <a:bodyPr/>
          <a:lstStyle/>
          <a:p>
            <a:pPr eaLnBrk="1" hangingPunct="1"/>
            <a:r>
              <a:rPr kumimoji="0" lang="ar-JO" sz="4400" b="1" i="0" u="none" strike="noStrike" kern="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dirty="0">
              <a:latin typeface="Arial" charset="0"/>
              <a:ea typeface="ＭＳ Ｐゴシック" charset="0"/>
              <a:cs typeface="ＭＳ Ｐゴシック" charset="0"/>
            </a:endParaRPr>
          </a:p>
        </p:txBody>
      </p:sp>
      <p:graphicFrame>
        <p:nvGraphicFramePr>
          <p:cNvPr id="63490" name="Group 2"/>
          <p:cNvGraphicFramePr>
            <a:graphicFrameLocks noGrp="1"/>
          </p:cNvGraphicFramePr>
          <p:nvPr>
            <p:ph idx="1"/>
            <p:extLst>
              <p:ext uri="{D42A27DB-BD31-4B8C-83A1-F6EECF244321}">
                <p14:modId xmlns:p14="http://schemas.microsoft.com/office/powerpoint/2010/main" val="990008839"/>
              </p:ext>
            </p:extLst>
          </p:nvPr>
        </p:nvGraphicFramePr>
        <p:xfrm>
          <a:off x="533398" y="3509963"/>
          <a:ext cx="8109162" cy="2052638"/>
        </p:xfrm>
        <a:graphic>
          <a:graphicData uri="http://schemas.openxmlformats.org/drawingml/2006/table">
            <a:tbl>
              <a:tblPr/>
              <a:tblGrid>
                <a:gridCol w="2703054">
                  <a:extLst>
                    <a:ext uri="{9D8B030D-6E8A-4147-A177-3AD203B41FA5}">
                      <a16:colId xmlns:a16="http://schemas.microsoft.com/office/drawing/2014/main" val="20000"/>
                    </a:ext>
                  </a:extLst>
                </a:gridCol>
                <a:gridCol w="2703054">
                  <a:extLst>
                    <a:ext uri="{9D8B030D-6E8A-4147-A177-3AD203B41FA5}">
                      <a16:colId xmlns:a16="http://schemas.microsoft.com/office/drawing/2014/main" val="20001"/>
                    </a:ext>
                  </a:extLst>
                </a:gridCol>
                <a:gridCol w="2703054">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كاذب</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المصلحة</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الشركاء</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الأرمينية</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3504" name="Text Box 16"/>
          <p:cNvSpPr txBox="1">
            <a:spLocks noChangeArrowheads="1"/>
          </p:cNvSpPr>
          <p:nvPr/>
        </p:nvSpPr>
        <p:spPr bwMode="auto">
          <a:xfrm>
            <a:off x="1108704" y="1782763"/>
            <a:ext cx="558358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200" dirty="0">
                <a:solidFill>
                  <a:srgbClr val="FFFFFF"/>
                </a:solidFill>
                <a:latin typeface="Arial" panose="020B0604020202020204" pitchFamily="34" charset="0"/>
                <a:cs typeface="Arial" panose="020B0604020202020204" pitchFamily="34" charset="0"/>
              </a:rPr>
              <a:t>أي وجهة نظر لاهوتية تتمسك بهذا الرأي؟</a:t>
            </a:r>
            <a:endParaRPr lang="en-US" sz="3200" dirty="0">
              <a:solidFill>
                <a:srgbClr val="FFFFFF"/>
              </a:solidFill>
              <a:latin typeface="Arial" panose="020B0604020202020204" pitchFamily="34" charset="0"/>
              <a:cs typeface="Arial" panose="020B0604020202020204" pitchFamily="34" charset="0"/>
            </a:endParaRPr>
          </a:p>
        </p:txBody>
      </p:sp>
      <p:pic>
        <p:nvPicPr>
          <p:cNvPr id="374802"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803" name="Text Box 19"/>
          <p:cNvSpPr txBox="1">
            <a:spLocks noChangeArrowheads="1"/>
          </p:cNvSpPr>
          <p:nvPr/>
        </p:nvSpPr>
        <p:spPr bwMode="auto">
          <a:xfrm>
            <a:off x="8229600" y="60325"/>
            <a:ext cx="78418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266ت</a:t>
            </a: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1727635"/>
      </p:ext>
    </p:extLst>
  </p:cSld>
  <p:clrMapOvr>
    <a:overrideClrMapping bg1="dk2" tx1="lt1" bg2="dk1"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Group 2"/>
          <p:cNvGraphicFramePr>
            <a:graphicFrameLocks noGrp="1"/>
          </p:cNvGraphicFramePr>
          <p:nvPr>
            <p:ph idx="1"/>
            <p:extLst>
              <p:ext uri="{D42A27DB-BD31-4B8C-83A1-F6EECF244321}">
                <p14:modId xmlns:p14="http://schemas.microsoft.com/office/powerpoint/2010/main" val="3660400114"/>
              </p:ext>
            </p:extLst>
          </p:nvPr>
        </p:nvGraphicFramePr>
        <p:xfrm>
          <a:off x="340745" y="3357563"/>
          <a:ext cx="8541319" cy="3256477"/>
        </p:xfrm>
        <a:graphic>
          <a:graphicData uri="http://schemas.openxmlformats.org/drawingml/2006/table">
            <a:tbl>
              <a:tblPr/>
              <a:tblGrid>
                <a:gridCol w="2895640">
                  <a:extLst>
                    <a:ext uri="{9D8B030D-6E8A-4147-A177-3AD203B41FA5}">
                      <a16:colId xmlns:a16="http://schemas.microsoft.com/office/drawing/2014/main" val="20000"/>
                    </a:ext>
                  </a:extLst>
                </a:gridCol>
                <a:gridCol w="2895640">
                  <a:extLst>
                    <a:ext uri="{9D8B030D-6E8A-4147-A177-3AD203B41FA5}">
                      <a16:colId xmlns:a16="http://schemas.microsoft.com/office/drawing/2014/main" val="20001"/>
                    </a:ext>
                  </a:extLst>
                </a:gridCol>
                <a:gridCol w="2750039">
                  <a:extLst>
                    <a:ext uri="{9D8B030D-6E8A-4147-A177-3AD203B41FA5}">
                      <a16:colId xmlns:a16="http://schemas.microsoft.com/office/drawing/2014/main" val="20002"/>
                    </a:ext>
                  </a:extLst>
                </a:gridCol>
              </a:tblGrid>
              <a:tr h="7371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كاذب</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251937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يدل على الجحيم (يرى الدينونة بجدية)</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خسارة المكافآت كدينونة (مفهوم تم تعليمه غالباً في العهد الجديد)</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EBF25A"/>
                        </a:buClr>
                        <a:buSzPct val="80000"/>
                        <a:buFont typeface="Wingdings" charset="0"/>
                        <a:buNone/>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يدل على الجحيم (يرى الدينونة بجدية)</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4528" name="Text Box 16"/>
          <p:cNvSpPr txBox="1">
            <a:spLocks noChangeArrowheads="1"/>
          </p:cNvSpPr>
          <p:nvPr/>
        </p:nvSpPr>
        <p:spPr bwMode="auto">
          <a:xfrm>
            <a:off x="3611563" y="1905000"/>
            <a:ext cx="141096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3200" dirty="0">
                <a:solidFill>
                  <a:srgbClr val="FFFFFF"/>
                </a:solidFill>
                <a:latin typeface="Arial" panose="020B0604020202020204" pitchFamily="34" charset="0"/>
                <a:cs typeface="Arial" panose="020B0604020202020204" pitchFamily="34" charset="0"/>
              </a:rPr>
              <a:t>نقاط القوة</a:t>
            </a:r>
            <a:endParaRPr lang="en-US" sz="3200" dirty="0">
              <a:solidFill>
                <a:srgbClr val="FFFFFF"/>
              </a:solidFill>
              <a:latin typeface="Arial" panose="020B0604020202020204" pitchFamily="34" charset="0"/>
              <a:cs typeface="Arial" panose="020B0604020202020204" pitchFamily="34" charset="0"/>
            </a:endParaRPr>
          </a:p>
        </p:txBody>
      </p:sp>
      <p:sp>
        <p:nvSpPr>
          <p:cNvPr id="64529" name="Rectangle 17"/>
          <p:cNvSpPr>
            <a:spLocks noGrp="1" noChangeArrowheads="1"/>
          </p:cNvSpPr>
          <p:nvPr>
            <p:ph type="title"/>
          </p:nvPr>
        </p:nvSpPr>
        <p:spPr>
          <a:xfrm>
            <a:off x="0" y="277813"/>
            <a:ext cx="9144000" cy="1093787"/>
          </a:xfrm>
        </p:spPr>
        <p:txBody>
          <a:bodyPr/>
          <a:lstStyle/>
          <a:p>
            <a:pPr eaLnBrk="1" hangingPunct="1"/>
            <a:r>
              <a:rPr kumimoji="0" lang="ar-JO" sz="4400" b="1" i="0" u="none" strike="noStrike" kern="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b="1" dirty="0">
              <a:latin typeface="Arial" charset="0"/>
              <a:ea typeface="ＭＳ Ｐゴシック" charset="0"/>
              <a:cs typeface="ＭＳ Ｐゴシック" charset="0"/>
            </a:endParaRPr>
          </a:p>
        </p:txBody>
      </p:sp>
      <p:pic>
        <p:nvPicPr>
          <p:cNvPr id="376850"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51" name="Text Box 19"/>
          <p:cNvSpPr txBox="1">
            <a:spLocks noChangeArrowheads="1"/>
          </p:cNvSpPr>
          <p:nvPr/>
        </p:nvSpPr>
        <p:spPr bwMode="auto">
          <a:xfrm>
            <a:off x="8229600" y="60325"/>
            <a:ext cx="78418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266ت</a:t>
            </a: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314627"/>
      </p:ext>
    </p:extLst>
  </p:cSld>
  <p:clrMapOvr>
    <a:overrideClrMapping bg1="dk2" tx1="lt1" bg2="dk1"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Group 2"/>
          <p:cNvGraphicFramePr>
            <a:graphicFrameLocks noGrp="1"/>
          </p:cNvGraphicFramePr>
          <p:nvPr>
            <p:ph idx="1"/>
            <p:extLst>
              <p:ext uri="{D42A27DB-BD31-4B8C-83A1-F6EECF244321}">
                <p14:modId xmlns:p14="http://schemas.microsoft.com/office/powerpoint/2010/main" val="813887004"/>
              </p:ext>
            </p:extLst>
          </p:nvPr>
        </p:nvGraphicFramePr>
        <p:xfrm>
          <a:off x="457200" y="3429000"/>
          <a:ext cx="8138895" cy="3014654"/>
        </p:xfrm>
        <a:graphic>
          <a:graphicData uri="http://schemas.openxmlformats.org/drawingml/2006/table">
            <a:tbl>
              <a:tblPr/>
              <a:tblGrid>
                <a:gridCol w="2712965">
                  <a:extLst>
                    <a:ext uri="{9D8B030D-6E8A-4147-A177-3AD203B41FA5}">
                      <a16:colId xmlns:a16="http://schemas.microsoft.com/office/drawing/2014/main" val="20000"/>
                    </a:ext>
                  </a:extLst>
                </a:gridCol>
                <a:gridCol w="2712965">
                  <a:extLst>
                    <a:ext uri="{9D8B030D-6E8A-4147-A177-3AD203B41FA5}">
                      <a16:colId xmlns:a16="http://schemas.microsoft.com/office/drawing/2014/main" val="20001"/>
                    </a:ext>
                  </a:extLst>
                </a:gridCol>
                <a:gridCol w="2712965">
                  <a:extLst>
                    <a:ext uri="{9D8B030D-6E8A-4147-A177-3AD203B41FA5}">
                      <a16:colId xmlns:a16="http://schemas.microsoft.com/office/drawing/2014/main" val="20002"/>
                    </a:ext>
                  </a:extLst>
                </a:gridCol>
              </a:tblGrid>
              <a:tr h="47879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كاذب</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25358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يتحدث باستمرار عن القراء كمسيحيين حقيقيين</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يشير 10: 27 إلى إدانة الأشخاص وليس الأعمال</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يتعارض الضمان المؤقت مع عقيدة العهد الجديد الخاصة بالتبرير بالنعمة</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5552" name="Text Box 16"/>
          <p:cNvSpPr txBox="1">
            <a:spLocks noChangeArrowheads="1"/>
          </p:cNvSpPr>
          <p:nvPr/>
        </p:nvSpPr>
        <p:spPr bwMode="auto">
          <a:xfrm>
            <a:off x="3534228" y="1600200"/>
            <a:ext cx="184377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200" dirty="0">
                <a:solidFill>
                  <a:srgbClr val="FFFFFF"/>
                </a:solidFill>
                <a:latin typeface="Arial" panose="020B0604020202020204" pitchFamily="34" charset="0"/>
                <a:cs typeface="Arial" panose="020B0604020202020204" pitchFamily="34" charset="0"/>
              </a:rPr>
              <a:t>نقاط الضعف</a:t>
            </a:r>
            <a:endParaRPr lang="en-US" sz="3200" dirty="0">
              <a:solidFill>
                <a:srgbClr val="FFFFFF"/>
              </a:solidFill>
              <a:latin typeface="Arial" panose="020B0604020202020204" pitchFamily="34" charset="0"/>
              <a:cs typeface="Arial" panose="020B0604020202020204" pitchFamily="34" charset="0"/>
            </a:endParaRPr>
          </a:p>
        </p:txBody>
      </p:sp>
      <p:sp>
        <p:nvSpPr>
          <p:cNvPr id="65553" name="Rectangle 17"/>
          <p:cNvSpPr>
            <a:spLocks noGrp="1" noChangeArrowheads="1"/>
          </p:cNvSpPr>
          <p:nvPr>
            <p:ph type="title"/>
          </p:nvPr>
        </p:nvSpPr>
        <p:spPr>
          <a:xfrm>
            <a:off x="0" y="277813"/>
            <a:ext cx="9144000" cy="1093787"/>
          </a:xfrm>
        </p:spPr>
        <p:txBody>
          <a:bodyPr/>
          <a:lstStyle/>
          <a:p>
            <a:pPr eaLnBrk="1" hangingPunct="1"/>
            <a:r>
              <a:rPr kumimoji="0" lang="ar-JO" sz="4400" b="1" i="0" u="none" strike="noStrike" kern="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b="1" dirty="0">
              <a:latin typeface="Arial" charset="0"/>
              <a:ea typeface="ＭＳ Ｐゴシック" charset="0"/>
              <a:cs typeface="ＭＳ Ｐゴシック" charset="0"/>
            </a:endParaRPr>
          </a:p>
        </p:txBody>
      </p:sp>
      <p:pic>
        <p:nvPicPr>
          <p:cNvPr id="378898"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99" name="Text Box 19"/>
          <p:cNvSpPr txBox="1">
            <a:spLocks noChangeArrowheads="1"/>
          </p:cNvSpPr>
          <p:nvPr/>
        </p:nvSpPr>
        <p:spPr bwMode="auto">
          <a:xfrm>
            <a:off x="8229600" y="60325"/>
            <a:ext cx="78418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266ت</a:t>
            </a: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3589729"/>
      </p:ext>
    </p:extLst>
  </p:cSld>
  <p:clrMapOvr>
    <a:overrideClrMapping bg1="dk2" tx1="lt1" bg2="dk1"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ar-JO" dirty="0">
                <a:effectLst/>
                <a:latin typeface="Arial" charset="0"/>
                <a:ea typeface="ＭＳ Ｐゴシック" charset="0"/>
                <a:cs typeface="Arial" charset="0"/>
              </a:rPr>
              <a:t>النار</a:t>
            </a:r>
            <a:endParaRPr lang="en-US" dirty="0">
              <a:effectLst/>
              <a:latin typeface="Arial" charset="0"/>
              <a:ea typeface="ＭＳ Ｐゴシック" charset="0"/>
              <a:cs typeface="Arial" charset="0"/>
            </a:endParaRPr>
          </a:p>
        </p:txBody>
      </p:sp>
      <p:sp>
        <p:nvSpPr>
          <p:cNvPr id="5" name="Content Placeholder 2"/>
          <p:cNvSpPr txBox="1">
            <a:spLocks/>
          </p:cNvSpPr>
          <p:nvPr/>
        </p:nvSpPr>
        <p:spPr bwMode="auto">
          <a:xfrm>
            <a:off x="395288" y="1052736"/>
            <a:ext cx="8748712"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0" fontAlgn="base" hangingPunct="0">
              <a:spcBef>
                <a:spcPct val="20000"/>
              </a:spcBef>
              <a:spcAft>
                <a:spcPct val="0"/>
              </a:spcAft>
              <a:buClr>
                <a:srgbClr val="00FFFF"/>
              </a:buClr>
              <a:buSzPct val="70000"/>
            </a:pPr>
            <a:r>
              <a:rPr lang="ar-JO" sz="3200" b="1" dirty="0">
                <a:solidFill>
                  <a:srgbClr val="FFFFFF"/>
                </a:solidFill>
                <a:effectLst>
                  <a:outerShdw blurRad="38100" dist="38100" dir="2700000" algn="tl">
                    <a:srgbClr val="000000"/>
                  </a:outerShdw>
                </a:effectLst>
                <a:cs typeface="Arial" charset="0"/>
              </a:rPr>
              <a:t>26 فإنه إن أخطأنا باختيارنا بعدما أخذنا معرفة الحق، لا تبقى بعد ذبيحة عن الخطايا 27 بل قبول دينونة مخيف، </a:t>
            </a:r>
            <a:r>
              <a:rPr lang="ar-JO" sz="3200" b="1" u="sng" dirty="0">
                <a:solidFill>
                  <a:srgbClr val="FFFFFF"/>
                </a:solidFill>
                <a:effectLst>
                  <a:outerShdw blurRad="38100" dist="38100" dir="2700000" algn="tl">
                    <a:srgbClr val="000000"/>
                  </a:outerShdw>
                </a:effectLst>
                <a:cs typeface="Arial" charset="0"/>
              </a:rPr>
              <a:t>وغيرة نار عتيدة أن تأكل المضادين.</a:t>
            </a:r>
            <a:endParaRPr lang="en-US" sz="3200" b="1" u="sng" dirty="0">
              <a:solidFill>
                <a:srgbClr val="FFFFFF"/>
              </a:solidFill>
              <a:effectLst>
                <a:outerShdw blurRad="38100" dist="38100" dir="2700000" algn="tl">
                  <a:srgbClr val="000000"/>
                </a:outerShdw>
              </a:effectLst>
              <a:cs typeface="Arial" charset="0"/>
            </a:endParaRP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4000" b="1" dirty="0">
                <a:solidFill>
                  <a:srgbClr val="DDDDDD"/>
                </a:solidFill>
                <a:effectLst>
                  <a:glow rad="355600">
                    <a:srgbClr val="FF0000"/>
                  </a:glow>
                  <a:outerShdw blurRad="38100" dist="38100" dir="2700000" algn="tl">
                    <a:srgbClr val="000000"/>
                  </a:outerShdw>
                </a:effectLst>
                <a:cs typeface="Arial" charset="0"/>
              </a:rPr>
              <a:t>نار جهنم؟</a:t>
            </a:r>
            <a:endParaRPr lang="en-US" sz="4000" b="1" dirty="0">
              <a:solidFill>
                <a:srgbClr val="DDDDDD"/>
              </a:solidFill>
              <a:effectLst>
                <a:glow rad="355600">
                  <a:srgbClr val="FF0000"/>
                </a:glow>
                <a:outerShdw blurRad="38100" dist="38100" dir="2700000" algn="tl">
                  <a:srgbClr val="000000"/>
                </a:outerShdw>
              </a:effectLst>
              <a:cs typeface="Arial" charset="0"/>
            </a:endParaRP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4000" b="1" dirty="0">
                <a:solidFill>
                  <a:srgbClr val="DDDDDD"/>
                </a:solidFill>
                <a:effectLst>
                  <a:glow rad="355600">
                    <a:srgbClr val="FF0000"/>
                  </a:glow>
                  <a:outerShdw blurRad="38100" dist="38100" dir="2700000" algn="tl">
                    <a:srgbClr val="000000"/>
                  </a:outerShdw>
                </a:effectLst>
                <a:cs typeface="Arial" charset="0"/>
              </a:rPr>
              <a:t>لا، نار أورشليم.</a:t>
            </a:r>
            <a:endParaRPr lang="en-US" sz="4000" b="1" dirty="0">
              <a:solidFill>
                <a:srgbClr val="DDDDDD"/>
              </a:solidFill>
              <a:effectLst>
                <a:glow rad="355600">
                  <a:srgbClr val="FF0000"/>
                </a:glow>
                <a:outerShdw blurRad="38100" dist="38100" dir="2700000" algn="tl">
                  <a:srgbClr val="000000"/>
                </a:outerShdw>
              </a:effectLst>
              <a:cs typeface="Arial" charset="0"/>
            </a:endParaRPr>
          </a:p>
        </p:txBody>
      </p:sp>
    </p:spTree>
    <p:extLst>
      <p:ext uri="{BB962C8B-B14F-4D97-AF65-F5344CB8AC3E}">
        <p14:creationId xmlns:p14="http://schemas.microsoft.com/office/powerpoint/2010/main" val="4145128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6878514" cy="6878514"/>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مؤمنو أورشليم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788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36526"/>
            <a:ext cx="9144000" cy="79635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نحن نتجاهل شريكنا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4000" cy="6080760"/>
          </a:xfrm>
          <a:prstGeom prst="rect">
            <a:avLst/>
          </a:prstGeom>
        </p:spPr>
      </p:pic>
    </p:spTree>
    <p:extLst>
      <p:ext uri="{BB962C8B-B14F-4D97-AF65-F5344CB8AC3E}">
        <p14:creationId xmlns:p14="http://schemas.microsoft.com/office/powerpoint/2010/main" val="9236247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43" y="-75311"/>
            <a:ext cx="9428343" cy="69333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3012"/>
            <a:ext cx="4467817" cy="1442557"/>
          </a:xfrm>
          <a:effectLst>
            <a:outerShdw blurRad="63500" dist="35921" dir="2700000" algn="ctr" rotWithShape="0">
              <a:schemeClr val="tx2">
                <a:alpha val="74998"/>
              </a:schemeClr>
            </a:outerShdw>
          </a:effectLst>
        </p:spPr>
        <p:txBody>
          <a:bodyPr anchor="ctr"/>
          <a:lstStyle/>
          <a:p>
            <a:pPr algn="l">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إسرائيل</a:t>
            </a:r>
            <a:r>
              <a:rPr lang="en-US" sz="72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67-68 م</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91185" y="2978595"/>
            <a:ext cx="2580815"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أورشليم</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 name="Oval 58"/>
          <p:cNvSpPr>
            <a:spLocks noChangeArrowheads="1"/>
          </p:cNvSpPr>
          <p:nvPr/>
        </p:nvSpPr>
        <p:spPr bwMode="auto">
          <a:xfrm>
            <a:off x="4693201" y="2835955"/>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11" name="Right Arrow 10"/>
          <p:cNvSpPr/>
          <p:nvPr/>
        </p:nvSpPr>
        <p:spPr bwMode="auto">
          <a:xfrm rot="1381308">
            <a:off x="3734910" y="257022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12" name="Right Arrow 11"/>
          <p:cNvSpPr/>
          <p:nvPr/>
        </p:nvSpPr>
        <p:spPr bwMode="auto">
          <a:xfrm rot="4036888">
            <a:off x="3884484" y="1956078"/>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13" name="Right Arrow 12"/>
          <p:cNvSpPr/>
          <p:nvPr/>
        </p:nvSpPr>
        <p:spPr bwMode="auto">
          <a:xfrm rot="5652466">
            <a:off x="4009187" y="1346083"/>
            <a:ext cx="217156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14" name="Right Arrow 13"/>
          <p:cNvSpPr/>
          <p:nvPr/>
        </p:nvSpPr>
        <p:spPr bwMode="auto">
          <a:xfrm rot="7569010">
            <a:off x="4929790" y="2276706"/>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kern="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79280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ar-JO" sz="4800" dirty="0">
                <a:latin typeface="Arial" charset="0"/>
                <a:ea typeface="ＭＳ Ｐゴシック" charset="0"/>
                <a:cs typeface="Arial" charset="0"/>
              </a:rPr>
              <a:t>ماذا حدث للمؤمنين في أورشليم؟</a:t>
            </a:r>
            <a:endParaRPr lang="en-US" sz="4800" dirty="0">
              <a:latin typeface="Arial" charset="0"/>
              <a:ea typeface="ＭＳ Ｐゴシック" charset="0"/>
              <a:cs typeface="Arial" charset="0"/>
            </a:endParaRP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ar-JO" b="1" dirty="0">
                <a:latin typeface="Arial" charset="0"/>
                <a:ea typeface="ＭＳ Ｐゴシック" charset="0"/>
                <a:cs typeface="Arial" charset="0"/>
              </a:rPr>
              <a:t>تم إخبارهم في إعلان أن يجدوا الحماية في طبقة فحل</a:t>
            </a:r>
            <a:endParaRPr lang="en-US" b="1" dirty="0">
              <a:latin typeface="Arial" charset="0"/>
              <a:ea typeface="ＭＳ Ｐゴシック" charset="0"/>
              <a:cs typeface="Arial" charset="0"/>
            </a:endParaRP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algn="ctr" defTabSz="914400" eaLnBrk="0" fontAlgn="base" hangingPunct="0">
              <a:spcBef>
                <a:spcPct val="20000"/>
              </a:spcBef>
              <a:spcAft>
                <a:spcPct val="0"/>
              </a:spcAft>
              <a:buClr>
                <a:srgbClr val="00FFFF"/>
              </a:buClr>
              <a:buSzPct val="70000"/>
              <a:buFont typeface="Wingdings" charset="0"/>
              <a:buNone/>
            </a:pPr>
            <a:r>
              <a:rPr lang="ar-JO" sz="2800" b="1" dirty="0">
                <a:solidFill>
                  <a:srgbClr val="51596D"/>
                </a:solidFill>
                <a:effectLst>
                  <a:glow rad="139700">
                    <a:srgbClr val="FFFFFF">
                      <a:alpha val="91000"/>
                    </a:srgbClr>
                  </a:glow>
                </a:effectLst>
                <a:latin typeface="Arial"/>
                <a:ea typeface="ＭＳ Ｐゴシック" charset="0"/>
                <a:cs typeface="Arial"/>
              </a:rPr>
              <a:t>طبقة فحل</a:t>
            </a:r>
            <a:endParaRPr lang="en-US" sz="2800" b="1" dirty="0">
              <a:solidFill>
                <a:srgbClr val="51596D"/>
              </a:solidFill>
              <a:effectLst>
                <a:glow rad="139700">
                  <a:srgbClr val="FFFFFF">
                    <a:alpha val="91000"/>
                  </a:srgbClr>
                </a:glow>
              </a:effectLst>
              <a:latin typeface="Arial"/>
              <a:ea typeface="ＭＳ Ｐゴシック" charset="0"/>
              <a:cs typeface="Arial"/>
            </a:endParaRP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algn="ctr" defTabSz="914400" eaLnBrk="0" fontAlgn="base" hangingPunct="0">
              <a:spcBef>
                <a:spcPct val="20000"/>
              </a:spcBef>
              <a:spcAft>
                <a:spcPct val="0"/>
              </a:spcAft>
              <a:buClr>
                <a:srgbClr val="00FFFF"/>
              </a:buClr>
              <a:buSzPct val="70000"/>
              <a:buFont typeface="Wingdings" charset="0"/>
              <a:buNone/>
            </a:pPr>
            <a:r>
              <a:rPr lang="en-US" sz="2800" b="1" dirty="0">
                <a:solidFill>
                  <a:srgbClr val="FF0000"/>
                </a:solidFill>
                <a:effectLst>
                  <a:glow rad="139700">
                    <a:srgbClr val="FFFFFF">
                      <a:alpha val="91000"/>
                    </a:srgbClr>
                  </a:glow>
                </a:effectLst>
                <a:latin typeface="Arial"/>
                <a:ea typeface="ＭＳ Ｐゴシック" charset="0"/>
                <a:cs typeface="Arial"/>
              </a:rPr>
              <a:t>Jerusalem</a:t>
            </a: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402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4572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غادر مؤمنو أورشليم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09819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384"/>
            <a:ext cx="9144000" cy="945580"/>
          </a:xfrm>
          <a:solidFill>
            <a:schemeClr val="accent6"/>
          </a:solidFill>
        </p:spPr>
        <p:txBody>
          <a:bodyPr/>
          <a:lstStyle/>
          <a:p>
            <a:pPr eaLnBrk="1" hangingPunct="1"/>
            <a:r>
              <a:rPr lang="ar-JO" sz="3600" b="1" dirty="0">
                <a:latin typeface="Arial" charset="0"/>
                <a:ea typeface="ＭＳ Ｐゴシック" charset="0"/>
                <a:cs typeface="Arial" charset="0"/>
              </a:rPr>
              <a:t>المشكلة مع التسميات</a:t>
            </a:r>
            <a:endParaRPr lang="en-US" sz="3600" b="1" dirty="0">
              <a:latin typeface="Arial" charset="0"/>
              <a:ea typeface="ＭＳ Ｐゴシック" charset="0"/>
              <a:cs typeface="Arial" charset="0"/>
            </a:endParaRPr>
          </a:p>
        </p:txBody>
      </p:sp>
      <p:sp>
        <p:nvSpPr>
          <p:cNvPr id="402475" name="Text Box 43"/>
          <p:cNvSpPr txBox="1">
            <a:spLocks noChangeArrowheads="1"/>
          </p:cNvSpPr>
          <p:nvPr/>
        </p:nvSpPr>
        <p:spPr bwMode="auto">
          <a:xfrm>
            <a:off x="8305800" y="76200"/>
            <a:ext cx="724868" cy="369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1800" b="1" dirty="0">
                <a:solidFill>
                  <a:srgbClr val="FFFFFF"/>
                </a:solidFill>
                <a:cs typeface="Arial" charset="0"/>
              </a:rPr>
              <a:t>266ت</a:t>
            </a:r>
            <a:endParaRPr lang="en-US" sz="1800" b="1" dirty="0">
              <a:solidFill>
                <a:srgbClr val="FFFFFF"/>
              </a:solidFill>
              <a:cs typeface="Arial" charset="0"/>
            </a:endParaRPr>
          </a:p>
        </p:txBody>
      </p:sp>
      <p:sp>
        <p:nvSpPr>
          <p:cNvPr id="5" name="Rectangle 2"/>
          <p:cNvSpPr txBox="1">
            <a:spLocks noChangeArrowheads="1"/>
          </p:cNvSpPr>
          <p:nvPr/>
        </p:nvSpPr>
        <p:spPr bwMode="auto">
          <a:xfrm>
            <a:off x="-22715" y="836712"/>
            <a:ext cx="9144000" cy="86409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ar-JO" sz="3600" b="1" dirty="0">
                <a:solidFill>
                  <a:srgbClr val="FFFFCC"/>
                </a:solidFill>
                <a:latin typeface="Arial" charset="0"/>
                <a:ea typeface="ＭＳ Ｐゴシック" charset="0"/>
                <a:cs typeface="Arial" charset="0"/>
              </a:rPr>
              <a:t>أنه يجب أن تكون واحداً أو الآخر</a:t>
            </a:r>
            <a:endParaRPr lang="en-US" sz="3600" b="1" dirty="0">
              <a:solidFill>
                <a:srgbClr val="FFFFCC"/>
              </a:solidFill>
              <a:latin typeface="Arial" charset="0"/>
              <a:ea typeface="ＭＳ Ｐゴシック" charset="0"/>
              <a:cs typeface="Arial" charset="0"/>
            </a:endParaRPr>
          </a:p>
        </p:txBody>
      </p:sp>
      <p:sp>
        <p:nvSpPr>
          <p:cNvPr id="6" name="Rectangle 2"/>
          <p:cNvSpPr txBox="1">
            <a:spLocks noChangeArrowheads="1"/>
          </p:cNvSpPr>
          <p:nvPr/>
        </p:nvSpPr>
        <p:spPr bwMode="auto">
          <a:xfrm>
            <a:off x="6011024"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ar-JO" sz="3600" b="1" dirty="0">
                <a:solidFill>
                  <a:srgbClr val="FFFFCC"/>
                </a:solidFill>
                <a:latin typeface="Arial" charset="0"/>
                <a:ea typeface="ＭＳ Ｐゴシック" charset="0"/>
                <a:cs typeface="Arial" charset="0"/>
              </a:rPr>
              <a:t>الأرمينية؟</a:t>
            </a:r>
            <a:endParaRPr lang="en-US" sz="3600" b="1" dirty="0">
              <a:solidFill>
                <a:srgbClr val="FFFFCC"/>
              </a:solidFill>
              <a:latin typeface="Arial" charset="0"/>
              <a:ea typeface="ＭＳ Ｐゴシック" charset="0"/>
              <a:cs typeface="Arial" charset="0"/>
            </a:endParaRPr>
          </a:p>
        </p:txBody>
      </p:sp>
      <p:sp>
        <p:nvSpPr>
          <p:cNvPr id="7" name="Rectangle 2"/>
          <p:cNvSpPr txBox="1">
            <a:spLocks noChangeArrowheads="1"/>
          </p:cNvSpPr>
          <p:nvPr/>
        </p:nvSpPr>
        <p:spPr bwMode="auto">
          <a:xfrm>
            <a:off x="3114092" y="1700808"/>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ar-JO" sz="3600" b="1" dirty="0">
                <a:solidFill>
                  <a:srgbClr val="FFFFCC"/>
                </a:solidFill>
                <a:latin typeface="Arial" charset="0"/>
                <a:ea typeface="ＭＳ Ｐゴシック" charset="0"/>
                <a:cs typeface="Arial" charset="0"/>
              </a:rPr>
              <a:t>... أو ...</a:t>
            </a:r>
            <a:endParaRPr lang="en-US" sz="3600" b="1" dirty="0">
              <a:solidFill>
                <a:srgbClr val="FFFFCC"/>
              </a:solidFill>
              <a:latin typeface="Arial" charset="0"/>
              <a:ea typeface="ＭＳ Ｐゴシック" charset="0"/>
              <a:cs typeface="Arial" charset="0"/>
            </a:endParaRPr>
          </a:p>
        </p:txBody>
      </p:sp>
      <p:sp>
        <p:nvSpPr>
          <p:cNvPr id="8" name="Rectangle 2"/>
          <p:cNvSpPr txBox="1">
            <a:spLocks noChangeArrowheads="1"/>
          </p:cNvSpPr>
          <p:nvPr/>
        </p:nvSpPr>
        <p:spPr bwMode="auto">
          <a:xfrm>
            <a:off x="0"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ar-JO" sz="3600" b="1" dirty="0">
                <a:solidFill>
                  <a:srgbClr val="FFFFCC"/>
                </a:solidFill>
                <a:latin typeface="Arial" charset="0"/>
                <a:ea typeface="ＭＳ Ｐゴシック" charset="0"/>
                <a:cs typeface="Arial" charset="0"/>
              </a:rPr>
              <a:t>المصلحة؟</a:t>
            </a:r>
            <a:endParaRPr lang="en-US" sz="3600" b="1" dirty="0">
              <a:solidFill>
                <a:srgbClr val="FFFFCC"/>
              </a:solidFill>
              <a:latin typeface="Arial" charset="0"/>
              <a:ea typeface="ＭＳ Ｐゴシック" charset="0"/>
              <a:cs typeface="Arial" charset="0"/>
            </a:endParaRPr>
          </a:p>
        </p:txBody>
      </p:sp>
      <p:sp>
        <p:nvSpPr>
          <p:cNvPr id="9" name="Rectangle 2"/>
          <p:cNvSpPr txBox="1">
            <a:spLocks noChangeArrowheads="1"/>
          </p:cNvSpPr>
          <p:nvPr/>
        </p:nvSpPr>
        <p:spPr bwMode="auto">
          <a:xfrm>
            <a:off x="6012160" y="3861048"/>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ar-JO" sz="3600" b="1" dirty="0">
                <a:solidFill>
                  <a:srgbClr val="FFFFCC"/>
                </a:solidFill>
                <a:latin typeface="Arial" charset="0"/>
                <a:ea typeface="ＭＳ Ｐゴシック" charset="0"/>
                <a:cs typeface="Arial" charset="0"/>
              </a:rPr>
              <a:t>حقيقة       الإرتداد</a:t>
            </a:r>
            <a:endParaRPr lang="en-US" sz="3600" b="1" dirty="0">
              <a:solidFill>
                <a:srgbClr val="FFFFCC"/>
              </a:solidFill>
              <a:latin typeface="Arial" charset="0"/>
              <a:ea typeface="ＭＳ Ｐゴシック" charset="0"/>
              <a:cs typeface="Arial" charset="0"/>
            </a:endParaRPr>
          </a:p>
        </p:txBody>
      </p:sp>
      <p:sp>
        <p:nvSpPr>
          <p:cNvPr id="10" name="Rectangle 2"/>
          <p:cNvSpPr txBox="1">
            <a:spLocks noChangeArrowheads="1"/>
          </p:cNvSpPr>
          <p:nvPr/>
        </p:nvSpPr>
        <p:spPr bwMode="auto">
          <a:xfrm>
            <a:off x="0" y="3861048"/>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ar-JO" sz="3600" b="1" dirty="0">
                <a:solidFill>
                  <a:srgbClr val="FFFFCC"/>
                </a:solidFill>
                <a:latin typeface="Arial" charset="0"/>
                <a:ea typeface="ＭＳ Ｐゴシック" charset="0"/>
                <a:cs typeface="Arial" charset="0"/>
              </a:rPr>
              <a:t>الضمان      الأبدي</a:t>
            </a:r>
            <a:endParaRPr lang="en-US" sz="3600" b="1" dirty="0">
              <a:solidFill>
                <a:srgbClr val="FFFFCC"/>
              </a:solidFill>
              <a:latin typeface="Arial" charset="0"/>
              <a:ea typeface="ＭＳ Ｐゴシック" charset="0"/>
              <a:cs typeface="Arial" charset="0"/>
            </a:endParaRPr>
          </a:p>
        </p:txBody>
      </p:sp>
      <p:grpSp>
        <p:nvGrpSpPr>
          <p:cNvPr id="4" name="Group 3"/>
          <p:cNvGrpSpPr/>
          <p:nvPr/>
        </p:nvGrpSpPr>
        <p:grpSpPr>
          <a:xfrm>
            <a:off x="2807804" y="3933056"/>
            <a:ext cx="3456384" cy="1224136"/>
            <a:chOff x="2915816" y="4077072"/>
            <a:chExt cx="3096344" cy="1224136"/>
          </a:xfrm>
        </p:grpSpPr>
        <p:sp>
          <p:nvSpPr>
            <p:cNvPr id="17" name="Left-Right Arrow 16"/>
            <p:cNvSpPr/>
            <p:nvPr/>
          </p:nvSpPr>
          <p:spPr bwMode="auto">
            <a:xfrm>
              <a:off x="2915816" y="407707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1" name="Rectangle 2"/>
            <p:cNvSpPr txBox="1">
              <a:spLocks noChangeArrowheads="1"/>
            </p:cNvSpPr>
            <p:nvPr/>
          </p:nvSpPr>
          <p:spPr bwMode="auto">
            <a:xfrm>
              <a:off x="3059832" y="4243282"/>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ar-JO" sz="3600" b="1" dirty="0">
                  <a:solidFill>
                    <a:srgbClr val="FFFFCC"/>
                  </a:solidFill>
                  <a:latin typeface="Arial" charset="0"/>
                  <a:ea typeface="ＭＳ Ｐゴシック" charset="0"/>
                  <a:cs typeface="Arial" charset="0"/>
                </a:rPr>
                <a:t>نقاط القوة</a:t>
              </a:r>
              <a:endParaRPr lang="en-US" sz="3600" b="1" dirty="0">
                <a:solidFill>
                  <a:srgbClr val="FFFFCC"/>
                </a:solidFill>
                <a:latin typeface="Arial" charset="0"/>
                <a:ea typeface="ＭＳ Ｐゴシック" charset="0"/>
                <a:cs typeface="Arial" charset="0"/>
              </a:endParaRPr>
            </a:p>
          </p:txBody>
        </p:sp>
      </p:grpSp>
      <p:sp>
        <p:nvSpPr>
          <p:cNvPr id="12" name="Rectangle 2"/>
          <p:cNvSpPr txBox="1">
            <a:spLocks noChangeArrowheads="1"/>
          </p:cNvSpPr>
          <p:nvPr/>
        </p:nvSpPr>
        <p:spPr bwMode="auto">
          <a:xfrm>
            <a:off x="6012160" y="2492896"/>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ar-JO" sz="3600" b="1" dirty="0">
                <a:solidFill>
                  <a:srgbClr val="FFFFCC"/>
                </a:solidFill>
                <a:latin typeface="Arial" charset="0"/>
                <a:ea typeface="ＭＳ Ｐゴシック" charset="0"/>
                <a:cs typeface="Arial" charset="0"/>
              </a:rPr>
              <a:t>فقدان       الخلاص</a:t>
            </a:r>
            <a:endParaRPr lang="en-US" sz="3600" b="1" dirty="0">
              <a:solidFill>
                <a:srgbClr val="FFFFCC"/>
              </a:solidFill>
              <a:latin typeface="Arial" charset="0"/>
              <a:ea typeface="ＭＳ Ｐゴシック" charset="0"/>
              <a:cs typeface="Arial" charset="0"/>
            </a:endParaRPr>
          </a:p>
        </p:txBody>
      </p:sp>
      <p:sp>
        <p:nvSpPr>
          <p:cNvPr id="13" name="Rectangle 2"/>
          <p:cNvSpPr txBox="1">
            <a:spLocks noChangeArrowheads="1"/>
          </p:cNvSpPr>
          <p:nvPr/>
        </p:nvSpPr>
        <p:spPr bwMode="auto">
          <a:xfrm>
            <a:off x="0" y="2492896"/>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ar-JO" sz="3600" b="1" dirty="0">
                <a:solidFill>
                  <a:srgbClr val="FFFFCC"/>
                </a:solidFill>
                <a:latin typeface="Arial" charset="0"/>
                <a:ea typeface="ＭＳ Ｐゴシック" charset="0"/>
                <a:cs typeface="Arial" charset="0"/>
              </a:rPr>
              <a:t>يسقط     الكثيرون</a:t>
            </a:r>
            <a:endParaRPr lang="en-US" sz="3600" b="1" dirty="0">
              <a:solidFill>
                <a:srgbClr val="FFFFCC"/>
              </a:solidFill>
              <a:latin typeface="Arial" charset="0"/>
              <a:ea typeface="ＭＳ Ｐゴシック" charset="0"/>
              <a:cs typeface="Arial" charset="0"/>
            </a:endParaRPr>
          </a:p>
        </p:txBody>
      </p:sp>
      <p:grpSp>
        <p:nvGrpSpPr>
          <p:cNvPr id="3" name="Group 2"/>
          <p:cNvGrpSpPr/>
          <p:nvPr/>
        </p:nvGrpSpPr>
        <p:grpSpPr>
          <a:xfrm>
            <a:off x="2807804" y="2492896"/>
            <a:ext cx="3456384" cy="1224136"/>
            <a:chOff x="2843808" y="2636912"/>
            <a:chExt cx="3096344" cy="1224136"/>
          </a:xfrm>
        </p:grpSpPr>
        <p:sp>
          <p:nvSpPr>
            <p:cNvPr id="2" name="Left-Right Arrow 1"/>
            <p:cNvSpPr/>
            <p:nvPr/>
          </p:nvSpPr>
          <p:spPr bwMode="auto">
            <a:xfrm>
              <a:off x="2843808" y="263691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4" name="Rectangle 2"/>
            <p:cNvSpPr txBox="1">
              <a:spLocks noChangeArrowheads="1"/>
            </p:cNvSpPr>
            <p:nvPr/>
          </p:nvSpPr>
          <p:spPr bwMode="auto">
            <a:xfrm>
              <a:off x="2843808" y="2852936"/>
              <a:ext cx="3059832"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ar-JO" sz="3600" b="1" dirty="0">
                  <a:solidFill>
                    <a:srgbClr val="FFFFCC"/>
                  </a:solidFill>
                  <a:latin typeface="Arial" charset="0"/>
                  <a:ea typeface="ＭＳ Ｐゴシック" charset="0"/>
                  <a:cs typeface="Arial" charset="0"/>
                </a:rPr>
                <a:t>نقاط الضعف</a:t>
              </a:r>
              <a:endParaRPr lang="en-US" sz="3600" b="1" dirty="0">
                <a:solidFill>
                  <a:srgbClr val="FFFFCC"/>
                </a:solidFill>
                <a:latin typeface="Arial" charset="0"/>
                <a:ea typeface="ＭＳ Ｐゴシック" charset="0"/>
                <a:cs typeface="Arial" charset="0"/>
              </a:endParaRPr>
            </a:p>
          </p:txBody>
        </p:sp>
      </p:grpSp>
      <p:sp>
        <p:nvSpPr>
          <p:cNvPr id="15" name="Rectangle 2"/>
          <p:cNvSpPr txBox="1">
            <a:spLocks noChangeArrowheads="1"/>
          </p:cNvSpPr>
          <p:nvPr/>
        </p:nvSpPr>
        <p:spPr bwMode="auto">
          <a:xfrm>
            <a:off x="2123728" y="5229200"/>
            <a:ext cx="5040560" cy="151216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ar-JO" sz="3600" b="1" dirty="0">
                <a:solidFill>
                  <a:srgbClr val="FFFFCC"/>
                </a:solidFill>
                <a:latin typeface="Arial" charset="0"/>
                <a:ea typeface="ＭＳ Ｐゴシック" charset="0"/>
                <a:cs typeface="Arial" charset="0"/>
              </a:rPr>
              <a:t>تمتلك نظرة الشركاء            كلا نقاط القوة                 بدون اي نقاط ضعف</a:t>
            </a:r>
            <a:endParaRPr lang="en-US" sz="3600" b="1" dirty="0">
              <a:solidFill>
                <a:srgbClr val="FFFFCC"/>
              </a:solidFill>
              <a:latin typeface="Arial" charset="0"/>
              <a:ea typeface="ＭＳ Ｐゴシック" charset="0"/>
              <a:cs typeface="Arial" charset="0"/>
            </a:endParaRPr>
          </a:p>
        </p:txBody>
      </p:sp>
    </p:spTree>
    <p:extLst>
      <p:ext uri="{BB962C8B-B14F-4D97-AF65-F5344CB8AC3E}">
        <p14:creationId xmlns:p14="http://schemas.microsoft.com/office/powerpoint/2010/main" val="373838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0.70"/>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0.70"/>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000" fill="hold"/>
                                        <p:tgtEl>
                                          <p:spTgt spid="4"/>
                                        </p:tgtEl>
                                        <p:attrNameLst>
                                          <p:attrName>ppt_w</p:attrName>
                                        </p:attrNameLst>
                                      </p:cBhvr>
                                      <p:tavLst>
                                        <p:tav tm="0">
                                          <p:val>
                                            <p:strVal val="#ppt_w*0.70"/>
                                          </p:val>
                                        </p:tav>
                                        <p:tav tm="100000">
                                          <p:val>
                                            <p:strVal val="#ppt_w"/>
                                          </p:val>
                                        </p:tav>
                                      </p:tavLst>
                                    </p:anim>
                                    <p:anim calcmode="lin" valueType="num">
                                      <p:cBhvr>
                                        <p:cTn id="55" dur="1000" fill="hold"/>
                                        <p:tgtEl>
                                          <p:spTgt spid="4"/>
                                        </p:tgtEl>
                                        <p:attrNameLst>
                                          <p:attrName>ppt_h</p:attrName>
                                        </p:attrNameLst>
                                      </p:cBhvr>
                                      <p:tavLst>
                                        <p:tav tm="0">
                                          <p:val>
                                            <p:strVal val="#ppt_h"/>
                                          </p:val>
                                        </p:tav>
                                        <p:tav tm="100000">
                                          <p:val>
                                            <p:strVal val="#ppt_h"/>
                                          </p:val>
                                        </p:tav>
                                      </p:tavLst>
                                    </p:anim>
                                    <p:animEffect transition="in" filter="fade">
                                      <p:cBhvr>
                                        <p:cTn id="56" dur="1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strVal val="#ppt_w*0.70"/>
                                          </p:val>
                                        </p:tav>
                                        <p:tav tm="100000">
                                          <p:val>
                                            <p:strVal val="#ppt_w"/>
                                          </p:val>
                                        </p:tav>
                                      </p:tavLst>
                                    </p:anim>
                                    <p:anim calcmode="lin" valueType="num">
                                      <p:cBhvr>
                                        <p:cTn id="62" dur="1000" fill="hold"/>
                                        <p:tgtEl>
                                          <p:spTgt spid="10"/>
                                        </p:tgtEl>
                                        <p:attrNameLst>
                                          <p:attrName>ppt_h</p:attrName>
                                        </p:attrNameLst>
                                      </p:cBhvr>
                                      <p:tavLst>
                                        <p:tav tm="0">
                                          <p:val>
                                            <p:strVal val="#ppt_h"/>
                                          </p:val>
                                        </p:tav>
                                        <p:tav tm="100000">
                                          <p:val>
                                            <p:strVal val="#ppt_h"/>
                                          </p:val>
                                        </p:tav>
                                      </p:tavLst>
                                    </p:anim>
                                    <p:animEffect transition="in" filter="fade">
                                      <p:cBhvr>
                                        <p:cTn id="63" dur="10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1000" fill="hold"/>
                                        <p:tgtEl>
                                          <p:spTgt spid="9"/>
                                        </p:tgtEl>
                                        <p:attrNameLst>
                                          <p:attrName>ppt_w</p:attrName>
                                        </p:attrNameLst>
                                      </p:cBhvr>
                                      <p:tavLst>
                                        <p:tav tm="0">
                                          <p:val>
                                            <p:strVal val="#ppt_w*0.70"/>
                                          </p:val>
                                        </p:tav>
                                        <p:tav tm="100000">
                                          <p:val>
                                            <p:strVal val="#ppt_w"/>
                                          </p:val>
                                        </p:tav>
                                      </p:tavLst>
                                    </p:anim>
                                    <p:anim calcmode="lin" valueType="num">
                                      <p:cBhvr>
                                        <p:cTn id="69" dur="1000" fill="hold"/>
                                        <p:tgtEl>
                                          <p:spTgt spid="9"/>
                                        </p:tgtEl>
                                        <p:attrNameLst>
                                          <p:attrName>ppt_h</p:attrName>
                                        </p:attrNameLst>
                                      </p:cBhvr>
                                      <p:tavLst>
                                        <p:tav tm="0">
                                          <p:val>
                                            <p:strVal val="#ppt_h"/>
                                          </p:val>
                                        </p:tav>
                                        <p:tav tm="100000">
                                          <p:val>
                                            <p:strVal val="#ppt_h"/>
                                          </p:val>
                                        </p:tav>
                                      </p:tavLst>
                                    </p:anim>
                                    <p:animEffect transition="in" filter="fade">
                                      <p:cBhvr>
                                        <p:cTn id="70" dur="1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1000" fill="hold"/>
                                        <p:tgtEl>
                                          <p:spTgt spid="15"/>
                                        </p:tgtEl>
                                        <p:attrNameLst>
                                          <p:attrName>ppt_w</p:attrName>
                                        </p:attrNameLst>
                                      </p:cBhvr>
                                      <p:tavLst>
                                        <p:tav tm="0">
                                          <p:val>
                                            <p:strVal val="#ppt_w*0.70"/>
                                          </p:val>
                                        </p:tav>
                                        <p:tav tm="100000">
                                          <p:val>
                                            <p:strVal val="#ppt_w"/>
                                          </p:val>
                                        </p:tav>
                                      </p:tavLst>
                                    </p:anim>
                                    <p:anim calcmode="lin" valueType="num">
                                      <p:cBhvr>
                                        <p:cTn id="76" dur="1000" fill="hold"/>
                                        <p:tgtEl>
                                          <p:spTgt spid="15"/>
                                        </p:tgtEl>
                                        <p:attrNameLst>
                                          <p:attrName>ppt_h</p:attrName>
                                        </p:attrNameLst>
                                      </p:cBhvr>
                                      <p:tavLst>
                                        <p:tav tm="0">
                                          <p:val>
                                            <p:strVal val="#ppt_h"/>
                                          </p:val>
                                        </p:tav>
                                        <p:tav tm="100000">
                                          <p:val>
                                            <p:strVal val="#ppt_h"/>
                                          </p:val>
                                        </p:tav>
                                      </p:tavLst>
                                    </p:anim>
                                    <p:animEffect transition="in" filter="fade">
                                      <p:cBhvr>
                                        <p:cTn id="7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p:bldP spid="10" grpId="0"/>
      <p:bldP spid="12" grpId="0"/>
      <p:bldP spid="13" grpId="0"/>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0"/>
            <a:ext cx="9144000" cy="5322479"/>
          </a:xfrm>
          <a:prstGeom prst="rect">
            <a:avLst/>
          </a:prstGeom>
        </p:spPr>
      </p:pic>
      <p:sp>
        <p:nvSpPr>
          <p:cNvPr id="900098" name="Rectangle 2"/>
          <p:cNvSpPr>
            <a:spLocks noGrp="1" noChangeArrowheads="1"/>
          </p:cNvSpPr>
          <p:nvPr>
            <p:ph type="ctrTitle"/>
          </p:nvPr>
        </p:nvSpPr>
        <p:spPr>
          <a:xfrm>
            <a:off x="0" y="0"/>
            <a:ext cx="4762257" cy="67405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يتكلم الله           إلينا الآن           من السماء</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9514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414818" cy="6807200"/>
          </a:xfrm>
          <a:prstGeom prst="rect">
            <a:avLst/>
          </a:prstGeom>
        </p:spPr>
      </p:pic>
      <p:sp>
        <p:nvSpPr>
          <p:cNvPr id="900098" name="Rectangle 2"/>
          <p:cNvSpPr>
            <a:spLocks noGrp="1" noChangeArrowheads="1"/>
          </p:cNvSpPr>
          <p:nvPr>
            <p:ph type="ctrTitle"/>
          </p:nvPr>
        </p:nvSpPr>
        <p:spPr>
          <a:xfrm>
            <a:off x="0" y="4212556"/>
            <a:ext cx="9144000" cy="252797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تستمع إليه؟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في بعض الأحيان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يغير الأمور حتى نستمع.</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71929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000" b="1">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fontAlgn="base">
              <a:lnSpc>
                <a:spcPct val="93000"/>
              </a:lnSpc>
              <a:spcBef>
                <a:spcPct val="0"/>
              </a:spcBef>
              <a:spcAft>
                <a:spcPct val="0"/>
              </a:spcAft>
              <a:buClr>
                <a:srgbClr val="FFFFFF"/>
              </a:buClr>
              <a:buSzPct val="100000"/>
              <a:buFont typeface="Arial" charset="0"/>
              <a:buNone/>
              <a:defRPr/>
            </a:pPr>
            <a:endParaRPr lang="en-SG" sz="2000" b="1">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30723" name="Text Box 3"/>
          <p:cNvSpPr txBox="1">
            <a:spLocks noChangeArrowheads="1"/>
          </p:cNvSpPr>
          <p:nvPr/>
        </p:nvSpPr>
        <p:spPr bwMode="auto">
          <a:xfrm rot="-5400000">
            <a:off x="-675481" y="3750857"/>
            <a:ext cx="3121025" cy="648512"/>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FFFF"/>
              </a:buClr>
              <a:buSzPct val="100000"/>
              <a:buFont typeface="Times New Roman" charset="0"/>
              <a:buNone/>
              <a:defRPr/>
            </a:pPr>
            <a:r>
              <a:rPr lang="ar-JO" sz="3600" b="1" dirty="0">
                <a:solidFill>
                  <a:srgbClr val="FFFFFF"/>
                </a:solidFill>
                <a:effectLst>
                  <a:outerShdw blurRad="38100" dist="38100" dir="2700000" algn="tl">
                    <a:srgbClr val="000000"/>
                  </a:outerShdw>
                </a:effectLst>
                <a:cs typeface="Arial" charset="0"/>
              </a:rPr>
              <a:t>عصر الكنيسة</a:t>
            </a:r>
            <a:endParaRPr lang="en-GB" sz="3600" b="1" dirty="0">
              <a:solidFill>
                <a:srgbClr val="FFFFFF"/>
              </a:solidFill>
              <a:effectLst>
                <a:outerShdw blurRad="38100" dist="38100" dir="2700000" algn="tl">
                  <a:srgbClr val="000000"/>
                </a:outerShdw>
              </a:effectLst>
              <a:cs typeface="Arial" charset="0"/>
            </a:endParaRPr>
          </a:p>
        </p:txBody>
      </p:sp>
      <p:sp>
        <p:nvSpPr>
          <p:cNvPr id="30724" name="Text Box 4"/>
          <p:cNvSpPr txBox="1">
            <a:spLocks noChangeArrowheads="1"/>
          </p:cNvSpPr>
          <p:nvPr/>
        </p:nvSpPr>
        <p:spPr bwMode="auto">
          <a:xfrm>
            <a:off x="3429000" y="1257300"/>
            <a:ext cx="2057400" cy="12025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00CCFF"/>
              </a:buClr>
              <a:buSzPct val="100000"/>
              <a:buFont typeface="Times New Roman" charset="0"/>
              <a:buNone/>
              <a:defRPr/>
            </a:pPr>
            <a:r>
              <a:rPr lang="ar-JO" sz="3600" b="1" dirty="0">
                <a:solidFill>
                  <a:srgbClr val="00CCFF"/>
                </a:solidFill>
                <a:effectLst>
                  <a:outerShdw blurRad="38100" dist="38100" dir="2700000" algn="tl">
                    <a:srgbClr val="000000"/>
                  </a:outerShdw>
                </a:effectLst>
                <a:cs typeface="Arial" charset="0"/>
              </a:rPr>
              <a:t>المجيء الثاني</a:t>
            </a:r>
            <a:endParaRPr lang="en-GB" sz="3600" b="1" dirty="0">
              <a:solidFill>
                <a:srgbClr val="00CCFF"/>
              </a:solidFill>
              <a:effectLst>
                <a:outerShdw blurRad="38100" dist="38100" dir="2700000" algn="tl">
                  <a:srgbClr val="000000"/>
                </a:outerShdw>
              </a:effectLst>
              <a:cs typeface="Arial" charset="0"/>
            </a:endParaRP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FFFF"/>
              </a:buClr>
              <a:buSzPct val="100000"/>
              <a:buFont typeface="Times New Roman" charset="0"/>
              <a:buNone/>
              <a:defRPr/>
            </a:pPr>
            <a:r>
              <a:rPr lang="ar-JO" sz="3600" b="1" dirty="0">
                <a:solidFill>
                  <a:srgbClr val="FFFFFF"/>
                </a:solidFill>
                <a:effectLst>
                  <a:outerShdw blurRad="38100" dist="38100" dir="2700000" algn="tl">
                    <a:srgbClr val="000000"/>
                  </a:outerShdw>
                </a:effectLst>
                <a:cs typeface="Arial" charset="0"/>
              </a:rPr>
              <a:t>الضيقة</a:t>
            </a:r>
            <a:endParaRPr lang="en-GB" sz="3600" b="1" dirty="0">
              <a:solidFill>
                <a:srgbClr val="FFFFFF"/>
              </a:solidFill>
              <a:effectLst>
                <a:outerShdw blurRad="38100" dist="38100" dir="2700000" algn="tl">
                  <a:srgbClr val="000000"/>
                </a:outerShdw>
              </a:effectLst>
              <a:cs typeface="Arial" charset="0"/>
            </a:endParaRP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66FF"/>
              </a:buClr>
              <a:buSzPct val="100000"/>
              <a:buFont typeface="Times New Roman" charset="0"/>
              <a:buNone/>
              <a:defRPr/>
            </a:pPr>
            <a:r>
              <a:rPr lang="ar-JO" sz="3600" b="1" dirty="0">
                <a:solidFill>
                  <a:srgbClr val="FFFF00"/>
                </a:solidFill>
                <a:effectLst>
                  <a:outerShdw blurRad="38100" dist="38100" dir="2700000" algn="tl">
                    <a:srgbClr val="000000"/>
                  </a:outerShdw>
                </a:effectLst>
                <a:cs typeface="Arial" charset="0"/>
              </a:rPr>
              <a:t>7 سنوات</a:t>
            </a:r>
            <a:endParaRPr lang="en-GB" sz="3600" b="1" dirty="0">
              <a:solidFill>
                <a:srgbClr val="FFFF00"/>
              </a:solidFill>
              <a:effectLst>
                <a:outerShdw blurRad="38100" dist="38100" dir="2700000" algn="tl">
                  <a:srgbClr val="000000"/>
                </a:outerShdw>
              </a:effectLst>
              <a:cs typeface="Arial" charset="0"/>
            </a:endParaRP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defTabSz="449263" fontAlgn="base">
              <a:spcAft>
                <a:spcPct val="0"/>
              </a:spcAft>
              <a:defRPr/>
            </a:pPr>
            <a:r>
              <a:rPr lang="ar-JO" dirty="0">
                <a:latin typeface="Arial" charset="0"/>
                <a:ea typeface="ＭＳ Ｐゴシック" charset="0"/>
              </a:rPr>
              <a:t>الألفية</a:t>
            </a:r>
            <a:endParaRPr lang="en-GB" dirty="0">
              <a:latin typeface="Arial" charset="0"/>
              <a:ea typeface="ＭＳ Ｐゴシック" charset="0"/>
            </a:endParaRP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66FF"/>
              </a:buClr>
              <a:buSzPct val="100000"/>
              <a:buFont typeface="Times New Roman" charset="0"/>
              <a:buNone/>
              <a:defRPr/>
            </a:pPr>
            <a:r>
              <a:rPr lang="ar-JO" sz="3600" b="1" dirty="0">
                <a:solidFill>
                  <a:srgbClr val="FFFF00"/>
                </a:solidFill>
                <a:effectLst>
                  <a:outerShdw blurRad="38100" dist="38100" dir="2700000" algn="tl">
                    <a:srgbClr val="000000"/>
                  </a:outerShdw>
                </a:effectLst>
                <a:cs typeface="Arial" charset="0"/>
              </a:rPr>
              <a:t>1000 سنة</a:t>
            </a:r>
            <a:endParaRPr lang="en-GB" sz="3600" b="1" dirty="0">
              <a:solidFill>
                <a:srgbClr val="FFFF00"/>
              </a:solidFill>
              <a:effectLst>
                <a:outerShdw blurRad="38100" dist="38100" dir="2700000" algn="tl">
                  <a:srgbClr val="000000"/>
                </a:outerShdw>
              </a:effectLst>
              <a:cs typeface="Arial"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FFCC00"/>
              </a:buClr>
              <a:buSzPct val="100000"/>
              <a:buFont typeface="Times New Roman" charset="0"/>
              <a:buNone/>
              <a:defRPr/>
            </a:pPr>
            <a:r>
              <a:rPr lang="ar-JO" sz="3600" b="1" dirty="0">
                <a:solidFill>
                  <a:srgbClr val="FFFFFF"/>
                </a:solidFill>
                <a:effectLst>
                  <a:outerShdw blurRad="38100" dist="38100" dir="2700000" algn="tl">
                    <a:srgbClr val="000000"/>
                  </a:outerShdw>
                </a:effectLst>
                <a:cs typeface="Arial" charset="0"/>
              </a:rPr>
              <a:t>المملكة الأبدية</a:t>
            </a:r>
            <a:endParaRPr lang="en-GB" sz="3600" b="1" dirty="0">
              <a:solidFill>
                <a:srgbClr val="FFFFFF"/>
              </a:solidFill>
              <a:effectLst>
                <a:outerShdw blurRad="38100" dist="38100" dir="2700000" algn="tl">
                  <a:srgbClr val="000000"/>
                </a:outerShdw>
              </a:effectLst>
              <a:cs typeface="Arial" charset="0"/>
            </a:endParaRP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500"/>
              </a:spcBef>
              <a:spcAft>
                <a:spcPct val="0"/>
              </a:spcAft>
              <a:buClr>
                <a:srgbClr val="FF0066"/>
              </a:buClr>
              <a:buSzPct val="100000"/>
              <a:buFont typeface="Times New Roman" charset="0"/>
              <a:buNone/>
              <a:defRPr/>
            </a:pPr>
            <a:r>
              <a:rPr lang="ar-JO" sz="3600" b="1" dirty="0">
                <a:solidFill>
                  <a:srgbClr val="FFFF00"/>
                </a:solidFill>
                <a:effectLst>
                  <a:outerShdw blurRad="38100" dist="38100" dir="2700000" algn="tl">
                    <a:srgbClr val="000000"/>
                  </a:outerShdw>
                </a:effectLst>
                <a:cs typeface="Arial" charset="0"/>
              </a:rPr>
              <a:t>الدينونة</a:t>
            </a:r>
            <a:endParaRPr lang="en-GB" sz="3600" b="1" dirty="0">
              <a:solidFill>
                <a:srgbClr val="FFFF00"/>
              </a:solidFill>
              <a:effectLst>
                <a:outerShdw blurRad="38100" dist="38100" dir="2700000" algn="tl">
                  <a:srgbClr val="000000"/>
                </a:outerShdw>
              </a:effectLst>
              <a:cs typeface="Arial" charset="0"/>
            </a:endParaRPr>
          </a:p>
        </p:txBody>
      </p:sp>
      <p:sp>
        <p:nvSpPr>
          <p:cNvPr id="30731" name="Text Box 11"/>
          <p:cNvSpPr txBox="1">
            <a:spLocks noChangeArrowheads="1"/>
          </p:cNvSpPr>
          <p:nvPr/>
        </p:nvSpPr>
        <p:spPr bwMode="auto">
          <a:xfrm>
            <a:off x="5486400" y="1295400"/>
            <a:ext cx="2636838" cy="1202510"/>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00FFFF"/>
              </a:buClr>
              <a:buSzPct val="100000"/>
              <a:buFont typeface="Times New Roman" charset="0"/>
              <a:buNone/>
              <a:defRPr/>
            </a:pPr>
            <a:r>
              <a:rPr lang="ar-JO" sz="3600" b="1" dirty="0">
                <a:solidFill>
                  <a:srgbClr val="00FFFF"/>
                </a:solidFill>
                <a:effectLst>
                  <a:outerShdw blurRad="38100" dist="38100" dir="2700000" algn="tl">
                    <a:srgbClr val="000000"/>
                  </a:outerShdw>
                </a:effectLst>
                <a:cs typeface="Arial" charset="0"/>
              </a:rPr>
              <a:t>الظهور      الثاني</a:t>
            </a:r>
            <a:endParaRPr lang="en-GB" sz="3600" b="1" dirty="0">
              <a:solidFill>
                <a:srgbClr val="00FFFF"/>
              </a:solidFill>
              <a:effectLst>
                <a:outerShdw blurRad="38100" dist="38100" dir="2700000" algn="tl">
                  <a:srgbClr val="000000"/>
                </a:outerShdw>
              </a:effectLst>
              <a:cs typeface="Arial" charset="0"/>
            </a:endParaRP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ts val="2750"/>
              </a:spcBef>
              <a:spcAft>
                <a:spcPct val="0"/>
              </a:spcAft>
              <a:buClr>
                <a:srgbClr val="FFFFFF"/>
              </a:buClr>
              <a:buSzPct val="100000"/>
              <a:buFont typeface="Times New Roman" charset="0"/>
              <a:buNone/>
              <a:defRPr/>
            </a:pPr>
            <a:endParaRPr lang="en-US" sz="4000" b="1">
              <a:solidFill>
                <a:srgbClr val="FFFFFF"/>
              </a:solidFill>
              <a:effectLst>
                <a:outerShdw blurRad="38100" dist="38100" dir="2700000" algn="tl">
                  <a:srgbClr val="000000"/>
                </a:outerShdw>
              </a:effectLst>
              <a:cs typeface="Arial" charset="0"/>
            </a:endParaRPr>
          </a:p>
        </p:txBody>
      </p:sp>
      <p:sp>
        <p:nvSpPr>
          <p:cNvPr id="321550" name="Text Box 13"/>
          <p:cNvSpPr txBox="1">
            <a:spLocks noChangeArrowheads="1"/>
          </p:cNvSpPr>
          <p:nvPr/>
        </p:nvSpPr>
        <p:spPr bwMode="auto">
          <a:xfrm>
            <a:off x="8399383" y="95250"/>
            <a:ext cx="609760" cy="402291"/>
          </a:xfrm>
          <a:prstGeom prst="rect">
            <a:avLst/>
          </a:prstGeom>
          <a:noFill/>
          <a:ln w="9525">
            <a:noFill/>
            <a:round/>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FFFFFF"/>
              </a:buClr>
              <a:buSzPct val="100000"/>
              <a:buFont typeface="Times New Roman" charset="0"/>
              <a:buNone/>
              <a:defRPr/>
            </a:pPr>
            <a:r>
              <a:rPr lang="en-GB" sz="2000" b="1" dirty="0">
                <a:solidFill>
                  <a:srgbClr val="FFFFFF"/>
                </a:solidFill>
                <a:effectLst>
                  <a:outerShdw blurRad="38100" dist="38100" dir="2700000" algn="tl">
                    <a:srgbClr val="000000"/>
                  </a:outerShdw>
                </a:effectLst>
                <a:cs typeface="Arial" charset="0"/>
              </a:rPr>
              <a:t>473</a:t>
            </a: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ts val="2500"/>
              </a:spcBef>
              <a:spcAft>
                <a:spcPct val="0"/>
              </a:spcAft>
              <a:buClr>
                <a:srgbClr val="FF0066"/>
              </a:buClr>
              <a:buSzPct val="100000"/>
              <a:buFont typeface="Times New Roman" charset="0"/>
              <a:buNone/>
              <a:defRPr/>
            </a:pPr>
            <a:r>
              <a:rPr lang="ar-JO" sz="3600" b="1" dirty="0">
                <a:solidFill>
                  <a:srgbClr val="FFFF00"/>
                </a:solidFill>
                <a:effectLst>
                  <a:outerShdw blurRad="38100" dist="38100" dir="2700000" algn="tl">
                    <a:srgbClr val="000000"/>
                  </a:outerShdw>
                </a:effectLst>
                <a:cs typeface="Arial" charset="0"/>
              </a:rPr>
              <a:t>الدينونة</a:t>
            </a:r>
            <a:endParaRPr lang="en-GB" sz="3600" b="1" dirty="0">
              <a:solidFill>
                <a:srgbClr val="FFFF00"/>
              </a:solidFill>
              <a:effectLst>
                <a:outerShdw blurRad="38100" dist="38100" dir="2700000" algn="tl">
                  <a:srgbClr val="000000"/>
                </a:outerShdw>
              </a:effectLst>
              <a:cs typeface="Arial" charset="0"/>
            </a:endParaRP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fontAlgn="base" hangingPunct="1">
              <a:spcBef>
                <a:spcPts val="2500"/>
              </a:spcBef>
              <a:spcAft>
                <a:spcPct val="0"/>
              </a:spcAft>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cs typeface="Arial" charset="0"/>
              </a:rPr>
              <a:t>=</a:t>
            </a:r>
          </a:p>
        </p:txBody>
      </p:sp>
      <p:sp>
        <p:nvSpPr>
          <p:cNvPr id="17" name="Title 16"/>
          <p:cNvSpPr>
            <a:spLocks noGrp="1"/>
          </p:cNvSpPr>
          <p:nvPr>
            <p:ph type="title" idx="4294967295"/>
          </p:nvPr>
        </p:nvSpPr>
        <p:spPr>
          <a:xfrm>
            <a:off x="685800" y="152400"/>
            <a:ext cx="7770813" cy="1141413"/>
          </a:xfrm>
        </p:spPr>
        <p:txBody>
          <a:bodyPr/>
          <a:lstStyle/>
          <a:p>
            <a:pPr>
              <a:defRPr/>
            </a:pPr>
            <a:r>
              <a:rPr lang="ar-JO" sz="4000" b="1" dirty="0">
                <a:solidFill>
                  <a:srgbClr val="FFFFFF"/>
                </a:solidFill>
                <a:effectLst>
                  <a:outerShdw blurRad="38100" dist="38100" dir="2700000" algn="tl">
                    <a:srgbClr val="000000"/>
                  </a:outerShdw>
                </a:effectLst>
                <a:latin typeface="Arial" charset="0"/>
                <a:ea typeface="ＭＳ Ｐゴシック" charset="0"/>
                <a:cs typeface="Arial" charset="0"/>
              </a:rPr>
              <a:t>ما قبل الألفية</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7762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0" y="0"/>
            <a:ext cx="9144000" cy="765175"/>
          </a:xfrm>
          <a:solidFill>
            <a:schemeClr val="tx1"/>
          </a:solidFill>
          <a:effectLst>
            <a:outerShdw blurRad="63500" dist="35921" dir="2700000" algn="ctr" rotWithShape="0">
              <a:schemeClr val="bg1">
                <a:alpha val="74998"/>
              </a:schemeClr>
            </a:outerShdw>
          </a:effectLst>
        </p:spPr>
        <p:txBody>
          <a:bodyPr rtlCol="0" anchor="ctr">
            <a:noAutofit/>
          </a:bodyPr>
          <a:lstStyle/>
          <a:p>
            <a:pPr eaLnBrk="1" fontAlgn="auto" hangingPunct="1">
              <a:spcBef>
                <a:spcPct val="0"/>
              </a:spcBef>
              <a:spcAft>
                <a:spcPts val="0"/>
              </a:spcAft>
              <a:buFont typeface="Arial"/>
              <a:buNone/>
              <a:defRPr/>
            </a:pPr>
            <a:r>
              <a:rPr lang="en-US" sz="5400" b="1" dirty="0">
                <a:solidFill>
                  <a:srgbClr val="FFFFFF"/>
                </a:solidFill>
                <a:latin typeface="Arial" charset="0"/>
                <a:ea typeface="+mj-ea"/>
                <a:cs typeface="+mj-cs"/>
              </a:rPr>
              <a:t>Nepal Quake</a:t>
            </a:r>
            <a:endParaRPr lang="th-TH" sz="5400" b="1" dirty="0">
              <a:solidFill>
                <a:srgbClr val="FFFFFF"/>
              </a:solidFill>
              <a:latin typeface="Arial" charset="0"/>
              <a:ea typeface="+mj-ea"/>
              <a:cs typeface="+mj-cs"/>
            </a:endParaRPr>
          </a:p>
        </p:txBody>
      </p:sp>
      <p:sp>
        <p:nvSpPr>
          <p:cNvPr id="4" name="Rectangle 3"/>
          <p:cNvSpPr txBox="1">
            <a:spLocks noChangeArrowheads="1"/>
          </p:cNvSpPr>
          <p:nvPr/>
        </p:nvSpPr>
        <p:spPr bwMode="auto">
          <a:xfrm>
            <a:off x="4787559" y="7152051"/>
            <a:ext cx="4840250" cy="649643"/>
          </a:xfrm>
          <a:prstGeom prst="rect">
            <a:avLst/>
          </a:prstGeom>
          <a:solidFill>
            <a:schemeClr val="tx1"/>
          </a:solidFill>
          <a:ln>
            <a:noFill/>
          </a:ln>
          <a:effectLst>
            <a:outerShdw blurRad="63500" dist="35921" dir="2700000" algn="ctr" rotWithShape="0">
              <a:schemeClr val="bg1">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eaLnBrk="1" fontAlgn="auto" hangingPunct="1">
              <a:spcBef>
                <a:spcPct val="0"/>
              </a:spcBef>
              <a:spcAft>
                <a:spcPts val="0"/>
              </a:spcAft>
              <a:buFont typeface="Arial"/>
              <a:buNone/>
              <a:defRPr/>
            </a:pPr>
            <a:r>
              <a:rPr lang="en-US" sz="4800" b="1" dirty="0">
                <a:solidFill>
                  <a:srgbClr val="FFFFFF"/>
                </a:solidFill>
                <a:latin typeface="Arial" charset="0"/>
              </a:rPr>
              <a:t>Text</a:t>
            </a:r>
            <a:endParaRPr lang="th-TH" sz="4800" b="1" dirty="0">
              <a:solidFill>
                <a:srgbClr val="FFFFFF"/>
              </a:solidFill>
              <a:latin typeface="Arial" charset="0"/>
            </a:endParaRPr>
          </a:p>
        </p:txBody>
      </p:sp>
      <p:pic>
        <p:nvPicPr>
          <p:cNvPr id="5" name="Picture 4"/>
          <p:cNvPicPr>
            <a:picLocks noChangeAspect="1"/>
          </p:cNvPicPr>
          <p:nvPr/>
        </p:nvPicPr>
        <p:blipFill>
          <a:blip r:embed="rId3"/>
          <a:stretch>
            <a:fillRect/>
          </a:stretch>
        </p:blipFill>
        <p:spPr>
          <a:xfrm>
            <a:off x="0" y="0"/>
            <a:ext cx="9203132" cy="5176762"/>
          </a:xfrm>
          <a:prstGeom prst="rect">
            <a:avLst/>
          </a:prstGeom>
        </p:spPr>
      </p:pic>
    </p:spTree>
    <p:extLst>
      <p:ext uri="{BB962C8B-B14F-4D97-AF65-F5344CB8AC3E}">
        <p14:creationId xmlns:p14="http://schemas.microsoft.com/office/powerpoint/2010/main" val="37810464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838200"/>
          </a:xfrm>
        </p:spPr>
        <p:txBody>
          <a:bodyPr/>
          <a:lstStyle/>
          <a:p>
            <a:pPr>
              <a:defRPr/>
            </a:pPr>
            <a:r>
              <a:rPr lang="ar-JO"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المجيء الثاني</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4819650" y="15875"/>
            <a:ext cx="4356100" cy="6867525"/>
          </a:xfrm>
          <a:prstGeom prst="rect">
            <a:avLst/>
          </a:prstGeom>
          <a:noFill/>
          <a:ln>
            <a:noFill/>
          </a:ln>
        </p:spPr>
        <p:txBody>
          <a:bodyPr lIns="90000" tIns="46800" rIns="90000" bIns="46800"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altLang="ja-JP" sz="3200" b="1" dirty="0">
                <a:solidFill>
                  <a:srgbClr val="FFFFFF"/>
                </a:solidFill>
                <a:effectLst>
                  <a:glow rad="152400">
                    <a:srgbClr val="000000"/>
                  </a:glow>
                </a:effectLst>
                <a:latin typeface="Arial" charset="0"/>
                <a:cs typeface="Arial" charset="0"/>
              </a:rPr>
              <a:t>وتقف قدماه في ذلك اليوم على جبل الزيتون الذي قدام أورشليم من الشرق، فينشق جبل الزيتون من وسطه نحو الشرق ونحو الغرب وادياً عظيماً جداً، وينتقل نصف الجبل نحو الشمال، ونصفه نحو الجنوب.</a:t>
            </a:r>
          </a:p>
          <a:p>
            <a:pPr algn="ctr" defTabSz="914400" eaLnBrk="1" fontAlgn="base" hangingPunct="1">
              <a:spcBef>
                <a:spcPct val="0"/>
              </a:spcBef>
              <a:spcAft>
                <a:spcPct val="0"/>
              </a:spcAft>
              <a:defRPr/>
            </a:pPr>
            <a:r>
              <a:rPr lang="ar-JO" sz="3200" b="1" dirty="0">
                <a:solidFill>
                  <a:srgbClr val="FFFFFF"/>
                </a:solidFill>
                <a:effectLst>
                  <a:glow rad="152400">
                    <a:srgbClr val="000000"/>
                  </a:glow>
                </a:effectLst>
                <a:latin typeface="Arial" charset="0"/>
                <a:cs typeface="Arial" charset="0"/>
              </a:rPr>
              <a:t>(زك 14: 4)</a:t>
            </a:r>
            <a:endParaRPr lang="en-US" sz="32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19039263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1607"/>
            <a:ext cx="9168660" cy="69019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4685909"/>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الذي صوته زعزع الأرض حينئذ، وأما الآن فقد وعد قائلاً: إني مرة أيضاً أزلزل لا الأرض فقط بل السماء أيضاً. فقوله مرة أيضاً يدل على تغيير الأشياء المتزعزعة كمصنوعة، لكي تبقى التي لا تتزعزع.</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26-27)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4207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36526"/>
            <a:ext cx="9144000" cy="79635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We ignore our spouse.</a:t>
            </a:r>
          </a:p>
        </p:txBody>
      </p:sp>
      <p:pic>
        <p:nvPicPr>
          <p:cNvPr id="2" name="Picture 1"/>
          <p:cNvPicPr>
            <a:picLocks noChangeAspect="1"/>
          </p:cNvPicPr>
          <p:nvPr/>
        </p:nvPicPr>
        <p:blipFill>
          <a:blip r:embed="rId3"/>
          <a:stretch>
            <a:fillRect/>
          </a:stretch>
        </p:blipFill>
        <p:spPr>
          <a:xfrm>
            <a:off x="0" y="-45351"/>
            <a:ext cx="9144000" cy="9144000"/>
          </a:xfrm>
          <a:prstGeom prst="rect">
            <a:avLst/>
          </a:prstGeom>
        </p:spPr>
      </p:pic>
    </p:spTree>
    <p:extLst>
      <p:ext uri="{BB962C8B-B14F-4D97-AF65-F5344CB8AC3E}">
        <p14:creationId xmlns:p14="http://schemas.microsoft.com/office/powerpoint/2010/main" val="13077277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Kiran at his des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9460"/>
            <a:ext cx="9144000" cy="6858000"/>
          </a:xfrm>
          <a:prstGeom prst="rect">
            <a:avLst/>
          </a:prstGeom>
        </p:spPr>
      </p:pic>
      <p:sp>
        <p:nvSpPr>
          <p:cNvPr id="4" name="Rectangle 3"/>
          <p:cNvSpPr txBox="1">
            <a:spLocks noChangeArrowheads="1"/>
          </p:cNvSpPr>
          <p:nvPr/>
        </p:nvSpPr>
        <p:spPr bwMode="auto">
          <a:xfrm>
            <a:off x="0" y="0"/>
            <a:ext cx="9144000" cy="765175"/>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eaLnBrk="1" fontAlgn="auto" hangingPunct="1">
              <a:spcBef>
                <a:spcPct val="0"/>
              </a:spcBef>
              <a:spcAft>
                <a:spcPts val="0"/>
              </a:spcAft>
              <a:buFont typeface="Arial"/>
              <a:buNone/>
              <a:defRPr/>
            </a:pPr>
            <a:r>
              <a:rPr lang="ar-JO" sz="4000" b="1" dirty="0">
                <a:solidFill>
                  <a:srgbClr val="FFFFFF"/>
                </a:solidFill>
                <a:latin typeface="Arial" panose="020B0604020202020204" pitchFamily="34" charset="0"/>
                <a:cs typeface="Arial" panose="020B0604020202020204" pitchFamily="34" charset="0"/>
              </a:rPr>
              <a:t>القس كيران داس</a:t>
            </a:r>
            <a:endParaRPr lang="th-TH" sz="40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25222345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0" y="0"/>
            <a:ext cx="9144000" cy="765175"/>
          </a:xfrm>
          <a:solidFill>
            <a:schemeClr val="tx1"/>
          </a:solidFill>
          <a:effectLst>
            <a:outerShdw blurRad="63500" dist="35921" dir="2700000" algn="ctr" rotWithShape="0">
              <a:schemeClr val="bg1">
                <a:alpha val="74998"/>
              </a:schemeClr>
            </a:outerShdw>
          </a:effectLst>
        </p:spPr>
        <p:txBody>
          <a:bodyPr rtlCol="0" anchor="ctr">
            <a:noAutofit/>
          </a:bodyPr>
          <a:lstStyle/>
          <a:p>
            <a:pPr eaLnBrk="1" fontAlgn="auto" hangingPunct="1">
              <a:spcBef>
                <a:spcPct val="0"/>
              </a:spcBef>
              <a:spcAft>
                <a:spcPts val="0"/>
              </a:spcAft>
              <a:buFont typeface="Arial"/>
              <a:buNone/>
              <a:defRPr/>
            </a:pPr>
            <a:r>
              <a:rPr lang="ar-JO" sz="5400" b="1" dirty="0">
                <a:solidFill>
                  <a:srgbClr val="FFFFFF"/>
                </a:solidFill>
                <a:latin typeface="Arial" charset="0"/>
                <a:ea typeface="+mj-ea"/>
                <a:cs typeface="+mj-cs"/>
              </a:rPr>
              <a:t>زلزال نيبال</a:t>
            </a:r>
            <a:endParaRPr lang="th-TH" sz="5400" b="1" dirty="0">
              <a:solidFill>
                <a:srgbClr val="FFFFFF"/>
              </a:solidFill>
              <a:latin typeface="Arial" charset="0"/>
              <a:ea typeface="+mj-ea"/>
              <a:cs typeface="+mj-cs"/>
            </a:endParaRPr>
          </a:p>
        </p:txBody>
      </p:sp>
      <p:sp>
        <p:nvSpPr>
          <p:cNvPr id="4" name="Rectangle 3"/>
          <p:cNvSpPr txBox="1">
            <a:spLocks noChangeArrowheads="1"/>
          </p:cNvSpPr>
          <p:nvPr/>
        </p:nvSpPr>
        <p:spPr bwMode="auto">
          <a:xfrm>
            <a:off x="4787559" y="7152051"/>
            <a:ext cx="4840250" cy="649643"/>
          </a:xfrm>
          <a:prstGeom prst="rect">
            <a:avLst/>
          </a:prstGeom>
          <a:solidFill>
            <a:schemeClr val="tx1"/>
          </a:solidFill>
          <a:ln>
            <a:noFill/>
          </a:ln>
          <a:effectLst>
            <a:outerShdw blurRad="63500" dist="35921" dir="2700000" algn="ctr" rotWithShape="0">
              <a:schemeClr val="bg1">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eaLnBrk="1" fontAlgn="auto" hangingPunct="1">
              <a:spcBef>
                <a:spcPct val="0"/>
              </a:spcBef>
              <a:spcAft>
                <a:spcPts val="0"/>
              </a:spcAft>
              <a:buFont typeface="Arial"/>
              <a:buNone/>
              <a:defRPr/>
            </a:pPr>
            <a:r>
              <a:rPr lang="en-US" sz="4800" b="1" dirty="0">
                <a:solidFill>
                  <a:srgbClr val="FFFFFF"/>
                </a:solidFill>
                <a:latin typeface="Arial" charset="0"/>
              </a:rPr>
              <a:t>Text</a:t>
            </a:r>
            <a:endParaRPr lang="th-TH" sz="4800" b="1" dirty="0">
              <a:solidFill>
                <a:srgbClr val="FFFFFF"/>
              </a:solidFill>
              <a:latin typeface="Arial" charset="0"/>
            </a:endParaRPr>
          </a:p>
        </p:txBody>
      </p:sp>
      <p:pic>
        <p:nvPicPr>
          <p:cNvPr id="3" name="Picture 2"/>
          <p:cNvPicPr>
            <a:picLocks noChangeAspect="1"/>
          </p:cNvPicPr>
          <p:nvPr/>
        </p:nvPicPr>
        <p:blipFill>
          <a:blip r:embed="rId3"/>
          <a:stretch>
            <a:fillRect/>
          </a:stretch>
        </p:blipFill>
        <p:spPr>
          <a:xfrm>
            <a:off x="914400" y="1156909"/>
            <a:ext cx="7315200" cy="5499100"/>
          </a:xfrm>
          <a:prstGeom prst="rect">
            <a:avLst/>
          </a:prstGeom>
        </p:spPr>
      </p:pic>
    </p:spTree>
    <p:extLst>
      <p:ext uri="{BB962C8B-B14F-4D97-AF65-F5344CB8AC3E}">
        <p14:creationId xmlns:p14="http://schemas.microsoft.com/office/powerpoint/2010/main" val="879280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Nepal Earthquake</a:t>
            </a: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629469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0" y="0"/>
            <a:ext cx="9144000" cy="765175"/>
          </a:xfrm>
          <a:solidFill>
            <a:schemeClr val="tx1"/>
          </a:solidFill>
          <a:effectLst>
            <a:outerShdw blurRad="63500" dist="35921" dir="2700000" algn="ctr" rotWithShape="0">
              <a:schemeClr val="bg1">
                <a:alpha val="74998"/>
              </a:schemeClr>
            </a:outerShdw>
          </a:effectLst>
        </p:spPr>
        <p:txBody>
          <a:bodyPr rtlCol="0" anchor="ctr">
            <a:noAutofit/>
          </a:bodyPr>
          <a:lstStyle/>
          <a:p>
            <a:pPr eaLnBrk="1" fontAlgn="auto" hangingPunct="1">
              <a:spcBef>
                <a:spcPct val="0"/>
              </a:spcBef>
              <a:spcAft>
                <a:spcPts val="0"/>
              </a:spcAft>
              <a:buFont typeface="Arial"/>
              <a:buNone/>
              <a:defRPr/>
            </a:pPr>
            <a:r>
              <a:rPr lang="ar-JO" sz="5400" b="1" dirty="0">
                <a:solidFill>
                  <a:srgbClr val="FFFFFF"/>
                </a:solidFill>
                <a:latin typeface="Arial" charset="0"/>
                <a:ea typeface="+mj-ea"/>
                <a:cs typeface="+mj-cs"/>
              </a:rPr>
              <a:t>زلزال نيبال</a:t>
            </a:r>
            <a:endParaRPr lang="th-TH" sz="5400" b="1" dirty="0">
              <a:solidFill>
                <a:srgbClr val="FFFFFF"/>
              </a:solidFill>
              <a:latin typeface="Arial" charset="0"/>
              <a:ea typeface="+mj-ea"/>
              <a:cs typeface="+mj-cs"/>
            </a:endParaRPr>
          </a:p>
        </p:txBody>
      </p:sp>
      <p:sp>
        <p:nvSpPr>
          <p:cNvPr id="4" name="Rectangle 3"/>
          <p:cNvSpPr txBox="1">
            <a:spLocks noChangeArrowheads="1"/>
          </p:cNvSpPr>
          <p:nvPr/>
        </p:nvSpPr>
        <p:spPr bwMode="auto">
          <a:xfrm>
            <a:off x="4787559" y="7152051"/>
            <a:ext cx="4840250" cy="649643"/>
          </a:xfrm>
          <a:prstGeom prst="rect">
            <a:avLst/>
          </a:prstGeom>
          <a:solidFill>
            <a:schemeClr val="tx1"/>
          </a:solidFill>
          <a:ln>
            <a:noFill/>
          </a:ln>
          <a:effectLst>
            <a:outerShdw blurRad="63500" dist="35921" dir="2700000" algn="ctr" rotWithShape="0">
              <a:schemeClr val="bg1">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eaLnBrk="1" fontAlgn="auto" hangingPunct="1">
              <a:spcBef>
                <a:spcPct val="0"/>
              </a:spcBef>
              <a:spcAft>
                <a:spcPts val="0"/>
              </a:spcAft>
              <a:buFont typeface="Arial"/>
              <a:buNone/>
              <a:defRPr/>
            </a:pPr>
            <a:r>
              <a:rPr lang="en-US" sz="4800" b="1" dirty="0">
                <a:solidFill>
                  <a:srgbClr val="FFFFFF"/>
                </a:solidFill>
                <a:latin typeface="Arial" charset="0"/>
              </a:rPr>
              <a:t>Text</a:t>
            </a:r>
            <a:endParaRPr lang="th-TH" sz="4800" b="1" dirty="0">
              <a:solidFill>
                <a:srgbClr val="FFFFFF"/>
              </a:solidFill>
              <a:latin typeface="Arial" charset="0"/>
            </a:endParaRPr>
          </a:p>
        </p:txBody>
      </p:sp>
      <p:pic>
        <p:nvPicPr>
          <p:cNvPr id="2" name="Picture 1"/>
          <p:cNvPicPr>
            <a:picLocks noChangeAspect="1"/>
          </p:cNvPicPr>
          <p:nvPr/>
        </p:nvPicPr>
        <p:blipFill>
          <a:blip r:embed="rId3"/>
          <a:stretch>
            <a:fillRect/>
          </a:stretch>
        </p:blipFill>
        <p:spPr>
          <a:xfrm>
            <a:off x="0" y="928687"/>
            <a:ext cx="9144000" cy="5929313"/>
          </a:xfrm>
          <a:prstGeom prst="rect">
            <a:avLst/>
          </a:prstGeom>
        </p:spPr>
      </p:pic>
    </p:spTree>
    <p:extLst>
      <p:ext uri="{BB962C8B-B14F-4D97-AF65-F5344CB8AC3E}">
        <p14:creationId xmlns:p14="http://schemas.microsoft.com/office/powerpoint/2010/main" val="6034084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3400" y="837745"/>
            <a:ext cx="8064500" cy="5981700"/>
          </a:xfrm>
          <a:prstGeom prst="rect">
            <a:avLst/>
          </a:prstGeom>
        </p:spPr>
      </p:pic>
      <p:sp>
        <p:nvSpPr>
          <p:cNvPr id="2051" name="Rectangle 3"/>
          <p:cNvSpPr>
            <a:spLocks noGrp="1" noChangeArrowheads="1"/>
          </p:cNvSpPr>
          <p:nvPr>
            <p:ph type="subTitle" idx="1"/>
          </p:nvPr>
        </p:nvSpPr>
        <p:spPr>
          <a:xfrm>
            <a:off x="0" y="0"/>
            <a:ext cx="9144000" cy="765175"/>
          </a:xfrm>
          <a:solidFill>
            <a:schemeClr val="tx1"/>
          </a:solidFill>
          <a:effectLst>
            <a:outerShdw blurRad="63500" dist="35921" dir="2700000" algn="ctr" rotWithShape="0">
              <a:schemeClr val="bg1">
                <a:alpha val="74998"/>
              </a:schemeClr>
            </a:outerShdw>
          </a:effectLst>
        </p:spPr>
        <p:txBody>
          <a:bodyPr rtlCol="0" anchor="ctr">
            <a:noAutofit/>
          </a:bodyPr>
          <a:lstStyle/>
          <a:p>
            <a:pPr eaLnBrk="1" fontAlgn="auto" hangingPunct="1">
              <a:spcBef>
                <a:spcPct val="0"/>
              </a:spcBef>
              <a:spcAft>
                <a:spcPts val="0"/>
              </a:spcAft>
              <a:buFont typeface="Arial"/>
              <a:buNone/>
              <a:defRPr/>
            </a:pPr>
            <a:r>
              <a:rPr lang="ar-JO" sz="5400" b="1" dirty="0">
                <a:solidFill>
                  <a:srgbClr val="FFFFFF"/>
                </a:solidFill>
                <a:latin typeface="Arial" charset="0"/>
                <a:ea typeface="+mj-ea"/>
                <a:cs typeface="+mj-cs"/>
              </a:rPr>
              <a:t>زلزال نيبال</a:t>
            </a:r>
            <a:endParaRPr lang="th-TH" sz="5400" b="1" dirty="0">
              <a:solidFill>
                <a:srgbClr val="FFFFFF"/>
              </a:solidFill>
              <a:latin typeface="Arial" charset="0"/>
              <a:ea typeface="+mj-ea"/>
              <a:cs typeface="+mj-cs"/>
            </a:endParaRPr>
          </a:p>
        </p:txBody>
      </p:sp>
      <p:sp>
        <p:nvSpPr>
          <p:cNvPr id="4" name="Rectangle 3"/>
          <p:cNvSpPr txBox="1">
            <a:spLocks noChangeArrowheads="1"/>
          </p:cNvSpPr>
          <p:nvPr/>
        </p:nvSpPr>
        <p:spPr bwMode="auto">
          <a:xfrm>
            <a:off x="4787559" y="7152051"/>
            <a:ext cx="4840250" cy="649643"/>
          </a:xfrm>
          <a:prstGeom prst="rect">
            <a:avLst/>
          </a:prstGeom>
          <a:solidFill>
            <a:schemeClr val="tx1"/>
          </a:solidFill>
          <a:ln>
            <a:noFill/>
          </a:ln>
          <a:effectLst>
            <a:outerShdw blurRad="63500" dist="35921" dir="2700000" algn="ctr" rotWithShape="0">
              <a:schemeClr val="bg1">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eaLnBrk="1" fontAlgn="auto" hangingPunct="1">
              <a:spcBef>
                <a:spcPct val="0"/>
              </a:spcBef>
              <a:spcAft>
                <a:spcPts val="0"/>
              </a:spcAft>
              <a:buFont typeface="Arial"/>
              <a:buNone/>
              <a:defRPr/>
            </a:pPr>
            <a:r>
              <a:rPr lang="en-US" sz="4800" b="1" dirty="0">
                <a:solidFill>
                  <a:srgbClr val="FFFFFF"/>
                </a:solidFill>
                <a:latin typeface="Arial" charset="0"/>
              </a:rPr>
              <a:t>Text</a:t>
            </a:r>
            <a:endParaRPr lang="th-TH" sz="4800" b="1" dirty="0">
              <a:solidFill>
                <a:srgbClr val="FFFFFF"/>
              </a:solidFill>
              <a:latin typeface="Arial" charset="0"/>
            </a:endParaRPr>
          </a:p>
        </p:txBody>
      </p:sp>
    </p:spTree>
    <p:extLst>
      <p:ext uri="{BB962C8B-B14F-4D97-AF65-F5344CB8AC3E}">
        <p14:creationId xmlns:p14="http://schemas.microsoft.com/office/powerpoint/2010/main" val="14173589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زلزال نيبال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20700" y="405685"/>
            <a:ext cx="8102600" cy="4673600"/>
          </a:xfrm>
          <a:prstGeom prst="rect">
            <a:avLst/>
          </a:prstGeom>
        </p:spPr>
      </p:pic>
    </p:spTree>
    <p:extLst>
      <p:ext uri="{BB962C8B-B14F-4D97-AF65-F5344CB8AC3E}">
        <p14:creationId xmlns:p14="http://schemas.microsoft.com/office/powerpoint/2010/main" val="25859861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21845"/>
            <a:ext cx="9144000" cy="157859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زلزال نيبال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descr="Nepal Quake Stretch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61935"/>
          </a:xfrm>
          <a:prstGeom prst="rect">
            <a:avLst/>
          </a:prstGeom>
        </p:spPr>
      </p:pic>
    </p:spTree>
    <p:extLst>
      <p:ext uri="{BB962C8B-B14F-4D97-AF65-F5344CB8AC3E}">
        <p14:creationId xmlns:p14="http://schemas.microsoft.com/office/powerpoint/2010/main" val="25859861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4757" y="-1"/>
            <a:ext cx="5143500" cy="6858000"/>
          </a:xfrm>
          <a:prstGeom prst="rect">
            <a:avLst/>
          </a:prstGeom>
        </p:spPr>
      </p:pic>
      <p:sp>
        <p:nvSpPr>
          <p:cNvPr id="4" name="Rectangle 3"/>
          <p:cNvSpPr txBox="1">
            <a:spLocks noChangeArrowheads="1"/>
          </p:cNvSpPr>
          <p:nvPr/>
        </p:nvSpPr>
        <p:spPr bwMode="auto">
          <a:xfrm>
            <a:off x="0" y="0"/>
            <a:ext cx="9144000" cy="765175"/>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eaLnBrk="1" fontAlgn="auto" hangingPunct="1">
              <a:spcBef>
                <a:spcPct val="0"/>
              </a:spcBef>
              <a:spcAft>
                <a:spcPts val="0"/>
              </a:spcAft>
              <a:buFont typeface="Arial"/>
              <a:buNone/>
              <a:defRPr/>
            </a:pPr>
            <a:r>
              <a:rPr lang="ar-JO" sz="4000" b="1" dirty="0">
                <a:solidFill>
                  <a:srgbClr val="FFFFFF"/>
                </a:solidFill>
                <a:latin typeface="Arial" panose="020B0604020202020204" pitchFamily="34" charset="0"/>
                <a:cs typeface="Arial" panose="020B0604020202020204" pitchFamily="34" charset="0"/>
              </a:rPr>
              <a:t>القس والسيدة أناندا تامانغ</a:t>
            </a:r>
            <a:endParaRPr lang="th-TH" sz="4000" b="1" dirty="0">
              <a:solidFill>
                <a:srgbClr val="FFFFFF"/>
              </a:solidFill>
              <a:latin typeface="Arial" panose="020B0604020202020204" pitchFamily="34" charset="0"/>
            </a:endParaRPr>
          </a:p>
        </p:txBody>
      </p:sp>
      <p:pic>
        <p:nvPicPr>
          <p:cNvPr id="3" name="Picture 2" descr="Ananda famil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2977" y="756975"/>
            <a:ext cx="6101023" cy="6101023"/>
          </a:xfrm>
          <a:prstGeom prst="rect">
            <a:avLst/>
          </a:prstGeom>
        </p:spPr>
      </p:pic>
    </p:spTree>
    <p:extLst>
      <p:ext uri="{BB962C8B-B14F-4D97-AF65-F5344CB8AC3E}">
        <p14:creationId xmlns:p14="http://schemas.microsoft.com/office/powerpoint/2010/main" val="366560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nanda's Home in Lalitpu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0" y="0"/>
            <a:ext cx="6858000" cy="6858000"/>
          </a:xfrm>
          <a:prstGeom prst="rect">
            <a:avLst/>
          </a:prstGeom>
        </p:spPr>
      </p:pic>
      <p:sp>
        <p:nvSpPr>
          <p:cNvPr id="4" name="Rectangle 3"/>
          <p:cNvSpPr txBox="1">
            <a:spLocks noChangeArrowheads="1"/>
          </p:cNvSpPr>
          <p:nvPr/>
        </p:nvSpPr>
        <p:spPr bwMode="auto">
          <a:xfrm>
            <a:off x="0" y="0"/>
            <a:ext cx="2192404" cy="6422167"/>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eaLnBrk="1" fontAlgn="auto" hangingPunct="1">
              <a:spcBef>
                <a:spcPct val="0"/>
              </a:spcBef>
              <a:spcAft>
                <a:spcPts val="0"/>
              </a:spcAft>
              <a:buFont typeface="Arial"/>
              <a:buNone/>
              <a:defRPr/>
            </a:pPr>
            <a:r>
              <a:rPr lang="ar-JO" b="1" dirty="0">
                <a:solidFill>
                  <a:srgbClr val="FFFFFF"/>
                </a:solidFill>
                <a:latin typeface="Arial" panose="020B0604020202020204" pitchFamily="34" charset="0"/>
                <a:cs typeface="Arial" panose="020B0604020202020204" pitchFamily="34" charset="0"/>
              </a:rPr>
              <a:t>منزل طفولة القس أناندا</a:t>
            </a:r>
            <a:endParaRPr lang="th-TH"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33088578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nanda after a week outsid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4" name="Rectangle 3"/>
          <p:cNvSpPr txBox="1">
            <a:spLocks noChangeArrowheads="1"/>
          </p:cNvSpPr>
          <p:nvPr/>
        </p:nvSpPr>
        <p:spPr bwMode="auto">
          <a:xfrm>
            <a:off x="0" y="0"/>
            <a:ext cx="9144000" cy="765175"/>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eaLnBrk="1" fontAlgn="auto" hangingPunct="1">
              <a:spcBef>
                <a:spcPct val="0"/>
              </a:spcBef>
              <a:spcAft>
                <a:spcPts val="0"/>
              </a:spcAft>
              <a:buFont typeface="Arial"/>
              <a:buNone/>
              <a:defRPr/>
            </a:pPr>
            <a:r>
              <a:rPr lang="ar-JO" sz="4000" b="1" dirty="0">
                <a:solidFill>
                  <a:srgbClr val="FFFFFF"/>
                </a:solidFill>
                <a:latin typeface="Arial" panose="020B0604020202020204" pitchFamily="34" charset="0"/>
                <a:cs typeface="Arial" panose="020B0604020202020204" pitchFamily="34" charset="0"/>
              </a:rPr>
              <a:t>القس أناندا تامانغ</a:t>
            </a:r>
            <a:endParaRPr lang="th-TH" sz="40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2874731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36526"/>
            <a:ext cx="9144000" cy="79635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نحن نتجاهل أولادنا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9144000" cy="6103189"/>
          </a:xfrm>
          <a:prstGeom prst="rect">
            <a:avLst/>
          </a:prstGeom>
        </p:spPr>
      </p:pic>
    </p:spTree>
    <p:extLst>
      <p:ext uri="{BB962C8B-B14F-4D97-AF65-F5344CB8AC3E}">
        <p14:creationId xmlns:p14="http://schemas.microsoft.com/office/powerpoint/2010/main" val="5289956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0" y="0"/>
            <a:ext cx="9144000" cy="765175"/>
          </a:xfrm>
          <a:solidFill>
            <a:schemeClr val="tx1"/>
          </a:solidFill>
          <a:effectLst/>
        </p:spPr>
        <p:txBody>
          <a:bodyPr rtlCol="0" anchor="ctr">
            <a:noAutofit/>
          </a:bodyPr>
          <a:lstStyle/>
          <a:p>
            <a:pPr eaLnBrk="1" fontAlgn="auto" hangingPunct="1">
              <a:spcBef>
                <a:spcPct val="0"/>
              </a:spcBef>
              <a:spcAft>
                <a:spcPts val="0"/>
              </a:spcAft>
              <a:buFont typeface="Arial"/>
              <a:buNone/>
              <a:defRPr/>
            </a:pPr>
            <a:r>
              <a:rPr lang="en-US" sz="5400" b="1" dirty="0">
                <a:solidFill>
                  <a:srgbClr val="FFFFFF"/>
                </a:solidFill>
                <a:latin typeface="Arial" charset="0"/>
                <a:ea typeface="+mj-ea"/>
                <a:cs typeface="+mj-cs"/>
              </a:rPr>
              <a:t>Nepal Quake</a:t>
            </a:r>
            <a:endParaRPr lang="th-TH" sz="5400" b="1" dirty="0">
              <a:solidFill>
                <a:srgbClr val="FFFFFF"/>
              </a:solidFill>
              <a:latin typeface="Arial" charset="0"/>
              <a:ea typeface="+mj-ea"/>
              <a:cs typeface="+mj-cs"/>
            </a:endParaRPr>
          </a:p>
        </p:txBody>
      </p:sp>
      <p:sp>
        <p:nvSpPr>
          <p:cNvPr id="4" name="Rectangle 3"/>
          <p:cNvSpPr txBox="1">
            <a:spLocks noChangeArrowheads="1"/>
          </p:cNvSpPr>
          <p:nvPr/>
        </p:nvSpPr>
        <p:spPr bwMode="auto">
          <a:xfrm>
            <a:off x="4787559" y="7152051"/>
            <a:ext cx="4840250" cy="649643"/>
          </a:xfrm>
          <a:prstGeom prst="rect">
            <a:avLst/>
          </a:prstGeom>
          <a:solidFill>
            <a:schemeClr val="tx1"/>
          </a:solidFill>
          <a:ln>
            <a:noFill/>
          </a:ln>
          <a:effectLst>
            <a:outerShdw blurRad="63500" dist="35921" dir="2700000" algn="ctr" rotWithShape="0">
              <a:schemeClr val="bg1">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eaLnBrk="1" fontAlgn="auto" hangingPunct="1">
              <a:spcBef>
                <a:spcPct val="0"/>
              </a:spcBef>
              <a:spcAft>
                <a:spcPts val="0"/>
              </a:spcAft>
              <a:buFont typeface="Arial"/>
              <a:buNone/>
              <a:defRPr/>
            </a:pPr>
            <a:r>
              <a:rPr lang="en-US" sz="4800" b="1" dirty="0">
                <a:solidFill>
                  <a:srgbClr val="FFFFFF"/>
                </a:solidFill>
                <a:latin typeface="Arial" charset="0"/>
              </a:rPr>
              <a:t>Text</a:t>
            </a:r>
            <a:endParaRPr lang="th-TH" sz="4800" b="1" dirty="0">
              <a:solidFill>
                <a:srgbClr val="FFFFFF"/>
              </a:solidFill>
              <a:latin typeface="Arial"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615820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Nepal Earthquake</a:t>
            </a:r>
          </a:p>
        </p:txBody>
      </p:sp>
      <p:pic>
        <p:nvPicPr>
          <p:cNvPr id="2" name="Picture 1"/>
          <p:cNvPicPr>
            <a:picLocks noChangeAspect="1"/>
          </p:cNvPicPr>
          <p:nvPr/>
        </p:nvPicPr>
        <p:blipFill>
          <a:blip r:embed="rId3"/>
          <a:stretch>
            <a:fillRect/>
          </a:stretch>
        </p:blipFill>
        <p:spPr>
          <a:xfrm>
            <a:off x="-761999" y="0"/>
            <a:ext cx="9906000" cy="6858000"/>
          </a:xfrm>
          <a:prstGeom prst="rect">
            <a:avLst/>
          </a:prstGeom>
        </p:spPr>
      </p:pic>
    </p:spTree>
    <p:extLst>
      <p:ext uri="{BB962C8B-B14F-4D97-AF65-F5344CB8AC3E}">
        <p14:creationId xmlns:p14="http://schemas.microsoft.com/office/powerpoint/2010/main" val="25859861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4062"/>
            <a:ext cx="4229063" cy="6813938"/>
          </a:xfrm>
          <a:noFill/>
          <a:effectLst>
            <a:outerShdw blurRad="63500" dist="35921" dir="2700000" algn="ctr" rotWithShape="0">
              <a:schemeClr val="tx2">
                <a:alpha val="74998"/>
              </a:schemeClr>
            </a:outerShdw>
          </a:effectLst>
        </p:spPr>
        <p:txBody>
          <a:bodyPr anchor="t"/>
          <a:lstStyle/>
          <a:p>
            <a:pPr>
              <a:defRPr/>
            </a:pPr>
            <a:r>
              <a:rPr lang="ar-JO" sz="3600" b="1" spc="-100" dirty="0">
                <a:effectLst>
                  <a:glow rad="127000">
                    <a:schemeClr val="tx1"/>
                  </a:glow>
                </a:effectLst>
                <a:latin typeface="Arial" panose="020B0604020202020204" pitchFamily="34" charset="0"/>
                <a:ea typeface="ＭＳ Ｐゴシック" charset="0"/>
                <a:cs typeface="Arial" panose="020B0604020202020204" pitchFamily="34" charset="0"/>
              </a:rPr>
              <a:t>لذلك ونحن قابلون ملكوتاً لا يتزعزع ليكن عندنا شكر به نخدم الله خدمة مرضية، بخشوع وتقوى، لأن إلهنا نار آكلة (12: 28-29)</a:t>
            </a:r>
            <a:endParaRPr lang="en-US" sz="3600" b="1" spc="-1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descr="Nepal Quake Building Collap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80200" y="0"/>
            <a:ext cx="5143500" cy="6858000"/>
          </a:xfrm>
          <a:prstGeom prst="rect">
            <a:avLst/>
          </a:prstGeom>
        </p:spPr>
      </p:pic>
    </p:spTree>
    <p:extLst>
      <p:ext uri="{BB962C8B-B14F-4D97-AF65-F5344CB8AC3E}">
        <p14:creationId xmlns:p14="http://schemas.microsoft.com/office/powerpoint/2010/main" val="76420711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4438872"/>
          </a:xfrm>
          <a:no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الرب أبطل مؤامرة الأمم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لاشى أفكار الشعوب.</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أما مؤامرة الرب فإلى الأبد تثبت.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أفكار قلبه إلى دور فدور.</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(مز 33: 10-11)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8671" y="4482935"/>
            <a:ext cx="9144000" cy="2375065"/>
          </a:xfrm>
          <a:prstGeom prst="rect">
            <a:avLst/>
          </a:prstGeom>
        </p:spPr>
      </p:pic>
    </p:spTree>
    <p:extLst>
      <p:ext uri="{BB962C8B-B14F-4D97-AF65-F5344CB8AC3E}">
        <p14:creationId xmlns:p14="http://schemas.microsoft.com/office/powerpoint/2010/main" val="94939457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Pray for Nepal</a:t>
            </a:r>
          </a:p>
        </p:txBody>
      </p:sp>
      <p:pic>
        <p:nvPicPr>
          <p:cNvPr id="3" name="Picture 2" descr="Pray for Nepa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3657" y="0"/>
            <a:ext cx="6858000" cy="6858000"/>
          </a:xfrm>
          <a:prstGeom prst="rect">
            <a:avLst/>
          </a:prstGeom>
        </p:spPr>
      </p:pic>
    </p:spTree>
    <p:extLst>
      <p:ext uri="{BB962C8B-B14F-4D97-AF65-F5344CB8AC3E}">
        <p14:creationId xmlns:p14="http://schemas.microsoft.com/office/powerpoint/2010/main" val="1083604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5901" cy="5284722"/>
          </a:xfrm>
          <a:prstGeom prst="rect">
            <a:avLst/>
          </a:prstGeom>
        </p:spPr>
      </p:pic>
      <p:sp>
        <p:nvSpPr>
          <p:cNvPr id="900098" name="Rectangle 2"/>
          <p:cNvSpPr>
            <a:spLocks noGrp="1" noChangeArrowheads="1"/>
          </p:cNvSpPr>
          <p:nvPr>
            <p:ph type="ctrTitle"/>
          </p:nvPr>
        </p:nvSpPr>
        <p:spPr>
          <a:xfrm>
            <a:off x="0" y="5079309"/>
            <a:ext cx="9144000" cy="1791934"/>
          </a:xfrm>
          <a:effectLst>
            <a:outerShdw blurRad="63500" dist="35921" dir="2700000" algn="ctr" rotWithShape="0">
              <a:schemeClr val="tx2">
                <a:alpha val="74998"/>
              </a:schemeClr>
            </a:outerShdw>
          </a:effectLst>
        </p:spPr>
        <p:txBody>
          <a:bodyPr/>
          <a:lstStyle/>
          <a:p>
            <a:pPr>
              <a:defRPr/>
            </a:pP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لماذا</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يجب علينا أن نعبد الله بدلاً من أن نرفضه؟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15843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066117"/>
          </a:xfrm>
          <a:prstGeom prst="rect">
            <a:avLst/>
          </a:prstGeom>
        </p:spPr>
      </p:pic>
      <p:sp>
        <p:nvSpPr>
          <p:cNvPr id="900098" name="Rectangle 2"/>
          <p:cNvSpPr>
            <a:spLocks noGrp="1" noChangeArrowheads="1"/>
          </p:cNvSpPr>
          <p:nvPr>
            <p:ph type="ctrTitle"/>
          </p:nvPr>
        </p:nvSpPr>
        <p:spPr>
          <a:xfrm>
            <a:off x="0" y="0"/>
            <a:ext cx="9144000" cy="198717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تقبل الله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أو تحمل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العقوبات</a:t>
            </a:r>
            <a:endParaRPr lang="en-US"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6066116"/>
            <a:ext cx="9144000" cy="7918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عبرانيين 12: 18-29</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357951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900098" name="Rectangle 2"/>
          <p:cNvSpPr>
            <a:spLocks noGrp="1" noChangeArrowheads="1"/>
          </p:cNvSpPr>
          <p:nvPr>
            <p:ph type="ctrTitle"/>
          </p:nvPr>
        </p:nvSpPr>
        <p:spPr>
          <a:xfrm>
            <a:off x="0" y="4785186"/>
            <a:ext cx="9144000" cy="2028959"/>
          </a:xfrm>
          <a:effectLst>
            <a:outerShdw blurRad="63500" dist="35921" dir="2700000" algn="ctr" rotWithShape="0">
              <a:schemeClr val="tx2">
                <a:alpha val="74998"/>
              </a:schemeClr>
            </a:outerShdw>
          </a:effectLst>
        </p:spPr>
        <p:txBody>
          <a:bodyPr/>
          <a:lstStyle/>
          <a:p>
            <a:pPr>
              <a:defRPr/>
            </a:pPr>
            <a:r>
              <a:rPr kumimoji="0" lang="ar-JO" sz="5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كيف</a:t>
            </a:r>
            <a:r>
              <a:rPr kumimoji="0" lang="ar-JO"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 يمكنك أن </a:t>
            </a:r>
            <a:r>
              <a:rPr kumimoji="0" lang="ar-JO" sz="5400" b="1" i="0" u="none" strike="noStrike" kern="0" cap="none" spc="0" normalizeH="0" baseline="0" noProof="0" dirty="0">
                <a:ln>
                  <a:noFill/>
                </a:ln>
                <a:effectLst>
                  <a:glow rad="127000">
                    <a:srgbClr val="000000"/>
                  </a:glow>
                </a:effectLst>
                <a:uLnTx/>
                <a:uFillTx/>
                <a:latin typeface="Arial" charset="0"/>
                <a:ea typeface="ＭＳ Ｐゴシック" charset="0"/>
                <a:cs typeface="Arial" panose="020B0604020202020204" pitchFamily="34" charset="0"/>
              </a:rPr>
              <a:t>تتقبل</a:t>
            </a:r>
            <a:r>
              <a:rPr kumimoji="0" lang="ar-JO"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 الله بدلاً من أن تتجاهله؟</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4783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972" y="0"/>
            <a:ext cx="9169972"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اعلم أن الله </a:t>
            </a:r>
            <a:r>
              <a:rPr kumimoji="0" lang="ar-JO" sz="5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يدعو</a:t>
            </a: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 (12: 18-24)</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804966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5901" cy="5284722"/>
          </a:xfrm>
          <a:prstGeom prst="rect">
            <a:avLst/>
          </a:prstGeom>
        </p:spPr>
      </p:pic>
      <p:sp>
        <p:nvSpPr>
          <p:cNvPr id="900098" name="Rectangle 2"/>
          <p:cNvSpPr>
            <a:spLocks noGrp="1" noChangeArrowheads="1"/>
          </p:cNvSpPr>
          <p:nvPr>
            <p:ph type="ctrTitle"/>
          </p:nvPr>
        </p:nvSpPr>
        <p:spPr>
          <a:xfrm>
            <a:off x="0" y="5079309"/>
            <a:ext cx="9144000" cy="1791934"/>
          </a:xfrm>
          <a:effectLst>
            <a:outerShdw blurRad="63500" dist="35921" dir="2700000" algn="ctr" rotWithShape="0">
              <a:schemeClr val="tx2">
                <a:alpha val="74998"/>
              </a:schemeClr>
            </a:outerShdw>
          </a:effectLst>
        </p:spPr>
        <p:txBody>
          <a:bodyPr/>
          <a:lstStyle/>
          <a:p>
            <a:pPr>
              <a:defRPr/>
            </a:pPr>
            <a:r>
              <a:rPr kumimoji="0" lang="ar-JO" sz="5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a:t>
            </a: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يجب علينا أن نعبد الله بدلاً من أن نرفضه؟</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93825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36526"/>
            <a:ext cx="9144000" cy="79635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نحن نتجاهل أولادنا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043438"/>
            <a:ext cx="9149086" cy="4574543"/>
          </a:xfrm>
          <a:prstGeom prst="rect">
            <a:avLst/>
          </a:prstGeom>
        </p:spPr>
      </p:pic>
    </p:spTree>
    <p:extLst>
      <p:ext uri="{BB962C8B-B14F-4D97-AF65-F5344CB8AC3E}">
        <p14:creationId xmlns:p14="http://schemas.microsoft.com/office/powerpoint/2010/main" val="17951589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0753"/>
            <a:ext cx="9144000" cy="6888753"/>
          </a:xfrm>
          <a:prstGeom prst="rect">
            <a:avLst/>
          </a:prstGeom>
        </p:spPr>
      </p:pic>
      <p:sp>
        <p:nvSpPr>
          <p:cNvPr id="900098" name="Rectangle 2"/>
          <p:cNvSpPr>
            <a:spLocks noGrp="1" noChangeArrowheads="1"/>
          </p:cNvSpPr>
          <p:nvPr>
            <p:ph type="ctrTitle"/>
          </p:nvPr>
        </p:nvSpPr>
        <p:spPr>
          <a:xfrm>
            <a:off x="0" y="4257656"/>
            <a:ext cx="9144000" cy="2482869"/>
          </a:xfrm>
          <a:effectLst>
            <a:outerShdw blurRad="63500" dist="35921" dir="2700000" algn="ctr" rotWithShape="0">
              <a:schemeClr val="tx2">
                <a:alpha val="74998"/>
              </a:schemeClr>
            </a:outerShdw>
          </a:effectLst>
        </p:spPr>
        <p:txBody>
          <a:bodyPr/>
          <a:lstStyle/>
          <a:p>
            <a:pPr marL="627063" indent="-627063">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3. رفض الله له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عواقب</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(12: 25-29)</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27804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5" name="Group 4"/>
          <p:cNvGrpSpPr/>
          <p:nvPr/>
        </p:nvGrpSpPr>
        <p:grpSpPr>
          <a:xfrm>
            <a:off x="1326933" y="-1"/>
            <a:ext cx="6900059" cy="6900059"/>
            <a:chOff x="1326933" y="-1"/>
            <a:chExt cx="6900059" cy="6900059"/>
          </a:xfrm>
        </p:grpSpPr>
        <p:pic>
          <p:nvPicPr>
            <p:cNvPr id="3" name="Picture 2"/>
            <p:cNvPicPr>
              <a:picLocks noChangeAspect="1"/>
            </p:cNvPicPr>
            <p:nvPr/>
          </p:nvPicPr>
          <p:blipFill>
            <a:blip r:embed="rId3"/>
            <a:stretch>
              <a:fillRect/>
            </a:stretch>
          </p:blipFill>
          <p:spPr>
            <a:xfrm>
              <a:off x="1326933" y="-1"/>
              <a:ext cx="6900059" cy="6900059"/>
            </a:xfrm>
            <a:prstGeom prst="rect">
              <a:avLst/>
            </a:prstGeom>
          </p:spPr>
        </p:pic>
        <p:sp>
          <p:nvSpPr>
            <p:cNvPr id="4" name="Oval 3"/>
            <p:cNvSpPr/>
            <p:nvPr/>
          </p:nvSpPr>
          <p:spPr bwMode="auto">
            <a:xfrm>
              <a:off x="3404471" y="2152220"/>
              <a:ext cx="3845463" cy="3651720"/>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3675166" y="2796564"/>
            <a:ext cx="3283328" cy="2256166"/>
          </a:xfrm>
          <a:noFill/>
          <a:effectLst/>
        </p:spPr>
        <p:txBody>
          <a:bodyPr/>
          <a:lstStyle/>
          <a:p>
            <a:pPr>
              <a:defRPr/>
            </a:pPr>
            <a:r>
              <a:rPr lang="ar-JO" sz="4000" b="1" dirty="0">
                <a:solidFill>
                  <a:srgbClr val="FF0000"/>
                </a:solidFill>
                <a:effectLst>
                  <a:glow rad="127000">
                    <a:schemeClr val="bg1"/>
                  </a:glow>
                </a:effectLst>
                <a:latin typeface="Arial" panose="020B0604020202020204" pitchFamily="34" charset="0"/>
                <a:ea typeface="ＭＳ Ｐゴシック" charset="0"/>
                <a:cs typeface="Arial" panose="020B0604020202020204" pitchFamily="34" charset="0"/>
              </a:rPr>
              <a:t>تجاهل الله      طلب صداقتي   على فيسبوك</a:t>
            </a:r>
            <a:endParaRPr lang="en-US" sz="4000" b="1" dirty="0">
              <a:solidFill>
                <a:srgbClr val="FF0000"/>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178215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0182" y="528800"/>
            <a:ext cx="8647805" cy="5765203"/>
          </a:xfrm>
          <a:prstGeom prst="rect">
            <a:avLst/>
          </a:prstGeom>
        </p:spPr>
      </p:pic>
      <p:sp>
        <p:nvSpPr>
          <p:cNvPr id="900098" name="Rectangle 2"/>
          <p:cNvSpPr>
            <a:spLocks noGrp="1" noChangeArrowheads="1"/>
          </p:cNvSpPr>
          <p:nvPr>
            <p:ph type="ctrTitle"/>
          </p:nvPr>
        </p:nvSpPr>
        <p:spPr>
          <a:xfrm>
            <a:off x="637309" y="1482436"/>
            <a:ext cx="7869381" cy="4142509"/>
          </a:xfrm>
          <a:solidFill>
            <a:srgbClr val="9A1933"/>
          </a:solidFill>
          <a:effectLst/>
        </p:spPr>
        <p:txBody>
          <a:bodyPr/>
          <a:lstStyle/>
          <a:p>
            <a:pPr>
              <a:defRPr/>
            </a:pPr>
            <a:r>
              <a:rPr lang="en-US" sz="8000" b="1" i="1" dirty="0">
                <a:effectLst>
                  <a:glow rad="127000">
                    <a:schemeClr val="tx1"/>
                  </a:glow>
                </a:effectLst>
                <a:latin typeface="Arial" charset="0"/>
                <a:ea typeface="ＭＳ Ｐゴシック" charset="0"/>
                <a:cs typeface="ＭＳ Ｐゴシック" charset="0"/>
              </a:rPr>
              <a:t>How may I ignore you today?</a:t>
            </a:r>
            <a:endParaRPr lang="en-US" sz="8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783108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953000"/>
            <a:ext cx="9144000" cy="1905000"/>
          </a:xfrm>
          <a:prstGeom prst="rect">
            <a:avLst/>
          </a:prstGeom>
        </p:spPr>
      </p:pic>
      <p:sp>
        <p:nvSpPr>
          <p:cNvPr id="900098" name="Rectangle 2"/>
          <p:cNvSpPr>
            <a:spLocks noGrp="1" noChangeArrowheads="1"/>
          </p:cNvSpPr>
          <p:nvPr>
            <p:ph type="ctrTitle"/>
          </p:nvPr>
        </p:nvSpPr>
        <p:spPr>
          <a:xfrm>
            <a:off x="0" y="1"/>
            <a:ext cx="9144000" cy="99093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فكر في الأمر</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242389"/>
            <a:ext cx="9144000" cy="1067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كيف يمكن لك أن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تتجاهل</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الله؟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310204"/>
            <a:ext cx="9144000" cy="13661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r" rtl="1">
              <a:buFont typeface="Arial"/>
              <a:buChar cha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هل أنت على شروط الإستماع؟</a:t>
            </a:r>
          </a:p>
          <a:p>
            <a:pPr marL="571500" indent="-571500" algn="r" rtl="1">
              <a:buFont typeface="Arial"/>
              <a:buChar cha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لاحظ عدد 25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3917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52" y="1"/>
            <a:ext cx="916175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526118" y="0"/>
            <a:ext cx="5617881" cy="6858001"/>
          </a:xfrm>
          <a:noFill/>
          <a:effectLst>
            <a:outerShdw blurRad="63500" dist="35921" dir="2700000" algn="ctr" rotWithShape="0">
              <a:schemeClr val="tx2">
                <a:alpha val="74998"/>
              </a:schemeClr>
            </a:outerShdw>
          </a:effectLst>
        </p:spPr>
        <p:txBody>
          <a:bodyPr anchor="t"/>
          <a:lstStyle/>
          <a:p>
            <a:pPr>
              <a:defRPr/>
            </a:pPr>
            <a:r>
              <a:rPr lang="ar-JO" sz="3600" b="1" spc="-1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انظروا أن لا تستعفوا من المتكلم، </a:t>
            </a:r>
            <a:r>
              <a:rPr lang="ar-JO" sz="3600" b="1" spc="-100" dirty="0">
                <a:effectLst>
                  <a:glow rad="127000">
                    <a:schemeClr val="tx1"/>
                  </a:glow>
                </a:effectLst>
                <a:latin typeface="Arial" panose="020B0604020202020204" pitchFamily="34" charset="0"/>
                <a:ea typeface="ＭＳ Ｐゴシック" charset="0"/>
                <a:cs typeface="Arial" panose="020B0604020202020204" pitchFamily="34" charset="0"/>
              </a:rPr>
              <a:t>لأنه إن كان أولئك لم ينجوا إذ استعفوا من المتكلم على الأرض، فبالأولى جداً لا ننجو نحن المرتدين عن الذي من السماء (12: 25)</a:t>
            </a:r>
            <a:endParaRPr lang="en-US" sz="3600" b="1" spc="-1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859944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953000"/>
            <a:ext cx="9144000" cy="1905000"/>
          </a:xfrm>
          <a:prstGeom prst="rect">
            <a:avLst/>
          </a:prstGeom>
        </p:spPr>
      </p:pic>
      <p:sp>
        <p:nvSpPr>
          <p:cNvPr id="900098" name="Rectangle 2"/>
          <p:cNvSpPr>
            <a:spLocks noGrp="1" noChangeArrowheads="1"/>
          </p:cNvSpPr>
          <p:nvPr>
            <p:ph type="ctrTitle"/>
          </p:nvPr>
        </p:nvSpPr>
        <p:spPr>
          <a:xfrm>
            <a:off x="0" y="1"/>
            <a:ext cx="9144000" cy="99093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فكر في الأمر</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242389"/>
            <a:ext cx="9144000" cy="1067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كيف تستطيع أن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تقترب</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إلى الله؟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310204"/>
            <a:ext cx="9144000" cy="13661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r" rtl="1">
              <a:buFont typeface="Arial"/>
              <a:buChar cha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هل أنت مستعد لمائدة الرب؟</a:t>
            </a:r>
          </a:p>
          <a:p>
            <a:pPr marL="571500" indent="-571500" algn="r" rtl="1">
              <a:buFont typeface="Arial"/>
              <a:buChar cha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هل سبق أن قلت لله نعم؟</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779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454313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800" b="1" dirty="0">
                <a:solidFill>
                  <a:srgbClr val="FFFFFF"/>
                </a:solidFill>
                <a:latin typeface="Arial" charset="0"/>
                <a:ea typeface="ＭＳ Ｐゴシック" charset="0"/>
              </a:rPr>
              <a:t>على رابط وعظ العهد الجديد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هذا العرض التقديمي والنص مجاناً</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2593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6.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7.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8.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9.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docProps/app.xml><?xml version="1.0" encoding="utf-8"?>
<Properties xmlns="http://schemas.openxmlformats.org/officeDocument/2006/extended-properties" xmlns:vt="http://schemas.openxmlformats.org/officeDocument/2006/docPropsVTypes">
  <TotalTime>5655</TotalTime>
  <Words>3372</Words>
  <Application>Microsoft Macintosh PowerPoint</Application>
  <PresentationFormat>On-screen Show (4:3)</PresentationFormat>
  <Paragraphs>434</Paragraphs>
  <Slides>97</Slides>
  <Notes>94</Notes>
  <HiddenSlides>1</HiddenSlides>
  <MMClips>0</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97</vt:i4>
      </vt:variant>
    </vt:vector>
  </HeadingPairs>
  <TitlesOfParts>
    <vt:vector size="117" baseType="lpstr">
      <vt:lpstr>ＭＳ Ｐゴシック</vt:lpstr>
      <vt:lpstr>Arial</vt:lpstr>
      <vt:lpstr>Calibri</vt:lpstr>
      <vt:lpstr>Comic Sans MS</vt:lpstr>
      <vt:lpstr>Garamond</vt:lpstr>
      <vt:lpstr>Tahoma</vt:lpstr>
      <vt:lpstr>Times New Roman</vt:lpstr>
      <vt:lpstr>Verdana</vt:lpstr>
      <vt:lpstr>Wingdings</vt:lpstr>
      <vt:lpstr>49_Blank Presentation</vt:lpstr>
      <vt:lpstr>3_Ripple</vt:lpstr>
      <vt:lpstr>2_Office Theme</vt:lpstr>
      <vt:lpstr>2_Ripple</vt:lpstr>
      <vt:lpstr>1_Curtain Call</vt:lpstr>
      <vt:lpstr>20_Blank Presentation</vt:lpstr>
      <vt:lpstr>4_Stream</vt:lpstr>
      <vt:lpstr>24_Office Theme</vt:lpstr>
      <vt:lpstr>10_Office Theme</vt:lpstr>
      <vt:lpstr>50_Blank Presentation</vt:lpstr>
      <vt:lpstr>51_Blank Presentation</vt:lpstr>
      <vt:lpstr>لا تتجاهل الله</vt:lpstr>
      <vt:lpstr>نحن نتجاهل     الناس</vt:lpstr>
      <vt:lpstr>We ignore our spouse.</vt:lpstr>
      <vt:lpstr>نحن نتجاهل زوجتنا</vt:lpstr>
      <vt:lpstr>نحن نتجاهل زوجنا</vt:lpstr>
      <vt:lpstr>نحن نتجاهل شريكنا</vt:lpstr>
      <vt:lpstr>We ignore our spouse.</vt:lpstr>
      <vt:lpstr>نحن نتجاهل أولادنا</vt:lpstr>
      <vt:lpstr>نحن نتجاهل أولادنا</vt:lpstr>
      <vt:lpstr>نحن نتجاهل أصدقائنا</vt:lpstr>
      <vt:lpstr>نحن نتجاهل أصدقائنا</vt:lpstr>
      <vt:lpstr>Teens ignore parents</vt:lpstr>
      <vt:lpstr>Teens ignore parents</vt:lpstr>
      <vt:lpstr>نحن نتجاهل المهمشين</vt:lpstr>
      <vt:lpstr>نحن نرفض الله</vt:lpstr>
      <vt:lpstr>نحن نرفض الله</vt:lpstr>
      <vt:lpstr>كيف يمكنك أن تتقبل الله بدلاً من أن تتجاهله؟</vt:lpstr>
      <vt:lpstr>خلفية           الرسالة إلى العبرانيين</vt:lpstr>
      <vt:lpstr>كيف تتجاوب  مع المسيح؟</vt:lpstr>
      <vt:lpstr>لا تتجاهل الله</vt:lpstr>
      <vt:lpstr>ثابر</vt:lpstr>
      <vt:lpstr>How can you embrace rather than ignore God?</vt:lpstr>
      <vt:lpstr>1. اعلم أن الله يدعوك (12: 18-24)</vt:lpstr>
      <vt:lpstr>لا تخف من الله الذي لا يمكن الإقتراب منه في سيناء، عندما أعطى موسى لإسرائيل العهد القديم (12: 18-21).</vt:lpstr>
      <vt:lpstr>لأنكم لم تأتوا إلى جبل ملموس مضطرم بالنار، وإلى ضباب وظلام وزوبعة (12: 18)</vt:lpstr>
      <vt:lpstr>وهتاف بوق وصوت كلمات، استعفى الذين سمعوه من أن تزاد لهم كلمة (12: 19)</vt:lpstr>
      <vt:lpstr>لأنهم لم يحتملوا ما أمر به: وإن مست الجبل بهيمة، ترجم أو ترمى  بسهم (12: 20)</vt:lpstr>
      <vt:lpstr>وكان المنظر هكذا مخيفاً حتى قال موسى: أنا مرتعب ومرتعد. (12: 21)</vt:lpstr>
      <vt:lpstr>كيف تقترب من هذا الإله العظيم؟</vt:lpstr>
      <vt:lpstr>تعالوا بفرح إلى الله الحي الذي قبلنا في العهد الجديد كمواطنين في السماء (22:12-24)</vt:lpstr>
      <vt:lpstr>بل قد أتيتم إلى جبل صهيون، وإلى مدينة الله الحي أورشليم السماوية، وإلى ربوات هم محفل ملائكة. (12: 22)</vt:lpstr>
      <vt:lpstr>وكنيسة أبكار مكتوبين في السماوات، وإلى الله ديان الجميع، وإلى أرواح أبرار مكملين. (12: 23)</vt:lpstr>
      <vt:lpstr>وإلى وسيط العهد الجديد، يسوع، وإلى دم رش يتكلم أفضل من هابيل. (12: 24)</vt:lpstr>
      <vt:lpstr>بل قد أتيتم إلى جبل صهيون، وإلى مدينة الله الحي. أورشليم السماوية، وإلى ربوات هم محفل ملائكة. (12: 22)</vt:lpstr>
      <vt:lpstr>وكنيسة أبكار مكتوبين في السماوات، وإلى الله ديان الجميع، وإلى أرواح أبرار مكملين. (12: 23)</vt:lpstr>
      <vt:lpstr>لا تضرب نفسك</vt:lpstr>
      <vt:lpstr>مواطنو أورشليم الجديدة</vt:lpstr>
      <vt:lpstr>كيف يمكنك أن تتقبل الله بدلاً من أن تتجاهله؟</vt:lpstr>
      <vt:lpstr>1. اعلم أن الله يدعوك (12: 18-24)</vt:lpstr>
      <vt:lpstr>لماذا يجب أن نعبد الله بدلاً من أن نرفضه؟</vt:lpstr>
      <vt:lpstr>2. رفض الله له عواقب              (12: 25-29)</vt:lpstr>
      <vt:lpstr>5 تحذيرات في عبرانيين</vt:lpstr>
      <vt:lpstr>تحذير ١</vt:lpstr>
      <vt:lpstr>تحذير 2</vt:lpstr>
      <vt:lpstr>تحذير ٣</vt:lpstr>
      <vt:lpstr>تحذير ٤</vt:lpstr>
      <vt:lpstr>تحذير 5</vt:lpstr>
      <vt:lpstr>View from the summit of Mt. Sinai</vt:lpstr>
      <vt:lpstr>… فيكون رفضه الآن أشد (12:25)</vt:lpstr>
      <vt:lpstr>انظروا أن لا تستعفوا من المتكلم، لأنه إن كان أولئك لم ينجوا إذ استعفوا من المتكلم على الأرض، فبالأولى جداً لا ننجو نحن المرتدين عن الذي من السماء (12: 25)</vt:lpstr>
      <vt:lpstr>هل سيثابر كل مسيحي حقيقي بأمانة حتى الموت؟</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النار</vt:lpstr>
      <vt:lpstr>مؤمنو أورشليم</vt:lpstr>
      <vt:lpstr>إسرائيل  (67-68 م)</vt:lpstr>
      <vt:lpstr>ماذا حدث للمؤمنين في أورشليم؟</vt:lpstr>
      <vt:lpstr>غادر مؤمنو أورشليم</vt:lpstr>
      <vt:lpstr>المشكلة مع التسميات</vt:lpstr>
      <vt:lpstr>يتكلم الله           إلينا الآن           من السماء</vt:lpstr>
      <vt:lpstr>هل تستمع إليه؟  في بعض الأحيان  يغير الأمور حتى نستمع.</vt:lpstr>
      <vt:lpstr>ما قبل الألفية</vt:lpstr>
      <vt:lpstr>PowerPoint Presentation</vt:lpstr>
      <vt:lpstr>المجيء الثاني</vt:lpstr>
      <vt:lpstr>الذي صوته زعزع الأرض حينئذ، وأما الآن فقد وعد قائلاً: إني مرة أيضاً أزلزل لا الأرض فقط بل السماء أيضاً. فقوله مرة أيضاً يدل على تغيير الأشياء المتزعزعة كمصنوعة، لكي تبقى التي لا تتزعزع. (12: 26-27)</vt:lpstr>
      <vt:lpstr>PowerPoint Presentation</vt:lpstr>
      <vt:lpstr>PowerPoint Presentation</vt:lpstr>
      <vt:lpstr>Nepal Earthquake</vt:lpstr>
      <vt:lpstr>PowerPoint Presentation</vt:lpstr>
      <vt:lpstr>PowerPoint Presentation</vt:lpstr>
      <vt:lpstr>زلزال نيبال</vt:lpstr>
      <vt:lpstr>زلزال نيبال</vt:lpstr>
      <vt:lpstr>PowerPoint Presentation</vt:lpstr>
      <vt:lpstr>PowerPoint Presentation</vt:lpstr>
      <vt:lpstr>PowerPoint Presentation</vt:lpstr>
      <vt:lpstr>PowerPoint Presentation</vt:lpstr>
      <vt:lpstr>Nepal Earthquake</vt:lpstr>
      <vt:lpstr>لذلك ونحن قابلون ملكوتاً لا يتزعزع ليكن عندنا شكر به نخدم الله خدمة مرضية، بخشوع وتقوى، لأن إلهنا نار آكلة (12: 28-29)</vt:lpstr>
      <vt:lpstr>الرب أبطل مؤامرة الأمم  لاشى أفكار الشعوب. أما مؤامرة الرب فإلى الأبد تثبت.  أفكار قلبه إلى دور فدور. (مز 33: 10-11)</vt:lpstr>
      <vt:lpstr>Pray for Nepal</vt:lpstr>
      <vt:lpstr>لماذا يجب علينا أن نعبد الله بدلاً من أن نرفضه؟</vt:lpstr>
      <vt:lpstr>تقبل الله  أو تحمل العقوبات</vt:lpstr>
      <vt:lpstr>كيف يمكنك أن تتقبل الله بدلاً من أن تتجاهله؟</vt:lpstr>
      <vt:lpstr>1. اعلم أن الله يدعوك (12: 18-24)</vt:lpstr>
      <vt:lpstr>لماذا يجب علينا أن نعبد الله بدلاً من أن نرفضه؟</vt:lpstr>
      <vt:lpstr>3. رفض الله له عواقب               (12: 25-29)</vt:lpstr>
      <vt:lpstr>تجاهل الله      طلب صداقتي   على فيسبوك</vt:lpstr>
      <vt:lpstr>How may I ignore you today?</vt:lpstr>
      <vt:lpstr>فكر في الأمر</vt:lpstr>
      <vt:lpstr>انظروا أن لا تستعفوا من المتكلم، لأنه إن كان أولئك لم ينجوا إذ استعفوا من المتكلم على الأرض، فبالأولى جداً لا ننجو نحن المرتدين عن الذي من السماء (12: 25)</vt:lpstr>
      <vt:lpstr>فكر في الأمر</vt:lpstr>
      <vt:lpstr>Black</vt:lpstr>
      <vt:lpstr>على رابط وعظ العهد الجديد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144</cp:revision>
  <dcterms:created xsi:type="dcterms:W3CDTF">2014-08-02T06:39:19Z</dcterms:created>
  <dcterms:modified xsi:type="dcterms:W3CDTF">2024-06-04T07:10:27Z</dcterms:modified>
</cp:coreProperties>
</file>