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91" r:id="rId3"/>
    <p:sldMasterId id="2147483803" r:id="rId4"/>
    <p:sldMasterId id="2147483815" r:id="rId5"/>
    <p:sldMasterId id="2147483830" r:id="rId6"/>
  </p:sldMasterIdLst>
  <p:notesMasterIdLst>
    <p:notesMasterId r:id="rId82"/>
  </p:notesMasterIdLst>
  <p:sldIdLst>
    <p:sldId id="257" r:id="rId7"/>
    <p:sldId id="734" r:id="rId8"/>
    <p:sldId id="736" r:id="rId9"/>
    <p:sldId id="737" r:id="rId10"/>
    <p:sldId id="739" r:id="rId11"/>
    <p:sldId id="742" r:id="rId12"/>
    <p:sldId id="743" r:id="rId13"/>
    <p:sldId id="740" r:id="rId14"/>
    <p:sldId id="741" r:id="rId15"/>
    <p:sldId id="735" r:id="rId16"/>
    <p:sldId id="732" r:id="rId17"/>
    <p:sldId id="482" r:id="rId18"/>
    <p:sldId id="484" r:id="rId19"/>
    <p:sldId id="750" r:id="rId20"/>
    <p:sldId id="5486" r:id="rId21"/>
    <p:sldId id="745" r:id="rId22"/>
    <p:sldId id="746" r:id="rId23"/>
    <p:sldId id="687" r:id="rId24"/>
    <p:sldId id="702" r:id="rId25"/>
    <p:sldId id="688" r:id="rId26"/>
    <p:sldId id="754" r:id="rId27"/>
    <p:sldId id="755" r:id="rId28"/>
    <p:sldId id="689" r:id="rId29"/>
    <p:sldId id="690" r:id="rId30"/>
    <p:sldId id="691" r:id="rId31"/>
    <p:sldId id="693" r:id="rId32"/>
    <p:sldId id="692" r:id="rId33"/>
    <p:sldId id="762" r:id="rId34"/>
    <p:sldId id="694" r:id="rId35"/>
    <p:sldId id="695" r:id="rId36"/>
    <p:sldId id="696" r:id="rId37"/>
    <p:sldId id="697" r:id="rId38"/>
    <p:sldId id="698" r:id="rId39"/>
    <p:sldId id="571" r:id="rId40"/>
    <p:sldId id="572" r:id="rId41"/>
    <p:sldId id="699" r:id="rId42"/>
    <p:sldId id="700" r:id="rId43"/>
    <p:sldId id="723" r:id="rId44"/>
    <p:sldId id="724" r:id="rId45"/>
    <p:sldId id="725" r:id="rId46"/>
    <p:sldId id="763" r:id="rId47"/>
    <p:sldId id="727" r:id="rId48"/>
    <p:sldId id="728" r:id="rId49"/>
    <p:sldId id="729" r:id="rId50"/>
    <p:sldId id="730" r:id="rId51"/>
    <p:sldId id="733" r:id="rId52"/>
    <p:sldId id="457" r:id="rId53"/>
    <p:sldId id="705" r:id="rId54"/>
    <p:sldId id="768" r:id="rId55"/>
    <p:sldId id="706" r:id="rId56"/>
    <p:sldId id="751" r:id="rId57"/>
    <p:sldId id="707" r:id="rId58"/>
    <p:sldId id="708" r:id="rId59"/>
    <p:sldId id="709" r:id="rId60"/>
    <p:sldId id="710" r:id="rId61"/>
    <p:sldId id="753" r:id="rId62"/>
    <p:sldId id="711" r:id="rId63"/>
    <p:sldId id="712" r:id="rId64"/>
    <p:sldId id="769" r:id="rId65"/>
    <p:sldId id="759" r:id="rId66"/>
    <p:sldId id="772" r:id="rId67"/>
    <p:sldId id="701" r:id="rId68"/>
    <p:sldId id="773" r:id="rId69"/>
    <p:sldId id="774" r:id="rId70"/>
    <p:sldId id="779" r:id="rId71"/>
    <p:sldId id="781" r:id="rId72"/>
    <p:sldId id="780" r:id="rId73"/>
    <p:sldId id="574" r:id="rId74"/>
    <p:sldId id="782" r:id="rId75"/>
    <p:sldId id="770" r:id="rId76"/>
    <p:sldId id="771" r:id="rId77"/>
    <p:sldId id="783" r:id="rId78"/>
    <p:sldId id="595" r:id="rId79"/>
    <p:sldId id="406" r:id="rId80"/>
    <p:sldId id="785"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610" autoAdjust="0"/>
    <p:restoredTop sz="86015" autoAdjust="0"/>
  </p:normalViewPr>
  <p:slideViewPr>
    <p:cSldViewPr snapToGrid="0" snapToObjects="1">
      <p:cViewPr>
        <p:scale>
          <a:sx n="89" d="100"/>
          <a:sy n="89" d="100"/>
        </p:scale>
        <p:origin x="360" y="1696"/>
      </p:cViewPr>
      <p:guideLst>
        <p:guide orient="horz" pos="2160"/>
        <p:guide pos="2880"/>
      </p:guideLst>
    </p:cSldViewPr>
  </p:slideViewPr>
  <p:outlineViewPr>
    <p:cViewPr>
      <p:scale>
        <a:sx n="33" d="100"/>
        <a:sy n="33" d="100"/>
      </p:scale>
      <p:origin x="0" y="2352"/>
    </p:cViewPr>
  </p:outlineViewPr>
  <p:notesTextViewPr>
    <p:cViewPr>
      <p:scale>
        <a:sx n="100" d="100"/>
        <a:sy n="100" d="100"/>
      </p:scale>
      <p:origin x="0" y="0"/>
    </p:cViewPr>
  </p:notesTextViewPr>
  <p:sorterViewPr>
    <p:cViewPr>
      <p:scale>
        <a:sx n="60" d="100"/>
        <a:sy n="60" d="100"/>
      </p:scale>
      <p:origin x="0" y="31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jinni.com/person/ben-kingsley/"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www.jinni.com/s/dPKO" TargetMode="External"/><Relationship Id="rId4" Type="http://schemas.openxmlformats.org/officeDocument/2006/relationships/hyperlink" Target="http://www.jinni.com/s/4jV"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Others are waiting on God for something else that is really important.</a:t>
            </a:r>
            <a:r>
              <a:rPr lang="en-SG" dirty="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Waiting </a:t>
            </a:r>
            <a:r>
              <a:rPr lang="en-US" dirty="0" err="1">
                <a:cs typeface="ＭＳ Ｐゴシック" charset="0"/>
              </a:rPr>
              <a:t>isn</a:t>
            </a:r>
            <a:r>
              <a:rPr lang="fr-FR" dirty="0">
                <a:cs typeface="ＭＳ Ｐゴシック" charset="0"/>
              </a:rPr>
              <a:t>'</a:t>
            </a:r>
            <a:r>
              <a:rPr lang="en-US" dirty="0">
                <a:cs typeface="ＭＳ Ｐゴシック" charset="0"/>
              </a:rPr>
              <a:t>t bad.  Waiting is good.</a:t>
            </a:r>
          </a:p>
          <a:p>
            <a:r>
              <a:rPr lang="en-US" dirty="0">
                <a:cs typeface="ＭＳ Ｐゴシック" charset="0"/>
              </a:rPr>
              <a:t>For one, it teaches us patience.  But…</a:t>
            </a:r>
          </a:p>
          <a:p>
            <a:endParaRPr lang="en-US" dirty="0">
              <a:cs typeface="ＭＳ Ｐゴシック" charset="0"/>
            </a:endParaRPr>
          </a:p>
        </p:txBody>
      </p:sp>
    </p:spTree>
    <p:extLst>
      <p:ext uri="{BB962C8B-B14F-4D97-AF65-F5344CB8AC3E}">
        <p14:creationId xmlns:p14="http://schemas.microsoft.com/office/powerpoint/2010/main" val="1237032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suffering Hebrew readers were tempted to give up their faith by returning to Judaism</a:t>
            </a:r>
            <a:r>
              <a:rPr lang="en-SG" sz="1200" kern="1200" dirty="0">
                <a:solidFill>
                  <a:schemeClr val="tx1"/>
                </a:solidFill>
                <a:effectLst/>
                <a:latin typeface="+mn-lt"/>
                <a:ea typeface="+mn-ea"/>
                <a:cs typeface="+mn-cs"/>
              </a:rPr>
              <a:t>.</a:t>
            </a:r>
          </a:p>
          <a:p>
            <a:pPr eaLnBrk="1" hangingPunct="1"/>
            <a:r>
              <a:rPr lang="en-US" sz="1200" kern="1200" dirty="0">
                <a:solidFill>
                  <a:schemeClr val="tx1"/>
                </a:solidFill>
                <a:effectLst/>
                <a:latin typeface="+mn-lt"/>
                <a:ea typeface="+mn-ea"/>
                <a:cs typeface="+mn-cs"/>
              </a:rPr>
              <a:t>They had waited for relatives to trust Christ—yet most still </a:t>
            </a:r>
            <a:r>
              <a:rPr lang="en-US" sz="1200" kern="1200" dirty="0" err="1">
                <a:solidFill>
                  <a:schemeClr val="tx1"/>
                </a:solidFill>
                <a:effectLst/>
                <a:latin typeface="+mn-lt"/>
                <a:ea typeface="+mn-ea"/>
                <a:cs typeface="+mn-cs"/>
              </a:rPr>
              <a:t>hadn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believed</a:t>
            </a:r>
            <a:r>
              <a:rPr lang="en-SG" sz="1200" kern="1200" dirty="0">
                <a:solidFill>
                  <a:schemeClr val="tx1"/>
                </a:solidFill>
                <a:effectLst/>
                <a:latin typeface="+mn-lt"/>
                <a:ea typeface="+mn-ea"/>
                <a:cs typeface="+mn-cs"/>
              </a:rPr>
              <a:t>.</a:t>
            </a:r>
          </a:p>
          <a:p>
            <a:pPr eaLnBrk="1" hangingPunct="1"/>
            <a:r>
              <a:rPr lang="en-US" dirty="0">
                <a:latin typeface="Arial" charset="0"/>
                <a:ea typeface="ＭＳ Ｐゴシック" charset="0"/>
                <a:cs typeface="ＭＳ Ｐゴシック" charset="0"/>
              </a:rPr>
              <a:t>In fact, things got worse and they suffered for their faith.</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36359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text today has three movements that show three ways to wait in faith: the key </a:t>
            </a:r>
            <a:r>
              <a:rPr lang="en-US" sz="1200" i="1" kern="1200" dirty="0">
                <a:solidFill>
                  <a:schemeClr val="tx1"/>
                </a:solidFill>
                <a:effectLst/>
                <a:latin typeface="+mn-lt"/>
                <a:ea typeface="+mn-ea"/>
                <a:cs typeface="+mn-cs"/>
              </a:rPr>
              <a:t>principle</a:t>
            </a:r>
            <a:r>
              <a:rPr lang="en-US" sz="1200" kern="1200" dirty="0">
                <a:solidFill>
                  <a:schemeClr val="tx1"/>
                </a:solidFill>
                <a:effectLst/>
                <a:latin typeface="+mn-lt"/>
                <a:ea typeface="+mn-ea"/>
                <a:cs typeface="+mn-cs"/>
              </a:rPr>
              <a:t> (11:1-3) followed by </a:t>
            </a:r>
            <a:r>
              <a:rPr lang="en-US" sz="1200" i="1" kern="1200" dirty="0">
                <a:solidFill>
                  <a:schemeClr val="tx1"/>
                </a:solidFill>
                <a:effectLst/>
                <a:latin typeface="+mn-lt"/>
                <a:ea typeface="+mn-ea"/>
                <a:cs typeface="+mn-cs"/>
              </a:rPr>
              <a:t>heroes</a:t>
            </a:r>
            <a:r>
              <a:rPr lang="en-US" sz="1200" kern="1200" dirty="0">
                <a:solidFill>
                  <a:schemeClr val="tx1"/>
                </a:solidFill>
                <a:effectLst/>
                <a:latin typeface="+mn-lt"/>
                <a:ea typeface="+mn-ea"/>
                <a:cs typeface="+mn-cs"/>
              </a:rPr>
              <a:t> (11:4-40) followed by our </a:t>
            </a:r>
            <a:r>
              <a:rPr lang="en-US" sz="1200" i="1" kern="1200" dirty="0">
                <a:solidFill>
                  <a:schemeClr val="tx1"/>
                </a:solidFill>
                <a:effectLst/>
                <a:latin typeface="+mn-lt"/>
                <a:ea typeface="+mn-ea"/>
                <a:cs typeface="+mn-cs"/>
              </a:rPr>
              <a:t>ultimate</a:t>
            </a:r>
            <a:r>
              <a:rPr lang="en-US" sz="1200" kern="1200" dirty="0">
                <a:solidFill>
                  <a:schemeClr val="tx1"/>
                </a:solidFill>
                <a:effectLst/>
                <a:latin typeface="+mn-lt"/>
                <a:ea typeface="+mn-ea"/>
                <a:cs typeface="+mn-cs"/>
              </a:rPr>
              <a:t> example (12:1-3)</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can you wait in faith?  We first will see our key principle of waiting in faith…</a:t>
            </a:r>
            <a:r>
              <a:rPr lang="en-SG" dirty="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Trust obeys with confidence in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future blessings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Definition: Faith sees the unseen (11:1).</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73807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 can you wait in faith?  Faith sees an unseen hope.  Now the theoretical principle gets practical with many </a:t>
            </a:r>
            <a:r>
              <a:rPr lang="en-US" sz="1200" i="1" kern="1200" dirty="0">
                <a:solidFill>
                  <a:schemeClr val="tx1"/>
                </a:solidFill>
                <a:effectLst/>
                <a:latin typeface="+mn-lt"/>
                <a:ea typeface="+mn-ea"/>
                <a:cs typeface="+mn-cs"/>
              </a:rPr>
              <a:t>examples</a:t>
            </a:r>
            <a:r>
              <a:rPr lang="en-US" sz="1200" kern="1200" dirty="0">
                <a:solidFill>
                  <a:schemeClr val="tx1"/>
                </a:solidFill>
                <a:effectLst/>
                <a:latin typeface="+mn-lt"/>
                <a:ea typeface="+mn-ea"/>
                <a:cs typeface="+mn-cs"/>
              </a:rPr>
              <a:t>.  IN the rest of the chapter we are exhorted to…</a:t>
            </a:r>
            <a:r>
              <a:rPr lang="en-SG" dirty="0">
                <a:effectLst/>
              </a:rPr>
              <a:t> </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all need to wait. None of us has seen God do all that we trust him for.</a:t>
            </a:r>
            <a:r>
              <a:rPr lang="en-SG" dirty="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Mimic OT heroes who endured despite not seeing God fulfill his promises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Abraham blessed his family with unfulfilled but sure hope (11:8-19).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618963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618963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of us are waiting to get married.</a:t>
            </a:r>
            <a:r>
              <a:rPr lang="en-SG" dirty="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Moses (1995): In this biblical dramatic mini-series </a:t>
            </a:r>
            <a:r>
              <a:rPr lang="en-US" dirty="0">
                <a:hlinkClick r:id="rId3"/>
              </a:rPr>
              <a:t>Ben Kingsley</a:t>
            </a:r>
            <a:r>
              <a:rPr lang="en-US" dirty="0"/>
              <a:t> takes the role of Moses, who freed his enslaved people from </a:t>
            </a:r>
            <a:r>
              <a:rPr lang="en-US" dirty="0">
                <a:hlinkClick r:id="rId4"/>
              </a:rPr>
              <a:t>Egypt</a:t>
            </a:r>
            <a:r>
              <a:rPr lang="en-US" dirty="0"/>
              <a:t> (with a little help from </a:t>
            </a:r>
            <a:r>
              <a:rPr lang="en-US" dirty="0">
                <a:hlinkClick r:id="rId5"/>
              </a:rPr>
              <a:t>god</a:t>
            </a:r>
            <a:r>
              <a:rPr lang="en-US" dirty="0"/>
              <a:t>). http://</a:t>
            </a:r>
            <a:r>
              <a:rPr lang="en-US" dirty="0" err="1"/>
              <a:t>blog.jinni.com</a:t>
            </a:r>
            <a:r>
              <a:rPr lang="en-US" dirty="0"/>
              <a:t>/2013/10/live-free-or-die-trying/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49</a:t>
            </a:fld>
            <a:endParaRPr lang="en-US"/>
          </a:p>
        </p:txBody>
      </p:sp>
    </p:spTree>
    <p:extLst>
      <p:ext uri="{BB962C8B-B14F-4D97-AF65-F5344CB8AC3E}">
        <p14:creationId xmlns:p14="http://schemas.microsoft.com/office/powerpoint/2010/main" val="618963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of us are waiting for clear direction from God on where we should work</a:t>
            </a:r>
            <a:r>
              <a:rPr lang="en-SG" dirty="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faith of OT saints was never fully rewarded in this life (11:39).</a:t>
            </a:r>
          </a:p>
          <a:p>
            <a:r>
              <a:rPr lang="en-US" sz="1200" kern="1200" dirty="0">
                <a:solidFill>
                  <a:schemeClr val="tx1"/>
                </a:solidFill>
                <a:effectLst/>
                <a:latin typeface="+mn-lt"/>
                <a:ea typeface="+mn-ea"/>
                <a:cs typeface="+mn-cs"/>
              </a:rPr>
              <a:t>Their delayed reward allows us to be rewarded with them (11:40)</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 can you wait in faith? Actually, I struggled with whether to call this passage one of waiting, though each person did wait for the promise of God and never saw it fulfilled at death. </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is waiting to be contrasted with running?  After all, the overall theme of Hebrews is to press on!  This section ends with a specific exhortation…</a:t>
            </a:r>
            <a:endParaRPr lang="en-US" dirty="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Mimic the perseverance that Christ showed</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665C01-5F9B-F248-B7F5-3B2F00EA6100}" type="slidenum">
              <a:rPr lang="en-US" sz="1200">
                <a:solidFill>
                  <a:srgbClr val="000000"/>
                </a:solidFill>
              </a:rPr>
              <a:pPr/>
              <a:t>62</a:t>
            </a:fld>
            <a:endParaRPr lang="en-US" sz="1200">
              <a:solidFill>
                <a:srgbClr val="000000"/>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Rid yourself of anything weighing you down (12:1b).</a:t>
            </a:r>
          </a:p>
          <a:p>
            <a:r>
              <a:rPr lang="en-US" dirty="0"/>
              <a:t>Rid yourself especially of the sin of unbelief (12:1c).</a:t>
            </a: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Focus on how God rewarded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endurance:</a:t>
            </a:r>
          </a:p>
          <a:p>
            <a:r>
              <a:rPr lang="en-US" dirty="0"/>
              <a:t>Jesus leads us in our faith (12:2a).</a:t>
            </a:r>
          </a:p>
          <a:p>
            <a:r>
              <a:rPr lang="en-US" dirty="0"/>
              <a:t>Jesus completes our faith (12:2b). </a:t>
            </a:r>
          </a:p>
          <a:p>
            <a:r>
              <a:rPr lang="en-US" dirty="0"/>
              <a:t>Jesus saw faith</a:t>
            </a:r>
            <a:r>
              <a:rPr lang="fr-FR" dirty="0"/>
              <a:t>'</a:t>
            </a:r>
            <a:r>
              <a:rPr lang="en-US" dirty="0"/>
              <a:t>s joyful reward (12:2c).</a:t>
            </a:r>
          </a:p>
          <a:p>
            <a:r>
              <a:rPr lang="en-US" dirty="0"/>
              <a:t>Jesus endured the shame of the cross (12:2d).</a:t>
            </a:r>
          </a:p>
          <a:p>
            <a:r>
              <a:rPr lang="en-US" sz="1200" kern="1200" dirty="0">
                <a:solidFill>
                  <a:schemeClr val="tx1"/>
                </a:solidFill>
                <a:effectLst/>
                <a:latin typeface="+mn-lt"/>
                <a:ea typeface="+mn-ea"/>
                <a:cs typeface="+mn-cs"/>
              </a:rPr>
              <a:t>Jesus experienced faith</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reward of honor (12:2e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 can you wait in faith?  Faith sees an unseen hope.  Now the theoretical principle gets practical with many </a:t>
            </a:r>
            <a:r>
              <a:rPr lang="en-US" sz="1200" i="1" kern="1200" dirty="0">
                <a:solidFill>
                  <a:schemeClr val="tx1"/>
                </a:solidFill>
                <a:effectLst/>
                <a:latin typeface="+mn-lt"/>
                <a:ea typeface="+mn-ea"/>
                <a:cs typeface="+mn-cs"/>
              </a:rPr>
              <a:t>examples</a:t>
            </a:r>
            <a:r>
              <a:rPr lang="en-US" sz="1200" kern="1200" dirty="0">
                <a:solidFill>
                  <a:schemeClr val="tx1"/>
                </a:solidFill>
                <a:effectLst/>
                <a:latin typeface="+mn-lt"/>
                <a:ea typeface="+mn-ea"/>
                <a:cs typeface="+mn-cs"/>
              </a:rPr>
              <a:t>.  IN the rest of the chapter we are exhorted to…</a:t>
            </a:r>
            <a:r>
              <a:rPr lang="en-SG" dirty="0">
                <a:effectLst/>
              </a:rPr>
              <a:t> </a:t>
            </a:r>
            <a:endParaRPr lang="en-US" dirty="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Mimic OT heroes who endured despite not seeing God fulfill his promises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Mimic the perseverance that Christ showed</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596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3065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6866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8902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3396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22215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0960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378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0429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3878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519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011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011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D53ACE7-3457-064A-9525-F1FA31229A1E}" type="slidenum">
              <a:rPr lang="en-US"/>
              <a:pPr/>
              <a:t>‹#›</a:t>
            </a:fld>
            <a:endParaRPr lang="en-US"/>
          </a:p>
        </p:txBody>
      </p:sp>
    </p:spTree>
    <p:extLst>
      <p:ext uri="{BB962C8B-B14F-4D97-AF65-F5344CB8AC3E}">
        <p14:creationId xmlns:p14="http://schemas.microsoft.com/office/powerpoint/2010/main" val="1324305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5DE953-A8B9-D249-ABF4-234685EF26AC}" type="slidenum">
              <a:rPr lang="en-US"/>
              <a:pPr/>
              <a:t>‹#›</a:t>
            </a:fld>
            <a:endParaRPr lang="en-US"/>
          </a:p>
        </p:txBody>
      </p:sp>
    </p:spTree>
    <p:extLst>
      <p:ext uri="{BB962C8B-B14F-4D97-AF65-F5344CB8AC3E}">
        <p14:creationId xmlns:p14="http://schemas.microsoft.com/office/powerpoint/2010/main" val="3699057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6F08BE-2C6E-E74A-B01C-9B3D85A2478F}" type="slidenum">
              <a:rPr lang="en-US"/>
              <a:pPr/>
              <a:t>‹#›</a:t>
            </a:fld>
            <a:endParaRPr lang="en-US"/>
          </a:p>
        </p:txBody>
      </p:sp>
    </p:spTree>
    <p:extLst>
      <p:ext uri="{BB962C8B-B14F-4D97-AF65-F5344CB8AC3E}">
        <p14:creationId xmlns:p14="http://schemas.microsoft.com/office/powerpoint/2010/main" val="432840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6"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F1D4E1-EF02-C540-9C1C-D7064D33F3ED}" type="slidenum">
              <a:rPr lang="en-US"/>
              <a:pPr/>
              <a:t>‹#›</a:t>
            </a:fld>
            <a:endParaRPr lang="en-US"/>
          </a:p>
        </p:txBody>
      </p:sp>
    </p:spTree>
    <p:extLst>
      <p:ext uri="{BB962C8B-B14F-4D97-AF65-F5344CB8AC3E}">
        <p14:creationId xmlns:p14="http://schemas.microsoft.com/office/powerpoint/2010/main" val="4023224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C79421D-8B49-5B40-B994-6B19238F80DE}" type="slidenum">
              <a:rPr lang="en-US"/>
              <a:pPr/>
              <a:t>‹#›</a:t>
            </a:fld>
            <a:endParaRPr lang="en-US"/>
          </a:p>
        </p:txBody>
      </p:sp>
    </p:spTree>
    <p:extLst>
      <p:ext uri="{BB962C8B-B14F-4D97-AF65-F5344CB8AC3E}">
        <p14:creationId xmlns:p14="http://schemas.microsoft.com/office/powerpoint/2010/main" val="2200413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0545D04-F539-2D43-B01C-80630BEF8D6A}" type="slidenum">
              <a:rPr lang="en-US"/>
              <a:pPr/>
              <a:t>‹#›</a:t>
            </a:fld>
            <a:endParaRPr lang="en-US"/>
          </a:p>
        </p:txBody>
      </p:sp>
    </p:spTree>
    <p:extLst>
      <p:ext uri="{BB962C8B-B14F-4D97-AF65-F5344CB8AC3E}">
        <p14:creationId xmlns:p14="http://schemas.microsoft.com/office/powerpoint/2010/main" val="317410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3C7B245-C347-804A-82FB-411058C08667}" type="slidenum">
              <a:rPr lang="en-US"/>
              <a:pPr/>
              <a:t>‹#›</a:t>
            </a:fld>
            <a:endParaRPr lang="en-US"/>
          </a:p>
        </p:txBody>
      </p:sp>
    </p:spTree>
    <p:extLst>
      <p:ext uri="{BB962C8B-B14F-4D97-AF65-F5344CB8AC3E}">
        <p14:creationId xmlns:p14="http://schemas.microsoft.com/office/powerpoint/2010/main" val="3809809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488F4A-1041-B84E-8B13-169DDC4852A2}" type="slidenum">
              <a:rPr lang="en-US"/>
              <a:pPr/>
              <a:t>‹#›</a:t>
            </a:fld>
            <a:endParaRPr lang="en-US"/>
          </a:p>
        </p:txBody>
      </p:sp>
    </p:spTree>
    <p:extLst>
      <p:ext uri="{BB962C8B-B14F-4D97-AF65-F5344CB8AC3E}">
        <p14:creationId xmlns:p14="http://schemas.microsoft.com/office/powerpoint/2010/main" val="2797000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33246E-6268-A946-9F96-61C0A05BBFD8}" type="slidenum">
              <a:rPr lang="en-US"/>
              <a:pPr/>
              <a:t>‹#›</a:t>
            </a:fld>
            <a:endParaRPr lang="en-US"/>
          </a:p>
        </p:txBody>
      </p:sp>
    </p:spTree>
    <p:extLst>
      <p:ext uri="{BB962C8B-B14F-4D97-AF65-F5344CB8AC3E}">
        <p14:creationId xmlns:p14="http://schemas.microsoft.com/office/powerpoint/2010/main" val="3340281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909370-AAE9-CE4B-AA4D-5348059711DB}" type="slidenum">
              <a:rPr lang="en-US"/>
              <a:pPr/>
              <a:t>‹#›</a:t>
            </a:fld>
            <a:endParaRPr lang="en-US"/>
          </a:p>
        </p:txBody>
      </p:sp>
    </p:spTree>
    <p:extLst>
      <p:ext uri="{BB962C8B-B14F-4D97-AF65-F5344CB8AC3E}">
        <p14:creationId xmlns:p14="http://schemas.microsoft.com/office/powerpoint/2010/main" val="1564319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6"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9273D5-E93F-C64C-8FCF-08E1CC03F96E}" type="slidenum">
              <a:rPr lang="en-US"/>
              <a:pPr/>
              <a:t>‹#›</a:t>
            </a:fld>
            <a:endParaRPr lang="en-US"/>
          </a:p>
        </p:txBody>
      </p:sp>
    </p:spTree>
    <p:extLst>
      <p:ext uri="{BB962C8B-B14F-4D97-AF65-F5344CB8AC3E}">
        <p14:creationId xmlns:p14="http://schemas.microsoft.com/office/powerpoint/2010/main" val="3194919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70167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35205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42080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45173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678664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47366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90445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81303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448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4920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64175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973025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33584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67142205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b="1" i="0">
                <a:solidFill>
                  <a:schemeClr val="tx1"/>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E91A599F-824A-4BCD-AAB4-66DCAA488A4B}"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5" name="Slide Number Placeholder 5"/>
          <p:cNvSpPr>
            <a:spLocks noGrp="1"/>
          </p:cNvSpPr>
          <p:nvPr>
            <p:ph type="sldNum" sz="quarter" idx="11"/>
          </p:nvPr>
        </p:nvSpPr>
        <p:spPr/>
        <p:txBody>
          <a:bodyPr/>
          <a:lstStyle>
            <a:lvl1pPr>
              <a:defRPr b="1" i="0">
                <a:latin typeface="Arial" panose="020B0604020202020204" pitchFamily="34" charset="0"/>
                <a:cs typeface="Arial" panose="020B0604020202020204" pitchFamily="34" charset="0"/>
              </a:defRPr>
            </a:lvl1pPr>
          </a:lstStyle>
          <a:p>
            <a:fld id="{42FCE6A0-5AED-448C-9A1D-3B6D7A9D1C5D}" type="slidenum">
              <a:rPr lang="en-US" altLang="en-US" smtClean="0">
                <a:solidFill>
                  <a:prstClr val="white"/>
                </a:solidFill>
              </a:rPr>
              <a:pPr/>
              <a:t>‹#›</a:t>
            </a:fld>
            <a:endParaRPr lang="en-US" altLang="en-US" dirty="0">
              <a:solidFill>
                <a:prstClr val="white"/>
              </a:solidFill>
            </a:endParaRPr>
          </a:p>
        </p:txBody>
      </p:sp>
      <p:sp>
        <p:nvSpPr>
          <p:cNvPr id="6" name="Footer Placeholder 4"/>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1711682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A94B516D-6173-4571-8598-7468761D9FC9}"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5" name="Slide Number Placeholder 5"/>
          <p:cNvSpPr>
            <a:spLocks noGrp="1"/>
          </p:cNvSpPr>
          <p:nvPr>
            <p:ph type="sldNum" sz="quarter" idx="11"/>
          </p:nvPr>
        </p:nvSpPr>
        <p:spPr/>
        <p:txBody>
          <a:bodyPr/>
          <a:lstStyle>
            <a:lvl1pPr>
              <a:defRPr b="1" i="0">
                <a:latin typeface="Arial" panose="020B0604020202020204" pitchFamily="34" charset="0"/>
                <a:cs typeface="Arial" panose="020B0604020202020204" pitchFamily="34" charset="0"/>
              </a:defRPr>
            </a:lvl1pPr>
          </a:lstStyle>
          <a:p>
            <a:fld id="{794BE964-9F78-436B-B795-A411EF266AE6}" type="slidenum">
              <a:rPr lang="en-US" altLang="en-US" smtClean="0">
                <a:solidFill>
                  <a:prstClr val="white"/>
                </a:solidFill>
              </a:rPr>
              <a:pPr/>
              <a:t>‹#›</a:t>
            </a:fld>
            <a:endParaRPr lang="en-US" altLang="en-US" dirty="0">
              <a:solidFill>
                <a:prstClr val="white"/>
              </a:solidFill>
            </a:endParaRPr>
          </a:p>
        </p:txBody>
      </p:sp>
      <p:sp>
        <p:nvSpPr>
          <p:cNvPr id="6" name="Footer Placeholder 4"/>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37459162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1" i="0" cap="none">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b="1" i="0">
                <a:solidFill>
                  <a:schemeClr val="tx1"/>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8AF3B496-B8F1-49AA-A3BD-E2EB9ACB4A32}"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5" name="Slide Number Placeholder 5"/>
          <p:cNvSpPr>
            <a:spLocks noGrp="1"/>
          </p:cNvSpPr>
          <p:nvPr>
            <p:ph type="sldNum" sz="quarter" idx="11"/>
          </p:nvPr>
        </p:nvSpPr>
        <p:spPr/>
        <p:txBody>
          <a:bodyPr/>
          <a:lstStyle>
            <a:lvl1pPr>
              <a:defRPr b="1" i="0">
                <a:latin typeface="Arial" panose="020B0604020202020204" pitchFamily="34" charset="0"/>
                <a:cs typeface="Arial" panose="020B0604020202020204" pitchFamily="34" charset="0"/>
              </a:defRPr>
            </a:lvl1pPr>
          </a:lstStyle>
          <a:p>
            <a:fld id="{CAC11DB7-EC2C-4E39-9DDF-1037A9512EB2}" type="slidenum">
              <a:rPr lang="en-US" altLang="en-US" smtClean="0">
                <a:solidFill>
                  <a:prstClr val="white"/>
                </a:solidFill>
              </a:rPr>
              <a:pPr/>
              <a:t>‹#›</a:t>
            </a:fld>
            <a:endParaRPr lang="en-US" altLang="en-US" dirty="0">
              <a:solidFill>
                <a:prstClr val="white"/>
              </a:solidFill>
            </a:endParaRPr>
          </a:p>
        </p:txBody>
      </p:sp>
      <p:sp>
        <p:nvSpPr>
          <p:cNvPr id="6" name="Footer Placeholder 4"/>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964803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lvl1pPr>
              <a:defRPr b="1" i="0">
                <a:latin typeface="Arial" panose="020B0604020202020204" pitchFamily="34" charset="0"/>
              </a:defRPr>
            </a:lvl1pPr>
          </a:lstStyle>
          <a:p>
            <a:r>
              <a:rPr lang="en-US" dirty="0"/>
              <a:t>Click to edit Master title style</a:t>
            </a:r>
          </a:p>
        </p:txBody>
      </p:sp>
      <p:sp>
        <p:nvSpPr>
          <p:cNvPr id="8" name="Content Placeholder 7"/>
          <p:cNvSpPr>
            <a:spLocks noGrp="1"/>
          </p:cNvSpPr>
          <p:nvPr>
            <p:ph sz="quarter" idx="13"/>
          </p:nvPr>
        </p:nvSpPr>
        <p:spPr>
          <a:xfrm>
            <a:off x="914400" y="2743200"/>
            <a:ext cx="3566160" cy="359359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p:nvPr>
        </p:nvSpPr>
        <p:spPr>
          <a:xfrm>
            <a:off x="4681728" y="2743200"/>
            <a:ext cx="3566160" cy="3595687"/>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5"/>
          </p:nvPr>
        </p:nvSpPr>
        <p:spPr/>
        <p:txBody>
          <a:bodyPr/>
          <a:lstStyle>
            <a:lvl1pPr>
              <a:defRPr b="1" i="0">
                <a:latin typeface="Arial" panose="020B0604020202020204" pitchFamily="34" charset="0"/>
              </a:defRPr>
            </a:lvl1pPr>
          </a:lstStyle>
          <a:p>
            <a:pPr>
              <a:defRPr/>
            </a:pPr>
            <a:fld id="{C4DB5B14-AAB2-41B2-BBD7-0C5CBA70D708}"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6" name="Slide Number Placeholder 5"/>
          <p:cNvSpPr>
            <a:spLocks noGrp="1"/>
          </p:cNvSpPr>
          <p:nvPr>
            <p:ph type="sldNum" sz="quarter" idx="16"/>
          </p:nvPr>
        </p:nvSpPr>
        <p:spPr/>
        <p:txBody>
          <a:bodyPr/>
          <a:lstStyle>
            <a:lvl1pPr>
              <a:defRPr b="1" i="0">
                <a:latin typeface="Arial" panose="020B0604020202020204" pitchFamily="34" charset="0"/>
                <a:cs typeface="Arial" panose="020B0604020202020204" pitchFamily="34" charset="0"/>
              </a:defRPr>
            </a:lvl1pPr>
          </a:lstStyle>
          <a:p>
            <a:fld id="{BDEF9780-FA63-40A3-B536-CA4D73FBDDE9}" type="slidenum">
              <a:rPr lang="en-US" altLang="en-US" smtClean="0">
                <a:solidFill>
                  <a:prstClr val="white"/>
                </a:solidFill>
              </a:rPr>
              <a:pPr/>
              <a:t>‹#›</a:t>
            </a:fld>
            <a:endParaRPr lang="en-US" altLang="en-US" dirty="0">
              <a:solidFill>
                <a:prstClr val="white"/>
              </a:solidFill>
            </a:endParaRPr>
          </a:p>
        </p:txBody>
      </p:sp>
      <p:sp>
        <p:nvSpPr>
          <p:cNvPr id="7" name="Footer Placeholder 4"/>
          <p:cNvSpPr>
            <a:spLocks noGrp="1"/>
          </p:cNvSpPr>
          <p:nvPr>
            <p:ph type="ftr" sz="quarter" idx="17"/>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2458954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i="0">
                <a:solidFill>
                  <a:schemeClr val="tx2"/>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i="0">
                <a:solidFill>
                  <a:schemeClr val="tx2"/>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9"/>
          <p:cNvSpPr>
            <a:spLocks noGrp="1"/>
          </p:cNvSpPr>
          <p:nvPr>
            <p:ph type="title"/>
          </p:nvPr>
        </p:nvSpPr>
        <p:spPr>
          <a:xfrm>
            <a:off x="914400" y="1544715"/>
            <a:ext cx="7315200" cy="1154097"/>
          </a:xfrm>
        </p:spPr>
        <p:txBody>
          <a:bodyPr/>
          <a:lstStyle>
            <a:lvl1pPr>
              <a:defRPr b="1" i="0">
                <a:latin typeface="Arial" panose="020B0604020202020204" pitchFamily="34" charset="0"/>
              </a:defRPr>
            </a:lvl1pPr>
          </a:lstStyle>
          <a:p>
            <a:r>
              <a:rPr lang="en-US" dirty="0"/>
              <a:t>Click to edit Master title style</a:t>
            </a:r>
          </a:p>
        </p:txBody>
      </p:sp>
      <p:sp>
        <p:nvSpPr>
          <p:cNvPr id="11" name="Content Placeholder 10"/>
          <p:cNvSpPr>
            <a:spLocks noGrp="1"/>
          </p:cNvSpPr>
          <p:nvPr>
            <p:ph sz="quarter" idx="13"/>
          </p:nvPr>
        </p:nvSpPr>
        <p:spPr>
          <a:xfrm>
            <a:off x="914400" y="3383280"/>
            <a:ext cx="3566160" cy="29535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4681727" y="3383280"/>
            <a:ext cx="3566160" cy="29535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5"/>
          </p:nvPr>
        </p:nvSpPr>
        <p:spPr/>
        <p:txBody>
          <a:bodyPr/>
          <a:lstStyle>
            <a:lvl1pPr>
              <a:defRPr b="1" i="0">
                <a:latin typeface="Arial" panose="020B0604020202020204" pitchFamily="34" charset="0"/>
              </a:defRPr>
            </a:lvl1pPr>
          </a:lstStyle>
          <a:p>
            <a:pPr>
              <a:defRPr/>
            </a:pPr>
            <a:fld id="{090A8F62-8689-4A9C-96C5-9FE6363D98CD}"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8" name="Slide Number Placeholder 5"/>
          <p:cNvSpPr>
            <a:spLocks noGrp="1"/>
          </p:cNvSpPr>
          <p:nvPr>
            <p:ph type="sldNum" sz="quarter" idx="16"/>
          </p:nvPr>
        </p:nvSpPr>
        <p:spPr/>
        <p:txBody>
          <a:bodyPr/>
          <a:lstStyle>
            <a:lvl1pPr>
              <a:defRPr b="1" i="0">
                <a:latin typeface="Arial" panose="020B0604020202020204" pitchFamily="34" charset="0"/>
                <a:cs typeface="Arial" panose="020B0604020202020204" pitchFamily="34" charset="0"/>
              </a:defRPr>
            </a:lvl1pPr>
          </a:lstStyle>
          <a:p>
            <a:fld id="{3ED45A12-25F3-430A-BE5C-B557D2A53410}" type="slidenum">
              <a:rPr lang="en-US" altLang="en-US" smtClean="0">
                <a:solidFill>
                  <a:prstClr val="white"/>
                </a:solidFill>
              </a:rPr>
              <a:pPr/>
              <a:t>‹#›</a:t>
            </a:fld>
            <a:endParaRPr lang="en-US" altLang="en-US" dirty="0">
              <a:solidFill>
                <a:prstClr val="white"/>
              </a:solidFill>
            </a:endParaRPr>
          </a:p>
        </p:txBody>
      </p:sp>
      <p:sp>
        <p:nvSpPr>
          <p:cNvPr id="9" name="Footer Placeholder 4"/>
          <p:cNvSpPr>
            <a:spLocks noGrp="1"/>
          </p:cNvSpPr>
          <p:nvPr>
            <p:ph type="ftr" sz="quarter" idx="17"/>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2200485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61ED9B32-1666-4566-BE43-1616C0376EF8}"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4" name="Slide Number Placeholder 5"/>
          <p:cNvSpPr>
            <a:spLocks noGrp="1"/>
          </p:cNvSpPr>
          <p:nvPr>
            <p:ph type="sldNum" sz="quarter" idx="11"/>
          </p:nvPr>
        </p:nvSpPr>
        <p:spPr/>
        <p:txBody>
          <a:bodyPr/>
          <a:lstStyle>
            <a:lvl1pPr>
              <a:defRPr b="1" i="0">
                <a:latin typeface="Arial" panose="020B0604020202020204" pitchFamily="34" charset="0"/>
                <a:cs typeface="Arial" panose="020B0604020202020204" pitchFamily="34" charset="0"/>
              </a:defRPr>
            </a:lvl1pPr>
          </a:lstStyle>
          <a:p>
            <a:fld id="{A7FCC939-4F80-43A5-B1B2-3A59DDEEDD83}" type="slidenum">
              <a:rPr lang="en-US" altLang="en-US" smtClean="0">
                <a:solidFill>
                  <a:prstClr val="white"/>
                </a:solidFill>
              </a:rPr>
              <a:pPr/>
              <a:t>‹#›</a:t>
            </a:fld>
            <a:endParaRPr lang="en-US" altLang="en-US" dirty="0">
              <a:solidFill>
                <a:prstClr val="white"/>
              </a:solidFill>
            </a:endParaRPr>
          </a:p>
        </p:txBody>
      </p:sp>
      <p:sp>
        <p:nvSpPr>
          <p:cNvPr id="5" name="Footer Placeholder 4"/>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4145620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56359C66-F954-44D3-A8C5-E5D406749816}"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3" name="Slide Number Placeholder 5"/>
          <p:cNvSpPr>
            <a:spLocks noGrp="1"/>
          </p:cNvSpPr>
          <p:nvPr>
            <p:ph type="sldNum" sz="quarter" idx="11"/>
          </p:nvPr>
        </p:nvSpPr>
        <p:spPr/>
        <p:txBody>
          <a:bodyPr/>
          <a:lstStyle>
            <a:lvl1pPr>
              <a:defRPr b="1" i="0">
                <a:latin typeface="Arial" panose="020B0604020202020204" pitchFamily="34" charset="0"/>
                <a:cs typeface="Arial" panose="020B0604020202020204" pitchFamily="34" charset="0"/>
              </a:defRPr>
            </a:lvl1pPr>
          </a:lstStyle>
          <a:p>
            <a:fld id="{A1AC1279-0FF9-46B4-95BB-D1ADE994E9BE}" type="slidenum">
              <a:rPr lang="en-US" altLang="en-US" smtClean="0">
                <a:solidFill>
                  <a:prstClr val="white"/>
                </a:solidFill>
              </a:rPr>
              <a:pPr/>
              <a:t>‹#›</a:t>
            </a:fld>
            <a:endParaRPr lang="en-US" altLang="en-US" dirty="0">
              <a:solidFill>
                <a:prstClr val="white"/>
              </a:solidFill>
            </a:endParaRPr>
          </a:p>
        </p:txBody>
      </p:sp>
      <p:sp>
        <p:nvSpPr>
          <p:cNvPr id="4" name="Footer Placeholder 4"/>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229687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021752" y="1826709"/>
            <a:ext cx="4207848" cy="4476614"/>
          </a:xfrm>
        </p:spPr>
        <p:txBody>
          <a:bodyPr anchor="ctr"/>
          <a:lstStyle>
            <a:lvl1pPr>
              <a:defRPr sz="20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8B87190F-A369-413C-8456-74643C8146B5}"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6" name="Slide Number Placeholder 5"/>
          <p:cNvSpPr>
            <a:spLocks noGrp="1"/>
          </p:cNvSpPr>
          <p:nvPr>
            <p:ph type="sldNum" sz="quarter" idx="11"/>
          </p:nvPr>
        </p:nvSpPr>
        <p:spPr/>
        <p:txBody>
          <a:bodyPr/>
          <a:lstStyle>
            <a:lvl1pPr>
              <a:defRPr b="1" i="0">
                <a:latin typeface="Arial" panose="020B0604020202020204" pitchFamily="34" charset="0"/>
                <a:cs typeface="Arial" panose="020B0604020202020204" pitchFamily="34" charset="0"/>
              </a:defRPr>
            </a:lvl1pPr>
          </a:lstStyle>
          <a:p>
            <a:fld id="{35B065E9-34C5-4F16-A161-E1D4590B1911}" type="slidenum">
              <a:rPr lang="en-US" altLang="en-US" smtClean="0">
                <a:solidFill>
                  <a:prstClr val="white"/>
                </a:solidFill>
              </a:rPr>
              <a:pPr/>
              <a:t>‹#›</a:t>
            </a:fld>
            <a:endParaRPr lang="en-US" altLang="en-US" dirty="0">
              <a:solidFill>
                <a:prstClr val="white"/>
              </a:solidFill>
            </a:endParaRPr>
          </a:p>
        </p:txBody>
      </p:sp>
      <p:sp>
        <p:nvSpPr>
          <p:cNvPr id="7" name="Footer Placeholder 4"/>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1179707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F29C1A52-1635-4748-AF1E-11B9EA6B7268}"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6" name="Slide Number Placeholder 5"/>
          <p:cNvSpPr>
            <a:spLocks noGrp="1"/>
          </p:cNvSpPr>
          <p:nvPr>
            <p:ph type="sldNum" sz="quarter" idx="11"/>
          </p:nvPr>
        </p:nvSpPr>
        <p:spPr/>
        <p:txBody>
          <a:bodyPr/>
          <a:lstStyle>
            <a:lvl1pPr>
              <a:defRPr b="1" i="0">
                <a:latin typeface="Arial" panose="020B0604020202020204" pitchFamily="34" charset="0"/>
                <a:cs typeface="Arial" panose="020B0604020202020204" pitchFamily="34" charset="0"/>
              </a:defRPr>
            </a:lvl1pPr>
          </a:lstStyle>
          <a:p>
            <a:fld id="{19F4ABB9-9E8C-4BD7-AF64-7171ABE4CB14}" type="slidenum">
              <a:rPr lang="en-US" altLang="en-US" smtClean="0">
                <a:solidFill>
                  <a:prstClr val="white"/>
                </a:solidFill>
              </a:rPr>
              <a:pPr/>
              <a:t>‹#›</a:t>
            </a:fld>
            <a:endParaRPr lang="en-US" altLang="en-US" dirty="0">
              <a:solidFill>
                <a:prstClr val="white"/>
              </a:solidFill>
            </a:endParaRPr>
          </a:p>
        </p:txBody>
      </p:sp>
      <p:sp>
        <p:nvSpPr>
          <p:cNvPr id="7" name="Footer Placeholder 4"/>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170886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F939DD0A-E52E-468A-A972-A7E800C29CBB}"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5" name="Slide Number Placeholder 5"/>
          <p:cNvSpPr>
            <a:spLocks noGrp="1"/>
          </p:cNvSpPr>
          <p:nvPr>
            <p:ph type="sldNum" sz="quarter" idx="11"/>
          </p:nvPr>
        </p:nvSpPr>
        <p:spPr/>
        <p:txBody>
          <a:bodyPr/>
          <a:lstStyle>
            <a:lvl1pPr>
              <a:defRPr b="1" i="0">
                <a:latin typeface="Arial" panose="020B0604020202020204" pitchFamily="34" charset="0"/>
                <a:cs typeface="Arial" panose="020B0604020202020204" pitchFamily="34" charset="0"/>
              </a:defRPr>
            </a:lvl1pPr>
          </a:lstStyle>
          <a:p>
            <a:fld id="{CB722004-5836-4A23-AEF6-9C17148725D9}" type="slidenum">
              <a:rPr lang="en-US" altLang="en-US" smtClean="0">
                <a:solidFill>
                  <a:prstClr val="white"/>
                </a:solidFill>
              </a:rPr>
              <a:pPr/>
              <a:t>‹#›</a:t>
            </a:fld>
            <a:endParaRPr lang="en-US" altLang="en-US" dirty="0">
              <a:solidFill>
                <a:prstClr val="white"/>
              </a:solidFill>
            </a:endParaRPr>
          </a:p>
        </p:txBody>
      </p:sp>
      <p:sp>
        <p:nvSpPr>
          <p:cNvPr id="6" name="Footer Placeholder 4"/>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42641340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C0CD90A2-04F2-4C22-B444-813A5B795675}" type="datetimeFigureOut">
              <a:rPr lang="en-US" smtClean="0">
                <a:solidFill>
                  <a:prstClr val="white">
                    <a:alpha val="50000"/>
                  </a:prstClr>
                </a:solidFill>
              </a:rPr>
              <a:pPr>
                <a:defRPr/>
              </a:pPr>
              <a:t>6/4/24</a:t>
            </a:fld>
            <a:endParaRPr lang="en-US" dirty="0">
              <a:solidFill>
                <a:prstClr val="white">
                  <a:alpha val="50000"/>
                </a:prstClr>
              </a:solidFill>
            </a:endParaRPr>
          </a:p>
        </p:txBody>
      </p:sp>
      <p:sp>
        <p:nvSpPr>
          <p:cNvPr id="5" name="Slide Number Placeholder 5"/>
          <p:cNvSpPr>
            <a:spLocks noGrp="1"/>
          </p:cNvSpPr>
          <p:nvPr>
            <p:ph type="sldNum" sz="quarter" idx="11"/>
          </p:nvPr>
        </p:nvSpPr>
        <p:spPr/>
        <p:txBody>
          <a:bodyPr/>
          <a:lstStyle>
            <a:lvl1pPr>
              <a:defRPr b="1" i="0">
                <a:latin typeface="Arial" panose="020B0604020202020204" pitchFamily="34" charset="0"/>
                <a:cs typeface="Arial" panose="020B0604020202020204" pitchFamily="34" charset="0"/>
              </a:defRPr>
            </a:lvl1pPr>
          </a:lstStyle>
          <a:p>
            <a:fld id="{B2A90C11-A3B1-4CBE-AA84-12057CD2051C}" type="slidenum">
              <a:rPr lang="en-US" altLang="en-US" smtClean="0">
                <a:solidFill>
                  <a:prstClr val="white"/>
                </a:solidFill>
              </a:rPr>
              <a:pPr/>
              <a:t>‹#›</a:t>
            </a:fld>
            <a:endParaRPr lang="en-US" altLang="en-US" dirty="0">
              <a:solidFill>
                <a:prstClr val="white"/>
              </a:solidFill>
            </a:endParaRPr>
          </a:p>
        </p:txBody>
      </p:sp>
      <p:sp>
        <p:nvSpPr>
          <p:cNvPr id="6" name="Footer Placeholder 4"/>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151873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3342835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bwMode="auto">
          <a:xfrm>
            <a:off x="301625" y="228601"/>
            <a:ext cx="8510588" cy="1325563"/>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89091" name="Rectangle 3"/>
          <p:cNvSpPr>
            <a:spLocks noGrp="1" noRot="1" noChangeArrowheads="1"/>
          </p:cNvSpPr>
          <p:nvPr>
            <p:ph type="body" idx="1"/>
          </p:nvPr>
        </p:nvSpPr>
        <p:spPr bwMode="auto">
          <a:xfrm>
            <a:off x="301625" y="1676401"/>
            <a:ext cx="8540750" cy="442277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890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8909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defTabSz="914400" fontAlgn="base">
              <a:spcBef>
                <a:spcPct val="0"/>
              </a:spcBef>
              <a:spcAft>
                <a:spcPct val="0"/>
              </a:spcAft>
            </a:pPr>
            <a:fld id="{BA87E557-373C-B045-82B2-8551D8C427AD}" type="slidenum">
              <a:rPr lang="en-US">
                <a:latin typeface="Arial" charset="0"/>
                <a:ea typeface="ＭＳ Ｐゴシック" charset="0"/>
                <a:cs typeface="ＭＳ Ｐゴシック" charset="0"/>
              </a:rPr>
              <a:pPr defTabSz="914400" fontAlgn="base">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69075689"/>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443681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 name="Rectangle 9"/>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1" i="0" dirty="0">
              <a:solidFill>
                <a:prstClr val="white"/>
              </a:solidFill>
              <a:latin typeface="Arial" panose="020B0604020202020204" pitchFamily="34" charset="0"/>
            </a:endParaRPr>
          </a:p>
        </p:txBody>
      </p:sp>
      <p:sp>
        <p:nvSpPr>
          <p:cNvPr id="11" name="Rectangle 10"/>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1" i="0" dirty="0">
              <a:solidFill>
                <a:prstClr val="white"/>
              </a:solidFill>
              <a:latin typeface="Arial" panose="020B0604020202020204" pitchFamily="34" charset="0"/>
            </a:endParaRPr>
          </a:p>
        </p:txBody>
      </p:sp>
      <p:sp>
        <p:nvSpPr>
          <p:cNvPr id="1028"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9"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fontAlgn="auto">
              <a:spcBef>
                <a:spcPts val="0"/>
              </a:spcBef>
              <a:spcAft>
                <a:spcPts val="0"/>
              </a:spcAft>
              <a:defRPr sz="1200" b="1" i="0">
                <a:solidFill>
                  <a:schemeClr val="tx1">
                    <a:alpha val="50000"/>
                  </a:schemeClr>
                </a:solidFill>
                <a:latin typeface="Arial" panose="020B0604020202020204" pitchFamily="34" charset="0"/>
                <a:cs typeface="+mn-cs"/>
              </a:defRPr>
            </a:lvl1pPr>
          </a:lstStyle>
          <a:p>
            <a:pPr>
              <a:defRPr/>
            </a:pPr>
            <a:fld id="{EC7B8087-B748-4970-9A5F-91C0A782F11B}" type="datetimeFigureOut">
              <a:rPr lang="en-US" smtClean="0">
                <a:solidFill>
                  <a:prstClr val="white">
                    <a:alpha val="50000"/>
                  </a:prstClr>
                </a:solidFill>
                <a:ea typeface="+mn-ea"/>
              </a:rPr>
              <a:pPr>
                <a:defRPr/>
              </a:pPr>
              <a:t>6/4/24</a:t>
            </a:fld>
            <a:endParaRPr lang="en-US" dirty="0">
              <a:solidFill>
                <a:prstClr val="white">
                  <a:alpha val="50000"/>
                </a:prstClr>
              </a:solidFill>
              <a:ea typeface="+mn-ea"/>
            </a:endParaRPr>
          </a:p>
        </p:txBody>
      </p:sp>
      <p:sp>
        <p:nvSpPr>
          <p:cNvPr id="6" name="Slide Number Placeholder 5"/>
          <p:cNvSpPr>
            <a:spLocks noGrp="1"/>
          </p:cNvSpPr>
          <p:nvPr>
            <p:ph type="sldNum" sz="quarter" idx="4"/>
          </p:nvPr>
        </p:nvSpPr>
        <p:spPr>
          <a:xfrm>
            <a:off x="7315200" y="549275"/>
            <a:ext cx="939800" cy="301625"/>
          </a:xfrm>
          <a:prstGeom prst="rect">
            <a:avLst/>
          </a:prstGeom>
        </p:spPr>
        <p:txBody>
          <a:bodyPr vert="horz" wrap="square" lIns="91440" tIns="45720" rIns="91440" bIns="45720" numCol="1" anchor="ctr" anchorCtr="0" compatLnSpc="1">
            <a:prstTxWarp prst="textNoShape">
              <a:avLst/>
            </a:prstTxWarp>
          </a:bodyPr>
          <a:lstStyle>
            <a:lvl1pPr algn="r">
              <a:defRPr sz="1200" b="1" i="0">
                <a:latin typeface="Arial" panose="020B0604020202020204" pitchFamily="34" charset="0"/>
                <a:cs typeface="Arial" panose="020B0604020202020204" pitchFamily="34" charset="0"/>
              </a:defRPr>
            </a:lvl1pPr>
          </a:lstStyle>
          <a:p>
            <a:fld id="{C443CE3E-47D4-4ABF-BD48-04BDF9B0A0FE}" type="slidenum">
              <a:rPr lang="en-US" altLang="en-US" smtClean="0">
                <a:solidFill>
                  <a:prstClr val="white"/>
                </a:solidFill>
                <a:ea typeface="+mn-ea"/>
              </a:rPr>
              <a:pPr/>
              <a:t>‹#›</a:t>
            </a:fld>
            <a:endParaRPr lang="en-US" altLang="en-US" dirty="0">
              <a:solidFill>
                <a:prstClr val="white"/>
              </a:solidFill>
              <a:ea typeface="+mn-ea"/>
            </a:endParaRPr>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b="1" i="0">
                <a:solidFill>
                  <a:schemeClr val="tx1"/>
                </a:solidFill>
                <a:latin typeface="Arial" panose="020B0604020202020204" pitchFamily="34" charset="0"/>
                <a:cs typeface="+mn-cs"/>
              </a:defRPr>
            </a:lvl1pPr>
          </a:lstStyle>
          <a:p>
            <a:pPr>
              <a:defRPr/>
            </a:pPr>
            <a:endParaRPr lang="en-US" dirty="0">
              <a:solidFill>
                <a:prstClr val="white"/>
              </a:solidFill>
              <a:ea typeface="+mn-ea"/>
            </a:endParaRPr>
          </a:p>
        </p:txBody>
      </p:sp>
    </p:spTree>
    <p:extLst>
      <p:ext uri="{BB962C8B-B14F-4D97-AF65-F5344CB8AC3E}">
        <p14:creationId xmlns:p14="http://schemas.microsoft.com/office/powerpoint/2010/main" val="589002363"/>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rtl="0" eaLnBrk="0" fontAlgn="base" hangingPunct="0">
        <a:spcBef>
          <a:spcPct val="0"/>
        </a:spcBef>
        <a:spcAft>
          <a:spcPct val="0"/>
        </a:spcAft>
        <a:defRPr sz="4000" b="1" i="0" kern="120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anose="05000000000000000000" pitchFamily="2" charset="2"/>
        <a:buChar char="§"/>
        <a:defRPr sz="2000" b="1" i="0" kern="1200">
          <a:solidFill>
            <a:schemeClr val="tx1"/>
          </a:solidFill>
          <a:latin typeface="Arial" panose="020B0604020202020204" pitchFamily="34" charset="0"/>
          <a:ea typeface="+mn-ea"/>
          <a:cs typeface="+mn-cs"/>
        </a:defRPr>
      </a:lvl1pPr>
      <a:lvl2pPr marL="501650" indent="-182563" algn="l" rtl="0" eaLnBrk="0" fontAlgn="base" hangingPunct="0">
        <a:spcBef>
          <a:spcPct val="20000"/>
        </a:spcBef>
        <a:spcAft>
          <a:spcPct val="0"/>
        </a:spcAft>
        <a:buClr>
          <a:schemeClr val="tx2"/>
        </a:buClr>
        <a:buFont typeface="Wingdings" panose="05000000000000000000" pitchFamily="2" charset="2"/>
        <a:buChar char="§"/>
        <a:defRPr b="1" i="0" kern="1200">
          <a:solidFill>
            <a:schemeClr val="tx1"/>
          </a:solidFill>
          <a:latin typeface="Arial" panose="020B0604020202020204" pitchFamily="34" charset="0"/>
          <a:ea typeface="+mn-ea"/>
          <a:cs typeface="+mn-cs"/>
        </a:defRPr>
      </a:lvl2pPr>
      <a:lvl3pPr marL="685800" indent="-182563" algn="l" rtl="0" eaLnBrk="0" fontAlgn="base" hangingPunct="0">
        <a:spcBef>
          <a:spcPct val="20000"/>
        </a:spcBef>
        <a:spcAft>
          <a:spcPct val="0"/>
        </a:spcAft>
        <a:buClr>
          <a:schemeClr val="tx2"/>
        </a:buClr>
        <a:buFont typeface="Wingdings" panose="05000000000000000000" pitchFamily="2" charset="2"/>
        <a:buChar char="§"/>
        <a:defRPr sz="1600" b="1" i="0" kern="1200">
          <a:solidFill>
            <a:schemeClr val="tx1"/>
          </a:solidFill>
          <a:latin typeface="Arial" panose="020B0604020202020204" pitchFamily="34" charset="0"/>
          <a:ea typeface="+mn-ea"/>
          <a:cs typeface="+mn-cs"/>
        </a:defRPr>
      </a:lvl3pPr>
      <a:lvl4pPr marL="914400" indent="-182563" algn="l" rtl="0" eaLnBrk="0" fontAlgn="base" hangingPunct="0">
        <a:spcBef>
          <a:spcPct val="20000"/>
        </a:spcBef>
        <a:spcAft>
          <a:spcPct val="0"/>
        </a:spcAft>
        <a:buClr>
          <a:schemeClr val="tx2"/>
        </a:buClr>
        <a:buFont typeface="Wingdings" panose="05000000000000000000" pitchFamily="2" charset="2"/>
        <a:buChar char="§"/>
        <a:defRPr sz="1400" b="1" i="0" kern="1200">
          <a:solidFill>
            <a:schemeClr val="tx1"/>
          </a:solidFill>
          <a:latin typeface="Arial" panose="020B0604020202020204" pitchFamily="34" charset="0"/>
          <a:ea typeface="+mn-ea"/>
          <a:cs typeface="+mn-cs"/>
        </a:defRPr>
      </a:lvl4pPr>
      <a:lvl5pPr marL="1143000" indent="-182563" algn="l" rtl="0" eaLnBrk="0" fontAlgn="base" hangingPunct="0">
        <a:spcBef>
          <a:spcPct val="20000"/>
        </a:spcBef>
        <a:spcAft>
          <a:spcPct val="0"/>
        </a:spcAft>
        <a:buClr>
          <a:schemeClr val="tx2"/>
        </a:buClr>
        <a:buFont typeface="Wingdings" panose="05000000000000000000" pitchFamily="2" charset="2"/>
        <a:buChar char="§"/>
        <a:defRPr sz="1400" b="1" i="0" kern="1200">
          <a:solidFill>
            <a:schemeClr val="tx1"/>
          </a:solidFill>
          <a:latin typeface="Arial" panose="020B0604020202020204" pitchFamily="34" charset="0"/>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077" y="0"/>
            <a:ext cx="9168077" cy="6099102"/>
          </a:xfrm>
          <a:prstGeom prst="rect">
            <a:avLst/>
          </a:prstGeom>
        </p:spPr>
      </p:pic>
      <p:pic>
        <p:nvPicPr>
          <p:cNvPr id="2" name="Picture 1"/>
          <p:cNvPicPr>
            <a:picLocks noChangeAspect="1"/>
          </p:cNvPicPr>
          <p:nvPr/>
        </p:nvPicPr>
        <p:blipFill>
          <a:blip r:embed="rId4"/>
          <a:stretch>
            <a:fillRect/>
          </a:stretch>
        </p:blipFill>
        <p:spPr>
          <a:xfrm>
            <a:off x="-26844" y="2350772"/>
            <a:ext cx="4808600" cy="3885349"/>
          </a:xfrm>
          <a:prstGeom prst="rect">
            <a:avLst/>
          </a:prstGeom>
        </p:spPr>
      </p:pic>
      <p:sp>
        <p:nvSpPr>
          <p:cNvPr id="900098" name="Rectangle 2"/>
          <p:cNvSpPr>
            <a:spLocks noGrp="1" noChangeArrowheads="1"/>
          </p:cNvSpPr>
          <p:nvPr>
            <p:ph type="ctrTitle"/>
          </p:nvPr>
        </p:nvSpPr>
        <p:spPr>
          <a:xfrm>
            <a:off x="0" y="66868"/>
            <a:ext cx="7451725"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نماذج</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الثبات</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11: 1-12: 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rtl="1">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&amp; 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58000" cy="6858000"/>
          </a:xfrm>
          <a:prstGeom prst="rect">
            <a:avLst/>
          </a:prstGeom>
        </p:spPr>
      </p:pic>
      <p:sp>
        <p:nvSpPr>
          <p:cNvPr id="900098" name="Rectangle 2"/>
          <p:cNvSpPr>
            <a:spLocks noGrp="1" noChangeArrowheads="1"/>
          </p:cNvSpPr>
          <p:nvPr>
            <p:ph type="ctrTitle"/>
          </p:nvPr>
        </p:nvSpPr>
        <p:spPr>
          <a:xfrm>
            <a:off x="0" y="4724400"/>
            <a:ext cx="8833502" cy="2016125"/>
          </a:xfrm>
          <a:effectLst>
            <a:outerShdw blurRad="63500" dist="35921" dir="2700000" algn="ctr" rotWithShape="0">
              <a:schemeClr val="tx2">
                <a:alpha val="74998"/>
              </a:schemeClr>
            </a:outerShdw>
          </a:effectLst>
        </p:spPr>
        <p:txBody>
          <a:bodyPr/>
          <a:lstStyle/>
          <a:p>
            <a:pPr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زلنا ننتظر</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0551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5889749"/>
            <a:ext cx="9144000" cy="7670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(أخبر الشخص الجالس بجانبك عن الشيء الذي تنتظره)</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97A8703-279B-529A-64A4-93DCA9D0572A}"/>
              </a:ext>
            </a:extLst>
          </p:cNvPr>
          <p:cNvSpPr txBox="1">
            <a:spLocks noChangeArrowheads="1"/>
          </p:cNvSpPr>
          <p:nvPr/>
        </p:nvSpPr>
        <p:spPr bwMode="auto">
          <a:xfrm>
            <a:off x="-33251" y="1052736"/>
            <a:ext cx="9144000"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ماذا تنتظر؟</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8194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754556" y="-41276"/>
            <a:ext cx="4389444" cy="678180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تنتظر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بالإيمان</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41276"/>
            <a:ext cx="4754557" cy="6899275"/>
          </a:xfrm>
          <a:prstGeom prst="rect">
            <a:avLst/>
          </a:prstGeom>
        </p:spPr>
      </p:pic>
    </p:spTree>
    <p:extLst>
      <p:ext uri="{BB962C8B-B14F-4D97-AF65-F5344CB8AC3E}">
        <p14:creationId xmlns:p14="http://schemas.microsoft.com/office/powerpoint/2010/main" val="419301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خلفية</a:t>
            </a:r>
            <a:b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en-AU"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الرسالة إلى العبرانيين</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9465155"/>
      </p:ext>
    </p:extLst>
  </p:cSld>
  <p:clrMapOvr>
    <a:overrideClrMapping bg1="dk2" tx1="lt1" bg2="dk1"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الإنتظار بالإيمان</a:t>
            </a:r>
            <a:br>
              <a:rPr lang="pl-PL" sz="7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عبرانيين 11: 1-12: 3</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43045" y="-273"/>
            <a:ext cx="7525160" cy="5016773"/>
          </a:xfrm>
          <a:prstGeom prst="rect">
            <a:avLst/>
          </a:prstGeom>
        </p:spPr>
      </p:pic>
    </p:spTree>
    <p:extLst>
      <p:ext uri="{BB962C8B-B14F-4D97-AF65-F5344CB8AC3E}">
        <p14:creationId xmlns:p14="http://schemas.microsoft.com/office/powerpoint/2010/main" val="955408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6452"/>
            <a:ext cx="9101713" cy="3224291"/>
          </a:xfrm>
          <a:prstGeom prst="rect">
            <a:avLst/>
          </a:prstGeom>
        </p:spPr>
      </p:pic>
      <p:pic>
        <p:nvPicPr>
          <p:cNvPr id="3" name="Picture 2"/>
          <p:cNvPicPr>
            <a:picLocks noChangeAspect="1"/>
          </p:cNvPicPr>
          <p:nvPr/>
        </p:nvPicPr>
        <p:blipFill>
          <a:blip r:embed="rId4"/>
          <a:stretch>
            <a:fillRect/>
          </a:stretch>
        </p:blipFill>
        <p:spPr>
          <a:xfrm>
            <a:off x="-42288" y="3421578"/>
            <a:ext cx="9144000" cy="3414156"/>
          </a:xfrm>
          <a:prstGeom prst="rect">
            <a:avLst/>
          </a:prstGeom>
        </p:spPr>
      </p:pic>
      <p:sp>
        <p:nvSpPr>
          <p:cNvPr id="900098" name="Rectangle 2"/>
          <p:cNvSpPr>
            <a:spLocks noGrp="1" noChangeArrowheads="1"/>
          </p:cNvSpPr>
          <p:nvPr>
            <p:ph type="ctrTitle"/>
          </p:nvPr>
        </p:nvSpPr>
        <p:spPr>
          <a:xfrm>
            <a:off x="-21145" y="3356992"/>
            <a:ext cx="9144000" cy="1584176"/>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قاعة الشهرة</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15F5DC05-B4BD-DCA7-06D7-F225B9B0E41B}"/>
              </a:ext>
            </a:extLst>
          </p:cNvPr>
          <p:cNvSpPr txBox="1">
            <a:spLocks noChangeArrowheads="1"/>
          </p:cNvSpPr>
          <p:nvPr/>
        </p:nvSpPr>
        <p:spPr bwMode="auto">
          <a:xfrm>
            <a:off x="4067944" y="5016263"/>
            <a:ext cx="4417851" cy="10458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 11</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53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038021"/>
          </a:xfrm>
          <a:prstGeom prst="rect">
            <a:avLst/>
          </a:prstGeom>
        </p:spPr>
      </p:pic>
      <p:sp>
        <p:nvSpPr>
          <p:cNvPr id="900098" name="Rectangle 2"/>
          <p:cNvSpPr>
            <a:spLocks noGrp="1" noChangeArrowheads="1"/>
          </p:cNvSpPr>
          <p:nvPr>
            <p:ph type="ctrTitle"/>
          </p:nvPr>
        </p:nvSpPr>
        <p:spPr>
          <a:xfrm>
            <a:off x="1938476" y="2738859"/>
            <a:ext cx="4985482" cy="748146"/>
          </a:xfrm>
          <a:effectLst>
            <a:outerShdw blurRad="63500" dist="35921" dir="2700000" algn="ctr" rotWithShape="0">
              <a:schemeClr val="tx2">
                <a:alpha val="74998"/>
              </a:schemeClr>
            </a:outerShdw>
          </a:effectLst>
        </p:spPr>
        <p:txBody>
          <a:bodyPr/>
          <a:lstStyle/>
          <a:p>
            <a:pPr>
              <a:defRPr/>
            </a:pPr>
            <a:r>
              <a:rPr lang="ar-JO" sz="6000" b="1" dirty="0">
                <a:effectLst>
                  <a:glow rad="508000">
                    <a:schemeClr val="tx1"/>
                  </a:glow>
                </a:effectLst>
                <a:latin typeface="Arial" panose="020B0604020202020204" pitchFamily="34" charset="0"/>
                <a:ea typeface="ＭＳ Ｐゴシック" charset="0"/>
                <a:cs typeface="Arial" panose="020B0604020202020204" pitchFamily="34" charset="0"/>
              </a:rPr>
              <a:t>أبطال</a:t>
            </a:r>
            <a:endParaRPr lang="en-US" sz="4800" b="1" dirty="0">
              <a:effectLst>
                <a:glow rad="508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327078" y="3570180"/>
            <a:ext cx="4208278" cy="7481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508000">
                    <a:schemeClr val="tx1"/>
                  </a:glow>
                </a:effectLst>
                <a:latin typeface="Arial" panose="020B0604020202020204" pitchFamily="34" charset="0"/>
                <a:ea typeface="ＭＳ Ｐゴシック" charset="0"/>
                <a:cs typeface="Arial" panose="020B0604020202020204" pitchFamily="34" charset="0"/>
              </a:rPr>
              <a:t>العهد</a:t>
            </a:r>
          </a:p>
          <a:p>
            <a:pPr>
              <a:defRPr/>
            </a:pPr>
            <a:r>
              <a:rPr lang="ar-JO" sz="3200" b="1" dirty="0">
                <a:effectLst>
                  <a:glow rad="508000">
                    <a:schemeClr val="tx1"/>
                  </a:glow>
                </a:effectLst>
                <a:latin typeface="Arial" panose="020B0604020202020204" pitchFamily="34" charset="0"/>
                <a:ea typeface="ＭＳ Ｐゴシック" charset="0"/>
                <a:cs typeface="Arial" panose="020B0604020202020204" pitchFamily="34" charset="0"/>
              </a:rPr>
              <a:t>القديم</a:t>
            </a:r>
            <a:endParaRPr lang="en-US" sz="3200" b="1" dirty="0">
              <a:effectLst>
                <a:glow rad="508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080000"/>
            <a:ext cx="3987800" cy="17779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508000">
                    <a:schemeClr val="tx1"/>
                  </a:glow>
                </a:effectLst>
                <a:latin typeface="Arial" panose="020B0604020202020204" pitchFamily="34" charset="0"/>
                <a:ea typeface="ＭＳ Ｐゴシック" charset="0"/>
                <a:cs typeface="Arial" panose="020B0604020202020204" pitchFamily="34" charset="0"/>
              </a:rPr>
              <a:t>مبدأ</a:t>
            </a:r>
          </a:p>
          <a:p>
            <a:pPr>
              <a:defRPr/>
            </a:pPr>
            <a:r>
              <a:rPr lang="ar-JO" sz="4800" b="1" dirty="0">
                <a:effectLst>
                  <a:glow rad="508000">
                    <a:schemeClr val="tx1"/>
                  </a:glow>
                </a:effectLst>
                <a:latin typeface="Arial" panose="020B0604020202020204" pitchFamily="34" charset="0"/>
                <a:ea typeface="ＭＳ Ｐゴシック" charset="0"/>
                <a:cs typeface="Arial" panose="020B0604020202020204" pitchFamily="34" charset="0"/>
              </a:rPr>
              <a:t>رئيسي</a:t>
            </a:r>
            <a:endParaRPr lang="en-US" sz="4000" b="1" dirty="0">
              <a:effectLst>
                <a:glow rad="508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016500" y="6636"/>
            <a:ext cx="4127500" cy="20126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508000">
                    <a:schemeClr val="tx1"/>
                  </a:glow>
                </a:effectLst>
                <a:latin typeface="Arial" panose="020B0604020202020204" pitchFamily="34" charset="0"/>
                <a:ea typeface="ＭＳ Ｐゴシック" charset="0"/>
                <a:cs typeface="Arial" panose="020B0604020202020204" pitchFamily="34" charset="0"/>
              </a:rPr>
              <a:t>المثال</a:t>
            </a:r>
          </a:p>
          <a:p>
            <a:pPr>
              <a:defRPr/>
            </a:pPr>
            <a:r>
              <a:rPr lang="ar-JO" sz="4800" b="1" dirty="0">
                <a:effectLst>
                  <a:glow rad="508000">
                    <a:schemeClr val="tx1"/>
                  </a:glow>
                </a:effectLst>
                <a:latin typeface="Arial" panose="020B0604020202020204" pitchFamily="34" charset="0"/>
                <a:ea typeface="ＭＳ Ｐゴシック" charset="0"/>
                <a:cs typeface="Arial" panose="020B0604020202020204" pitchFamily="34" charset="0"/>
              </a:rPr>
              <a:t>النهائي</a:t>
            </a:r>
            <a:endParaRPr lang="en-US" sz="4000" b="1" dirty="0">
              <a:effectLst>
                <a:glow rad="508000">
                  <a:schemeClr val="tx1"/>
                </a:glow>
              </a:effectLst>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rot="19145148">
            <a:off x="2097170" y="4051432"/>
            <a:ext cx="1168400" cy="920464"/>
          </a:xfrm>
          <a:prstGeom prst="rightArrow">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Right Arrow 7"/>
          <p:cNvSpPr/>
          <p:nvPr/>
        </p:nvSpPr>
        <p:spPr bwMode="auto">
          <a:xfrm rot="19145148">
            <a:off x="4840371" y="1559068"/>
            <a:ext cx="1168400" cy="920464"/>
          </a:xfrm>
          <a:prstGeom prst="rightArrow">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0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900098"/>
                                        </p:tgtEl>
                                        <p:attrNameLst>
                                          <p:attrName>style.visibility</p:attrName>
                                        </p:attrNameLst>
                                      </p:cBhvr>
                                      <p:to>
                                        <p:strVal val="visible"/>
                                      </p:to>
                                    </p:set>
                                    <p:anim calcmode="lin" valueType="num">
                                      <p:cBhvr>
                                        <p:cTn id="10" dur="1000" fill="hold"/>
                                        <p:tgtEl>
                                          <p:spTgt spid="900098"/>
                                        </p:tgtEl>
                                        <p:attrNameLst>
                                          <p:attrName>ppt_w</p:attrName>
                                        </p:attrNameLst>
                                      </p:cBhvr>
                                      <p:tavLst>
                                        <p:tav tm="0">
                                          <p:val>
                                            <p:strVal val="#ppt_w*0.70"/>
                                          </p:val>
                                        </p:tav>
                                        <p:tav tm="100000">
                                          <p:val>
                                            <p:strVal val="#ppt_w"/>
                                          </p:val>
                                        </p:tav>
                                      </p:tavLst>
                                    </p:anim>
                                    <p:anim calcmode="lin" valueType="num">
                                      <p:cBhvr>
                                        <p:cTn id="11" dur="1000" fill="hold"/>
                                        <p:tgtEl>
                                          <p:spTgt spid="900098"/>
                                        </p:tgtEl>
                                        <p:attrNameLst>
                                          <p:attrName>ppt_h</p:attrName>
                                        </p:attrNameLst>
                                      </p:cBhvr>
                                      <p:tavLst>
                                        <p:tav tm="0">
                                          <p:val>
                                            <p:strVal val="#ppt_h"/>
                                          </p:val>
                                        </p:tav>
                                        <p:tav tm="100000">
                                          <p:val>
                                            <p:strVal val="#ppt_h"/>
                                          </p:val>
                                        </p:tav>
                                      </p:tavLst>
                                    </p:anim>
                                    <p:animEffect transition="in" filter="fade">
                                      <p:cBhvr>
                                        <p:cTn id="12" dur="1000"/>
                                        <p:tgtEl>
                                          <p:spTgt spid="90009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4" grpId="0"/>
      <p:bldP spid="6" grpId="0"/>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787299"/>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يرى</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الإيمان الرجاء غير المنظور</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(11: 1-3)</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139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rgbClr val="FFFF00"/>
                </a:solidFill>
                <a:latin typeface="Arial" panose="020B0604020202020204" pitchFamily="34" charset="0"/>
                <a:cs typeface="Arial" panose="020B0604020202020204" pitchFamily="34" charset="0"/>
              </a:rPr>
              <a:t>بالإيمان ... (عبرانيين 11)</a:t>
            </a:r>
            <a:endParaRPr lang="en-US"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ar-JO" sz="3200" b="1" dirty="0">
                <a:effectLst>
                  <a:glow rad="127000">
                    <a:srgbClr val="000000">
                      <a:alpha val="96000"/>
                    </a:srgbClr>
                  </a:glow>
                </a:effectLst>
                <a:latin typeface="Arial" panose="020B0604020202020204" pitchFamily="34" charset="0"/>
                <a:cs typeface="Arial" panose="020B0604020202020204" pitchFamily="34" charset="0"/>
              </a:rPr>
              <a:t>وأما </a:t>
            </a:r>
            <a:r>
              <a:rPr lang="ar-JO" sz="3200" b="1"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الإيمان</a:t>
            </a:r>
            <a:r>
              <a:rPr lang="ar-JO" sz="3200" b="1" dirty="0">
                <a:effectLst>
                  <a:glow rad="127000">
                    <a:srgbClr val="000000">
                      <a:alpha val="96000"/>
                    </a:srgbClr>
                  </a:glow>
                </a:effectLst>
                <a:latin typeface="Arial" panose="020B0604020202020204" pitchFamily="34" charset="0"/>
                <a:cs typeface="Arial" panose="020B0604020202020204" pitchFamily="34" charset="0"/>
              </a:rPr>
              <a:t> فهو الثقة بما يرجى والإيقان بأمور لا ترى.</a:t>
            </a:r>
          </a:p>
          <a:p>
            <a:pPr defTabSz="914400"/>
            <a:r>
              <a:rPr lang="ar-JO" sz="3200" b="1" dirty="0">
                <a:effectLst>
                  <a:glow rad="127000">
                    <a:srgbClr val="000000">
                      <a:alpha val="96000"/>
                    </a:srgbClr>
                  </a:glow>
                </a:effectLst>
                <a:latin typeface="Arial" panose="020B0604020202020204" pitchFamily="34" charset="0"/>
                <a:cs typeface="Arial" panose="020B0604020202020204" pitchFamily="34" charset="0"/>
              </a:rPr>
              <a:t>(عب 11: 1)</a:t>
            </a:r>
            <a:endParaRPr lang="en-US" sz="3200" b="1" dirty="0">
              <a:effectLst>
                <a:glow rad="127000">
                  <a:srgbClr val="000000">
                    <a:alpha val="96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08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rgbClr val="FFFF00"/>
                </a:solidFill>
                <a:latin typeface="Arial" panose="020B0604020202020204" pitchFamily="34" charset="0"/>
                <a:cs typeface="Arial" panose="020B0604020202020204" pitchFamily="34" charset="0"/>
              </a:rPr>
              <a:t>بالإيمان ... (عبرانيين 11)</a:t>
            </a:r>
            <a:endParaRPr lang="en-US"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ar-JO" sz="3200" b="1" dirty="0">
                <a:effectLst>
                  <a:glow rad="127000">
                    <a:srgbClr val="000000">
                      <a:alpha val="96000"/>
                    </a:srgbClr>
                  </a:glow>
                </a:effectLst>
                <a:latin typeface="Arial" panose="020B0604020202020204" pitchFamily="34" charset="0"/>
                <a:cs typeface="Arial" panose="020B0604020202020204" pitchFamily="34" charset="0"/>
              </a:rPr>
              <a:t>فإنه في </a:t>
            </a:r>
            <a:r>
              <a:rPr lang="ar-JO" sz="3200" b="1"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هذا</a:t>
            </a:r>
            <a:r>
              <a:rPr lang="ar-JO" sz="3200" b="1" dirty="0">
                <a:effectLst>
                  <a:glow rad="127000">
                    <a:srgbClr val="000000">
                      <a:alpha val="96000"/>
                    </a:srgbClr>
                  </a:glow>
                </a:effectLst>
                <a:latin typeface="Arial" panose="020B0604020202020204" pitchFamily="34" charset="0"/>
                <a:cs typeface="Arial" panose="020B0604020202020204" pitchFamily="34" charset="0"/>
              </a:rPr>
              <a:t> شهد للقدماء.</a:t>
            </a:r>
          </a:p>
          <a:p>
            <a:pPr defTabSz="914400"/>
            <a:r>
              <a:rPr lang="ar-JO" sz="3200" b="1" dirty="0">
                <a:effectLst>
                  <a:glow rad="127000">
                    <a:srgbClr val="000000">
                      <a:alpha val="96000"/>
                    </a:srgbClr>
                  </a:glow>
                </a:effectLst>
                <a:latin typeface="Arial" panose="020B0604020202020204" pitchFamily="34" charset="0"/>
                <a:cs typeface="Arial" panose="020B0604020202020204" pitchFamily="34" charset="0"/>
              </a:rPr>
              <a:t>(عب 11: 2)</a:t>
            </a:r>
            <a:endParaRPr lang="en-US" sz="3200" b="1" dirty="0">
              <a:effectLst>
                <a:glow rad="127000">
                  <a:srgbClr val="000000">
                    <a:alpha val="96000"/>
                  </a:srgbClr>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4873" y="2294322"/>
            <a:ext cx="9188785" cy="3585428"/>
          </a:xfrm>
          <a:prstGeom prst="rect">
            <a:avLst/>
          </a:prstGeom>
        </p:spPr>
      </p:pic>
    </p:spTree>
    <p:extLst>
      <p:ext uri="{BB962C8B-B14F-4D97-AF65-F5344CB8AC3E}">
        <p14:creationId xmlns:p14="http://schemas.microsoft.com/office/powerpoint/2010/main" val="15591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43500"/>
            <a:ext cx="9144000" cy="15970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الإنتظار</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60551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npo0000c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rgbClr val="FFFF00"/>
                </a:solidFill>
                <a:latin typeface="Arial" panose="020B0604020202020204" pitchFamily="34" charset="0"/>
                <a:cs typeface="Arial" panose="020B0604020202020204" pitchFamily="34" charset="0"/>
              </a:rPr>
              <a:t>بالإيمان ... (عبرانيين 11)</a:t>
            </a:r>
            <a:endParaRPr lang="en-US"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7384"/>
            <a:ext cx="9144000" cy="170605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ar-JO" sz="3200" b="1"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بالإيمان</a:t>
            </a:r>
            <a:r>
              <a:rPr lang="ar-JO" sz="3200" b="1" dirty="0">
                <a:effectLst>
                  <a:glow rad="127000">
                    <a:srgbClr val="000000">
                      <a:alpha val="96000"/>
                    </a:srgbClr>
                  </a:glow>
                </a:effectLst>
                <a:latin typeface="Arial" panose="020B0604020202020204" pitchFamily="34" charset="0"/>
                <a:cs typeface="Arial" panose="020B0604020202020204" pitchFamily="34" charset="0"/>
              </a:rPr>
              <a:t> نفهم أن العالمين أتقنت بكلمة الله، حتى لم يتكون ما يرى  مما هو ظاهر (عب 11: 3)</a:t>
            </a:r>
            <a:endParaRPr lang="en-US" sz="3200" b="1" dirty="0">
              <a:effectLst>
                <a:glow rad="127000">
                  <a:srgbClr val="000000">
                    <a:alpha val="96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3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787299"/>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يرى</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الإيمان الرجاء غير المنظور</a:t>
            </a:r>
            <a:b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(11: 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6486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27749"/>
            <a:ext cx="9144000" cy="156965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تمثل ب</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قديسي</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العهد القديم الذين ثابروا (11: 4-40)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2306" y="0"/>
            <a:ext cx="9206306" cy="5170875"/>
          </a:xfrm>
          <a:prstGeom prst="rect">
            <a:avLst/>
          </a:prstGeom>
        </p:spPr>
      </p:pic>
    </p:spTree>
    <p:extLst>
      <p:ext uri="{BB962C8B-B14F-4D97-AF65-F5344CB8AC3E}">
        <p14:creationId xmlns:p14="http://schemas.microsoft.com/office/powerpoint/2010/main" val="1453357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957" y="0"/>
            <a:ext cx="9391108" cy="5290324"/>
          </a:xfrm>
          <a:prstGeom prst="rect">
            <a:avLst/>
          </a:prstGeom>
        </p:spPr>
      </p:pic>
      <p:sp>
        <p:nvSpPr>
          <p:cNvPr id="2" name="Title 1"/>
          <p:cNvSpPr>
            <a:spLocks noGrp="1"/>
          </p:cNvSpPr>
          <p:nvPr>
            <p:ph type="ctrTitle"/>
          </p:nvPr>
        </p:nvSpPr>
        <p:spPr>
          <a:xfrm>
            <a:off x="-54873" y="5290324"/>
            <a:ext cx="9217024" cy="1567676"/>
          </a:xfrm>
          <a:noFill/>
        </p:spPr>
        <p:txBody>
          <a:bodyPr/>
          <a:lstStyle/>
          <a:p>
            <a:r>
              <a:rPr lang="ar-JO" sz="4000" b="1" dirty="0">
                <a:solidFill>
                  <a:schemeClr val="bg1"/>
                </a:solidFill>
                <a:latin typeface="Arial" panose="020B0604020202020204" pitchFamily="34" charset="0"/>
                <a:cs typeface="Arial" panose="020B0604020202020204" pitchFamily="34" charset="0"/>
              </a:rPr>
              <a:t>لقد تصرف شعب ما قبل الآباء بيقين على رجاء غير منظور (4:11-7).</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076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23" y="-18001"/>
            <a:ext cx="9196474" cy="6897356"/>
          </a:xfrm>
          <a:prstGeom prst="rect">
            <a:avLst/>
          </a:prstGeom>
          <a:solidFill>
            <a:srgbClr val="000000"/>
          </a:solidFill>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0" y="-27385"/>
            <a:ext cx="5819226" cy="288851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ar-JO" sz="2800" b="1" dirty="0">
                <a:solidFill>
                  <a:srgbClr val="FFFF00"/>
                </a:solidFill>
                <a:effectLst>
                  <a:glow rad="228600">
                    <a:schemeClr val="tx1"/>
                  </a:glow>
                </a:effectLst>
                <a:latin typeface="Arial" panose="020B0604020202020204" pitchFamily="34" charset="0"/>
                <a:cs typeface="Arial" panose="020B0604020202020204" pitchFamily="34" charset="0"/>
              </a:rPr>
              <a:t>بالإيمان</a:t>
            </a:r>
            <a:r>
              <a:rPr lang="ar-JO" sz="2800" b="1" dirty="0">
                <a:effectLst>
                  <a:glow rad="228600">
                    <a:schemeClr val="tx1"/>
                  </a:glow>
                </a:effectLst>
                <a:latin typeface="Arial" panose="020B0604020202020204" pitchFamily="34" charset="0"/>
                <a:cs typeface="Arial" panose="020B0604020202020204" pitchFamily="34" charset="0"/>
              </a:rPr>
              <a:t> قدم هابيل لله ذبيحة أفضل من قايين، فبه شهد له أنه بار، إذ شهد الله لقرابينه. و</a:t>
            </a:r>
            <a:r>
              <a:rPr lang="ar-JO" sz="2800" b="1" dirty="0">
                <a:solidFill>
                  <a:srgbClr val="FFFF00"/>
                </a:solidFill>
                <a:effectLst>
                  <a:glow rad="228600">
                    <a:schemeClr val="tx1"/>
                  </a:glow>
                </a:effectLst>
                <a:latin typeface="Arial" panose="020B0604020202020204" pitchFamily="34" charset="0"/>
                <a:cs typeface="Arial" panose="020B0604020202020204" pitchFamily="34" charset="0"/>
              </a:rPr>
              <a:t>به</a:t>
            </a:r>
            <a:r>
              <a:rPr lang="ar-JO" sz="2800" b="1" dirty="0">
                <a:effectLst>
                  <a:glow rad="228600">
                    <a:schemeClr val="tx1"/>
                  </a:glow>
                </a:effectLst>
                <a:latin typeface="Arial" panose="020B0604020202020204" pitchFamily="34" charset="0"/>
                <a:cs typeface="Arial" panose="020B0604020202020204" pitchFamily="34" charset="0"/>
              </a:rPr>
              <a:t>، وإن مات، يتكلم بعد (عب 11: 4)</a:t>
            </a:r>
            <a:endParaRPr lang="en-US" sz="2800" b="1" dirty="0">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04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958791"/>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1" y="-27384"/>
            <a:ext cx="7563599" cy="230425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بالإيمان</a:t>
            </a:r>
            <a:r>
              <a:rPr lang="ar-JO" sz="2800" dirty="0">
                <a:effectLst>
                  <a:glow rad="127000">
                    <a:srgbClr val="000000">
                      <a:alpha val="96000"/>
                    </a:srgbClr>
                  </a:glow>
                </a:effectLst>
                <a:latin typeface="Arial" panose="020B0604020202020204" pitchFamily="34" charset="0"/>
                <a:cs typeface="Arial" panose="020B0604020202020204" pitchFamily="34" charset="0"/>
              </a:rPr>
              <a:t> نقل أخنوخ لكي لا يرى الموت، ولم يوجد لأن الله نقله. إذ قبل نقله شهد له بأنه قد أرضى الله.</a:t>
            </a:r>
          </a:p>
          <a:p>
            <a:pPr defTabSz="914400" eaLnBrk="0" fontAlgn="base" hangingPunct="0">
              <a:spcBef>
                <a:spcPct val="0"/>
              </a:spcBef>
              <a:spcAft>
                <a:spcPct val="0"/>
              </a:spcAft>
            </a:pPr>
            <a:r>
              <a:rPr lang="ar-JO" sz="2800" dirty="0">
                <a:effectLst>
                  <a:glow rad="127000">
                    <a:srgbClr val="000000">
                      <a:alpha val="96000"/>
                    </a:srgbClr>
                  </a:glow>
                </a:effectLst>
                <a:latin typeface="Arial" panose="020B0604020202020204" pitchFamily="34" charset="0"/>
                <a:cs typeface="Arial" panose="020B0604020202020204" pitchFamily="34" charset="0"/>
              </a:rPr>
              <a:t>(عب 11: 5)</a:t>
            </a:r>
            <a:endParaRPr lang="en-US" sz="2800" dirty="0">
              <a:effectLst>
                <a:glow rad="127000">
                  <a:srgbClr val="000000">
                    <a:alpha val="96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0" y="114144"/>
            <a:ext cx="9264861" cy="6627224"/>
          </a:xfrm>
          <a:prstGeom prst="rect">
            <a:avLst/>
          </a:prstGeom>
        </p:spPr>
      </p:pic>
      <p:sp>
        <p:nvSpPr>
          <p:cNvPr id="5" name="Title 1"/>
          <p:cNvSpPr txBox="1">
            <a:spLocks/>
          </p:cNvSpPr>
          <p:nvPr/>
        </p:nvSpPr>
        <p:spPr bwMode="auto">
          <a:xfrm>
            <a:off x="0" y="4382421"/>
            <a:ext cx="9144000" cy="19268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ar-JO" sz="3200" b="1" dirty="0">
                <a:effectLst>
                  <a:glow rad="127000">
                    <a:srgbClr val="000000">
                      <a:alpha val="96000"/>
                    </a:srgbClr>
                  </a:glow>
                </a:effectLst>
                <a:latin typeface="Arial" panose="020B0604020202020204" pitchFamily="34" charset="0"/>
                <a:cs typeface="Arial" panose="020B0604020202020204" pitchFamily="34" charset="0"/>
              </a:rPr>
              <a:t>ولكن بدون </a:t>
            </a:r>
            <a:r>
              <a:rPr lang="ar-JO" sz="3200" b="1"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إيمان</a:t>
            </a:r>
            <a:r>
              <a:rPr lang="ar-JO" sz="3200" b="1" dirty="0">
                <a:effectLst>
                  <a:glow rad="127000">
                    <a:srgbClr val="000000">
                      <a:alpha val="96000"/>
                    </a:srgbClr>
                  </a:glow>
                </a:effectLst>
                <a:latin typeface="Arial" panose="020B0604020202020204" pitchFamily="34" charset="0"/>
                <a:cs typeface="Arial" panose="020B0604020202020204" pitchFamily="34" charset="0"/>
              </a:rPr>
              <a:t> لا يمكن إرضاؤه، لأنه يجب أن الذي يأتي إلى الله يؤمن بأنه موجود، وأنه يجازي الذين يطلبونه.</a:t>
            </a:r>
          </a:p>
          <a:p>
            <a:pPr defTabSz="914400"/>
            <a:r>
              <a:rPr lang="ar-JO" sz="3200" b="1" dirty="0">
                <a:effectLst>
                  <a:glow rad="127000">
                    <a:srgbClr val="000000">
                      <a:alpha val="96000"/>
                    </a:srgbClr>
                  </a:glow>
                </a:effectLst>
                <a:latin typeface="Arial" panose="020B0604020202020204" pitchFamily="34" charset="0"/>
                <a:cs typeface="Arial" panose="020B0604020202020204" pitchFamily="34" charset="0"/>
              </a:rPr>
              <a:t>(عب 11: 6)</a:t>
            </a:r>
            <a:endParaRPr lang="en-US" sz="3200" b="1" dirty="0">
              <a:effectLst>
                <a:glow rad="127000">
                  <a:srgbClr val="000000">
                    <a:alpha val="96000"/>
                  </a:srgbClr>
                </a:glow>
              </a:effectLst>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85800" y="-1355881"/>
            <a:ext cx="7772400" cy="1470025"/>
          </a:xfrm>
        </p:spPr>
        <p:txBody>
          <a:bodyPr/>
          <a:lstStyle/>
          <a:p>
            <a:r>
              <a:rPr lang="en-US" dirty="0"/>
              <a:t>Hebrews</a:t>
            </a:r>
            <a:r>
              <a:rPr lang="en-US" baseline="0" dirty="0"/>
              <a:t> 11:6</a:t>
            </a:r>
            <a:endParaRPr lang="en-US" dirty="0"/>
          </a:p>
        </p:txBody>
      </p:sp>
    </p:spTree>
    <p:extLst>
      <p:ext uri="{BB962C8B-B14F-4D97-AF65-F5344CB8AC3E}">
        <p14:creationId xmlns:p14="http://schemas.microsoft.com/office/powerpoint/2010/main" val="5824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n 6 Noah &amp; S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148733" y="3506073"/>
            <a:ext cx="8889442" cy="198032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ar-JO" sz="3200" spc="-1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بالإيمان</a:t>
            </a:r>
            <a:r>
              <a:rPr lang="ar-JO" sz="3200" spc="-100" dirty="0">
                <a:effectLst>
                  <a:glow rad="127000">
                    <a:srgbClr val="000000">
                      <a:alpha val="96000"/>
                    </a:srgbClr>
                  </a:glow>
                </a:effectLst>
                <a:latin typeface="Arial" panose="020B0604020202020204" pitchFamily="34" charset="0"/>
                <a:cs typeface="Arial" panose="020B0604020202020204" pitchFamily="34" charset="0"/>
              </a:rPr>
              <a:t> نوح لما أوحي إليه عن أمور لم تر بعد خاف، فبنى فلكاً لخلاص بيته، ف</a:t>
            </a:r>
            <a:r>
              <a:rPr lang="ar-JO" sz="3200" spc="-1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به</a:t>
            </a:r>
            <a:r>
              <a:rPr lang="ar-JO" sz="3200" spc="-100" dirty="0">
                <a:effectLst>
                  <a:glow rad="127000">
                    <a:srgbClr val="000000">
                      <a:alpha val="96000"/>
                    </a:srgbClr>
                  </a:glow>
                </a:effectLst>
                <a:latin typeface="Arial" panose="020B0604020202020204" pitchFamily="34" charset="0"/>
                <a:cs typeface="Arial" panose="020B0604020202020204" pitchFamily="34" charset="0"/>
              </a:rPr>
              <a:t> دان العالم، وصار وارثاً للبر الذي حسب </a:t>
            </a:r>
            <a:r>
              <a:rPr lang="ar-JO" sz="3200" spc="-1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الإيمان</a:t>
            </a:r>
            <a:r>
              <a:rPr lang="ar-JO" sz="3200" spc="-100" dirty="0">
                <a:effectLst>
                  <a:glow rad="127000">
                    <a:srgbClr val="000000">
                      <a:alpha val="96000"/>
                    </a:srgbClr>
                  </a:glow>
                </a:effectLst>
                <a:latin typeface="Arial" panose="020B0604020202020204" pitchFamily="34" charset="0"/>
                <a:cs typeface="Arial" panose="020B0604020202020204" pitchFamily="34" charset="0"/>
              </a:rPr>
              <a:t>.</a:t>
            </a:r>
          </a:p>
          <a:p>
            <a:pPr defTabSz="914400" eaLnBrk="0" fontAlgn="base" hangingPunct="0">
              <a:spcBef>
                <a:spcPct val="0"/>
              </a:spcBef>
              <a:spcAft>
                <a:spcPct val="0"/>
              </a:spcAft>
            </a:pPr>
            <a:r>
              <a:rPr lang="ar-JO" sz="3200" spc="-100" dirty="0">
                <a:effectLst>
                  <a:glow rad="127000">
                    <a:srgbClr val="000000">
                      <a:alpha val="96000"/>
                    </a:srgbClr>
                  </a:glow>
                </a:effectLst>
                <a:latin typeface="Arial" panose="020B0604020202020204" pitchFamily="34" charset="0"/>
                <a:cs typeface="Arial" panose="020B0604020202020204" pitchFamily="34" charset="0"/>
              </a:rPr>
              <a:t>(عب 11: 7)</a:t>
            </a:r>
            <a:endParaRPr lang="en-US" sz="3200" spc="-100" dirty="0">
              <a:effectLst>
                <a:glow rad="127000">
                  <a:srgbClr val="000000">
                    <a:alpha val="96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42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5290324"/>
            <a:ext cx="9217024" cy="1567676"/>
          </a:xfrm>
          <a:noFill/>
        </p:spPr>
        <p:txBody>
          <a:bodyPr/>
          <a:lstStyle/>
          <a:p>
            <a:r>
              <a:rPr lang="ar-JO" sz="4000" b="1" dirty="0">
                <a:solidFill>
                  <a:schemeClr val="bg1"/>
                </a:solidFill>
                <a:latin typeface="Arial" panose="020B0604020202020204" pitchFamily="34" charset="0"/>
                <a:cs typeface="Arial" panose="020B0604020202020204" pitchFamily="34" charset="0"/>
              </a:rPr>
              <a:t>لقد تصرف الآباء بيقين على رجاء غير منظور     (11: 8-22).</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0"/>
            <a:ext cx="6882966" cy="5173620"/>
          </a:xfrm>
          <a:prstGeom prst="rect">
            <a:avLst/>
          </a:prstGeom>
        </p:spPr>
      </p:pic>
      <p:sp>
        <p:nvSpPr>
          <p:cNvPr id="5" name="Title 1"/>
          <p:cNvSpPr txBox="1">
            <a:spLocks/>
          </p:cNvSpPr>
          <p:nvPr/>
        </p:nvSpPr>
        <p:spPr bwMode="auto">
          <a:xfrm>
            <a:off x="3372365" y="1567676"/>
            <a:ext cx="5761244" cy="69712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r>
              <a:rPr lang="ar-JO" sz="4000" b="1" dirty="0">
                <a:solidFill>
                  <a:srgbClr val="FFFF00"/>
                </a:solidFill>
                <a:latin typeface="Arial" panose="020B0604020202020204" pitchFamily="34" charset="0"/>
                <a:cs typeface="Arial" panose="020B0604020202020204" pitchFamily="34" charset="0"/>
              </a:rPr>
              <a:t>إسحق</a:t>
            </a:r>
            <a:endParaRPr lang="en-US" sz="4000" b="1" dirty="0">
              <a:solidFill>
                <a:srgbClr val="FFFF00"/>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2832859" y="0"/>
            <a:ext cx="6078101" cy="1567676"/>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r>
              <a:rPr lang="ar-JO" sz="6600" b="1" dirty="0">
                <a:solidFill>
                  <a:schemeClr val="bg1"/>
                </a:solidFill>
                <a:latin typeface="Arial" panose="020B0604020202020204" pitchFamily="34" charset="0"/>
                <a:cs typeface="Arial" panose="020B0604020202020204" pitchFamily="34" charset="0"/>
              </a:rPr>
              <a:t>إبراهيم</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838837" y="2364756"/>
            <a:ext cx="5294771" cy="69712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r>
              <a:rPr lang="ar-JO" sz="4000" b="1" dirty="0">
                <a:solidFill>
                  <a:srgbClr val="FFFF00"/>
                </a:solidFill>
                <a:latin typeface="Arial" panose="020B0604020202020204" pitchFamily="34" charset="0"/>
                <a:cs typeface="Arial" panose="020B0604020202020204" pitchFamily="34" charset="0"/>
              </a:rPr>
              <a:t>يعقوب</a:t>
            </a:r>
            <a:endParaRPr lang="en-US" sz="4000" b="1" dirty="0">
              <a:solidFill>
                <a:srgbClr val="FFFF00"/>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181337" y="3161836"/>
            <a:ext cx="4952272" cy="69712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r>
              <a:rPr lang="ar-JO" sz="4000" b="1" dirty="0">
                <a:solidFill>
                  <a:srgbClr val="FFFF00"/>
                </a:solidFill>
                <a:latin typeface="Arial" panose="020B0604020202020204" pitchFamily="34" charset="0"/>
                <a:cs typeface="Arial" panose="020B0604020202020204" pitchFamily="34" charset="0"/>
              </a:rPr>
              <a:t>يوسف</a:t>
            </a:r>
            <a:endParaRPr lang="en-US" sz="4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470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8" y="19283"/>
            <a:ext cx="4938197" cy="613017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4932039" y="620688"/>
            <a:ext cx="4211961" cy="51845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بالإيمان إبراهيم لما دعي أطاع أن يخرج إلى المكان الذي كان عتيداً أن يأخذه ميراثاً، فخرج وهو لا يعلم إلى أين يأتي.</a:t>
            </a:r>
          </a:p>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(عب 11: 8)</a:t>
            </a:r>
            <a:endParaRPr lang="en-US" sz="3200" dirty="0">
              <a:effectLst>
                <a:glow rad="127000">
                  <a:srgbClr val="000000">
                    <a:alpha val="96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2990" cy="6057231"/>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ننتظر الزواج</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0551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778"/>
            <a:ext cx="9144000" cy="610985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5330802" y="-99392"/>
            <a:ext cx="3861243" cy="626469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بالإيمان تغرب في أرض الموعد كأنها غريبة، ساكناً في خيام مع إسحاق ويعقوب الوارثين معه لهذا الموعد عينه.</a:t>
            </a:r>
            <a:br>
              <a:rPr lang="en-US" sz="3200" dirty="0">
                <a:effectLst>
                  <a:glow rad="127000">
                    <a:srgbClr val="000000">
                      <a:alpha val="96000"/>
                    </a:srgbClr>
                  </a:glow>
                </a:effectLst>
                <a:latin typeface="Arial" panose="020B0604020202020204" pitchFamily="34" charset="0"/>
                <a:cs typeface="Arial" panose="020B0604020202020204" pitchFamily="34" charset="0"/>
              </a:rPr>
            </a:br>
            <a:r>
              <a:rPr lang="en-US" sz="3200" dirty="0">
                <a:effectLst>
                  <a:glow rad="127000">
                    <a:srgbClr val="000000">
                      <a:alpha val="96000"/>
                    </a:srgbClr>
                  </a:glow>
                </a:effectLst>
                <a:latin typeface="Arial" panose="020B0604020202020204" pitchFamily="34" charset="0"/>
                <a:cs typeface="Arial" panose="020B0604020202020204" pitchFamily="34" charset="0"/>
              </a:rPr>
              <a:t>(</a:t>
            </a:r>
            <a:r>
              <a:rPr lang="ar-JO" sz="3200" dirty="0">
                <a:effectLst>
                  <a:glow rad="127000">
                    <a:srgbClr val="000000">
                      <a:alpha val="96000"/>
                    </a:srgbClr>
                  </a:glow>
                </a:effectLst>
                <a:latin typeface="Arial" panose="020B0604020202020204" pitchFamily="34" charset="0"/>
                <a:cs typeface="Arial" panose="020B0604020202020204" pitchFamily="34" charset="0"/>
              </a:rPr>
              <a:t>عب 11: 9</a:t>
            </a:r>
            <a:r>
              <a:rPr lang="en-US" sz="3200" dirty="0">
                <a:effectLst>
                  <a:glow rad="127000">
                    <a:srgbClr val="000000">
                      <a:alpha val="96000"/>
                    </a:srgb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245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44824"/>
            <a:ext cx="9144000" cy="4572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0" y="-13957"/>
            <a:ext cx="9144000" cy="191683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لأنه كان ينتظر المدينة التي لها الأساسات، التي صانعها وبارئها الله.</a:t>
            </a:r>
          </a:p>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(عب 11: 10)</a:t>
            </a:r>
            <a:endParaRPr lang="en-US" sz="3200" dirty="0">
              <a:effectLst>
                <a:glow rad="127000">
                  <a:srgbClr val="000000">
                    <a:alpha val="96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1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5594"/>
            <a:ext cx="9144000" cy="641980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35495" y="1772508"/>
            <a:ext cx="6272155" cy="436541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بالإيمان سارة نفسها أيضاً أخذت قدرة على إنشاء نسل، وبعد وقت السن ولدت، إذ حسبت الذي وعد صادقاً.</a:t>
            </a:r>
          </a:p>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(عب 11: 11)</a:t>
            </a:r>
            <a:endParaRPr lang="en-US" sz="3200" dirty="0">
              <a:effectLst>
                <a:glow rad="127000">
                  <a:srgbClr val="000000">
                    <a:alpha val="96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6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548"/>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4800513" y="0"/>
            <a:ext cx="4237661" cy="609329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لذلك ولد أيضاً من واحد، وذلك من ممات، مثل نجوم السماء في الكثرة، وكالرمل الذي على شاطئ البحر الذي لا يعد.</a:t>
            </a:r>
            <a:br>
              <a:rPr lang="en-US" sz="3200" dirty="0">
                <a:effectLst>
                  <a:glow rad="127000">
                    <a:srgbClr val="000000">
                      <a:alpha val="96000"/>
                    </a:srgbClr>
                  </a:glow>
                </a:effectLst>
                <a:latin typeface="Arial" panose="020B0604020202020204" pitchFamily="34" charset="0"/>
                <a:cs typeface="Arial" panose="020B0604020202020204" pitchFamily="34" charset="0"/>
              </a:rPr>
            </a:br>
            <a:r>
              <a:rPr lang="en-US" sz="3200" dirty="0">
                <a:effectLst>
                  <a:glow rad="127000">
                    <a:srgbClr val="000000">
                      <a:alpha val="96000"/>
                    </a:srgbClr>
                  </a:glow>
                </a:effectLst>
                <a:latin typeface="Arial" panose="020B0604020202020204" pitchFamily="34" charset="0"/>
                <a:cs typeface="Arial" panose="020B0604020202020204" pitchFamily="34" charset="0"/>
              </a:rPr>
              <a:t>(</a:t>
            </a:r>
            <a:r>
              <a:rPr lang="ar-JO" sz="3200" dirty="0">
                <a:effectLst>
                  <a:glow rad="127000">
                    <a:srgbClr val="000000">
                      <a:alpha val="96000"/>
                    </a:srgbClr>
                  </a:glow>
                </a:effectLst>
                <a:latin typeface="Arial" panose="020B0604020202020204" pitchFamily="34" charset="0"/>
                <a:cs typeface="Arial" panose="020B0604020202020204" pitchFamily="34" charset="0"/>
              </a:rPr>
              <a:t>عب 11: 12</a:t>
            </a:r>
            <a:r>
              <a:rPr lang="en-US" sz="3200" dirty="0">
                <a:effectLst>
                  <a:glow rad="127000">
                    <a:srgbClr val="000000">
                      <a:alpha val="96000"/>
                    </a:srgb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791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35240" y="44063"/>
            <a:ext cx="5808760" cy="6571438"/>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في الإيمان مات هؤلاء أجمعون، وهم لم ينالوا المواعيد، بل من بعيد نظروها وصدقوها وحيوها، وأقروا بأنهم غرباء ونزلاء على الأرض. فإن الذين يقولون مثل هذا يظهرون أنهم يطلبون وطناً.</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13-14</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6383245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863"/>
            <a:ext cx="9150700" cy="6899863"/>
          </a:xfrm>
          <a:prstGeom prst="rect">
            <a:avLst/>
          </a:prstGeom>
        </p:spPr>
      </p:pic>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فلو ذكروا ذلك الذي خرجوا منه، لكان لهم فرصة للرجوع. ولكن الآن يبتغون وطناً أفضل، أي سماوياً، لذلك لا يستحي بهم الله أن يدعى إلههم، لأنه أعد لهم مدينة.</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15-16)</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22364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876806" cy="6165304"/>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3251510" y="0"/>
            <a:ext cx="5856994" cy="616530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بالإيمان قدم إبراهيم إسحاق وهو مجرب. قدم الذي قبل المواعيد وحيده، الذي قيل له: إنه بإسحاق يدعى لك نسل.</a:t>
            </a:r>
            <a:br>
              <a:rPr lang="en-US" sz="3200" dirty="0">
                <a:effectLst>
                  <a:glow rad="127000">
                    <a:srgbClr val="000000">
                      <a:alpha val="96000"/>
                    </a:srgbClr>
                  </a:glow>
                </a:effectLst>
                <a:latin typeface="Arial" panose="020B0604020202020204" pitchFamily="34" charset="0"/>
                <a:cs typeface="Arial" panose="020B0604020202020204" pitchFamily="34" charset="0"/>
              </a:rPr>
            </a:br>
            <a:r>
              <a:rPr lang="en-US" sz="3200" dirty="0">
                <a:effectLst>
                  <a:glow rad="127000">
                    <a:srgbClr val="000000">
                      <a:alpha val="96000"/>
                    </a:srgbClr>
                  </a:glow>
                </a:effectLst>
                <a:latin typeface="Arial" panose="020B0604020202020204" pitchFamily="34" charset="0"/>
                <a:cs typeface="Arial" panose="020B0604020202020204" pitchFamily="34" charset="0"/>
              </a:rPr>
              <a:t>(</a:t>
            </a:r>
            <a:r>
              <a:rPr lang="ar-JO" sz="3200" dirty="0">
                <a:effectLst>
                  <a:glow rad="127000">
                    <a:srgbClr val="000000">
                      <a:alpha val="96000"/>
                    </a:srgbClr>
                  </a:glow>
                </a:effectLst>
                <a:latin typeface="Arial" panose="020B0604020202020204" pitchFamily="34" charset="0"/>
                <a:cs typeface="Arial" panose="020B0604020202020204" pitchFamily="34" charset="0"/>
              </a:rPr>
              <a:t>عب 11: 17-18</a:t>
            </a:r>
            <a:r>
              <a:rPr lang="en-US" sz="3200" dirty="0">
                <a:effectLst>
                  <a:glow rad="127000">
                    <a:srgbClr val="000000">
                      <a:alpha val="96000"/>
                    </a:srgb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860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7242" y="1185"/>
            <a:ext cx="8076758" cy="605284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بالإيمان ... (عبرانيين 11)</a:t>
            </a:r>
            <a:endParaRPr lang="en-US" b="1" dirty="0">
              <a:solidFill>
                <a:srgbClr val="FFFF00"/>
              </a:solidFill>
            </a:endParaRPr>
          </a:p>
        </p:txBody>
      </p:sp>
      <p:sp>
        <p:nvSpPr>
          <p:cNvPr id="5" name="Title 1"/>
          <p:cNvSpPr txBox="1">
            <a:spLocks/>
          </p:cNvSpPr>
          <p:nvPr/>
        </p:nvSpPr>
        <p:spPr bwMode="auto">
          <a:xfrm>
            <a:off x="177833" y="0"/>
            <a:ext cx="3478371" cy="616530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ar-JO" sz="3200" dirty="0">
                <a:effectLst>
                  <a:glow rad="127000">
                    <a:srgbClr val="000000">
                      <a:alpha val="96000"/>
                    </a:srgbClr>
                  </a:glow>
                </a:effectLst>
                <a:latin typeface="Arial" panose="020B0604020202020204" pitchFamily="34" charset="0"/>
                <a:cs typeface="Arial" panose="020B0604020202020204" pitchFamily="34" charset="0"/>
              </a:rPr>
              <a:t>إذ حسب أن الله قادر على الإقامة من الأموات أيضا، الذين منهم أخذه أيضا في مثال.</a:t>
            </a:r>
            <a:br>
              <a:rPr lang="en-US" sz="3200" dirty="0">
                <a:effectLst>
                  <a:glow rad="127000">
                    <a:srgbClr val="000000">
                      <a:alpha val="96000"/>
                    </a:srgbClr>
                  </a:glow>
                </a:effectLst>
                <a:latin typeface="Arial" panose="020B0604020202020204" pitchFamily="34" charset="0"/>
                <a:cs typeface="Arial" panose="020B0604020202020204" pitchFamily="34" charset="0"/>
              </a:rPr>
            </a:br>
            <a:r>
              <a:rPr lang="en-US" sz="3200" dirty="0">
                <a:effectLst>
                  <a:glow rad="127000">
                    <a:srgbClr val="000000">
                      <a:alpha val="96000"/>
                    </a:srgbClr>
                  </a:glow>
                </a:effectLst>
                <a:latin typeface="Arial" panose="020B0604020202020204" pitchFamily="34" charset="0"/>
                <a:cs typeface="Arial" panose="020B0604020202020204" pitchFamily="34" charset="0"/>
              </a:rPr>
              <a:t>(</a:t>
            </a:r>
            <a:r>
              <a:rPr lang="ar-JO" sz="3200" dirty="0">
                <a:effectLst>
                  <a:glow rad="127000">
                    <a:srgbClr val="000000">
                      <a:alpha val="96000"/>
                    </a:srgbClr>
                  </a:glow>
                </a:effectLst>
                <a:latin typeface="Arial" panose="020B0604020202020204" pitchFamily="34" charset="0"/>
                <a:cs typeface="Arial" panose="020B0604020202020204" pitchFamily="34" charset="0"/>
              </a:rPr>
              <a:t>عب 11: 19</a:t>
            </a:r>
            <a:r>
              <a:rPr lang="en-US" sz="3200" dirty="0">
                <a:effectLst>
                  <a:glow rad="127000">
                    <a:srgbClr val="000000">
                      <a:alpha val="96000"/>
                    </a:srgb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8845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3195690" cy="6423412"/>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إسحاق بارك يعقوب وعيسو من جهة أمور عتيدة.</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20</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8386876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3195690" cy="6423412"/>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يعقوب عند موته بارك كل واحد من ابني يوسف، وسجد على رأس عصاه.</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21</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8236808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0760"/>
          </a:xfrm>
          <a:prstGeom prst="rect">
            <a:avLst/>
          </a:prstGeom>
        </p:spPr>
      </p:pic>
      <p:sp>
        <p:nvSpPr>
          <p:cNvPr id="900098" name="Rectangle 2"/>
          <p:cNvSpPr>
            <a:spLocks noGrp="1" noChangeArrowheads="1"/>
          </p:cNvSpPr>
          <p:nvPr>
            <p:ph type="ctrTitle"/>
          </p:nvPr>
        </p:nvSpPr>
        <p:spPr>
          <a:xfrm>
            <a:off x="0" y="5540831"/>
            <a:ext cx="9144000" cy="119969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ينتظر البعض توجيهاً من الله عن المكان الذي يجب أن نعمل فيه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055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80608"/>
            <a:ext cx="4649195" cy="5238527"/>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يوسف عند موته ذكر خروج بني إسرائيل وأوصى من جهة عظامه.</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22</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4649195" y="780608"/>
            <a:ext cx="4494805" cy="4494805"/>
          </a:xfrm>
          <a:prstGeom prst="rect">
            <a:avLst/>
          </a:prstGeom>
        </p:spPr>
      </p:pic>
    </p:spTree>
    <p:extLst>
      <p:ext uri="{BB962C8B-B14F-4D97-AF65-F5344CB8AC3E}">
        <p14:creationId xmlns:p14="http://schemas.microsoft.com/office/powerpoint/2010/main" val="420570540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ar-JO" sz="4000" b="1" dirty="0">
                <a:solidFill>
                  <a:schemeClr val="bg1"/>
                </a:solidFill>
                <a:latin typeface="Arial" panose="020B0604020202020204" pitchFamily="34" charset="0"/>
                <a:cs typeface="Arial" panose="020B0604020202020204" pitchFamily="34" charset="0"/>
              </a:rPr>
              <a:t>تصرف موسى وجيل الإمتلاك بيقين على رجاء غير منظور (11: 23-31).</a:t>
            </a: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31526" y="0"/>
            <a:ext cx="6283200" cy="4820246"/>
          </a:xfrm>
          <a:prstGeom prst="rect">
            <a:avLst/>
          </a:prstGeom>
        </p:spPr>
      </p:pic>
    </p:spTree>
    <p:extLst>
      <p:ext uri="{BB962C8B-B14F-4D97-AF65-F5344CB8AC3E}">
        <p14:creationId xmlns:p14="http://schemas.microsoft.com/office/powerpoint/2010/main" val="2851371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911" y="1884162"/>
            <a:ext cx="9178473" cy="49613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910" y="44063"/>
            <a:ext cx="9171910" cy="2035494"/>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موسى بعدما ولد أخفاه أبواه ثلاثة أشهر، لأنهما رأيا الصبي جميلاً، ولم يخشيا أمر الملك.</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23)</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4188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4729147"/>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موسى لما كبر أبى أن يدعى ابن ابنة فرعون، مفضلاً بالأحرى أن يذل مع شعب الله على أن يكون له تمتع وقتي بالخطية،</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حاسباً عار المسيح غنى أعظم من خزائن مصر، لأنه كان ينظر إلى المجازاة (11: 24-26)</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592196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815"/>
            <a:ext cx="9144000" cy="68491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ترك مصر غير خائف من غضب الملك، لأنه تشدد، كأنه يرى من لا يرى (11: 27)</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388478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34020"/>
            <a:ext cx="9144000" cy="2523980"/>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صنع الفصح ورش الدم لئلا يمسهم الذي أهلك الأبكار.</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28)</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6529975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44063"/>
            <a:ext cx="6813937" cy="681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اجتازوا في البحر الأحمر كما في اليابسة، الأمر الذي لما شرع فيه المصريون غرقوا.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29)</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064000" y="3048000"/>
            <a:ext cx="5080000" cy="3810000"/>
          </a:xfrm>
          <a:prstGeom prst="rect">
            <a:avLst/>
          </a:prstGeom>
        </p:spPr>
      </p:pic>
    </p:spTree>
    <p:extLst>
      <p:ext uri="{BB962C8B-B14F-4D97-AF65-F5344CB8AC3E}">
        <p14:creationId xmlns:p14="http://schemas.microsoft.com/office/powerpoint/2010/main" val="2071294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7114" y="5889605"/>
            <a:ext cx="8890000" cy="954107"/>
          </a:xfrm>
          <a:prstGeom prst="rect">
            <a:avLst/>
          </a:prstGeom>
        </p:spPr>
        <p:txBody>
          <a:bodyPr wrap="square">
            <a:spAutoFit/>
          </a:bodyPr>
          <a:lstStyle>
            <a:defPPr>
              <a:defRPr lang="en-US"/>
            </a:defPPr>
            <a:lvl1pPr>
              <a:defRPr sz="3600" b="1">
                <a:solidFill>
                  <a:prstClr val="white"/>
                </a:solidFill>
                <a:effectLst>
                  <a:glow rad="228600">
                    <a:schemeClr val="bg1"/>
                  </a:glow>
                  <a:outerShdw blurRad="38100" dist="38100" dir="2700000" algn="tl">
                    <a:srgbClr val="000000">
                      <a:alpha val="43137"/>
                    </a:srgbClr>
                  </a:outerShdw>
                </a:effectLst>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تل السلطان - رسم تخطيطي للمقطع العرضي لنظام التحصين في أريحا بناءً على خندق كينيون الغربي. </a:t>
            </a:r>
            <a:endParaRPr kumimoji="0" lang="en-US" sz="2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4099" name="Picture 2" descr="Cross-section of Jericho's wall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14" y="1108058"/>
            <a:ext cx="6019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6221405" y="4365605"/>
            <a:ext cx="2214068"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ارتفاع 3-4 م</a:t>
            </a:r>
            <a:endParaRPr kumimoji="0" lang="en-US" sz="1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cxnSp>
        <p:nvCxnSpPr>
          <p:cNvPr id="10" name="Straight Arrow Connector 9"/>
          <p:cNvCxnSpPr/>
          <p:nvPr/>
        </p:nvCxnSpPr>
        <p:spPr>
          <a:xfrm flipH="1">
            <a:off x="4359786" y="3451205"/>
            <a:ext cx="1627188"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624899" y="4638655"/>
            <a:ext cx="1474787"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162686" y="1698605"/>
            <a:ext cx="3937000"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221405" y="1546205"/>
            <a:ext cx="2922595"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سور الطوب الثاني</a:t>
            </a:r>
            <a:endParaRPr kumimoji="0" lang="en-US" sz="1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Rectangle 17"/>
          <p:cNvSpPr/>
          <p:nvPr/>
        </p:nvSpPr>
        <p:spPr>
          <a:xfrm>
            <a:off x="6221405" y="3159105"/>
            <a:ext cx="2214068" cy="120032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عرض 2 م،</a:t>
            </a:r>
            <a:endParaRPr kumimoji="0" 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ارتفاع 5-6 م</a:t>
            </a:r>
            <a:endParaRPr kumimoji="0" lang="en-US" sz="1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cxnSp>
        <p:nvCxnSpPr>
          <p:cNvPr id="20" name="Straight Arrow Connector 19"/>
          <p:cNvCxnSpPr/>
          <p:nvPr/>
        </p:nvCxnSpPr>
        <p:spPr>
          <a:xfrm flipH="1">
            <a:off x="994286" y="2384405"/>
            <a:ext cx="76200" cy="2273300"/>
          </a:xfrm>
          <a:prstGeom prst="straightConnector1">
            <a:avLst/>
          </a:prstGeom>
          <a:ln w="38100">
            <a:solidFill>
              <a:srgbClr val="FFFFFF"/>
            </a:solidFill>
            <a:headEnd type="arrow"/>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14949" y="3228955"/>
            <a:ext cx="998991"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15 م</a:t>
            </a:r>
            <a:endParaRPr kumimoji="0" lang="en-US" sz="1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DBF7F9CF-054C-270A-C415-FA9D938CDD44}"/>
              </a:ext>
            </a:extLst>
          </p:cNvPr>
          <p:cNvSpPr txBox="1">
            <a:spLocks noChangeArrowheads="1"/>
          </p:cNvSpPr>
          <p:nvPr/>
        </p:nvSpPr>
        <p:spPr bwMode="auto">
          <a:xfrm>
            <a:off x="0" y="44063"/>
            <a:ext cx="9144000" cy="1152894"/>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بالإيمان سقطت أسوار أريحا بعدما طيف حولها سبعة أيام.</a:t>
            </a:r>
            <a:br>
              <a:rPr kumimoji="0" lang="ar-JO" sz="32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2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(11: 30)</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1387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8"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67844" y="44063"/>
            <a:ext cx="5376156" cy="68264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3767844" cy="6826400"/>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راحاب الزانية لم تهلك مع العصاة، إذ قبلت الجاسوسين بسلام.</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31)</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589888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ar-JO" sz="4000" b="1" dirty="0">
                <a:solidFill>
                  <a:schemeClr val="bg1"/>
                </a:solidFill>
                <a:latin typeface="Arial" panose="020B0604020202020204" pitchFamily="34" charset="0"/>
                <a:cs typeface="Arial" panose="020B0604020202020204" pitchFamily="34" charset="0"/>
              </a:rPr>
              <a:t>لقد تصرف الناس في أجيال عديدة بيقين على رجاء غير منظور (11: 32-38).</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203200"/>
            <a:ext cx="3797300" cy="2146300"/>
          </a:xfrm>
          <a:prstGeom prst="rect">
            <a:avLst/>
          </a:prstGeom>
        </p:spPr>
      </p:pic>
      <p:pic>
        <p:nvPicPr>
          <p:cNvPr id="6" name="Picture 5"/>
          <p:cNvPicPr>
            <a:picLocks noChangeAspect="1"/>
          </p:cNvPicPr>
          <p:nvPr/>
        </p:nvPicPr>
        <p:blipFill>
          <a:blip r:embed="rId4"/>
          <a:stretch>
            <a:fillRect/>
          </a:stretch>
        </p:blipFill>
        <p:spPr>
          <a:xfrm>
            <a:off x="3141780" y="353276"/>
            <a:ext cx="3289300" cy="2463800"/>
          </a:xfrm>
          <a:prstGeom prst="rect">
            <a:avLst/>
          </a:prstGeom>
        </p:spPr>
      </p:pic>
      <p:pic>
        <p:nvPicPr>
          <p:cNvPr id="7" name="Picture 6"/>
          <p:cNvPicPr>
            <a:picLocks noChangeAspect="1"/>
          </p:cNvPicPr>
          <p:nvPr/>
        </p:nvPicPr>
        <p:blipFill>
          <a:blip r:embed="rId5"/>
          <a:stretch>
            <a:fillRect/>
          </a:stretch>
        </p:blipFill>
        <p:spPr>
          <a:xfrm>
            <a:off x="208798" y="2521546"/>
            <a:ext cx="3797300" cy="2133600"/>
          </a:xfrm>
          <a:prstGeom prst="rect">
            <a:avLst/>
          </a:prstGeom>
        </p:spPr>
      </p:pic>
      <p:pic>
        <p:nvPicPr>
          <p:cNvPr id="8" name="Picture 7"/>
          <p:cNvPicPr>
            <a:picLocks noChangeAspect="1"/>
          </p:cNvPicPr>
          <p:nvPr/>
        </p:nvPicPr>
        <p:blipFill>
          <a:blip r:embed="rId6"/>
          <a:stretch>
            <a:fillRect/>
          </a:stretch>
        </p:blipFill>
        <p:spPr>
          <a:xfrm>
            <a:off x="6571351" y="0"/>
            <a:ext cx="2590800" cy="3136900"/>
          </a:xfrm>
          <a:prstGeom prst="rect">
            <a:avLst/>
          </a:prstGeom>
        </p:spPr>
      </p:pic>
      <p:pic>
        <p:nvPicPr>
          <p:cNvPr id="5" name="Picture 4"/>
          <p:cNvPicPr>
            <a:picLocks noChangeAspect="1"/>
          </p:cNvPicPr>
          <p:nvPr/>
        </p:nvPicPr>
        <p:blipFill>
          <a:blip r:embed="rId7"/>
          <a:stretch>
            <a:fillRect/>
          </a:stretch>
        </p:blipFill>
        <p:spPr>
          <a:xfrm>
            <a:off x="4006098" y="2521546"/>
            <a:ext cx="4089400" cy="2298700"/>
          </a:xfrm>
          <a:prstGeom prst="rect">
            <a:avLst/>
          </a:prstGeom>
        </p:spPr>
      </p:pic>
    </p:spTree>
    <p:extLst>
      <p:ext uri="{BB962C8B-B14F-4D97-AF65-F5344CB8AC3E}">
        <p14:creationId xmlns:p14="http://schemas.microsoft.com/office/powerpoint/2010/main" val="849796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90786"/>
            <a:ext cx="9144000" cy="214973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ننتظهر الله للتغلب على الصعوبات في العمل  بسبب أنني مسيحي</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09600" y="133086"/>
            <a:ext cx="7924800" cy="4457700"/>
          </a:xfrm>
          <a:prstGeom prst="rect">
            <a:avLst/>
          </a:prstGeom>
        </p:spPr>
      </p:pic>
    </p:spTree>
    <p:extLst>
      <p:ext uri="{BB962C8B-B14F-4D97-AF65-F5344CB8AC3E}">
        <p14:creationId xmlns:p14="http://schemas.microsoft.com/office/powerpoint/2010/main" val="1470752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21427"/>
            <a:ext cx="9117013" cy="473657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وماذا أقول أيضاً؟ لأنه يعوزني الوقت إن أخبرت عن جدعون، وباراق، وشمشون، ويفتاح، وداود، وصموئيل، والأنبياء.</a:t>
            </a:r>
            <a:b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(11: 32)</a:t>
            </a:r>
            <a:endParaRPr lang="en-US" sz="3200" b="1" spc="-1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589888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423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39461"/>
            <a:ext cx="9144000" cy="2104581"/>
          </a:xfrm>
          <a:noFill/>
          <a:effectLst>
            <a:outerShdw blurRad="63500" dist="35921" dir="2700000" algn="ctr" rotWithShape="0">
              <a:schemeClr val="tx2">
                <a:alpha val="74998"/>
              </a:schemeClr>
            </a:outerShdw>
          </a:effectLst>
        </p:spPr>
        <p:txBody>
          <a:bodyPr anchor="t"/>
          <a:lstStyle/>
          <a:p>
            <a:pPr>
              <a:defRPr/>
            </a:pP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الذين بالإيمان: قهروا ممالك، صنعوا برا، نالوا مواعيد، سدوا أفواه أسود</a:t>
            </a:r>
            <a:br>
              <a:rPr lang="en-US" sz="3200" b="1" spc="-1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spc="-1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11: 33</a:t>
            </a:r>
            <a:r>
              <a:rPr lang="en-US" sz="3200" b="1" spc="-1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7982165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488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265515"/>
            <a:ext cx="9144000" cy="2578527"/>
          </a:xfrm>
          <a:noFill/>
          <a:effectLst>
            <a:outerShdw blurRad="63500" dist="35921" dir="2700000" algn="ctr" rotWithShape="0">
              <a:schemeClr val="tx2">
                <a:alpha val="74998"/>
              </a:schemeClr>
            </a:outerShdw>
          </a:effectLst>
        </p:spPr>
        <p:txBody>
          <a:bodyPr anchor="t"/>
          <a:lstStyle/>
          <a:p>
            <a:pPr>
              <a:defRPr/>
            </a:pP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أطفأوا قوة النار، نجوا من حد السيف، تقووا من ضعف، صاروا أشداء في الحرب، هزموا جيوش غرباء</a:t>
            </a:r>
            <a:br>
              <a:rPr lang="en-US" sz="3200" b="1" spc="-1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spc="-1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11: 34</a:t>
            </a:r>
            <a:r>
              <a:rPr lang="en-US" sz="3200" b="1" spc="-1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5589888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3207861"/>
          </a:xfrm>
          <a:noFill/>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أخذت نساء أمواتهن بقيامة، وآخرون عذبوا ولم يقبلوا النجاة لكي ينالوا قيامة أفضل.</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35)</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5153" y="3251924"/>
            <a:ext cx="9217572" cy="3606076"/>
          </a:xfrm>
          <a:prstGeom prst="rect">
            <a:avLst/>
          </a:prstGeom>
        </p:spPr>
      </p:pic>
    </p:spTree>
    <p:extLst>
      <p:ext uri="{BB962C8B-B14F-4D97-AF65-F5344CB8AC3E}">
        <p14:creationId xmlns:p14="http://schemas.microsoft.com/office/powerpoint/2010/main" val="245589888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40" y="0"/>
            <a:ext cx="683506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712346" y="44062"/>
            <a:ext cx="2431654" cy="6813937"/>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وآخرون تجربوا في هزء وجلد، ثم في قيود أيضاً وحبس.</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36)</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589888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1639"/>
            <a:ext cx="9144001" cy="6879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844985"/>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رجموا، نشروا، جربوا، ماتوا قتلاً بالسيف</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37أ)</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131494" y="3251560"/>
            <a:ext cx="3733800" cy="2806700"/>
          </a:xfrm>
          <a:prstGeom prst="rect">
            <a:avLst/>
          </a:prstGeom>
        </p:spPr>
      </p:pic>
    </p:spTree>
    <p:extLst>
      <p:ext uri="{BB962C8B-B14F-4D97-AF65-F5344CB8AC3E}">
        <p14:creationId xmlns:p14="http://schemas.microsoft.com/office/powerpoint/2010/main" val="245589888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3152"/>
            <a:ext cx="9144000" cy="67848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844985"/>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طافوا في جلود غنم وجلود معزى، معتازين مكروبين مذلين</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37ب)</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46977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5" name="Group 4"/>
          <p:cNvGrpSpPr/>
          <p:nvPr/>
        </p:nvGrpSpPr>
        <p:grpSpPr>
          <a:xfrm>
            <a:off x="85780" y="-1"/>
            <a:ext cx="9532125" cy="6930870"/>
            <a:chOff x="85780" y="-1"/>
            <a:chExt cx="9532125" cy="6930870"/>
          </a:xfrm>
        </p:grpSpPr>
        <p:pic>
          <p:nvPicPr>
            <p:cNvPr id="3" name="Picture 2"/>
            <p:cNvPicPr>
              <a:picLocks noChangeAspect="1"/>
            </p:cNvPicPr>
            <p:nvPr/>
          </p:nvPicPr>
          <p:blipFill>
            <a:blip r:embed="rId3"/>
            <a:stretch>
              <a:fillRect/>
            </a:stretch>
          </p:blipFill>
          <p:spPr>
            <a:xfrm>
              <a:off x="85780" y="-1"/>
              <a:ext cx="9058220" cy="4153176"/>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8474" y="4134217"/>
              <a:ext cx="9058220" cy="74076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123" y="4856022"/>
              <a:ext cx="9058220" cy="740763"/>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817" y="5577827"/>
              <a:ext cx="9058220" cy="740763"/>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9685" y="6190106"/>
              <a:ext cx="9058220" cy="740763"/>
            </a:xfrm>
            <a:prstGeom prst="rect">
              <a:avLst/>
            </a:prstGeom>
          </p:spPr>
        </p:pic>
      </p:grpSp>
      <p:sp>
        <p:nvSpPr>
          <p:cNvPr id="900098" name="Rectangle 2"/>
          <p:cNvSpPr>
            <a:spLocks noGrp="1" noChangeArrowheads="1"/>
          </p:cNvSpPr>
          <p:nvPr>
            <p:ph type="ctrTitle"/>
          </p:nvPr>
        </p:nvSpPr>
        <p:spPr>
          <a:xfrm>
            <a:off x="0" y="4153175"/>
            <a:ext cx="7032753" cy="2685867"/>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وهم لم يكن العالم مستحقاً لهم، تائهين في براري وجبال ومغاير وشقوق الأرض.</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38)</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589888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083910"/>
          </a:xfrm>
          <a:noFill/>
          <a:effectLst>
            <a:outerShdw blurRad="63500" dist="35921" dir="2700000" algn="ctr" rotWithShape="0">
              <a:schemeClr val="tx2">
                <a:alpha val="74998"/>
              </a:schemeClr>
            </a:outerShdw>
          </a:effectLst>
        </p:spPr>
        <p:txBody>
          <a:bodyPr anchor="ctr"/>
          <a:lstStyle/>
          <a:p>
            <a:pPr>
              <a:defRPr/>
            </a:pP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فهؤلاء كلهم مشهوداً لهم بالإيمان، لم ينالوا الموعد، إذ سبق الله فنظر لنا شيئا أفضل، لكي لا يكملوا بدوننا.</a:t>
            </a:r>
            <a:b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(11: 39-40)</a:t>
            </a:r>
            <a:endParaRPr lang="en-US" sz="3200" b="1" spc="-1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955" y="3127972"/>
            <a:ext cx="9144000" cy="3730028"/>
          </a:xfrm>
          <a:prstGeom prst="rect">
            <a:avLst/>
          </a:prstGeom>
        </p:spPr>
      </p:pic>
    </p:spTree>
    <p:extLst>
      <p:ext uri="{BB962C8B-B14F-4D97-AF65-F5344CB8AC3E}">
        <p14:creationId xmlns:p14="http://schemas.microsoft.com/office/powerpoint/2010/main" val="245589888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754556" y="-41276"/>
            <a:ext cx="4389444" cy="678180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تستطيع     أن تنتظر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بإيمان</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41276"/>
            <a:ext cx="4754557" cy="6899275"/>
          </a:xfrm>
          <a:prstGeom prst="rect">
            <a:avLst/>
          </a:prstGeom>
        </p:spPr>
      </p:pic>
    </p:spTree>
    <p:extLst>
      <p:ext uri="{BB962C8B-B14F-4D97-AF65-F5344CB8AC3E}">
        <p14:creationId xmlns:p14="http://schemas.microsoft.com/office/powerpoint/2010/main" val="318651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302125" y="4029919"/>
            <a:ext cx="504086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القيادة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السيئة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9731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ثابر</a:t>
            </a:r>
            <a:endParaRPr lang="en-US"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في عبرانيين</a:t>
            </a:r>
            <a:endParaRPr lang="en-US"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311404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07125"/>
            <a:ext cx="9144000" cy="229027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أركض على خطى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الذي ركض أمامك (12: 1-3).</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4318000"/>
          </a:xfrm>
          <a:prstGeom prst="rect">
            <a:avLst/>
          </a:prstGeom>
        </p:spPr>
      </p:pic>
    </p:spTree>
    <p:extLst>
      <p:ext uri="{BB962C8B-B14F-4D97-AF65-F5344CB8AC3E}">
        <p14:creationId xmlns:p14="http://schemas.microsoft.com/office/powerpoint/2010/main" val="3478823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27384"/>
            <a:ext cx="9180512" cy="6968823"/>
          </a:xfrm>
          <a:prstGeom prst="rect">
            <a:avLst/>
          </a:prstGeom>
        </p:spPr>
      </p:pic>
      <p:sp>
        <p:nvSpPr>
          <p:cNvPr id="91139" name="Rectangle 3"/>
          <p:cNvSpPr>
            <a:spLocks noGrp="1" noRot="1" noChangeArrowheads="1"/>
          </p:cNvSpPr>
          <p:nvPr>
            <p:ph type="ctrTitle"/>
          </p:nvPr>
        </p:nvSpPr>
        <p:spPr>
          <a:xfrm>
            <a:off x="179512" y="19651"/>
            <a:ext cx="3030133" cy="2115732"/>
          </a:xfrm>
        </p:spPr>
        <p:txBody>
          <a:bodyPr/>
          <a:lstStyle/>
          <a:p>
            <a:pPr eaLnBrk="1" hangingPunct="1"/>
            <a:r>
              <a:rPr lang="ar-JO" sz="60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الآية الرئيسية</a:t>
            </a:r>
            <a:endParaRPr lang="en-US"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endParaRPr>
          </a:p>
        </p:txBody>
      </p:sp>
      <p:sp>
        <p:nvSpPr>
          <p:cNvPr id="91138" name="Rectangle 2"/>
          <p:cNvSpPr>
            <a:spLocks noRot="1" noChangeArrowheads="1"/>
          </p:cNvSpPr>
          <p:nvPr/>
        </p:nvSpPr>
        <p:spPr bwMode="auto">
          <a:xfrm>
            <a:off x="3029689" y="-27918"/>
            <a:ext cx="6038701" cy="6885918"/>
          </a:xfrm>
          <a:prstGeom prst="rect">
            <a:avLst/>
          </a:prstGeom>
          <a:noFill/>
          <a:ln w="9525">
            <a:noFill/>
            <a:miter lim="800000"/>
            <a:headEnd/>
            <a:tailEnd/>
          </a:ln>
        </p:spPr>
        <p:txBody>
          <a:bodyPr lIns="91435" tIns="45718" rIns="91435" bIns="45718"/>
          <a:lstStyle/>
          <a:p>
            <a:pPr marL="190490" lvl="1" algn="r" defTabSz="914400" rtl="1" fontAlgn="base">
              <a:lnSpc>
                <a:spcPct val="80000"/>
              </a:lnSpc>
              <a:spcBef>
                <a:spcPct val="20000"/>
              </a:spcBef>
              <a:spcAft>
                <a:spcPct val="0"/>
              </a:spcAft>
            </a:pPr>
            <a:r>
              <a:rPr lang="ar-JO" sz="36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عبرانيين 12: 1-2</a:t>
            </a:r>
            <a:endParaRPr lang="en-US" sz="36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endParaRPr>
          </a:p>
          <a:p>
            <a:pPr marL="190490" lvl="1" defTabSz="914400" fontAlgn="base">
              <a:lnSpc>
                <a:spcPct val="80000"/>
              </a:lnSpc>
              <a:spcBef>
                <a:spcPct val="20000"/>
              </a:spcBef>
              <a:spcAft>
                <a:spcPct val="0"/>
              </a:spcAft>
            </a:pPr>
            <a:endParaRPr lang="en-US" sz="9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endParaRPr>
          </a:p>
          <a:p>
            <a:pPr marL="190490" lvl="1" algn="r" defTabSz="914400" rtl="1" fontAlgn="base">
              <a:lnSpc>
                <a:spcPct val="80000"/>
              </a:lnSpc>
              <a:spcBef>
                <a:spcPct val="20000"/>
              </a:spcBef>
              <a:spcAft>
                <a:spcPct val="0"/>
              </a:spcAft>
            </a:pPr>
            <a:r>
              <a:rPr lang="ar-JO" altLang="ja-JP" sz="32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لذلك نحن أيضاً إذ لنا سحابة من الشهود مقدار هذه محيطة بنا، لنطرح كل ثقل، والخطية المحيطة بنا بسهولة، ولنحاضر بالصبر في الجهاد الموضوع أمامنا</a:t>
            </a:r>
          </a:p>
          <a:p>
            <a:pPr marL="190490" lvl="1" algn="r" defTabSz="914400" rtl="1" fontAlgn="base">
              <a:lnSpc>
                <a:spcPct val="80000"/>
              </a:lnSpc>
              <a:spcBef>
                <a:spcPct val="20000"/>
              </a:spcBef>
              <a:spcAft>
                <a:spcPct val="0"/>
              </a:spcAft>
            </a:pPr>
            <a:endParaRPr lang="ar-JO" altLang="ja-JP" sz="32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endParaRPr>
          </a:p>
          <a:p>
            <a:pPr marL="190490" lvl="1" algn="r" defTabSz="914400" rtl="1" fontAlgn="base">
              <a:lnSpc>
                <a:spcPct val="80000"/>
              </a:lnSpc>
              <a:spcBef>
                <a:spcPct val="20000"/>
              </a:spcBef>
              <a:spcAft>
                <a:spcPct val="0"/>
              </a:spcAft>
            </a:pPr>
            <a:r>
              <a:rPr lang="ar-JO" altLang="ja-JP" sz="32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2 ناظرين إلى رئيس الإيمان ومكمله يسوع، الذي من أجل السرور الموضوع أمامه، احتمل الصليب مستهيناً بالخزي، فجلس في يمين عرش الله.</a:t>
            </a:r>
            <a:endParaRPr lang="en-US" sz="2400" b="1" dirty="0">
              <a:solidFill>
                <a:srgbClr val="000066"/>
              </a:solidFill>
              <a:effectLst>
                <a:glow rad="1397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6008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randombar(horizontal)">
                                      <p:cBhvr>
                                        <p:cTn id="7" dur="500"/>
                                        <p:tgtEl>
                                          <p:spTgt spid="91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bldLvl="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664421"/>
          </a:xfrm>
          <a:no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أثبت في موقفك (أركض) من خلال التركيز على مثال المسيح في التحمل (12: 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08484"/>
            <a:ext cx="9144000" cy="5149516"/>
          </a:xfrm>
          <a:prstGeom prst="rect">
            <a:avLst/>
          </a:prstGeom>
        </p:spPr>
      </p:pic>
    </p:spTree>
    <p:extLst>
      <p:ext uri="{BB962C8B-B14F-4D97-AF65-F5344CB8AC3E}">
        <p14:creationId xmlns:p14="http://schemas.microsoft.com/office/powerpoint/2010/main" val="128520071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0"/>
            <a:ext cx="6350000" cy="47625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5077" y="2185450"/>
            <a:ext cx="5548923" cy="4672549"/>
          </a:xfrm>
          <a:prstGeom prst="rect">
            <a:avLst/>
          </a:prstGeom>
        </p:spPr>
      </p:pic>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 لذلك نحن أيضاً إذ لنا سحابة من الشهود مقدار هذه محيطة بنا</a:t>
            </a:r>
            <a:b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spc="-100" dirty="0">
                <a:effectLst>
                  <a:glow rad="127000">
                    <a:schemeClr val="tx1"/>
                  </a:glow>
                </a:effectLst>
                <a:latin typeface="Arial" panose="020B0604020202020204" pitchFamily="34" charset="0"/>
                <a:ea typeface="ＭＳ Ｐゴシック" charset="0"/>
                <a:cs typeface="Arial" panose="020B0604020202020204" pitchFamily="34" charset="0"/>
              </a:rPr>
              <a:t>(12: 1أ)</a:t>
            </a:r>
            <a:endParaRPr lang="en-US" sz="3200" b="1" spc="-1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73539" y="4409578"/>
            <a:ext cx="9144000"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أدرك أنك لست وحدك</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354588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02000" y="44062"/>
            <a:ext cx="5842000" cy="4978400"/>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لنطرح كل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ثقل</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الخطية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المحيطة بنا بسهولة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1ب-ت)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412154"/>
            <a:ext cx="9144000" cy="1445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قلِّم حياتك</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6450"/>
            <a:ext cx="3302000" cy="4978400"/>
          </a:xfrm>
          <a:prstGeom prst="rect">
            <a:avLst/>
          </a:prstGeom>
        </p:spPr>
      </p:pic>
    </p:spTree>
    <p:extLst>
      <p:ext uri="{BB962C8B-B14F-4D97-AF65-F5344CB8AC3E}">
        <p14:creationId xmlns:p14="http://schemas.microsoft.com/office/powerpoint/2010/main" val="117171541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23292"/>
            <a:ext cx="9144000" cy="51347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679229"/>
          </a:xfrm>
          <a:noFill/>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ولنحاضر بالصبر في الجهاد الموضوع أمامنا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(12: 1ث)</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4409577"/>
            <a:ext cx="9144000" cy="17450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أركض في السباق الصحيح  بثبات</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920055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773014"/>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ناظرين إلى رئيس الإيمان ومكمله يسوع، الذي من أجل السرور الموضوع أمامه، احتمل الصليب مستهيناً بالخزي، فجلس في يمين عرش الله (12: 2)</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438769"/>
            <a:ext cx="4673600" cy="34192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effectLst>
                  <a:glow rad="127000">
                    <a:schemeClr val="tx1"/>
                  </a:glow>
                </a:effectLst>
                <a:latin typeface="Arial" panose="020B0604020202020204" pitchFamily="34" charset="0"/>
                <a:ea typeface="ＭＳ Ｐゴシック" charset="0"/>
                <a:cs typeface="Arial" panose="020B0604020202020204" pitchFamily="34" charset="0"/>
              </a:rPr>
              <a:t>ركز على مكافأة الله على احتمال المسيح</a:t>
            </a:r>
            <a:endParaRPr lang="en-US" sz="5400" b="1" spc="-1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673600" y="3276600"/>
            <a:ext cx="4470400" cy="3581400"/>
          </a:xfrm>
          <a:prstGeom prst="rect">
            <a:avLst/>
          </a:prstGeom>
        </p:spPr>
      </p:pic>
    </p:spTree>
    <p:extLst>
      <p:ext uri="{BB962C8B-B14F-4D97-AF65-F5344CB8AC3E}">
        <p14:creationId xmlns:p14="http://schemas.microsoft.com/office/powerpoint/2010/main" val="256898895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686575"/>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فتفكروا في الذي احتمل من الخطاة مقاومة لنفسه مثل هذه لئلا تكلوا وتخوروا في نفوسكم.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1984" y="1814379"/>
            <a:ext cx="9340723" cy="5254157"/>
          </a:xfrm>
          <a:prstGeom prst="rect">
            <a:avLst/>
          </a:prstGeom>
        </p:spPr>
      </p:pic>
    </p:spTree>
    <p:extLst>
      <p:ext uri="{BB962C8B-B14F-4D97-AF65-F5344CB8AC3E}">
        <p14:creationId xmlns:p14="http://schemas.microsoft.com/office/powerpoint/2010/main" val="8122364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55948" y="168316"/>
            <a:ext cx="4188051" cy="5272284"/>
          </a:xfrm>
          <a:noFill/>
          <a:effectLst>
            <a:outerShdw blurRad="63500" dist="35921" dir="2700000" algn="ctr" rotWithShape="0">
              <a:schemeClr val="tx2">
                <a:alpha val="74998"/>
              </a:schemeClr>
            </a:outerShdw>
          </a:effectLst>
        </p:spPr>
        <p:txBody>
          <a:bodyPr anchor="t"/>
          <a:lstStyle/>
          <a:p>
            <a:pPr>
              <a:defRPr/>
            </a:pP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أركض</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بينما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تنتظر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ـــــ مثل أولئك الذين قبلك</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44061"/>
            <a:ext cx="4955948" cy="5272285"/>
          </a:xfrm>
          <a:prstGeom prst="rect">
            <a:avLst/>
          </a:prstGeom>
        </p:spPr>
      </p:pic>
    </p:spTree>
    <p:extLst>
      <p:ext uri="{BB962C8B-B14F-4D97-AF65-F5344CB8AC3E}">
        <p14:creationId xmlns:p14="http://schemas.microsoft.com/office/powerpoint/2010/main" val="27270280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02125" y="4029919"/>
            <a:ext cx="504086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Bad Leadership</a:t>
            </a:r>
          </a:p>
        </p:txBody>
      </p:sp>
      <p:grpSp>
        <p:nvGrpSpPr>
          <p:cNvPr id="8" name="Group 7"/>
          <p:cNvGrpSpPr/>
          <p:nvPr/>
        </p:nvGrpSpPr>
        <p:grpSpPr>
          <a:xfrm>
            <a:off x="155313" y="337319"/>
            <a:ext cx="8755498" cy="6128849"/>
            <a:chOff x="155313" y="337319"/>
            <a:chExt cx="8755498" cy="6128849"/>
          </a:xfrm>
        </p:grpSpPr>
        <p:pic>
          <p:nvPicPr>
            <p:cNvPr id="3" name="Picture 2"/>
            <p:cNvPicPr>
              <a:picLocks noChangeAspect="1"/>
            </p:cNvPicPr>
            <p:nvPr/>
          </p:nvPicPr>
          <p:blipFill>
            <a:blip r:embed="rId3"/>
            <a:stretch>
              <a:fillRect/>
            </a:stretch>
          </p:blipFill>
          <p:spPr>
            <a:xfrm>
              <a:off x="155313" y="337319"/>
              <a:ext cx="8755498" cy="612884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5313" y="2076826"/>
              <a:ext cx="3848922" cy="1703294"/>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313" y="834102"/>
              <a:ext cx="4100956" cy="1550339"/>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81820" y="959716"/>
              <a:ext cx="3571631" cy="1117110"/>
            </a:xfrm>
            <a:prstGeom prst="rect">
              <a:avLst/>
            </a:prstGeom>
          </p:spPr>
        </p:pic>
      </p:grpSp>
      <p:sp>
        <p:nvSpPr>
          <p:cNvPr id="4" name="Rectangle 2"/>
          <p:cNvSpPr txBox="1">
            <a:spLocks noChangeArrowheads="1"/>
          </p:cNvSpPr>
          <p:nvPr/>
        </p:nvSpPr>
        <p:spPr bwMode="auto">
          <a:xfrm>
            <a:off x="367252" y="459019"/>
            <a:ext cx="3889017" cy="3040215"/>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600" b="1" dirty="0">
                <a:solidFill>
                  <a:schemeClr val="tx1"/>
                </a:solidFill>
                <a:latin typeface="Arial" panose="020B0604020202020204" pitchFamily="34" charset="0"/>
                <a:ea typeface="ＭＳ Ｐゴシック" charset="0"/>
                <a:cs typeface="Arial" panose="020B0604020202020204" pitchFamily="34" charset="0"/>
              </a:rPr>
              <a:t>عزيزي الله</a:t>
            </a:r>
          </a:p>
          <a:p>
            <a:pPr algn="r">
              <a:defRPr/>
            </a:pPr>
            <a:r>
              <a:rPr lang="ar-JO" sz="3600" b="1" dirty="0">
                <a:solidFill>
                  <a:schemeClr val="tx1"/>
                </a:solidFill>
                <a:effectLst/>
                <a:latin typeface="Arial" panose="020B0604020202020204" pitchFamily="34" charset="0"/>
                <a:ea typeface="ＭＳ Ｐゴシック" charset="0"/>
                <a:cs typeface="Arial" panose="020B0604020202020204" pitchFamily="34" charset="0"/>
              </a:rPr>
              <a:t>أرجو منك التوقف عن تعليمي كيف أتعامل مع الأشخاص الصعبين</a:t>
            </a:r>
          </a:p>
          <a:p>
            <a:pPr algn="r">
              <a:defRPr/>
            </a:pPr>
            <a:r>
              <a:rPr lang="ar-JO" sz="3600" b="1" dirty="0">
                <a:solidFill>
                  <a:schemeClr val="tx1"/>
                </a:solidFill>
                <a:latin typeface="Arial" panose="020B0604020202020204" pitchFamily="34" charset="0"/>
                <a:ea typeface="ＭＳ Ｐゴシック" charset="0"/>
                <a:cs typeface="Arial" panose="020B0604020202020204" pitchFamily="34" charset="0"/>
              </a:rPr>
              <a:t>آمين</a:t>
            </a:r>
            <a:endParaRPr lang="en-US" sz="36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97316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787299"/>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يرى</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الإيمان رجاء غير منظور        (11: 1-3)</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0018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27749"/>
            <a:ext cx="9144000" cy="156965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تمثل ب</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قديسي</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العهد القديم الذين ثابروا (11: 4-40)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2306" y="0"/>
            <a:ext cx="9206306" cy="5170875"/>
          </a:xfrm>
          <a:prstGeom prst="rect">
            <a:avLst/>
          </a:prstGeom>
        </p:spPr>
      </p:pic>
    </p:spTree>
    <p:extLst>
      <p:ext uri="{BB962C8B-B14F-4D97-AF65-F5344CB8AC3E}">
        <p14:creationId xmlns:p14="http://schemas.microsoft.com/office/powerpoint/2010/main" val="3025383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07125"/>
            <a:ext cx="9144000" cy="2290274"/>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أركض على خطى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الذي ركض أمامك (12: 1-3).</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4318000"/>
          </a:xfrm>
          <a:prstGeom prst="rect">
            <a:avLst/>
          </a:prstGeom>
        </p:spPr>
      </p:pic>
    </p:spTree>
    <p:extLst>
      <p:ext uri="{BB962C8B-B14F-4D97-AF65-F5344CB8AC3E}">
        <p14:creationId xmlns:p14="http://schemas.microsoft.com/office/powerpoint/2010/main" val="2799356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99093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تركض بينما تنتظر؟</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4904149"/>
            <a:ext cx="9262460" cy="1947007"/>
          </a:xfrm>
          <a:prstGeom prst="rect">
            <a:avLst/>
          </a:prstGeom>
        </p:spPr>
      </p:pic>
      <p:sp>
        <p:nvSpPr>
          <p:cNvPr id="5" name="Rectangle 2"/>
          <p:cNvSpPr txBox="1">
            <a:spLocks noChangeArrowheads="1"/>
          </p:cNvSpPr>
          <p:nvPr/>
        </p:nvSpPr>
        <p:spPr bwMode="auto">
          <a:xfrm>
            <a:off x="0" y="1387234"/>
            <a:ext cx="9144000" cy="3360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9263" indent="-449263" algn="r" rtl="1">
              <a:buFont typeface="Arial"/>
              <a:buChar cha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أدرك أنك لست وحدك</a:t>
            </a:r>
          </a:p>
          <a:p>
            <a:pPr marL="449263" indent="-449263" algn="r" rtl="1">
              <a:buFont typeface="Arial"/>
              <a:buChar cha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قلِّم حياتك</a:t>
            </a:r>
          </a:p>
          <a:p>
            <a:pPr marL="449263" indent="-449263" algn="r" rtl="1">
              <a:buFont typeface="Arial"/>
              <a:buChar cha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أركض في السباق الصحيح بثبات</a:t>
            </a:r>
          </a:p>
          <a:p>
            <a:pPr marL="449263" indent="-449263" algn="r" rtl="1">
              <a:buFont typeface="Arial"/>
              <a:buChar cha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ركز على المسيح</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78905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على رابط وعظ العهد الجديد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والنص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59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303264"/>
          </a:xfrm>
          <a:prstGeom prst="rect">
            <a:avLst/>
          </a:prstGeom>
        </p:spPr>
      </p:pic>
      <p:sp>
        <p:nvSpPr>
          <p:cNvPr id="900098" name="Rectangle 2"/>
          <p:cNvSpPr>
            <a:spLocks noGrp="1" noChangeArrowheads="1"/>
          </p:cNvSpPr>
          <p:nvPr>
            <p:ph type="ctrTitle"/>
          </p:nvPr>
        </p:nvSpPr>
        <p:spPr>
          <a:xfrm>
            <a:off x="0" y="5317523"/>
            <a:ext cx="9144000" cy="142300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ينتظر البعض الآخر طفلاً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6802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7589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ننتظر الوالدين أو الأولاد جتى يؤمنوا    بالقبر الفارغ</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558811"/>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louds">
  <a:themeElements>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2084</TotalTime>
  <Words>2123</Words>
  <Application>Microsoft Macintosh PowerPoint</Application>
  <PresentationFormat>On-screen Show (4:3)</PresentationFormat>
  <Paragraphs>228</Paragraphs>
  <Slides>75</Slides>
  <Notes>59</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75</vt:i4>
      </vt:variant>
    </vt:vector>
  </HeadingPairs>
  <TitlesOfParts>
    <vt:vector size="87" baseType="lpstr">
      <vt:lpstr>ＭＳ Ｐゴシック</vt:lpstr>
      <vt:lpstr>Arial</vt:lpstr>
      <vt:lpstr>Calibri</vt:lpstr>
      <vt:lpstr>Comic Sans MS</vt:lpstr>
      <vt:lpstr>Times New Roman</vt:lpstr>
      <vt:lpstr>Wingdings</vt:lpstr>
      <vt:lpstr>49_Blank Presentation</vt:lpstr>
      <vt:lpstr>3_Ripple</vt:lpstr>
      <vt:lpstr>3_Default Design</vt:lpstr>
      <vt:lpstr>Clouds</vt:lpstr>
      <vt:lpstr>50_Blank Presentation</vt:lpstr>
      <vt:lpstr>Perspective</vt:lpstr>
      <vt:lpstr>نماذج الثبات</vt:lpstr>
      <vt:lpstr>الإنتظار</vt:lpstr>
      <vt:lpstr>نحن ننتظر الزواج</vt:lpstr>
      <vt:lpstr>ينتظر البعض توجيهاً من الله عن المكان الذي يجب أن نعمل فيه</vt:lpstr>
      <vt:lpstr>ننتظهر الله للتغلب على الصعوبات في العمل  بسبب أنني مسيحي</vt:lpstr>
      <vt:lpstr>القيادة السيئة</vt:lpstr>
      <vt:lpstr>Bad Leadership</vt:lpstr>
      <vt:lpstr>ينتظر البعض الآخر طفلاً</vt:lpstr>
      <vt:lpstr>نحن ننتظر الوالدين أو الأولاد جتى يؤمنوا    بالقبر الفارغ</vt:lpstr>
      <vt:lpstr>لا زلنا ننتظر</vt:lpstr>
      <vt:lpstr>PowerPoint Presentation</vt:lpstr>
      <vt:lpstr>كيف يمكنك       أن تنتظر  بالإيمان؟</vt:lpstr>
      <vt:lpstr>خلفية  الرسالة إلى العبرانيين</vt:lpstr>
      <vt:lpstr>الإنتظار بالإيمان عبرانيين 11: 1-12: 3</vt:lpstr>
      <vt:lpstr>قاعة الشهرة</vt:lpstr>
      <vt:lpstr>أبطال</vt:lpstr>
      <vt:lpstr>1. يرى الإيمان الرجاء غير المنظور (11: 1-3)</vt:lpstr>
      <vt:lpstr>بالإيمان ... (عبرانيين 11)</vt:lpstr>
      <vt:lpstr>بالإيمان ... (عبرانيين 11)</vt:lpstr>
      <vt:lpstr>بالإيمان ... (عبرانيين 11)</vt:lpstr>
      <vt:lpstr>1. يرى الإيمان الرجاء غير المنظور (11: 1-3)</vt:lpstr>
      <vt:lpstr>2. تمثل بقديسي العهد القديم الذين ثابروا (11: 4-40)</vt:lpstr>
      <vt:lpstr>لقد تصرف شعب ما قبل الآباء بيقين على رجاء غير منظور (4:11-7).</vt:lpstr>
      <vt:lpstr>بالإيمان ... (عبرانيين 11)</vt:lpstr>
      <vt:lpstr>بالإيمان ... (عبرانيين 11)</vt:lpstr>
      <vt:lpstr>Hebrews 11:6</vt:lpstr>
      <vt:lpstr>بالإيمان ... (عبرانيين 11)</vt:lpstr>
      <vt:lpstr>لقد تصرف الآباء بيقين على رجاء غير منظور     (11: 8-22).</vt:lpstr>
      <vt:lpstr>بالإيمان ... (عبرانيين 11)</vt:lpstr>
      <vt:lpstr>بالإيمان ... (عبرانيين 11)</vt:lpstr>
      <vt:lpstr>بالإيمان ... (عبرانيين 11)</vt:lpstr>
      <vt:lpstr>بالإيمان ... (عبرانيين 11)</vt:lpstr>
      <vt:lpstr>بالإيمان ... (عبرانيين 11)</vt:lpstr>
      <vt:lpstr> في الإيمان مات هؤلاء أجمعون، وهم لم ينالوا المواعيد، بل من بعيد نظروها وصدقوها وحيوها، وأقروا بأنهم غرباء ونزلاء على الأرض. فإن الذين يقولون مثل هذا يظهرون أنهم يطلبون وطناً. (11: 13-14)</vt:lpstr>
      <vt:lpstr>فلو ذكروا ذلك الذي خرجوا منه، لكان لهم فرصة للرجوع. ولكن الآن يبتغون وطناً أفضل، أي سماوياً، لذلك لا يستحي بهم الله أن يدعى إلههم، لأنه أعد لهم مدينة. (11: 15-16)</vt:lpstr>
      <vt:lpstr>بالإيمان ... (عبرانيين 11)</vt:lpstr>
      <vt:lpstr>بالإيمان ... (عبرانيين 11)</vt:lpstr>
      <vt:lpstr>بالإيمان إسحاق بارك يعقوب وعيسو من جهة أمور عتيدة. (11: 20)</vt:lpstr>
      <vt:lpstr>بالإيمان يعقوب عند موته بارك كل واحد من ابني يوسف، وسجد على رأس عصاه. (11: 21)</vt:lpstr>
      <vt:lpstr>بالإيمان يوسف عند موته ذكر خروج بني إسرائيل وأوصى من جهة عظامه. (11: 22)</vt:lpstr>
      <vt:lpstr>تصرف موسى وجيل الإمتلاك بيقين على رجاء غير منظور (11: 23-31).</vt:lpstr>
      <vt:lpstr>بالإيمان موسى بعدما ولد أخفاه أبواه ثلاثة أشهر، لأنهما رأيا الصبي جميلاً، ولم يخشيا أمر الملك. (11: 23)</vt:lpstr>
      <vt:lpstr>بالإيمان موسى لما كبر أبى أن يدعى ابن ابنة فرعون، مفضلاً بالأحرى أن يذل مع شعب الله على أن يكون له تمتع وقتي بالخطية، حاسباً عار المسيح غنى أعظم من خزائن مصر، لأنه كان ينظر إلى المجازاة (11: 24-26)</vt:lpstr>
      <vt:lpstr>بالإيمان ترك مصر غير خائف من غضب الملك، لأنه تشدد، كأنه يرى من لا يرى (11: 27)</vt:lpstr>
      <vt:lpstr>بالإيمان صنع الفصح ورش الدم لئلا يمسهم الذي أهلك الأبكار. (11: 28)</vt:lpstr>
      <vt:lpstr>بالإيمان اجتازوا في البحر الأحمر كما في اليابسة، الأمر الذي لما شرع فيه المصريون غرقوا. (11: 29)</vt:lpstr>
      <vt:lpstr>PowerPoint Presentation</vt:lpstr>
      <vt:lpstr>بالإيمان راحاب الزانية لم تهلك مع العصاة، إذ قبلت الجاسوسين بسلام. (11: 31)</vt:lpstr>
      <vt:lpstr>لقد تصرف الناس في أجيال عديدة بيقين على رجاء غير منظور (11: 32-38).</vt:lpstr>
      <vt:lpstr>وماذا أقول أيضاً؟ لأنه يعوزني الوقت إن أخبرت عن جدعون، وباراق، وشمشون، ويفتاح، وداود، وصموئيل، والأنبياء. (11: 32)</vt:lpstr>
      <vt:lpstr>الذين بالإيمان: قهروا ممالك، صنعوا برا، نالوا مواعيد، سدوا أفواه أسود (11: 33)</vt:lpstr>
      <vt:lpstr>أطفأوا قوة النار، نجوا من حد السيف، تقووا من ضعف، صاروا أشداء في الحرب، هزموا جيوش غرباء (11: 34)</vt:lpstr>
      <vt:lpstr>أخذت نساء أمواتهن بقيامة، وآخرون عذبوا ولم يقبلوا النجاة لكي ينالوا قيامة أفضل. (11: 35)</vt:lpstr>
      <vt:lpstr>وآخرون تجربوا في هزء وجلد، ثم في قيود أيضاً وحبس. (11: 36)</vt:lpstr>
      <vt:lpstr>رجموا، نشروا، جربوا، ماتوا قتلاً بالسيف (11: 37أ)</vt:lpstr>
      <vt:lpstr>طافوا في جلود غنم وجلود معزى، معتازين مكروبين مذلين (11: 37ب)</vt:lpstr>
      <vt:lpstr>وهم لم يكن العالم مستحقاً لهم، تائهين في براري وجبال ومغاير وشقوق الأرض. (11: 38)</vt:lpstr>
      <vt:lpstr>فهؤلاء كلهم مشهوداً لهم بالإيمان، لم ينالوا الموعد، إذ سبق الله فنظر لنا شيئا أفضل، لكي لا يكملوا بدوننا. (11: 39-40)</vt:lpstr>
      <vt:lpstr>كيف تستطيع     أن تنتظر    بإيمان؟</vt:lpstr>
      <vt:lpstr>ثابر</vt:lpstr>
      <vt:lpstr>3. أركض على خطى يسوع الذي ركض أمامك (12: 1-3).</vt:lpstr>
      <vt:lpstr>الآية الرئيسية</vt:lpstr>
      <vt:lpstr>أثبت في موقفك (أركض) من خلال التركيز على مثال المسيح في التحمل (12: 1-2).</vt:lpstr>
      <vt:lpstr> لذلك نحن أيضاً إذ لنا سحابة من الشهود مقدار هذه محيطة بنا (12: 1أ)</vt:lpstr>
      <vt:lpstr>... لنطرح كل ثقل، والخطية المحيطة بنا بسهولة … (12: 1ب-ت)</vt:lpstr>
      <vt:lpstr>ولنحاضر بالصبر في الجهاد الموضوع أمامنا (12: 1ث)</vt:lpstr>
      <vt:lpstr>ناظرين إلى رئيس الإيمان ومكمله يسوع، الذي من أجل السرور الموضوع أمامه، احتمل الصليب مستهيناً بالخزي، فجلس في يمين عرش الله (12: 2)</vt:lpstr>
      <vt:lpstr>فتفكروا في الذي احتمل من الخطاة مقاومة لنفسه مثل هذه لئلا تكلوا وتخوروا في نفوسكم. (12: 3)</vt:lpstr>
      <vt:lpstr>أركض بينما تنتظر ـــــ مثل أولئك الذين قبلك  (الفكرة الرئيسية)</vt:lpstr>
      <vt:lpstr>1. يرى الإيمان رجاء غير منظور        (11: 1-3)</vt:lpstr>
      <vt:lpstr>2. تمثل بقديسي العهد القديم الذين ثابروا (11: 4-40)</vt:lpstr>
      <vt:lpstr>3. أركض على خطى يسوع الذي ركض أمامك (12: 1-3).</vt:lpstr>
      <vt:lpstr>كيف يمكنك أن تركض بينما تنتظر؟</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103</cp:revision>
  <dcterms:created xsi:type="dcterms:W3CDTF">2014-08-02T06:39:19Z</dcterms:created>
  <dcterms:modified xsi:type="dcterms:W3CDTF">2024-06-04T07:28:57Z</dcterms:modified>
</cp:coreProperties>
</file>