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4.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51" r:id="rId3"/>
    <p:sldMasterId id="2147483763" r:id="rId4"/>
    <p:sldMasterId id="2147483791" r:id="rId5"/>
    <p:sldMasterId id="2147483815" r:id="rId6"/>
    <p:sldMasterId id="2147483831" r:id="rId7"/>
    <p:sldMasterId id="2147483845" r:id="rId8"/>
    <p:sldMasterId id="2147483857" r:id="rId9"/>
  </p:sldMasterIdLst>
  <p:notesMasterIdLst>
    <p:notesMasterId r:id="rId102"/>
  </p:notesMasterIdLst>
  <p:sldIdLst>
    <p:sldId id="257" r:id="rId10"/>
    <p:sldId id="686" r:id="rId11"/>
    <p:sldId id="699" r:id="rId12"/>
    <p:sldId id="700" r:id="rId13"/>
    <p:sldId id="697" r:id="rId14"/>
    <p:sldId id="694" r:id="rId15"/>
    <p:sldId id="480" r:id="rId16"/>
    <p:sldId id="691" r:id="rId17"/>
    <p:sldId id="674" r:id="rId18"/>
    <p:sldId id="704" r:id="rId19"/>
    <p:sldId id="675" r:id="rId20"/>
    <p:sldId id="678" r:id="rId21"/>
    <p:sldId id="627" r:id="rId22"/>
    <p:sldId id="676" r:id="rId23"/>
    <p:sldId id="685" r:id="rId24"/>
    <p:sldId id="705" r:id="rId25"/>
    <p:sldId id="698" r:id="rId26"/>
    <p:sldId id="677" r:id="rId27"/>
    <p:sldId id="690" r:id="rId28"/>
    <p:sldId id="484" r:id="rId29"/>
    <p:sldId id="681" r:id="rId30"/>
    <p:sldId id="487" r:id="rId31"/>
    <p:sldId id="483" r:id="rId32"/>
    <p:sldId id="708" r:id="rId33"/>
    <p:sldId id="731" r:id="rId34"/>
    <p:sldId id="737" r:id="rId35"/>
    <p:sldId id="738" r:id="rId36"/>
    <p:sldId id="739" r:id="rId37"/>
    <p:sldId id="740" r:id="rId38"/>
    <p:sldId id="741" r:id="rId39"/>
    <p:sldId id="743" r:id="rId40"/>
    <p:sldId id="744" r:id="rId41"/>
    <p:sldId id="693" r:id="rId42"/>
    <p:sldId id="747" r:id="rId43"/>
    <p:sldId id="748" r:id="rId44"/>
    <p:sldId id="702" r:id="rId45"/>
    <p:sldId id="754" r:id="rId46"/>
    <p:sldId id="755" r:id="rId47"/>
    <p:sldId id="584" r:id="rId48"/>
    <p:sldId id="765" r:id="rId49"/>
    <p:sldId id="759" r:id="rId50"/>
    <p:sldId id="756" r:id="rId51"/>
    <p:sldId id="757" r:id="rId52"/>
    <p:sldId id="764" r:id="rId53"/>
    <p:sldId id="763" r:id="rId54"/>
    <p:sldId id="758" r:id="rId55"/>
    <p:sldId id="768" r:id="rId56"/>
    <p:sldId id="767" r:id="rId57"/>
    <p:sldId id="801" r:id="rId58"/>
    <p:sldId id="733" r:id="rId59"/>
    <p:sldId id="734" r:id="rId60"/>
    <p:sldId id="735" r:id="rId61"/>
    <p:sldId id="736" r:id="rId62"/>
    <p:sldId id="760" r:id="rId63"/>
    <p:sldId id="762" r:id="rId64"/>
    <p:sldId id="707" r:id="rId65"/>
    <p:sldId id="749" r:id="rId66"/>
    <p:sldId id="745" r:id="rId67"/>
    <p:sldId id="724" r:id="rId68"/>
    <p:sldId id="750" r:id="rId69"/>
    <p:sldId id="751" r:id="rId70"/>
    <p:sldId id="725" r:id="rId71"/>
    <p:sldId id="727" r:id="rId72"/>
    <p:sldId id="728" r:id="rId73"/>
    <p:sldId id="590" r:id="rId74"/>
    <p:sldId id="761" r:id="rId75"/>
    <p:sldId id="780" r:id="rId76"/>
    <p:sldId id="586" r:id="rId77"/>
    <p:sldId id="695" r:id="rId78"/>
    <p:sldId id="791" r:id="rId79"/>
    <p:sldId id="789" r:id="rId80"/>
    <p:sldId id="790" r:id="rId81"/>
    <p:sldId id="692" r:id="rId82"/>
    <p:sldId id="571" r:id="rId83"/>
    <p:sldId id="792" r:id="rId84"/>
    <p:sldId id="696" r:id="rId85"/>
    <p:sldId id="572" r:id="rId86"/>
    <p:sldId id="793" r:id="rId87"/>
    <p:sldId id="573" r:id="rId88"/>
    <p:sldId id="794" r:id="rId89"/>
    <p:sldId id="796" r:id="rId90"/>
    <p:sldId id="797" r:id="rId91"/>
    <p:sldId id="795" r:id="rId92"/>
    <p:sldId id="798" r:id="rId93"/>
    <p:sldId id="799" r:id="rId94"/>
    <p:sldId id="800" r:id="rId95"/>
    <p:sldId id="679" r:id="rId96"/>
    <p:sldId id="684" r:id="rId97"/>
    <p:sldId id="680" r:id="rId98"/>
    <p:sldId id="322" r:id="rId99"/>
    <p:sldId id="406" r:id="rId100"/>
    <p:sldId id="772"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545"/>
    <p:restoredTop sz="78544" autoAdjust="0"/>
  </p:normalViewPr>
  <p:slideViewPr>
    <p:cSldViewPr snapToGrid="0" snapToObjects="1">
      <p:cViewPr varScale="1">
        <p:scale>
          <a:sx n="83" d="100"/>
          <a:sy n="83" d="100"/>
        </p:scale>
        <p:origin x="192" y="1880"/>
      </p:cViewPr>
      <p:guideLst>
        <p:guide orient="horz" pos="2160"/>
        <p:guide pos="2880"/>
      </p:guideLst>
    </p:cSldViewPr>
  </p:slideViewPr>
  <p:notesTextViewPr>
    <p:cViewPr>
      <p:scale>
        <a:sx n="100" d="100"/>
        <a:sy n="100" d="100"/>
      </p:scale>
      <p:origin x="0" y="0"/>
    </p:cViewPr>
  </p:notesTextViewPr>
  <p:sorterViewPr>
    <p:cViewPr>
      <p:scale>
        <a:sx n="54" d="100"/>
        <a:sy n="54" d="100"/>
      </p:scale>
      <p:origin x="0" y="146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not going to try to convince skeptics that Jesus rose from the dead.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If you doubt this, let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meet together privately and discuss it. </a:t>
            </a: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Instead, I am addressing believers, but…</a:t>
            </a:r>
            <a:r>
              <a:rPr lang="en-SG" dirty="0">
                <a:effectLst/>
              </a:rPr>
              <a:t> </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Sometimes we see but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perceive</a:t>
            </a:r>
            <a:r>
              <a:rPr lang="en-SG" sz="1200" kern="1200" dirty="0">
                <a:solidFill>
                  <a:schemeClr val="tx1"/>
                </a:solidFill>
                <a:effectLst/>
                <a:latin typeface="+mn-lt"/>
                <a:ea typeface="+mn-ea"/>
                <a:cs typeface="+mn-cs"/>
              </a:rPr>
              <a:t>.  So…</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 does your belief that Jesus rose from the dead change your life?</a:t>
            </a:r>
            <a:r>
              <a:rPr lang="en-SG" dirty="0">
                <a:effectLst/>
              </a:rPr>
              <a:t> </a:t>
            </a:r>
          </a:p>
          <a:p>
            <a:r>
              <a:rPr lang="en-SG" dirty="0">
                <a:effectLst/>
                <a:cs typeface="ＭＳ Ｐゴシック" charset="0"/>
              </a:rPr>
              <a:t>Do you</a:t>
            </a:r>
            <a:r>
              <a:rPr lang="en-SG" baseline="0" dirty="0">
                <a:effectLst/>
                <a:cs typeface="ＭＳ Ｐゴシック" charset="0"/>
              </a:rPr>
              <a:t> know the significance of the clothes?</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have been studying the high priestly ministry of Christ the past several weeks</a:t>
            </a:r>
            <a:r>
              <a:rPr lang="en-SG" dirty="0">
                <a:effectLst/>
              </a:rPr>
              <a:t> </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presumes he is alive as our advocate.  Dead priests do nothing—good or bad</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what difference in your life does Jesus being alive make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Believing in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resurrection has many advantages, or benefits.  What might be some of these?</a:t>
            </a:r>
            <a:r>
              <a:rPr lang="en-SG" dirty="0">
                <a:effectLst/>
              </a:rPr>
              <a:t> </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Most people believe Jesus died</a:t>
            </a:r>
            <a:r>
              <a:rPr lang="en-SG" dirty="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original readers of today’s text…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 had already believed in the resurrection of Christ—but that belief was being tested in the most severe way they had ever known</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D436DC5-2851-2B4A-A153-504DAE159772}" type="slidenum">
              <a:rPr lang="en-US" sz="1200">
                <a:solidFill>
                  <a:prstClr val="black"/>
                </a:solidFill>
              </a:rPr>
              <a:pPr/>
              <a:t>22</a:t>
            </a:fld>
            <a:endParaRPr lang="en-US" sz="1200">
              <a:solidFill>
                <a:prstClr val="black"/>
              </a:solidFill>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author just finished telling many ways that Christ is superior to Judaism—first as a superior person to everyone in the OT</a:t>
            </a:r>
            <a:r>
              <a:rPr lang="en-SG" sz="1200" kern="1200" dirty="0">
                <a:solidFill>
                  <a:schemeClr val="tx1"/>
                </a:solidFill>
                <a:effectLst/>
                <a:latin typeface="+mn-lt"/>
                <a:ea typeface="+mn-ea"/>
                <a:cs typeface="+mn-cs"/>
              </a:rPr>
              <a:t>.</a:t>
            </a:r>
          </a:p>
          <a:p>
            <a:pPr eaLnBrk="1" hangingPunct="1"/>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ended at Hebrews 10:18 where he completed his discussion of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superior work</a:t>
            </a:r>
            <a:r>
              <a:rPr lang="en-SG" sz="1200" kern="1200" dirty="0">
                <a:solidFill>
                  <a:schemeClr val="tx1"/>
                </a:solidFill>
                <a:effectLst/>
                <a:latin typeface="+mn-lt"/>
                <a:ea typeface="+mn-ea"/>
                <a:cs typeface="+mn-cs"/>
              </a:rPr>
              <a:t>.</a:t>
            </a:r>
          </a:p>
          <a:p>
            <a:pPr eaLnBrk="1" hangingPunct="1"/>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we can get very heady regarding theological truth—even something as important as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ministry as our resurrected high priest in heaven.  So now he begins to tell them to endure by faith</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We must put this belief into practice!  So today</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passage tells us how to press on rather than getting disciplined</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24</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Historical context shows the letter to be sent from Rome to Israel</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5372EC7-9752-FF4A-95EF-E36F67575032}" type="slidenum">
              <a:rPr lang="en-US" sz="1200">
                <a:solidFill>
                  <a:prstClr val="black"/>
                </a:solidFill>
              </a:rPr>
              <a:pPr/>
              <a:t>25</a:t>
            </a:fld>
            <a:endParaRPr lang="en-US" sz="1200">
              <a:solidFill>
                <a:prstClr val="black"/>
              </a:solidFill>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This letter was written some 35 years after Christ’s death and resurrection.  That means 35 years after the temple veil spilt from top to bottom.  Yet the sacrificial system continued on</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5C8050-0C84-8B4C-8862-742551BE065D}" type="slidenum">
              <a:rPr lang="en-US" sz="1200">
                <a:solidFill>
                  <a:prstClr val="black"/>
                </a:solidFill>
              </a:rPr>
              <a:pPr/>
              <a:t>26</a:t>
            </a:fld>
            <a:endParaRPr lang="en-US" sz="1200">
              <a:solidFill>
                <a:prstClr val="black"/>
              </a:solidFill>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Jewish rebellion in Israel was underway against Rome.  It came to such an extent that Jewish revolutionaries took up arms against Rome in AD 66</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27</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Jews retreated to Jerusalem, which the Romans surrounded with a siege wall to prevent any from escaping.</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25D865E-DD77-8843-B329-7740F82F48FF}" type="slidenum">
              <a:rPr lang="en-US" sz="1200">
                <a:solidFill>
                  <a:prstClr val="black"/>
                </a:solidFill>
              </a:rPr>
              <a:pPr/>
              <a:t>28</a:t>
            </a:fld>
            <a:endParaRPr lang="en-US" sz="1200">
              <a:solidFill>
                <a:prstClr val="black"/>
              </a:solidFill>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had stood for almost 600 years.</a:t>
            </a:r>
            <a:r>
              <a:rPr lang="en-SG" dirty="0">
                <a:effectLst/>
              </a:rPr>
              <a:t> </a:t>
            </a:r>
            <a:endParaRPr lang="en-US" dirty="0">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This Second Temple had just been completed in AD 64 but Jesus said that not one of its stones would remain on another (Matt 24:2).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658FEC2-5211-474F-A116-A5FD40BECEDC}" type="slidenum">
              <a:rPr lang="en-US" sz="1200">
                <a:solidFill>
                  <a:prstClr val="black"/>
                </a:solidFill>
              </a:rPr>
              <a:pPr/>
              <a:t>29</a:t>
            </a:fld>
            <a:endParaRPr lang="en-US" sz="1200">
              <a:solidFill>
                <a:prstClr val="black"/>
              </a:solidFill>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Was this temple worth defending?</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…even on a cross with two others…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27794DF-E4CC-F648-9BF7-9189D5D0BC23}" type="slidenum">
              <a:rPr lang="en-US" sz="1200">
                <a:solidFill>
                  <a:prstClr val="black"/>
                </a:solidFill>
              </a:rPr>
              <a:pPr/>
              <a:t>30</a:t>
            </a:fld>
            <a:endParaRPr lang="en-US" sz="1200">
              <a:solidFill>
                <a:prstClr val="black"/>
              </a:solidFill>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Roman soldiers first seized the Antonia Fortress on the northeast corner of the Temple Mount</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a:solidFill>
                  <a:prstClr val="black"/>
                </a:solidFill>
              </a:rPr>
              <a:pPr/>
              <a:t>31</a:t>
            </a:fld>
            <a:endParaRPr lang="en-US" sz="1200">
              <a:solidFill>
                <a:prstClr val="black"/>
              </a:solidFill>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Then the Romans demolished nearly the entire fortress to pave the way for a systematic destruction of the temple</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6C832A7-D822-3048-A532-306ECC2529C7}" type="slidenum">
              <a:rPr lang="en-US" sz="1200">
                <a:solidFill>
                  <a:prstClr val="black"/>
                </a:solidFill>
              </a:rPr>
              <a:pPr/>
              <a:t>32</a:t>
            </a:fld>
            <a:endParaRPr lang="en-US" sz="1200">
              <a:solidFill>
                <a:prstClr val="black"/>
              </a:solidFill>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battle ensued where Jewish priests and commoners were no match for the professional soldiers, who killed them by the thousands.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before this time, Jerusalem also had many Christians. This letter addressed believing Jews during these years of the Jewish-Roman War (AD 66-73)</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question for Christian Jews was simply this: Should they also join with their unbelieving Jewish brothers to fight against Rome?  Should they risk their lives to preserve the obsolete temple system instead of persevering in their belief in a risen Savior?</a:t>
            </a:r>
            <a:r>
              <a:rPr lang="en-SG" dirty="0">
                <a:effectLst/>
              </a:rPr>
              <a:t> </a:t>
            </a:r>
            <a:endParaRPr lang="en-US" dirty="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will witness three benefits the author gave to convince them to maintain their belief in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resurrection</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Hebrews 10:19-39 is not your typical Easter text, but the foundation of it all was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resurrection</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first benefit of believing in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resurrection is…</a:t>
            </a:r>
            <a:endParaRPr lang="en-US" dirty="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Jesus being alive draws us towards the Lord and people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His superiority as High Priest exhorts us to </a:t>
            </a:r>
            <a:r>
              <a:rPr lang="en-US" sz="1200" i="1" kern="1200" dirty="0">
                <a:solidFill>
                  <a:schemeClr val="tx1"/>
                </a:solidFill>
                <a:effectLst/>
                <a:latin typeface="+mn-lt"/>
                <a:ea typeface="+mn-ea"/>
                <a:cs typeface="+mn-cs"/>
              </a:rPr>
              <a:t>draw near</a:t>
            </a:r>
            <a:r>
              <a:rPr lang="en-US" sz="1200" kern="1200" dirty="0">
                <a:solidFill>
                  <a:schemeClr val="tx1"/>
                </a:solidFill>
                <a:effectLst/>
                <a:latin typeface="+mn-lt"/>
                <a:ea typeface="+mn-ea"/>
                <a:cs typeface="+mn-cs"/>
              </a:rPr>
              <a:t> to Him (10:19-22</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is the main verb in this long, 55-word sentence in the Greek (10:19-22)</a:t>
            </a:r>
            <a:r>
              <a:rPr lang="en-SG" sz="1200" kern="1200" dirty="0">
                <a:solidFill>
                  <a:schemeClr val="tx1"/>
                </a:solidFill>
                <a:effectLst/>
                <a:latin typeface="+mn-lt"/>
                <a:ea typeface="+mn-ea"/>
                <a:cs typeface="+mn-cs"/>
              </a:rPr>
              <a:t>?</a:t>
            </a:r>
          </a:p>
          <a:p>
            <a:r>
              <a:rPr lang="en-US" dirty="0"/>
              <a:t>• </a:t>
            </a:r>
            <a:r>
              <a:rPr lang="en-US" sz="1200" kern="1200" dirty="0">
                <a:solidFill>
                  <a:schemeClr val="tx1"/>
                </a:solidFill>
                <a:effectLst/>
                <a:latin typeface="+mn-lt"/>
                <a:ea typeface="+mn-ea"/>
                <a:cs typeface="+mn-cs"/>
              </a:rPr>
              <a:t>The key exhortation is for us to “draw near” to God (10:22 NAU NIV</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NLT aptly renders this “let us go right into the presence of God.”</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39</a:t>
            </a:fld>
            <a:endParaRPr lang="en-US"/>
          </a:p>
        </p:txBody>
      </p:sp>
    </p:spTree>
    <p:extLst>
      <p:ext uri="{BB962C8B-B14F-4D97-AF65-F5344CB8AC3E}">
        <p14:creationId xmlns:p14="http://schemas.microsoft.com/office/powerpoint/2010/main" val="362025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After</a:t>
            </a:r>
            <a:r>
              <a:rPr lang="en-US" baseline="0" dirty="0">
                <a:cs typeface="ＭＳ Ｐゴシック" charset="0"/>
              </a:rPr>
              <a:t> all, many were nailed to Roman crosses…</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is the main verb in this other long sentence that goes 37 words?  The two verbs are “hold tightly” in verse 23 and “consider” in verse 24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His faithfulness exhorts us to </a:t>
            </a:r>
            <a:r>
              <a:rPr lang="en-US" sz="1200" i="1" kern="1200" dirty="0">
                <a:solidFill>
                  <a:schemeClr val="tx1"/>
                </a:solidFill>
                <a:effectLst/>
                <a:latin typeface="+mn-lt"/>
                <a:ea typeface="+mn-ea"/>
                <a:cs typeface="+mn-cs"/>
              </a:rPr>
              <a:t>hold fast</a:t>
            </a:r>
            <a:r>
              <a:rPr lang="en-US" sz="1200" kern="1200" dirty="0">
                <a:solidFill>
                  <a:schemeClr val="tx1"/>
                </a:solidFill>
                <a:effectLst/>
                <a:latin typeface="+mn-lt"/>
                <a:ea typeface="+mn-ea"/>
                <a:cs typeface="+mn-cs"/>
              </a:rPr>
              <a:t> to true doctrine (10:23)</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His soon return encourages us to regularly meet together to love one another in good deeds (10:24-25</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About 42% of US Christians believe Christ will return before 2054, but the closer we get to the return of Christ, the more we need to meet together for mutual encouragement</a:t>
            </a:r>
            <a:r>
              <a:rPr lang="en-SG" sz="1200" kern="1200" dirty="0">
                <a:solidFill>
                  <a:schemeClr val="tx1"/>
                </a:solidFill>
                <a:effectLst/>
                <a:latin typeface="+mn-lt"/>
                <a:ea typeface="+mn-ea"/>
                <a:cs typeface="+mn-cs"/>
              </a:rPr>
              <a:t>.</a:t>
            </a:r>
            <a:endParaRPr lang="en-US" dirty="0"/>
          </a:p>
          <a:p>
            <a:endParaRPr lang="en-US" dirty="0"/>
          </a:p>
          <a:p>
            <a:r>
              <a:rPr lang="en-US" dirty="0"/>
              <a:t>http://</a:t>
            </a:r>
            <a:r>
              <a:rPr lang="en-US" dirty="0" err="1"/>
              <a:t>www.tomorrowsworld.org</a:t>
            </a:r>
            <a:r>
              <a:rPr lang="en-US" dirty="0"/>
              <a:t>/magazines/2014/march-</a:t>
            </a:r>
            <a:r>
              <a:rPr lang="en-US" dirty="0" err="1"/>
              <a:t>april</a:t>
            </a:r>
            <a:r>
              <a:rPr lang="en-US" dirty="0"/>
              <a:t>/why-</a:t>
            </a:r>
            <a:r>
              <a:rPr lang="en-US" dirty="0" err="1"/>
              <a:t>dont</a:t>
            </a:r>
            <a:r>
              <a:rPr lang="en-US" dirty="0"/>
              <a:t>-most-churches-preach-the-truth</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the first benefit of believing in Christ’s resurrection is encouragement: Christ’s resurrection brings us close to God and man.  The second benefit of believing in Christ’s resurrection is…</a:t>
            </a:r>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Believers who reject the resurrection face untold troubles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already seen three other warnings in this book…</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5713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do you believe that he rose from the dead</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Of death…</a:t>
            </a:r>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56</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 do scholars see perseverance and God’s discipline for the believer who turns away (10:26-31)?</a:t>
            </a:r>
            <a:r>
              <a:rPr lang="en-SG" dirty="0">
                <a:effectLst/>
              </a:rPr>
              <a:t> </a:t>
            </a:r>
          </a:p>
          <a:p>
            <a:r>
              <a:rPr lang="en-US" sz="1200" kern="1200" dirty="0">
                <a:solidFill>
                  <a:schemeClr val="tx1"/>
                </a:solidFill>
                <a:effectLst/>
                <a:latin typeface="+mn-lt"/>
                <a:ea typeface="+mn-ea"/>
                <a:cs typeface="+mn-cs"/>
              </a:rPr>
              <a:t>• Reformed: All persevere so apostasy cannot happen—security but no assurance</a:t>
            </a:r>
            <a:r>
              <a:rPr lang="en-SG" sz="1200" kern="1200" dirty="0">
                <a:solidFill>
                  <a:schemeClr val="tx1"/>
                </a:solidFill>
                <a:effectLst/>
                <a:latin typeface="+mn-lt"/>
                <a:ea typeface="+mn-ea"/>
                <a:cs typeface="+mn-cs"/>
              </a:rPr>
              <a:t>.</a:t>
            </a:r>
          </a:p>
          <a:p>
            <a:r>
              <a:rPr lang="en-US" dirty="0">
                <a:latin typeface="Times New Roman" charset="0"/>
                <a:ea typeface="ＭＳ Ｐゴシック" charset="0"/>
                <a:cs typeface="ＭＳ Ｐゴシック" charset="0"/>
              </a:rPr>
              <a:t>• </a:t>
            </a:r>
            <a:r>
              <a:rPr lang="en-US" sz="1200" kern="1200" dirty="0">
                <a:solidFill>
                  <a:schemeClr val="tx1"/>
                </a:solidFill>
                <a:effectLst/>
                <a:latin typeface="+mn-lt"/>
                <a:ea typeface="+mn-ea"/>
                <a:cs typeface="+mn-cs"/>
              </a:rPr>
              <a:t>Arminians claim they experience </a:t>
            </a:r>
            <a:r>
              <a:rPr lang="en-US" sz="1200" i="1" kern="1200" dirty="0">
                <a:solidFill>
                  <a:schemeClr val="tx1"/>
                </a:solidFill>
                <a:effectLst/>
                <a:latin typeface="+mn-lt"/>
                <a:ea typeface="+mn-ea"/>
                <a:cs typeface="+mn-cs"/>
              </a:rPr>
              <a:t>hell</a:t>
            </a:r>
            <a:r>
              <a:rPr lang="en-US" sz="1200" kern="1200" dirty="0">
                <a:solidFill>
                  <a:schemeClr val="tx1"/>
                </a:solidFill>
                <a:effectLst/>
                <a:latin typeface="+mn-lt"/>
                <a:ea typeface="+mn-ea"/>
                <a:cs typeface="+mn-cs"/>
              </a:rPr>
              <a:t>, but these readers are believers and thus already saved from hell in light of the scriptural evidence for eternal security (cf. John 3:16; 10:28-29; Eph. 1:14; 1 John 5:11-13).</a:t>
            </a:r>
            <a:r>
              <a:rPr lang="en-SG" dirty="0">
                <a:effectLst/>
              </a:rPr>
              <a:t> </a:t>
            </a:r>
          </a:p>
          <a:p>
            <a:r>
              <a:rPr lang="en-SG" dirty="0">
                <a:effectLst/>
                <a:latin typeface="Times New Roman" charset="0"/>
                <a:ea typeface="ＭＳ Ｐゴシック" charset="0"/>
                <a:cs typeface="ＭＳ Ｐゴシック" charset="0"/>
              </a:rPr>
              <a:t>• </a:t>
            </a:r>
            <a:r>
              <a:rPr lang="en-US" sz="1200" kern="1200" dirty="0">
                <a:solidFill>
                  <a:schemeClr val="tx1"/>
                </a:solidFill>
                <a:effectLst/>
                <a:latin typeface="+mn-lt"/>
                <a:ea typeface="+mn-ea"/>
                <a:cs typeface="+mn-cs"/>
              </a:rPr>
              <a:t>Partakers say they lose their </a:t>
            </a:r>
            <a:r>
              <a:rPr lang="en-US" sz="1200" i="1" kern="1200" dirty="0">
                <a:solidFill>
                  <a:schemeClr val="tx1"/>
                </a:solidFill>
                <a:effectLst/>
                <a:latin typeface="+mn-lt"/>
                <a:ea typeface="+mn-ea"/>
                <a:cs typeface="+mn-cs"/>
              </a:rPr>
              <a:t>rewards</a:t>
            </a:r>
            <a:r>
              <a:rPr lang="en-US" sz="1200" kern="1200" dirty="0">
                <a:solidFill>
                  <a:schemeClr val="tx1"/>
                </a:solidFill>
                <a:effectLst/>
                <a:latin typeface="+mn-lt"/>
                <a:ea typeface="+mn-ea"/>
                <a:cs typeface="+mn-cs"/>
              </a:rPr>
              <a:t> (Dillow, 542), but the fire here consumes “the enemies of God” (10:27b).  It will burn up people, not burn up rewards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immediate historical situation of the Jewish rebellion against Rome argues that it refers to </a:t>
            </a:r>
            <a:r>
              <a:rPr lang="en-US" sz="1200" i="1" kern="1200" dirty="0">
                <a:solidFill>
                  <a:schemeClr val="tx1"/>
                </a:solidFill>
                <a:effectLst/>
                <a:latin typeface="+mn-lt"/>
                <a:ea typeface="+mn-ea"/>
                <a:cs typeface="+mn-cs"/>
              </a:rPr>
              <a:t>physical death</a:t>
            </a:r>
            <a:r>
              <a:rPr lang="en-US" sz="1200" kern="1200" dirty="0">
                <a:solidFill>
                  <a:schemeClr val="tx1"/>
                </a:solidFill>
                <a:effectLst/>
                <a:latin typeface="+mn-lt"/>
                <a:ea typeface="+mn-ea"/>
                <a:cs typeface="+mn-cs"/>
              </a:rPr>
              <a:t> in the fires of Jerusalem</a:t>
            </a:r>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Many Christians, of course, lived in Israel—like these Hebrew readers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the Jewish War forced all Jews to find refuge in Jerusalem</a:t>
            </a:r>
            <a:r>
              <a:rPr lang="en-SG" dirty="0">
                <a:effectLst/>
              </a:rPr>
              <a:t> </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59</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who doubt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resurrection say the early Christians went to the wrong tomb—a ridiculous accusation.  Skeptics would just lead them to the right one!</a:t>
            </a:r>
            <a:r>
              <a:rPr lang="en-SG" dirty="0">
                <a:effectLst/>
              </a:rPr>
              <a:t> </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 Christian was left in the city—but would these readers go with them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fire of 10:27 is not hell fire but Jerusalem fire</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62</a:t>
            </a:fld>
            <a:endParaRPr lang="en-US"/>
          </a:p>
        </p:txBody>
      </p:sp>
    </p:spTree>
    <p:extLst>
      <p:ext uri="{BB962C8B-B14F-4D97-AF65-F5344CB8AC3E}">
        <p14:creationId xmlns:p14="http://schemas.microsoft.com/office/powerpoint/2010/main" val="4046602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63</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4CC8E0-1758-9E41-9B34-7CF0261D22DA}" type="slidenum">
              <a:rPr lang="en-US" sz="1200">
                <a:solidFill>
                  <a:srgbClr val="000000"/>
                </a:solidFill>
                <a:latin typeface="Calibri" charset="0"/>
              </a:rPr>
              <a:pPr eaLnBrk="1" hangingPunct="1"/>
              <a:t>64</a:t>
            </a:fld>
            <a:endParaRPr lang="en-US" sz="1200">
              <a:solidFill>
                <a:srgbClr val="000000"/>
              </a:solidFill>
              <a:latin typeface="Calibri"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200" kern="1200" dirty="0">
                <a:solidFill>
                  <a:schemeClr val="tx1"/>
                </a:solidFill>
                <a:effectLst/>
                <a:latin typeface="+mn-lt"/>
                <a:ea typeface="+mn-ea"/>
                <a:cs typeface="+mn-cs"/>
              </a:rPr>
              <a:t>Jeremiah 24 commanded a similar thing 600 years earlier</a:t>
            </a:r>
            <a:r>
              <a:rPr lang="en-SG" sz="1600" kern="1200" dirty="0">
                <a:solidFill>
                  <a:schemeClr val="tx1"/>
                </a:solidFill>
                <a:effectLst/>
                <a:latin typeface="+mn-lt"/>
                <a:ea typeface="+mn-ea"/>
                <a:cs typeface="+mn-cs"/>
              </a:rPr>
              <a:t>.</a:t>
            </a:r>
            <a:endParaRPr lang="en-US" sz="1600" b="1"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Death came to defiant believers in the OT, so discipline at least this severe would come to rejecting the Christ they knew (10:28-31).</a:t>
            </a:r>
            <a:r>
              <a:rPr lang="en-SG" dirty="0">
                <a:effectLst/>
              </a:rPr>
              <a:t> </a:t>
            </a:r>
            <a:endParaRPr lang="en-US"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Isn’t picking up sticks far less severe than a believer rejecting our Risen Lord Jesus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holding to Christ’s identity as resurrected high priest also keeps us from huge dilemmas.  For one, it keeps God from having to discipline us severely as verses 30-31 say…</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Others say Christians made up the story later on to bolster their numbers.  Really?</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believing in Christ’s resurrection gives us encouragement…</a:t>
            </a:r>
            <a:endParaRPr lang="en-US" dirty="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…and protection.  The third benefit of believing in Christ’s resurrection is...</a:t>
            </a:r>
            <a:r>
              <a:rPr lang="en-SG" dirty="0">
                <a:effectLst/>
              </a:rPr>
              <a:t> </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regain our previous zeal when we confess that Jesus is alive now</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Remember the courage you had for Christ in the past (10:32-34)</a:t>
            </a:r>
            <a:r>
              <a:rPr lang="en-SG" sz="1200" kern="1200" dirty="0">
                <a:solidFill>
                  <a:schemeClr val="tx1"/>
                </a:solidFill>
                <a:effectLst/>
                <a:latin typeface="+mn-lt"/>
                <a:ea typeface="+mn-ea"/>
                <a:cs typeface="+mn-cs"/>
              </a:rPr>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 you remember your own courage and zeal after trusting Christ</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 recall staying up regularly to 2 AM devouring God’s Word.  I had never read a book like the Bible before!  I remember telling dozens of my high school friends about Christ.  I also remember being punished by my parents for my faith</a:t>
            </a:r>
            <a:r>
              <a:rPr lang="en-SG" sz="1200" kern="1200" dirty="0">
                <a:solidFill>
                  <a:schemeClr val="tx1"/>
                </a:solidFill>
                <a:effectLst/>
                <a:latin typeface="+mn-lt"/>
                <a:ea typeface="+mn-ea"/>
                <a:cs typeface="+mn-cs"/>
              </a:rPr>
              <a:t>.</a:t>
            </a:r>
            <a:endParaRPr lang="en-US" dirty="0"/>
          </a:p>
          <a:p>
            <a:endParaRPr lang="en-US" dirty="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Rekindle that confidence to be rewarded, not disciplined (10:35-39).</a:t>
            </a:r>
            <a:r>
              <a:rPr lang="en-SG" dirty="0">
                <a:effectLst/>
              </a:rPr>
              <a:t> </a:t>
            </a:r>
          </a:p>
          <a:p>
            <a:r>
              <a:rPr lang="en-SG" dirty="0">
                <a:effectLst/>
              </a:rPr>
              <a:t>• </a:t>
            </a:r>
            <a:r>
              <a:rPr lang="en-US" sz="1200" kern="1200" dirty="0">
                <a:solidFill>
                  <a:schemeClr val="tx1"/>
                </a:solidFill>
                <a:effectLst/>
                <a:latin typeface="+mn-lt"/>
                <a:ea typeface="+mn-ea"/>
                <a:cs typeface="+mn-cs"/>
              </a:rPr>
              <a:t>Joseph Dillow wrote </a:t>
            </a:r>
            <a:r>
              <a:rPr lang="en-US" sz="1200" i="1" kern="1200" dirty="0">
                <a:solidFill>
                  <a:schemeClr val="tx1"/>
                </a:solidFill>
                <a:effectLst/>
                <a:latin typeface="+mn-lt"/>
                <a:ea typeface="+mn-ea"/>
                <a:cs typeface="+mn-cs"/>
              </a:rPr>
              <a:t>Final Destiny</a:t>
            </a:r>
            <a:r>
              <a:rPr lang="en-US" sz="1200" kern="1200" dirty="0">
                <a:solidFill>
                  <a:schemeClr val="tx1"/>
                </a:solidFill>
                <a:effectLst/>
                <a:latin typeface="+mn-lt"/>
                <a:ea typeface="+mn-ea"/>
                <a:cs typeface="+mn-cs"/>
              </a:rPr>
              <a:t>, an excellent book about our rewards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reign will happen sooner than any of us imagine</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 is coming soon!</a:t>
            </a:r>
            <a:r>
              <a:rPr lang="en-SG" dirty="0">
                <a:effectLst/>
              </a:rPr>
              <a:t>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They made up a story with women as eyewitnesses whose testimony was not considered valid in court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two choices in verses 38-39 should make our decision easier</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We can choose to shrink back to destruction, meaning physical death.  This word means "1. to draw back or disappear from a position… 2. to be hesitant in regard to something" (BDAG 1041).</a:t>
            </a:r>
            <a:r>
              <a:rPr lang="en-SG" dirty="0">
                <a:effectLst/>
              </a:rPr>
              <a:t> </a:t>
            </a:r>
          </a:p>
          <a:p>
            <a:r>
              <a:rPr lang="en-US" sz="1200" kern="1200" dirty="0">
                <a:solidFill>
                  <a:schemeClr val="tx1"/>
                </a:solidFill>
                <a:effectLst/>
                <a:latin typeface="+mn-lt"/>
                <a:ea typeface="+mn-ea"/>
                <a:cs typeface="+mn-cs"/>
              </a:rPr>
              <a:t>But "shrink </a:t>
            </a:r>
            <a:r>
              <a:rPr lang="en-US" sz="1200" i="1" kern="1200" dirty="0">
                <a:solidFill>
                  <a:schemeClr val="tx1"/>
                </a:solidFill>
                <a:effectLst/>
                <a:latin typeface="+mn-lt"/>
                <a:ea typeface="+mn-ea"/>
                <a:cs typeface="+mn-cs"/>
              </a:rPr>
              <a:t>back</a:t>
            </a:r>
            <a:r>
              <a:rPr lang="en-US" sz="1200" kern="1200" dirty="0">
                <a:solidFill>
                  <a:schemeClr val="tx1"/>
                </a:solidFill>
                <a:effectLst/>
                <a:latin typeface="+mn-lt"/>
                <a:ea typeface="+mn-ea"/>
                <a:cs typeface="+mn-cs"/>
              </a:rPr>
              <a:t>" in 10:39 contrasts with "draw </a:t>
            </a:r>
            <a:r>
              <a:rPr lang="en-US" sz="1200" i="1" kern="1200" dirty="0">
                <a:solidFill>
                  <a:schemeClr val="tx1"/>
                </a:solidFill>
                <a:effectLst/>
                <a:latin typeface="+mn-lt"/>
                <a:ea typeface="+mn-ea"/>
                <a:cs typeface="+mn-cs"/>
              </a:rPr>
              <a:t>near</a:t>
            </a:r>
            <a:r>
              <a:rPr lang="en-US" sz="1200" kern="1200" dirty="0">
                <a:solidFill>
                  <a:schemeClr val="tx1"/>
                </a:solidFill>
                <a:effectLst/>
                <a:latin typeface="+mn-lt"/>
                <a:ea typeface="+mn-ea"/>
                <a:cs typeface="+mn-cs"/>
              </a:rPr>
              <a:t>" in 10:22.  Which will we do?  We can believe and the result will be, literally, "preserving of the soul."  This does not refer to salvation but means "persistence in the faith preserves an individual from the calamities that overtake those who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shrink back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(Hodges, BKC, 807).</a:t>
            </a:r>
            <a:r>
              <a:rPr lang="en-SG" dirty="0">
                <a:effectLst/>
              </a:rPr>
              <a:t> </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 to sum up this text? Belief in 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resurrection gives us 1 key benefit that sums up all 3…</a:t>
            </a:r>
            <a:r>
              <a:rPr lang="en-SG" dirty="0">
                <a:effectLst/>
              </a:rPr>
              <a:t> </a:t>
            </a:r>
            <a:endParaRPr lang="en-US" dirty="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82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We must put this belief into practice!  So today</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passage tells us how to press on rather than getting disciplined</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Hebrews gives three benefits of keeping our faith in a risen Savior…</a:t>
            </a:r>
            <a:endParaRPr lang="en-US" dirty="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Jesus being alive draws us towards the Lord and people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Believers who reject the resurrection face untold troubles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regain our previous zeal when we confess that Jesus is alive now</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Muslim became a Christian in Africa. "Some of his friends asked him, 'Why have you become a Christian?' He answered, 'Well, it’s like this. Suppose you were going down the road and suddenly the road forked in two directions, and you didn't know which way to go, and there at the fork in the road were two men, one dead and one alive—which one would you ask which way to go?'" (Story by Dr. </a:t>
            </a:r>
            <a:r>
              <a:rPr lang="en-US" sz="1200" kern="1200" dirty="0" err="1">
                <a:solidFill>
                  <a:schemeClr val="tx1"/>
                </a:solidFill>
                <a:effectLst/>
                <a:latin typeface="+mn-lt"/>
                <a:ea typeface="+mn-ea"/>
                <a:cs typeface="+mn-cs"/>
              </a:rPr>
              <a:t>Seamands</a:t>
            </a:r>
            <a:r>
              <a:rPr lang="en-US" sz="1200" kern="1200" dirty="0">
                <a:solidFill>
                  <a:schemeClr val="tx1"/>
                </a:solidFill>
                <a:effectLst/>
                <a:latin typeface="+mn-lt"/>
                <a:ea typeface="+mn-ea"/>
                <a:cs typeface="+mn-cs"/>
              </a:rPr>
              <a:t> in Warren Webster, April, 1980, </a:t>
            </a:r>
            <a:r>
              <a:rPr lang="en-US" sz="1200" i="1" kern="1200" dirty="0">
                <a:solidFill>
                  <a:schemeClr val="tx1"/>
                </a:solidFill>
                <a:effectLst/>
                <a:latin typeface="+mn-lt"/>
                <a:ea typeface="+mn-ea"/>
                <a:cs typeface="+mn-cs"/>
              </a:rPr>
              <a:t>HIS</a:t>
            </a:r>
            <a:r>
              <a:rPr lang="en-US" sz="1200" kern="1200" dirty="0">
                <a:solidFill>
                  <a:schemeClr val="tx1"/>
                </a:solidFill>
                <a:effectLst/>
                <a:latin typeface="+mn-lt"/>
                <a:ea typeface="+mn-ea"/>
                <a:cs typeface="+mn-cs"/>
              </a:rPr>
              <a:t>, p. 13)</a:t>
            </a:r>
            <a:r>
              <a:rPr lang="en-SG" dirty="0">
                <a:effectLst/>
              </a:rPr>
              <a:t> </a:t>
            </a:r>
            <a:endParaRPr lang="en-US" dirty="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As M. R. </a:t>
            </a:r>
            <a:r>
              <a:rPr lang="en-US" dirty="0" err="1">
                <a:cs typeface="ＭＳ Ｐゴシック" charset="0"/>
              </a:rPr>
              <a:t>DeHaan</a:t>
            </a:r>
            <a:r>
              <a:rPr lang="en-US" baseline="0" dirty="0">
                <a:cs typeface="ＭＳ Ｐゴシック" charset="0"/>
              </a:rPr>
              <a:t> says…</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—then they died for what they knew was a lie!  Seriously?</a:t>
            </a:r>
            <a:r>
              <a:rPr lang="en-SG" dirty="0">
                <a:effectLst/>
              </a:rPr>
              <a:t> </a:t>
            </a:r>
            <a:endParaRPr lang="en-US" dirty="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7E9740-7A61-7A42-9510-552CA225B52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His resurrection gives us hope in our own resurrection (12-34).</a:t>
            </a:r>
            <a:r>
              <a:rPr lang="en-US" b="0"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Some Corinthians believed that Christ rose but believers won’t (</a:t>
            </a:r>
            <a:r>
              <a:rPr lang="en-US" sz="1200" b="1" u="sng" kern="1200" dirty="0">
                <a:solidFill>
                  <a:schemeClr val="tx1"/>
                </a:solidFill>
                <a:effectLst/>
                <a:latin typeface="Arial" panose="020B0604020202020204" pitchFamily="34" charset="0"/>
                <a:ea typeface="ヒラギノ角ゴ Pro W3" pitchFamily="80" charset="-128"/>
                <a:cs typeface="ヒラギノ角ゴ Pro W3" pitchFamily="-111" charset="-128"/>
              </a:rPr>
              <a:t>12</a:t>
            </a:r>
            <a:r>
              <a:rPr lang="en-US" sz="1200" b="1" kern="1200" dirty="0">
                <a:solidFill>
                  <a:schemeClr val="tx1"/>
                </a:solidFill>
                <a:effectLst/>
                <a:latin typeface="Arial" panose="020B0604020202020204" pitchFamily="34" charset="0"/>
                <a:ea typeface="ヒラギノ角ゴ Pro W3" pitchFamily="80" charset="-128"/>
                <a:cs typeface="ヒラギノ角ゴ Pro W3" pitchFamily="-111" charset="-128"/>
              </a:rPr>
              <a:t>).</a:t>
            </a:r>
          </a:p>
          <a:p>
            <a:endParaRPr lang="en-US" b="0" dirty="0">
              <a:ea typeface="ヒラギノ角ゴ Pro W3" charset="0"/>
              <a:cs typeface="ヒラギノ角ゴ Pro W3"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5854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0114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19546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99959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21505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93100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53265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39512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69430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16372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4813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92405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5758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88475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60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054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7536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684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8963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7967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08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972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49288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56402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84358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26927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97931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18215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6238388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8992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5107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78047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721767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365509053"/>
      </p:ext>
    </p:extLst>
  </p:cSld>
  <p:clrMapOvr>
    <a:masterClrMapping/>
  </p:clrMapOvr>
  <p:transition>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2350999634"/>
      </p:ext>
    </p:extLst>
  </p:cSld>
  <p:clrMapOvr>
    <a:masterClrMapping/>
  </p:clrMapOvr>
  <p:transition>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915310645"/>
      </p:ext>
    </p:extLst>
  </p:cSld>
  <p:clrMapOvr>
    <a:masterClrMapping/>
  </p:clrMapOvr>
  <p:transition>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30259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923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544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5393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4213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5949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419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2016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4384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404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1541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592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524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21759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0268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13812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2442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48560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6330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72180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4970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5617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62839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3898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DF711C-AED7-564F-AC58-2C025336883F}" type="slidenum">
              <a:rPr lang="en-US" smtClean="0"/>
              <a:pPr>
                <a:defRPr/>
              </a:pPr>
              <a:t>‹#›</a:t>
            </a:fld>
            <a:endParaRPr lang="en-US" dirty="0"/>
          </a:p>
        </p:txBody>
      </p:sp>
    </p:spTree>
    <p:extLst>
      <p:ext uri="{BB962C8B-B14F-4D97-AF65-F5344CB8AC3E}">
        <p14:creationId xmlns:p14="http://schemas.microsoft.com/office/powerpoint/2010/main" val="391356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966927-8481-BE49-80C2-655A3861320F}" type="slidenum">
              <a:rPr lang="en-US" smtClean="0"/>
              <a:pPr>
                <a:defRPr/>
              </a:pPr>
              <a:t>‹#›</a:t>
            </a:fld>
            <a:endParaRPr lang="en-US" dirty="0"/>
          </a:p>
        </p:txBody>
      </p:sp>
    </p:spTree>
    <p:extLst>
      <p:ext uri="{BB962C8B-B14F-4D97-AF65-F5344CB8AC3E}">
        <p14:creationId xmlns:p14="http://schemas.microsoft.com/office/powerpoint/2010/main" val="28017894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ADF0F9-761F-E44A-94D9-0FFC976EA1FD}" type="slidenum">
              <a:rPr lang="en-US" smtClean="0"/>
              <a:pPr>
                <a:defRPr/>
              </a:pPr>
              <a:t>‹#›</a:t>
            </a:fld>
            <a:endParaRPr lang="en-US" dirty="0"/>
          </a:p>
        </p:txBody>
      </p:sp>
    </p:spTree>
    <p:extLst>
      <p:ext uri="{BB962C8B-B14F-4D97-AF65-F5344CB8AC3E}">
        <p14:creationId xmlns:p14="http://schemas.microsoft.com/office/powerpoint/2010/main" val="2470411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9FAB7E-2E69-7A4D-804D-D2F691EE820D}" type="slidenum">
              <a:rPr lang="en-US" smtClean="0"/>
              <a:pPr>
                <a:defRPr/>
              </a:pPr>
              <a:t>‹#›</a:t>
            </a:fld>
            <a:endParaRPr lang="en-US" dirty="0"/>
          </a:p>
        </p:txBody>
      </p:sp>
    </p:spTree>
    <p:extLst>
      <p:ext uri="{BB962C8B-B14F-4D97-AF65-F5344CB8AC3E}">
        <p14:creationId xmlns:p14="http://schemas.microsoft.com/office/powerpoint/2010/main" val="21924831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B0D976-AAB9-3C48-92BC-650BDA47D5AB}" type="slidenum">
              <a:rPr lang="en-US" smtClean="0"/>
              <a:pPr>
                <a:defRPr/>
              </a:pPr>
              <a:t>‹#›</a:t>
            </a:fld>
            <a:endParaRPr lang="en-US" dirty="0"/>
          </a:p>
        </p:txBody>
      </p:sp>
    </p:spTree>
    <p:extLst>
      <p:ext uri="{BB962C8B-B14F-4D97-AF65-F5344CB8AC3E}">
        <p14:creationId xmlns:p14="http://schemas.microsoft.com/office/powerpoint/2010/main" val="30514801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2FC881-2FCA-194B-811C-15E7AAD688C2}" type="slidenum">
              <a:rPr lang="en-US" smtClean="0"/>
              <a:pPr>
                <a:defRPr/>
              </a:pPr>
              <a:t>‹#›</a:t>
            </a:fld>
            <a:endParaRPr lang="en-US" dirty="0"/>
          </a:p>
        </p:txBody>
      </p:sp>
    </p:spTree>
    <p:extLst>
      <p:ext uri="{BB962C8B-B14F-4D97-AF65-F5344CB8AC3E}">
        <p14:creationId xmlns:p14="http://schemas.microsoft.com/office/powerpoint/2010/main" val="29480020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E725A4-E3DB-2340-B2A6-E948802208C5}" type="slidenum">
              <a:rPr lang="en-US" smtClean="0"/>
              <a:pPr>
                <a:defRPr/>
              </a:pPr>
              <a:t>‹#›</a:t>
            </a:fld>
            <a:endParaRPr lang="en-US" dirty="0"/>
          </a:p>
        </p:txBody>
      </p:sp>
    </p:spTree>
    <p:extLst>
      <p:ext uri="{BB962C8B-B14F-4D97-AF65-F5344CB8AC3E}">
        <p14:creationId xmlns:p14="http://schemas.microsoft.com/office/powerpoint/2010/main" val="4276671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37D81-51AA-6A46-9E4A-939AC1508F5C}" type="slidenum">
              <a:rPr lang="en-US" smtClean="0"/>
              <a:pPr>
                <a:defRPr/>
              </a:pPr>
              <a:t>‹#›</a:t>
            </a:fld>
            <a:endParaRPr lang="en-US" dirty="0"/>
          </a:p>
        </p:txBody>
      </p:sp>
    </p:spTree>
    <p:extLst>
      <p:ext uri="{BB962C8B-B14F-4D97-AF65-F5344CB8AC3E}">
        <p14:creationId xmlns:p14="http://schemas.microsoft.com/office/powerpoint/2010/main" val="2206602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288605-0559-B84B-8F00-5F8B81EF399A}" type="slidenum">
              <a:rPr lang="en-US" smtClean="0"/>
              <a:pPr>
                <a:defRPr/>
              </a:pPr>
              <a:t>‹#›</a:t>
            </a:fld>
            <a:endParaRPr lang="en-US" dirty="0"/>
          </a:p>
        </p:txBody>
      </p:sp>
    </p:spTree>
    <p:extLst>
      <p:ext uri="{BB962C8B-B14F-4D97-AF65-F5344CB8AC3E}">
        <p14:creationId xmlns:p14="http://schemas.microsoft.com/office/powerpoint/2010/main" val="35536460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4E6FA1-1F1D-B446-A175-FB3602D32B1E}" type="slidenum">
              <a:rPr lang="en-US" smtClean="0"/>
              <a:pPr>
                <a:defRPr/>
              </a:pPr>
              <a:t>‹#›</a:t>
            </a:fld>
            <a:endParaRPr lang="en-US" dirty="0"/>
          </a:p>
        </p:txBody>
      </p:sp>
    </p:spTree>
    <p:extLst>
      <p:ext uri="{BB962C8B-B14F-4D97-AF65-F5344CB8AC3E}">
        <p14:creationId xmlns:p14="http://schemas.microsoft.com/office/powerpoint/2010/main" val="1512705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D95CC8-8FB1-9F44-9DB2-7BCCA9C76B09}" type="slidenum">
              <a:rPr lang="en-US" smtClean="0"/>
              <a:pPr>
                <a:defRPr/>
              </a:pPr>
              <a:t>‹#›</a:t>
            </a:fld>
            <a:endParaRPr lang="en-US" dirty="0"/>
          </a:p>
        </p:txBody>
      </p:sp>
    </p:spTree>
    <p:extLst>
      <p:ext uri="{BB962C8B-B14F-4D97-AF65-F5344CB8AC3E}">
        <p14:creationId xmlns:p14="http://schemas.microsoft.com/office/powerpoint/2010/main" val="300276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40548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318943737"/>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394780"/>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4918542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2926751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0702757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D60DE23-C63A-C94F-A540-BD2BDC26D7BE}" type="slidenum">
              <a:rPr lang="en-US" smtClean="0"/>
              <a:pPr>
                <a:defRPr/>
              </a:pPr>
              <a:t>‹#›</a:t>
            </a:fld>
            <a:endParaRPr lang="en-US" dirty="0"/>
          </a:p>
        </p:txBody>
      </p:sp>
    </p:spTree>
    <p:extLst>
      <p:ext uri="{BB962C8B-B14F-4D97-AF65-F5344CB8AC3E}">
        <p14:creationId xmlns:p14="http://schemas.microsoft.com/office/powerpoint/2010/main" val="293103498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hemeOverride" Target="../theme/themeOverride2.xml"/><Relationship Id="rId5" Type="http://schemas.openxmlformats.org/officeDocument/2006/relationships/image" Target="../media/image23.emf"/><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hemeOverride" Target="../theme/themeOverride3.xml"/><Relationship Id="rId5" Type="http://schemas.microsoft.com/office/2007/relationships/hdphoto" Target="../media/hdphoto1.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5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5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5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51.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3.xml"/><Relationship Id="rId1" Type="http://schemas.openxmlformats.org/officeDocument/2006/relationships/slideLayout" Target="../slideLayouts/slideLayout52.xml"/><Relationship Id="rId4" Type="http://schemas.openxmlformats.org/officeDocument/2006/relationships/image" Target="../media/image31.jpe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63.xml"/><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65.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4.xml"/><Relationship Id="rId1" Type="http://schemas.openxmlformats.org/officeDocument/2006/relationships/themeOverride" Target="../theme/themeOverride4.xml"/><Relationship Id="rId5" Type="http://schemas.microsoft.com/office/2007/relationships/hdphoto" Target="../media/hdphoto1.wdp"/><Relationship Id="rId4" Type="http://schemas.openxmlformats.org/officeDocument/2006/relationships/image" Target="../media/image24.png"/></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08000" y="1021184"/>
            <a:ext cx="8128000" cy="4064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10: 19-39</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35885" y="2134021"/>
            <a:ext cx="7451725"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فوائد</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القيامة</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Resurrection</a:t>
            </a:r>
          </a:p>
        </p:txBody>
      </p:sp>
      <p:pic>
        <p:nvPicPr>
          <p:cNvPr id="2" name="Picture 1"/>
          <p:cNvPicPr>
            <a:picLocks noChangeAspect="1"/>
          </p:cNvPicPr>
          <p:nvPr/>
        </p:nvPicPr>
        <p:blipFill>
          <a:blip r:embed="rId3"/>
          <a:stretch>
            <a:fillRect/>
          </a:stretch>
        </p:blipFill>
        <p:spPr>
          <a:xfrm>
            <a:off x="127000" y="114300"/>
            <a:ext cx="8890000" cy="6616700"/>
          </a:xfrm>
          <a:prstGeom prst="rect">
            <a:avLst/>
          </a:prstGeom>
        </p:spPr>
      </p:pic>
    </p:spTree>
    <p:extLst>
      <p:ext uri="{BB962C8B-B14F-4D97-AF65-F5344CB8AC3E}">
        <p14:creationId xmlns:p14="http://schemas.microsoft.com/office/powerpoint/2010/main" val="2329367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Resurrection</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66360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Resurrection</a:t>
            </a:r>
          </a:p>
        </p:txBody>
      </p:sp>
      <p:pic>
        <p:nvPicPr>
          <p:cNvPr id="2" name="Picture 1"/>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346636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61856" y="4132251"/>
            <a:ext cx="4082144" cy="2544320"/>
          </a:xfrm>
          <a:effectLst>
            <a:outerShdw blurRad="63500" dist="35921" dir="2700000" algn="ctr" rotWithShape="0">
              <a:schemeClr val="tx2">
                <a:alpha val="74998"/>
              </a:schemeClr>
            </a:outerShdw>
          </a:effectLst>
        </p:spPr>
        <p:txBody>
          <a:bodyPr anchor="b"/>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أحياناً نرى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ولكن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لا ندرك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9688"/>
            <a:ext cx="5061857" cy="6892741"/>
          </a:xfrm>
          <a:prstGeom prst="rect">
            <a:avLst/>
          </a:prstGeom>
        </p:spPr>
      </p:pic>
      <p:grpSp>
        <p:nvGrpSpPr>
          <p:cNvPr id="5" name="Group 4"/>
          <p:cNvGrpSpPr/>
          <p:nvPr/>
        </p:nvGrpSpPr>
        <p:grpSpPr>
          <a:xfrm>
            <a:off x="12096" y="19688"/>
            <a:ext cx="5273525" cy="1620735"/>
            <a:chOff x="-3253737" y="1178426"/>
            <a:chExt cx="3367903" cy="2123589"/>
          </a:xfrm>
        </p:grpSpPr>
        <p:sp>
          <p:nvSpPr>
            <p:cNvPr id="6" name="Rounded Rectangular Callout 5"/>
            <p:cNvSpPr/>
            <p:nvPr/>
          </p:nvSpPr>
          <p:spPr bwMode="auto">
            <a:xfrm>
              <a:off x="-3253737" y="1178426"/>
              <a:ext cx="3367903" cy="2123589"/>
            </a:xfrm>
            <a:prstGeom prst="wedgeRoundRectCallout">
              <a:avLst>
                <a:gd name="adj1" fmla="val -15990"/>
                <a:gd name="adj2" fmla="val 85340"/>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Rectangle 2"/>
            <p:cNvSpPr txBox="1">
              <a:spLocks noChangeArrowheads="1"/>
            </p:cNvSpPr>
            <p:nvPr/>
          </p:nvSpPr>
          <p:spPr bwMode="auto">
            <a:xfrm>
              <a:off x="-3253737" y="1206964"/>
              <a:ext cx="3367903" cy="20950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000000"/>
                  </a:solidFill>
                  <a:latin typeface="Arial" panose="020B0604020202020204" pitchFamily="34" charset="0"/>
                  <a:ea typeface="ＭＳ Ｐゴシック" charset="0"/>
                  <a:cs typeface="Arial" panose="020B0604020202020204" pitchFamily="34" charset="0"/>
                </a:rPr>
                <a:t>يجب أن تكون فخوراً بخسارة               هذا الوزن الكبير</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1281315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93240"/>
            <a:ext cx="9144000" cy="2411510"/>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كيف يغير إيمانك أن يسوع قام من الموت حياتك؟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0"/>
            <a:ext cx="9152601" cy="4078576"/>
          </a:xfrm>
          <a:prstGeom prst="rect">
            <a:avLst/>
          </a:prstGeom>
        </p:spPr>
      </p:pic>
    </p:spTree>
    <p:extLst>
      <p:ext uri="{BB962C8B-B14F-4D97-AF65-F5344CB8AC3E}">
        <p14:creationId xmlns:p14="http://schemas.microsoft.com/office/powerpoint/2010/main" val="3466360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663"/>
            <a:ext cx="9233596" cy="674052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يسوع رئيس كهنتنا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6360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يسوع محامينا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139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199017"/>
          </a:xfrm>
          <a:prstGeom prst="rect">
            <a:avLst/>
          </a:prstGeom>
        </p:spPr>
      </p:pic>
      <p:sp>
        <p:nvSpPr>
          <p:cNvPr id="900098" name="Rectangle 2"/>
          <p:cNvSpPr>
            <a:spLocks noGrp="1" noChangeArrowheads="1"/>
          </p:cNvSpPr>
          <p:nvPr>
            <p:ph type="ctrTitle"/>
          </p:nvPr>
        </p:nvSpPr>
        <p:spPr>
          <a:xfrm>
            <a:off x="0" y="4329016"/>
            <a:ext cx="9144000" cy="2411510"/>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تظهر هذه اللافتة على باب بستان القبر في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4233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القيامة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
            <a:ext cx="9157129" cy="5133997"/>
          </a:xfrm>
          <a:prstGeom prst="rect">
            <a:avLst/>
          </a:prstGeom>
        </p:spPr>
      </p:pic>
    </p:spTree>
    <p:extLst>
      <p:ext uri="{BB962C8B-B14F-4D97-AF65-F5344CB8AC3E}">
        <p14:creationId xmlns:p14="http://schemas.microsoft.com/office/powerpoint/2010/main" val="3466360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733" cy="6858000"/>
          </a:xfrm>
          <a:prstGeom prst="rect">
            <a:avLst/>
          </a:prstGeom>
        </p:spPr>
      </p:pic>
      <p:sp>
        <p:nvSpPr>
          <p:cNvPr id="900098" name="Rectangle 2"/>
          <p:cNvSpPr>
            <a:spLocks noGrp="1" noChangeArrowheads="1"/>
          </p:cNvSpPr>
          <p:nvPr>
            <p:ph type="ctrTitle"/>
          </p:nvPr>
        </p:nvSpPr>
        <p:spPr>
          <a:xfrm>
            <a:off x="0" y="4509744"/>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t>ما هي بعض </a:t>
            </a:r>
            <a:r>
              <a:rPr lang="ar-JO" sz="5400" b="1" dirty="0">
                <a:solidFill>
                  <a:srgbClr val="FFFF00"/>
                </a:solidFill>
                <a:effectLst>
                  <a:glow rad="381000">
                    <a:schemeClr val="tx1"/>
                  </a:glow>
                </a:effectLst>
                <a:latin typeface="Arial" panose="020B0604020202020204" pitchFamily="34" charset="0"/>
                <a:ea typeface="ＭＳ Ｐゴシック" charset="0"/>
                <a:cs typeface="Arial" panose="020B0604020202020204" pitchFamily="34" charset="0"/>
              </a:rPr>
              <a:t>فوائد</a:t>
            </a:r>
            <a: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t> الإيمان </a:t>
            </a:r>
            <a:b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t>بقيامة المسيح؟</a:t>
            </a:r>
            <a:endParaRPr lang="en-US" sz="54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6251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Cross</a:t>
            </a:r>
          </a:p>
        </p:txBody>
      </p:sp>
      <p:pic>
        <p:nvPicPr>
          <p:cNvPr id="2" name="Picture 1"/>
          <p:cNvPicPr>
            <a:picLocks noChangeAspect="1"/>
          </p:cNvPicPr>
          <p:nvPr/>
        </p:nvPicPr>
        <p:blipFill>
          <a:blip r:embed="rId3"/>
          <a:stretch>
            <a:fillRect/>
          </a:stretch>
        </p:blipFill>
        <p:spPr>
          <a:xfrm>
            <a:off x="-1" y="-1"/>
            <a:ext cx="9144001" cy="6858001"/>
          </a:xfrm>
          <a:prstGeom prst="rect">
            <a:avLst/>
          </a:prstGeom>
        </p:spPr>
      </p:pic>
    </p:spTree>
    <p:extLst>
      <p:ext uri="{BB962C8B-B14F-4D97-AF65-F5344CB8AC3E}">
        <p14:creationId xmlns:p14="http://schemas.microsoft.com/office/powerpoint/2010/main" val="3466360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b="1" dirty="0">
                <a:solidFill>
                  <a:srgbClr val="FFFFFF"/>
                </a:solidFill>
                <a:effectLst>
                  <a:outerShdw blurRad="50800" dist="88900" dir="2700000" algn="tl" rotWithShape="0">
                    <a:srgbClr val="000000"/>
                  </a:outerShdw>
                </a:effectLst>
                <a:latin typeface="Arial" charset="0"/>
                <a:ea typeface="ＭＳ Ｐゴシック" charset="0"/>
                <a:cs typeface="Arial" panose="020B0604020202020204" pitchFamily="34" charset="0"/>
              </a:rPr>
              <a:t>خلفية</a:t>
            </a:r>
            <a:br>
              <a:rPr lang="ar-JO" sz="8000" b="1" dirty="0">
                <a:solidFill>
                  <a:srgbClr val="FFFFFF"/>
                </a:solidFill>
                <a:effectLst>
                  <a:outerShdw blurRad="50800" dist="88900" dir="2700000" algn="tl" rotWithShape="0">
                    <a:srgbClr val="000000"/>
                  </a:outerShdw>
                </a:effectLst>
                <a:latin typeface="Arial" charset="0"/>
                <a:ea typeface="ＭＳ Ｐゴシック" charset="0"/>
                <a:cs typeface="Arial" panose="020B0604020202020204" pitchFamily="34" charset="0"/>
              </a:rPr>
            </a:br>
            <a:r>
              <a:rPr lang="ar-JO" sz="6000" b="1" dirty="0">
                <a:solidFill>
                  <a:srgbClr val="FFFFFF"/>
                </a:solidFill>
                <a:effectLst>
                  <a:outerShdw blurRad="50800" dist="88900" dir="2700000" algn="tl" rotWithShape="0">
                    <a:srgbClr val="000000"/>
                  </a:outerShdw>
                </a:effectLst>
                <a:latin typeface="Arial" charset="0"/>
                <a:ea typeface="ＭＳ Ｐゴシック" charset="0"/>
                <a:cs typeface="Arial" panose="020B0604020202020204" pitchFamily="34" charset="0"/>
              </a:rPr>
              <a:t>الرسالة إلى العبرانيين</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9465155"/>
      </p:ext>
    </p:extLst>
  </p:cSld>
  <p:clrMapOvr>
    <a:overrideClrMapping bg1="dk2" tx1="lt1" bg2="dk1"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49438"/>
          </a:xfrm>
          <a:prstGeom prst="rect">
            <a:avLst/>
          </a:prstGeom>
        </p:spPr>
      </p:pic>
      <p:sp>
        <p:nvSpPr>
          <p:cNvPr id="900098" name="Rectangle 2"/>
          <p:cNvSpPr>
            <a:spLocks noGrp="1" noChangeArrowheads="1"/>
          </p:cNvSpPr>
          <p:nvPr>
            <p:ph type="ctrTitle"/>
          </p:nvPr>
        </p:nvSpPr>
        <p:spPr>
          <a:xfrm>
            <a:off x="0" y="198612"/>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لقد آمنوا بالقيامة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6360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24248" y="3049965"/>
            <a:ext cx="5080000" cy="3810000"/>
          </a:xfrm>
          <a:prstGeom prst="rect">
            <a:avLst/>
          </a:prstGeom>
        </p:spPr>
      </p:pic>
      <p:sp>
        <p:nvSpPr>
          <p:cNvPr id="15362" name="Rectangle 2"/>
          <p:cNvSpPr>
            <a:spLocks noGrp="1" noChangeArrowheads="1"/>
          </p:cNvSpPr>
          <p:nvPr>
            <p:ph type="title"/>
          </p:nvPr>
        </p:nvSpPr>
        <p:spPr>
          <a:solidFill>
            <a:srgbClr val="000000"/>
          </a:solidFill>
          <a:effectLst>
            <a:outerShdw blurRad="63500" dist="38099" dir="2700000" algn="ctr" rotWithShape="0">
              <a:srgbClr val="001D30">
                <a:alpha val="74998"/>
              </a:srgbClr>
            </a:outerShdw>
          </a:effectLst>
        </p:spPr>
        <p:txBody>
          <a:bodyPr/>
          <a:lstStyle/>
          <a:p>
            <a:pPr eaLnBrk="1" hangingPunct="1"/>
            <a:r>
              <a:rPr lang="ar-JO" sz="4800" b="1" dirty="0">
                <a:solidFill>
                  <a:schemeClr val="tx1"/>
                </a:solidFill>
                <a:effectLst/>
                <a:latin typeface="Arial" panose="020B0604020202020204" pitchFamily="34" charset="0"/>
                <a:ea typeface="ＭＳ Ｐゴシック" charset="0"/>
                <a:cs typeface="Arial" panose="020B0604020202020204" pitchFamily="34" charset="0"/>
              </a:rPr>
              <a:t>الأمور الأفضل</a:t>
            </a:r>
            <a:endParaRPr lang="en-US" sz="4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15363" name="Rectangle 3"/>
          <p:cNvSpPr>
            <a:spLocks noGrp="1" noChangeArrowheads="1"/>
          </p:cNvSpPr>
          <p:nvPr>
            <p:ph idx="1"/>
          </p:nvPr>
        </p:nvSpPr>
        <p:spPr>
          <a:xfrm>
            <a:off x="304800" y="1600200"/>
            <a:ext cx="7507288" cy="2692400"/>
          </a:xfrm>
        </p:spPr>
        <p:txBody>
          <a:bodyPr/>
          <a:lstStyle/>
          <a:p>
            <a:pPr algn="r" rtl="1" eaLnBrk="1" hangingPunct="1">
              <a:lnSpc>
                <a:spcPct val="110000"/>
              </a:lnSpc>
              <a:tabLst>
                <a:tab pos="4840041" algn="l"/>
              </a:tabLst>
            </a:pPr>
            <a:r>
              <a:rPr lang="ar-JO" sz="3600" b="1" dirty="0">
                <a:solidFill>
                  <a:srgbClr val="FFFF00"/>
                </a:solidFill>
                <a:latin typeface="Arial" panose="020B0604020202020204" pitchFamily="34" charset="0"/>
                <a:ea typeface="ＭＳ Ｐゴシック" charset="0"/>
                <a:cs typeface="Arial" panose="020B0604020202020204" pitchFamily="34" charset="0"/>
              </a:rPr>
              <a:t>شخص</a:t>
            </a:r>
            <a:r>
              <a:rPr lang="ar-JO" sz="3600" b="1" dirty="0">
                <a:latin typeface="Arial" panose="020B0604020202020204" pitchFamily="34" charset="0"/>
                <a:ea typeface="ＭＳ Ｐゴシック" charset="0"/>
                <a:cs typeface="Arial" panose="020B0604020202020204" pitchFamily="34" charset="0"/>
              </a:rPr>
              <a:t> متفوق             1: 1-4: 13</a:t>
            </a:r>
          </a:p>
          <a:p>
            <a:pPr algn="r" rtl="1" eaLnBrk="1" hangingPunct="1">
              <a:lnSpc>
                <a:spcPct val="110000"/>
              </a:lnSpc>
              <a:tabLst>
                <a:tab pos="4840041" algn="l"/>
              </a:tabLst>
            </a:pPr>
            <a:r>
              <a:rPr lang="ar-JO" sz="3600" b="1" dirty="0">
                <a:solidFill>
                  <a:srgbClr val="FFFF00"/>
                </a:solidFill>
                <a:latin typeface="Arial" panose="020B0604020202020204" pitchFamily="34" charset="0"/>
                <a:ea typeface="ＭＳ Ｐゴシック" charset="0"/>
                <a:cs typeface="Arial" panose="020B0604020202020204" pitchFamily="34" charset="0"/>
              </a:rPr>
              <a:t>عمل</a:t>
            </a:r>
            <a:r>
              <a:rPr lang="ar-JO" sz="3600" b="1" dirty="0">
                <a:latin typeface="Arial" panose="020B0604020202020204" pitchFamily="34" charset="0"/>
                <a:ea typeface="ＭＳ Ｐゴシック" charset="0"/>
                <a:cs typeface="Arial" panose="020B0604020202020204" pitchFamily="34" charset="0"/>
              </a:rPr>
              <a:t> متفوق                4: 14-10: 18</a:t>
            </a:r>
          </a:p>
          <a:p>
            <a:pPr algn="r" rtl="1" eaLnBrk="1" hangingPunct="1">
              <a:lnSpc>
                <a:spcPct val="110000"/>
              </a:lnSpc>
              <a:tabLst>
                <a:tab pos="4840041" algn="l"/>
              </a:tabLst>
            </a:pPr>
            <a:r>
              <a:rPr lang="ar-JO" sz="3600" b="1" dirty="0">
                <a:latin typeface="Arial" panose="020B0604020202020204" pitchFamily="34" charset="0"/>
                <a:ea typeface="ＭＳ Ｐゴシック" charset="0"/>
                <a:cs typeface="Arial" panose="020B0604020202020204" pitchFamily="34" charset="0"/>
              </a:rPr>
              <a:t>الثبات في </a:t>
            </a:r>
            <a:r>
              <a:rPr lang="ar-JO" sz="3600" b="1" dirty="0">
                <a:solidFill>
                  <a:srgbClr val="FFFF00"/>
                </a:solidFill>
                <a:latin typeface="Arial" panose="020B0604020202020204" pitchFamily="34" charset="0"/>
                <a:ea typeface="ＭＳ Ｐゴシック" charset="0"/>
                <a:cs typeface="Arial" panose="020B0604020202020204" pitchFamily="34" charset="0"/>
              </a:rPr>
              <a:t>الإيمان         </a:t>
            </a:r>
            <a:r>
              <a:rPr lang="ar-JO" sz="3600" b="1" dirty="0">
                <a:latin typeface="Arial" panose="020B0604020202020204" pitchFamily="34" charset="0"/>
                <a:ea typeface="ＭＳ Ｐゴシック" charset="0"/>
                <a:cs typeface="Arial" panose="020B0604020202020204" pitchFamily="34" charset="0"/>
              </a:rPr>
              <a:t> 10: 19-13: 25</a:t>
            </a:r>
            <a:endParaRPr lang="en-US" sz="3600" b="1" dirty="0">
              <a:latin typeface="Arial" panose="020B0604020202020204" pitchFamily="34" charset="0"/>
              <a:ea typeface="ＭＳ Ｐゴシック" charset="0"/>
              <a:cs typeface="Arial" panose="020B0604020202020204" pitchFamily="34" charset="0"/>
            </a:endParaRPr>
          </a:p>
        </p:txBody>
      </p:sp>
      <p:pic>
        <p:nvPicPr>
          <p:cNvPr id="15364" name="Picture 4" descr="IS1CR0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2088" y="1052513"/>
            <a:ext cx="984250"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1" name="Text Box 5"/>
          <p:cNvSpPr txBox="1">
            <a:spLocks noChangeArrowheads="1"/>
          </p:cNvSpPr>
          <p:nvPr/>
        </p:nvSpPr>
        <p:spPr bwMode="auto">
          <a:xfrm>
            <a:off x="8305801" y="76200"/>
            <a:ext cx="707235" cy="36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266ح</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55273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5364"/>
                                        </p:tgtEl>
                                        <p:attrNameLst>
                                          <p:attrName>style.visibility</p:attrName>
                                        </p:attrNameLst>
                                      </p:cBhvr>
                                      <p:to>
                                        <p:strVal val="visible"/>
                                      </p:to>
                                    </p:set>
                                    <p:anim calcmode="lin" valueType="num">
                                      <p:cBhvr>
                                        <p:cTn id="7" dur="1000" fill="hold"/>
                                        <p:tgtEl>
                                          <p:spTgt spid="15364"/>
                                        </p:tgtEl>
                                        <p:attrNameLst>
                                          <p:attrName>ppt_w</p:attrName>
                                        </p:attrNameLst>
                                      </p:cBhvr>
                                      <p:tavLst>
                                        <p:tav tm="0">
                                          <p:val>
                                            <p:fltVal val="0"/>
                                          </p:val>
                                        </p:tav>
                                        <p:tav tm="100000">
                                          <p:val>
                                            <p:strVal val="#ppt_w"/>
                                          </p:val>
                                        </p:tav>
                                      </p:tavLst>
                                    </p:anim>
                                    <p:anim calcmode="lin" valueType="num">
                                      <p:cBhvr>
                                        <p:cTn id="8" dur="1000" fill="hold"/>
                                        <p:tgtEl>
                                          <p:spTgt spid="15364"/>
                                        </p:tgtEl>
                                        <p:attrNameLst>
                                          <p:attrName>ppt_h</p:attrName>
                                        </p:attrNameLst>
                                      </p:cBhvr>
                                      <p:tavLst>
                                        <p:tav tm="0">
                                          <p:val>
                                            <p:fltVal val="0"/>
                                          </p:val>
                                        </p:tav>
                                        <p:tav tm="100000">
                                          <p:val>
                                            <p:strVal val="#ppt_h"/>
                                          </p:val>
                                        </p:tav>
                                      </p:tavLst>
                                    </p:anim>
                                    <p:anim calcmode="lin" valueType="num">
                                      <p:cBhvr>
                                        <p:cTn id="9" dur="1000" fill="hold"/>
                                        <p:tgtEl>
                                          <p:spTgt spid="15364"/>
                                        </p:tgtEl>
                                        <p:attrNameLst>
                                          <p:attrName>style.rotation</p:attrName>
                                        </p:attrNameLst>
                                      </p:cBhvr>
                                      <p:tavLst>
                                        <p:tav tm="0">
                                          <p:val>
                                            <p:fltVal val="90"/>
                                          </p:val>
                                        </p:tav>
                                        <p:tav tm="100000">
                                          <p:val>
                                            <p:fltVal val="0"/>
                                          </p:val>
                                        </p:tav>
                                      </p:tavLst>
                                    </p:anim>
                                    <p:animEffect transition="in" filter="fade">
                                      <p:cBhvr>
                                        <p:cTn id="10" dur="1000"/>
                                        <p:tgtEl>
                                          <p:spTgt spid="15364"/>
                                        </p:tgtEl>
                                      </p:cBhvr>
                                    </p:animEffect>
                                  </p:childTnLst>
                                </p:cTn>
                              </p:par>
                            </p:childTnLst>
                          </p:cTn>
                        </p:par>
                        <p:par>
                          <p:cTn id="11" fill="hold">
                            <p:stCondLst>
                              <p:cond delay="1000"/>
                            </p:stCondLst>
                            <p:childTnLst>
                              <p:par>
                                <p:cTn id="12" presetID="4" presetClass="entr" presetSubtype="32" fill="hold" grpId="0" nodeType="afterEffect">
                                  <p:stCondLst>
                                    <p:cond delay="0"/>
                                  </p:stCondLst>
                                  <p:childTnLst>
                                    <p:set>
                                      <p:cBhvr>
                                        <p:cTn id="13" dur="1" fill="hold">
                                          <p:stCondLst>
                                            <p:cond delay="0"/>
                                          </p:stCondLst>
                                        </p:cTn>
                                        <p:tgtEl>
                                          <p:spTgt spid="15363">
                                            <p:txEl>
                                              <p:pRg st="0" end="0"/>
                                            </p:txEl>
                                          </p:spTgt>
                                        </p:tgtEl>
                                        <p:attrNameLst>
                                          <p:attrName>style.visibility</p:attrName>
                                        </p:attrNameLst>
                                      </p:cBhvr>
                                      <p:to>
                                        <p:strVal val="visible"/>
                                      </p:to>
                                    </p:set>
                                    <p:animEffect transition="in" filter="box(out)">
                                      <p:cBhvr>
                                        <p:cTn id="14" dur="500"/>
                                        <p:tgtEl>
                                          <p:spTgt spid="1536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5363">
                                            <p:txEl>
                                              <p:pRg st="1" end="1"/>
                                            </p:txEl>
                                          </p:spTgt>
                                        </p:tgtEl>
                                        <p:attrNameLst>
                                          <p:attrName>style.visibility</p:attrName>
                                        </p:attrNameLst>
                                      </p:cBhvr>
                                      <p:to>
                                        <p:strVal val="visible"/>
                                      </p:to>
                                    </p:set>
                                    <p:animEffect transition="in" filter="box(out)">
                                      <p:cBhvr>
                                        <p:cTn id="19" dur="500"/>
                                        <p:tgtEl>
                                          <p:spTgt spid="1536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5363">
                                            <p:txEl>
                                              <p:pRg st="2" end="2"/>
                                            </p:txEl>
                                          </p:spTgt>
                                        </p:tgtEl>
                                        <p:attrNameLst>
                                          <p:attrName>style.visibility</p:attrName>
                                        </p:attrNameLst>
                                      </p:cBhvr>
                                      <p:to>
                                        <p:strVal val="visible"/>
                                      </p:to>
                                    </p:set>
                                    <p:animEffect transition="in" filter="box(out)">
                                      <p:cBhvr>
                                        <p:cTn id="24" dur="500"/>
                                        <p:tgtEl>
                                          <p:spTgt spid="15363">
                                            <p:txEl>
                                              <p:pRg st="2" end="2"/>
                                            </p:txEl>
                                          </p:spTgt>
                                        </p:tgtEl>
                                      </p:cBhvr>
                                    </p:animEffec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uiExpand="1"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ثابر</a:t>
            </a:r>
            <a:endParaRPr lang="en-US"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في عبرانيين</a:t>
            </a:r>
            <a:endParaRPr lang="en-US"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22881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إسرائيل</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روما</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802857"/>
            <a:ext cx="6937618" cy="1947815"/>
          </a:xfrm>
          <a:effectLst/>
        </p:spPr>
        <p:txBody>
          <a:bodyPr/>
          <a:lstStyle/>
          <a:p>
            <a:pPr algn="r" rtl="1"/>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تم إرسال هذه الرسالة على الأغلب من روما إلى إسرائيل</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256</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319969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38752"/>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022648"/>
            <a:ext cx="6048672" cy="2478360"/>
          </a:xfrm>
          <a:prstGeom prst="rect">
            <a:avLst/>
          </a:prstGeom>
          <a:noFill/>
          <a:ln w="9525">
            <a:noFill/>
            <a:miter lim="800000"/>
            <a:headEnd/>
            <a:tailEnd/>
          </a:ln>
          <a:effectLst/>
        </p:spPr>
        <p:txBody>
          <a:bodyPr anchor="ctr"/>
          <a:lstStyle/>
          <a:p>
            <a:pPr algn="ctr" defTabSz="914400" fontAlgn="base">
              <a:spcBef>
                <a:spcPct val="0"/>
              </a:spcBef>
              <a:spcAft>
                <a:spcPct val="0"/>
              </a:spcAft>
            </a:pPr>
            <a:r>
              <a:rPr lang="ar-JO" altLang="zh-CN"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فإذ قال جديداً </a:t>
            </a:r>
            <a:r>
              <a:rPr lang="ar-JO" altLang="zh-CN" sz="4400" b="1" baseline="30000"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عتق</a:t>
            </a:r>
            <a:r>
              <a:rPr lang="ar-JO" altLang="zh-CN"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الأول، وأما ما عتق وشاخ فهو قريب من ا</a:t>
            </a:r>
            <a:r>
              <a:rPr lang="ar-JO" altLang="zh-CN" sz="4400" b="1" baseline="30000"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لإضمحلال</a:t>
            </a:r>
            <a:r>
              <a:rPr lang="ar-JO" altLang="zh-CN"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US" altLang="zh-CN"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0"/>
              </a:spcBef>
              <a:spcAft>
                <a:spcPct val="0"/>
              </a:spcAft>
            </a:pPr>
            <a:endParaRPr lang="en-US"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ar-JO" altLang="zh-CN" sz="28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عتيق</a:t>
            </a:r>
            <a:br>
              <a:rPr lang="en-US"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33 م</a:t>
            </a:r>
            <a:endParaRPr lang="en-US" sz="28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كتابة العبرانيين</a:t>
            </a:r>
            <a:br>
              <a:rPr lang="en-US"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67-68 م</a:t>
            </a:r>
            <a:endParaRPr lang="en-US" sz="28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ar-JO" altLang="zh-CN" sz="28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اضمحل</a:t>
            </a:r>
          </a:p>
          <a:p>
            <a:pPr algn="ctr" defTabSz="914400" fontAlgn="base">
              <a:lnSpc>
                <a:spcPct val="130000"/>
              </a:lnSpc>
              <a:spcBef>
                <a:spcPct val="0"/>
              </a:spcBef>
              <a:spcAft>
                <a:spcPct val="0"/>
              </a:spcAft>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70 م</a:t>
            </a:r>
            <a:endParaRPr lang="en-US" sz="28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83976" name="AutoShape 8"/>
          <p:cNvSpPr>
            <a:spLocks noChangeArrowheads="1"/>
          </p:cNvSpPr>
          <p:nvPr/>
        </p:nvSpPr>
        <p:spPr bwMode="auto">
          <a:xfrm>
            <a:off x="58945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latin typeface="Arial" panose="020B0604020202020204" pitchFamily="34" charset="0"/>
                <a:ea typeface="ＭＳ Ｐゴシック" charset="0"/>
                <a:cs typeface="Arial" panose="020B0604020202020204" pitchFamily="34" charset="0"/>
              </a:rPr>
              <a:t>عبرانيين 8: 13</a:t>
            </a:r>
            <a:endParaRPr lang="en-US" dirty="0">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671634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algn="r" rtl="1" eaLnBrk="1" hangingPunct="1"/>
            <a:r>
              <a:rPr lang="ar-JO" sz="2800" b="1" dirty="0">
                <a:latin typeface="Arial" charset="0"/>
                <a:ea typeface="ＭＳ Ｐゴシック" charset="0"/>
                <a:cs typeface="Arial" charset="0"/>
              </a:rPr>
              <a:t>تدنيس قيصرية</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ثورة أورشليم</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توقف ذبائح الهيكل بسبب نيرون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روما ترسل فاسباسيان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موت نيرون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حصار أورشليم من قبل تيطس (نيسان-أيلول 70)</a:t>
            </a:r>
            <a:endParaRPr lang="en-US" sz="2800" b="1" dirty="0">
              <a:latin typeface="Arial" charset="0"/>
              <a:ea typeface="ＭＳ Ｐゴシック" charset="0"/>
              <a:cs typeface="Arial" charset="0"/>
            </a:endParaRPr>
          </a:p>
        </p:txBody>
      </p:sp>
      <p:sp>
        <p:nvSpPr>
          <p:cNvPr id="260098" name="Text Box 3"/>
          <p:cNvSpPr txBox="1">
            <a:spLocks noChangeArrowheads="1"/>
          </p:cNvSpPr>
          <p:nvPr/>
        </p:nvSpPr>
        <p:spPr bwMode="auto">
          <a:xfrm>
            <a:off x="8313350" y="44450"/>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effectLst>
                  <a:outerShdw blurRad="38100" dist="38100" dir="2700000" algn="tl">
                    <a:srgbClr val="000000"/>
                  </a:outerShdw>
                </a:effectLst>
                <a:cs typeface="Arial" charset="0"/>
              </a:rPr>
              <a:t>257</a:t>
            </a:r>
            <a:endParaRPr lang="en-US" dirty="0">
              <a:solidFill>
                <a:srgbClr val="FFFFFF"/>
              </a:solidFill>
              <a:effectLst>
                <a:outerShdw blurRad="38100" dist="38100" dir="2700000" algn="tl">
                  <a:srgbClr val="000000"/>
                </a:outerShdw>
              </a:effectLst>
              <a:cs typeface="Arial"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ar-JO" dirty="0">
                <a:effectLst/>
                <a:latin typeface="Arial" charset="0"/>
                <a:ea typeface="ＭＳ Ｐゴシック" charset="0"/>
                <a:cs typeface="Arial" charset="0"/>
              </a:rPr>
              <a:t>حرب اليهود (66-73 م)</a:t>
            </a:r>
            <a:endParaRPr lang="en-US" dirty="0">
              <a:effectLst/>
              <a:latin typeface="Arial" charset="0"/>
              <a:ea typeface="ＭＳ Ｐゴシック" charset="0"/>
              <a:cs typeface="Arial" charset="0"/>
            </a:endParaRPr>
          </a:p>
        </p:txBody>
      </p:sp>
    </p:spTree>
    <p:extLst>
      <p:ext uri="{BB962C8B-B14F-4D97-AF65-F5344CB8AC3E}">
        <p14:creationId xmlns:p14="http://schemas.microsoft.com/office/powerpoint/2010/main" val="37232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66565"/>
                                        </p:tgtEl>
                                        <p:attrNameLst>
                                          <p:attrName>style.visibility</p:attrName>
                                        </p:attrNameLst>
                                      </p:cBhvr>
                                      <p:to>
                                        <p:strVal val="visible"/>
                                      </p:to>
                                    </p:set>
                                    <p:anim calcmode="lin" valueType="num">
                                      <p:cBhvr>
                                        <p:cTn id="52" dur="3000" fill="hold"/>
                                        <p:tgtEl>
                                          <p:spTgt spid="66565"/>
                                        </p:tgtEl>
                                        <p:attrNameLst>
                                          <p:attrName>ppt_w</p:attrName>
                                        </p:attrNameLst>
                                      </p:cBhvr>
                                      <p:tavLst>
                                        <p:tav tm="0">
                                          <p:val>
                                            <p:fltVal val="0"/>
                                          </p:val>
                                        </p:tav>
                                        <p:tav tm="100000">
                                          <p:val>
                                            <p:strVal val="#ppt_w"/>
                                          </p:val>
                                        </p:tav>
                                      </p:tavLst>
                                    </p:anim>
                                    <p:anim calcmode="lin" valueType="num">
                                      <p:cBhvr>
                                        <p:cTn id="53" dur="3000" fill="hold"/>
                                        <p:tgtEl>
                                          <p:spTgt spid="66565"/>
                                        </p:tgtEl>
                                        <p:attrNameLst>
                                          <p:attrName>ppt_h</p:attrName>
                                        </p:attrNameLst>
                                      </p:cBhvr>
                                      <p:tavLst>
                                        <p:tav tm="0">
                                          <p:val>
                                            <p:fltVal val="0"/>
                                          </p:val>
                                        </p:tav>
                                        <p:tav tm="100000">
                                          <p:val>
                                            <p:strVal val="#ppt_h"/>
                                          </p:val>
                                        </p:tav>
                                      </p:tavLst>
                                    </p:anim>
                                    <p:anim calcmode="lin" valueType="num">
                                      <p:cBhvr>
                                        <p:cTn id="54" dur="3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5" dur="3000" fill="hold"/>
                                        <p:tgtEl>
                                          <p:spTgt spid="66565"/>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3000" fill="hold"/>
                                        <p:tgtEl>
                                          <p:spTgt spid="66565"/>
                                        </p:tgtEl>
                                        <p:attrNameLst>
                                          <p:attrName>ppt_x</p:attrName>
                                          <p:attrName>ppt_y</p:attrName>
                                        </p:attrNameLst>
                                      </p:cBhvr>
                                    </p:animMotion>
                                  </p:childTnLst>
                                </p:cTn>
                              </p:par>
                            </p:childTnLst>
                          </p:cTn>
                        </p:par>
                      </p:childTnLst>
                    </p:cTn>
                  </p:par>
                  <p:par>
                    <p:cTn id="58" fill="hold" nodeType="clickPar">
                      <p:stCondLst>
                        <p:cond delay="indefinite"/>
                      </p:stCondLst>
                      <p:childTnLst>
                        <p:par>
                          <p:cTn id="59" fill="hold" nodeType="withGroup">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66562">
                                            <p:txEl>
                                              <p:pRg st="5" end="5"/>
                                            </p:txEl>
                                          </p:spTgt>
                                        </p:tgtEl>
                                        <p:attrNameLst>
                                          <p:attrName>style.visibility</p:attrName>
                                        </p:attrNameLst>
                                      </p:cBhvr>
                                      <p:to>
                                        <p:strVal val="visible"/>
                                      </p:to>
                                    </p:set>
                                    <p:anim calcmode="lin" valueType="num">
                                      <p:cBhvr>
                                        <p:cTn id="6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914400" y="152400"/>
            <a:ext cx="8001000" cy="990600"/>
          </a:xfrm>
        </p:spPr>
        <p:txBody>
          <a:bodyPr/>
          <a:lstStyle/>
          <a:p>
            <a:pPr eaLnBrk="1" hangingPunct="1"/>
            <a:r>
              <a:rPr lang="ar-JO" sz="4000" dirty="0">
                <a:latin typeface="Arial" charset="0"/>
                <a:ea typeface="ＭＳ Ｐゴシック" charset="0"/>
                <a:cs typeface="Arial" charset="0"/>
              </a:rPr>
              <a:t>سور حصار أورشليم (70 م)</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DDDDDD"/>
                </a:solidFill>
                <a:cs typeface="Arial" charset="0"/>
              </a:rPr>
              <a:t>لين وكاثلين ريتماير، أكلداما: حقل الفخار أم قبر الكاهن الأكبر؟ شريط 20 (تشرين ثاني/كانون أول 94): 34</a:t>
            </a:r>
            <a:endParaRPr lang="en-US" sz="1400" b="1" dirty="0">
              <a:solidFill>
                <a:srgbClr val="DDDDDD"/>
              </a:solidFill>
              <a:cs typeface="Arial" charset="0"/>
            </a:endParaRPr>
          </a:p>
        </p:txBody>
      </p:sp>
      <p:grpSp>
        <p:nvGrpSpPr>
          <p:cNvPr id="2" name="Group 8"/>
          <p:cNvGrpSpPr>
            <a:grpSpLocks/>
          </p:cNvGrpSpPr>
          <p:nvPr/>
        </p:nvGrpSpPr>
        <p:grpSpPr bwMode="auto">
          <a:xfrm>
            <a:off x="4191000" y="1763713"/>
            <a:ext cx="4953000" cy="4524374"/>
            <a:chOff x="2640" y="1111"/>
            <a:chExt cx="3120" cy="2850"/>
          </a:xfrm>
        </p:grpSpPr>
        <p:sp>
          <p:nvSpPr>
            <p:cNvPr id="382983" name="Text Box 6"/>
            <p:cNvSpPr txBox="1">
              <a:spLocks noChangeArrowheads="1"/>
            </p:cNvSpPr>
            <p:nvPr/>
          </p:nvSpPr>
          <p:spPr bwMode="auto">
            <a:xfrm>
              <a:off x="3504" y="1111"/>
              <a:ext cx="2256" cy="285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ar-JO" sz="3600" b="1" dirty="0">
                  <a:solidFill>
                    <a:srgbClr val="FFFFFF"/>
                  </a:solidFill>
                  <a:cs typeface="Arial" charset="0"/>
                </a:rPr>
                <a:t>يشير يوسيفوس إلى أن سور الحصار يحيط بالمدينة بأكملها، بما في ذلك قبر حنان، الواقع بين مقابر أكلداما، وهذا يدعم كونها مكان دفن ثري (وليس حقل الفخاري).</a:t>
              </a:r>
              <a:endParaRPr lang="en-US" sz="3600" b="1" dirty="0">
                <a:solidFill>
                  <a:srgbClr val="FFFFFF"/>
                </a:solidFill>
                <a:cs typeface="Arial"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Arial" charset="0"/>
              </a:endParaRPr>
            </a:p>
          </p:txBody>
        </p:sp>
      </p:grpSp>
    </p:spTree>
    <p:extLst>
      <p:ext uri="{BB962C8B-B14F-4D97-AF65-F5344CB8AC3E}">
        <p14:creationId xmlns:p14="http://schemas.microsoft.com/office/powerpoint/2010/main" val="1706502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ساحة الهيكل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161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5181600"/>
            <a:ext cx="9144000" cy="11430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الهيكل من الشرق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57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Cross</a:t>
            </a:r>
          </a:p>
        </p:txBody>
      </p:sp>
      <p:pic>
        <p:nvPicPr>
          <p:cNvPr id="2" name="Picture 1"/>
          <p:cNvPicPr>
            <a:picLocks noChangeAspect="1"/>
          </p:cNvPicPr>
          <p:nvPr/>
        </p:nvPicPr>
        <p:blipFill>
          <a:blip r:embed="rId3"/>
          <a:stretch>
            <a:fillRect/>
          </a:stretch>
        </p:blipFill>
        <p:spPr>
          <a:xfrm>
            <a:off x="0" y="-1"/>
            <a:ext cx="9144000" cy="6031149"/>
          </a:xfrm>
          <a:prstGeom prst="rect">
            <a:avLst/>
          </a:prstGeom>
        </p:spPr>
      </p:pic>
    </p:spTree>
    <p:extLst>
      <p:ext uri="{BB962C8B-B14F-4D97-AF65-F5344CB8AC3E}">
        <p14:creationId xmlns:p14="http://schemas.microsoft.com/office/powerpoint/2010/main" val="2607685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185224" y="0"/>
            <a:ext cx="4958776" cy="914400"/>
          </a:xfrm>
          <a:solidFill>
            <a:schemeClr val="bg2"/>
          </a:solidFill>
        </p:spPr>
        <p:txBody>
          <a:bodyPr/>
          <a:lstStyle/>
          <a:p>
            <a:pPr eaLnBrk="1" hangingPunct="1"/>
            <a:r>
              <a:rPr lang="ar-JO" sz="4000" dirty="0">
                <a:latin typeface="Arial" charset="0"/>
                <a:ea typeface="ＭＳ Ｐゴシック" charset="0"/>
                <a:cs typeface="Arial" charset="0"/>
              </a:rPr>
              <a:t>قلعة أنطونيا</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153819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4794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9963" y="0"/>
            <a:ext cx="571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9" name="Rectangle 5"/>
          <p:cNvSpPr>
            <a:spLocks noGrp="1" noRot="1" noChangeArrowheads="1"/>
          </p:cNvSpPr>
          <p:nvPr>
            <p:ph type="title"/>
          </p:nvPr>
        </p:nvSpPr>
        <p:spPr>
          <a:xfrm>
            <a:off x="0" y="4409096"/>
            <a:ext cx="2895600" cy="2448904"/>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تسوية      قلعة     أنطونيا</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166011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هجوم الهيكل</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574485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مؤمنو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1295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957392"/>
          </a:xfrm>
          <a:prstGeom prst="rect">
            <a:avLst/>
          </a:prstGeom>
        </p:spPr>
      </p:pic>
      <p:sp>
        <p:nvSpPr>
          <p:cNvPr id="900098" name="Rectangle 2"/>
          <p:cNvSpPr>
            <a:spLocks noGrp="1" noChangeArrowheads="1"/>
          </p:cNvSpPr>
          <p:nvPr>
            <p:ph type="ctrTitle"/>
          </p:nvPr>
        </p:nvSpPr>
        <p:spPr>
          <a:xfrm>
            <a:off x="0" y="5062443"/>
            <a:ext cx="9144000" cy="1678082"/>
          </a:xfrm>
          <a:effectLst>
            <a:outerShdw blurRad="63500" dist="35921" dir="2700000" algn="ctr" rotWithShape="0">
              <a:schemeClr val="tx2">
                <a:alpha val="74998"/>
              </a:schemeClr>
            </a:outerShdw>
          </a:effectLst>
        </p:spPr>
        <p:txBody>
          <a:bodyPr/>
          <a:lstStyle/>
          <a:p>
            <a:pPr>
              <a:defRPr/>
            </a:pPr>
            <a:r>
              <a:rPr lang="ar-JO" sz="5400" b="1" dirty="0">
                <a:effectLst>
                  <a:glow rad="254000">
                    <a:schemeClr val="tx1"/>
                  </a:glow>
                </a:effectLst>
                <a:latin typeface="Arial" panose="020B0604020202020204" pitchFamily="34" charset="0"/>
                <a:ea typeface="ＭＳ Ｐゴシック" charset="0"/>
                <a:cs typeface="Arial" panose="020B0604020202020204" pitchFamily="34" charset="0"/>
              </a:rPr>
              <a:t>هل يجب أن يبقى المؤمنون ويحاربوا؟</a:t>
            </a:r>
            <a:endParaRPr lang="en-US" sz="5400" b="1" dirty="0">
              <a:effectLst>
                <a:glow rad="254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9812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4831728"/>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t>ثلاث </a:t>
            </a:r>
            <a:r>
              <a:rPr lang="ar-JO" sz="5400" b="1" dirty="0">
                <a:solidFill>
                  <a:srgbClr val="FFFF00"/>
                </a:solidFill>
                <a:effectLst>
                  <a:glow rad="381000">
                    <a:schemeClr val="tx1"/>
                  </a:glow>
                </a:effectLst>
                <a:latin typeface="Arial" panose="020B0604020202020204" pitchFamily="34" charset="0"/>
                <a:ea typeface="ＭＳ Ｐゴシック" charset="0"/>
                <a:cs typeface="Arial" panose="020B0604020202020204" pitchFamily="34" charset="0"/>
              </a:rPr>
              <a:t>فوائد</a:t>
            </a:r>
            <a: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t> للإيمان بقيامة المسيح ...</a:t>
            </a:r>
            <a:endParaRPr lang="en-US" sz="54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1641"/>
            <a:ext cx="9144000" cy="7759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t>عبرانيين 10: 19-39</a:t>
            </a:r>
            <a:endParaRPr lang="en-US" sz="54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261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66" y="-17888"/>
            <a:ext cx="3201518" cy="6959718"/>
          </a:xfrm>
          <a:prstGeom prst="rect">
            <a:avLst/>
          </a:prstGeom>
        </p:spPr>
      </p:pic>
      <p:sp>
        <p:nvSpPr>
          <p:cNvPr id="900098" name="Rectangle 2"/>
          <p:cNvSpPr>
            <a:spLocks noGrp="1" noChangeArrowheads="1"/>
          </p:cNvSpPr>
          <p:nvPr>
            <p:ph type="ctrTitle"/>
          </p:nvPr>
        </p:nvSpPr>
        <p:spPr>
          <a:xfrm>
            <a:off x="3147852" y="822871"/>
            <a:ext cx="5996147" cy="533077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التشجيع</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تأتي بنا قيامة المسيح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أقرب</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إلى الله والناس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(10: 19-25)</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7685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64905"/>
            <a:ext cx="9144000" cy="12756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يسوع رئيس كهنتنا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5925" y="0"/>
            <a:ext cx="9169925" cy="5464905"/>
          </a:xfrm>
          <a:prstGeom prst="rect">
            <a:avLst/>
          </a:prstGeom>
        </p:spPr>
      </p:pic>
    </p:spTree>
    <p:extLst>
      <p:ext uri="{BB962C8B-B14F-4D97-AF65-F5344CB8AC3E}">
        <p14:creationId xmlns:p14="http://schemas.microsoft.com/office/powerpoint/2010/main" val="2596521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6682009"/>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فإذ لنا أيها الإخوة ثقة بالدخول إلى الأقداس بدم يسوع، طريقاً كرسه لنا حديثاً حياً، بالحجاب أي جسده، وكاهن عظيم على بيت الله، لنتقدم بقلب صادق في يقين الإيمان، مرشوشة قلوبنا من ضمير شرير، ومغتسلة أجسادنا بماء نقي.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19-22)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100549" y="1091821"/>
            <a:ext cx="2388358" cy="7369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لنتقدم</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7700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algn="r" defTabSz="914400" eaLnBrk="0" fontAlgn="base" hangingPunct="0">
              <a:spcBef>
                <a:spcPct val="0"/>
              </a:spcBef>
              <a:spcAft>
                <a:spcPct val="0"/>
              </a:spcAft>
              <a:tabLst>
                <a:tab pos="3886200" algn="l"/>
                <a:tab pos="4800600" algn="l"/>
                <a:tab pos="5600700" algn="l"/>
              </a:tabLst>
            </a:pPr>
            <a:endParaRPr lang="zh-CN" altLang="en-US" sz="1400">
              <a:solidFill>
                <a:srgbClr val="000000"/>
              </a:solidFill>
              <a:latin typeface="Arial Narrow" charset="0"/>
              <a:ea typeface="ＭＳ Ｐゴシック" charset="0"/>
              <a:cs typeface="Times New Roman" charset="0"/>
            </a:endParaRPr>
          </a:p>
        </p:txBody>
      </p:sp>
      <p:pic>
        <p:nvPicPr>
          <p:cNvPr id="2" name="Picture 1"/>
          <p:cNvPicPr>
            <a:picLocks noChangeAspect="1"/>
          </p:cNvPicPr>
          <p:nvPr/>
        </p:nvPicPr>
        <p:blipFill>
          <a:blip r:embed="rId3"/>
          <a:stretch>
            <a:fillRect/>
          </a:stretch>
        </p:blipFill>
        <p:spPr>
          <a:xfrm>
            <a:off x="-1" y="1941286"/>
            <a:ext cx="9147375" cy="4916714"/>
          </a:xfrm>
          <a:prstGeom prst="rect">
            <a:avLst/>
          </a:prstGeom>
        </p:spPr>
      </p:pic>
      <p:sp>
        <p:nvSpPr>
          <p:cNvPr id="534530" name="Title 1"/>
          <p:cNvSpPr>
            <a:spLocks noGrp="1"/>
          </p:cNvSpPr>
          <p:nvPr>
            <p:ph type="title"/>
          </p:nvPr>
        </p:nvSpPr>
        <p:spPr>
          <a:xfrm>
            <a:off x="-1" y="53658"/>
            <a:ext cx="9133094" cy="183275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altLang="zh-CN" b="1" dirty="0">
                <a:effectLst>
                  <a:glow rad="127000">
                    <a:schemeClr val="tx1"/>
                  </a:glow>
                </a:effectLst>
                <a:latin typeface="Arial" panose="020B0604020202020204" pitchFamily="34" charset="0"/>
                <a:ea typeface="ＭＳ Ｐゴシック" charset="0"/>
                <a:cs typeface="Arial" panose="020B0604020202020204" pitchFamily="34" charset="0"/>
              </a:rPr>
              <a:t>لنتقدم إلى محضر الله (10: 22)</a:t>
            </a:r>
            <a:endParaRPr lang="en-US" altLang="zh-CN"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20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يؤمن الكثير من الناس أنه مات</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656213"/>
            <a:ext cx="9282614" cy="4200423"/>
          </a:xfrm>
          <a:prstGeom prst="rect">
            <a:avLst/>
          </a:prstGeom>
        </p:spPr>
      </p:pic>
    </p:spTree>
    <p:extLst>
      <p:ext uri="{BB962C8B-B14F-4D97-AF65-F5344CB8AC3E}">
        <p14:creationId xmlns:p14="http://schemas.microsoft.com/office/powerpoint/2010/main" val="2607685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163"/>
            <a:ext cx="9179249" cy="5281830"/>
          </a:xfrm>
          <a:prstGeom prst="rect">
            <a:avLst/>
          </a:prstGeom>
        </p:spPr>
      </p:pic>
      <p:sp>
        <p:nvSpPr>
          <p:cNvPr id="900098" name="Rectangle 2"/>
          <p:cNvSpPr>
            <a:spLocks noGrp="1" noChangeArrowheads="1"/>
          </p:cNvSpPr>
          <p:nvPr>
            <p:ph type="ctrTitle"/>
          </p:nvPr>
        </p:nvSpPr>
        <p:spPr>
          <a:xfrm>
            <a:off x="0" y="5210026"/>
            <a:ext cx="9144000" cy="158652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حقيقة أن يسوع حي تعني أننا نستطيع أن نعرفه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3650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6678551"/>
          </a:xfrm>
          <a:noFill/>
          <a:effectLst>
            <a:outerShdw blurRad="63500" dist="35921" dir="2700000" algn="ctr" rotWithShape="0">
              <a:schemeClr val="tx2">
                <a:alpha val="74998"/>
              </a:schemeClr>
            </a:outerShdw>
          </a:effectLst>
        </p:spPr>
        <p:txBody>
          <a:bodyPr anchor="ctr"/>
          <a:lstStyle/>
          <a:p>
            <a:pPr>
              <a:defRPr/>
            </a:pP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لنتمسك</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بإقرار الرجاء راسخاً، لأن الذي وعد هو أمين. و</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لنلاحظ</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بعضنا بعضاً للتحريض على المحبة والأعمال الحسنة، غير تاركين اجتماعنا كما لقوم عادة، بل واعظين بعضنا بعضاً، وبالأكثر على قدر ما ترون اليوم يقرب.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23-25)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200000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210112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لنتمسك بإقرار الرجاء راسخاً، لأن الذي وعد هو أمين.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23)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45189"/>
            <a:ext cx="9250928" cy="4712811"/>
          </a:xfrm>
          <a:prstGeom prst="rect">
            <a:avLst/>
          </a:prstGeom>
        </p:spPr>
      </p:pic>
    </p:spTree>
    <p:extLst>
      <p:ext uri="{BB962C8B-B14F-4D97-AF65-F5344CB8AC3E}">
        <p14:creationId xmlns:p14="http://schemas.microsoft.com/office/powerpoint/2010/main" val="61468972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222469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ولنلاحظ بعضنا بعضاً للتحريض على المحبة والأعمال الحسنة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24)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954842"/>
            <a:ext cx="9144000" cy="4903158"/>
          </a:xfrm>
          <a:prstGeom prst="rect">
            <a:avLst/>
          </a:prstGeom>
        </p:spPr>
      </p:pic>
    </p:spTree>
    <p:extLst>
      <p:ext uri="{BB962C8B-B14F-4D97-AF65-F5344CB8AC3E}">
        <p14:creationId xmlns:p14="http://schemas.microsoft.com/office/powerpoint/2010/main" val="29751450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868052"/>
            <a:ext cx="9199652" cy="398994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1552"/>
            <a:ext cx="9144000" cy="2909605"/>
          </a:xfrm>
          <a:noFill/>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غير تاركين اجتماعنا كما لقوم عادة، بل واعظين بعضنا بعضاً، وبالأكثر على قدر ما ترون اليوم يقرب.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25)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986208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516023"/>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يؤمن 42% من مؤمني الولايات المتحدة أن المسيح سيعود قبل 2054م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560085"/>
            <a:ext cx="9144000" cy="4381995"/>
          </a:xfrm>
          <a:prstGeom prst="rect">
            <a:avLst/>
          </a:prstGeom>
        </p:spPr>
      </p:pic>
    </p:spTree>
    <p:extLst>
      <p:ext uri="{BB962C8B-B14F-4D97-AF65-F5344CB8AC3E}">
        <p14:creationId xmlns:p14="http://schemas.microsoft.com/office/powerpoint/2010/main" val="119685965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44063"/>
            <a:ext cx="9140647" cy="681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يسرنا أنك هنا اليوم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0727654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66" y="-17888"/>
            <a:ext cx="3201518" cy="6959718"/>
          </a:xfrm>
          <a:prstGeom prst="rect">
            <a:avLst/>
          </a:prstGeom>
        </p:spPr>
      </p:pic>
      <p:sp>
        <p:nvSpPr>
          <p:cNvPr id="900098" name="Rectangle 2"/>
          <p:cNvSpPr>
            <a:spLocks noGrp="1" noChangeArrowheads="1"/>
          </p:cNvSpPr>
          <p:nvPr>
            <p:ph type="ctrTitle"/>
          </p:nvPr>
        </p:nvSpPr>
        <p:spPr>
          <a:xfrm>
            <a:off x="3147852" y="822871"/>
            <a:ext cx="5996147" cy="5330770"/>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التشجيع</a:t>
            </a:r>
            <a:b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تأتي بنا قيامة المسيح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أقرب</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إلى الله والناس </a:t>
            </a:r>
            <a:b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(10: 19-25)</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8781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886065"/>
            <a:ext cx="9101667" cy="5158673"/>
          </a:xfrm>
          <a:prstGeom prst="rect">
            <a:avLst/>
          </a:prstGeom>
        </p:spPr>
      </p:pic>
      <p:sp>
        <p:nvSpPr>
          <p:cNvPr id="900098" name="Rectangle 2"/>
          <p:cNvSpPr>
            <a:spLocks noGrp="1" noChangeArrowheads="1"/>
          </p:cNvSpPr>
          <p:nvPr>
            <p:ph type="ctrTitle"/>
          </p:nvPr>
        </p:nvSpPr>
        <p:spPr>
          <a:xfrm>
            <a:off x="0" y="0"/>
            <a:ext cx="9144000" cy="2352915"/>
          </a:xfrm>
          <a:solidFill>
            <a:srgbClr val="000000"/>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الحماية: تخرجنا قيامة المسيح من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صعوبات</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كثيرة (10: 26-31)</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1051614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algn="ctr" defTabSz="457200" eaLnBrk="1" fontAlgn="auto" hangingPunct="1">
              <a:spcBef>
                <a:spcPts val="0"/>
              </a:spcBef>
              <a:spcAft>
                <a:spcPts val="0"/>
              </a:spcAft>
            </a:pPr>
            <a:endParaRPr lang="en-US" sz="4000" b="1">
              <a:solidFill>
                <a:srgbClr val="FFFF00"/>
              </a:solidFill>
              <a:latin typeface="Times New Roman"/>
            </a:endParaRPr>
          </a:p>
        </p:txBody>
      </p:sp>
      <p:sp>
        <p:nvSpPr>
          <p:cNvPr id="26630" name="Text Box 6"/>
          <p:cNvSpPr txBox="1">
            <a:spLocks noChangeArrowheads="1"/>
          </p:cNvSpPr>
          <p:nvPr/>
        </p:nvSpPr>
        <p:spPr bwMode="auto">
          <a:xfrm>
            <a:off x="0" y="1895804"/>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ea typeface="+mn-ea"/>
                <a:cs typeface="Arial" panose="020B0604020202020204" pitchFamily="34" charset="0"/>
              </a:rPr>
              <a:t>1. التحذير </a:t>
            </a:r>
            <a:r>
              <a:rPr lang="ar-JO" sz="3600" b="1" dirty="0">
                <a:solidFill>
                  <a:srgbClr val="FFFFFF"/>
                </a:solidFill>
                <a:effectLst>
                  <a:glow rad="152400">
                    <a:srgbClr val="000000">
                      <a:alpha val="90000"/>
                    </a:srgbClr>
                  </a:glow>
                </a:effectLst>
                <a:latin typeface="Arial" panose="020B0604020202020204" pitchFamily="34" charset="0"/>
                <a:ea typeface="+mn-ea"/>
                <a:cs typeface="Arial" panose="020B0604020202020204" pitchFamily="34" charset="0"/>
              </a:rPr>
              <a:t>من الإنحراف عن الحق (2: 1-4)</a:t>
            </a:r>
          </a:p>
          <a:p>
            <a:pPr marL="0" lv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ea typeface="+mn-ea"/>
                <a:cs typeface="Arial" panose="020B0604020202020204" pitchFamily="34" charset="0"/>
              </a:rPr>
              <a:t>2. التحذير</a:t>
            </a:r>
            <a:r>
              <a:rPr lang="ar-JO" sz="3600" b="1" dirty="0">
                <a:solidFill>
                  <a:srgbClr val="FFFFFF"/>
                </a:solidFill>
                <a:effectLst>
                  <a:glow rad="152400">
                    <a:srgbClr val="000000">
                      <a:alpha val="90000"/>
                    </a:srgbClr>
                  </a:glow>
                </a:effectLst>
                <a:latin typeface="Arial" panose="020B0604020202020204" pitchFamily="34" charset="0"/>
                <a:ea typeface="+mn-ea"/>
                <a:cs typeface="Arial" panose="020B0604020202020204" pitchFamily="34" charset="0"/>
              </a:rPr>
              <a:t> من عدم الإيمان (3: 7-19)</a:t>
            </a:r>
          </a:p>
          <a:p>
            <a:pPr marL="0" lv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ea typeface="+mn-ea"/>
                <a:cs typeface="Arial" panose="020B0604020202020204" pitchFamily="34" charset="0"/>
              </a:rPr>
              <a:t>3. التحذير </a:t>
            </a:r>
            <a:r>
              <a:rPr lang="ar-JO" sz="3600" b="1" dirty="0">
                <a:solidFill>
                  <a:srgbClr val="FFFFFF"/>
                </a:solidFill>
                <a:effectLst>
                  <a:glow rad="152400">
                    <a:srgbClr val="000000">
                      <a:alpha val="90000"/>
                    </a:srgbClr>
                  </a:glow>
                </a:effectLst>
                <a:latin typeface="Arial" panose="020B0604020202020204" pitchFamily="34" charset="0"/>
                <a:ea typeface="+mn-ea"/>
                <a:cs typeface="Arial" panose="020B0604020202020204" pitchFamily="34" charset="0"/>
              </a:rPr>
              <a:t>من عدم النضج (5:11-6:12)</a:t>
            </a:r>
          </a:p>
          <a:p>
            <a:pPr marL="0" lv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ea typeface="+mn-ea"/>
                <a:cs typeface="Arial" panose="020B0604020202020204" pitchFamily="34" charset="0"/>
              </a:rPr>
              <a:t>4. التحذير </a:t>
            </a:r>
            <a:r>
              <a:rPr lang="ar-JO" sz="3600" b="1" dirty="0">
                <a:solidFill>
                  <a:srgbClr val="FFFFFF"/>
                </a:solidFill>
                <a:effectLst>
                  <a:glow rad="152400">
                    <a:srgbClr val="000000">
                      <a:alpha val="90000"/>
                    </a:srgbClr>
                  </a:glow>
                </a:effectLst>
                <a:latin typeface="Arial" panose="020B0604020202020204" pitchFamily="34" charset="0"/>
                <a:ea typeface="+mn-ea"/>
                <a:cs typeface="Arial" panose="020B0604020202020204" pitchFamily="34" charset="0"/>
              </a:rPr>
              <a:t>من الخطيئة المتعمدة (10: 19-39)</a:t>
            </a:r>
          </a:p>
          <a:p>
            <a:pPr marL="0" lvl="0" indent="0" algn="r" defTabSz="914400" rtl="1" eaLnBrk="0" fontAlgn="base" hangingPunct="0">
              <a:spcBef>
                <a:spcPct val="20000"/>
              </a:spcBef>
              <a:spcAft>
                <a:spcPct val="0"/>
              </a:spcAft>
            </a:pPr>
            <a:r>
              <a:rPr lang="ar-JO" sz="3600" b="1" dirty="0">
                <a:solidFill>
                  <a:srgbClr val="FFFF00"/>
                </a:solidFill>
                <a:effectLst>
                  <a:glow rad="152400">
                    <a:srgbClr val="000000">
                      <a:alpha val="90000"/>
                    </a:srgbClr>
                  </a:glow>
                </a:effectLst>
                <a:latin typeface="Arial" panose="020B0604020202020204" pitchFamily="34" charset="0"/>
                <a:ea typeface="+mn-ea"/>
                <a:cs typeface="Arial" panose="020B0604020202020204" pitchFamily="34" charset="0"/>
              </a:rPr>
              <a:t>5. التحذير </a:t>
            </a:r>
            <a:r>
              <a:rPr lang="ar-JO" sz="3600" b="1" dirty="0">
                <a:solidFill>
                  <a:srgbClr val="FFFFFF"/>
                </a:solidFill>
                <a:effectLst>
                  <a:glow rad="152400">
                    <a:srgbClr val="000000">
                      <a:alpha val="90000"/>
                    </a:srgbClr>
                  </a:glow>
                </a:effectLst>
                <a:latin typeface="Arial" panose="020B0604020202020204" pitchFamily="34" charset="0"/>
                <a:ea typeface="+mn-ea"/>
                <a:cs typeface="Arial" panose="020B0604020202020204" pitchFamily="34" charset="0"/>
              </a:rPr>
              <a:t>من اللامبالاة (12: 14-29)</a:t>
            </a:r>
            <a:endParaRPr lang="en-GB" sz="3600" b="1" dirty="0">
              <a:solidFill>
                <a:srgbClr val="FFFFFF"/>
              </a:solidFill>
              <a:effectLst>
                <a:glow rad="152400">
                  <a:srgbClr val="000000">
                    <a:alpha val="90000"/>
                  </a:srgbClr>
                </a:glow>
              </a:effectLst>
              <a:latin typeface="Arial" panose="020B0604020202020204" pitchFamily="34" charset="0"/>
              <a:ea typeface="+mn-ea"/>
              <a:cs typeface="Arial" panose="020B0604020202020204" pitchFamily="34" charset="0"/>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b="1" dirty="0">
                <a:solidFill>
                  <a:srgbClr val="FFFFFF"/>
                </a:solidFill>
                <a:latin typeface="Arial"/>
                <a:cs typeface="Arial"/>
              </a:rPr>
              <a:t>258</a:t>
            </a:r>
            <a:endParaRPr lang="en-US" b="1" dirty="0">
              <a:solidFill>
                <a:srgbClr val="FFFFFF"/>
              </a:solidFill>
              <a:latin typeface="Arial"/>
              <a:cs typeface="Arial"/>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b="1" dirty="0">
                <a:solidFill>
                  <a:srgbClr val="FFFF00"/>
                </a:solidFill>
                <a:latin typeface="Arial" panose="020B0604020202020204" pitchFamily="34" charset="0"/>
                <a:ea typeface="ＭＳ Ｐゴシック" charset="0"/>
                <a:cs typeface="Arial" panose="020B0604020202020204" pitchFamily="34" charset="0"/>
              </a:rPr>
              <a:t>5 تحذيرات في عبرانيين</a:t>
            </a:r>
            <a:endParaRPr lang="en-US" sz="4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3150993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23441"/>
            <a:ext cx="9144000" cy="14634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قام يسوع من الموت</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5019358"/>
          </a:xfrm>
          <a:prstGeom prst="rect">
            <a:avLst/>
          </a:prstGeom>
        </p:spPr>
      </p:pic>
    </p:spTree>
    <p:extLst>
      <p:ext uri="{BB962C8B-B14F-4D97-AF65-F5344CB8AC3E}">
        <p14:creationId xmlns:p14="http://schemas.microsoft.com/office/powerpoint/2010/main" val="1815835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1</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6978" y="3158807"/>
            <a:ext cx="8747985"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التخلي عن يسوع </a:t>
            </a:r>
          </a:p>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يجلب </a:t>
            </a:r>
            <a:r>
              <a:rPr lang="ar-JO" sz="6000" b="1" dirty="0">
                <a:solidFill>
                  <a:srgbClr val="C00000"/>
                </a:solidFill>
                <a:latin typeface="Arial" panose="020B0604020202020204" pitchFamily="34" charset="0"/>
                <a:ea typeface="ＭＳ Ｐゴシック" charset="0"/>
                <a:cs typeface="Arial" panose="020B0604020202020204" pitchFamily="34" charset="0"/>
              </a:rPr>
              <a:t>التأديب</a:t>
            </a:r>
            <a:r>
              <a:rPr lang="ar-JO" sz="6000" b="1" dirty="0">
                <a:solidFill>
                  <a:srgbClr val="000000"/>
                </a:solidFill>
                <a:latin typeface="Arial" panose="020B0604020202020204" pitchFamily="34" charset="0"/>
                <a:ea typeface="ＭＳ Ｐゴシック" charset="0"/>
                <a:cs typeface="Arial" panose="020B0604020202020204" pitchFamily="34" charset="0"/>
              </a:rPr>
              <a:t> </a:t>
            </a:r>
          </a:p>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(2: 1-4)</a:t>
            </a:r>
            <a:endParaRPr lang="en-US" sz="6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075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2</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التخلي عن يسوع </a:t>
            </a:r>
          </a:p>
          <a:p>
            <a:pPr defTabSz="457200">
              <a:defRPr/>
            </a:pPr>
            <a:r>
              <a:rPr lang="ar-JO" sz="6000" b="1" dirty="0">
                <a:solidFill>
                  <a:srgbClr val="C00000"/>
                </a:solidFill>
                <a:latin typeface="Arial" panose="020B0604020202020204" pitchFamily="34" charset="0"/>
                <a:ea typeface="ＭＳ Ｐゴシック" charset="0"/>
                <a:cs typeface="Arial" panose="020B0604020202020204" pitchFamily="34" charset="0"/>
              </a:rPr>
              <a:t>يخسرنا حكمنا المستقبلي </a:t>
            </a:r>
          </a:p>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(3: 7-19)</a:t>
            </a:r>
            <a:endParaRPr lang="en-US" sz="6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1143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3</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يؤدي رفض المسيح </a:t>
            </a:r>
          </a:p>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إلى </a:t>
            </a:r>
            <a:r>
              <a:rPr lang="ar-JO" sz="6000" b="1" dirty="0">
                <a:solidFill>
                  <a:srgbClr val="C00000"/>
                </a:solidFill>
                <a:latin typeface="Arial" panose="020B0604020202020204" pitchFamily="34" charset="0"/>
                <a:ea typeface="ＭＳ Ｐゴシック" charset="0"/>
                <a:cs typeface="Arial" panose="020B0604020202020204" pitchFamily="34" charset="0"/>
              </a:rPr>
              <a:t>الموت الجسدي </a:t>
            </a:r>
          </a:p>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(6: 4-8)</a:t>
            </a:r>
            <a:endParaRPr lang="en-US" sz="6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497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4</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تؤدي الخطية المتعمدة </a:t>
            </a:r>
          </a:p>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إلى </a:t>
            </a:r>
            <a:r>
              <a:rPr lang="ar-JO" sz="6000" b="1" dirty="0">
                <a:solidFill>
                  <a:srgbClr val="C00000"/>
                </a:solidFill>
                <a:latin typeface="Arial" panose="020B0604020202020204" pitchFamily="34" charset="0"/>
                <a:ea typeface="ＭＳ Ｐゴシック" charset="0"/>
                <a:cs typeface="Arial" panose="020B0604020202020204" pitchFamily="34" charset="0"/>
              </a:rPr>
              <a:t>الموت الجسدي </a:t>
            </a:r>
          </a:p>
          <a:p>
            <a:pPr defTabSz="457200">
              <a:defRPr/>
            </a:pPr>
            <a:r>
              <a:rPr lang="ar-JO" sz="6000" b="1" dirty="0">
                <a:solidFill>
                  <a:srgbClr val="000000"/>
                </a:solidFill>
                <a:latin typeface="Arial" panose="020B0604020202020204" pitchFamily="34" charset="0"/>
                <a:ea typeface="ＭＳ Ｐゴシック" charset="0"/>
                <a:cs typeface="Arial" panose="020B0604020202020204" pitchFamily="34" charset="0"/>
              </a:rPr>
              <a:t>(10: 26-31)</a:t>
            </a:r>
            <a:endParaRPr lang="en-US" sz="6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6074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258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3980485"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فإنه إن أخطأنا باختيارنا بعدما أخذنا معرفة الحق، لا تبقى بعد ذبيحة عن الخطايا، بل قبول دينونة مخيف، وغيرة نار عتيدة أن تأكل المضادين.</a:t>
            </a:r>
            <a:br>
              <a:rPr lang="en-US"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381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10: 26-27</a:t>
            </a:r>
            <a:r>
              <a:rPr lang="en-US" sz="3600" b="1" dirty="0">
                <a:effectLst>
                  <a:glow rad="381000">
                    <a:schemeClr val="tx1"/>
                  </a:glow>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rot="20895119">
            <a:off x="3828480" y="869955"/>
            <a:ext cx="5315520"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effectLst>
                  <a:glow rad="381000">
                    <a:schemeClr val="tx1"/>
                  </a:glow>
                </a:effectLst>
                <a:latin typeface="Arial" panose="020B0604020202020204" pitchFamily="34" charset="0"/>
                <a:ea typeface="ＭＳ Ｐゴシック" charset="0"/>
                <a:cs typeface="Arial" panose="020B0604020202020204" pitchFamily="34" charset="0"/>
              </a:rPr>
              <a:t>هل هؤلاء  الأشخاص    </a:t>
            </a:r>
            <a:r>
              <a:rPr lang="ar-JO" sz="6000" b="1" dirty="0">
                <a:solidFill>
                  <a:srgbClr val="FFFF00"/>
                </a:solidFill>
                <a:effectLst>
                  <a:glow rad="381000">
                    <a:schemeClr val="tx1"/>
                  </a:glow>
                </a:effectLst>
                <a:latin typeface="Arial" panose="020B0604020202020204" pitchFamily="34" charset="0"/>
                <a:ea typeface="ＭＳ Ｐゴシック" charset="0"/>
                <a:cs typeface="Arial" panose="020B0604020202020204" pitchFamily="34" charset="0"/>
              </a:rPr>
              <a:t>مؤمنون</a:t>
            </a:r>
            <a:r>
              <a:rPr lang="ar-JO" sz="6000" b="1" dirty="0">
                <a:effectLst>
                  <a:glow rad="381000">
                    <a:schemeClr val="tx1"/>
                  </a:glow>
                </a:effectLst>
                <a:latin typeface="Arial" panose="020B0604020202020204" pitchFamily="34" charset="0"/>
                <a:ea typeface="ＭＳ Ｐゴシック" charset="0"/>
                <a:cs typeface="Arial" panose="020B0604020202020204" pitchFamily="34" charset="0"/>
              </a:rPr>
              <a:t>؟</a:t>
            </a:r>
            <a:endParaRPr lang="en-US" sz="60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rot="20895119">
            <a:off x="5241589" y="4200948"/>
            <a:ext cx="3573534" cy="11345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b="1" dirty="0">
                <a:effectLst>
                  <a:glow rad="381000">
                    <a:schemeClr val="tx1"/>
                  </a:glow>
                </a:effectLst>
                <a:latin typeface="Arial" panose="020B0604020202020204" pitchFamily="34" charset="0"/>
                <a:ea typeface="ＭＳ Ｐゴシック" charset="0"/>
                <a:cs typeface="Arial" panose="020B0604020202020204" pitchFamily="34" charset="0"/>
              </a:rPr>
              <a:t>نعم</a:t>
            </a:r>
            <a:endParaRPr lang="en-US" sz="96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4077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لماذا هم مؤمنون؟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spc="-100" dirty="0"/>
              <a:t>تشير الرسالة بشكل متكرر إلى القراء على أنهم مؤمنون</a:t>
            </a:r>
          </a:p>
          <a:p>
            <a:r>
              <a:rPr lang="ar-JO" sz="2800" b="1" spc="-100" dirty="0"/>
              <a:t>لقد اعترفوا بالفعل بهذا الرجاء في المسيح (10: 23)</a:t>
            </a:r>
          </a:p>
          <a:p>
            <a:r>
              <a:rPr lang="ar-JO" sz="2800" b="1" spc="-100" dirty="0"/>
              <a:t>عليهم أن يبنوا بعضهم بعضاً في الإيمان (10: 24-25)</a:t>
            </a:r>
          </a:p>
          <a:p>
            <a:r>
              <a:rPr lang="ar-JO" sz="2800" b="1" spc="-100" dirty="0"/>
              <a:t>لقد نالوا معرفة الحق (10: 26)</a:t>
            </a:r>
          </a:p>
          <a:p>
            <a:r>
              <a:rPr lang="ar-JO" sz="2800" b="1" spc="-100" dirty="0"/>
              <a:t>كان المؤلف أيضاً معرضاً أن يخطئ بهذه الطريقة (10: 26)</a:t>
            </a:r>
          </a:p>
          <a:p>
            <a:r>
              <a:rPr lang="ar-JO" sz="2800" b="1" spc="-100" dirty="0"/>
              <a:t>لقد كانوا مقدسين (10: 29)</a:t>
            </a:r>
          </a:p>
          <a:p>
            <a:r>
              <a:rPr lang="ar-JO" sz="2800" b="1" spc="-100" dirty="0"/>
              <a:t>لقد تألموا بأمانة من أجل المسيح (10: 32-34)</a:t>
            </a:r>
          </a:p>
          <a:p>
            <a:r>
              <a:rPr lang="ar-JO" sz="2800" b="1" spc="-100" dirty="0"/>
              <a:t>كان لديهم ثقة في الرب (10: 35)</a:t>
            </a:r>
          </a:p>
          <a:p>
            <a:r>
              <a:rPr lang="ar-JO" sz="2800" b="1" spc="-100" dirty="0"/>
              <a:t> كانوا بحاجة فقط إلى المثابرة في هذا الإيمان (10: 36)</a:t>
            </a:r>
          </a:p>
          <a:p>
            <a:r>
              <a:rPr lang="ar-JO" sz="2800" b="1" spc="-100" dirty="0"/>
              <a:t>لقد اعتبروا من الأبرار (10: 38)</a:t>
            </a:r>
            <a:endParaRPr lang="en-SG" sz="2800" b="1" spc="-100" dirty="0"/>
          </a:p>
        </p:txBody>
      </p:sp>
    </p:spTree>
    <p:extLst>
      <p:ext uri="{BB962C8B-B14F-4D97-AF65-F5344CB8AC3E}">
        <p14:creationId xmlns:p14="http://schemas.microsoft.com/office/powerpoint/2010/main" val="184348283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لا</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نعم</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المصلحة</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65486" y="4177131"/>
            <a:ext cx="28892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لا يمكن أن يحدث الإرتداد</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153616" name="Text Box 1041"/>
          <p:cNvSpPr txBox="1">
            <a:spLocks noChangeArrowheads="1"/>
          </p:cNvSpPr>
          <p:nvPr/>
        </p:nvSpPr>
        <p:spPr bwMode="auto">
          <a:xfrm>
            <a:off x="8281406" y="76200"/>
            <a:ext cx="809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274ذ</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1" name="Text Box 1032"/>
          <p:cNvSpPr txBox="1">
            <a:spLocks noChangeArrowheads="1"/>
          </p:cNvSpPr>
          <p:nvPr/>
        </p:nvSpPr>
        <p:spPr bwMode="auto">
          <a:xfrm>
            <a:off x="77466" y="5929829"/>
            <a:ext cx="28892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ضمان أبدي لكن لا تأكيد</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الأرمينية</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24" name="Text Box 1032"/>
          <p:cNvSpPr txBox="1">
            <a:spLocks noChangeArrowheads="1"/>
          </p:cNvSpPr>
          <p:nvPr/>
        </p:nvSpPr>
        <p:spPr bwMode="auto">
          <a:xfrm>
            <a:off x="6254797" y="4146233"/>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يؤدي الإرتداد إلى فقدان الخلاص</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7" name="Text Box 1032"/>
          <p:cNvSpPr txBox="1">
            <a:spLocks noChangeArrowheads="1"/>
          </p:cNvSpPr>
          <p:nvPr/>
        </p:nvSpPr>
        <p:spPr bwMode="auto">
          <a:xfrm>
            <a:off x="5921713" y="5929829"/>
            <a:ext cx="32342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لا ضمان أبدي ولا تأكيد</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الشركاء</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30" name="Text Box 1032"/>
          <p:cNvSpPr txBox="1">
            <a:spLocks noChangeArrowheads="1"/>
          </p:cNvSpPr>
          <p:nvPr/>
        </p:nvSpPr>
        <p:spPr bwMode="auto">
          <a:xfrm>
            <a:off x="3036252" y="4170197"/>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يؤدي الإرتداد إلى فقدان المكافآت</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33" name="Text Box 1032"/>
          <p:cNvSpPr txBox="1">
            <a:spLocks noChangeArrowheads="1"/>
          </p:cNvSpPr>
          <p:nvPr/>
        </p:nvSpPr>
        <p:spPr bwMode="auto">
          <a:xfrm>
            <a:off x="2933525" y="5929829"/>
            <a:ext cx="30946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b="1" dirty="0">
                <a:solidFill>
                  <a:srgbClr val="FFFFFF"/>
                </a:solidFill>
                <a:effectLst>
                  <a:outerShdw blurRad="50800" dist="63500" dir="2700000" algn="tl" rotWithShape="0">
                    <a:srgbClr val="000000"/>
                  </a:outerShdw>
                </a:effectLst>
                <a:latin typeface="Arial" charset="0"/>
                <a:cs typeface="Arial" charset="0"/>
              </a:rPr>
              <a:t>ضمان أبدي وتأكيد</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a typeface="ＭＳ Ｐゴシック" charset="0"/>
              <a:cs typeface="ＭＳ Ｐゴシック" charset="0"/>
            </a:endParaRPr>
          </a:p>
        </p:txBody>
      </p:sp>
      <p:sp>
        <p:nvSpPr>
          <p:cNvPr id="153615" name="Rectangle 1040"/>
          <p:cNvSpPr>
            <a:spLocks noGrp="1" noChangeArrowheads="1"/>
          </p:cNvSpPr>
          <p:nvPr>
            <p:ph type="title" idx="4294967295"/>
          </p:nvPr>
        </p:nvSpPr>
        <p:spPr>
          <a:xfrm>
            <a:off x="0" y="-13209"/>
            <a:ext cx="8209328" cy="584775"/>
          </a:xfrm>
          <a:solidFill>
            <a:schemeClr val="tx1"/>
          </a:solidFill>
        </p:spPr>
        <p:txBody>
          <a:bodyPr wrap="square" anchor="t">
            <a:spAutoFit/>
          </a:bodyPr>
          <a:lstStyle/>
          <a:p>
            <a:pPr>
              <a:spcBef>
                <a:spcPct val="50000"/>
              </a:spcBef>
            </a:pPr>
            <a:r>
              <a:rPr lang="ar-JO" altLang="ja-JP" sz="3200" b="1" dirty="0">
                <a:solidFill>
                  <a:srgbClr val="FFFFFF"/>
                </a:solidFill>
                <a:effectLst>
                  <a:outerShdw blurRad="50800" dist="63500" dir="2700000" algn="tl" rotWithShape="0">
                    <a:srgbClr val="000000"/>
                  </a:outerShdw>
                </a:effectLst>
                <a:latin typeface="Arial" charset="0"/>
                <a:ea typeface="ＭＳ Ｐゴシック" charset="0"/>
              </a:rPr>
              <a:t>هل سيثابر كل مسيحي حقيقي في بأمانة عند الموت؟</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34429896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مؤمنو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333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إسرائيل</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67-68 م</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أورشليم</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2777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ماذا حدث للمؤمنين في أورشليم؟</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تم إخبارهم في إعلان أن يجدوا الحماية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ar-JO" sz="2800" b="1" dirty="0">
                <a:solidFill>
                  <a:srgbClr val="51596D"/>
                </a:solidFill>
                <a:effectLst>
                  <a:glow rad="139700">
                    <a:srgbClr val="FFFFFF">
                      <a:alpha val="91000"/>
                    </a:srgbClr>
                  </a:glow>
                </a:effectLst>
                <a:latin typeface="Arial"/>
                <a:ea typeface="ＭＳ Ｐゴシック" charset="0"/>
                <a:cs typeface="Arial"/>
              </a:rPr>
              <a:t>طبقة فحل</a:t>
            </a:r>
            <a:endParaRPr lang="en-US" sz="2800" b="1" dirty="0">
              <a:solidFill>
                <a:srgbClr val="51596D"/>
              </a:solidFill>
              <a:effectLst>
                <a:glow rad="139700">
                  <a:srgbClr val="FFFFFF">
                    <a:alpha val="91000"/>
                  </a:srgbClr>
                </a:glow>
              </a:effectLst>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en-US" sz="2800" b="1" dirty="0">
                <a:solidFill>
                  <a:srgbClr val="FF0000"/>
                </a:solidFill>
                <a:effectLst>
                  <a:glow rad="139700">
                    <a:srgbClr val="FFFFFF">
                      <a:alpha val="91000"/>
                    </a:srgbClr>
                  </a:glow>
                </a:effectLst>
                <a:latin typeface="Arial"/>
                <a:ea typeface="ＭＳ Ｐゴシック" charset="0"/>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24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88900"/>
            <a:ext cx="8890000" cy="66675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القبر الخطأ؟</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2350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غادر مؤمنو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333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7908" y="41670"/>
            <a:ext cx="4452483" cy="527951"/>
          </a:xfrm>
          <a:prstGeom prst="rect">
            <a:avLst/>
          </a:prstGeom>
        </p:spPr>
      </p:pic>
      <p:sp>
        <p:nvSpPr>
          <p:cNvPr id="900098" name="Rectangle 2"/>
          <p:cNvSpPr>
            <a:spLocks noGrp="1" noChangeArrowheads="1"/>
          </p:cNvSpPr>
          <p:nvPr>
            <p:ph type="ctrTitle"/>
          </p:nvPr>
        </p:nvSpPr>
        <p:spPr>
          <a:xfrm>
            <a:off x="0" y="-142691"/>
            <a:ext cx="8619549" cy="1289103"/>
          </a:xfrm>
          <a:no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أورشليم القرن الأول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0652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20000"/>
              </a:spcBef>
              <a:spcAft>
                <a:spcPct val="0"/>
              </a:spcAft>
              <a:buClr>
                <a:srgbClr val="00FFFF"/>
              </a:buClr>
              <a:buSzPct val="70000"/>
            </a:pPr>
            <a:r>
              <a:rPr lang="ar-JO" sz="3200" b="1" dirty="0">
                <a:solidFill>
                  <a:srgbClr val="FFFFFF"/>
                </a:solidFill>
                <a:effectLst>
                  <a:outerShdw blurRad="38100" dist="38100" dir="2700000" algn="tl">
                    <a:srgbClr val="000000"/>
                  </a:outerShdw>
                </a:effectLst>
                <a:cs typeface="Arial" charset="0"/>
              </a:rPr>
              <a:t>فإنه إن أخطأنا باختيارنا بعدما أخذنا معرفة الحق، لا تبقى بعد ذبيحة عن الخطايا، بل قبول دينونة مخيف، </a:t>
            </a:r>
            <a:r>
              <a:rPr lang="ar-JO" sz="3200" b="1" u="sng" dirty="0">
                <a:solidFill>
                  <a:srgbClr val="FFFFFF"/>
                </a:solidFill>
                <a:effectLst>
                  <a:outerShdw blurRad="38100" dist="38100" dir="2700000" algn="tl">
                    <a:srgbClr val="000000"/>
                  </a:outerShdw>
                </a:effectLst>
                <a:cs typeface="Arial" charset="0"/>
              </a:rPr>
              <a:t>وغيرة نار عتيدة أن تأكل المضادين</a:t>
            </a:r>
            <a:r>
              <a:rPr lang="ar-JO" sz="3200" b="1" dirty="0">
                <a:solidFill>
                  <a:srgbClr val="FFFFFF"/>
                </a:solidFill>
                <a:effectLst>
                  <a:outerShdw blurRad="38100" dist="38100" dir="2700000" algn="tl">
                    <a:srgbClr val="000000"/>
                  </a:outerShdw>
                </a:effectLst>
                <a:cs typeface="Arial" charset="0"/>
              </a:rPr>
              <a:t> (عب 10: 26-27)</a:t>
            </a:r>
            <a:endParaRPr lang="en-US" sz="3200" b="1" dirty="0">
              <a:solidFill>
                <a:srgbClr val="FFFFFF"/>
              </a:solidFill>
              <a:effectLst>
                <a:outerShdw blurRad="38100" dist="38100" dir="2700000" algn="tl">
                  <a:srgbClr val="000000"/>
                </a:outerShdw>
              </a:effectLst>
              <a:cs typeface="Arial" charset="0"/>
            </a:endParaRPr>
          </a:p>
          <a:p>
            <a:pPr defTabSz="914400" eaLnBrk="0" fontAlgn="base" hangingPunct="0">
              <a:spcBef>
                <a:spcPct val="20000"/>
              </a:spcBef>
              <a:spcAft>
                <a:spcPct val="0"/>
              </a:spcAft>
              <a:buClr>
                <a:srgbClr val="00FFFF"/>
              </a:buClr>
              <a:buSzPct val="70000"/>
            </a:pPr>
            <a:endParaRPr lang="en-US" sz="3200" b="1" dirty="0">
              <a:solidFill>
                <a:srgbClr val="FFFFFF"/>
              </a:solidFill>
              <a:effectLst>
                <a:outerShdw blurRad="38100" dist="38100" dir="2700000" algn="tl">
                  <a:srgbClr val="000000"/>
                </a:outerShdw>
              </a:effectLst>
              <a:cs typeface="Arial" charset="0"/>
            </a:endParaRPr>
          </a:p>
          <a:p>
            <a:pPr defTabSz="914400" eaLnBrk="0" fontAlgn="base" hangingPunct="0">
              <a:spcBef>
                <a:spcPct val="20000"/>
              </a:spcBef>
              <a:spcAft>
                <a:spcPct val="0"/>
              </a:spcAft>
              <a:buClr>
                <a:srgbClr val="00FFFF"/>
              </a:buClr>
              <a:buSzPct val="70000"/>
            </a:pPr>
            <a:endParaRPr lang="en-US" sz="3200" b="1" dirty="0">
              <a:solidFill>
                <a:srgbClr val="FFFFFF"/>
              </a:solidFill>
              <a:effectLst>
                <a:outerShdw blurRad="38100" dist="38100" dir="2700000" algn="tl">
                  <a:srgbClr val="000000"/>
                </a:outerShdw>
              </a:effectLst>
              <a:cs typeface="Arial" charset="0"/>
            </a:endParaRPr>
          </a:p>
        </p:txBody>
      </p:sp>
      <p:sp>
        <p:nvSpPr>
          <p:cNvPr id="7" name="Title 1"/>
          <p:cNvSpPr txBox="1">
            <a:spLocks/>
          </p:cNvSpPr>
          <p:nvPr/>
        </p:nvSpPr>
        <p:spPr bwMode="auto">
          <a:xfrm>
            <a:off x="0" y="4509120"/>
            <a:ext cx="38100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000" b="1" dirty="0">
                <a:solidFill>
                  <a:srgbClr val="DDDDDD"/>
                </a:solidFill>
                <a:effectLst>
                  <a:glow rad="355600">
                    <a:srgbClr val="FF0000"/>
                  </a:glow>
                  <a:outerShdw blurRad="38100" dist="38100" dir="2700000" algn="tl">
                    <a:srgbClr val="000000"/>
                  </a:outerShdw>
                </a:effectLst>
                <a:cs typeface="Arial" charset="0"/>
              </a:rPr>
              <a:t>نار جهنم؟</a:t>
            </a:r>
            <a:endParaRPr lang="en-US" sz="4000" b="1" dirty="0">
              <a:solidFill>
                <a:srgbClr val="DDDDDD"/>
              </a:solidFill>
              <a:effectLst>
                <a:glow rad="355600">
                  <a:srgbClr val="FF0000"/>
                </a:glow>
                <a:outerShdw blurRad="38100" dist="38100" dir="2700000" algn="tl">
                  <a:srgbClr val="000000"/>
                </a:outerShdw>
              </a:effectLst>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000" b="1" dirty="0">
                <a:solidFill>
                  <a:srgbClr val="DDDDDD"/>
                </a:solidFill>
                <a:effectLst>
                  <a:glow rad="355600">
                    <a:srgbClr val="FF0000"/>
                  </a:glow>
                  <a:outerShdw blurRad="38100" dist="38100" dir="2700000" algn="tl">
                    <a:srgbClr val="000000"/>
                  </a:outerShdw>
                </a:effectLst>
                <a:cs typeface="Arial" charset="0"/>
              </a:rPr>
              <a:t>لا، نار أورشليم</a:t>
            </a:r>
            <a:endParaRPr lang="en-US" sz="4000" b="1" dirty="0">
              <a:solidFill>
                <a:srgbClr val="DDDDDD"/>
              </a:solidFill>
              <a:effectLst>
                <a:glow rad="355600">
                  <a:srgbClr val="FF0000"/>
                </a:glow>
                <a:outerShdw blurRad="38100" dist="38100" dir="2700000" algn="tl">
                  <a:srgbClr val="000000"/>
                </a:outerShdw>
              </a:effectLst>
              <a:cs typeface="Arial" charset="0"/>
            </a:endParaRPr>
          </a:p>
        </p:txBody>
      </p:sp>
    </p:spTree>
    <p:extLst>
      <p:ext uri="{BB962C8B-B14F-4D97-AF65-F5344CB8AC3E}">
        <p14:creationId xmlns:p14="http://schemas.microsoft.com/office/powerpoint/2010/main" val="3141211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2677656"/>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pPr>
            <a:br>
              <a:rPr lang="en-US" sz="2800" b="1" dirty="0">
                <a:solidFill>
                  <a:srgbClr val="FFFFFF"/>
                </a:solidFill>
              </a:rPr>
            </a:br>
            <a:r>
              <a:rPr lang="ar-JO" sz="2800" b="1" dirty="0">
                <a:solidFill>
                  <a:srgbClr val="FFFFFF"/>
                </a:solidFill>
                <a:cs typeface="Arial" charset="0"/>
              </a:rPr>
              <a:t>لذلك يسوع أيضا، لكي يقدس الشعب بدم نفسه</a:t>
            </a:r>
            <a:r>
              <a:rPr lang="ar-JO" sz="2800" b="1" dirty="0">
                <a:solidFill>
                  <a:srgbClr val="FFFF00"/>
                </a:solidFill>
                <a:cs typeface="Arial" charset="0"/>
              </a:rPr>
              <a:t>، تألم خارج الباب.</a:t>
            </a:r>
          </a:p>
          <a:p>
            <a:pPr algn="r" defTabSz="914400" rtl="1" eaLnBrk="0" fontAlgn="base" hangingPunct="0">
              <a:spcBef>
                <a:spcPct val="0"/>
              </a:spcBef>
              <a:spcAft>
                <a:spcPct val="0"/>
              </a:spcAft>
            </a:pPr>
            <a:r>
              <a:rPr lang="ar-JO" sz="2800" b="1" dirty="0">
                <a:cs typeface="Arial" charset="0"/>
              </a:rPr>
              <a:t>(عب 13: 12)</a:t>
            </a:r>
            <a:endParaRPr lang="en-US" sz="2800" b="1" dirty="0">
              <a:cs typeface="Arial" charset="0"/>
            </a:endParaRPr>
          </a:p>
          <a:p>
            <a:pPr defTabSz="914400" eaLnBrk="0" fontAlgn="base" hangingPunct="0">
              <a:spcBef>
                <a:spcPct val="0"/>
              </a:spcBef>
              <a:spcAft>
                <a:spcPct val="0"/>
              </a:spcAft>
            </a:pPr>
            <a:endParaRPr lang="en-US" sz="2800" b="1" dirty="0">
              <a:solidFill>
                <a:srgbClr val="FFFFFF"/>
              </a:solidFill>
              <a:cs typeface="Arial" charset="0"/>
            </a:endParaRPr>
          </a:p>
        </p:txBody>
      </p:sp>
      <p:sp>
        <p:nvSpPr>
          <p:cNvPr id="68610" name="Rectangle 2"/>
          <p:cNvSpPr>
            <a:spLocks noGrp="1" noRot="1" noChangeArrowheads="1"/>
          </p:cNvSpPr>
          <p:nvPr>
            <p:ph type="title"/>
          </p:nvPr>
        </p:nvSpPr>
        <p:spPr>
          <a:xfrm>
            <a:off x="7441" y="116632"/>
            <a:ext cx="9136559" cy="936104"/>
          </a:xfrm>
        </p:spPr>
        <p:txBody>
          <a:bodyPr/>
          <a:lstStyle/>
          <a:p>
            <a:pPr eaLnBrk="1" hangingPunct="1"/>
            <a:r>
              <a:rPr lang="ar-JO" sz="4000" dirty="0">
                <a:latin typeface="Arial" charset="0"/>
                <a:ea typeface="ＭＳ Ｐゴシック" charset="0"/>
                <a:cs typeface="Arial" charset="0"/>
              </a:rPr>
              <a:t>التطبيق: غادر أورشليم</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61324"/>
            <a:ext cx="3563888" cy="2246769"/>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pPr>
            <a:br>
              <a:rPr lang="en-US" sz="2800" b="1" dirty="0">
                <a:solidFill>
                  <a:srgbClr val="FFFFFF"/>
                </a:solidFill>
                <a:latin typeface="Arial" panose="020B0604020202020204" pitchFamily="34" charset="0"/>
                <a:cs typeface="Arial" panose="020B0604020202020204" pitchFamily="34" charset="0"/>
              </a:rPr>
            </a:br>
            <a:r>
              <a:rPr lang="ar-JO" sz="2800" b="1" dirty="0">
                <a:solidFill>
                  <a:schemeClr val="accent2">
                    <a:lumMod val="60000"/>
                    <a:lumOff val="40000"/>
                  </a:schemeClr>
                </a:solidFill>
                <a:latin typeface="Arial" panose="020B0604020202020204" pitchFamily="34" charset="0"/>
                <a:cs typeface="Arial" panose="020B0604020202020204" pitchFamily="34" charset="0"/>
              </a:rPr>
              <a:t>فلنخرج إذا إليه خارج المحلة </a:t>
            </a:r>
            <a:r>
              <a:rPr lang="ar-JO" sz="2800" b="1" dirty="0">
                <a:solidFill>
                  <a:srgbClr val="FFFFFF"/>
                </a:solidFill>
                <a:latin typeface="Arial" panose="020B0604020202020204" pitchFamily="34" charset="0"/>
                <a:cs typeface="Arial" panose="020B0604020202020204" pitchFamily="34" charset="0"/>
              </a:rPr>
              <a:t>حاملين عاره.</a:t>
            </a:r>
          </a:p>
          <a:p>
            <a:pPr algn="r" defTabSz="914400" rtl="1"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(عب 13: 13)</a:t>
            </a:r>
            <a:endParaRPr lang="en-US" sz="2800" b="1" dirty="0">
              <a:solidFill>
                <a:srgbClr val="FFFFFF"/>
              </a:solidFill>
              <a:latin typeface="Arial" panose="020B0604020202020204" pitchFamily="34" charset="0"/>
              <a:cs typeface="Arial" panose="020B0604020202020204" pitchFamily="34" charset="0"/>
            </a:endParaRPr>
          </a:p>
          <a:p>
            <a:pPr algn="r" defTabSz="914400" rtl="1" eaLnBrk="0" fontAlgn="base" hangingPunct="0">
              <a:spcBef>
                <a:spcPct val="0"/>
              </a:spcBef>
              <a:spcAft>
                <a:spcPct val="0"/>
              </a:spcAft>
            </a:pPr>
            <a:endParaRPr lang="en-US" sz="2800" b="1" dirty="0">
              <a:solidFill>
                <a:srgbClr val="FFFFFF"/>
              </a:solidFill>
              <a:latin typeface="Arial" panose="020B0604020202020204" pitchFamily="34" charset="0"/>
              <a:cs typeface="Arial" panose="020B0604020202020204" pitchFamily="34"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DDDDDD"/>
                </a:solidFill>
                <a:cs typeface="Arial" charset="0"/>
              </a:rPr>
              <a:t>لين وكاثلين ريتماير، أكلداما: حقل الفخار أم قبر الكاهن الأكبر؟ شريط 20 (تشرين ثاني/كانون أول 94): 34</a:t>
            </a:r>
            <a:endParaRPr lang="en-US" sz="1400" b="1" dirty="0">
              <a:solidFill>
                <a:srgbClr val="DDDDDD"/>
              </a:solidFill>
              <a:cs typeface="Arial" charset="0"/>
            </a:endParaRPr>
          </a:p>
        </p:txBody>
      </p:sp>
    </p:spTree>
    <p:extLst>
      <p:ext uri="{BB962C8B-B14F-4D97-AF65-F5344CB8AC3E}">
        <p14:creationId xmlns:p14="http://schemas.microsoft.com/office/powerpoint/2010/main" val="107017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تطبيق إرميا: غادر أورشليم</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dirty="0">
                <a:solidFill>
                  <a:srgbClr val="000000"/>
                </a:solidFill>
                <a:effectLst>
                  <a:glow rad="165100">
                    <a:srgbClr val="FFFFFF">
                      <a:alpha val="75000"/>
                    </a:srgbClr>
                  </a:glow>
                </a:effectLst>
                <a:latin typeface="Arial" charset="0"/>
                <a:ea typeface="Arial" charset="0"/>
                <a:cs typeface="Arial" charset="0"/>
              </a:rPr>
              <a:t>اليهود كتين:</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dirty="0">
                <a:solidFill>
                  <a:srgbClr val="000000"/>
                </a:solidFill>
                <a:effectLst>
                  <a:glow rad="165100">
                    <a:srgbClr val="FFFFFF">
                      <a:alpha val="75000"/>
                    </a:srgbClr>
                  </a:glow>
                </a:effectLst>
                <a:latin typeface="Arial" charset="0"/>
                <a:ea typeface="Arial" charset="0"/>
                <a:cs typeface="Arial" charset="0"/>
              </a:rPr>
              <a:t>البابليون</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dirty="0">
                <a:solidFill>
                  <a:srgbClr val="000000"/>
                </a:solidFill>
                <a:effectLst>
                  <a:glow rad="165100">
                    <a:srgbClr val="FFFFFF">
                      <a:alpha val="75000"/>
                    </a:srgbClr>
                  </a:glow>
                </a:effectLst>
                <a:latin typeface="Arial" charset="0"/>
                <a:ea typeface="Arial" charset="0"/>
                <a:cs typeface="Arial" charset="0"/>
              </a:rPr>
              <a:t>جيد</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ar-JO" sz="3200" b="1" dirty="0">
                <a:solidFill>
                  <a:srgbClr val="000000"/>
                </a:solidFill>
                <a:effectLst>
                  <a:glow rad="165100">
                    <a:srgbClr val="FFFFFF">
                      <a:alpha val="75000"/>
                    </a:srgbClr>
                  </a:glow>
                </a:effectLst>
                <a:latin typeface="Arial" charset="0"/>
                <a:ea typeface="Arial" charset="0"/>
                <a:cs typeface="Arial" charset="0"/>
              </a:rPr>
              <a:t>رديء</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outerShdw blurRad="38100" dist="38100" dir="2700000" algn="tl">
                    <a:srgbClr val="000000"/>
                  </a:outerShdw>
                </a:effectLst>
                <a:latin typeface="Arial" charset="0"/>
                <a:ea typeface="ＭＳ Ｐゴシック" charset="0"/>
                <a:cs typeface="Arial" charset="0"/>
              </a:rPr>
              <a:t>تين إرميا 24</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ar-JO" sz="2400" b="1" dirty="0">
                <a:solidFill>
                  <a:srgbClr val="FFFFFF"/>
                </a:solidFill>
              </a:rPr>
              <a:t>يصور إرميا 24 كل اليهود كنوعين من التين أثناء حصار بابل:</a:t>
            </a:r>
          </a:p>
          <a:p>
            <a:pPr defTabSz="914400" eaLnBrk="1" hangingPunct="1">
              <a:defRPr/>
            </a:pPr>
            <a:r>
              <a:rPr lang="ar-JO" sz="2400" b="1" dirty="0">
                <a:solidFill>
                  <a:srgbClr val="FFFF00"/>
                </a:solidFill>
              </a:rPr>
              <a:t>1. التين الرديء الذي رفض الخضوع لتأديب الله من قبل البابليين سوف يعصى الله بالبقاء في المدينة والموت.</a:t>
            </a:r>
          </a:p>
          <a:p>
            <a:pPr defTabSz="914400" eaLnBrk="1" hangingPunct="1">
              <a:defRPr/>
            </a:pPr>
            <a:r>
              <a:rPr lang="ar-JO" sz="2400" b="1" dirty="0">
                <a:solidFill>
                  <a:srgbClr val="FFFFFF"/>
                </a:solidFill>
              </a:rPr>
              <a:t>2. التين الجيد سينقذ حياتهم بمغادرة المدينة للإستسلام للبابليين في الخارج.</a:t>
            </a:r>
            <a:endParaRPr lang="en-US" sz="2400" b="1" dirty="0">
              <a:solidFill>
                <a:srgbClr val="FFFFFF"/>
              </a:solidFill>
            </a:endParaRPr>
          </a:p>
          <a:p>
            <a:pPr marL="228600" indent="-228600" defTabSz="914400" eaLnBrk="1" hangingPunct="1">
              <a:buFontTx/>
              <a:buAutoNum type="arabicPeriod"/>
              <a:defRPr/>
            </a:pPr>
            <a:endParaRPr lang="en-US" sz="2400" b="1" dirty="0">
              <a:solidFill>
                <a:srgbClr val="FFFFFF"/>
              </a:solidFill>
            </a:endParaRPr>
          </a:p>
          <a:p>
            <a:pPr defTabSz="914400" eaLnBrk="1" hangingPunct="1">
              <a:defRPr/>
            </a:pPr>
            <a:r>
              <a:rPr lang="ar-JO" sz="2400" b="1" dirty="0">
                <a:solidFill>
                  <a:srgbClr val="FFFF00"/>
                </a:solidFill>
              </a:rPr>
              <a:t>70 م لم تكن مختلفة</a:t>
            </a:r>
            <a:endParaRPr lang="en-US" sz="2400" b="1" dirty="0">
              <a:solidFill>
                <a:srgbClr val="FFFF00"/>
              </a:solidFill>
            </a:endParaRPr>
          </a:p>
        </p:txBody>
      </p:sp>
    </p:spTree>
    <p:extLst>
      <p:ext uri="{BB962C8B-B14F-4D97-AF65-F5344CB8AC3E}">
        <p14:creationId xmlns:p14="http://schemas.microsoft.com/office/powerpoint/2010/main" val="241719792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تأديب العهد القديم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837" y="2993571"/>
            <a:ext cx="9138163" cy="3810001"/>
          </a:xfrm>
          <a:prstGeom prst="rect">
            <a:avLst/>
          </a:prstGeom>
        </p:spPr>
      </p:pic>
    </p:spTree>
    <p:extLst>
      <p:ext uri="{BB962C8B-B14F-4D97-AF65-F5344CB8AC3E}">
        <p14:creationId xmlns:p14="http://schemas.microsoft.com/office/powerpoint/2010/main" val="481173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053" y="582162"/>
            <a:ext cx="9175053" cy="5885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3771095" cy="6857999"/>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 خالف ناموس موسى فعلى شاهدين أو ثلاثة شهود يموت بدون رأفة.</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28، راجع عد 15: 30-36)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771095" y="0"/>
            <a:ext cx="5372905" cy="6858000"/>
          </a:xfrm>
          <a:prstGeom prst="rect">
            <a:avLst/>
          </a:prstGeom>
        </p:spPr>
      </p:pic>
    </p:spTree>
    <p:extLst>
      <p:ext uri="{BB962C8B-B14F-4D97-AF65-F5344CB8AC3E}">
        <p14:creationId xmlns:p14="http://schemas.microsoft.com/office/powerpoint/2010/main" val="2575658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3" presetClass="entr" presetSubtype="10" fill="hold" grpId="0" nodeType="with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blinds(horizontal)">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92303" y="0"/>
            <a:ext cx="4818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7433"/>
            <a:ext cx="4592304" cy="6423412"/>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فكم عقاباً أشر تظنون أنه يحسب مستحقاً من داس ابن الله، وحسب دم العهد الذي قدس به دنساً، وازدرى بروح النعمة؟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29)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718789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أسوأ من الموت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73205"/>
            <a:ext cx="9144000" cy="5094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t>من الواضح أن هذا النوع من التمرد الروحي، يستدعي عقوبة أسوأ بكثير من عقوبة الإعدام، التي كانت مفروضة في ظل النظام الموسوي، ولكن مرة أخرى لم يكن الكاتب يفكر في الجحيم. يمكن أن تقع العديد من أشكال العقاب الإلهي على حياة الإنسان، وهي أسوأ من مجرد الموت الفوري، اشتكى إرميا من العقوبة التي فرضت على أورشليم (مرا 4: 6، 9). ويمكن للمرء أن يفكر أيضاً في الملك شاول، الذي كانت أيامه الأخيرة مثقلة باضطراب عقلي وعاطفي، لدرجة أن الموت نفسه كان بمثابة نوع من التحرر.</a:t>
            </a:r>
            <a:endParaRPr lang="en-US" sz="2800" b="1" dirty="0"/>
          </a:p>
          <a:p>
            <a:pPr>
              <a:defRPr/>
            </a:pPr>
            <a:r>
              <a:rPr lang="ar-JO" sz="2800" b="1" dirty="0"/>
              <a:t>(زين س. هودجز، ب ك س، 2: 806)</a:t>
            </a:r>
            <a:r>
              <a:rPr lang="en-SG" sz="2800" b="1" dirty="0"/>
              <a:t> </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5395467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900098" name="Rectangle 2"/>
          <p:cNvSpPr>
            <a:spLocks noGrp="1" noChangeArrowheads="1"/>
          </p:cNvSpPr>
          <p:nvPr>
            <p:ph type="ctrTitle"/>
          </p:nvPr>
        </p:nvSpPr>
        <p:spPr>
          <a:xfrm>
            <a:off x="0" y="4517648"/>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حماية المؤمنين في القيامة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284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القصة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664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0517"/>
            <a:ext cx="9144000" cy="6423412"/>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فإننا نعرف الذي قال: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لي الإنتقام،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أنا أجازي، يقول الرب.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وأيضاً: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الرب يدين شعبه.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مخيف هو الوقوع في يدي الله الحي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30-31)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79625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66" y="-17888"/>
            <a:ext cx="3201518" cy="6959718"/>
          </a:xfrm>
          <a:prstGeom prst="rect">
            <a:avLst/>
          </a:prstGeom>
        </p:spPr>
      </p:pic>
      <p:sp>
        <p:nvSpPr>
          <p:cNvPr id="900098" name="Rectangle 2"/>
          <p:cNvSpPr>
            <a:spLocks noGrp="1" noChangeArrowheads="1"/>
          </p:cNvSpPr>
          <p:nvPr>
            <p:ph type="ctrTitle"/>
          </p:nvPr>
        </p:nvSpPr>
        <p:spPr>
          <a:xfrm>
            <a:off x="3147852" y="822871"/>
            <a:ext cx="5996147" cy="5330770"/>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التشجيع</a:t>
            </a:r>
            <a:b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تأتي بنا قيامة المسيح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أقرب</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إلى الله والناس </a:t>
            </a:r>
            <a:b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(10: 19-25)</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08091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886065"/>
            <a:ext cx="9101667" cy="5158673"/>
          </a:xfrm>
          <a:prstGeom prst="rect">
            <a:avLst/>
          </a:prstGeom>
        </p:spPr>
      </p:pic>
      <p:sp>
        <p:nvSpPr>
          <p:cNvPr id="900098" name="Rectangle 2"/>
          <p:cNvSpPr>
            <a:spLocks noGrp="1" noChangeArrowheads="1"/>
          </p:cNvSpPr>
          <p:nvPr>
            <p:ph type="ctrTitle"/>
          </p:nvPr>
        </p:nvSpPr>
        <p:spPr>
          <a:xfrm>
            <a:off x="0" y="0"/>
            <a:ext cx="9144000" cy="2352915"/>
          </a:xfrm>
          <a:solidFill>
            <a:srgbClr val="000000"/>
          </a:solidFill>
          <a:effectLst>
            <a:outerShdw blurRad="63500" dist="35921" dir="2700000" algn="ctr" rotWithShape="0">
              <a:schemeClr val="tx2">
                <a:alpha val="74998"/>
              </a:schemeClr>
            </a:outerShdw>
          </a:effectLst>
        </p:spPr>
        <p:txBody>
          <a:bodyPr anchor="t"/>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الحماية: تخرجنا قيامة المسيح من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صعوبات</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كثيرة (10: 26-31)</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317350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62" y="0"/>
            <a:ext cx="4572000" cy="6858000"/>
          </a:xfrm>
          <a:prstGeom prst="rect">
            <a:avLst/>
          </a:prstGeom>
        </p:spPr>
      </p:pic>
      <p:sp>
        <p:nvSpPr>
          <p:cNvPr id="900098" name="Rectangle 2"/>
          <p:cNvSpPr>
            <a:spLocks noGrp="1" noChangeArrowheads="1"/>
          </p:cNvSpPr>
          <p:nvPr>
            <p:ph type="ctrTitle"/>
          </p:nvPr>
        </p:nvSpPr>
        <p:spPr>
          <a:xfrm>
            <a:off x="4568638" y="0"/>
            <a:ext cx="4575362" cy="6740525"/>
          </a:xfrm>
          <a:effectLst>
            <a:outerShdw blurRad="63500" dist="35921" dir="2700000" algn="ctr" rotWithShape="0">
              <a:schemeClr val="tx2">
                <a:alpha val="74998"/>
              </a:schemeClr>
            </a:outerShdw>
          </a:effectLst>
        </p:spPr>
        <p:txBody>
          <a:bodyPr/>
          <a:lstStyle/>
          <a:p>
            <a:pP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3. التحمل: تعيد قيامة المسيح إشعال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إخلاصنا</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الماضي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8582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31689"/>
            <a:ext cx="2844800" cy="5080000"/>
          </a:xfrm>
          <a:prstGeom prst="rect">
            <a:avLst/>
          </a:prstGeom>
        </p:spPr>
      </p:pic>
      <p:sp>
        <p:nvSpPr>
          <p:cNvPr id="2" name="Left Arrow Callout 1"/>
          <p:cNvSpPr/>
          <p:nvPr/>
        </p:nvSpPr>
        <p:spPr bwMode="auto">
          <a:xfrm>
            <a:off x="1441348" y="656370"/>
            <a:ext cx="7702652" cy="5811105"/>
          </a:xfrm>
          <a:prstGeom prst="leftArrowCallout">
            <a:avLst>
              <a:gd name="adj1" fmla="val 25000"/>
              <a:gd name="adj2" fmla="val 25000"/>
              <a:gd name="adj3" fmla="val 25000"/>
              <a:gd name="adj4" fmla="val 70789"/>
            </a:avLst>
          </a:prstGeom>
          <a:solidFill>
            <a:srgbClr val="333399"/>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10196" y="0"/>
            <a:ext cx="5148178" cy="6591182"/>
          </a:xfrm>
          <a:no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ولكن تذكروا الأيام السالفة التي فيها بعدما أنرتم صبرتم على مجاهدة آلام كثيرة.</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32</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16383245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813300"/>
            <a:ext cx="3975100" cy="2044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6591182"/>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 جهة مشهورين بتعييرات وضيقات، ومن جهة صائرين شركاء الذين تصرف فيهم هكذا. لأنكم رثيتم لقيودي أيضاً، وقبلتم سلب أموالكم بفرح، عالمين في أنفسكم أن لكم مالاً أفضل في السماوات وباقياً (10: 33-34)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826000" y="5114683"/>
            <a:ext cx="4318000" cy="1879600"/>
          </a:xfrm>
          <a:prstGeom prst="rect">
            <a:avLst/>
          </a:prstGeom>
        </p:spPr>
      </p:pic>
    </p:spTree>
    <p:extLst>
      <p:ext uri="{BB962C8B-B14F-4D97-AF65-F5344CB8AC3E}">
        <p14:creationId xmlns:p14="http://schemas.microsoft.com/office/powerpoint/2010/main" val="100352735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غيرة للمسيح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422400"/>
            <a:ext cx="9142218" cy="3961628"/>
          </a:xfrm>
          <a:prstGeom prst="rect">
            <a:avLst/>
          </a:prstGeom>
        </p:spPr>
      </p:pic>
    </p:spTree>
    <p:extLst>
      <p:ext uri="{BB962C8B-B14F-4D97-AF65-F5344CB8AC3E}">
        <p14:creationId xmlns:p14="http://schemas.microsoft.com/office/powerpoint/2010/main" val="19686288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22003" y="-1969"/>
            <a:ext cx="4860517" cy="7092247"/>
            <a:chOff x="-12213" y="-73480"/>
            <a:chExt cx="4860517" cy="7092247"/>
          </a:xfrm>
        </p:grpSpPr>
        <p:pic>
          <p:nvPicPr>
            <p:cNvPr id="5" name="Picture 4"/>
            <p:cNvPicPr>
              <a:picLocks noChangeAspect="1"/>
            </p:cNvPicPr>
            <p:nvPr/>
          </p:nvPicPr>
          <p:blipFill>
            <a:blip r:embed="rId3"/>
            <a:stretch>
              <a:fillRect/>
            </a:stretch>
          </p:blipFill>
          <p:spPr>
            <a:xfrm>
              <a:off x="-12213" y="-73480"/>
              <a:ext cx="4860517" cy="7092247"/>
            </a:xfrm>
            <a:prstGeom prst="rect">
              <a:avLst/>
            </a:prstGeom>
          </p:spPr>
        </p:pic>
        <p:sp>
          <p:nvSpPr>
            <p:cNvPr id="6"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solidFill>
                    <a:srgbClr val="FFFFFF"/>
                  </a:solidFill>
                  <a:effectLst>
                    <a:glow rad="177800">
                      <a:srgbClr val="000000"/>
                    </a:glow>
                  </a:effectLst>
                  <a:latin typeface="Lucida Bright"/>
                  <a:ea typeface="ＭＳ Ｐゴシック" charset="0"/>
                  <a:cs typeface="Lucida Bright"/>
                </a:rPr>
                <a:t>المصير النهائي</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7"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i="1" dirty="0">
                  <a:solidFill>
                    <a:srgbClr val="FFFFFF"/>
                  </a:solidFill>
                  <a:effectLst>
                    <a:glow rad="177800">
                      <a:srgbClr val="000000"/>
                    </a:glow>
                  </a:effectLst>
                  <a:latin typeface="Arial" charset="0"/>
                  <a:ea typeface="ＭＳ Ｐゴシック" charset="0"/>
                </a:rPr>
                <a:t>جوزيف ديلو</a:t>
              </a:r>
              <a:endParaRPr lang="en-US" sz="3200" b="1" i="1" dirty="0">
                <a:solidFill>
                  <a:srgbClr val="FFFFFF"/>
                </a:solidFill>
                <a:effectLst>
                  <a:glow rad="177800">
                    <a:srgbClr val="000000"/>
                  </a:glow>
                </a:effectLst>
                <a:latin typeface="Arial" charset="0"/>
                <a:ea typeface="ＭＳ Ｐゴシック" charset="0"/>
              </a:endParaRPr>
            </a:p>
          </p:txBody>
        </p:sp>
        <p:sp>
          <p:nvSpPr>
            <p:cNvPr id="8"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i="1" dirty="0">
                  <a:solidFill>
                    <a:srgbClr val="FFFFFF"/>
                  </a:solidFill>
                  <a:effectLst>
                    <a:glow rad="177800">
                      <a:srgbClr val="000000"/>
                    </a:glow>
                  </a:effectLst>
                  <a:latin typeface="Arial" charset="0"/>
                  <a:ea typeface="ＭＳ Ｐゴシック" charset="0"/>
                </a:rPr>
                <a:t>الحكم المستقبلي</a:t>
              </a:r>
            </a:p>
            <a:p>
              <a:r>
                <a:rPr lang="ar-JO" sz="2800" b="1" i="1" dirty="0">
                  <a:solidFill>
                    <a:srgbClr val="FFFFFF"/>
                  </a:solidFill>
                  <a:effectLst>
                    <a:glow rad="177800">
                      <a:srgbClr val="000000"/>
                    </a:glow>
                  </a:effectLst>
                  <a:latin typeface="Arial" charset="0"/>
                  <a:ea typeface="ＭＳ Ｐゴシック" charset="0"/>
                </a:rPr>
                <a:t>للمولك الخدام</a:t>
              </a:r>
              <a:endParaRPr lang="en-US" sz="2800" b="1" i="1" dirty="0">
                <a:solidFill>
                  <a:srgbClr val="FFFFFF"/>
                </a:solidFill>
                <a:effectLst>
                  <a:glow rad="177800">
                    <a:srgbClr val="000000"/>
                  </a:glow>
                </a:effectLst>
                <a:latin typeface="Arial" charset="0"/>
                <a:ea typeface="ＭＳ Ｐゴシック" charset="0"/>
              </a:endParaRPr>
            </a:p>
          </p:txBody>
        </p:sp>
      </p:grpSp>
      <p:sp>
        <p:nvSpPr>
          <p:cNvPr id="900098" name="Rectangle 2"/>
          <p:cNvSpPr>
            <a:spLocks noGrp="1" noChangeArrowheads="1"/>
          </p:cNvSpPr>
          <p:nvPr>
            <p:ph type="ctrTitle"/>
          </p:nvPr>
        </p:nvSpPr>
        <p:spPr>
          <a:xfrm>
            <a:off x="4838514" y="44062"/>
            <a:ext cx="4305486"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فلا تطرحوا ثقتكم التي لها مجازاة عظيمة. لأنكم تحتاجون إلى الصبر، حتى إذا صنعتم مشيئة الله تنالون الموعد.</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35-36</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812236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ar-JO" sz="7200" b="1" dirty="0">
                <a:effectLst>
                  <a:glow rad="177800">
                    <a:schemeClr val="tx1"/>
                  </a:glow>
                </a:effectLst>
                <a:latin typeface="Arial" charset="0"/>
                <a:ea typeface="ＭＳ Ｐゴシック" charset="0"/>
              </a:rPr>
              <a:t>الحكم المستقبلي للملوك  الخدام</a:t>
            </a:r>
            <a:endParaRPr lang="en-US" sz="7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71803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EmptyTomb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4063"/>
            <a:ext cx="4703906" cy="6252686"/>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بعد قليل جداً          سيأتي الآتي ولا يبطئ.</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37</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8122364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Resurrection</a:t>
            </a:r>
          </a:p>
        </p:txBody>
      </p:sp>
      <p:pic>
        <p:nvPicPr>
          <p:cNvPr id="2" name="Picture 1"/>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13641207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5777"/>
            <a:ext cx="9144000" cy="778807"/>
          </a:xfrm>
          <a:solidFill>
            <a:srgbClr val="800000"/>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نوعان من المؤمنين (١٠: ٣٨-٣٩)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238881" y="840766"/>
            <a:ext cx="4905119" cy="12700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38 أما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البار</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فبالإيمان يحيا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914070"/>
            <a:ext cx="4238881" cy="1556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وإن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ارتد</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لا تسر به نفسي</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62599" y="3933901"/>
            <a:ext cx="4113682" cy="2481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الإرتداد</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للهلاك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113683" y="3421498"/>
            <a:ext cx="5030318" cy="7644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39 وأما</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 نحن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فلسنا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238881" y="5026676"/>
            <a:ext cx="4905120" cy="175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بل من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الإيمان لاقتناء النفس</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540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4831728"/>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t>ثلاث </a:t>
            </a:r>
            <a:r>
              <a:rPr lang="ar-JO" sz="5400" b="1" dirty="0">
                <a:solidFill>
                  <a:srgbClr val="FFFF00"/>
                </a:solidFill>
                <a:effectLst>
                  <a:glow rad="381000">
                    <a:schemeClr val="tx1"/>
                  </a:glow>
                </a:effectLst>
                <a:latin typeface="Arial" panose="020B0604020202020204" pitchFamily="34" charset="0"/>
                <a:ea typeface="ＭＳ Ｐゴシック" charset="0"/>
                <a:cs typeface="Arial" panose="020B0604020202020204" pitchFamily="34" charset="0"/>
              </a:rPr>
              <a:t>فوائد</a:t>
            </a:r>
            <a: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t> للإيمان بقيامة المسيح ...</a:t>
            </a:r>
            <a:endParaRPr lang="en-US" sz="54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19192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5494784"/>
            <a:ext cx="9144000" cy="1447800"/>
          </a:xfrm>
          <a:effectLst/>
        </p:spPr>
        <p:txBody>
          <a:bodyPr/>
          <a:lstStyle/>
          <a:p>
            <a:pPr eaLnBrk="1" hangingPunct="1"/>
            <a:r>
              <a:rPr lang="ar-JO" sz="9600" dirty="0">
                <a:solidFill>
                  <a:srgbClr val="FFFF00"/>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نثابر</a:t>
            </a:r>
            <a:endParaRPr lang="en-US" sz="9600" b="1" dirty="0">
              <a:solidFill>
                <a:srgbClr val="FFFF00"/>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1102296"/>
            <a:ext cx="6192688" cy="5057362"/>
          </a:xfrm>
          <a:prstGeom prst="rect">
            <a:avLst/>
          </a:prstGeom>
        </p:spPr>
      </p:pic>
      <p:sp>
        <p:nvSpPr>
          <p:cNvPr id="5" name="Rectangle 2"/>
          <p:cNvSpPr txBox="1">
            <a:spLocks noChangeArrowheads="1"/>
          </p:cNvSpPr>
          <p:nvPr/>
        </p:nvSpPr>
        <p:spPr bwMode="auto">
          <a:xfrm>
            <a:off x="0" y="107328"/>
            <a:ext cx="9144000" cy="1060760"/>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36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الفكرة الرئيسية</a:t>
            </a:r>
            <a:br>
              <a:rPr lang="en-AU" sz="36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36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تحفزنا قيامة المسيح أن ...</a:t>
            </a:r>
            <a:endParaRPr lang="en-US" sz="36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94971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733" cy="6858000"/>
          </a:xfrm>
          <a:prstGeom prst="rect">
            <a:avLst/>
          </a:prstGeom>
        </p:spPr>
      </p:pic>
      <p:sp>
        <p:nvSpPr>
          <p:cNvPr id="900098" name="Rectangle 2"/>
          <p:cNvSpPr>
            <a:spLocks noGrp="1" noChangeArrowheads="1"/>
          </p:cNvSpPr>
          <p:nvPr>
            <p:ph type="ctrTitle"/>
          </p:nvPr>
        </p:nvSpPr>
        <p:spPr>
          <a:xfrm>
            <a:off x="0" y="4509744"/>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381000">
                    <a:schemeClr val="tx1"/>
                  </a:glow>
                </a:effectLst>
                <a:latin typeface="Arial" panose="020B0604020202020204" pitchFamily="34" charset="0"/>
                <a:ea typeface="ＭＳ Ｐゴシック" charset="0"/>
                <a:cs typeface="Arial" panose="020B0604020202020204" pitchFamily="34" charset="0"/>
              </a:rPr>
              <a:t>ما هي الفوائد الثلاث للإيمان بقيامة المسيح؟</a:t>
            </a:r>
            <a:endParaRPr lang="en-US" sz="54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525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66" y="-17888"/>
            <a:ext cx="3201518" cy="6959718"/>
          </a:xfrm>
          <a:prstGeom prst="rect">
            <a:avLst/>
          </a:prstGeom>
        </p:spPr>
      </p:pic>
      <p:sp>
        <p:nvSpPr>
          <p:cNvPr id="900098" name="Rectangle 2"/>
          <p:cNvSpPr>
            <a:spLocks noGrp="1" noChangeArrowheads="1"/>
          </p:cNvSpPr>
          <p:nvPr>
            <p:ph type="ctrTitle"/>
          </p:nvPr>
        </p:nvSpPr>
        <p:spPr>
          <a:xfrm>
            <a:off x="3147852" y="822871"/>
            <a:ext cx="5996147" cy="5330770"/>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التشجيع</a:t>
            </a:r>
            <a:b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تأتي بنا قيامة المسيح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أقرب</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إلى الله والناس </a:t>
            </a:r>
            <a:b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(10: 19-25)</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2609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886065"/>
            <a:ext cx="9101667" cy="5158673"/>
          </a:xfrm>
          <a:prstGeom prst="rect">
            <a:avLst/>
          </a:prstGeom>
        </p:spPr>
      </p:pic>
      <p:sp>
        <p:nvSpPr>
          <p:cNvPr id="900098" name="Rectangle 2"/>
          <p:cNvSpPr>
            <a:spLocks noGrp="1" noChangeArrowheads="1"/>
          </p:cNvSpPr>
          <p:nvPr>
            <p:ph type="ctrTitle"/>
          </p:nvPr>
        </p:nvSpPr>
        <p:spPr>
          <a:xfrm>
            <a:off x="0" y="0"/>
            <a:ext cx="9144000" cy="2352915"/>
          </a:xfrm>
          <a:solidFill>
            <a:srgbClr val="000000"/>
          </a:solidFill>
          <a:effectLst>
            <a:outerShdw blurRad="63500" dist="35921" dir="2700000" algn="ctr" rotWithShape="0">
              <a:schemeClr val="tx2">
                <a:alpha val="74998"/>
              </a:schemeClr>
            </a:outerShdw>
          </a:effectLst>
        </p:spPr>
        <p:txBody>
          <a:bodyPr anchor="t"/>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الحماية: تخرجنا قيامة المسيح من </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صعوبات</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كثيرة (10: 26-31)</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665018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62" y="0"/>
            <a:ext cx="4572000" cy="6858000"/>
          </a:xfrm>
          <a:prstGeom prst="rect">
            <a:avLst/>
          </a:prstGeom>
        </p:spPr>
      </p:pic>
      <p:sp>
        <p:nvSpPr>
          <p:cNvPr id="900098" name="Rectangle 2"/>
          <p:cNvSpPr>
            <a:spLocks noGrp="1" noChangeArrowheads="1"/>
          </p:cNvSpPr>
          <p:nvPr>
            <p:ph type="ctrTitle"/>
          </p:nvPr>
        </p:nvSpPr>
        <p:spPr>
          <a:xfrm>
            <a:off x="4575364" y="0"/>
            <a:ext cx="4568636" cy="6740525"/>
          </a:xfrm>
          <a:effectLst>
            <a:outerShdw blurRad="63500" dist="35921" dir="2700000" algn="ctr" rotWithShape="0">
              <a:schemeClr val="tx2">
                <a:alpha val="74998"/>
              </a:schemeClr>
            </a:outerShdw>
          </a:effectLst>
        </p:spPr>
        <p:txBody>
          <a:bodyPr/>
          <a:lstStyle/>
          <a:p>
            <a:pPr>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التحمل: تعيد قيامة المسيح إشعال </a:t>
            </a:r>
            <a:r>
              <a:rPr kumimoji="0" lang="ar-JO" sz="5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إخلاصنا</a:t>
            </a: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الماضي</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7525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3496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تحتاج أن تجدد إيمانك بالقيامة؟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
            <a:ext cx="9229512" cy="4400569"/>
          </a:xfrm>
          <a:prstGeom prst="rect">
            <a:avLst/>
          </a:prstGeom>
        </p:spPr>
      </p:pic>
    </p:spTree>
    <p:extLst>
      <p:ext uri="{BB962C8B-B14F-4D97-AF65-F5344CB8AC3E}">
        <p14:creationId xmlns:p14="http://schemas.microsoft.com/office/powerpoint/2010/main" val="34663604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road splits</a:t>
            </a:r>
          </a:p>
        </p:txBody>
      </p:sp>
      <p:pic>
        <p:nvPicPr>
          <p:cNvPr id="2" name="Picture 1"/>
          <p:cNvPicPr>
            <a:picLocks noChangeAspect="1"/>
          </p:cNvPicPr>
          <p:nvPr/>
        </p:nvPicPr>
        <p:blipFill>
          <a:blip r:embed="rId3"/>
          <a:stretch>
            <a:fillRect/>
          </a:stretch>
        </p:blipFill>
        <p:spPr>
          <a:xfrm>
            <a:off x="0" y="571263"/>
            <a:ext cx="9118680" cy="5671819"/>
          </a:xfrm>
          <a:prstGeom prst="rect">
            <a:avLst/>
          </a:prstGeom>
        </p:spPr>
      </p:pic>
    </p:spTree>
    <p:extLst>
      <p:ext uri="{BB962C8B-B14F-4D97-AF65-F5344CB8AC3E}">
        <p14:creationId xmlns:p14="http://schemas.microsoft.com/office/powerpoint/2010/main" val="34663604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38185" cy="6082087"/>
          </a:xfrm>
          <a:prstGeom prst="rect">
            <a:avLst/>
          </a:prstGeom>
        </p:spPr>
      </p:pic>
      <p:sp>
        <p:nvSpPr>
          <p:cNvPr id="900098" name="Rectangle 2"/>
          <p:cNvSpPr>
            <a:spLocks noGrp="1" noChangeArrowheads="1"/>
          </p:cNvSpPr>
          <p:nvPr>
            <p:ph type="ctrTitle"/>
          </p:nvPr>
        </p:nvSpPr>
        <p:spPr>
          <a:xfrm>
            <a:off x="0" y="4060688"/>
            <a:ext cx="9144000" cy="267983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الخبر السار ليس أن يسوع عاش ومات،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بل أنه مات وعاش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م. ر. دي هان</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636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8123" y="0"/>
            <a:ext cx="7851767" cy="6888012"/>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شهداء من أجل كذبة؟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45191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therisenchrist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Title 2"/>
          <p:cNvSpPr>
            <a:spLocks noGrp="1"/>
          </p:cNvSpPr>
          <p:nvPr>
            <p:ph type="title" idx="4294967295"/>
          </p:nvPr>
        </p:nvSpPr>
        <p:spPr>
          <a:xfrm>
            <a:off x="0" y="0"/>
            <a:ext cx="9296400" cy="609600"/>
          </a:xfrm>
        </p:spPr>
        <p:txBody>
          <a:bodyPr/>
          <a:lstStyle/>
          <a:p>
            <a:r>
              <a:rPr lang="ar-JO" dirty="0">
                <a:ea typeface="ヒラギノ角ゴ Pro W3" charset="0"/>
                <a:cs typeface="Arial" panose="020B0604020202020204" pitchFamily="34" charset="0"/>
              </a:rPr>
              <a:t>نحن نعلِّم</a:t>
            </a:r>
            <a:endParaRPr lang="en-US" dirty="0">
              <a:ea typeface="ヒラギノ角ゴ Pro W3" charset="0"/>
              <a:cs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على رابط وعظ العهد الجديد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والنص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59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1353</TotalTime>
  <Words>3671</Words>
  <Application>Microsoft Macintosh PowerPoint</Application>
  <PresentationFormat>On-screen Show (4:3)</PresentationFormat>
  <Paragraphs>385</Paragraphs>
  <Slides>92</Slides>
  <Notes>91</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92</vt:i4>
      </vt:variant>
    </vt:vector>
  </HeadingPairs>
  <TitlesOfParts>
    <vt:vector size="116" baseType="lpstr">
      <vt:lpstr>26</vt:lpstr>
      <vt:lpstr>BONES</vt:lpstr>
      <vt:lpstr>ＭＳ Ｐゴシック</vt:lpstr>
      <vt:lpstr>Times</vt:lpstr>
      <vt:lpstr>ヒラギノ角ゴ Pro W3</vt:lpstr>
      <vt:lpstr>Arial</vt:lpstr>
      <vt:lpstr>Arial Narrow</vt:lpstr>
      <vt:lpstr>Calibri</vt:lpstr>
      <vt:lpstr>Comic Sans MS</vt:lpstr>
      <vt:lpstr>Garamond</vt:lpstr>
      <vt:lpstr>Lucida Bright</vt:lpstr>
      <vt:lpstr>Monotype Sorts</vt:lpstr>
      <vt:lpstr>Times New Roman</vt:lpstr>
      <vt:lpstr>Verdana</vt:lpstr>
      <vt:lpstr>Wingdings</vt:lpstr>
      <vt:lpstr>49_Blank Presentation</vt:lpstr>
      <vt:lpstr>3_Ripple</vt:lpstr>
      <vt:lpstr>20_Blank Presentation</vt:lpstr>
      <vt:lpstr>untitled 1</vt:lpstr>
      <vt:lpstr>4_Stream</vt:lpstr>
      <vt:lpstr>4_Default Design</vt:lpstr>
      <vt:lpstr>16_Blank Presentation</vt:lpstr>
      <vt:lpstr>3_Default Design</vt:lpstr>
      <vt:lpstr>6_Blank Presentation</vt:lpstr>
      <vt:lpstr>فوائد القيامة</vt:lpstr>
      <vt:lpstr>The Cross</vt:lpstr>
      <vt:lpstr>The Cross</vt:lpstr>
      <vt:lpstr>يؤمن الكثير من الناس أنه مات</vt:lpstr>
      <vt:lpstr>قام يسوع من الموت</vt:lpstr>
      <vt:lpstr>القبر الخطأ؟</vt:lpstr>
      <vt:lpstr>القصة</vt:lpstr>
      <vt:lpstr>Resurrection</vt:lpstr>
      <vt:lpstr>شهداء من أجل كذبة؟</vt:lpstr>
      <vt:lpstr>Resurrection</vt:lpstr>
      <vt:lpstr>Resurrection</vt:lpstr>
      <vt:lpstr>Resurrection</vt:lpstr>
      <vt:lpstr>أحياناً نرى  ولكن  لا ندرك</vt:lpstr>
      <vt:lpstr>كيف يغير إيمانك أن يسوع قام من الموت حياتك؟</vt:lpstr>
      <vt:lpstr>يسوع رئيس كهنتنا</vt:lpstr>
      <vt:lpstr>يسوع محامينا</vt:lpstr>
      <vt:lpstr>تظهر هذه اللافتة على باب بستان القبر في أورشليم</vt:lpstr>
      <vt:lpstr>القيامة</vt:lpstr>
      <vt:lpstr>ما هي بعض فوائد الإيمان  بقيامة المسيح؟</vt:lpstr>
      <vt:lpstr>خلفية الرسالة إلى العبرانيين</vt:lpstr>
      <vt:lpstr>لقد آمنوا بالقيامة</vt:lpstr>
      <vt:lpstr>الأمور الأفضل</vt:lpstr>
      <vt:lpstr>ثابر</vt:lpstr>
      <vt:lpstr>تم إرسال هذه الرسالة على الأغلب من روما إلى إسرائيل</vt:lpstr>
      <vt:lpstr>عبرانيين 8: 13</vt:lpstr>
      <vt:lpstr>حرب اليهود (66-73 م)</vt:lpstr>
      <vt:lpstr>سور حصار أورشليم (70 م)</vt:lpstr>
      <vt:lpstr>ساحة الهيكل</vt:lpstr>
      <vt:lpstr>الهيكل من الشرق</vt:lpstr>
      <vt:lpstr>قلعة أنطونيا</vt:lpstr>
      <vt:lpstr>تسوية      قلعة     أنطونيا</vt:lpstr>
      <vt:lpstr>هجوم الهيكل</vt:lpstr>
      <vt:lpstr>مؤمنو أورشليم</vt:lpstr>
      <vt:lpstr>هل يجب أن يبقى المؤمنون ويحاربوا؟</vt:lpstr>
      <vt:lpstr>ثلاث فوائد للإيمان بقيامة المسيح ...</vt:lpstr>
      <vt:lpstr>1. التشجيع تأتي بنا قيامة المسيح أقرب إلى الله والناس  (10: 19-25)</vt:lpstr>
      <vt:lpstr>يسوع رئيس كهنتنا</vt:lpstr>
      <vt:lpstr>فإذ لنا أيها الإخوة ثقة بالدخول إلى الأقداس بدم يسوع، طريقاً كرسه لنا حديثاً حياً، بالحجاب أي جسده، وكاهن عظيم على بيت الله، لنتقدم بقلب صادق في يقين الإيمان، مرشوشة قلوبنا من ضمير شرير، ومغتسلة أجسادنا بماء نقي. (10: 19-22)</vt:lpstr>
      <vt:lpstr>لنتقدم إلى محضر الله (10: 22)</vt:lpstr>
      <vt:lpstr>حقيقة أن يسوع حي تعني أننا نستطيع أن نعرفه</vt:lpstr>
      <vt:lpstr>لنتمسك بإقرار الرجاء راسخاً، لأن الذي وعد هو أمين. ولنلاحظ بعضنا بعضاً للتحريض على المحبة والأعمال الحسنة، غير تاركين اجتماعنا كما لقوم عادة، بل واعظين بعضنا بعضاً، وبالأكثر على قدر ما ترون اليوم يقرب. (10: 23-25)</vt:lpstr>
      <vt:lpstr>لنتمسك بإقرار الرجاء راسخاً، لأن الذي وعد هو أمين. (10: 23)</vt:lpstr>
      <vt:lpstr>ولنلاحظ بعضنا بعضاً للتحريض على المحبة والأعمال الحسنة (10: 24)</vt:lpstr>
      <vt:lpstr>غير تاركين اجتماعنا كما لقوم عادة، بل واعظين بعضنا بعضاً، وبالأكثر على قدر ما ترون اليوم يقرب. (10: 25)</vt:lpstr>
      <vt:lpstr>يؤمن 42% من مؤمني الولايات المتحدة أن المسيح سيعود قبل 2054م</vt:lpstr>
      <vt:lpstr>يسرنا أنك هنا اليوم</vt:lpstr>
      <vt:lpstr>1. التشجيع تأتي بنا قيامة المسيح أقرب إلى الله والناس  (10: 19-25)</vt:lpstr>
      <vt:lpstr>2. الحماية: تخرجنا قيامة المسيح من صعوبات كثيرة (10: 26-31) </vt:lpstr>
      <vt:lpstr>5 تحذيرات في عبرانيين</vt:lpstr>
      <vt:lpstr>تحذير 1</vt:lpstr>
      <vt:lpstr>تحذير 2</vt:lpstr>
      <vt:lpstr>تحذير 3</vt:lpstr>
      <vt:lpstr>تحذير 4</vt:lpstr>
      <vt:lpstr>فإنه إن أخطأنا باختيارنا بعدما أخذنا معرفة الحق، لا تبقى بعد ذبيحة عن الخطايا، بل قبول دينونة مخيف، وغيرة نار عتيدة أن تأكل المضادين. (10: 26-27)</vt:lpstr>
      <vt:lpstr>لماذا هم مؤمنون؟</vt:lpstr>
      <vt:lpstr>هل سيثابر كل مسيحي حقيقي في بأمانة عند الموت؟</vt:lpstr>
      <vt:lpstr>مؤمنو أورشليم</vt:lpstr>
      <vt:lpstr>إسرائيل  (67-68 م)</vt:lpstr>
      <vt:lpstr>ماذا حدث للمؤمنين في أورشليم؟</vt:lpstr>
      <vt:lpstr>غادر مؤمنو أورشليم</vt:lpstr>
      <vt:lpstr>أورشليم القرن الأول</vt:lpstr>
      <vt:lpstr>النار</vt:lpstr>
      <vt:lpstr>التطبيق: غادر أورشليم</vt:lpstr>
      <vt:lpstr>تطبيق إرميا: غادر أورشليم</vt:lpstr>
      <vt:lpstr>تأديب العهد القديم</vt:lpstr>
      <vt:lpstr>من خالف ناموس موسى فعلى شاهدين أو ثلاثة شهود يموت بدون رأفة. (10: 28، راجع عد 15: 30-36)</vt:lpstr>
      <vt:lpstr>فكم عقاباً أشر تظنون أنه يحسب مستحقاً من داس ابن الله، وحسب دم العهد الذي قدس به دنساً، وازدرى بروح النعمة؟ (10: 29)</vt:lpstr>
      <vt:lpstr>أسوأ من الموت</vt:lpstr>
      <vt:lpstr>حماية المؤمنين في القيامة</vt:lpstr>
      <vt:lpstr>فإننا نعرف الذي قال:  لي الإنتقام،  أنا أجازي، يقول الرب.   وأيضاً:  الرب يدين شعبه.  مخيف هو الوقوع في يدي الله الحي (10: 30-31)</vt:lpstr>
      <vt:lpstr>1. التشجيع تأتي بنا قيامة المسيح أقرب إلى الله والناس  (10: 19-25)</vt:lpstr>
      <vt:lpstr>2. الحماية: تخرجنا قيامة المسيح من صعوبات كثيرة (10: 26-31) </vt:lpstr>
      <vt:lpstr>3. التحمل: تعيد قيامة المسيح إشعال إخلاصنا الماضي</vt:lpstr>
      <vt:lpstr>ولكن تذكروا الأيام السالفة التي فيها بعدما أنرتم صبرتم على مجاهدة آلام كثيرة. (10: 32)</vt:lpstr>
      <vt:lpstr>من جهة مشهورين بتعييرات وضيقات، ومن جهة صائرين شركاء الذين تصرف فيهم هكذا. لأنكم رثيتم لقيودي أيضاً، وقبلتم سلب أموالكم بفرح، عالمين في أنفسكم أن لكم مالاً أفضل في السماوات وباقياً (10: 33-34)</vt:lpstr>
      <vt:lpstr>غيرة للمسيح</vt:lpstr>
      <vt:lpstr>فلا تطرحوا ثقتكم التي لها مجازاة عظيمة. لأنكم تحتاجون إلى الصبر، حتى إذا صنعتم مشيئة الله تنالون الموعد. (10: 35-36)</vt:lpstr>
      <vt:lpstr>الحكم المستقبلي للملوك  الخدام</vt:lpstr>
      <vt:lpstr>لأنه بعد قليل جداً          سيأتي الآتي ولا يبطئ. (10: 37)</vt:lpstr>
      <vt:lpstr>نوعان من المؤمنين (١٠: ٣٨-٣٩)</vt:lpstr>
      <vt:lpstr>ثلاث فوائد للإيمان بقيامة المسيح ...</vt:lpstr>
      <vt:lpstr>نثابر</vt:lpstr>
      <vt:lpstr>ما هي الفوائد الثلاث للإيمان بقيامة المسيح؟</vt:lpstr>
      <vt:lpstr>1. التشجيع تأتي بنا قيامة المسيح أقرب إلى الله والناس  (10: 19-25)</vt:lpstr>
      <vt:lpstr>2. الحماية: تخرجنا قيامة المسيح من صعوبات كثيرة (10: 26-31) </vt:lpstr>
      <vt:lpstr>3. التحمل: تعيد قيامة المسيح إشعال إخلاصنا الماضي</vt:lpstr>
      <vt:lpstr>هل تحتاج أن تجدد إيمانك بالقيامة؟</vt:lpstr>
      <vt:lpstr>The road splits</vt:lpstr>
      <vt:lpstr>الخبر السار ليس أن يسوع عاش ومات،  بل أنه مات وعاش  — م. ر. دي هان</vt:lpstr>
      <vt:lpstr>نحن نعلِّم</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128</cp:revision>
  <dcterms:created xsi:type="dcterms:W3CDTF">2014-08-02T06:39:19Z</dcterms:created>
  <dcterms:modified xsi:type="dcterms:W3CDTF">2024-06-03T14:59:20Z</dcterms:modified>
</cp:coreProperties>
</file>