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0.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2.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3.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6.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3.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4.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5.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6.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7.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8.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9.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0.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1.xml" ContentType="application/vnd.openxmlformats-officedocument.theme+xml"/>
  <Override PartName="/ppt/slideLayouts/slideLayout422.xml" ContentType="application/vnd.openxmlformats-officedocument.presentationml.slideLayout+xml"/>
  <Override PartName="/ppt/theme/theme42.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3.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4.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5.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6.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7.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8.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9.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50.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51.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52.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2.xml" ContentType="application/vnd.openxmlformats-officedocument.themeOverr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4.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5.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6.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7.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10.xml" ContentType="application/vnd.openxmlformats-officedocument.themeOverride+xml"/>
  <Override PartName="/ppt/notesSlides/notesSlide116.xml" ContentType="application/vnd.openxmlformats-officedocument.presentationml.notesSlide+xml"/>
  <Override PartName="/ppt/theme/themeOverride11.xml" ContentType="application/vnd.openxmlformats-officedocument.themeOverr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12.xml" ContentType="application/vnd.openxmlformats-officedocument.themeOverride+xml"/>
  <Override PartName="/ppt/notesSlides/notesSlide122.xml" ContentType="application/vnd.openxmlformats-officedocument.presentationml.notesSlide+xml"/>
  <Override PartName="/ppt/theme/themeOverride13.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theme/themeOverride14.xml" ContentType="application/vnd.openxmlformats-officedocument.themeOverride+xml"/>
  <Override PartName="/ppt/notesSlides/notesSlide171.xml" ContentType="application/vnd.openxmlformats-officedocument.presentationml.notesSlide+xml"/>
  <Override PartName="/ppt/theme/themeOverride15.xml" ContentType="application/vnd.openxmlformats-officedocument.themeOverride+xml"/>
  <Override PartName="/ppt/notesSlides/notesSlide172.xml" ContentType="application/vnd.openxmlformats-officedocument.presentationml.notesSlide+xml"/>
  <Override PartName="/ppt/theme/themeOverride16.xml" ContentType="application/vnd.openxmlformats-officedocument.themeOverride+xml"/>
  <Override PartName="/ppt/notesSlides/notesSlide173.xml" ContentType="application/vnd.openxmlformats-officedocument.presentationml.notesSlide+xml"/>
  <Override PartName="/ppt/theme/themeOverride17.xml" ContentType="application/vnd.openxmlformats-officedocument.themeOverride+xml"/>
  <Override PartName="/ppt/notesSlides/notesSlide174.xml" ContentType="application/vnd.openxmlformats-officedocument.presentationml.notesSlide+xml"/>
  <Override PartName="/ppt/theme/themeOverride18.xml" ContentType="application/vnd.openxmlformats-officedocument.themeOverride+xml"/>
  <Override PartName="/ppt/notesSlides/notesSlide175.xml" ContentType="application/vnd.openxmlformats-officedocument.presentationml.notesSlide+xml"/>
  <Override PartName="/ppt/theme/themeOverride19.xml" ContentType="application/vnd.openxmlformats-officedocument.themeOverr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theme/themeOverride20.xml" ContentType="application/vnd.openxmlformats-officedocument.themeOverride+xml"/>
  <Override PartName="/ppt/notesSlides/notesSlide190.xml" ContentType="application/vnd.openxmlformats-officedocument.presentationml.notesSlide+xml"/>
  <Override PartName="/ppt/theme/themeOverride21.xml" ContentType="application/vnd.openxmlformats-officedocument.themeOverr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theme/themeOverride22.xml" ContentType="application/vnd.openxmlformats-officedocument.themeOverr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8" r:id="rId2"/>
    <p:sldMasterId id="2147483712" r:id="rId3"/>
    <p:sldMasterId id="2147483815" r:id="rId4"/>
    <p:sldMasterId id="2147483827" r:id="rId5"/>
    <p:sldMasterId id="2147483843" r:id="rId6"/>
    <p:sldMasterId id="2147483854" r:id="rId7"/>
    <p:sldMasterId id="2147483856" r:id="rId8"/>
    <p:sldMasterId id="2147483859" r:id="rId9"/>
    <p:sldMasterId id="2147483865" r:id="rId10"/>
    <p:sldMasterId id="2147483914" r:id="rId11"/>
    <p:sldMasterId id="2147483928" r:id="rId12"/>
    <p:sldMasterId id="2147483945" r:id="rId13"/>
    <p:sldMasterId id="2147483957" r:id="rId14"/>
    <p:sldMasterId id="2147484044" r:id="rId15"/>
    <p:sldMasterId id="2147484056" r:id="rId16"/>
    <p:sldMasterId id="2147484080" r:id="rId17"/>
    <p:sldMasterId id="2147484105" r:id="rId18"/>
    <p:sldMasterId id="2147484117" r:id="rId19"/>
    <p:sldMasterId id="2147484129" r:id="rId20"/>
    <p:sldMasterId id="2147484143" r:id="rId21"/>
    <p:sldMasterId id="2147484156" r:id="rId22"/>
    <p:sldMasterId id="2147484160" r:id="rId23"/>
    <p:sldMasterId id="2147484172" r:id="rId24"/>
    <p:sldMasterId id="2147484184" r:id="rId25"/>
    <p:sldMasterId id="2147484196" r:id="rId26"/>
    <p:sldMasterId id="2147484208" r:id="rId27"/>
    <p:sldMasterId id="2147484220" r:id="rId28"/>
    <p:sldMasterId id="2147484223" r:id="rId29"/>
    <p:sldMasterId id="2147484235" r:id="rId30"/>
    <p:sldMasterId id="2147484247" r:id="rId31"/>
    <p:sldMasterId id="2147484259" r:id="rId32"/>
    <p:sldMasterId id="2147484271" r:id="rId33"/>
    <p:sldMasterId id="2147484283" r:id="rId34"/>
    <p:sldMasterId id="2147484295" r:id="rId35"/>
    <p:sldMasterId id="2147484307" r:id="rId36"/>
    <p:sldMasterId id="2147484319" r:id="rId37"/>
    <p:sldMasterId id="2147484331" r:id="rId38"/>
    <p:sldMasterId id="2147484343" r:id="rId39"/>
    <p:sldMasterId id="2147484355" r:id="rId40"/>
    <p:sldMasterId id="2147484367" r:id="rId41"/>
    <p:sldMasterId id="2147484379" r:id="rId42"/>
    <p:sldMasterId id="2147484381" r:id="rId43"/>
    <p:sldMasterId id="2147484384" r:id="rId44"/>
    <p:sldMasterId id="2147484387" r:id="rId45"/>
    <p:sldMasterId id="2147484402" r:id="rId46"/>
    <p:sldMasterId id="2147484414" r:id="rId47"/>
    <p:sldMasterId id="2147484426" r:id="rId48"/>
    <p:sldMasterId id="2147484440" r:id="rId49"/>
    <p:sldMasterId id="2147484452" r:id="rId50"/>
    <p:sldMasterId id="2147484464" r:id="rId51"/>
    <p:sldMasterId id="2147484476" r:id="rId52"/>
    <p:sldMasterId id="2147484492" r:id="rId53"/>
  </p:sldMasterIdLst>
  <p:notesMasterIdLst>
    <p:notesMasterId r:id="rId305"/>
  </p:notesMasterIdLst>
  <p:sldIdLst>
    <p:sldId id="4720" r:id="rId54"/>
    <p:sldId id="673" r:id="rId55"/>
    <p:sldId id="4134" r:id="rId56"/>
    <p:sldId id="4135" r:id="rId57"/>
    <p:sldId id="4110" r:id="rId58"/>
    <p:sldId id="4111" r:id="rId59"/>
    <p:sldId id="4112" r:id="rId60"/>
    <p:sldId id="4136" r:id="rId61"/>
    <p:sldId id="4113" r:id="rId62"/>
    <p:sldId id="4137" r:id="rId63"/>
    <p:sldId id="4138" r:id="rId64"/>
    <p:sldId id="4139" r:id="rId65"/>
    <p:sldId id="4119" r:id="rId66"/>
    <p:sldId id="4120" r:id="rId67"/>
    <p:sldId id="4124" r:id="rId68"/>
    <p:sldId id="4125" r:id="rId69"/>
    <p:sldId id="4126" r:id="rId70"/>
    <p:sldId id="4140" r:id="rId71"/>
    <p:sldId id="4128" r:id="rId72"/>
    <p:sldId id="4129" r:id="rId73"/>
    <p:sldId id="4130" r:id="rId74"/>
    <p:sldId id="4127" r:id="rId75"/>
    <p:sldId id="4114" r:id="rId76"/>
    <p:sldId id="4115" r:id="rId77"/>
    <p:sldId id="4116" r:id="rId78"/>
    <p:sldId id="4117" r:id="rId79"/>
    <p:sldId id="4118" r:id="rId80"/>
    <p:sldId id="4131" r:id="rId81"/>
    <p:sldId id="768" r:id="rId82"/>
    <p:sldId id="4107" r:id="rId83"/>
    <p:sldId id="4132" r:id="rId84"/>
    <p:sldId id="4133" r:id="rId85"/>
    <p:sldId id="4141" r:id="rId86"/>
    <p:sldId id="4142" r:id="rId87"/>
    <p:sldId id="441" r:id="rId88"/>
    <p:sldId id="4721" r:id="rId89"/>
    <p:sldId id="4722" r:id="rId90"/>
    <p:sldId id="4723" r:id="rId91"/>
    <p:sldId id="4724" r:id="rId92"/>
    <p:sldId id="4143" r:id="rId93"/>
    <p:sldId id="4147" r:id="rId94"/>
    <p:sldId id="4148" r:id="rId95"/>
    <p:sldId id="4149" r:id="rId96"/>
    <p:sldId id="4144" r:id="rId97"/>
    <p:sldId id="4146" r:id="rId98"/>
    <p:sldId id="4145" r:id="rId99"/>
    <p:sldId id="4725" r:id="rId100"/>
    <p:sldId id="4702" r:id="rId101"/>
    <p:sldId id="5206" r:id="rId102"/>
    <p:sldId id="5207" r:id="rId103"/>
    <p:sldId id="608" r:id="rId104"/>
    <p:sldId id="4712" r:id="rId105"/>
    <p:sldId id="4698" r:id="rId106"/>
    <p:sldId id="4697" r:id="rId107"/>
    <p:sldId id="4714" r:id="rId108"/>
    <p:sldId id="4152" r:id="rId109"/>
    <p:sldId id="4153" r:id="rId110"/>
    <p:sldId id="4154" r:id="rId111"/>
    <p:sldId id="4155" r:id="rId112"/>
    <p:sldId id="4156" r:id="rId113"/>
    <p:sldId id="4157" r:id="rId114"/>
    <p:sldId id="4158" r:id="rId115"/>
    <p:sldId id="4159" r:id="rId116"/>
    <p:sldId id="4160" r:id="rId117"/>
    <p:sldId id="4161" r:id="rId118"/>
    <p:sldId id="4162" r:id="rId119"/>
    <p:sldId id="4716" r:id="rId120"/>
    <p:sldId id="4163" r:id="rId121"/>
    <p:sldId id="4164" r:id="rId122"/>
    <p:sldId id="4165" r:id="rId123"/>
    <p:sldId id="4166" r:id="rId124"/>
    <p:sldId id="4167" r:id="rId125"/>
    <p:sldId id="4168" r:id="rId126"/>
    <p:sldId id="4169" r:id="rId127"/>
    <p:sldId id="4170" r:id="rId128"/>
    <p:sldId id="4171" r:id="rId129"/>
    <p:sldId id="4172" r:id="rId130"/>
    <p:sldId id="4173" r:id="rId131"/>
    <p:sldId id="4174" r:id="rId132"/>
    <p:sldId id="4175" r:id="rId133"/>
    <p:sldId id="4176" r:id="rId134"/>
    <p:sldId id="4177" r:id="rId135"/>
    <p:sldId id="4178" r:id="rId136"/>
    <p:sldId id="4179" r:id="rId137"/>
    <p:sldId id="4180" r:id="rId138"/>
    <p:sldId id="4181" r:id="rId139"/>
    <p:sldId id="4182" r:id="rId140"/>
    <p:sldId id="4183" r:id="rId141"/>
    <p:sldId id="4184" r:id="rId142"/>
    <p:sldId id="4185" r:id="rId143"/>
    <p:sldId id="4186" r:id="rId144"/>
    <p:sldId id="4717" r:id="rId145"/>
    <p:sldId id="4187" r:id="rId146"/>
    <p:sldId id="4188" r:id="rId147"/>
    <p:sldId id="4189" r:id="rId148"/>
    <p:sldId id="4190" r:id="rId149"/>
    <p:sldId id="4191" r:id="rId150"/>
    <p:sldId id="4192" r:id="rId151"/>
    <p:sldId id="4193" r:id="rId152"/>
    <p:sldId id="4194" r:id="rId153"/>
    <p:sldId id="4195" r:id="rId154"/>
    <p:sldId id="4196" r:id="rId155"/>
    <p:sldId id="4197" r:id="rId156"/>
    <p:sldId id="4198" r:id="rId157"/>
    <p:sldId id="685" r:id="rId158"/>
    <p:sldId id="4199" r:id="rId159"/>
    <p:sldId id="4200" r:id="rId160"/>
    <p:sldId id="4201" r:id="rId161"/>
    <p:sldId id="4202" r:id="rId162"/>
    <p:sldId id="4715" r:id="rId163"/>
    <p:sldId id="4710" r:id="rId164"/>
    <p:sldId id="4203" r:id="rId165"/>
    <p:sldId id="4204" r:id="rId166"/>
    <p:sldId id="4205" r:id="rId167"/>
    <p:sldId id="4206" r:id="rId168"/>
    <p:sldId id="4207" r:id="rId169"/>
    <p:sldId id="4208" r:id="rId170"/>
    <p:sldId id="4719" r:id="rId171"/>
    <p:sldId id="4718" r:id="rId172"/>
    <p:sldId id="4727" r:id="rId173"/>
    <p:sldId id="532" r:id="rId174"/>
    <p:sldId id="419" r:id="rId175"/>
    <p:sldId id="535" r:id="rId176"/>
    <p:sldId id="534" r:id="rId177"/>
    <p:sldId id="536" r:id="rId178"/>
    <p:sldId id="537" r:id="rId179"/>
    <p:sldId id="538" r:id="rId180"/>
    <p:sldId id="539" r:id="rId181"/>
    <p:sldId id="4730" r:id="rId182"/>
    <p:sldId id="4731" r:id="rId183"/>
    <p:sldId id="606" r:id="rId184"/>
    <p:sldId id="4732" r:id="rId185"/>
    <p:sldId id="622" r:id="rId186"/>
    <p:sldId id="610" r:id="rId187"/>
    <p:sldId id="620" r:id="rId188"/>
    <p:sldId id="621" r:id="rId189"/>
    <p:sldId id="542" r:id="rId190"/>
    <p:sldId id="489" r:id="rId191"/>
    <p:sldId id="623" r:id="rId192"/>
    <p:sldId id="628" r:id="rId193"/>
    <p:sldId id="629" r:id="rId194"/>
    <p:sldId id="691" r:id="rId195"/>
    <p:sldId id="714" r:id="rId196"/>
    <p:sldId id="4741" r:id="rId197"/>
    <p:sldId id="616" r:id="rId198"/>
    <p:sldId id="4742" r:id="rId199"/>
    <p:sldId id="4743" r:id="rId200"/>
    <p:sldId id="4744" r:id="rId201"/>
    <p:sldId id="607" r:id="rId202"/>
    <p:sldId id="646" r:id="rId203"/>
    <p:sldId id="4745" r:id="rId204"/>
    <p:sldId id="648" r:id="rId205"/>
    <p:sldId id="649" r:id="rId206"/>
    <p:sldId id="650" r:id="rId207"/>
    <p:sldId id="651" r:id="rId208"/>
    <p:sldId id="652" r:id="rId209"/>
    <p:sldId id="653" r:id="rId210"/>
    <p:sldId id="654" r:id="rId211"/>
    <p:sldId id="4746" r:id="rId212"/>
    <p:sldId id="4747" r:id="rId213"/>
    <p:sldId id="747" r:id="rId214"/>
    <p:sldId id="750" r:id="rId215"/>
    <p:sldId id="751" r:id="rId216"/>
    <p:sldId id="656" r:id="rId217"/>
    <p:sldId id="668" r:id="rId218"/>
    <p:sldId id="4739" r:id="rId219"/>
    <p:sldId id="823" r:id="rId220"/>
    <p:sldId id="693" r:id="rId221"/>
    <p:sldId id="4748" r:id="rId222"/>
    <p:sldId id="658" r:id="rId223"/>
    <p:sldId id="4749" r:id="rId224"/>
    <p:sldId id="4756" r:id="rId225"/>
    <p:sldId id="4757" r:id="rId226"/>
    <p:sldId id="589" r:id="rId227"/>
    <p:sldId id="4750" r:id="rId228"/>
    <p:sldId id="4751" r:id="rId229"/>
    <p:sldId id="727" r:id="rId230"/>
    <p:sldId id="600" r:id="rId231"/>
    <p:sldId id="4752" r:id="rId232"/>
    <p:sldId id="4753" r:id="rId233"/>
    <p:sldId id="4729" r:id="rId234"/>
    <p:sldId id="540" r:id="rId235"/>
    <p:sldId id="715" r:id="rId236"/>
    <p:sldId id="717" r:id="rId237"/>
    <p:sldId id="718" r:id="rId238"/>
    <p:sldId id="716" r:id="rId239"/>
    <p:sldId id="719" r:id="rId240"/>
    <p:sldId id="490" r:id="rId241"/>
    <p:sldId id="4734" r:id="rId242"/>
    <p:sldId id="4735" r:id="rId243"/>
    <p:sldId id="452" r:id="rId244"/>
    <p:sldId id="4736" r:id="rId245"/>
    <p:sldId id="4737" r:id="rId246"/>
    <p:sldId id="4738" r:id="rId247"/>
    <p:sldId id="4761" r:id="rId248"/>
    <p:sldId id="4759" r:id="rId249"/>
    <p:sldId id="482" r:id="rId250"/>
    <p:sldId id="483" r:id="rId251"/>
    <p:sldId id="484" r:id="rId252"/>
    <p:sldId id="485" r:id="rId253"/>
    <p:sldId id="486" r:id="rId254"/>
    <p:sldId id="487" r:id="rId255"/>
    <p:sldId id="529" r:id="rId256"/>
    <p:sldId id="531" r:id="rId257"/>
    <p:sldId id="527" r:id="rId258"/>
    <p:sldId id="265" r:id="rId259"/>
    <p:sldId id="491" r:id="rId260"/>
    <p:sldId id="492" r:id="rId261"/>
    <p:sldId id="4762" r:id="rId262"/>
    <p:sldId id="493" r:id="rId263"/>
    <p:sldId id="494" r:id="rId264"/>
    <p:sldId id="4755" r:id="rId265"/>
    <p:sldId id="523" r:id="rId266"/>
    <p:sldId id="524" r:id="rId267"/>
    <p:sldId id="495" r:id="rId268"/>
    <p:sldId id="496" r:id="rId269"/>
    <p:sldId id="497" r:id="rId270"/>
    <p:sldId id="499" r:id="rId271"/>
    <p:sldId id="500" r:id="rId272"/>
    <p:sldId id="501" r:id="rId273"/>
    <p:sldId id="502" r:id="rId274"/>
    <p:sldId id="503" r:id="rId275"/>
    <p:sldId id="504" r:id="rId276"/>
    <p:sldId id="505" r:id="rId277"/>
    <p:sldId id="506" r:id="rId278"/>
    <p:sldId id="507" r:id="rId279"/>
    <p:sldId id="508" r:id="rId280"/>
    <p:sldId id="509" r:id="rId281"/>
    <p:sldId id="510" r:id="rId282"/>
    <p:sldId id="511" r:id="rId283"/>
    <p:sldId id="512" r:id="rId284"/>
    <p:sldId id="516" r:id="rId285"/>
    <p:sldId id="513" r:id="rId286"/>
    <p:sldId id="514" r:id="rId287"/>
    <p:sldId id="515" r:id="rId288"/>
    <p:sldId id="517" r:id="rId289"/>
    <p:sldId id="518" r:id="rId290"/>
    <p:sldId id="519" r:id="rId291"/>
    <p:sldId id="520" r:id="rId292"/>
    <p:sldId id="521" r:id="rId293"/>
    <p:sldId id="522" r:id="rId294"/>
    <p:sldId id="4760" r:id="rId295"/>
    <p:sldId id="4758" r:id="rId296"/>
    <p:sldId id="547" r:id="rId297"/>
    <p:sldId id="525" r:id="rId298"/>
    <p:sldId id="528" r:id="rId299"/>
    <p:sldId id="526" r:id="rId300"/>
    <p:sldId id="530" r:id="rId301"/>
    <p:sldId id="545" r:id="rId302"/>
    <p:sldId id="320" r:id="rId303"/>
    <p:sldId id="4098" r:id="rId3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0" autoAdjust="0"/>
    <p:restoredTop sz="77540" autoAdjust="0"/>
  </p:normalViewPr>
  <p:slideViewPr>
    <p:cSldViewPr snapToGrid="0" snapToObjects="1">
      <p:cViewPr>
        <p:scale>
          <a:sx n="87" d="100"/>
          <a:sy n="87" d="100"/>
        </p:scale>
        <p:origin x="2632" y="576"/>
      </p:cViewPr>
      <p:guideLst>
        <p:guide orient="horz" pos="2160"/>
        <p:guide pos="2880"/>
      </p:guideLst>
    </p:cSldViewPr>
  </p:slideViewPr>
  <p:outlineViewPr>
    <p:cViewPr>
      <p:scale>
        <a:sx n="33" d="100"/>
        <a:sy n="33" d="100"/>
      </p:scale>
      <p:origin x="0" y="0"/>
    </p:cViewPr>
  </p:outlineViewPr>
  <p:notesTextViewPr>
    <p:cViewPr>
      <p:scale>
        <a:sx n="215" d="100"/>
        <a:sy n="21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99" Type="http://schemas.openxmlformats.org/officeDocument/2006/relationships/slide" Target="slides/slide246.xml"/><Relationship Id="rId21" Type="http://schemas.openxmlformats.org/officeDocument/2006/relationships/slideMaster" Target="slideMasters/slideMaster21.xml"/><Relationship Id="rId63" Type="http://schemas.openxmlformats.org/officeDocument/2006/relationships/slide" Target="slides/slide10.xml"/><Relationship Id="rId159" Type="http://schemas.openxmlformats.org/officeDocument/2006/relationships/slide" Target="slides/slide106.xml"/><Relationship Id="rId170" Type="http://schemas.openxmlformats.org/officeDocument/2006/relationships/slide" Target="slides/slide117.xml"/><Relationship Id="rId226" Type="http://schemas.openxmlformats.org/officeDocument/2006/relationships/slide" Target="slides/slide173.xml"/><Relationship Id="rId268" Type="http://schemas.openxmlformats.org/officeDocument/2006/relationships/slide" Target="slides/slide215.xml"/><Relationship Id="rId32" Type="http://schemas.openxmlformats.org/officeDocument/2006/relationships/slideMaster" Target="slideMasters/slideMaster32.xml"/><Relationship Id="rId74" Type="http://schemas.openxmlformats.org/officeDocument/2006/relationships/slide" Target="slides/slide21.xml"/><Relationship Id="rId128" Type="http://schemas.openxmlformats.org/officeDocument/2006/relationships/slide" Target="slides/slide75.xml"/><Relationship Id="rId5" Type="http://schemas.openxmlformats.org/officeDocument/2006/relationships/slideMaster" Target="slideMasters/slideMaster5.xml"/><Relationship Id="rId181" Type="http://schemas.openxmlformats.org/officeDocument/2006/relationships/slide" Target="slides/slide128.xml"/><Relationship Id="rId237" Type="http://schemas.openxmlformats.org/officeDocument/2006/relationships/slide" Target="slides/slide184.xml"/><Relationship Id="rId279" Type="http://schemas.openxmlformats.org/officeDocument/2006/relationships/slide" Target="slides/slide226.xml"/><Relationship Id="rId43" Type="http://schemas.openxmlformats.org/officeDocument/2006/relationships/slideMaster" Target="slideMasters/slideMaster43.xml"/><Relationship Id="rId139" Type="http://schemas.openxmlformats.org/officeDocument/2006/relationships/slide" Target="slides/slide86.xml"/><Relationship Id="rId290" Type="http://schemas.openxmlformats.org/officeDocument/2006/relationships/slide" Target="slides/slide237.xml"/><Relationship Id="rId304" Type="http://schemas.openxmlformats.org/officeDocument/2006/relationships/slide" Target="slides/slide251.xml"/><Relationship Id="rId85" Type="http://schemas.openxmlformats.org/officeDocument/2006/relationships/slide" Target="slides/slide32.xml"/><Relationship Id="rId150" Type="http://schemas.openxmlformats.org/officeDocument/2006/relationships/slide" Target="slides/slide97.xml"/><Relationship Id="rId192" Type="http://schemas.openxmlformats.org/officeDocument/2006/relationships/slide" Target="slides/slide139.xml"/><Relationship Id="rId206" Type="http://schemas.openxmlformats.org/officeDocument/2006/relationships/slide" Target="slides/slide153.xml"/><Relationship Id="rId248" Type="http://schemas.openxmlformats.org/officeDocument/2006/relationships/slide" Target="slides/slide195.xml"/><Relationship Id="rId12" Type="http://schemas.openxmlformats.org/officeDocument/2006/relationships/slideMaster" Target="slideMasters/slideMaster12.xml"/><Relationship Id="rId108" Type="http://schemas.openxmlformats.org/officeDocument/2006/relationships/slide" Target="slides/slide55.xml"/><Relationship Id="rId54" Type="http://schemas.openxmlformats.org/officeDocument/2006/relationships/slide" Target="slides/slide1.xml"/><Relationship Id="rId96" Type="http://schemas.openxmlformats.org/officeDocument/2006/relationships/slide" Target="slides/slide43.xml"/><Relationship Id="rId161" Type="http://schemas.openxmlformats.org/officeDocument/2006/relationships/slide" Target="slides/slide108.xml"/><Relationship Id="rId217" Type="http://schemas.openxmlformats.org/officeDocument/2006/relationships/slide" Target="slides/slide164.xml"/><Relationship Id="rId259" Type="http://schemas.openxmlformats.org/officeDocument/2006/relationships/slide" Target="slides/slide206.xml"/><Relationship Id="rId23" Type="http://schemas.openxmlformats.org/officeDocument/2006/relationships/slideMaster" Target="slideMasters/slideMaster23.xml"/><Relationship Id="rId119" Type="http://schemas.openxmlformats.org/officeDocument/2006/relationships/slide" Target="slides/slide66.xml"/><Relationship Id="rId270" Type="http://schemas.openxmlformats.org/officeDocument/2006/relationships/slide" Target="slides/slide217.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249" Type="http://schemas.openxmlformats.org/officeDocument/2006/relationships/slide" Target="slides/slide196.xml"/><Relationship Id="rId13" Type="http://schemas.openxmlformats.org/officeDocument/2006/relationships/slideMaster" Target="slideMasters/slideMaster13.xml"/><Relationship Id="rId109" Type="http://schemas.openxmlformats.org/officeDocument/2006/relationships/slide" Target="slides/slide56.xml"/><Relationship Id="rId260" Type="http://schemas.openxmlformats.org/officeDocument/2006/relationships/slide" Target="slides/slide207.xml"/><Relationship Id="rId281" Type="http://schemas.openxmlformats.org/officeDocument/2006/relationships/slide" Target="slides/slide228.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50" Type="http://schemas.openxmlformats.org/officeDocument/2006/relationships/slide" Target="slides/slide197.xml"/><Relationship Id="rId271" Type="http://schemas.openxmlformats.org/officeDocument/2006/relationships/slide" Target="slides/slide218.xml"/><Relationship Id="rId292" Type="http://schemas.openxmlformats.org/officeDocument/2006/relationships/slide" Target="slides/slide239.xml"/><Relationship Id="rId306"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261" Type="http://schemas.openxmlformats.org/officeDocument/2006/relationships/slide" Target="slides/slide20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282" Type="http://schemas.openxmlformats.org/officeDocument/2006/relationships/slide" Target="slides/slide229.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1" Type="http://schemas.openxmlformats.org/officeDocument/2006/relationships/slide" Target="slides/slide198.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272" Type="http://schemas.openxmlformats.org/officeDocument/2006/relationships/slide" Target="slides/slide219.xml"/><Relationship Id="rId293" Type="http://schemas.openxmlformats.org/officeDocument/2006/relationships/slide" Target="slides/slide240.xml"/><Relationship Id="rId307" Type="http://schemas.openxmlformats.org/officeDocument/2006/relationships/viewProps" Target="viewProps.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262" Type="http://schemas.openxmlformats.org/officeDocument/2006/relationships/slide" Target="slides/slide209.xml"/><Relationship Id="rId283" Type="http://schemas.openxmlformats.org/officeDocument/2006/relationships/slide" Target="slides/slide230.xml"/><Relationship Id="rId78" Type="http://schemas.openxmlformats.org/officeDocument/2006/relationships/slide" Target="slides/slide25.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64" Type="http://schemas.openxmlformats.org/officeDocument/2006/relationships/slide" Target="slides/slide111.xml"/><Relationship Id="rId185" Type="http://schemas.openxmlformats.org/officeDocument/2006/relationships/slide" Target="slides/slide132.xml"/><Relationship Id="rId9" Type="http://schemas.openxmlformats.org/officeDocument/2006/relationships/slideMaster" Target="slideMasters/slideMaster9.xml"/><Relationship Id="rId210" Type="http://schemas.openxmlformats.org/officeDocument/2006/relationships/slide" Target="slides/slide157.xml"/><Relationship Id="rId26" Type="http://schemas.openxmlformats.org/officeDocument/2006/relationships/slideMaster" Target="slideMasters/slideMaster26.xml"/><Relationship Id="rId231" Type="http://schemas.openxmlformats.org/officeDocument/2006/relationships/slide" Target="slides/slide178.xml"/><Relationship Id="rId252" Type="http://schemas.openxmlformats.org/officeDocument/2006/relationships/slide" Target="slides/slide199.xml"/><Relationship Id="rId273" Type="http://schemas.openxmlformats.org/officeDocument/2006/relationships/slide" Target="slides/slide220.xml"/><Relationship Id="rId294" Type="http://schemas.openxmlformats.org/officeDocument/2006/relationships/slide" Target="slides/slide241.xml"/><Relationship Id="rId308"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263" Type="http://schemas.openxmlformats.org/officeDocument/2006/relationships/slide" Target="slides/slide210.xml"/><Relationship Id="rId284" Type="http://schemas.openxmlformats.org/officeDocument/2006/relationships/slide" Target="slides/slide231.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53" Type="http://schemas.openxmlformats.org/officeDocument/2006/relationships/slide" Target="slides/slide200.xml"/><Relationship Id="rId274" Type="http://schemas.openxmlformats.org/officeDocument/2006/relationships/slide" Target="slides/slide221.xml"/><Relationship Id="rId295" Type="http://schemas.openxmlformats.org/officeDocument/2006/relationships/slide" Target="slides/slide242.xml"/><Relationship Id="rId309"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264" Type="http://schemas.openxmlformats.org/officeDocument/2006/relationships/slide" Target="slides/slide211.xml"/><Relationship Id="rId285" Type="http://schemas.openxmlformats.org/officeDocument/2006/relationships/slide" Target="slides/slide23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54" Type="http://schemas.openxmlformats.org/officeDocument/2006/relationships/slide" Target="slides/slide20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275" Type="http://schemas.openxmlformats.org/officeDocument/2006/relationships/slide" Target="slides/slide222.xml"/><Relationship Id="rId296" Type="http://schemas.openxmlformats.org/officeDocument/2006/relationships/slide" Target="slides/slide243.xml"/><Relationship Id="rId300" Type="http://schemas.openxmlformats.org/officeDocument/2006/relationships/slide" Target="slides/slide247.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2.xml"/><Relationship Id="rId286" Type="http://schemas.openxmlformats.org/officeDocument/2006/relationships/slide" Target="slides/slide233.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2.xml"/><Relationship Id="rId276" Type="http://schemas.openxmlformats.org/officeDocument/2006/relationships/slide" Target="slides/slide223.xml"/><Relationship Id="rId297" Type="http://schemas.openxmlformats.org/officeDocument/2006/relationships/slide" Target="slides/slide244.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301" Type="http://schemas.openxmlformats.org/officeDocument/2006/relationships/slide" Target="slides/slide248.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slide" Target="slides/slide192.xml"/><Relationship Id="rId266" Type="http://schemas.openxmlformats.org/officeDocument/2006/relationships/slide" Target="slides/slide213.xml"/><Relationship Id="rId287" Type="http://schemas.openxmlformats.org/officeDocument/2006/relationships/slide" Target="slides/slide234.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256" Type="http://schemas.openxmlformats.org/officeDocument/2006/relationships/slide" Target="slides/slide203.xml"/><Relationship Id="rId277" Type="http://schemas.openxmlformats.org/officeDocument/2006/relationships/slide" Target="slides/slide224.xml"/><Relationship Id="rId298" Type="http://schemas.openxmlformats.org/officeDocument/2006/relationships/slide" Target="slides/slide245.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302" Type="http://schemas.openxmlformats.org/officeDocument/2006/relationships/slide" Target="slides/slide24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slide" Target="slides/slide193.xml"/><Relationship Id="rId267" Type="http://schemas.openxmlformats.org/officeDocument/2006/relationships/slide" Target="slides/slide214.xml"/><Relationship Id="rId288" Type="http://schemas.openxmlformats.org/officeDocument/2006/relationships/slide" Target="slides/slide235.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94" Type="http://schemas.openxmlformats.org/officeDocument/2006/relationships/slide" Target="slides/slide41.xml"/><Relationship Id="rId148" Type="http://schemas.openxmlformats.org/officeDocument/2006/relationships/slide" Target="slides/slide95.xml"/><Relationship Id="rId169" Type="http://schemas.openxmlformats.org/officeDocument/2006/relationships/slide" Target="slides/slide116.xml"/><Relationship Id="rId4" Type="http://schemas.openxmlformats.org/officeDocument/2006/relationships/slideMaster" Target="slideMasters/slideMaster4.xml"/><Relationship Id="rId180" Type="http://schemas.openxmlformats.org/officeDocument/2006/relationships/slide" Target="slides/slide127.xml"/><Relationship Id="rId215" Type="http://schemas.openxmlformats.org/officeDocument/2006/relationships/slide" Target="slides/slide162.xml"/><Relationship Id="rId236" Type="http://schemas.openxmlformats.org/officeDocument/2006/relationships/slide" Target="slides/slide183.xml"/><Relationship Id="rId257" Type="http://schemas.openxmlformats.org/officeDocument/2006/relationships/slide" Target="slides/slide204.xml"/><Relationship Id="rId278" Type="http://schemas.openxmlformats.org/officeDocument/2006/relationships/slide" Target="slides/slide225.xml"/><Relationship Id="rId303" Type="http://schemas.openxmlformats.org/officeDocument/2006/relationships/slide" Target="slides/slide250.xml"/><Relationship Id="rId42" Type="http://schemas.openxmlformats.org/officeDocument/2006/relationships/slideMaster" Target="slideMasters/slideMaster42.xml"/><Relationship Id="rId84" Type="http://schemas.openxmlformats.org/officeDocument/2006/relationships/slide" Target="slides/slide31.xml"/><Relationship Id="rId138" Type="http://schemas.openxmlformats.org/officeDocument/2006/relationships/slide" Target="slides/slide85.xml"/><Relationship Id="rId191" Type="http://schemas.openxmlformats.org/officeDocument/2006/relationships/slide" Target="slides/slide138.xml"/><Relationship Id="rId205" Type="http://schemas.openxmlformats.org/officeDocument/2006/relationships/slide" Target="slides/slide152.xml"/><Relationship Id="rId247" Type="http://schemas.openxmlformats.org/officeDocument/2006/relationships/slide" Target="slides/slide194.xml"/><Relationship Id="rId107" Type="http://schemas.openxmlformats.org/officeDocument/2006/relationships/slide" Target="slides/slide54.xml"/><Relationship Id="rId289" Type="http://schemas.openxmlformats.org/officeDocument/2006/relationships/slide" Target="slides/slide236.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6.xml"/><Relationship Id="rId95" Type="http://schemas.openxmlformats.org/officeDocument/2006/relationships/slide" Target="slides/slide42.xml"/><Relationship Id="rId160" Type="http://schemas.openxmlformats.org/officeDocument/2006/relationships/slide" Target="slides/slide107.xml"/><Relationship Id="rId216" Type="http://schemas.openxmlformats.org/officeDocument/2006/relationships/slide" Target="slides/slide163.xml"/><Relationship Id="rId258" Type="http://schemas.openxmlformats.org/officeDocument/2006/relationships/slide" Target="slides/slide205.xml"/><Relationship Id="rId22" Type="http://schemas.openxmlformats.org/officeDocument/2006/relationships/slideMaster" Target="slideMasters/slideMaster22.xml"/><Relationship Id="rId64" Type="http://schemas.openxmlformats.org/officeDocument/2006/relationships/slide" Target="slides/slide11.xml"/><Relationship Id="rId118" Type="http://schemas.openxmlformats.org/officeDocument/2006/relationships/slide" Target="slides/slide65.xml"/><Relationship Id="rId171" Type="http://schemas.openxmlformats.org/officeDocument/2006/relationships/slide" Target="slides/slide118.xml"/><Relationship Id="rId227" Type="http://schemas.openxmlformats.org/officeDocument/2006/relationships/slide" Target="slides/slide174.xml"/><Relationship Id="rId269" Type="http://schemas.openxmlformats.org/officeDocument/2006/relationships/slide" Target="slides/slide216.xml"/><Relationship Id="rId33" Type="http://schemas.openxmlformats.org/officeDocument/2006/relationships/slideMaster" Target="slideMasters/slideMaster33.xml"/><Relationship Id="rId129" Type="http://schemas.openxmlformats.org/officeDocument/2006/relationships/slide" Target="slides/slide76.xml"/><Relationship Id="rId280" Type="http://schemas.openxmlformats.org/officeDocument/2006/relationships/slide" Target="slides/slide227.xml"/><Relationship Id="rId75" Type="http://schemas.openxmlformats.org/officeDocument/2006/relationships/slide" Target="slides/slide22.xml"/><Relationship Id="rId140" Type="http://schemas.openxmlformats.org/officeDocument/2006/relationships/slide" Target="slides/slide87.xml"/><Relationship Id="rId182" Type="http://schemas.openxmlformats.org/officeDocument/2006/relationships/slide" Target="slides/slide129.xml"/><Relationship Id="rId6" Type="http://schemas.openxmlformats.org/officeDocument/2006/relationships/slideMaster" Target="slideMasters/slideMaster6.xml"/><Relationship Id="rId238" Type="http://schemas.openxmlformats.org/officeDocument/2006/relationships/slide" Target="slides/slide185.xml"/><Relationship Id="rId291" Type="http://schemas.openxmlformats.org/officeDocument/2006/relationships/slide" Target="slides/slide238.xml"/><Relationship Id="rId30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8/25/22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wversenews.blogspot.com/2020/04/passover-in-plague-time.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ewversenews.blogspot.com/2020/04/passover-in-plague-time.html"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Part 1 of the 4-part study on The Inheritance of the Believer.</a:t>
            </a:r>
          </a:p>
          <a:p>
            <a:endParaRPr lang="en-US" dirty="0">
              <a:cs typeface="ＭＳ Ｐゴシック" charset="0"/>
            </a:endParaRPr>
          </a:p>
        </p:txBody>
      </p:sp>
    </p:spTree>
    <p:extLst>
      <p:ext uri="{BB962C8B-B14F-4D97-AF65-F5344CB8AC3E}">
        <p14:creationId xmlns:p14="http://schemas.microsoft.com/office/powerpoint/2010/main" val="178030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110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sz="1200" kern="1200" dirty="0">
                <a:solidFill>
                  <a:schemeClr val="tx1"/>
                </a:solidFill>
                <a:effectLst/>
                <a:latin typeface="+mn-lt"/>
                <a:ea typeface="+mn-ea"/>
                <a:cs typeface="+mn-cs"/>
              </a:rPr>
              <a:t>These are three ways we can balance assurance with apostasy.</a:t>
            </a:r>
          </a:p>
        </p:txBody>
      </p:sp>
    </p:spTree>
    <p:extLst>
      <p:ext uri="{BB962C8B-B14F-4D97-AF65-F5344CB8AC3E}">
        <p14:creationId xmlns:p14="http://schemas.microsoft.com/office/powerpoint/2010/main" val="12944817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Bible teaches both assurance and apostasy—so believers can lose rewards but not salvation (MI restated).</a:t>
            </a:r>
          </a:p>
        </p:txBody>
      </p:sp>
    </p:spTree>
    <p:extLst>
      <p:ext uri="{BB962C8B-B14F-4D97-AF65-F5344CB8AC3E}">
        <p14:creationId xmlns:p14="http://schemas.microsoft.com/office/powerpoint/2010/main" val="425333939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7BC120-92EF-8C40-A4CC-C4811D284E9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Part 3 of the 4-part study on The Inheritance of the Believer.</a:t>
            </a:r>
          </a:p>
          <a:p>
            <a:endParaRPr lang="en-US" dirty="0">
              <a:cs typeface="ＭＳ Ｐゴシック" charset="0"/>
            </a:endParaRPr>
          </a:p>
        </p:txBody>
      </p:sp>
    </p:spTree>
    <p:extLst>
      <p:ext uri="{BB962C8B-B14F-4D97-AF65-F5344CB8AC3E}">
        <p14:creationId xmlns:p14="http://schemas.microsoft.com/office/powerpoint/2010/main" val="21688972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Believers have failed to fight apostasy the past 200+ years</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Apostates are unbelievers who live among the saints and destroy the church within. This has happened significantly in what used to be called the </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 West.</a:t>
            </a:r>
            <a:r>
              <a:rPr lang="mr-IN" sz="1200" kern="1200" dirty="0">
                <a:solidFill>
                  <a:schemeClr val="tx1"/>
                </a:solidFill>
                <a:effectLst/>
                <a:latin typeface="Arial" panose="020B0604020202020204" pitchFamily="34" charset="0"/>
                <a:ea typeface="ＭＳ Ｐゴシック" charset="0"/>
                <a:cs typeface="ＭＳ Ｐゴシック" charset="0"/>
              </a:rPr>
              <a:t>"</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B2899F-37A6-974E-BB32-E906C72B040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11112979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BFACC3-4DA6-784E-96B6-3F5FC2AF6BC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906"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41727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921504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Bible teaches both assurance and apostasy—so believers can lose rewards but not salvation (MI restated).</a:t>
            </a:r>
          </a:p>
        </p:txBody>
      </p:sp>
    </p:spTree>
    <p:extLst>
      <p:ext uri="{BB962C8B-B14F-4D97-AF65-F5344CB8AC3E}">
        <p14:creationId xmlns:p14="http://schemas.microsoft.com/office/powerpoint/2010/main" val="20420092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6791603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dirty="0">
                <a:effectLst/>
              </a:rPr>
              <a:t> </a:t>
            </a:r>
            <a:endParaRPr lang="en-US" dirty="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52F1B1-1C44-8445-8D60-E52F6E9F03A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F32B57-3A86-9244-B6D8-8C7527F5CF6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8E685C-2084-D544-96D2-43952C24A8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8121150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makes God have to turn up the heat in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endParaRPr lang="en-US" dirty="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Ignore the Lord and you will experience his discipline rather than his grace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0612412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read this as if it says, “For it is impossible to bring back to SALVATION…”</a:t>
            </a:r>
          </a:p>
          <a:p>
            <a:r>
              <a:rPr lang="en-US" dirty="0"/>
              <a:t>But it doesn’t say “SALVATION.” It says “REPENTANCE” and no one can be brought BACK to repentance unless he has already FIRST repented, right? This text refers to Christians!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8511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E1CA95-9646-1A41-B908-D163A80CB5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E1044E-11B8-2C4E-9A23-174F621443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During the Jewish Revolt of AD 66-73, all the Jews—believers and unbelievers alike—found refuge in Jerusalem against the Roman armies.</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5C8050-0C84-8B4C-8862-742551BE06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1955" name="Rectangle 2"/>
          <p:cNvSpPr>
            <a:spLocks noGrp="1" noRot="1" noChangeAspect="1" noChangeArrowheads="1"/>
          </p:cNvSpPr>
          <p:nvPr>
            <p:ph type="sldImg"/>
          </p:nvPr>
        </p:nvSpPr>
        <p:spPr>
          <a:solidFill>
            <a:srgbClr val="FFFFFF"/>
          </a:solidFill>
          <a:ln/>
        </p:spPr>
      </p:sp>
      <p:sp>
        <p:nvSpPr>
          <p:cNvPr id="38195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various events of AD 66-70 led to Titus sieging the capital.</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Romans built a siege wall to protect their troops from marauding Jewish fanatical defenders who left the city at night to attack the Roman troops.</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5D865E-DD77-8843-B329-7740F82F48F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temple had stood for almost 600 years.</a:t>
            </a:r>
            <a:r>
              <a:rPr lang="en-SG" dirty="0">
                <a:effectLst/>
              </a:rPr>
              <a:t> </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This Second Temple had just been completed in AD 64 but Jesus said that not one of its stones would remain on another (Matt 24:2). </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8FEC2-5211-474F-A116-A5FD40BECED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temple was a massive complex that ended up being the last part of the city for the Jews to defend. </a:t>
            </a:r>
            <a:r>
              <a:rPr lang="en-US" sz="1200" kern="1200" dirty="0">
                <a:solidFill>
                  <a:schemeClr val="tx1"/>
                </a:solidFill>
                <a:effectLst/>
                <a:latin typeface="+mn-lt"/>
                <a:ea typeface="+mn-ea"/>
                <a:cs typeface="+mn-cs"/>
              </a:rPr>
              <a:t>Was this temple worth defending?</a:t>
            </a:r>
            <a:r>
              <a:rPr lang="en-SG" dirty="0">
                <a:effectLst/>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FDF6879-5CBE-A947-ACAF-4267921C1B9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7794DF-E4CC-F648-9BF7-9189D5D0BC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Of particular importance was this fortress with four towers overlooking the temple complex.</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Romans strategically focused their attack on the northern side to capture Antonia Fortress.</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Finally it was leveled except for one tower that Titus used to command his troops.</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C832A7-D822-3048-A532-306ECC2529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assault was an absolute bloodbath—especially against commoners and priests inexperienced in war to face the professional Roman soldiers</a:t>
            </a:r>
            <a:r>
              <a:rPr lang="en-US" sz="1200" kern="1200" dirty="0">
                <a:solidFill>
                  <a:schemeClr val="tx1"/>
                </a:solidFill>
                <a:effectLst/>
                <a:latin typeface="+mn-lt"/>
                <a:ea typeface="+mn-ea"/>
                <a:cs typeface="+mn-cs"/>
              </a:rPr>
              <a:t>, who killed them by the thousands.</a:t>
            </a:r>
            <a:r>
              <a:rPr lang="en-SG" dirty="0">
                <a:effectLst/>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before this time, Jerusalem also had many Christians. This letter addressed believing Jews during these years of the Jewish-Roman War (AD 66-73)</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question for Christian Jews was simply this: Should they also join with their unbelieving Jewish brothers to fight against Rome?  Should they risk their lives to preserve the obsolete temple system instead of persevering in their belief in a risen Savior?</a:t>
            </a:r>
            <a:r>
              <a:rPr lang="en-SG" dirty="0">
                <a:effectLst/>
              </a:rPr>
              <a:t> </a:t>
            </a:r>
            <a:endParaRPr lang="en-US" dirty="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 Christian was left in the city—but would these readers go with them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defRPr/>
            </a:pPr>
            <a:fld id="{E55CDEA1-B29B-714F-AF9B-822177092614}" type="slidenum">
              <a:rPr lang="en-US" sz="1200">
                <a:solidFill>
                  <a:srgbClr val="000000"/>
                </a:solidFill>
                <a:latin typeface="Arial" charset="0"/>
              </a:rPr>
              <a:pPr algn="r">
                <a:defRPr/>
              </a:pPr>
              <a:t>18</a:t>
            </a:fld>
            <a:endParaRPr lang="en-US" sz="1200">
              <a:solidFill>
                <a:srgbClr val="000000"/>
              </a:solidFill>
              <a:latin typeface="Arial" charset="0"/>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1341147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24209987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Common Arabic-108</a:t>
            </a:r>
          </a:p>
          <a:p>
            <a:pPr eaLnBrk="1" hangingPunct="1"/>
            <a:r>
              <a:rPr lang="en-US" dirty="0">
                <a:latin typeface="Arial" charset="0"/>
                <a:ea typeface="ＭＳ Ｐゴシック" charset="0"/>
                <a:cs typeface="ＭＳ Ｐゴシック" charset="0"/>
              </a:rPr>
              <a:t>NS-06-Rom5-8-slide 76</a:t>
            </a:r>
          </a:p>
          <a:p>
            <a:pPr eaLnBrk="1" hangingPunct="1"/>
            <a:r>
              <a:rPr lang="en-US" dirty="0">
                <a:latin typeface="Arial" charset="0"/>
                <a:ea typeface="ＭＳ Ｐゴシック" charset="0"/>
                <a:cs typeface="ＭＳ Ｐゴシック" charset="0"/>
              </a:rPr>
              <a:t>NS-19-Hebrews-345</a:t>
            </a:r>
          </a:p>
          <a:p>
            <a:pPr eaLnBrk="1" hangingPunct="1"/>
            <a:r>
              <a:rPr lang="en-US" dirty="0">
                <a:latin typeface="Arial" charset="0"/>
                <a:ea typeface="ＭＳ Ｐゴシック" charset="0"/>
                <a:cs typeface="ＭＳ Ｐゴシック" charset="0"/>
              </a:rPr>
              <a:t>SA-15-Inheritance-169</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52389052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9721194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EC1B3F-AC84-4F48-9B35-2A5EABCCF64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17057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BC29467-D7D4-6E40-90D0-BF8BECB8DD1B}"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BE-02-Exodus-87</a:t>
            </a:r>
          </a:p>
          <a:p>
            <a:pPr eaLnBrk="1" hangingPunct="1"/>
            <a:r>
              <a:rPr lang="en-US" dirty="0">
                <a:latin typeface="Times New Roman" charset="0"/>
                <a:ea typeface="ＭＳ Ｐゴシック" charset="0"/>
                <a:cs typeface="ＭＳ Ｐゴシック" charset="0"/>
              </a:rPr>
              <a:t>NB-14 Religion 5 Passover &amp; Lord's Supper-107</a:t>
            </a:r>
          </a:p>
          <a:p>
            <a:pPr eaLnBrk="1" hangingPunct="1"/>
            <a:endParaRPr lang="zh-CN" altLang="en-US" dirty="0">
              <a:latin typeface="Times New Roman"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6651184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Part 4 of the 4-part study on The Inheritance of the Believer.</a:t>
            </a:r>
          </a:p>
          <a:p>
            <a:endParaRPr lang="en-US" dirty="0">
              <a:cs typeface="ＭＳ Ｐゴシック" charset="0"/>
            </a:endParaRPr>
          </a:p>
        </p:txBody>
      </p:sp>
    </p:spTree>
    <p:extLst>
      <p:ext uri="{BB962C8B-B14F-4D97-AF65-F5344CB8AC3E}">
        <p14:creationId xmlns:p14="http://schemas.microsoft.com/office/powerpoint/2010/main" val="187535654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reasons can you give to remain faithful to Jesus?</a:t>
            </a:r>
            <a:r>
              <a:rPr lang="en-US" dirty="0">
                <a:effectLst/>
              </a:rPr>
              <a:t> </a:t>
            </a:r>
          </a:p>
          <a:p>
            <a:r>
              <a:rPr lang="en-US" dirty="0"/>
              <a:t>The Book of Hebrews warns Christians from abandoning the Christian race. They needed reasons to stay in the race.</a:t>
            </a:r>
          </a:p>
          <a:p>
            <a:r>
              <a:rPr lang="en-US" dirty="0"/>
              <a:t>We already addressed last week their need to press on to avoid God’s discipline.</a:t>
            </a:r>
          </a:p>
          <a:p>
            <a:r>
              <a:rPr lang="en-US" dirty="0"/>
              <a:t>The Five Warning Passages have at least five different ways to view the salvation race (intro to 5 white slides).</a:t>
            </a:r>
          </a:p>
          <a:p>
            <a:endParaRPr lang="en-US" dirty="0"/>
          </a:p>
          <a:p>
            <a:endParaRPr lang="en-US" dirty="0"/>
          </a:p>
        </p:txBody>
      </p:sp>
    </p:spTree>
    <p:extLst>
      <p:ext uri="{BB962C8B-B14F-4D97-AF65-F5344CB8AC3E}">
        <p14:creationId xmlns:p14="http://schemas.microsoft.com/office/powerpoint/2010/main" val="297215924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Arminian View</a:t>
            </a:r>
          </a:p>
          <a:p>
            <a:r>
              <a:rPr lang="en-US" dirty="0"/>
              <a:t>Summary: A Christian may turn away from his faith and thus may lose his salvation.</a:t>
            </a:r>
          </a:p>
          <a:p>
            <a:endParaRPr lang="en-US" dirty="0"/>
          </a:p>
          <a:p>
            <a:r>
              <a:rPr lang="en-US" dirty="0"/>
              <a:t>Main elements: </a:t>
            </a:r>
          </a:p>
          <a:p>
            <a:r>
              <a:rPr lang="en-US" dirty="0"/>
              <a:t>Those warned are genuine believers.</a:t>
            </a:r>
          </a:p>
          <a:p>
            <a:r>
              <a:rPr lang="en-US" dirty="0"/>
              <a:t>Future salvation is not assured (no eternal security).</a:t>
            </a:r>
          </a:p>
          <a:p>
            <a:r>
              <a:rPr lang="en-US" dirty="0"/>
              <a:t>The warning concerns eternal judgment (hell).</a:t>
            </a:r>
          </a:p>
          <a:p>
            <a:endParaRPr lang="en-US" dirty="0"/>
          </a:p>
          <a:p>
            <a:r>
              <a:rPr lang="en-US" dirty="0"/>
              <a:t>Positive aspects:</a:t>
            </a:r>
          </a:p>
          <a:p>
            <a:r>
              <a:rPr lang="en-US" dirty="0"/>
              <a:t>It appears to take the description of those warned at face value.</a:t>
            </a:r>
          </a:p>
          <a:p>
            <a:r>
              <a:rPr lang="en-US" dirty="0"/>
              <a:t>It appears to take the warnings literally.</a:t>
            </a:r>
          </a:p>
          <a:p>
            <a:endParaRPr lang="en-US" dirty="0"/>
          </a:p>
          <a:p>
            <a:r>
              <a:rPr lang="en-US" dirty="0"/>
              <a:t>Concerns: </a:t>
            </a:r>
          </a:p>
          <a:p>
            <a:r>
              <a:rPr lang="en-US" dirty="0"/>
              <a:t>It contradicts the doctrine of eternal security and raises doubt as to the certainty of one attaining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Calvinistic View</a:t>
            </a:r>
          </a:p>
          <a:p>
            <a:r>
              <a:rPr lang="en-US" dirty="0"/>
              <a:t>Summary: If an apparent Christian apostatizes (falls away by denying the faith), then we know he was never really saved in the first place.</a:t>
            </a:r>
          </a:p>
          <a:p>
            <a:endParaRPr lang="en-US" dirty="0"/>
          </a:p>
          <a:p>
            <a:r>
              <a:rPr lang="en-US" dirty="0"/>
              <a:t>Main elements:</a:t>
            </a:r>
          </a:p>
          <a:p>
            <a:r>
              <a:rPr lang="en-US" dirty="0"/>
              <a:t>Those warned and disciplined are not true believers.</a:t>
            </a:r>
          </a:p>
          <a:p>
            <a:r>
              <a:rPr lang="en-US" dirty="0"/>
              <a:t>Only an unbeliever can apostatize or fall away from the faith.</a:t>
            </a:r>
          </a:p>
          <a:p>
            <a:r>
              <a:rPr lang="en-US" dirty="0"/>
              <a:t>The warning of eternal judgment is for unbelievers.</a:t>
            </a:r>
          </a:p>
          <a:p>
            <a:endParaRPr lang="en-US" dirty="0"/>
          </a:p>
          <a:p>
            <a:r>
              <a:rPr lang="en-US" dirty="0"/>
              <a:t>Positive aspects:</a:t>
            </a:r>
          </a:p>
          <a:p>
            <a:r>
              <a:rPr lang="en-US" dirty="0"/>
              <a:t>It is consistent with the doctrine of eternal security.</a:t>
            </a:r>
          </a:p>
          <a:p>
            <a:r>
              <a:rPr lang="en-US" dirty="0"/>
              <a:t>It means that a Christian can never lose his faith.</a:t>
            </a:r>
          </a:p>
          <a:p>
            <a:r>
              <a:rPr lang="en-US" dirty="0"/>
              <a:t>It takes the warning of judgment seriously (for unbelievers).</a:t>
            </a:r>
          </a:p>
          <a:p>
            <a:endParaRPr lang="en-US" dirty="0"/>
          </a:p>
          <a:p>
            <a:r>
              <a:rPr lang="en-US" dirty="0"/>
              <a:t>Difficulties:</a:t>
            </a:r>
          </a:p>
          <a:p>
            <a:r>
              <a:rPr lang="en-US" dirty="0"/>
              <a:t>Can those described in verses 4-5 really be unsaved?</a:t>
            </a:r>
          </a:p>
          <a:p>
            <a:r>
              <a:rPr lang="en-US" dirty="0"/>
              <a:t>The emphasis falls on unbelievers, rather than believers (to whom the author appears to have</a:t>
            </a:r>
          </a:p>
          <a:p>
            <a:r>
              <a:rPr lang="en-US" dirty="0"/>
              <a:t>consistently been speaking up to this point).</a:t>
            </a:r>
          </a:p>
          <a:p>
            <a:r>
              <a:rPr lang="en-US" dirty="0"/>
              <a:t>Does this view undermine the confidence and assurance of believers in their confession? Will true believers always be doubtful of their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Hypothetical View</a:t>
            </a:r>
          </a:p>
          <a:p>
            <a:r>
              <a:rPr lang="en-US" dirty="0"/>
              <a:t>Summary: If a believer could apostatize, he would be eternally doomed (which will never happen), and thus there is no reason to continue to dwell on the ABC’s of the faith. This is the reason for moving from milk to meat.</a:t>
            </a:r>
          </a:p>
          <a:p>
            <a:endParaRPr lang="en-US" dirty="0"/>
          </a:p>
          <a:p>
            <a:r>
              <a:rPr lang="en-US" dirty="0"/>
              <a:t>Main elements:</a:t>
            </a:r>
          </a:p>
          <a:p>
            <a:r>
              <a:rPr lang="en-US" dirty="0"/>
              <a:t>It addresses believers hypothetically.</a:t>
            </a:r>
          </a:p>
          <a:p>
            <a:r>
              <a:rPr lang="en-US" dirty="0"/>
              <a:t>An apostate cannot be restored to salvation.</a:t>
            </a:r>
          </a:p>
          <a:p>
            <a:r>
              <a:rPr lang="en-US" dirty="0"/>
              <a:t>One should press on toward maturity.</a:t>
            </a:r>
          </a:p>
          <a:p>
            <a:endParaRPr lang="en-US" dirty="0"/>
          </a:p>
          <a:p>
            <a:r>
              <a:rPr lang="en-US" dirty="0"/>
              <a:t>Positive aspects:</a:t>
            </a:r>
          </a:p>
          <a:p>
            <a:r>
              <a:rPr lang="en-US" dirty="0"/>
              <a:t>It is consistent with the doctrine of eternal security.</a:t>
            </a:r>
          </a:p>
          <a:p>
            <a:r>
              <a:rPr lang="en-US" dirty="0"/>
              <a:t>It seeks to urge people on to maturity.</a:t>
            </a:r>
          </a:p>
          <a:p>
            <a:endParaRPr lang="en-US" dirty="0"/>
          </a:p>
          <a:p>
            <a:r>
              <a:rPr lang="en-US" dirty="0"/>
              <a:t>Difficulties:</a:t>
            </a:r>
          </a:p>
          <a:p>
            <a:r>
              <a:rPr lang="en-US" dirty="0"/>
              <a:t>It is only a theoretical view.</a:t>
            </a:r>
          </a:p>
          <a:p>
            <a:r>
              <a:rPr lang="en-US" dirty="0"/>
              <a:t>It doesn’t mean what the text appears to say.</a:t>
            </a:r>
          </a:p>
          <a:p>
            <a:r>
              <a:rPr lang="en-US" dirty="0"/>
              <a:t>It undermines the warnings.</a:t>
            </a:r>
          </a:p>
          <a:p>
            <a:r>
              <a:rPr lang="en-US" dirty="0"/>
              <a:t>It is an inferior motivation for growth.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Rewards View</a:t>
            </a:r>
          </a:p>
          <a:p>
            <a:r>
              <a:rPr lang="en-US" dirty="0"/>
              <a:t>Summary: A Christian may fall away and thus lose future rewards, </a:t>
            </a:r>
            <a:r>
              <a:rPr lang="en-US" i="1" dirty="0">
                <a:effectLst/>
              </a:rPr>
              <a:t>as well as encounter severe discipline in this life.</a:t>
            </a:r>
            <a:endParaRPr lang="en-US" i="1" baseline="30000" dirty="0">
              <a:effectLst/>
            </a:endParaRP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endParaRPr lang="en-US" dirty="0"/>
          </a:p>
          <a:p>
            <a:r>
              <a:rPr lang="en-US" dirty="0"/>
              <a:t>Difficulties: </a:t>
            </a:r>
          </a:p>
          <a:p>
            <a:r>
              <a:rPr lang="en-US" dirty="0"/>
              <a:t>Is "earthly discipline" as severe as the description of the judgment on the one who falls away? </a:t>
            </a:r>
          </a:p>
          <a:p>
            <a:r>
              <a:rPr lang="en-US" dirty="0"/>
              <a:t>Is "earthly discipline" severe enough to match the description of judgment?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Life View (This is my view as I do not find the other</a:t>
            </a:r>
            <a:r>
              <a:rPr lang="en-US" b="1" baseline="0" dirty="0"/>
              <a:t> four views satisfactory)</a:t>
            </a:r>
            <a:endParaRPr lang="en-US" b="1" dirty="0"/>
          </a:p>
          <a:p>
            <a:r>
              <a:rPr lang="en-US" dirty="0"/>
              <a:t>Summary: A Christian may fall away and thus lose future rewards, </a:t>
            </a:r>
            <a:r>
              <a:rPr lang="en-US" i="1" dirty="0">
                <a:effectLst/>
              </a:rPr>
              <a:t>as well as encounter severe discipline in this life</a:t>
            </a:r>
            <a:r>
              <a:rPr lang="en-US" i="1" baseline="0" dirty="0">
                <a:effectLst/>
              </a:rPr>
              <a:t> TO THE POINT OF GOD TAKING THEIR LIFE.</a:t>
            </a: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r>
              <a:rPr lang="en-US" dirty="0"/>
              <a:t>This takes the fire of Hebrews 10:27</a:t>
            </a:r>
            <a:r>
              <a:rPr lang="en-US" baseline="0" dirty="0"/>
              <a:t> in its normal sense of Jerusalem fires.</a:t>
            </a:r>
          </a:p>
          <a:p>
            <a:endParaRPr lang="en-US" dirty="0"/>
          </a:p>
          <a:p>
            <a:r>
              <a:rPr lang="en-US" dirty="0"/>
              <a:t>Difficulties: </a:t>
            </a:r>
          </a:p>
          <a:p>
            <a:r>
              <a:rPr lang="en-US" dirty="0"/>
              <a:t>This view seems to lack the deficiencies</a:t>
            </a:r>
            <a:r>
              <a:rPr lang="en-US" baseline="0" dirty="0"/>
              <a:t> of the other views.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208D85F-BD92-0E4B-8FD8-600C4341E69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483D8-84FB-4B47-A9E1-8B546EE222D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By “False Believer” I am referring to one is actually an unbeliever but people—and maybe the person himself—</a:t>
            </a:r>
            <a:r>
              <a:rPr lang="en-US" i="1" dirty="0">
                <a:latin typeface="Arial" charset="0"/>
                <a:ea typeface="ＭＳ Ｐゴシック" charset="0"/>
                <a:cs typeface="ＭＳ Ｐゴシック" charset="0"/>
              </a:rPr>
              <a:t>thinks</a:t>
            </a:r>
            <a:r>
              <a:rPr lang="en-US" i="0" dirty="0">
                <a:latin typeface="Arial" charset="0"/>
                <a:ea typeface="ＭＳ Ｐゴシック" charset="0"/>
                <a:cs typeface="ＭＳ Ｐゴシック" charset="0"/>
              </a:rPr>
              <a:t> he is a Christ.</a:t>
            </a:r>
          </a:p>
          <a:p>
            <a:pPr eaLnBrk="1" hangingPunct="1"/>
            <a:endParaRPr lang="en-US" i="0" dirty="0">
              <a:latin typeface="Arial" charset="0"/>
              <a:ea typeface="ＭＳ Ｐゴシック" charset="0"/>
              <a:cs typeface="ＭＳ Ｐゴシック" charset="0"/>
            </a:endParaRPr>
          </a:p>
          <a:p>
            <a:pPr eaLnBrk="1" hangingPunct="1"/>
            <a:r>
              <a:rPr lang="en-US" i="0" dirty="0">
                <a:latin typeface="Arial" charset="0"/>
                <a:ea typeface="ＭＳ Ｐゴシック" charset="0"/>
                <a:cs typeface="ＭＳ Ｐゴシック" charset="0"/>
              </a:rPr>
              <a:t>By “Former Believer” I mean one who some would say </a:t>
            </a:r>
            <a:r>
              <a:rPr lang="en-US" i="1" dirty="0">
                <a:latin typeface="Arial" charset="0"/>
                <a:ea typeface="ＭＳ Ｐゴシック" charset="0"/>
                <a:cs typeface="ＭＳ Ｐゴシック" charset="0"/>
              </a:rPr>
              <a:t>used</a:t>
            </a:r>
            <a:r>
              <a:rPr lang="en-US" i="0" dirty="0">
                <a:latin typeface="Arial" charset="0"/>
                <a:ea typeface="ＭＳ Ｐゴシック" charset="0"/>
                <a:cs typeface="ＭＳ Ｐゴシック" charset="0"/>
              </a:rPr>
              <a:t> to be a Christian as if our position with Christ is not permanent.</a:t>
            </a:r>
          </a:p>
          <a:p>
            <a:pPr eaLnBrk="1" hangingPunct="1"/>
            <a:endParaRPr lang="en-US" i="0" dirty="0">
              <a:latin typeface="Arial" charset="0"/>
              <a:ea typeface="ＭＳ Ｐゴシック" charset="0"/>
              <a:cs typeface="ＭＳ Ｐゴシック" charset="0"/>
            </a:endParaRPr>
          </a:p>
          <a:p>
            <a:pPr eaLnBrk="1" hangingPunct="1"/>
            <a:r>
              <a:rPr lang="en-US" i="0" dirty="0">
                <a:latin typeface="Arial" charset="0"/>
                <a:ea typeface="ＭＳ Ｐゴシック" charset="0"/>
                <a:cs typeface="ＭＳ Ｐゴシック" charset="0"/>
              </a:rPr>
              <a:t>By “Carnal Believer” I allude to 1 Corinthians 3:1 where it notes that some Christians live according to the flesh rather than the Spirit. “Carnal” is translated “men of flesh” in some translations (e.g., NAU).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358B43-549C-794D-8A7E-FB3B7DDB9FE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first two views see the recipients of Hebrews as potentially being non-Christians who are not redeemed in the end. </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2452B-614B-9C4A-A215-F538A97DFF4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first two views end up in the same place—hell for unbelievers in the first place and hell for the believer in the second, though they would no longer call the person a believer. </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E38F80-F8A9-824D-8850-F65B5A2B666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Some will call the first perspective Calvinists since John Calvin argued for the perseverance of the saints during the Reformation, so it is deemed the Reformed view. Of course, Arminians lived in the Reformation also, but the label applies to the first view only.</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During the past 500 years, Christians have traditionally fallen into either the Reformed or Arminian camps. But the Partakers perspective is an intermediate view that has become more popular since the 1990s with Joseph </a:t>
            </a:r>
            <a:r>
              <a:rPr lang="en-US" dirty="0" err="1">
                <a:latin typeface="Arial" charset="0"/>
                <a:ea typeface="ＭＳ Ｐゴシック" charset="0"/>
                <a:cs typeface="ＭＳ Ｐゴシック" charset="0"/>
              </a:rPr>
              <a:t>Dillow’s</a:t>
            </a:r>
            <a:r>
              <a:rPr lang="en-US" dirty="0">
                <a:latin typeface="Arial" charset="0"/>
                <a:ea typeface="ＭＳ Ｐゴシック" charset="0"/>
                <a:cs typeface="ＭＳ Ｐゴシック" charset="0"/>
              </a:rPr>
              <a:t> book, </a:t>
            </a:r>
            <a:r>
              <a:rPr lang="en-US" i="1" dirty="0">
                <a:latin typeface="Arial" charset="0"/>
                <a:ea typeface="ＭＳ Ｐゴシック" charset="0"/>
                <a:cs typeface="ＭＳ Ｐゴシック" charset="0"/>
              </a:rPr>
              <a:t>Final Destiny </a:t>
            </a:r>
            <a:r>
              <a:rPr lang="en-US" i="0" dirty="0">
                <a:latin typeface="Arial" charset="0"/>
                <a:ea typeface="ＭＳ Ｐゴシック" charset="0"/>
                <a:cs typeface="ＭＳ Ｐゴシック" charset="0"/>
              </a:rPr>
              <a:t>(at first titled </a:t>
            </a:r>
            <a:r>
              <a:rPr lang="en-US" i="1" dirty="0">
                <a:latin typeface="Arial" charset="0"/>
                <a:ea typeface="ＭＳ Ｐゴシック" charset="0"/>
                <a:cs typeface="ＭＳ Ｐゴシック" charset="0"/>
              </a:rPr>
              <a:t>The Reign of the Servant Kings</a:t>
            </a:r>
            <a:r>
              <a:rPr lang="en-US" i="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62D7F8-A8AB-1A4E-863B-844BCDDEA88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All three views see the judgment of “the fire that will consume God’s enemies” (Heb 10:27) as a very severe judgment. But the first two views see it as referring to hell.</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EED777-DDF2-6F45-8412-30C6D31EEE9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I wrote my 1990 ThD dissertation at Dallas Seminary called “The Eschatological Significance of the Sabbath.” A major part addressed the “Sabbath rest for the people of God” (4</a:t>
            </a:r>
            <a:r>
              <a:rPr lang="en-US" dirty="0">
                <a:latin typeface="Arial" charset="0"/>
                <a:ea typeface="ＭＳ Ｐゴシック" charset="0"/>
                <a:cs typeface="ＭＳ Ｐゴシック" charset="0"/>
                <a:sym typeface="Wingdings" pitchFamily="2" charset="2"/>
              </a:rPr>
              <a:t>:9). To argue my point, I felt the need to address the recipients of the letter as unbelievers like the False Believer (Reformed) view, but I always felt uncomfortable with that, given the many times the readers are addressed as Christians. </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Yet I felt that the second view had even more difficulties to deny eternal life to those truly saved.</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I also resisted the third view—to say that only their works are judged denies the clear teaching of 10:27 where the enemies themselves experience the fire.</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So I settled on a modified version of the Carnal Believer View where the people—not their deeds—experience fire. But that fire is not hell so that these believers lose their salvation. Instead, it is the AD 70 fire of Jerusalem where the Romans set the city on fire. This keeps the literal sense, which is the normal sense of genuine fire (actually, all three views see the fire as literal). But, better than that, it has a literal sense that avoids the weaknesses of both of the first two views.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Only God knows our state as nothing is hidden from him (Heb 4:12-13).</a:t>
            </a:r>
          </a:p>
          <a:p>
            <a:endParaRPr dirty="0"/>
          </a:p>
        </p:txBody>
      </p:sp>
    </p:spTree>
    <p:extLst>
      <p:ext uri="{BB962C8B-B14F-4D97-AF65-F5344CB8AC3E}">
        <p14:creationId xmlns:p14="http://schemas.microsoft.com/office/powerpoint/2010/main" val="289962315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[Perseverance in the Christian race leads to reigning with Jesus for 1000 years.]</a:t>
            </a:r>
          </a:p>
          <a:p>
            <a:endParaRPr lang="en-US" dirty="0"/>
          </a:p>
          <a:p>
            <a:endParaRPr lang="en-US" dirty="0"/>
          </a:p>
        </p:txBody>
      </p:sp>
    </p:spTree>
    <p:extLst>
      <p:ext uri="{BB962C8B-B14F-4D97-AF65-F5344CB8AC3E}">
        <p14:creationId xmlns:p14="http://schemas.microsoft.com/office/powerpoint/2010/main" val="265637756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97B7216-8FE1-BA47-9C2E-8839EC83965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54658" name="Rectangle 2"/>
          <p:cNvSpPr>
            <a:spLocks noGrp="1" noRot="1" noChangeAspect="1" noChangeArrowheads="1"/>
          </p:cNvSpPr>
          <p:nvPr>
            <p:ph type="sldImg"/>
          </p:nvPr>
        </p:nvSpPr>
        <p:spPr>
          <a:solidFill>
            <a:srgbClr val="FFFFFF"/>
          </a:solidFill>
          <a:ln/>
        </p:spPr>
      </p:sp>
      <p:sp>
        <p:nvSpPr>
          <p:cNvPr id="454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0496484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[Perseverance in the Christian race leads to a “restful rule” for 1000 years.]</a:t>
            </a:r>
          </a:p>
          <a:p>
            <a:endParaRPr lang="en-US" dirty="0"/>
          </a:p>
          <a:p>
            <a:endParaRPr lang="en-US" dirty="0"/>
          </a:p>
        </p:txBody>
      </p:sp>
    </p:spTree>
    <p:extLst>
      <p:ext uri="{BB962C8B-B14F-4D97-AF65-F5344CB8AC3E}">
        <p14:creationId xmlns:p14="http://schemas.microsoft.com/office/powerpoint/2010/main" val="305232886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The OT Jews believers who stopped believing failed to enter Canaan rest as an example of the same judgment happening to us (4:1-3a).</a:t>
            </a:r>
          </a:p>
          <a:p>
            <a:endParaRPr lang="en-US" dirty="0"/>
          </a:p>
          <a:p>
            <a:endParaRPr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But the readers could be guilty of also not continuing to trust Christ and thus miss the millennial Sabbath rest.</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millennial view best explains the "work" in 4:10: "for anyone who enters God's rest also rests from his own work, just as God did from his."  Most commentators see the work here as a figurative "abstention from servile work" or sinful deeds at all times.  However, ceasing work in a literal sense makes better sense since the text compares man's rest with God's rest from His literal work of creation; certainly God does not rest from sinful deeds.</a:t>
            </a:r>
            <a:endParaRPr lang="en-US" dirty="0"/>
          </a:p>
        </p:txBody>
      </p:sp>
    </p:spTree>
    <p:extLst>
      <p:ext uri="{BB962C8B-B14F-4D97-AF65-F5344CB8AC3E}">
        <p14:creationId xmlns:p14="http://schemas.microsoft.com/office/powerpoint/2010/main" val="3416480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5943CD-3602-0540-A6DB-1EF1FA5E3194}"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8E685C-2084-D544-96D2-43952C24A86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9170742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CDCEA1-2163-0349-BC05-982EB9126F42}" type="slidenum">
              <a:rPr lang="en-US" sz="1200">
                <a:solidFill>
                  <a:prstClr val="black"/>
                </a:solidFill>
              </a:rPr>
              <a:pPr/>
              <a:t>213</a:t>
            </a:fld>
            <a:endParaRPr lang="en-US" sz="1200">
              <a:solidFill>
                <a:prstClr val="black"/>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Believers are designated "companions" (</a:t>
            </a:r>
            <a:r>
              <a:rPr lang="en-US" i="1" dirty="0"/>
              <a:t>metochoi</a:t>
            </a:r>
            <a:r>
              <a:rPr lang="en-US" dirty="0"/>
              <a:t>) with Christ in His anointing by God as messianic King (1:9 quoting Ps. 45:6-7). </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victory over His enemies before the Millennium (1:13) is linked with the promise that believers will share in that victory (swthri,a; 1:14)</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 contrast, angels are but servants who care for us (1:14)</a:t>
            </a:r>
            <a:r>
              <a:rPr lang="en-SG" dirty="0">
                <a:effectLst/>
              </a:rPr>
              <a:t> </a:t>
            </a:r>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…which Christ will share with man in "the world to come," or millennium (2:5)</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218</a:t>
            </a:fld>
            <a:endParaRPr lang="en-US">
              <a:solidFill>
                <a:prstClr val="black"/>
              </a:solidFill>
              <a:latin typeface="Calibri"/>
            </a:endParaRPr>
          </a:p>
        </p:txBody>
      </p:sp>
    </p:spTree>
    <p:extLst>
      <p:ext uri="{BB962C8B-B14F-4D97-AF65-F5344CB8AC3E}">
        <p14:creationId xmlns:p14="http://schemas.microsoft.com/office/powerpoint/2010/main" val="173264596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glory</a:t>
            </a:r>
            <a:r>
              <a:rPr lang="en-US" sz="1200" kern="1200" dirty="0">
                <a:solidFill>
                  <a:schemeClr val="tx1"/>
                </a:solidFill>
                <a:effectLst/>
                <a:latin typeface="+mn-lt"/>
                <a:ea typeface="+mn-ea"/>
                <a:cs typeface="+mn-cs"/>
              </a:rPr>
              <a:t> supersedes Moses since Jesus is Apostle, High Priest and Creator (3:1-4)</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messenger, sent directly from God while Moses was only human.  The word can be rendered "Apostle" here—the only time this word is used of Christ, showing that he has the authority of the one who sent him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Jesus was High Priest while Moses </a:t>
            </a:r>
            <a:r>
              <a:rPr lang="en-US" sz="1200" kern="1200" dirty="0" err="1">
                <a:solidFill>
                  <a:schemeClr val="tx1"/>
                </a:solidFill>
                <a:effectLst/>
                <a:latin typeface="+mn-lt"/>
                <a:ea typeface="+mn-ea"/>
                <a:cs typeface="+mn-cs"/>
              </a:rPr>
              <a:t>wasn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a:t>
            </a:r>
            <a:r>
              <a:rPr lang="en-SG" dirty="0">
                <a:effectLst/>
              </a:rPr>
              <a:t> </a:t>
            </a:r>
            <a:endParaRPr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Christ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i="1" kern="1200" dirty="0">
                <a:solidFill>
                  <a:schemeClr val="tx1"/>
                </a:solidFill>
                <a:effectLst/>
                <a:latin typeface="+mn-lt"/>
                <a:ea typeface="+mn-ea"/>
                <a:cs typeface="+mn-cs"/>
              </a:rPr>
              <a:t>position</a:t>
            </a:r>
            <a:r>
              <a:rPr lang="en-US" sz="1200" kern="1200" dirty="0">
                <a:solidFill>
                  <a:schemeClr val="tx1"/>
                </a:solidFill>
                <a:effectLst/>
                <a:latin typeface="+mn-lt"/>
                <a:ea typeface="+mn-ea"/>
                <a:cs typeface="+mn-cs"/>
              </a:rPr>
              <a:t> supersedes Moses because He </a:t>
            </a:r>
            <a:r>
              <a:rPr lang="en-US" sz="1200" kern="1200" dirty="0" err="1">
                <a:solidFill>
                  <a:schemeClr val="tx1"/>
                </a:solidFill>
                <a:effectLst/>
                <a:latin typeface="+mn-lt"/>
                <a:ea typeface="+mn-ea"/>
                <a:cs typeface="+mn-cs"/>
              </a:rPr>
              <a:t>doesn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just serve along with those destined to rule, but he reigns supremely as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Son (3:5-6)</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Hebrews 3 quotes Psalm 95 five times (3:7-11, 15; 4:3, 5, 7) to emphasize millennial rest in Canaan.  Surely the "rest" of Psalm 95 is not eternal rest in heaven or the spiritual rest of salvation, but the repose Israel sought in having her own land.  As Psalm 95 is an enthronement psalm that depicts the time of the Messiah</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rule, it is appropriate that the author use this particular psalm to refer to the millennial rest</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"rest" in this passage must be something that Joshua could have offered his people had they believed.  Certainly he could not have offered them salvation (spiritual peace) or eternal life (heaven).  But what he did offer was access to the land so that wherever the people would tread, that land would be theirs (Josh. 1:3).</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223</a:t>
            </a:fld>
            <a:endParaRPr lang="en-US">
              <a:solidFill>
                <a:prstClr val="black"/>
              </a:solidFill>
              <a:latin typeface="Calibri"/>
            </a:endParaRPr>
          </a:p>
        </p:txBody>
      </p:sp>
    </p:spTree>
    <p:extLst>
      <p:ext uri="{BB962C8B-B14F-4D97-AF65-F5344CB8AC3E}">
        <p14:creationId xmlns:p14="http://schemas.microsoft.com/office/powerpoint/2010/main" val="187002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EEBD54-8A5F-1C44-97AD-BB169B5E0DA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070333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1FE9EA-643B-8B4C-90C8-726109CEC5A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58754" name="Rectangle 2"/>
          <p:cNvSpPr>
            <a:spLocks noGrp="1" noRot="1" noChangeAspect="1" noChangeArrowheads="1"/>
          </p:cNvSpPr>
          <p:nvPr>
            <p:ph type="sldImg"/>
          </p:nvPr>
        </p:nvSpPr>
        <p:spPr>
          <a:solidFill>
            <a:srgbClr val="FFFFFF"/>
          </a:solidFill>
          <a:ln/>
        </p:spPr>
      </p:sp>
      <p:sp>
        <p:nvSpPr>
          <p:cNvPr id="458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The millennial view best explains the "work" in 4:10: "for anyone who enters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also rests from his own work, just as God did from his."  Most commentators see the work here as a figurative "abstention from servile work" or sinful deeds at all times.  However, ceasing work in a literal sense makes better sense since the text compares 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rest from His literal work of creation; certainly God does not rest from sinful deeds</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Psalm 132:14 </a:t>
            </a:r>
            <a:r>
              <a:rPr lang="en-US" sz="1200" kern="1200" dirty="0">
                <a:solidFill>
                  <a:schemeClr val="tx1"/>
                </a:solidFill>
                <a:effectLst/>
                <a:latin typeface="+mn-lt"/>
                <a:ea typeface="+mn-ea"/>
                <a:cs typeface="+mn-cs"/>
              </a:rPr>
              <a:t>depicts God as resting in the millennial age.</a:t>
            </a:r>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Isaiah 14:2-3 say that God will give the nation rest from pain and turmoil and harsh service in which it has been enslaved.</a:t>
            </a:r>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 also promises, "My people will live in peaceful dwelling places, in secure homes, in undisturbed places of rest" (Isa. 32:18; cf. Ezek. 34:15).</a:t>
            </a:r>
            <a:r>
              <a:rPr lang="en-SG" dirty="0">
                <a:effectLst/>
              </a:rPr>
              <a:t> </a:t>
            </a:r>
          </a:p>
          <a:p>
            <a:endParaRPr lang="en-SG" dirty="0">
              <a:effectLst/>
            </a:endParaRPr>
          </a:p>
          <a:p>
            <a:r>
              <a:rPr lang="en-US" sz="1200" kern="1200" dirty="0">
                <a:solidFill>
                  <a:schemeClr val="tx1"/>
                </a:solidFill>
                <a:effectLst/>
                <a:latin typeface="+mn-lt"/>
                <a:ea typeface="+mn-ea"/>
                <a:cs typeface="+mn-cs"/>
              </a:rPr>
              <a:t>The kingdom age is spoken of as a time in which God "will rest in His love" (Zeph. 3:17)</a:t>
            </a:r>
            <a:r>
              <a:rPr lang="en-SG" dirty="0">
                <a:effectLst/>
              </a:rPr>
              <a:t> </a:t>
            </a:r>
            <a:endParaRPr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E64B0E-97C8-4348-B13A-6C6B6441C664}" type="slidenum">
              <a:rPr lang="en-US" sz="1200">
                <a:solidFill>
                  <a:prstClr val="black"/>
                </a:solidFill>
              </a:rPr>
              <a:pPr/>
              <a:t>229</a:t>
            </a:fld>
            <a:endParaRPr lang="en-US" sz="1200">
              <a:solidFill>
                <a:prstClr val="black"/>
              </a:solidFill>
            </a:endParaRPr>
          </a:p>
        </p:txBody>
      </p:sp>
      <p:sp>
        <p:nvSpPr>
          <p:cNvPr id="256002" name="Rectangle 2"/>
          <p:cNvSpPr>
            <a:spLocks noGrp="1" noRot="1" noChangeAspect="1" noChangeArrowheads="1" noTextEdit="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Ezekiel 47–48 show that, in the millennium, the 12 tribal allotments under Joshua will all lie on the west side of the Jordan River.</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a:ln/>
        </p:spPr>
      </p:sp>
      <p:sp>
        <p:nvSpPr>
          <p:cNvPr id="2580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significant differences between the two depictions of the leadership territory is due to two views on the measuring rod used.  </a:t>
            </a:r>
          </a:p>
        </p:txBody>
      </p:sp>
      <p:sp>
        <p:nvSpPr>
          <p:cNvPr id="2580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F696D6-1E6D-EA41-B7EE-8BD71BD8E79B}" type="slidenum">
              <a:rPr lang="en-US" sz="1200">
                <a:solidFill>
                  <a:prstClr val="black"/>
                </a:solidFill>
              </a:rPr>
              <a:pPr/>
              <a:t>230</a:t>
            </a:fld>
            <a:endParaRPr lang="en-US" sz="1200">
              <a:solidFill>
                <a:prstClr val="black"/>
              </a:solidFill>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either case, the center of Canaan will comprise land for the priests, Levites, and Prince.</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231</a:t>
            </a:fld>
            <a:endParaRPr lang="en-US"/>
          </a:p>
        </p:txBody>
      </p:sp>
    </p:spTree>
    <p:extLst>
      <p:ext uri="{BB962C8B-B14F-4D97-AF65-F5344CB8AC3E}">
        <p14:creationId xmlns:p14="http://schemas.microsoft.com/office/powerpoint/2010/main" val="244913362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01196C-BD1C-064B-9063-98B38F032BB3}" type="slidenum">
              <a:rPr lang="en-GB" sz="1200">
                <a:solidFill>
                  <a:prstClr val="white"/>
                </a:solidFill>
              </a:rPr>
              <a:pPr/>
              <a:t>232</a:t>
            </a:fld>
            <a:endParaRPr lang="en-GB" sz="1200">
              <a:solidFill>
                <a:prstClr val="white"/>
              </a:solidFill>
            </a:endParaRPr>
          </a:p>
        </p:txBody>
      </p:sp>
      <p:sp>
        <p:nvSpPr>
          <p:cNvPr id="1104898" name="Rectangle 2"/>
          <p:cNvSpPr>
            <a:spLocks noGrp="1" noRot="1" noChangeAspect="1" noChangeArrowheads="1"/>
          </p:cNvSpPr>
          <p:nvPr>
            <p:ph type="sldImg"/>
          </p:nvPr>
        </p:nvSpPr>
        <p:spPr>
          <a:solidFill>
            <a:srgbClr val="FFFFFF"/>
          </a:solidFill>
          <a:ln/>
        </p:spPr>
      </p:sp>
      <p:sp>
        <p:nvSpPr>
          <p:cNvPr id="110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ea typeface="ＭＳ Ｐゴシック" charset="0"/>
                <a:cs typeface="Arial"/>
              </a:rPr>
              <a:t>Believers</a:t>
            </a:r>
            <a:r>
              <a:rPr lang="en-US" baseline="0" dirty="0">
                <a:latin typeface="Arial"/>
                <a:ea typeface="ＭＳ Ｐゴシック" charset="0"/>
                <a:cs typeface="Arial"/>
              </a:rPr>
              <a:t> will reign with Christ for 1000 years! It makes sense that this period is between Christ’s return in Rev 19 and the eternal state in Rev 21–22.</a:t>
            </a:r>
          </a:p>
          <a:p>
            <a:r>
              <a:rPr lang="en-US" baseline="0" dirty="0">
                <a:latin typeface="Arial"/>
                <a:ea typeface="ＭＳ Ｐゴシック" charset="0"/>
                <a:cs typeface="Arial"/>
              </a:rPr>
              <a:t>___________</a:t>
            </a:r>
          </a:p>
          <a:p>
            <a:r>
              <a:rPr lang="en-US" dirty="0">
                <a:latin typeface="Arial"/>
                <a:ea typeface="ＭＳ Ｐゴシック" charset="0"/>
                <a:cs typeface="Arial"/>
              </a:rPr>
              <a:t>FU-</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234</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r>
              <a:rPr lang="en-US" sz="1200" kern="1200" dirty="0">
                <a:solidFill>
                  <a:schemeClr val="tx1"/>
                </a:solidFill>
                <a:effectLst/>
                <a:latin typeface="+mn-lt"/>
                <a:ea typeface="+mn-ea"/>
                <a:cs typeface="+mn-cs"/>
              </a:rPr>
              <a:t>The rabbis around the time of Christ were the first teach the millennial Sabbath.  Many taught that the "Present Age" would last 6000 years, followed by a Sabbath in the "Age to Come" of a literal 1000 years</a:t>
            </a:r>
            <a:r>
              <a:rPr lang="en-SG" sz="1200" kern="1200" dirty="0">
                <a:solidFill>
                  <a:schemeClr val="tx1"/>
                </a:solidFill>
                <a:effectLst/>
                <a:latin typeface="+mn-lt"/>
                <a:ea typeface="+mn-ea"/>
                <a:cs typeface="+mn-cs"/>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235</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 early church for the first 300 years taught the same as the Jewish rabbis—a literal millennium to follow Christ’s return.</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44E132-13AF-B54A-B55E-B859C2562FF9}"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b="1" u="sng" kern="1200" dirty="0">
                <a:solidFill>
                  <a:schemeClr val="tx1"/>
                </a:solidFill>
                <a:effectLst/>
                <a:latin typeface="+mn-lt"/>
                <a:ea typeface="+mn-ea"/>
                <a:cs typeface="+mn-cs"/>
              </a:rPr>
              <a:t>Hebrews 4:8</a:t>
            </a:r>
            <a:r>
              <a:rPr lang="en-US" sz="1200" kern="1200" dirty="0">
                <a:solidFill>
                  <a:schemeClr val="tx1"/>
                </a:solidFill>
                <a:effectLst/>
                <a:latin typeface="+mn-lt"/>
                <a:ea typeface="+mn-ea"/>
                <a:cs typeface="+mn-cs"/>
              </a:rPr>
              <a:t> refers to the Sabbath rest as a time period: "For if Joshua had given them rest, God would not have spoken later about another day."  Obviously "day" refers to another time period, not another state of being.  This does not definitively argue for the millennial view since the heavenly rest view relates to a future time period; however, it is consistent with the kingdom view and inconsistent with the "present spiritual rest" orientation</a:t>
            </a:r>
            <a:r>
              <a:rPr lang="en-SG" sz="1200" kern="1200" dirty="0">
                <a:solidFill>
                  <a:schemeClr val="tx1"/>
                </a:solidFill>
                <a:effectLst/>
                <a:latin typeface="+mn-lt"/>
                <a:ea typeface="+mn-ea"/>
                <a:cs typeface="+mn-cs"/>
              </a:rPr>
              <a:t>.</a:t>
            </a:r>
            <a:endParaRPr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Since some of the readers might fail to experience the rest, they obviously had not yet experienced it. This is because it is future.</a:t>
            </a:r>
          </a:p>
          <a:p>
            <a:endParaRPr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Hebrews 4:3 refers to the Sabbath rest (</a:t>
            </a:r>
            <a:r>
              <a:rPr lang="en-US" sz="1200" i="1" kern="1200" dirty="0" err="1">
                <a:solidFill>
                  <a:schemeClr val="tx1"/>
                </a:solidFill>
                <a:effectLst/>
                <a:latin typeface="+mn-lt"/>
                <a:ea typeface="+mn-ea"/>
                <a:cs typeface="+mn-cs"/>
              </a:rPr>
              <a:t>katapausin</a:t>
            </a:r>
            <a:r>
              <a:rPr lang="en-US" sz="1200" i="0" kern="1200" dirty="0">
                <a:solidFill>
                  <a:schemeClr val="tx1"/>
                </a:solidFill>
                <a:effectLst/>
                <a:latin typeface="+mn-lt"/>
                <a:ea typeface="+mn-ea"/>
                <a:cs typeface="+mn-cs"/>
              </a:rPr>
              <a:t>) as</a:t>
            </a:r>
            <a:r>
              <a:rPr lang="en-US" sz="1200" kern="1200" dirty="0">
                <a:solidFill>
                  <a:schemeClr val="tx1"/>
                </a:solidFill>
                <a:effectLst/>
                <a:latin typeface="+mn-lt"/>
                <a:ea typeface="+mn-ea"/>
                <a:cs typeface="+mn-cs"/>
              </a:rPr>
              <a:t> ”rest” (NIV, NAU) or “place of rest” (NLT). Where else would this place be but the same place Israel entered—Canaan itself?</a:t>
            </a:r>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is that rest today? Certainly what we do today determines if we will enter Canaan rest in the millennium. But note also what the author says in verse 11…</a:t>
            </a:r>
          </a:p>
          <a:p>
            <a:endParaRPr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Verse 11 shows that the readers had not yet entered rest since they are commanded to be faithful to enter in the future.</a:t>
            </a:r>
          </a:p>
          <a:p>
            <a:endParaRPr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reasons can you give to remain faithful to Jesus?</a:t>
            </a:r>
            <a:r>
              <a:rPr lang="en-US" dirty="0">
                <a:effectLst/>
              </a:rPr>
              <a:t> </a:t>
            </a:r>
          </a:p>
          <a:p>
            <a:pPr lvl="0" rtl="0"/>
            <a:r>
              <a:rPr lang="en-US" sz="1200" b="1" kern="1200" dirty="0">
                <a:solidFill>
                  <a:schemeClr val="tx1"/>
                </a:solidFill>
                <a:effectLst/>
                <a:latin typeface="+mn-lt"/>
                <a:ea typeface="+mn-ea"/>
                <a:cs typeface="+mn-cs"/>
              </a:rPr>
              <a:t>I.	Press on to enter your millennial </a:t>
            </a:r>
            <a:r>
              <a:rPr lang="en-US" sz="1200" b="1" u="sng" kern="1200" dirty="0">
                <a:solidFill>
                  <a:schemeClr val="tx1"/>
                </a:solidFill>
                <a:effectLst/>
                <a:latin typeface="+mn-lt"/>
                <a:ea typeface="+mn-ea"/>
                <a:cs typeface="+mn-cs"/>
              </a:rPr>
              <a:t>rule</a:t>
            </a:r>
            <a:r>
              <a:rPr lang="en-US" sz="1200" b="1" kern="1200" dirty="0">
                <a:solidFill>
                  <a:schemeClr val="tx1"/>
                </a:solidFill>
                <a:effectLst/>
                <a:latin typeface="+mn-lt"/>
                <a:ea typeface="+mn-ea"/>
                <a:cs typeface="+mn-cs"/>
              </a:rPr>
              <a:t> (Heb 3:7-19).</a:t>
            </a:r>
          </a:p>
          <a:p>
            <a:r>
              <a:rPr lang="en-US" sz="1200" kern="1200" dirty="0">
                <a:solidFill>
                  <a:schemeClr val="tx1"/>
                </a:solidFill>
                <a:effectLst/>
                <a:latin typeface="+mn-lt"/>
                <a:ea typeface="+mn-ea"/>
                <a:cs typeface="+mn-cs"/>
              </a:rPr>
              <a:t>[Perseverance in the Christian race leads to reigning with Jesus for 1000 years.]</a:t>
            </a:r>
          </a:p>
          <a:p>
            <a:pPr lvl="0" rtl="0"/>
            <a:r>
              <a:rPr lang="en-US" sz="1200" b="1" kern="1200" dirty="0">
                <a:solidFill>
                  <a:schemeClr val="tx1"/>
                </a:solidFill>
                <a:effectLst/>
                <a:latin typeface="+mn-lt"/>
                <a:ea typeface="+mn-ea"/>
                <a:cs typeface="+mn-cs"/>
              </a:rPr>
              <a:t>II.	Press on to enter your millennial </a:t>
            </a:r>
            <a:r>
              <a:rPr lang="en-US" sz="1200" b="1" u="sng" kern="1200" dirty="0">
                <a:solidFill>
                  <a:schemeClr val="tx1"/>
                </a:solidFill>
                <a:effectLst/>
                <a:latin typeface="+mn-lt"/>
                <a:ea typeface="+mn-ea"/>
                <a:cs typeface="+mn-cs"/>
              </a:rPr>
              <a:t>rest</a:t>
            </a:r>
            <a:r>
              <a:rPr lang="en-US" sz="1200" b="1" kern="1200" dirty="0">
                <a:solidFill>
                  <a:schemeClr val="tx1"/>
                </a:solidFill>
                <a:effectLst/>
                <a:latin typeface="+mn-lt"/>
                <a:ea typeface="+mn-ea"/>
                <a:cs typeface="+mn-cs"/>
              </a:rPr>
              <a:t> (Heb 4:1-13).</a:t>
            </a:r>
          </a:p>
          <a:p>
            <a:r>
              <a:rPr lang="en-US" sz="1200" kern="1200" dirty="0">
                <a:solidFill>
                  <a:schemeClr val="tx1"/>
                </a:solidFill>
                <a:effectLst/>
                <a:latin typeface="+mn-lt"/>
                <a:ea typeface="+mn-ea"/>
                <a:cs typeface="+mn-cs"/>
              </a:rPr>
              <a:t>[Perseverance in the Christian race leads to a “restful rule” for 1000 years.]</a:t>
            </a:r>
          </a:p>
          <a:p>
            <a:endParaRPr lang="en-US" dirty="0"/>
          </a:p>
        </p:txBody>
      </p:sp>
    </p:spTree>
    <p:extLst>
      <p:ext uri="{BB962C8B-B14F-4D97-AF65-F5344CB8AC3E}">
        <p14:creationId xmlns:p14="http://schemas.microsoft.com/office/powerpoint/2010/main" val="149933226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Instead of God’s discipline, choose his blessing of </a:t>
            </a:r>
            <a:r>
              <a:rPr lang="en-US" u="sng" dirty="0">
                <a:latin typeface="Arial" charset="0"/>
                <a:ea typeface="ＭＳ Ｐゴシック" charset="0"/>
                <a:cs typeface="ＭＳ Ｐゴシック" charset="0"/>
              </a:rPr>
              <a:t>reigning</a:t>
            </a:r>
            <a:r>
              <a:rPr lang="en-US" dirty="0">
                <a:latin typeface="Arial" charset="0"/>
                <a:ea typeface="ＭＳ Ｐゴシック" charset="0"/>
                <a:cs typeface="ＭＳ Ｐゴシック" charset="0"/>
              </a:rPr>
              <a:t> with him in the future </a:t>
            </a:r>
            <a:r>
              <a:rPr lang="en-US" u="sng" dirty="0">
                <a:latin typeface="Arial" charset="0"/>
                <a:ea typeface="ＭＳ Ｐゴシック" charset="0"/>
                <a:cs typeface="ＭＳ Ｐゴシック" charset="0"/>
              </a:rPr>
              <a:t>Sabbath rest</a:t>
            </a:r>
            <a:r>
              <a:rPr lang="en-US" dirty="0">
                <a:latin typeface="Arial" charset="0"/>
                <a:ea typeface="ＭＳ Ｐゴシック" charset="0"/>
                <a:cs typeface="ＭＳ Ｐゴシック" charset="0"/>
              </a:rPr>
              <a:t> in the kingdom (millennial) age (MI restated).</a:t>
            </a:r>
          </a:p>
        </p:txBody>
      </p:sp>
    </p:spTree>
    <p:extLst>
      <p:ext uri="{BB962C8B-B14F-4D97-AF65-F5344CB8AC3E}">
        <p14:creationId xmlns:p14="http://schemas.microsoft.com/office/powerpoint/2010/main" val="21414007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believers whose hearts are soft and lives are faithful will experience a wonderful rule and rest (4:9-11).</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pPr/>
              <a:t>245</a:t>
            </a:fld>
            <a:endParaRPr lang="en-US"/>
          </a:p>
        </p:txBody>
      </p:sp>
    </p:spTree>
    <p:extLst>
      <p:ext uri="{BB962C8B-B14F-4D97-AF65-F5344CB8AC3E}">
        <p14:creationId xmlns:p14="http://schemas.microsoft.com/office/powerpoint/2010/main" val="424593042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BA0A6DA-E337-AF41-92F8-2C1B86EDDC4B}" type="slidenum">
              <a:rPr lang="en-GB" sz="1200">
                <a:solidFill>
                  <a:prstClr val="white"/>
                </a:solidFill>
              </a:rPr>
              <a:pPr/>
              <a:t>246</a:t>
            </a:fld>
            <a:endParaRPr lang="en-GB" sz="1200">
              <a:solidFill>
                <a:prstClr val="white"/>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GB" dirty="0">
                <a:latin typeface="Times New Roman" charset="0"/>
                <a:ea typeface="ＭＳ Ｐゴシック" charset="0"/>
                <a:cs typeface="ＭＳ Ｐゴシック" charset="0"/>
              </a:rPr>
              <a:t>Are you committed to help reach people “from every tribe, nation, language, and people” (Rev 5:9)?</a:t>
            </a: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E0C07E-9EA1-F943-ADF0-40D12C7C10A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62850" name="Rectangle 2"/>
          <p:cNvSpPr>
            <a:spLocks noGrp="1" noRot="1" noChangeAspect="1" noChangeArrowheads="1"/>
          </p:cNvSpPr>
          <p:nvPr>
            <p:ph type="sldImg"/>
          </p:nvPr>
        </p:nvSpPr>
        <p:spPr>
          <a:solidFill>
            <a:srgbClr val="FFFFFF"/>
          </a:solidFill>
          <a:ln/>
        </p:spPr>
      </p:sp>
      <p:sp>
        <p:nvSpPr>
          <p:cNvPr id="462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dirty="0"/>
              <a:t>Let’s be “faithful to the end, trusting God just as firmly as when we first believed [so] we will share in all that belongs to Christ” (Heb 3:14). </a:t>
            </a:r>
          </a:p>
          <a:p>
            <a:endParaRPr lang="en-US" dirty="0"/>
          </a:p>
          <a:p>
            <a:endParaRPr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r>
              <a:rPr lang="en-US">
                <a:solidFill>
                  <a:prstClr val="black"/>
                </a:solidFill>
                <a:latin typeface="Calibri"/>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r>
              <a:rPr lang="en-US" sz="1200" kern="1200" dirty="0">
                <a:solidFill>
                  <a:schemeClr val="tx1"/>
                </a:solidFill>
                <a:effectLst/>
                <a:latin typeface="+mn-lt"/>
                <a:ea typeface="+mn-ea"/>
                <a:cs typeface="+mn-cs"/>
              </a:rPr>
              <a:t>What concerns you about the fact that, "Nothing in all creation is hidden from God. Everything is naked and exposed before his eyes, and he is the one to whom we are accountable" (4:13)?  Confess this to God.</a:t>
            </a:r>
          </a:p>
          <a:p>
            <a:r>
              <a:rPr lang="en-US" sz="1200" kern="1200" dirty="0">
                <a:solidFill>
                  <a:schemeClr val="tx1"/>
                </a:solidFill>
                <a:effectLst/>
                <a:latin typeface="+mn-lt"/>
                <a:ea typeface="+mn-ea"/>
                <a:cs typeface="+mn-cs"/>
              </a:rPr>
              <a:t>______________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Only God knows our state as nothing is hidden from him (Heb 4:12-13).</a:t>
            </a:r>
            <a:endParaRPr lang="en-US" dirty="0"/>
          </a:p>
          <a:p>
            <a:endParaRPr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Three times the author told them not let their hearts harden (3:7, 15; 4:7). Is God also telling you?  Let's bow for prayer.</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US" dirty="0">
                <a:cs typeface="ＭＳ Ｐゴシック" charset="0"/>
              </a:rPr>
              <a:t>Are you softer or harder towards Jesus than 5 years ago?  Why?  Tell him that you want to be softened.</a:t>
            </a: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91F6ED-9102-EC4F-BB69-A32F1D9ECEC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cs typeface="MS PGothic" charset="0"/>
            </a:endParaRPr>
          </a:p>
        </p:txBody>
      </p:sp>
      <p:sp>
        <p:nvSpPr>
          <p:cNvPr id="464898" name="Rectangle 2"/>
          <p:cNvSpPr>
            <a:spLocks noGrp="1" noRot="1" noChangeAspect="1" noChangeArrowheads="1"/>
          </p:cNvSpPr>
          <p:nvPr>
            <p:ph type="sldImg"/>
          </p:nvPr>
        </p:nvSpPr>
        <p:spPr>
          <a:solidFill>
            <a:srgbClr val="FFFFFF"/>
          </a:solidFill>
          <a:ln/>
        </p:spPr>
      </p:sp>
      <p:sp>
        <p:nvSpPr>
          <p:cNvPr id="464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NS-09-Galatians-48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851659-6C28-F04F-B9E8-A84FF0E8C5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It helped me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OS-04-Numbers-13</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endParaRPr lang="en-US"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a:p>
            <a:pPr algn="r" eaLnBrk="1" hangingPunct="1"/>
            <a:endParaRPr lang="ar-JO" dirty="0">
              <a:latin typeface="Times New Roman" charset="0"/>
              <a:ea typeface="ＭＳ Ｐゴシック" charset="0"/>
              <a:cs typeface="ＭＳ Ｐゴシック" charset="0"/>
            </a:endParaRP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tooltip="https://newversenews.blogspot.com/2020/04/passover-in-plague-time.html"/>
              </a:rPr>
              <a:t>This Photo</a:t>
            </a:r>
            <a:r>
              <a:rPr lang="en-US" sz="1200" dirty="0"/>
              <a:t> by Unknown Author is licensed under </a:t>
            </a:r>
            <a:r>
              <a:rPr lang="en-US" sz="1200" dirty="0">
                <a:hlinkClick r:id="rId4" tooltip="https://creativecommons.org/licenses/by-nc-nd/3.0/"/>
              </a:rPr>
              <a:t>CC BY-NC-ND</a:t>
            </a:r>
            <a:endParaRPr lang="en-US" sz="1200" dirty="0"/>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fld id="{63B0874B-D723-4F44-B2DB-AF30269199E9}" type="slidenum">
              <a:rPr lang="en-GB" sz="1200">
                <a:solidFill>
                  <a:srgbClr val="FFFFFF"/>
                </a:solidFill>
                <a:latin typeface="Comic Sans MS" charset="0"/>
              </a:rPr>
              <a:pPr algn="r">
                <a:def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2418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hlinkClick r:id="rId3" tooltip="https://newversenews.blogspot.com/2020/04/passover-in-plague-time.html"/>
              </a:rPr>
              <a:t>This Photo</a:t>
            </a:r>
            <a:r>
              <a:rPr lang="en-US" sz="1200" dirty="0"/>
              <a:t> by Unknown Author is licensed under </a:t>
            </a:r>
            <a:r>
              <a:rPr lang="en-US" sz="1200" dirty="0">
                <a:hlinkClick r:id="rId4" tooltip="https://creativecommons.org/licenses/by-nc-nd/3.0/"/>
              </a:rPr>
              <a:t>CC BY-NC-ND</a:t>
            </a:r>
            <a:endParaRPr lang="en-US" sz="1200" dirty="0"/>
          </a:p>
          <a:p>
            <a:endParaRPr lang="en-US" dirty="0"/>
          </a:p>
        </p:txBody>
      </p:sp>
    </p:spTree>
    <p:extLst>
      <p:ext uri="{BB962C8B-B14F-4D97-AF65-F5344CB8AC3E}">
        <p14:creationId xmlns:p14="http://schemas.microsoft.com/office/powerpoint/2010/main" val="3391045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42127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27567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DC2A45A-1CAD-074E-976A-214CEC2575A9}"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Here is Part 2 of the 4-part study on The Inheritance of the Believer.</a:t>
            </a:r>
          </a:p>
          <a:p>
            <a:endParaRPr lang="en-US" dirty="0">
              <a:cs typeface="ＭＳ Ｐゴシック" charset="0"/>
            </a:endParaRPr>
          </a:p>
        </p:txBody>
      </p:sp>
    </p:spTree>
    <p:extLst>
      <p:ext uri="{BB962C8B-B14F-4D97-AF65-F5344CB8AC3E}">
        <p14:creationId xmlns:p14="http://schemas.microsoft.com/office/powerpoint/2010/main" val="1480527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are talking ONLY about TRUE Christians here—not those who THINK they are believers but are not.</a:t>
            </a:r>
          </a:p>
          <a:p>
            <a:r>
              <a:rPr lang="en-US" dirty="0">
                <a:cs typeface="ＭＳ Ｐゴシック" charset="0"/>
              </a:rPr>
              <a:t>We all still struggle with sin after trusting Christ, but this question asks if every REAL Christian will continue to walk with Christ to the extent that he or she will die believing.</a:t>
            </a:r>
          </a:p>
          <a:p>
            <a:r>
              <a:rPr lang="en-US" dirty="0">
                <a:cs typeface="ＭＳ Ｐゴシック" charset="0"/>
              </a:rPr>
              <a:t>Or can that genuine believer deny Jesus during his or her life and die in that state of disbelief?</a:t>
            </a:r>
          </a:p>
          <a:p>
            <a:r>
              <a:rPr lang="en-US" dirty="0">
                <a:cs typeface="ＭＳ Ｐゴシック" charset="0"/>
              </a:rPr>
              <a:t>Turn to your neighbor and answer YES, NO, or DON’T KNOW.</a:t>
            </a:r>
          </a:p>
        </p:txBody>
      </p:sp>
    </p:spTree>
    <p:extLst>
      <p:ext uri="{BB962C8B-B14F-4D97-AF65-F5344CB8AC3E}">
        <p14:creationId xmlns:p14="http://schemas.microsoft.com/office/powerpoint/2010/main" val="3458846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55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5499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NS-19-Hebrews</a:t>
            </a:r>
          </a:p>
          <a:p>
            <a:r>
              <a:rPr lang="en-US" dirty="0">
                <a:cs typeface="ＭＳ Ｐゴシック" charset="0"/>
              </a:rPr>
              <a:t>NS-24-2 John-111</a:t>
            </a:r>
          </a:p>
          <a:p>
            <a:r>
              <a:rPr lang="en-US" dirty="0">
                <a:cs typeface="ＭＳ Ｐゴシック" charset="0"/>
              </a:rPr>
              <a:t>SA-15-Inheritance-56</a:t>
            </a:r>
          </a:p>
          <a:p>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fld id="{63B0874B-D723-4F44-B2DB-AF30269199E9}" type="slidenum">
              <a:rPr lang="en-GB" sz="1200">
                <a:solidFill>
                  <a:srgbClr val="FFFFFF"/>
                </a:solidFill>
                <a:latin typeface="Comic Sans MS" charset="0"/>
              </a:rPr>
              <a:pPr algn="r">
                <a:def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BE-02-Exodus-52</a:t>
            </a:r>
          </a:p>
          <a:p>
            <a:r>
              <a:rPr lang="en-US" dirty="0"/>
              <a:t>OS-02-Exodus-70</a:t>
            </a:r>
          </a:p>
          <a:p>
            <a:r>
              <a:rPr lang="en-US" dirty="0"/>
              <a:t>SA-15-Inheritance-6</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NS-19-Hebrews</a:t>
            </a:r>
          </a:p>
          <a:p>
            <a:r>
              <a:rPr lang="en-US" dirty="0">
                <a:cs typeface="ＭＳ Ｐゴシック" charset="0"/>
              </a:rPr>
              <a:t>NS-24-2 John-111</a:t>
            </a:r>
          </a:p>
          <a:p>
            <a:r>
              <a:rPr lang="en-US" dirty="0">
                <a:cs typeface="ＭＳ Ｐゴシック" charset="0"/>
              </a:rPr>
              <a:t>SA-15-Inheritance-56</a:t>
            </a:r>
          </a:p>
          <a:p>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NS-19-Hebrews</a:t>
            </a:r>
          </a:p>
          <a:p>
            <a:r>
              <a:rPr lang="en-US" dirty="0">
                <a:cs typeface="ＭＳ Ｐゴシック" charset="0"/>
              </a:rPr>
              <a:t>NS-24-2 John-119</a:t>
            </a:r>
          </a:p>
          <a:p>
            <a:r>
              <a:rPr lang="en-US" dirty="0">
                <a:cs typeface="ＭＳ Ｐゴシック" charset="0"/>
              </a:rPr>
              <a:t>SA-15-Inheritance-56</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OP-04-Num-93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OS-35-Haggai-148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NS-Rom5-8-Slide127</a:t>
            </a:r>
          </a:p>
          <a:p>
            <a:r>
              <a:rPr lang="en-US" dirty="0">
                <a:cs typeface="ＭＳ Ｐゴシック" charset="0"/>
              </a:rPr>
              <a:t>NS-19-Hebrews</a:t>
            </a:r>
          </a:p>
          <a:p>
            <a:r>
              <a:rPr lang="en-US" dirty="0">
                <a:cs typeface="ＭＳ Ｐゴシック" charset="0"/>
              </a:rPr>
              <a:t>NS-24-2 John-119</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632430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699274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180016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269911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4144A0-BAC4-174B-A9F4-B1D492E21AD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F386086-6236-9640-A2D9-8136C8FB47C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06355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9573189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140200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920359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0858817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921468-4159-074B-90CB-5A9117AB9E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9C1BFF-C656-4742-92FB-679E2A2E30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fld id="{7BF60E32-1191-E043-BCA7-A0AB5AA71693}" type="slidenum">
              <a:rPr lang="zh-CN" altLang="en-US" sz="1200">
                <a:solidFill>
                  <a:prstClr val="black"/>
                </a:solidFill>
              </a:rPr>
              <a:pPr algn="r">
                <a:defRPr/>
              </a:pPr>
              <a:t>10</a:t>
            </a:fld>
            <a:endParaRPr lang="en-US" altLang="zh-CN" sz="1200">
              <a:solidFill>
                <a:prstClr val="black"/>
              </a:solidFill>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11608178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3E285F-C29F-6D4E-883E-74E6F5DAAB6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954922-BA53-EF41-861C-EEA237D863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944B28-7F30-DA49-97B1-D3C3D68877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626EF6-0E2E-5F4B-ADBF-E7249DB77FD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dirty="0"/>
              <a:t>NS-07-1Cor1-9-slide 197</a:t>
            </a:r>
          </a:p>
          <a:p>
            <a:r>
              <a:rPr lang="en-US" dirty="0"/>
              <a:t>NS-22-Rev20-22-slide 1</a:t>
            </a:r>
          </a:p>
          <a:p>
            <a:r>
              <a:rPr lang="en-US" dirty="0"/>
              <a:t>SA-15-Inheritance-87</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907AD4-1815-E043-884E-ECC37CCF6CF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92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32307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9CDB00-873C-AD43-8467-36005EE8448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extLst>
      <p:ext uri="{BB962C8B-B14F-4D97-AF65-F5344CB8AC3E}">
        <p14:creationId xmlns:p14="http://schemas.microsoft.com/office/powerpoint/2010/main" val="2710579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92A699-7A0F-2440-8B2E-D711055FA9E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ED1B59-EC19-F743-8BD6-6DD5711E9A0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4" name="Rectangle 2"/>
          <p:cNvSpPr>
            <a:spLocks noGrp="1" noRot="1" noChangeAspect="1" noChangeArrowheads="1" noTextEdit="1"/>
          </p:cNvSpPr>
          <p:nvPr>
            <p:ph type="sldImg"/>
          </p:nvPr>
        </p:nvSpPr>
        <p:spPr>
          <a:solidFill>
            <a:srgbClr val="FFFFFF"/>
          </a:solidFill>
          <a:ln/>
        </p:spPr>
      </p:sp>
      <p:sp>
        <p:nvSpPr>
          <p:cNvPr id="15360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http://corinth.sas.upenn.edu/schola.html</a:t>
            </a:r>
          </a:p>
        </p:txBody>
      </p:sp>
    </p:spTree>
    <p:extLst>
      <p:ext uri="{BB962C8B-B14F-4D97-AF65-F5344CB8AC3E}">
        <p14:creationId xmlns:p14="http://schemas.microsoft.com/office/powerpoint/2010/main" val="2313384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7F62D-978A-5744-910D-F179481F00E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A29D18-5CDE-3C4C-BD27-D33B7D6E63D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643733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2F16E9-3B9B-DB43-B0E2-64F5EDB32C5A}"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78C98D-6E09-5E4B-A752-DD3BCE75C5A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D46D00-879A-F247-805F-B539719475E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1925153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4603F8-2316-7646-88D3-2D7964B940F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ndParaRPr>
          </a:p>
        </p:txBody>
      </p:sp>
    </p:spTree>
    <p:extLst>
      <p:ext uri="{BB962C8B-B14F-4D97-AF65-F5344CB8AC3E}">
        <p14:creationId xmlns:p14="http://schemas.microsoft.com/office/powerpoint/2010/main" val="4370431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8304219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312146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1A5D74-CD8A-2946-82C4-77B076DC567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63C2CB-4B9F-F045-93C8-CBA2D7CC971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530766-A2C4-6041-9665-5A616800F0B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C838F7-7BB9-EE46-8426-03269C77E5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D4D169-871D-534A-ABB5-01047FD1F63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8174292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33943329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8773116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16940260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88547101"/>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04107406"/>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66655610"/>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71045631"/>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0524447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94072285"/>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4870941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23480816"/>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92427659"/>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489320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85817319"/>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17769227"/>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503BAD31-4B59-E647-A3A8-418B26F917C5}" type="slidenum">
              <a:rPr lang="en-US"/>
              <a:pPr>
                <a:defRPr/>
              </a:pPr>
              <a:t>‹#›</a:t>
            </a:fld>
            <a:endParaRPr lang="en-US"/>
          </a:p>
        </p:txBody>
      </p:sp>
    </p:spTree>
    <p:extLst>
      <p:ext uri="{BB962C8B-B14F-4D97-AF65-F5344CB8AC3E}">
        <p14:creationId xmlns:p14="http://schemas.microsoft.com/office/powerpoint/2010/main" val="34572834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651EE10D-BB98-7D4F-AFA1-5D1A1C69AD71}" type="slidenum">
              <a:rPr lang="en-US"/>
              <a:pPr>
                <a:defRPr/>
              </a:pPr>
              <a:t>‹#›</a:t>
            </a:fld>
            <a:endParaRPr lang="en-US"/>
          </a:p>
        </p:txBody>
      </p:sp>
    </p:spTree>
    <p:extLst>
      <p:ext uri="{BB962C8B-B14F-4D97-AF65-F5344CB8AC3E}">
        <p14:creationId xmlns:p14="http://schemas.microsoft.com/office/powerpoint/2010/main" val="17587468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7EFC4D29-81D7-AA43-B89B-409D39A6FFA1}" type="slidenum">
              <a:rPr lang="en-US"/>
              <a:pPr>
                <a:defRPr/>
              </a:pPr>
              <a:t>‹#›</a:t>
            </a:fld>
            <a:endParaRPr lang="en-US"/>
          </a:p>
        </p:txBody>
      </p:sp>
    </p:spTree>
    <p:extLst>
      <p:ext uri="{BB962C8B-B14F-4D97-AF65-F5344CB8AC3E}">
        <p14:creationId xmlns:p14="http://schemas.microsoft.com/office/powerpoint/2010/main" val="2641600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8427B4ED-99BF-7849-9A10-02577B8BB651}" type="slidenum">
              <a:rPr lang="en-US"/>
              <a:pPr>
                <a:defRPr/>
              </a:pPr>
              <a:t>‹#›</a:t>
            </a:fld>
            <a:endParaRPr lang="en-US"/>
          </a:p>
        </p:txBody>
      </p:sp>
    </p:spTree>
    <p:extLst>
      <p:ext uri="{BB962C8B-B14F-4D97-AF65-F5344CB8AC3E}">
        <p14:creationId xmlns:p14="http://schemas.microsoft.com/office/powerpoint/2010/main" val="4119278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1B286F86-F529-F343-866E-522CC42375BF}" type="slidenum">
              <a:rPr lang="en-US"/>
              <a:pPr>
                <a:defRPr/>
              </a:pPr>
              <a:t>‹#›</a:t>
            </a:fld>
            <a:endParaRPr lang="en-US"/>
          </a:p>
        </p:txBody>
      </p:sp>
    </p:spTree>
    <p:extLst>
      <p:ext uri="{BB962C8B-B14F-4D97-AF65-F5344CB8AC3E}">
        <p14:creationId xmlns:p14="http://schemas.microsoft.com/office/powerpoint/2010/main" val="20350606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A44E8EE4-2F08-2C42-8E21-88B5E66760ED}" type="slidenum">
              <a:rPr lang="en-US"/>
              <a:pPr>
                <a:defRPr/>
              </a:pPr>
              <a:t>‹#›</a:t>
            </a:fld>
            <a:endParaRPr lang="en-US"/>
          </a:p>
        </p:txBody>
      </p:sp>
    </p:spTree>
    <p:extLst>
      <p:ext uri="{BB962C8B-B14F-4D97-AF65-F5344CB8AC3E}">
        <p14:creationId xmlns:p14="http://schemas.microsoft.com/office/powerpoint/2010/main" val="21379831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9942FEA5-F500-854E-8572-1DE1B775C468}" type="slidenum">
              <a:rPr lang="en-US"/>
              <a:pPr>
                <a:defRPr/>
              </a:pPr>
              <a:t>‹#›</a:t>
            </a:fld>
            <a:endParaRPr lang="en-US"/>
          </a:p>
        </p:txBody>
      </p:sp>
    </p:spTree>
    <p:extLst>
      <p:ext uri="{BB962C8B-B14F-4D97-AF65-F5344CB8AC3E}">
        <p14:creationId xmlns:p14="http://schemas.microsoft.com/office/powerpoint/2010/main" val="5276490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1159AC05-6B3F-064C-BAE6-73EE881D3EEE}" type="slidenum">
              <a:rPr lang="en-US"/>
              <a:pPr>
                <a:defRPr/>
              </a:pPr>
              <a:t>‹#›</a:t>
            </a:fld>
            <a:endParaRPr lang="en-US"/>
          </a:p>
        </p:txBody>
      </p:sp>
    </p:spTree>
    <p:extLst>
      <p:ext uri="{BB962C8B-B14F-4D97-AF65-F5344CB8AC3E}">
        <p14:creationId xmlns:p14="http://schemas.microsoft.com/office/powerpoint/2010/main" val="27121210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B891D8F5-11F9-954B-997B-126760EBD671}" type="slidenum">
              <a:rPr lang="en-US"/>
              <a:pPr>
                <a:defRPr/>
              </a:pPr>
              <a:t>‹#›</a:t>
            </a:fld>
            <a:endParaRPr lang="en-US"/>
          </a:p>
        </p:txBody>
      </p:sp>
    </p:spTree>
    <p:extLst>
      <p:ext uri="{BB962C8B-B14F-4D97-AF65-F5344CB8AC3E}">
        <p14:creationId xmlns:p14="http://schemas.microsoft.com/office/powerpoint/2010/main" val="15773932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CC080854-62FC-1742-A262-21D154967E85}" type="slidenum">
              <a:rPr lang="en-US"/>
              <a:pPr>
                <a:defRPr/>
              </a:pPr>
              <a:t>‹#›</a:t>
            </a:fld>
            <a:endParaRPr lang="en-US"/>
          </a:p>
        </p:txBody>
      </p:sp>
    </p:spTree>
    <p:extLst>
      <p:ext uri="{BB962C8B-B14F-4D97-AF65-F5344CB8AC3E}">
        <p14:creationId xmlns:p14="http://schemas.microsoft.com/office/powerpoint/2010/main" val="14382415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8A841534-0D54-8D40-92CF-DE8891D26082}" type="slidenum">
              <a:rPr lang="en-US"/>
              <a:pPr>
                <a:defRPr/>
              </a:pPr>
              <a:t>‹#›</a:t>
            </a:fld>
            <a:endParaRPr lang="en-US"/>
          </a:p>
        </p:txBody>
      </p:sp>
    </p:spTree>
    <p:extLst>
      <p:ext uri="{BB962C8B-B14F-4D97-AF65-F5344CB8AC3E}">
        <p14:creationId xmlns:p14="http://schemas.microsoft.com/office/powerpoint/2010/main" val="20035337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6F809B5B-3368-754E-B025-2BD63234B0BF}" type="slidenum">
              <a:rPr lang="en-US"/>
              <a:pPr>
                <a:defRPr/>
              </a:pPr>
              <a:t>‹#›</a:t>
            </a:fld>
            <a:endParaRPr lang="en-US"/>
          </a:p>
        </p:txBody>
      </p:sp>
    </p:spTree>
    <p:extLst>
      <p:ext uri="{BB962C8B-B14F-4D97-AF65-F5344CB8AC3E}">
        <p14:creationId xmlns:p14="http://schemas.microsoft.com/office/powerpoint/2010/main" val="4373416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974001A3-5964-DA44-AE16-E9C0FDA7B92B}" type="slidenum">
              <a:rPr lang="en-US"/>
              <a:pPr>
                <a:defRPr/>
              </a:pPr>
              <a:t>‹#›</a:t>
            </a:fld>
            <a:endParaRPr lang="en-US"/>
          </a:p>
        </p:txBody>
      </p:sp>
    </p:spTree>
    <p:extLst>
      <p:ext uri="{BB962C8B-B14F-4D97-AF65-F5344CB8AC3E}">
        <p14:creationId xmlns:p14="http://schemas.microsoft.com/office/powerpoint/2010/main" val="13953091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EB4ED416-BC54-7D45-9DCF-E3C2200BA9FA}" type="slidenum">
              <a:rPr lang="en-US"/>
              <a:pPr>
                <a:defRPr/>
              </a:pPr>
              <a:t>‹#›</a:t>
            </a:fld>
            <a:endParaRPr lang="en-US"/>
          </a:p>
        </p:txBody>
      </p:sp>
    </p:spTree>
    <p:extLst>
      <p:ext uri="{BB962C8B-B14F-4D97-AF65-F5344CB8AC3E}">
        <p14:creationId xmlns:p14="http://schemas.microsoft.com/office/powerpoint/2010/main" val="1316839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863744CA-583C-1445-9782-9099550989AD}" type="slidenum">
              <a:rPr lang="en-US"/>
              <a:pPr>
                <a:defRPr/>
              </a:pPr>
              <a:t>‹#›</a:t>
            </a:fld>
            <a:endParaRPr lang="en-US"/>
          </a:p>
        </p:txBody>
      </p:sp>
    </p:spTree>
    <p:extLst>
      <p:ext uri="{BB962C8B-B14F-4D97-AF65-F5344CB8AC3E}">
        <p14:creationId xmlns:p14="http://schemas.microsoft.com/office/powerpoint/2010/main" val="30981032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lgn="l">
              <a:defRPr/>
            </a:lvl1pPr>
          </a:lstStyle>
          <a:p>
            <a:pPr>
              <a:defRPr/>
            </a:pPr>
            <a:fld id="{55855ED3-F128-5042-94B0-0AE79A47899A}" type="slidenum">
              <a:rPr lang="en-US"/>
              <a:pPr>
                <a:defRPr/>
              </a:pPr>
              <a:t>‹#›</a:t>
            </a:fld>
            <a:endParaRPr lang="en-US"/>
          </a:p>
        </p:txBody>
      </p:sp>
    </p:spTree>
    <p:extLst>
      <p:ext uri="{BB962C8B-B14F-4D97-AF65-F5344CB8AC3E}">
        <p14:creationId xmlns:p14="http://schemas.microsoft.com/office/powerpoint/2010/main" val="8253399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lgn="l">
              <a:defRPr/>
            </a:lvl1pPr>
          </a:lstStyle>
          <a:p>
            <a:pPr>
              <a:defRPr/>
            </a:pPr>
            <a:fld id="{2A2C9300-0429-8C4E-9D83-F27A72CE0A13}" type="slidenum">
              <a:rPr lang="en-US"/>
              <a:pPr>
                <a:defRPr/>
              </a:pPr>
              <a:t>‹#›</a:t>
            </a:fld>
            <a:endParaRPr lang="en-US"/>
          </a:p>
        </p:txBody>
      </p:sp>
    </p:spTree>
    <p:extLst>
      <p:ext uri="{BB962C8B-B14F-4D97-AF65-F5344CB8AC3E}">
        <p14:creationId xmlns:p14="http://schemas.microsoft.com/office/powerpoint/2010/main" val="6504941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lgn="l">
              <a:defRPr/>
            </a:lvl1pPr>
          </a:lstStyle>
          <a:p>
            <a:pPr>
              <a:defRPr/>
            </a:pPr>
            <a:fld id="{70AEF70A-4CB0-C047-97CF-B197EC927EF2}" type="slidenum">
              <a:rPr lang="en-US"/>
              <a:pPr>
                <a:defRPr/>
              </a:pPr>
              <a:t>‹#›</a:t>
            </a:fld>
            <a:endParaRPr lang="en-US"/>
          </a:p>
        </p:txBody>
      </p:sp>
    </p:spTree>
    <p:extLst>
      <p:ext uri="{BB962C8B-B14F-4D97-AF65-F5344CB8AC3E}">
        <p14:creationId xmlns:p14="http://schemas.microsoft.com/office/powerpoint/2010/main" val="19574807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05147BB6-A381-664A-B710-36957C107088}" type="slidenum">
              <a:rPr lang="en-US"/>
              <a:pPr>
                <a:defRPr/>
              </a:pPr>
              <a:t>‹#›</a:t>
            </a:fld>
            <a:endParaRPr lang="en-US"/>
          </a:p>
        </p:txBody>
      </p:sp>
    </p:spTree>
    <p:extLst>
      <p:ext uri="{BB962C8B-B14F-4D97-AF65-F5344CB8AC3E}">
        <p14:creationId xmlns:p14="http://schemas.microsoft.com/office/powerpoint/2010/main" val="26426670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lgn="l">
              <a:defRPr/>
            </a:lvl1pPr>
          </a:lstStyle>
          <a:p>
            <a:pPr>
              <a:defRPr/>
            </a:pPr>
            <a:fld id="{7B36DFAE-2770-8048-A6F3-689C0F4C42BF}" type="slidenum">
              <a:rPr lang="en-US"/>
              <a:pPr>
                <a:defRPr/>
              </a:pPr>
              <a:t>‹#›</a:t>
            </a:fld>
            <a:endParaRPr lang="en-US"/>
          </a:p>
        </p:txBody>
      </p:sp>
    </p:spTree>
    <p:extLst>
      <p:ext uri="{BB962C8B-B14F-4D97-AF65-F5344CB8AC3E}">
        <p14:creationId xmlns:p14="http://schemas.microsoft.com/office/powerpoint/2010/main" val="35942585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0F5D3837-4D13-D845-8CB8-641813B61944}" type="slidenum">
              <a:rPr lang="en-US"/>
              <a:pPr>
                <a:defRPr/>
              </a:pPr>
              <a:t>‹#›</a:t>
            </a:fld>
            <a:endParaRPr lang="en-US"/>
          </a:p>
        </p:txBody>
      </p:sp>
    </p:spTree>
    <p:extLst>
      <p:ext uri="{BB962C8B-B14F-4D97-AF65-F5344CB8AC3E}">
        <p14:creationId xmlns:p14="http://schemas.microsoft.com/office/powerpoint/2010/main" val="15361515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3A61C5A4-9705-7C46-8FAE-343EF0BF469D}" type="slidenum">
              <a:rPr lang="en-US"/>
              <a:pPr>
                <a:defRPr/>
              </a:pPr>
              <a:t>‹#›</a:t>
            </a:fld>
            <a:endParaRPr lang="en-US"/>
          </a:p>
        </p:txBody>
      </p:sp>
    </p:spTree>
    <p:extLst>
      <p:ext uri="{BB962C8B-B14F-4D97-AF65-F5344CB8AC3E}">
        <p14:creationId xmlns:p14="http://schemas.microsoft.com/office/powerpoint/2010/main" val="1564929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6617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0433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5987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45769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04059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38131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91491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677049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87596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70027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70787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650102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5128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4572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68116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610628"/>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0762499"/>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374213"/>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271890"/>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409142"/>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751572"/>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5532537"/>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2406353"/>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2023164"/>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626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40867482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7566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548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36153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0798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90983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172305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35458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78852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2274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08649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70687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50552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3559822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23226462"/>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16297144"/>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10552907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00756570"/>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0743923"/>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36142478"/>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227430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4068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78867358"/>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99010782"/>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724214994"/>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0260340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0525161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768991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3350747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621793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0560744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4916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08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1058560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9775616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0510726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8200119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8822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88547101"/>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04107406"/>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66655610"/>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3004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71045631"/>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05244471"/>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94072285"/>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48709418"/>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23480816"/>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92427659"/>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4893203"/>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85817319"/>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317769227"/>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A99D491-EA4C-F743-8040-0302D18E0041}" type="slidenum">
              <a:rPr lang="en-US"/>
              <a:pPr>
                <a:defRPr/>
              </a:pPr>
              <a:t>‹#›</a:t>
            </a:fld>
            <a:endParaRPr lang="en-US"/>
          </a:p>
        </p:txBody>
      </p:sp>
    </p:spTree>
    <p:extLst>
      <p:ext uri="{BB962C8B-B14F-4D97-AF65-F5344CB8AC3E}">
        <p14:creationId xmlns:p14="http://schemas.microsoft.com/office/powerpoint/2010/main" val="1948568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5915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12FC202-27AC-E34E-89FE-428BD0037ED7}" type="slidenum">
              <a:rPr lang="en-US"/>
              <a:pPr>
                <a:defRPr/>
              </a:pPr>
              <a:t>‹#›</a:t>
            </a:fld>
            <a:endParaRPr lang="en-US"/>
          </a:p>
        </p:txBody>
      </p:sp>
    </p:spTree>
    <p:extLst>
      <p:ext uri="{BB962C8B-B14F-4D97-AF65-F5344CB8AC3E}">
        <p14:creationId xmlns:p14="http://schemas.microsoft.com/office/powerpoint/2010/main" val="280933191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ea typeface="ＭＳ Ｐゴシック" charset="0"/>
                <a:cs typeface="ＭＳ Ｐゴシック" charset="0"/>
              </a:endParaRPr>
            </a:p>
          </p:txBody>
        </p:sp>
      </p:grpSp>
      <p:sp>
        <p:nvSpPr>
          <p:cNvPr id="15365"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15369"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B9DD8885-9ACC-764E-BBD8-EF21776583BE}" type="slidenum">
              <a:rPr lang="en-US"/>
              <a:pPr>
                <a:defRPr/>
              </a:pPr>
              <a:t>‹#›</a:t>
            </a:fld>
            <a:endParaRPr lang="en-US"/>
          </a:p>
        </p:txBody>
      </p:sp>
    </p:spTree>
    <p:extLst>
      <p:ext uri="{BB962C8B-B14F-4D97-AF65-F5344CB8AC3E}">
        <p14:creationId xmlns:p14="http://schemas.microsoft.com/office/powerpoint/2010/main" val="37583558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328169474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3897057490"/>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391606730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3372964134"/>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143529878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148691676"/>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1499346086"/>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179242837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4637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676833789"/>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391931432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93051021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587273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094376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9949008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809524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126777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914009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44933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7764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0783165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5112998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109511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2496596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16249258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14779371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150047656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12117415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10961473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767940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9186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26509857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12738789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31756777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12179145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28943562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32412716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38685964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21927234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333982381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2998571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8681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30400421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10323804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15619827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193327693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140768224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22827404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717715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042240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839395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51343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6495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7226876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9803806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4589230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187312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0441790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74666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549390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83819524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33328102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8/25/22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25811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5027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8/25/22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7691904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8/25/22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94509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8/25/22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0152863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8/25/22</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37127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8/25/22</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0529711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8/25/22</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677198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8/25/22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960306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8/25/22</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473227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8/25/22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6263242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8/25/22</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7525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9112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5497854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538835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6656952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0059262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050436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539069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998633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6716137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5258045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5083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8096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5260661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8/25/22</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203080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8/25/22</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5768203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8/25/22</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83600887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8/25/22</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0333603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8/25/22</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8700454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8/25/22</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7182669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8/25/22</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587020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8/25/22</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2026744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8/25/22</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83611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36292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8/25/22</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1736776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8/25/22</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16073362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794703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2194304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854343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4966566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4424477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456431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670619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64512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44154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2087986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01968888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8/25/22</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3717819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8/25/22</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4044704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8/25/22</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92949487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8/25/22</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00741691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8/25/22</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18599072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8/25/22</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26849221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8/25/22</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6283906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8/25/22</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176762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400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8/25/22</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3750792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8/25/22</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63717204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8/25/22</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94839548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8/25/22</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2191823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639381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073627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855625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440689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0685465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17207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97017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02648142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690492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7526661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2588027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17278409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8474484"/>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3206963"/>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6143017"/>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1334515"/>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791115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5839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485516"/>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3164286"/>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7604456"/>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7174826"/>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955721"/>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6623075"/>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672445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02758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09992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93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48599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37929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409089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1362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55329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993973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40705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46696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15305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12025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3272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17937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69722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057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81641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6327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27377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52283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49268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11061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378655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739558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24190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29052637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67372372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1050203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5732215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75963996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7537268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9572072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25662659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98123401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140718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7744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5648336"/>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428526"/>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0209190"/>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6871520"/>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44780"/>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438927"/>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119564"/>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7162577"/>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810530"/>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410328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7433293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8/25/22</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4136329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8/25/22</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8974956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8/25/22</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791869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8/25/22</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576699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8/25/22</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41836137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8/25/22</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6258829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8/25/22</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159527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8/25/22</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5537689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8/25/22</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605727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8/25/22</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5957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609647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8/25/22</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637472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954092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287611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13023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76478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035934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74855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1226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11673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091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2942106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65507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365927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183448128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9695EC0-FCA8-E340-8CA9-AD348539379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186984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CBFB9B4-689E-0041-843B-634C57F24A1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0747385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A1CA33C-E18C-C241-9AC8-8416A3093BA9}" type="slidenum">
              <a:rPr lang="en-US"/>
              <a:pPr>
                <a:defRPr/>
              </a:pPr>
              <a:t>‹#›</a:t>
            </a:fld>
            <a:endParaRPr lang="en-US"/>
          </a:p>
        </p:txBody>
      </p:sp>
    </p:spTree>
    <p:extLst>
      <p:ext uri="{BB962C8B-B14F-4D97-AF65-F5344CB8AC3E}">
        <p14:creationId xmlns:p14="http://schemas.microsoft.com/office/powerpoint/2010/main" val="71862584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39D2120-F58E-8E4F-A880-048539C7C2FF}" type="slidenum">
              <a:rPr lang="en-US"/>
              <a:pPr>
                <a:defRPr/>
              </a:pPr>
              <a:t>‹#›</a:t>
            </a:fld>
            <a:endParaRPr lang="en-US"/>
          </a:p>
        </p:txBody>
      </p:sp>
    </p:spTree>
    <p:extLst>
      <p:ext uri="{BB962C8B-B14F-4D97-AF65-F5344CB8AC3E}">
        <p14:creationId xmlns:p14="http://schemas.microsoft.com/office/powerpoint/2010/main" val="276876701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3413451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6934128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73751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3542490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944209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4947200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0043359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8578065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0472669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0095219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5672322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7443671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5256741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86297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49856014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105138699"/>
      </p:ext>
    </p:extLst>
  </p:cSld>
  <p:clrMapOvr>
    <a:masterClrMapping/>
  </p:clrMapOvr>
  <p:transition spd="med">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4762706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850464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8013189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54395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711034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8655470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0680873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0054746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6306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2354893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377061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5851589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511798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09005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4060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90999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33555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624005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99243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3495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832525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903968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186491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39199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954482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803220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6652356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7183091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525211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9185118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53312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4765494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975428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891511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4261281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1144008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9253140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4629644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55459778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33131036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95034809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986472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7143809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392772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11820926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0281552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88813367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93053760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603998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52361996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2817587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88211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4514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4791459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714095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59452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086518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049350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937939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083905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598811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883354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307283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25325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0596204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74073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326587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870112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7055806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3042175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6425109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4029366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63771985"/>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4518395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337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A396028A-E68B-AC46-88B8-7F3DC9E0918E}"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122167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476110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688B77C-3DE9-514B-9B83-6A79626DE5A7}"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42309265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C0081B6-69C5-6B4C-BCA1-445CC8BCD3B8}"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9763504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E6267522-C44E-E94B-8317-505AFBC9150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44764267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71"/>
          <p:cNvSpPr>
            <a:spLocks noGrp="1" noChangeArrowheads="1"/>
          </p:cNvSpPr>
          <p:nvPr>
            <p:ph type="sldNum" sz="quarter" idx="12"/>
          </p:nvPr>
        </p:nvSpPr>
        <p:spPr>
          <a:ln/>
        </p:spPr>
        <p:txBody>
          <a:bodyPr/>
          <a:lstStyle>
            <a:lvl1pPr>
              <a:defRPr/>
            </a:lvl1pPr>
          </a:lstStyle>
          <a:p>
            <a:fld id="{CFC40E04-9084-2A4C-A231-F24D797B277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63217966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3282F323-272E-B243-B770-C16E8B0EDE6D}"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38111787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71"/>
          <p:cNvSpPr>
            <a:spLocks noGrp="1" noChangeArrowheads="1"/>
          </p:cNvSpPr>
          <p:nvPr>
            <p:ph type="sldNum" sz="quarter" idx="12"/>
          </p:nvPr>
        </p:nvSpPr>
        <p:spPr>
          <a:ln/>
        </p:spPr>
        <p:txBody>
          <a:bodyPr/>
          <a:lstStyle>
            <a:lvl1pPr>
              <a:defRPr/>
            </a:lvl1pPr>
          </a:lstStyle>
          <a:p>
            <a:fld id="{12BD8539-64EB-854E-AB38-D5C6F4E9FCE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20357354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08471418-BC75-694D-9919-DEBC4E53F4E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68526736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7D2F988E-9414-5A4D-926D-7C61A7DCDFF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51680331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1E6C7165-6B16-AC43-935E-83670B065C3B}"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17997902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A06D5BF7-B2CD-2745-9211-C6B18DEB32C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040598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4490215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81159E9B-65F6-EE44-8197-22BC723FD7D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56871464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71"/>
          <p:cNvSpPr>
            <a:spLocks noGrp="1" noChangeArrowheads="1"/>
          </p:cNvSpPr>
          <p:nvPr>
            <p:ph type="sldNum" sz="quarter" idx="12"/>
          </p:nvPr>
        </p:nvSpPr>
        <p:spPr>
          <a:ln/>
        </p:spPr>
        <p:txBody>
          <a:bodyPr/>
          <a:lstStyle>
            <a:lvl1pPr>
              <a:defRPr/>
            </a:lvl1pPr>
          </a:lstStyle>
          <a:p>
            <a:fld id="{912A509C-1FD8-C340-945D-F484F85253F5}"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25579000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C71FB22D-81DE-E649-9472-2B7AD2F9DA94}"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429270663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9C6E5ACD-BD47-764C-A0D8-55D787A46B1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93699992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ea typeface="Arial"/>
              </a:rPr>
              <a:pPr>
                <a:defRPr/>
              </a:pPr>
              <a:t>‹#›</a:t>
            </a:fld>
            <a:endParaRPr lang="en-US">
              <a:ea typeface="Arial"/>
            </a:endParaRPr>
          </a:p>
        </p:txBody>
      </p:sp>
    </p:spTree>
    <p:extLst>
      <p:ext uri="{BB962C8B-B14F-4D97-AF65-F5344CB8AC3E}">
        <p14:creationId xmlns:p14="http://schemas.microsoft.com/office/powerpoint/2010/main" val="398601696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rPr>
              <a:pPr/>
              <a:t>8/25/22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ea typeface="Arial"/>
              </a:rPr>
              <a:pPr/>
              <a:t>‹#›</a:t>
            </a:fld>
            <a:endParaRPr lang="en-US">
              <a:solidFill>
                <a:prstClr val="black">
                  <a:tint val="75000"/>
                </a:prstClr>
              </a:solidFill>
              <a:latin typeface="Arial"/>
              <a:ea typeface="Arial"/>
            </a:endParaRPr>
          </a:p>
        </p:txBody>
      </p:sp>
    </p:spTree>
    <p:extLst>
      <p:ext uri="{BB962C8B-B14F-4D97-AF65-F5344CB8AC3E}">
        <p14:creationId xmlns:p14="http://schemas.microsoft.com/office/powerpoint/2010/main" val="1901288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33414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46910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20820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6616625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337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70598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3426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5385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128692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5396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75893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79637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2061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14C114CC-2C18-E343-B34D-723EB8CF7030}"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21688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1EB4D69-722D-9047-95E1-93C1431C8212}"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8851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2BFBE6AD-E9A2-1D49-8FA2-36E2E415F58F}"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564672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3995C92C-DC71-6749-8DF4-4A56999C30C5}" type="slidenum">
              <a:rPr lang="en-US">
                <a:solidFill>
                  <a:srgbClr val="FFFFFF"/>
                </a:solidFill>
                <a:latin typeface="Garamond"/>
              </a:rPr>
              <a:pPr>
                <a:defRPr/>
              </a:pPr>
              <a:t>‹#›</a:t>
            </a:fld>
            <a:endParaRPr lang="en-US">
              <a:solidFill>
                <a:srgbClr val="FFFFFF"/>
              </a:solidFill>
              <a:latin typeface="Garamond"/>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9339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0A7E3FE8-0DC5-C946-8F06-DEB75C0081F9}" type="slidenum">
              <a:rPr lang="en-US">
                <a:solidFill>
                  <a:srgbClr val="FFFFFF"/>
                </a:solidFill>
                <a:latin typeface="Garamond"/>
              </a:rPr>
              <a:pPr>
                <a:defRPr/>
              </a:pPr>
              <a:t>‹#›</a:t>
            </a:fld>
            <a:endParaRPr lang="en-US">
              <a:solidFill>
                <a:srgbClr val="FFFFFF"/>
              </a:solidFill>
              <a:latin typeface="Garamond"/>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056515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A0F5012-ECF9-0D4D-9A77-319D014DFA1D}" type="slidenum">
              <a:rPr lang="en-US">
                <a:solidFill>
                  <a:srgbClr val="FFFFFF"/>
                </a:solidFill>
                <a:latin typeface="Garamond"/>
              </a:rPr>
              <a:pPr>
                <a:defRPr/>
              </a:pPr>
              <a:t>‹#›</a:t>
            </a:fld>
            <a:endParaRPr lang="en-US">
              <a:solidFill>
                <a:srgbClr val="FFFFFF"/>
              </a:solidFill>
              <a:latin typeface="Garamond"/>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244398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B42BD684-2E07-EA4C-9EAC-8DBEF8EC7080}"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764131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C2C87B67-8105-2D40-ADC3-B911B1CF796E}" type="slidenum">
              <a:rPr lang="en-US">
                <a:solidFill>
                  <a:srgbClr val="FFFFFF"/>
                </a:solidFill>
                <a:latin typeface="Garamond"/>
              </a:rPr>
              <a:pPr>
                <a:defRPr/>
              </a:pPr>
              <a:t>‹#›</a:t>
            </a:fld>
            <a:endParaRPr lang="en-US">
              <a:solidFill>
                <a:srgbClr val="FFFFFF"/>
              </a:solidFill>
              <a:latin typeface="Garamond"/>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769253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2A835882-526F-6042-8547-0BCD4EC9D855}"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430974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76716EFA-94C9-3949-8134-E2049F11A01D}" type="slidenum">
              <a:rPr lang="en-US">
                <a:solidFill>
                  <a:srgbClr val="FFFFFF"/>
                </a:solidFill>
                <a:latin typeface="Garamond"/>
              </a:rPr>
              <a:pPr>
                <a:defRPr/>
              </a:pPr>
              <a:t>‹#›</a:t>
            </a:fld>
            <a:endParaRPr lang="en-US">
              <a:solidFill>
                <a:srgbClr val="FFFFFF"/>
              </a:solidFill>
              <a:latin typeface="Garamond"/>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704144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9623606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19991162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4553981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1974A-01AC-1D4F-81BD-B8C562CA6EEF}" type="datetimeFigureOut">
              <a:rPr lang="en-US" smtClean="0">
                <a:solidFill>
                  <a:prstClr val="black">
                    <a:tint val="75000"/>
                  </a:prstClr>
                </a:solidFill>
              </a:rPr>
              <a:pPr/>
              <a:t>8/25/22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185AC5-F0F3-8A43-BFC4-9425C85745A1}" type="slidenum">
              <a:rPr lang="en-US" smtClean="0">
                <a:solidFill>
                  <a:prstClr val="black">
                    <a:tint val="75000"/>
                  </a:prstClr>
                </a:solidFill>
                <a:latin typeface="Arial"/>
                <a:ea typeface="Arial"/>
              </a:rPr>
              <a:pPr/>
              <a:t>‹#›</a:t>
            </a:fld>
            <a:endParaRPr lang="en-US">
              <a:solidFill>
                <a:prstClr val="black">
                  <a:tint val="75000"/>
                </a:prstClr>
              </a:solidFill>
              <a:latin typeface="Arial"/>
              <a:ea typeface="Arial"/>
            </a:endParaRPr>
          </a:p>
        </p:txBody>
      </p:sp>
    </p:spTree>
    <p:extLst>
      <p:ext uri="{BB962C8B-B14F-4D97-AF65-F5344CB8AC3E}">
        <p14:creationId xmlns:p14="http://schemas.microsoft.com/office/powerpoint/2010/main" val="318011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15890996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1928887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703476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808233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230775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19127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471876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181480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21687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61971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0235705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29696140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32843463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7545364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9383826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22367210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34374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3863200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32476937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3635567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2.jpe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2.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3.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3.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3.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4.xml"/><Relationship Id="rId17" Type="http://schemas.openxmlformats.org/officeDocument/2006/relationships/image" Target="../media/image4.png"/><Relationship Id="rId2" Type="http://schemas.openxmlformats.org/officeDocument/2006/relationships/slideLayout" Target="../slideLayouts/slideLayout128.xml"/><Relationship Id="rId16" Type="http://schemas.openxmlformats.org/officeDocument/2006/relationships/image" Target="../media/image7.pn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6.pn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5.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8.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5.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6.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10.emf"/><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21.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2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1.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12.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14.pn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7.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78.xml"/><Relationship Id="rId1" Type="http://schemas.openxmlformats.org/officeDocument/2006/relationships/slideLayout" Target="../slideLayouts/slideLayout27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9.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0.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1.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5.jpe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2.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7.jpe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3.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4.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8.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5.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6.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7.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7.jpe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8.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8.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9.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0.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41.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22.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24.xml"/><Relationship Id="rId1" Type="http://schemas.openxmlformats.org/officeDocument/2006/relationships/slideLayout" Target="../slideLayouts/slideLayout423.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426.xml"/><Relationship Id="rId1" Type="http://schemas.openxmlformats.org/officeDocument/2006/relationships/slideLayout" Target="../slideLayouts/slideLayout42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slideLayout" Target="../slideLayouts/slideLayout439.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slideLayout" Target="../slideLayouts/slideLayout4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5" Type="http://schemas.openxmlformats.org/officeDocument/2006/relationships/theme" Target="../theme/theme45.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 Id="rId14" Type="http://schemas.openxmlformats.org/officeDocument/2006/relationships/slideLayout" Target="../slideLayouts/slideLayout44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6.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7.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slideLayout" Target="../slideLayouts/slideLayout475.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slideLayout" Target="../slideLayouts/slideLayout474.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9.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50.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51.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slideLayout" Target="../slideLayouts/slideLayout521.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slideLayout" Target="../slideLayouts/slideLayout520.xml"/><Relationship Id="rId2" Type="http://schemas.openxmlformats.org/officeDocument/2006/relationships/slideLayout" Target="../slideLayouts/slideLayout510.xml"/><Relationship Id="rId16" Type="http://schemas.openxmlformats.org/officeDocument/2006/relationships/theme" Target="../theme/theme52.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5" Type="http://schemas.openxmlformats.org/officeDocument/2006/relationships/slideLayout" Target="../slideLayouts/slideLayout52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 Id="rId14" Type="http://schemas.openxmlformats.org/officeDocument/2006/relationships/slideLayout" Target="../slideLayouts/slideLayout522.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25.xml"/><Relationship Id="rId1" Type="http://schemas.openxmlformats.org/officeDocument/2006/relationships/slideLayout" Target="../slideLayouts/slideLayout5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theme" Target="../theme/theme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223636430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defTabSz="914400" fontAlgn="base">
              <a:spcBef>
                <a:spcPct val="0"/>
              </a:spcBef>
              <a:spcAft>
                <a:spcPct val="0"/>
              </a:spcAft>
              <a:defRPr/>
            </a:pPr>
            <a:fld id="{EEED4791-0736-394E-BFF9-705FC5E23218}"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3158935879"/>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1328680980"/>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6610"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fld id="{BABB8F32-F51C-2E49-BBC2-C9CD5F26CD7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872870418"/>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5800" indent="-336550"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5050" indent="-349250" algn="l" rtl="0" eaLnBrk="0" fontAlgn="base" hangingPunct="0">
        <a:spcBef>
          <a:spcPts val="600"/>
        </a:spcBef>
        <a:spcAft>
          <a:spcPct val="0"/>
        </a:spcAft>
        <a:buBlip>
          <a:blip r:embed="rId14"/>
        </a:buBlip>
        <a:defRPr>
          <a:solidFill>
            <a:schemeClr val="tx1"/>
          </a:solidFill>
          <a:latin typeface="Arial"/>
          <a:ea typeface="+mn-ea"/>
          <a:cs typeface="Arial"/>
        </a:defRPr>
      </a:lvl3pPr>
      <a:lvl4pPr marL="1371600" indent="-336550" algn="l" rtl="0" eaLnBrk="0" fontAlgn="base" hangingPunct="0">
        <a:spcBef>
          <a:spcPts val="600"/>
        </a:spcBef>
        <a:spcAft>
          <a:spcPct val="0"/>
        </a:spcAft>
        <a:buBlip>
          <a:blip r:embed="rId14"/>
        </a:buBlip>
        <a:defRPr>
          <a:solidFill>
            <a:schemeClr val="tx1"/>
          </a:solidFill>
          <a:latin typeface="Arial"/>
          <a:ea typeface="+mn-ea"/>
          <a:cs typeface="Arial"/>
        </a:defRPr>
      </a:lvl4pPr>
      <a:lvl5pPr marL="1720850" indent="-349250" algn="l" rtl="0" eaLnBrk="0" fontAlgn="base" hangingPunct="0">
        <a:spcBef>
          <a:spcPts val="600"/>
        </a:spcBef>
        <a:spcAft>
          <a:spcPct val="0"/>
        </a:spcAft>
        <a:buBlip>
          <a:blip r:embed="rId14"/>
        </a:buBlip>
        <a:defRPr>
          <a:solidFill>
            <a:schemeClr val="tx1"/>
          </a:solidFill>
          <a:latin typeface="Arial"/>
          <a:ea typeface="+mn-ea"/>
          <a:cs typeface="Arial"/>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889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0" y="1755775"/>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889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890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1"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8902"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11"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endParaRPr lang="en-US">
              <a:ea typeface="ＭＳ Ｐゴシック" charset="0"/>
            </a:endParaRPr>
          </a:p>
        </p:txBody>
      </p:sp>
      <p:sp>
        <p:nvSpPr>
          <p:cNvPr id="12"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a:cs typeface="ＭＳ Ｐゴシック"/>
              </a:defRPr>
            </a:lvl1pPr>
          </a:lstStyle>
          <a:p>
            <a:pPr defTabSz="914400" fontAlgn="base">
              <a:spcBef>
                <a:spcPct val="0"/>
              </a:spcBef>
              <a:spcAft>
                <a:spcPct val="0"/>
              </a:spcAft>
              <a:defRPr/>
            </a:pPr>
            <a:fld id="{E90BAA4E-2E2D-8846-B855-7E11021C8FC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26760768"/>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Calisto MT"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7"/>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17"/>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17"/>
        </a:buBlip>
        <a:defRPr>
          <a:solidFill>
            <a:schemeClr val="tx1"/>
          </a:solidFill>
          <a:latin typeface="+mn-lt"/>
          <a:ea typeface="+mn-ea"/>
        </a:defRPr>
      </a:lvl3pPr>
      <a:lvl4pPr marL="1371600" indent="-336550" algn="l" rtl="0" eaLnBrk="0" fontAlgn="base" hangingPunct="0">
        <a:spcBef>
          <a:spcPts val="600"/>
        </a:spcBef>
        <a:spcAft>
          <a:spcPct val="0"/>
        </a:spcAft>
        <a:buBlip>
          <a:blip r:embed="rId17"/>
        </a:buBlip>
        <a:defRPr>
          <a:solidFill>
            <a:schemeClr val="tx1"/>
          </a:solidFill>
          <a:latin typeface="+mn-lt"/>
          <a:ea typeface="+mn-ea"/>
        </a:defRPr>
      </a:lvl4pPr>
      <a:lvl5pPr marL="1720850" indent="-349250" algn="l" rtl="0" eaLnBrk="0" fontAlgn="base" hangingPunct="0">
        <a:spcBef>
          <a:spcPts val="600"/>
        </a:spcBef>
        <a:spcAft>
          <a:spcPct val="0"/>
        </a:spcAft>
        <a:buBlip>
          <a:blip r:embed="rId17"/>
        </a:buBlip>
        <a:defRPr>
          <a:solidFill>
            <a:schemeClr val="tx1"/>
          </a:solidFill>
          <a:latin typeface="+mn-lt"/>
          <a:ea typeface="+mn-ea"/>
        </a:defRPr>
      </a:lvl5pPr>
      <a:lvl6pPr marL="2178050" indent="-349250" algn="l" rtl="0" fontAlgn="base">
        <a:spcBef>
          <a:spcPts val="600"/>
        </a:spcBef>
        <a:spcAft>
          <a:spcPct val="0"/>
        </a:spcAft>
        <a:buBlip>
          <a:blip r:embed="rId17"/>
        </a:buBlip>
        <a:defRPr>
          <a:solidFill>
            <a:schemeClr val="tx1"/>
          </a:solidFill>
          <a:latin typeface="+mn-lt"/>
          <a:ea typeface="+mn-ea"/>
        </a:defRPr>
      </a:lvl6pPr>
      <a:lvl7pPr marL="2635250" indent="-349250" algn="l" rtl="0" fontAlgn="base">
        <a:spcBef>
          <a:spcPts val="600"/>
        </a:spcBef>
        <a:spcAft>
          <a:spcPct val="0"/>
        </a:spcAft>
        <a:buBlip>
          <a:blip r:embed="rId17"/>
        </a:buBlip>
        <a:defRPr>
          <a:solidFill>
            <a:schemeClr val="tx1"/>
          </a:solidFill>
          <a:latin typeface="+mn-lt"/>
          <a:ea typeface="+mn-ea"/>
        </a:defRPr>
      </a:lvl7pPr>
      <a:lvl8pPr marL="3092450" indent="-349250" algn="l" rtl="0" fontAlgn="base">
        <a:spcBef>
          <a:spcPts val="600"/>
        </a:spcBef>
        <a:spcAft>
          <a:spcPct val="0"/>
        </a:spcAft>
        <a:buBlip>
          <a:blip r:embed="rId17"/>
        </a:buBlip>
        <a:defRPr>
          <a:solidFill>
            <a:schemeClr val="tx1"/>
          </a:solidFill>
          <a:latin typeface="+mn-lt"/>
          <a:ea typeface="+mn-ea"/>
        </a:defRPr>
      </a:lvl8pPr>
      <a:lvl9pPr marL="3549650" indent="-34925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3799374123"/>
      </p:ext>
    </p:extLst>
  </p:cSld>
  <p:clrMap bg1="dk2" tx1="lt1" bg2="dk1"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964299372"/>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1525322400"/>
      </p:ext>
    </p:extLst>
  </p:cSld>
  <p:clrMap bg1="dk2" tx1="lt1" bg2="dk1"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195487590"/>
      </p:ext>
    </p:extLst>
  </p:cSld>
  <p:clrMap bg1="dk2" tx1="lt1" bg2="dk1" tx2="lt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2473942"/>
      </p:ext>
    </p:extLst>
  </p:cSld>
  <p:clrMap bg1="dk2" tx1="lt1" bg2="dk1" tx2="lt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34013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rPr>
              <a:pPr defTabSz="914400"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328680980"/>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 id="214748415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14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ea typeface="ＭＳ Ｐゴシック" charset="0"/>
                <a:cs typeface="ＭＳ Ｐゴシック" charset="0"/>
              </a:endParaRPr>
            </a:p>
          </p:txBody>
        </p:sp>
      </p:grpSp>
      <p:sp>
        <p:nvSpPr>
          <p:cNvPr id="14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84A4FCC2-70D9-734B-A604-2E5C4AD8DB17}"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4513094"/>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808169640"/>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2764244687"/>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1053384923"/>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extLst>
      <p:ext uri="{BB962C8B-B14F-4D97-AF65-F5344CB8AC3E}">
        <p14:creationId xmlns:p14="http://schemas.microsoft.com/office/powerpoint/2010/main" val="335292949"/>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237997F-B353-0840-B04C-04297AA5B173}" type="slidenum">
              <a:rPr lang="en-US">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2446920406"/>
      </p:ext>
    </p:extLst>
  </p:cSld>
  <p:clrMap bg1="dk2" tx1="lt1" bg2="dk1" tx2="lt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1552329819"/>
      </p:ext>
    </p:extLst>
  </p:cSld>
  <p:clrMap bg1="lt1" tx1="dk1" bg2="lt2" tx2="dk2" accent1="accent1" accent2="accent2" accent3="accent3" accent4="accent4" accent5="accent5" accent6="accent6" hlink="hlink" folHlink="folHlink"/>
  <p:sldLayoutIdLst>
    <p:sldLayoutId id="2147484221" r:id="rId1"/>
    <p:sldLayoutId id="214748422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012163457"/>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2730468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8/25/22</a:t>
            </a:fld>
            <a:endParaRPr lang="en-US">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2394813331"/>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8BA6D373-8BE0-3D42-BAFE-1BEA5E1A247A}" type="datetimeFigureOut">
              <a:rPr lang="en-US" smtClean="0">
                <a:solidFill>
                  <a:srgbClr val="000000"/>
                </a:solidFill>
                <a:latin typeface="Arial"/>
                <a:ea typeface="ＭＳ Ｐゴシック" charset="0"/>
                <a:cs typeface="ＭＳ Ｐゴシック"/>
              </a:rPr>
              <a:pPr defTabSz="914400" fontAlgn="base">
                <a:spcBef>
                  <a:spcPct val="0"/>
                </a:spcBef>
                <a:spcAft>
                  <a:spcPct val="0"/>
                </a:spcAft>
              </a:pPr>
              <a:t>8/25/22</a:t>
            </a:fld>
            <a:endParaRPr lang="en-US">
              <a:solidFill>
                <a:srgbClr val="000000"/>
              </a:solidFill>
              <a:latin typeface="Arial"/>
              <a:ea typeface="ＭＳ Ｐゴシック" charset="0"/>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44304AD0-CBFA-C841-AA24-4A7DABF4A149}" type="slidenum">
              <a:rPr lang="en-US" smtClean="0">
                <a:solidFill>
                  <a:srgbClr val="000000"/>
                </a:solidFill>
                <a:latin typeface="Arial"/>
                <a:ea typeface="ＭＳ Ｐゴシック" charset="0"/>
                <a:cs typeface="ＭＳ Ｐゴシック"/>
              </a:rPr>
              <a:pPr defTabSz="914400" fontAlgn="base">
                <a:spcBef>
                  <a:spcPct val="0"/>
                </a:spcBef>
                <a:spcAft>
                  <a:spcPct val="0"/>
                </a:spcAft>
              </a:pPr>
              <a:t>‹#›</a:t>
            </a:fld>
            <a:endParaRPr lang="en-US">
              <a:solidFill>
                <a:srgbClr val="000000"/>
              </a:solidFill>
              <a:latin typeface="Arial"/>
              <a:ea typeface="ＭＳ Ｐゴシック" charset="0"/>
              <a:cs typeface="ＭＳ Ｐゴシック"/>
            </a:endParaRPr>
          </a:p>
        </p:txBody>
      </p:sp>
    </p:spTree>
    <p:extLst>
      <p:ext uri="{BB962C8B-B14F-4D97-AF65-F5344CB8AC3E}">
        <p14:creationId xmlns:p14="http://schemas.microsoft.com/office/powerpoint/2010/main" val="3595755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8/25/22</a:t>
            </a:fld>
            <a:endParaRPr lang="en-US">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454823"/>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8/25/22</a:t>
            </a:fld>
            <a:endParaRPr lang="en-US">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2584196524"/>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53770721"/>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3419471746"/>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378273157"/>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2587176981"/>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3131638085"/>
      </p:ext>
    </p:extLst>
  </p:cSld>
  <p:clrMap bg1="lt1" tx1="dk1" bg2="lt2" tx2="dk2" accent1="accent1" accent2="accent2" accent3="accent3" accent4="accent4" accent5="accent5" accent6="accent6" hlink="hlink" folHlink="folHlink"/>
  <p:sldLayoutIdLst>
    <p:sldLayoutId id="2147484332" r:id="rId1"/>
    <p:sldLayoutId id="2147484333" r:id="rId2"/>
    <p:sldLayoutId id="2147484334" r:id="rId3"/>
    <p:sldLayoutId id="2147484335" r:id="rId4"/>
    <p:sldLayoutId id="2147484336" r:id="rId5"/>
    <p:sldLayoutId id="2147484337" r:id="rId6"/>
    <p:sldLayoutId id="2147484338" r:id="rId7"/>
    <p:sldLayoutId id="2147484339" r:id="rId8"/>
    <p:sldLayoutId id="2147484340" r:id="rId9"/>
    <p:sldLayoutId id="2147484341" r:id="rId10"/>
    <p:sldLayoutId id="2147484342"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96809272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1974A-01AC-1D4F-81BD-B8C562CA6EEF}" type="datetimeFigureOut">
              <a:rPr lang="en-US" smtClean="0">
                <a:solidFill>
                  <a:prstClr val="black">
                    <a:tint val="75000"/>
                  </a:prstClr>
                </a:solidFill>
                <a:latin typeface="Arial"/>
              </a:rPr>
              <a:pPr/>
              <a:t>8/25/22</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185AC5-F0F3-8A43-BFC4-9425C85745A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90360946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ctr" defTabSz="457200" rtl="0" eaLnBrk="1" latinLnBrk="0" hangingPunct="1">
        <a:spcBef>
          <a:spcPct val="0"/>
        </a:spcBef>
        <a:buNone/>
        <a:defRPr sz="44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384682645"/>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76732AD-70A6-7E45-A486-BEE1C3E32EC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38550947"/>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5679788"/>
      </p:ext>
    </p:extLst>
  </p:cSld>
  <p:clrMap bg1="lt1" tx1="dk1" bg2="lt2" tx2="dk2" accent1="accent1" accent2="accent2" accent3="accent3" accent4="accent4" accent5="accent5" accent6="accent6" hlink="hlink" folHlink="folHlink"/>
  <p:sldLayoutIdLst>
    <p:sldLayoutId id="21474843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56DBDE26-1AA0-614B-91A4-44AA64ABAA3D}"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56649177"/>
      </p:ext>
    </p:extLst>
  </p:cSld>
  <p:clrMap bg1="lt1" tx1="dk1" bg2="lt2" tx2="dk2" accent1="accent1" accent2="accent2" accent3="accent3" accent4="accent4" accent5="accent5" accent6="accent6" hlink="hlink" folHlink="folHlink"/>
  <p:sldLayoutIdLst>
    <p:sldLayoutId id="2147484382" r:id="rId1"/>
    <p:sldLayoutId id="214748438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35A30407-61B7-8B48-A8DE-89CFDE0A0AB2}" type="slidenum">
              <a:rPr lang="en-US"/>
              <a:pPr>
                <a:defRPr/>
              </a:pPr>
              <a:t>‹#›</a:t>
            </a:fld>
            <a:endParaRPr lang="en-US"/>
          </a:p>
        </p:txBody>
      </p:sp>
    </p:spTree>
    <p:extLst>
      <p:ext uri="{BB962C8B-B14F-4D97-AF65-F5344CB8AC3E}">
        <p14:creationId xmlns:p14="http://schemas.microsoft.com/office/powerpoint/2010/main" val="1850730872"/>
      </p:ext>
    </p:extLst>
  </p:cSld>
  <p:clrMap bg1="lt1" tx1="dk1" bg2="lt2" tx2="dk2" accent1="accent1" accent2="accent2" accent3="accent3" accent4="accent4" accent5="accent5" accent6="accent6" hlink="hlink" folHlink="folHlink"/>
  <p:sldLayoutIdLst>
    <p:sldLayoutId id="2147484385" r:id="rId1"/>
    <p:sldLayoutId id="214748438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498520026"/>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 id="2147484399" r:id="rId12"/>
    <p:sldLayoutId id="2147484400" r:id="rId13"/>
    <p:sldLayoutId id="2147484401"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908453"/>
      </p:ext>
    </p:extLst>
  </p:cSld>
  <p:clrMap bg1="dk2" tx1="lt1" bg2="dk1" tx2="lt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1886044660"/>
      </p:ext>
    </p:extLst>
  </p:cSld>
  <p:clrMap bg1="dk2" tx1="lt1" bg2="dk1" tx2="lt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defTabSz="914400" fontAlgn="base">
              <a:spcBef>
                <a:spcPct val="0"/>
              </a:spcBef>
              <a:spcAft>
                <a:spcPct val="0"/>
              </a:spcAft>
              <a:defRPr/>
            </a:pPr>
            <a:fld id="{2468BFBC-2051-C045-8CB9-E21D54743C6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8791261"/>
      </p:ext>
    </p:extLst>
  </p:cSld>
  <p:clrMap bg1="dk2" tx1="lt1" bg2="dk1" tx2="lt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 id="2147484438" r:id="rId12"/>
    <p:sldLayoutId id="2147484439"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378935"/>
      </p:ext>
    </p:extLst>
  </p:cSld>
  <p:clrMap bg1="dk2" tx1="lt1" bg2="dk1" tx2="lt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2622502"/>
      </p:ext>
    </p:extLst>
  </p:cSld>
  <p:clrMap bg1="dk2" tx1="lt1" bg2="dk1"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51737105"/>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fld id="{0233C5E4-C16C-E94B-A7B1-8B62E69B3B31}" type="slidenum">
              <a:rPr lang="en-US">
                <a:solidFill>
                  <a:srgbClr val="FFFFFF"/>
                </a:solidFill>
              </a:rPr>
              <a:pPr/>
              <a:t>‹#›</a:t>
            </a:fld>
            <a:endParaRPr lang="en-US">
              <a:solidFill>
                <a:srgbClr val="FFFFFF"/>
              </a:solidFill>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Tree>
    <p:extLst>
      <p:ext uri="{BB962C8B-B14F-4D97-AF65-F5344CB8AC3E}">
        <p14:creationId xmlns:p14="http://schemas.microsoft.com/office/powerpoint/2010/main" val="1407256381"/>
      </p:ext>
    </p:extLst>
  </p:cSld>
  <p:clrMap bg1="dk2" tx1="lt1" bg2="dk1" tx2="lt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EDBA8A87-EC4F-1C4D-86CB-4773BD2246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45777490"/>
      </p:ext>
    </p:extLst>
  </p:cSld>
  <p:clrMap bg1="dk2" tx1="lt1" bg2="dk1" tx2="lt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 id="2147484489" r:id="rId13"/>
    <p:sldLayoutId id="2147484490" r:id="rId14"/>
    <p:sldLayoutId id="2147484491"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580518889"/>
      </p:ext>
    </p:extLst>
  </p:cSld>
  <p:clrMap bg1="lt1" tx1="dk1" bg2="lt2" tx2="dk2" accent1="accent1" accent2="accent2" accent3="accent3" accent4="accent4" accent5="accent5" accent6="accent6" hlink="hlink" folHlink="folHlink"/>
  <p:sldLayoutIdLst>
    <p:sldLayoutId id="2147484493" r:id="rId1"/>
    <p:sldLayoutId id="2147484494" r:id="rId2"/>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defRPr/>
            </a:pPr>
            <a:fld id="{D0FCE1FB-D80E-654A-B82B-A8C731B458DB}"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grpSp>
        <p:nvGrpSpPr>
          <p:cNvPr id="25604" name="Group 1028"/>
          <p:cNvGrpSpPr>
            <a:grpSpLocks/>
          </p:cNvGrpSpPr>
          <p:nvPr/>
        </p:nvGrpSpPr>
        <p:grpSpPr bwMode="auto">
          <a:xfrm>
            <a:off x="0" y="0"/>
            <a:ext cx="9140825" cy="6850063"/>
            <a:chOff x="0" y="0"/>
            <a:chExt cx="5758" cy="4315"/>
          </a:xfrm>
        </p:grpSpPr>
        <p:grpSp>
          <p:nvGrpSpPr>
            <p:cNvPr id="25608"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4"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25610"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7585910"/>
      </p:ext>
    </p:extLst>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2471037"/>
      </p:ext>
    </p:extLst>
  </p:cSld>
  <p:clrMap bg1="lt1" tx1="dk1" bg2="lt2" tx2="dk2" accent1="accent1" accent2="accent2" accent3="accent3" accent4="accent4" accent5="accent5" accent6="accent6" hlink="hlink" folHlink="folHlink"/>
  <p:sldLayoutIdLst>
    <p:sldLayoutId id="2147483855"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1397918"/>
      </p:ext>
    </p:extLst>
  </p:cSld>
  <p:clrMap bg1="lt1" tx1="dk1" bg2="lt2" tx2="dk2" accent1="accent1" accent2="accent2" accent3="accent3" accent4="accent4" accent5="accent5" accent6="accent6" hlink="hlink" folHlink="folHlink"/>
  <p:sldLayoutIdLst>
    <p:sldLayoutId id="2147483857" r:id="rId1"/>
    <p:sldLayoutId id="2147483858" r:id="rId2"/>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346357767"/>
      </p:ext>
    </p:extLst>
  </p:cSld>
  <p:clrMap bg1="lt1" tx1="dk1" bg2="lt2" tx2="dk2" accent1="accent1" accent2="accent2" accent3="accent3" accent4="accent4" accent5="accent5" accent6="accent6" hlink="hlink" folHlink="folHlink"/>
  <p:sldLayoutIdLst>
    <p:sldLayoutId id="2147483861"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13.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2.xml"/><Relationship Id="rId1" Type="http://schemas.openxmlformats.org/officeDocument/2006/relationships/slideLayout" Target="../slideLayouts/slideLayout378.xml"/><Relationship Id="rId4" Type="http://schemas.openxmlformats.org/officeDocument/2006/relationships/image" Target="../media/image90.png"/></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3.xml"/><Relationship Id="rId1" Type="http://schemas.openxmlformats.org/officeDocument/2006/relationships/slideLayout" Target="../slideLayouts/slideLayout378.xml"/><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95.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01.xml"/><Relationship Id="rId1" Type="http://schemas.openxmlformats.org/officeDocument/2006/relationships/themeOverride" Target="../theme/themeOverride7.xml"/><Relationship Id="rId4" Type="http://schemas.openxmlformats.org/officeDocument/2006/relationships/image" Target="../media/image96.png"/></Relationships>
</file>

<file path=ppt/slides/_rels/slide10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6.xml"/><Relationship Id="rId1" Type="http://schemas.openxmlformats.org/officeDocument/2006/relationships/slideLayout" Target="../slideLayouts/slideLayout280.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417.xml"/></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9.xml"/><Relationship Id="rId1" Type="http://schemas.openxmlformats.org/officeDocument/2006/relationships/slideLayout" Target="../slideLayouts/slideLayout41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0.xml"/><Relationship Id="rId1" Type="http://schemas.openxmlformats.org/officeDocument/2006/relationships/slideLayout" Target="../slideLayouts/slideLayout422.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13.xml"/></Relationships>
</file>

<file path=ppt/slides/_rels/slide1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1.xml"/><Relationship Id="rId1" Type="http://schemas.openxmlformats.org/officeDocument/2006/relationships/slideLayout" Target="../slideLayouts/slideLayout250.xml"/></Relationships>
</file>

<file path=ppt/slides/_rels/slide1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9.xml"/><Relationship Id="rId1" Type="http://schemas.openxmlformats.org/officeDocument/2006/relationships/slideLayout" Target="../slideLayouts/slideLayout182.xml"/><Relationship Id="rId4" Type="http://schemas.openxmlformats.org/officeDocument/2006/relationships/image" Target="../media/image6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2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1.xml"/><Relationship Id="rId1" Type="http://schemas.openxmlformats.org/officeDocument/2006/relationships/slideLayout" Target="../slideLayouts/slideLayout425.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423.xml"/><Relationship Id="rId1" Type="http://schemas.openxmlformats.org/officeDocument/2006/relationships/themeOverride" Target="../theme/themeOverride8.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2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2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423.xml"/><Relationship Id="rId1" Type="http://schemas.openxmlformats.org/officeDocument/2006/relationships/themeOverride" Target="../theme/themeOverride9.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hyperlink" Target="http://epitemnein-epitomic.blogspot.com/2010/10/steadfastness-and-rewards-for.html" TargetMode="Externa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51.xml"/><Relationship Id="rId1" Type="http://schemas.openxmlformats.org/officeDocument/2006/relationships/themeOverride" Target="../theme/themeOverride10.xml"/><Relationship Id="rId5" Type="http://schemas.openxmlformats.org/officeDocument/2006/relationships/image" Target="../media/image115.png"/><Relationship Id="rId4" Type="http://schemas.openxmlformats.org/officeDocument/2006/relationships/image" Target="../media/image114.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51.xml"/><Relationship Id="rId1" Type="http://schemas.openxmlformats.org/officeDocument/2006/relationships/themeOverride" Target="../theme/themeOverride11.xml"/><Relationship Id="rId4" Type="http://schemas.openxmlformats.org/officeDocument/2006/relationships/image" Target="../media/image116.png"/></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0.xml"/><Relationship Id="rId1"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1.xml"/><Relationship Id="rId1" Type="http://schemas.openxmlformats.org/officeDocument/2006/relationships/slideLayout" Target="../slideLayouts/slideLayout51.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52.xml"/><Relationship Id="rId1" Type="http://schemas.openxmlformats.org/officeDocument/2006/relationships/themeOverride" Target="../theme/themeOverride12.xml"/><Relationship Id="rId5" Type="http://schemas.openxmlformats.org/officeDocument/2006/relationships/image" Target="../media/image122.jpeg"/><Relationship Id="rId4" Type="http://schemas.openxmlformats.org/officeDocument/2006/relationships/image" Target="../media/image121.emf"/></Relationships>
</file>

<file path=ppt/slides/_rels/slide1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92.xml"/><Relationship Id="rId6" Type="http://schemas.openxmlformats.org/officeDocument/2006/relationships/image" Target="../media/image32.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31.jpeg"/></Relationships>
</file>

<file path=ppt/slides/_rels/slide1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6.xml"/><Relationship Id="rId1" Type="http://schemas.openxmlformats.org/officeDocument/2006/relationships/slideLayout" Target="../slideLayouts/slideLayout427.xml"/></Relationships>
</file>

<file path=ppt/slides/_rels/slide1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7.xml"/><Relationship Id="rId1" Type="http://schemas.openxmlformats.org/officeDocument/2006/relationships/slideLayout" Target="../slideLayouts/slideLayout427.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9.xml"/><Relationship Id="rId1" Type="http://schemas.openxmlformats.org/officeDocument/2006/relationships/slideLayout" Target="../slideLayouts/slideLayout44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3.xml"/><Relationship Id="rId1" Type="http://schemas.openxmlformats.org/officeDocument/2006/relationships/slideLayout" Target="../slideLayouts/slideLayout458.xml"/><Relationship Id="rId4" Type="http://schemas.openxmlformats.org/officeDocument/2006/relationships/image" Target="../media/image130.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10.xml"/></Relationships>
</file>

<file path=ppt/slides/_rels/slide15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4.xml"/><Relationship Id="rId1" Type="http://schemas.openxmlformats.org/officeDocument/2006/relationships/slideLayout" Target="../slideLayouts/slideLayout464.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15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6.xml"/><Relationship Id="rId1" Type="http://schemas.openxmlformats.org/officeDocument/2006/relationships/slideLayout" Target="../slideLayouts/slideLayout477.xml"/><Relationship Id="rId4" Type="http://schemas.openxmlformats.org/officeDocument/2006/relationships/image" Target="../media/image137.jpeg"/></Relationships>
</file>

<file path=ppt/slides/_rels/slide15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7.xml"/><Relationship Id="rId1" Type="http://schemas.openxmlformats.org/officeDocument/2006/relationships/slideLayout" Target="../slideLayouts/slideLayout477.xml"/><Relationship Id="rId4" Type="http://schemas.openxmlformats.org/officeDocument/2006/relationships/image" Target="../media/image139.jpeg"/></Relationships>
</file>

<file path=ppt/slides/_rels/slide15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8.xml"/><Relationship Id="rId1" Type="http://schemas.openxmlformats.org/officeDocument/2006/relationships/slideLayout" Target="../slideLayouts/slideLayout488.xml"/></Relationships>
</file>

<file path=ppt/slides/_rels/slide15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9.xml"/><Relationship Id="rId1" Type="http://schemas.openxmlformats.org/officeDocument/2006/relationships/slideLayout" Target="../slideLayouts/slideLayout488.xml"/></Relationships>
</file>

<file path=ppt/slides/_rels/slide15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0.xml"/><Relationship Id="rId1" Type="http://schemas.openxmlformats.org/officeDocument/2006/relationships/slideLayout" Target="../slideLayouts/slideLayout482.xml"/></Relationships>
</file>

<file path=ppt/slides/_rels/slide1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41.xml"/><Relationship Id="rId1" Type="http://schemas.openxmlformats.org/officeDocument/2006/relationships/slideLayout" Target="../slideLayouts/slideLayout477.xml"/></Relationships>
</file>

<file path=ppt/slides/_rels/slide15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2.xml"/><Relationship Id="rId1" Type="http://schemas.openxmlformats.org/officeDocument/2006/relationships/slideLayout" Target="../slideLayouts/slideLayout477.xml"/><Relationship Id="rId4" Type="http://schemas.openxmlformats.org/officeDocument/2006/relationships/image" Target="../media/image145.jpeg"/></Relationships>
</file>

<file path=ppt/slides/_rels/slide15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3.xml"/><Relationship Id="rId1" Type="http://schemas.openxmlformats.org/officeDocument/2006/relationships/slideLayout" Target="../slideLayouts/slideLayout477.xml"/><Relationship Id="rId4" Type="http://schemas.openxmlformats.org/officeDocument/2006/relationships/image" Target="../media/image147.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10.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7.xml"/><Relationship Id="rId1" Type="http://schemas.openxmlformats.org/officeDocument/2006/relationships/slideLayout" Target="../slideLayouts/slideLayout1.xml"/><Relationship Id="rId4" Type="http://schemas.openxmlformats.org/officeDocument/2006/relationships/image" Target="../media/image152.png"/></Relationships>
</file>

<file path=ppt/slides/_rels/slide16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8.xml"/><Relationship Id="rId1" Type="http://schemas.openxmlformats.org/officeDocument/2006/relationships/slideLayout" Target="../slideLayouts/slideLayout476.xml"/><Relationship Id="rId4" Type="http://schemas.openxmlformats.org/officeDocument/2006/relationships/image" Target="../media/image153.jpeg"/></Relationships>
</file>

<file path=ppt/slides/_rels/slide1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0.xml"/><Relationship Id="rId1" Type="http://schemas.openxmlformats.org/officeDocument/2006/relationships/slideLayout" Target="../slideLayouts/slideLayout427.xml"/></Relationships>
</file>

<file path=ppt/slides/_rels/slide16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51.xml"/><Relationship Id="rId1" Type="http://schemas.openxmlformats.org/officeDocument/2006/relationships/slideLayout" Target="../slideLayouts/slideLayout42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27.xml"/></Relationships>
</file>

<file path=ppt/slides/_rels/slide16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7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10.xml"/></Relationships>
</file>

<file path=ppt/slides/_rels/slide170.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153.xml"/><Relationship Id="rId1" Type="http://schemas.openxmlformats.org/officeDocument/2006/relationships/slideLayout" Target="../slideLayouts/slideLayout48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6.xml"/><Relationship Id="rId1" Type="http://schemas.openxmlformats.org/officeDocument/2006/relationships/slideLayout" Target="../slideLayouts/slideLayout427.xml"/></Relationships>
</file>

<file path=ppt/slides/_rels/slide17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7.xml"/><Relationship Id="rId1" Type="http://schemas.openxmlformats.org/officeDocument/2006/relationships/slideLayout" Target="../slideLayouts/slideLayout1.xml"/><Relationship Id="rId4" Type="http://schemas.microsoft.com/office/2007/relationships/hdphoto" Target="../media/hdphoto1.wdp"/></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03.xml"/></Relationships>
</file>

<file path=ppt/slides/_rels/slide1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9.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7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0.xml"/><Relationship Id="rId1" Type="http://schemas.openxmlformats.org/officeDocument/2006/relationships/slideLayout" Target="../slideLayouts/slideLayout477.xml"/><Relationship Id="rId4" Type="http://schemas.openxmlformats.org/officeDocument/2006/relationships/image" Target="../media/image139.jpeg"/></Relationships>
</file>

<file path=ppt/slides/_rels/slide1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2.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1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64.xml"/><Relationship Id="rId1" Type="http://schemas.openxmlformats.org/officeDocument/2006/relationships/slideLayout" Target="../slideLayouts/slideLayout1.xml"/><Relationship Id="rId4" Type="http://schemas.openxmlformats.org/officeDocument/2006/relationships/image" Target="../media/image160.png"/></Relationships>
</file>

<file path=ppt/slides/_rels/slide18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5.xml"/><Relationship Id="rId1" Type="http://schemas.openxmlformats.org/officeDocument/2006/relationships/slideLayout" Target="../slideLayouts/slideLayout427.xml"/></Relationships>
</file>

<file path=ppt/slides/_rels/slide18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6.xml"/><Relationship Id="rId1" Type="http://schemas.openxmlformats.org/officeDocument/2006/relationships/slideLayout" Target="../slideLayouts/slideLayout427.xml"/></Relationships>
</file>

<file path=ppt/slides/_rels/slide18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7.xml"/><Relationship Id="rId1" Type="http://schemas.openxmlformats.org/officeDocument/2006/relationships/slideLayout" Target="../slideLayouts/slideLayout427.xml"/></Relationships>
</file>

<file path=ppt/slides/_rels/slide18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8.xml"/><Relationship Id="rId1" Type="http://schemas.openxmlformats.org/officeDocument/2006/relationships/slideLayout" Target="../slideLayouts/slideLayout427.xml"/></Relationships>
</file>

<file path=ppt/slides/_rels/slide18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9.xml"/><Relationship Id="rId1" Type="http://schemas.openxmlformats.org/officeDocument/2006/relationships/slideLayout" Target="../slideLayouts/slideLayout427.xml"/></Relationships>
</file>

<file path=ppt/slides/_rels/slide18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0.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523.xml"/><Relationship Id="rId1" Type="http://schemas.openxmlformats.org/officeDocument/2006/relationships/themeOverride" Target="../theme/themeOverride14.xml"/><Relationship Id="rId4" Type="http://schemas.openxmlformats.org/officeDocument/2006/relationships/image" Target="../media/image167.emf"/></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0.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523.xml"/><Relationship Id="rId1" Type="http://schemas.openxmlformats.org/officeDocument/2006/relationships/themeOverride" Target="../theme/themeOverride15.xml"/><Relationship Id="rId4" Type="http://schemas.openxmlformats.org/officeDocument/2006/relationships/image" Target="../media/image167.emf"/></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523.xml"/><Relationship Id="rId1" Type="http://schemas.openxmlformats.org/officeDocument/2006/relationships/themeOverride" Target="../theme/themeOverride16.xml"/><Relationship Id="rId4" Type="http://schemas.openxmlformats.org/officeDocument/2006/relationships/image" Target="../media/image167.emf"/></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523.xml"/><Relationship Id="rId1" Type="http://schemas.openxmlformats.org/officeDocument/2006/relationships/themeOverride" Target="../theme/themeOverride17.xml"/><Relationship Id="rId4" Type="http://schemas.openxmlformats.org/officeDocument/2006/relationships/image" Target="../media/image167.emf"/></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523.xml"/><Relationship Id="rId1" Type="http://schemas.openxmlformats.org/officeDocument/2006/relationships/themeOverride" Target="../theme/themeOverride18.xml"/><Relationship Id="rId4" Type="http://schemas.openxmlformats.org/officeDocument/2006/relationships/image" Target="../media/image167.emf"/></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523.xml"/><Relationship Id="rId1" Type="http://schemas.openxmlformats.org/officeDocument/2006/relationships/themeOverride" Target="../theme/themeOverride19.xml"/><Relationship Id="rId4" Type="http://schemas.openxmlformats.org/officeDocument/2006/relationships/image" Target="../media/image167.emf"/></Relationships>
</file>

<file path=ppt/slides/_rels/slide1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7.xml"/><Relationship Id="rId1" Type="http://schemas.openxmlformats.org/officeDocument/2006/relationships/slideLayout" Target="../slideLayouts/slideLayout46.xml"/></Relationships>
</file>

<file path=ppt/slides/_rels/slide19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0.xml"/><Relationship Id="rId1" Type="http://schemas.openxmlformats.org/officeDocument/2006/relationships/slideLayout" Target="../slideLayouts/slideLayout46.xml"/></Relationships>
</file>

<file path=ppt/slides/_rels/slide19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1.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10.xml"/><Relationship Id="rId4" Type="http://schemas.openxmlformats.org/officeDocument/2006/relationships/image" Target="../media/image39.jpeg"/></Relationships>
</file>

<file path=ppt/slides/_rels/slide20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2.xml"/><Relationship Id="rId1" Type="http://schemas.openxmlformats.org/officeDocument/2006/relationships/slideLayout" Target="../slideLayouts/slideLayout46.xml"/></Relationships>
</file>

<file path=ppt/slides/_rels/slide20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3.xml"/><Relationship Id="rId1" Type="http://schemas.openxmlformats.org/officeDocument/2006/relationships/slideLayout" Target="../slideLayouts/slideLayout46.xml"/></Relationships>
</file>

<file path=ppt/slides/_rels/slide2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4.xml"/><Relationship Id="rId1" Type="http://schemas.openxmlformats.org/officeDocument/2006/relationships/slideLayout" Target="../slideLayouts/slideLayout46.xml"/></Relationships>
</file>

<file path=ppt/slides/_rels/slide20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524.xml"/></Relationships>
</file>

<file path=ppt/slides/_rels/slide20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32.xml"/><Relationship Id="rId4" Type="http://schemas.openxmlformats.org/officeDocument/2006/relationships/image" Target="../media/image173.jpeg"/></Relationships>
</file>

<file path=ppt/slides/_rels/slide20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7.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20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9.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10.xml"/><Relationship Id="rId6" Type="http://schemas.openxmlformats.org/officeDocument/2006/relationships/image" Target="../media/image42.jpeg"/><Relationship Id="rId5" Type="http://schemas.openxmlformats.org/officeDocument/2006/relationships/image" Target="../media/image34.jpeg"/><Relationship Id="rId4" Type="http://schemas.openxmlformats.org/officeDocument/2006/relationships/image" Target="../media/image41.jpeg"/></Relationships>
</file>

<file path=ppt/slides/_rels/slide21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56.xml"/></Relationships>
</file>

<file path=ppt/slides/_rels/slide21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6.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52.xml"/><Relationship Id="rId1" Type="http://schemas.openxmlformats.org/officeDocument/2006/relationships/themeOverride" Target="../theme/themeOverride20.xml"/><Relationship Id="rId5" Type="http://schemas.openxmlformats.org/officeDocument/2006/relationships/image" Target="../media/image122.jpeg"/><Relationship Id="rId4" Type="http://schemas.openxmlformats.org/officeDocument/2006/relationships/image" Target="../media/image121.emf"/></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52.xml"/><Relationship Id="rId1" Type="http://schemas.openxmlformats.org/officeDocument/2006/relationships/themeOverride" Target="../theme/themeOverride21.xml"/><Relationship Id="rId4" Type="http://schemas.openxmlformats.org/officeDocument/2006/relationships/image" Target="../media/image177.emf"/></Relationships>
</file>

<file path=ppt/slides/_rels/slide21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5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4.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52.xml"/><Relationship Id="rId1" Type="http://schemas.openxmlformats.org/officeDocument/2006/relationships/themeOverride" Target="../theme/themeOverride22.xml"/><Relationship Id="rId4" Type="http://schemas.openxmlformats.org/officeDocument/2006/relationships/image" Target="../media/image181.png"/></Relationships>
</file>

<file path=ppt/slides/_rels/slide21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96.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22.xml"/></Relationships>
</file>

<file path=ppt/slides/_rels/slide22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97.xml"/><Relationship Id="rId1" Type="http://schemas.openxmlformats.org/officeDocument/2006/relationships/slideLayout" Target="../slideLayouts/slideLayout57.xml"/></Relationships>
</file>

<file path=ppt/slides/_rels/slide22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6.xml"/></Relationships>
</file>

<file path=ppt/slides/_rels/slide22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98.xml"/><Relationship Id="rId1" Type="http://schemas.openxmlformats.org/officeDocument/2006/relationships/slideLayout" Target="../slideLayouts/slideLayout46.xml"/></Relationships>
</file>

<file path=ppt/slides/_rels/slide22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9.xml"/><Relationship Id="rId1" Type="http://schemas.openxmlformats.org/officeDocument/2006/relationships/slideLayout" Target="../slideLayouts/slideLayout56.xml"/></Relationships>
</file>

<file path=ppt/slides/_rels/slide22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00.xml"/><Relationship Id="rId1" Type="http://schemas.openxmlformats.org/officeDocument/2006/relationships/slideLayout" Target="../slideLayouts/slideLayout57.xml"/></Relationships>
</file>

<file path=ppt/slides/_rels/slide22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6.xml"/></Relationships>
</file>

<file path=ppt/slides/_rels/slide22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1.xml"/><Relationship Id="rId1" Type="http://schemas.openxmlformats.org/officeDocument/2006/relationships/slideLayout" Target="../slideLayouts/slideLayout57.xml"/></Relationships>
</file>

<file path=ppt/slides/_rels/slide22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2.xml"/><Relationship Id="rId1" Type="http://schemas.openxmlformats.org/officeDocument/2006/relationships/slideLayout" Target="../slideLayouts/slideLayout57.xml"/></Relationships>
</file>

<file path=ppt/slides/_rels/slide22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3.xml"/><Relationship Id="rId1" Type="http://schemas.openxmlformats.org/officeDocument/2006/relationships/slideLayout" Target="../slideLayouts/slideLayout57.xml"/></Relationships>
</file>

<file path=ppt/slides/_rels/slide22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4.xml"/><Relationship Id="rId1" Type="http://schemas.openxmlformats.org/officeDocument/2006/relationships/slideLayout" Target="../slideLayouts/slideLayout66.xml"/><Relationship Id="rId4" Type="http://schemas.openxmlformats.org/officeDocument/2006/relationships/image" Target="../media/image186.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28.xml"/></Relationships>
</file>

<file path=ppt/slides/_rels/slide23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05.xml"/><Relationship Id="rId1" Type="http://schemas.openxmlformats.org/officeDocument/2006/relationships/slideLayout" Target="../slideLayouts/slideLayout66.xml"/><Relationship Id="rId4" Type="http://schemas.openxmlformats.org/officeDocument/2006/relationships/image" Target="../media/image188.jpeg"/></Relationships>
</file>

<file path=ppt/slides/_rels/slide23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06.xml"/><Relationship Id="rId1" Type="http://schemas.openxmlformats.org/officeDocument/2006/relationships/slideLayout" Target="../slideLayouts/slideLayout66.xml"/><Relationship Id="rId4" Type="http://schemas.openxmlformats.org/officeDocument/2006/relationships/image" Target="../media/image190.jpeg"/></Relationships>
</file>

<file path=ppt/slides/_rels/slide2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7.xml"/><Relationship Id="rId1" Type="http://schemas.openxmlformats.org/officeDocument/2006/relationships/slideLayout" Target="../slideLayouts/slideLayout30.xml"/><Relationship Id="rId6" Type="http://schemas.openxmlformats.org/officeDocument/2006/relationships/image" Target="../media/image78.jpeg"/><Relationship Id="rId5" Type="http://schemas.openxmlformats.org/officeDocument/2006/relationships/image" Target="../media/image191.png"/><Relationship Id="rId4" Type="http://schemas.openxmlformats.org/officeDocument/2006/relationships/image" Target="../media/image76.jpeg"/></Relationships>
</file>

<file path=ppt/slides/_rels/slide23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7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6.xml"/></Relationships>
</file>

<file path=ppt/slides/_rels/slide23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6.xml"/></Relationships>
</file>

<file path=ppt/slides/_rels/slide2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0.xml"/><Relationship Id="rId1" Type="http://schemas.openxmlformats.org/officeDocument/2006/relationships/slideLayout" Target="../slideLayouts/slideLayout46.xml"/></Relationships>
</file>

<file path=ppt/slides/_rels/slide23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1.xml"/><Relationship Id="rId1" Type="http://schemas.openxmlformats.org/officeDocument/2006/relationships/slideLayout" Target="../slideLayouts/slideLayout46.xml"/></Relationships>
</file>

<file path=ppt/slides/_rels/slide2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28.xml"/><Relationship Id="rId4" Type="http://schemas.openxmlformats.org/officeDocument/2006/relationships/image" Target="../media/image46.jpeg"/></Relationships>
</file>

<file path=ppt/slides/_rels/slide24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3.xml"/><Relationship Id="rId1" Type="http://schemas.openxmlformats.org/officeDocument/2006/relationships/slideLayout" Target="../slideLayouts/slideLayout46.xml"/></Relationships>
</file>

<file path=ppt/slides/_rels/slide24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14.xml"/><Relationship Id="rId1" Type="http://schemas.openxmlformats.org/officeDocument/2006/relationships/slideLayout" Target="../slideLayouts/slideLayout46.xml"/></Relationships>
</file>

<file path=ppt/slides/_rels/slide24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6.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18.xml"/><Relationship Id="rId1" Type="http://schemas.openxmlformats.org/officeDocument/2006/relationships/slideLayout" Target="../slideLayouts/slideLayout56.xml"/></Relationships>
</file>

<file path=ppt/slides/_rels/slide24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19.xml"/><Relationship Id="rId1" Type="http://schemas.openxmlformats.org/officeDocument/2006/relationships/slideLayout" Target="../slideLayouts/slideLayout77.xml"/></Relationships>
</file>

<file path=ppt/slides/_rels/slide24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20.xml"/><Relationship Id="rId1" Type="http://schemas.openxmlformats.org/officeDocument/2006/relationships/slideLayout" Target="../slideLayouts/slideLayout46.xml"/></Relationships>
</file>

<file path=ppt/slides/_rels/slide24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21.xml"/><Relationship Id="rId1" Type="http://schemas.openxmlformats.org/officeDocument/2006/relationships/slideLayout" Target="../slideLayouts/slideLayout79.xml"/></Relationships>
</file>

<file path=ppt/slides/_rels/slide24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128.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3.xml"/><Relationship Id="rId1" Type="http://schemas.openxmlformats.org/officeDocument/2006/relationships/slideLayout" Target="../slideLayouts/slideLayout18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28.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28.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60.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183.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61056899@N06/5751301741" TargetMode="External"/><Relationship Id="rId2" Type="http://schemas.openxmlformats.org/officeDocument/2006/relationships/image" Target="../media/image22.jpeg"/><Relationship Id="rId1" Type="http://schemas.openxmlformats.org/officeDocument/2006/relationships/slideLayout" Target="../slideLayouts/slideLayout199.xml"/><Relationship Id="rId4" Type="http://schemas.openxmlformats.org/officeDocument/2006/relationships/hyperlink" Target="https://creativecommons.org/licenses/by/3.0/"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0.xml"/><Relationship Id="rId1" Type="http://schemas.openxmlformats.org/officeDocument/2006/relationships/themeOverride" Target="../theme/themeOverride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0.xml"/><Relationship Id="rId1" Type="http://schemas.openxmlformats.org/officeDocument/2006/relationships/themeOverride" Target="../theme/themeOverride3.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9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94.xml"/><Relationship Id="rId4" Type="http://schemas.openxmlformats.org/officeDocument/2006/relationships/hyperlink" Target="https://newversenews.blogspot.com/2020/04/passover-in-plague-time.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94.xml"/><Relationship Id="rId4" Type="http://schemas.openxmlformats.org/officeDocument/2006/relationships/hyperlink" Target="http://epitemnein-epitomic.blogspot.com/2010/10/steadfastness-and-rewards-for.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94.xml"/><Relationship Id="rId4" Type="http://schemas.openxmlformats.org/officeDocument/2006/relationships/hyperlink" Target="https://newversenews.blogspot.com/2020/04/passover-in-plague-time.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194.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94.xml"/><Relationship Id="rId5" Type="http://schemas.openxmlformats.org/officeDocument/2006/relationships/hyperlink" Target="https://creativecommons.org/licenses/by-nc-nd/3.0/" TargetMode="External"/><Relationship Id="rId4" Type="http://schemas.openxmlformats.org/officeDocument/2006/relationships/hyperlink" Target="https://epitemnein-epitomic.blogspot.com/2013/03/the-resilience-of-all-conquering-faith.html?m=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94.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8.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9.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50.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61.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61.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61.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26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250.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2.xml"/><Relationship Id="rId1" Type="http://schemas.openxmlformats.org/officeDocument/2006/relationships/themeOverride" Target="../theme/themeOverride5.xml"/><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6.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8.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3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32.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94.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7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84.xml"/><Relationship Id="rId1" Type="http://schemas.openxmlformats.org/officeDocument/2006/relationships/themeOverride" Target="../theme/themeOverride6.xml"/><Relationship Id="rId4" Type="http://schemas.openxmlformats.org/officeDocument/2006/relationships/image" Target="../media/image71.jpeg"/></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8.xml"/><Relationship Id="rId1" Type="http://schemas.openxmlformats.org/officeDocument/2006/relationships/slideLayout" Target="../slideLayouts/slideLayout291.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30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2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4.xml"/><Relationship Id="rId1" Type="http://schemas.openxmlformats.org/officeDocument/2006/relationships/slideLayout" Target="../slideLayouts/slideLayout250.xml"/></Relationships>
</file>

<file path=ppt/slides/_rels/slide9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334.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351.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8.xml"/><Relationship Id="rId1" Type="http://schemas.openxmlformats.org/officeDocument/2006/relationships/slideLayout" Target="../slideLayouts/slideLayout362.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9.xml"/><Relationship Id="rId1" Type="http://schemas.openxmlformats.org/officeDocument/2006/relationships/slideLayout" Target="../slideLayouts/slideLayout362.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373.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1.xml"/><Relationship Id="rId1" Type="http://schemas.openxmlformats.org/officeDocument/2006/relationships/slideLayout" Target="../slideLayouts/slideLayout36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ميراث المؤمن</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6" name="Rectangle 2">
            <a:extLst>
              <a:ext uri="{FF2B5EF4-FFF2-40B4-BE49-F238E27FC236}">
                <a16:creationId xmlns:a16="http://schemas.microsoft.com/office/drawing/2014/main" id="{6435FEC5-76D5-E643-87F5-0AD2710BF20F}"/>
              </a:ext>
            </a:extLst>
          </p:cNvPr>
          <p:cNvSpPr txBox="1">
            <a:spLocks noChangeArrowheads="1"/>
          </p:cNvSpPr>
          <p:nvPr/>
        </p:nvSpPr>
        <p:spPr bwMode="auto">
          <a:xfrm>
            <a:off x="0" y="5336844"/>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علم الخلاص</a:t>
            </a:r>
            <a:r>
              <a:rPr kumimoji="0" lang="ar-JO"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ar-SA"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برنامج الله الخلاصي</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
        <p:nvSpPr>
          <p:cNvPr id="8" name="Rectangle 2">
            <a:extLst>
              <a:ext uri="{FF2B5EF4-FFF2-40B4-BE49-F238E27FC236}">
                <a16:creationId xmlns:a16="http://schemas.microsoft.com/office/drawing/2014/main" id="{AF9D9949-C443-0D4F-B0EC-5205A9974C46}"/>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kumimoji="0" lang="ar-JO" sz="5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ملخص العهد </a:t>
            </a:r>
            <a:r>
              <a:rPr lang="ar-JO" sz="5400" b="1" kern="0" dirty="0">
                <a:solidFill>
                  <a:srgbClr val="000000"/>
                </a:solidFill>
                <a:latin typeface="Arial" charset="0"/>
                <a:ea typeface="ＭＳ Ｐゴシック" charset="0"/>
                <a:cs typeface="ＭＳ Ｐゴシック" charset="0"/>
              </a:rPr>
              <a:t>القديم</a:t>
            </a:r>
            <a:endParaRPr kumimoji="0" lang="en-US" sz="5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10647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zh-CN" altLang="en-US" sz="2000">
              <a:solidFill>
                <a:srgbClr val="000000"/>
              </a:solidFill>
              <a:latin typeface="Arial"/>
              <a:ea typeface="ＭＳ Ｐゴシック" charset="0"/>
              <a:cs typeface="Arial"/>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257033" name="Text Box 9"/>
          <p:cNvSpPr txBox="1">
            <a:spLocks noChangeArrowheads="1"/>
          </p:cNvSpPr>
          <p:nvPr/>
        </p:nvSpPr>
        <p:spPr bwMode="auto">
          <a:xfrm>
            <a:off x="381000" y="331788"/>
            <a:ext cx="4046984"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3200" b="1" i="1" dirty="0">
                <a:solidFill>
                  <a:srgbClr val="FFFFFF"/>
                </a:solidFill>
                <a:latin typeface="Arial"/>
                <a:ea typeface="ＭＳ Ｐゴシック" charset="0"/>
                <a:cs typeface="Arial"/>
              </a:rPr>
              <a:t>و يكون لكم الدم علامة على البيوت التي أنتم فيها فأرى الدم و أعبر عنكم فلا يكون عليكم ضربة للهلاك حين أضرب أرض مصر</a:t>
            </a:r>
            <a:endParaRPr lang="en-US" sz="3200" b="1" i="1" dirty="0">
              <a:solidFill>
                <a:srgbClr val="FFFFFF"/>
              </a:solidFill>
              <a:latin typeface="Arial"/>
              <a:ea typeface="ＭＳ Ｐゴシック" charset="0"/>
              <a:cs typeface="Arial"/>
            </a:endParaRPr>
          </a:p>
        </p:txBody>
      </p:sp>
      <p:sp>
        <p:nvSpPr>
          <p:cNvPr id="257034" name="Text Box 10"/>
          <p:cNvSpPr txBox="1">
            <a:spLocks noChangeArrowheads="1"/>
          </p:cNvSpPr>
          <p:nvPr/>
        </p:nvSpPr>
        <p:spPr bwMode="auto">
          <a:xfrm>
            <a:off x="0" y="5943600"/>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ar-JO" sz="2800" b="1" dirty="0">
                <a:solidFill>
                  <a:srgbClr val="FFFFFF"/>
                </a:solidFill>
                <a:latin typeface="Arial"/>
                <a:ea typeface="ＭＳ Ｐゴシック" charset="0"/>
                <a:cs typeface="Arial"/>
              </a:rPr>
              <a:t>خروج 12: 13</a:t>
            </a:r>
            <a:endParaRPr lang="en-US" sz="2800" b="1" dirty="0">
              <a:solidFill>
                <a:srgbClr val="FFFFFF"/>
              </a:solidFill>
              <a:latin typeface="Arial"/>
              <a:ea typeface="ＭＳ Ｐゴシック" charset="0"/>
              <a:cs typeface="Arial"/>
            </a:endParaRPr>
          </a:p>
        </p:txBody>
      </p:sp>
      <p:sp>
        <p:nvSpPr>
          <p:cNvPr id="430090"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ar-JO" altLang="zh-CN" sz="3200" b="1" dirty="0">
                <a:solidFill>
                  <a:schemeClr val="bg1"/>
                </a:solidFill>
                <a:cs typeface="Arial"/>
              </a:rPr>
              <a:t>حماية الفصح</a:t>
            </a:r>
            <a:endParaRPr lang="en-US" altLang="zh-CN" sz="3200" b="1" dirty="0">
              <a:solidFill>
                <a:schemeClr val="bg1"/>
              </a:solidFill>
              <a:cs typeface="Arial"/>
            </a:endParaRPr>
          </a:p>
        </p:txBody>
      </p:sp>
    </p:spTree>
    <p:extLst>
      <p:ext uri="{BB962C8B-B14F-4D97-AF65-F5344CB8AC3E}">
        <p14:creationId xmlns:p14="http://schemas.microsoft.com/office/powerpoint/2010/main" val="23591662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ctr" eaLnBrk="1" hangingPunct="1">
              <a:defRPr/>
            </a:pPr>
            <a:r>
              <a:rPr lang="ar-JO" sz="3600" b="1" dirty="0"/>
              <a:t>مواد البناء الدائمة (1 كو 3: 12أ)</a:t>
            </a:r>
            <a:endParaRPr lang="en-US" sz="3600" b="1" dirty="0"/>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rPr>
              <a:t>الأساس : الرب يسوع المسيح (1 كو 3: 11)</a:t>
            </a:r>
            <a:endParaRPr lang="en-US" b="1" i="0" dirty="0">
              <a:solidFill>
                <a:schemeClr val="bg1"/>
              </a:solidFill>
            </a:endParaRP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Tahoma" charset="0"/>
                <a:ea typeface="ＭＳ Ｐゴシック" charset="0"/>
              </a:rPr>
              <a:t>ذهب</a:t>
            </a:r>
            <a:endParaRPr kumimoji="0" lang="en-US" sz="3200" b="1"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Tahoma" charset="0"/>
                <a:ea typeface="ＭＳ Ｐゴシック" charset="0"/>
              </a:rPr>
              <a:t>حجارة كريمة</a:t>
            </a:r>
            <a:endParaRPr kumimoji="0" lang="en-US" sz="3200" b="1"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Tahoma" charset="0"/>
                <a:ea typeface="ＭＳ Ｐゴシック" charset="0"/>
              </a:rPr>
              <a:t>فضة</a:t>
            </a:r>
            <a:endParaRPr kumimoji="0" lang="en-US" sz="3200" b="1" i="0" u="none" strike="noStrike" kern="1200" cap="none" spc="0" normalizeH="0" baseline="0" noProof="0" dirty="0">
              <a:ln>
                <a:noFill/>
              </a:ln>
              <a:solidFill>
                <a:srgbClr val="000000"/>
              </a:solidFill>
              <a:effectLst/>
              <a:uLnTx/>
              <a:uFillTx/>
              <a:latin typeface="Tahoma" charset="0"/>
              <a:ea typeface="ＭＳ Ｐゴシック"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5543505" cy="3077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0" i="0" u="none" strike="noStrike" kern="1200" cap="none" spc="0" normalizeH="0" baseline="0" noProof="0" dirty="0">
                <a:ln>
                  <a:noFill/>
                </a:ln>
                <a:solidFill>
                  <a:srgbClr val="000000"/>
                </a:solidFill>
                <a:effectLst/>
                <a:uLnTx/>
                <a:uFillTx/>
                <a:latin typeface="Tahoma" charset="0"/>
                <a:ea typeface="ＭＳ Ｐゴシック" charset="0"/>
              </a:rPr>
              <a:t>مقتبسة من تشارلز ر. سويندول . ( دليل دراسة المواهب الروحية ) ( آي. إف. إل، 1983) ،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i="0" u="none" strike="noStrike" kern="1200" cap="none" spc="0" normalizeH="0" baseline="0" noProof="0" dirty="0">
                <a:ln>
                  <a:noFill/>
                </a:ln>
                <a:solidFill>
                  <a:srgbClr val="FFFFFF"/>
                </a:solidFill>
                <a:effectLst/>
                <a:uLnTx/>
                <a:uFillTx/>
                <a:latin typeface="Tahoma" charset="0"/>
                <a:ea typeface="ＭＳ Ｐゴシック" charset="0"/>
              </a:rPr>
              <a:t>الأساس : الرسل و الأنبياء (أف 2: 20)</a:t>
            </a:r>
            <a:endParaRPr kumimoji="0" lang="en-US" sz="28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3207516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ctr" eaLnBrk="1" hangingPunct="1">
              <a:defRPr/>
            </a:pPr>
            <a:r>
              <a:rPr lang="ar-JO" sz="3600" b="1" dirty="0"/>
              <a:t>مواد بناء قابلة للتلف (1 كو 3: 12ب)</a:t>
            </a:r>
            <a:endParaRPr lang="en-US" sz="3600" b="1" dirty="0"/>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rPr>
              <a:t>الأساس : الرب يسوع المسيح (1 كو 3: 11)</a:t>
            </a:r>
            <a:endParaRPr lang="en-US" b="1" i="0" dirty="0">
              <a:solidFill>
                <a:schemeClr val="bg1"/>
              </a:solidFill>
            </a:endParaRP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خشب</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قش</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عشب</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70346" name="Text Box 13"/>
          <p:cNvSpPr txBox="1">
            <a:spLocks noChangeArrowheads="1"/>
          </p:cNvSpPr>
          <p:nvPr/>
        </p:nvSpPr>
        <p:spPr bwMode="auto">
          <a:xfrm>
            <a:off x="1371600" y="6553200"/>
            <a:ext cx="5543505" cy="3077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0" i="0" u="none" strike="noStrike" kern="1200" cap="none" spc="0" normalizeH="0" baseline="0" noProof="0" dirty="0">
                <a:ln>
                  <a:noFill/>
                </a:ln>
                <a:solidFill>
                  <a:srgbClr val="000000"/>
                </a:solidFill>
                <a:effectLst/>
                <a:uLnTx/>
                <a:uFillTx/>
                <a:latin typeface="Tahoma" charset="0"/>
                <a:ea typeface="ＭＳ Ｐゴシック" charset="0"/>
              </a:rPr>
              <a:t>مقتبسة من تشارلز ر. سويندول . ( دليل دراسة المواهب الروحية ) ( آي. إف. إل، 1983) ،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Tx/>
              <a:buNone/>
              <a:tabLst/>
              <a:defRPr/>
            </a:pPr>
            <a:r>
              <a:rPr kumimoji="0" lang="ar-JO" sz="2800" b="1" i="0" u="none" strike="noStrike" kern="1200" cap="none" spc="0" normalizeH="0" baseline="0" noProof="0" dirty="0">
                <a:ln>
                  <a:noFill/>
                </a:ln>
                <a:solidFill>
                  <a:srgbClr val="FFFFFF"/>
                </a:solidFill>
                <a:effectLst/>
                <a:uLnTx/>
                <a:uFillTx/>
                <a:latin typeface="Tahoma" charset="0"/>
                <a:ea typeface="ＭＳ Ｐゴシック" charset="0"/>
              </a:rPr>
              <a:t>الأساس : الرسل و الأنبياء (أف 2: 20)</a:t>
            </a:r>
            <a:endParaRPr kumimoji="0" lang="en-US" sz="28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1871227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ar-JO" sz="4800" b="1" dirty="0">
                <a:solidFill>
                  <a:schemeClr val="bg1"/>
                </a:solidFill>
                <a:latin typeface="Arial" charset="0"/>
              </a:rPr>
              <a:t>فسيخلص</a:t>
            </a:r>
            <a:br>
              <a:rPr lang="ar-JO" sz="4800" b="1" dirty="0">
                <a:solidFill>
                  <a:schemeClr val="bg1"/>
                </a:solidFill>
                <a:latin typeface="Arial" charset="0"/>
              </a:rPr>
            </a:br>
            <a:r>
              <a:rPr lang="ar-JO" sz="4800" b="1" dirty="0">
                <a:solidFill>
                  <a:schemeClr val="bg1"/>
                </a:solidFill>
                <a:latin typeface="Arial" charset="0"/>
              </a:rPr>
              <a:t>و لكن</a:t>
            </a:r>
            <a:br>
              <a:rPr lang="ar-JO" sz="4800" b="1" dirty="0">
                <a:solidFill>
                  <a:schemeClr val="bg1"/>
                </a:solidFill>
                <a:latin typeface="Arial" charset="0"/>
              </a:rPr>
            </a:br>
            <a:r>
              <a:rPr lang="ar-JO" sz="4800" b="1" dirty="0">
                <a:solidFill>
                  <a:schemeClr val="bg1"/>
                </a:solidFill>
                <a:latin typeface="Arial" charset="0"/>
              </a:rPr>
              <a:t>كما </a:t>
            </a:r>
            <a:br>
              <a:rPr lang="ar-JO" sz="4800" b="1" dirty="0">
                <a:solidFill>
                  <a:schemeClr val="bg1"/>
                </a:solidFill>
                <a:latin typeface="Arial" charset="0"/>
              </a:rPr>
            </a:br>
            <a:r>
              <a:rPr lang="ar-JO" sz="4800" b="1" dirty="0">
                <a:solidFill>
                  <a:schemeClr val="bg1"/>
                </a:solidFill>
                <a:latin typeface="Arial" charset="0"/>
              </a:rPr>
              <a:t>بنار</a:t>
            </a:r>
            <a:br>
              <a:rPr lang="ar-JO" sz="4800" b="1" dirty="0">
                <a:solidFill>
                  <a:schemeClr val="bg1"/>
                </a:solidFill>
                <a:latin typeface="Arial" charset="0"/>
              </a:rPr>
            </a:br>
            <a:r>
              <a:rPr lang="ar-JO" sz="4800" b="1" dirty="0">
                <a:solidFill>
                  <a:schemeClr val="bg1"/>
                </a:solidFill>
                <a:latin typeface="Arial" charset="0"/>
              </a:rPr>
              <a:t>(3: 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201433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يمكن أن يكون المؤمنون غير مؤهلين</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763" y="812376"/>
            <a:ext cx="628095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24 ألستم تعلمون أن الذين يركضون في الميدان جميعهم يركضون و لكن واحداً يأخذ الجعالة هكذا أركضوا لكي تنالوا 25 و كل من يجاهد يضبط نفسه في كل شيء أما أولئك فلكي يأخذوا إكليلاً يفنى و أما نحن فإكليلاً لا يفنى 26 إذاً أنا أركض هكذا كأنه ليس عن غير يقين هكذا أضارب كأني لا أضرب الهواء 27 بل أقمع جسدي و أستعبده </a:t>
            </a:r>
            <a:r>
              <a:rPr kumimoji="0" lang="ar-JO" sz="3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حتى بعدما كرزت للآخرين لا أصير أنا نفسي مرفوضاً </a:t>
            </a:r>
            <a:r>
              <a:rPr kumimoji="0" lang="ar-JO" sz="3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كو 9: 24-27)</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8959834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ar-JO" b="1" dirty="0">
                <a:effectLst>
                  <a:glow rad="165100">
                    <a:schemeClr val="tx1"/>
                  </a:glow>
                </a:effectLst>
              </a:rPr>
              <a:t>وعد المسيح بمكافآت للثبات</a:t>
            </a:r>
            <a:br>
              <a:rPr lang="ar-JO" b="1" dirty="0">
                <a:effectLst>
                  <a:glow rad="165100">
                    <a:schemeClr val="tx1"/>
                  </a:glow>
                </a:effectLst>
              </a:rPr>
            </a:br>
            <a:r>
              <a:rPr lang="ar-JO" b="1" dirty="0">
                <a:effectLst>
                  <a:glow rad="165100">
                    <a:schemeClr val="tx1"/>
                  </a:glow>
                </a:effectLst>
              </a:rPr>
              <a:t>(رؤ 3: 11ب)</a:t>
            </a:r>
            <a:r>
              <a:rPr lang="en-US" b="1" dirty="0">
                <a:effectLst>
                  <a:glow rad="165100">
                    <a:schemeClr val="tx1"/>
                  </a:glow>
                </a:effectLst>
              </a:rPr>
              <a:t> </a:t>
            </a:r>
          </a:p>
        </p:txBody>
      </p:sp>
      <p:sp>
        <p:nvSpPr>
          <p:cNvPr id="5" name="Rectangle 2"/>
          <p:cNvSpPr txBox="1">
            <a:spLocks noChangeArrowheads="1"/>
          </p:cNvSpPr>
          <p:nvPr/>
        </p:nvSpPr>
        <p:spPr bwMode="auto">
          <a:xfrm>
            <a:off x="5704764" y="1955109"/>
            <a:ext cx="2971692"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ها أنا آتي سريعاً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تمسك بما عندك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لئلا يأخذ أحد إكليلك</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862122996"/>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millennial rew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47044"/>
            <a:ext cx="9179894" cy="5910956"/>
          </a:xfrm>
          <a:prstGeom prst="rect">
            <a:avLst/>
          </a:prstGeom>
        </p:spPr>
      </p:pic>
      <p:sp>
        <p:nvSpPr>
          <p:cNvPr id="841730" name="Rectangle 2"/>
          <p:cNvSpPr>
            <a:spLocks noGrp="1" noChangeArrowheads="1"/>
          </p:cNvSpPr>
          <p:nvPr>
            <p:ph type="title"/>
          </p:nvPr>
        </p:nvSpPr>
        <p:spPr>
          <a:xfrm>
            <a:off x="0" y="1"/>
            <a:ext cx="9144000" cy="947043"/>
          </a:xfrm>
          <a:effectLst/>
        </p:spPr>
        <p:txBody>
          <a:bodyPr>
            <a:normAutofit/>
          </a:bodyPr>
          <a:lstStyle/>
          <a:p>
            <a:pPr>
              <a:defRPr/>
            </a:pPr>
            <a:r>
              <a:rPr lang="ar-JO" sz="5400" b="1" dirty="0">
                <a:effectLst>
                  <a:glow rad="165100">
                    <a:schemeClr val="tx1"/>
                  </a:glow>
                </a:effectLst>
              </a:rPr>
              <a:t>يمكن فقدان المكافآت</a:t>
            </a:r>
            <a:endParaRPr lang="en-US" sz="5400" b="1" dirty="0">
              <a:effectLst>
                <a:glow rad="165100">
                  <a:schemeClr val="tx1"/>
                </a:glow>
              </a:effectLst>
              <a:ea typeface="ＭＳ Ｐゴシック" charset="0"/>
            </a:endParaRPr>
          </a:p>
        </p:txBody>
      </p:sp>
      <p:sp>
        <p:nvSpPr>
          <p:cNvPr id="7" name="Rectangle 2"/>
          <p:cNvSpPr txBox="1">
            <a:spLocks noChangeArrowheads="1"/>
          </p:cNvSpPr>
          <p:nvPr/>
        </p:nvSpPr>
        <p:spPr>
          <a:xfrm>
            <a:off x="0" y="4180115"/>
            <a:ext cx="5733143" cy="2184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انظروا إلى أنفسكم لئلا نضيع ما عملناه بل ننال أجراً تاماً</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2 يو 8</a:t>
            </a:r>
            <a:endParaRPr kumimoji="0" lang="en-US" sz="44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6203338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ar-JO" b="1" dirty="0">
                <a:effectLst>
                  <a:glow rad="165100">
                    <a:schemeClr val="tx1"/>
                  </a:glow>
                </a:effectLst>
              </a:rPr>
              <a:t>يمكن فقدان المكافآت</a:t>
            </a:r>
            <a:endParaRPr lang="en-US" b="1" dirty="0">
              <a:effectLst>
                <a:glow rad="165100">
                  <a:schemeClr val="tx1"/>
                </a:glow>
              </a:effectLst>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have given you an open door that no one can shut</a:t>
            </a:r>
            <a:r>
              <a:rPr kumimoji="0" lang="ru-RU"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انظروا إلى أنفسكم لئلا نضيع ما عملناه بل ننال أجراً تاماً</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2 يو 8</a:t>
            </a:r>
            <a:endPar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1707893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latin typeface="Arial" charset="0"/>
                <a:ea typeface="ＭＳ Ｐゴシック" charset="0"/>
                <a:cs typeface="ＭＳ Ｐゴシック" charset="0"/>
              </a:rPr>
              <a:t>1 كورنثوس 11: 27-29</a:t>
            </a:r>
            <a:endParaRPr lang="en-US" sz="3600" u="sng" dirty="0">
              <a:solidFill>
                <a:schemeClr val="bg1"/>
              </a:solidFill>
              <a:latin typeface="Arial" charset="0"/>
              <a:ea typeface="ＭＳ Ｐゴシック" charset="0"/>
              <a:cs typeface="ＭＳ Ｐゴシック" charset="0"/>
            </a:endParaRP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27 إذاً أي من أكل هذا الخبز أو شرب كأس الرب بدون استحقاق يكون مجرماً في جسد الرب و دمه 28 و لكن ليمتحن الإنسان نفسه و هكذا يأكل من الخبز و يشرب من الكأس 29 لأن </a:t>
            </a: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rPr>
              <a:t>الذي يأكل و يشرب بدون استحقاق يأكل و يشرب دينونة لنفسه غير مميز جسد الرب</a:t>
            </a:r>
            <a:r>
              <a:rPr kumimoji="0" lang="en-US" sz="3600" b="0" i="0" u="none" strike="noStrike" kern="1200" cap="none" spc="0" normalizeH="0" baseline="0" noProof="0" dirty="0">
                <a:ln>
                  <a:noFill/>
                </a:ln>
                <a:solidFill>
                  <a:srgbClr val="FFFF00"/>
                </a:solidFill>
                <a:effectLst/>
                <a:uLnTx/>
                <a:uFillTx/>
                <a:latin typeface="Arial" charset="0"/>
                <a:ea typeface="ＭＳ Ｐゴシック" charset="0"/>
              </a:rPr>
              <a:t> </a:t>
            </a:r>
          </a:p>
        </p:txBody>
      </p:sp>
    </p:spTree>
    <p:extLst>
      <p:ext uri="{BB962C8B-B14F-4D97-AF65-F5344CB8AC3E}">
        <p14:creationId xmlns:p14="http://schemas.microsoft.com/office/powerpoint/2010/main" val="29830269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latin typeface="Arial" charset="0"/>
                <a:ea typeface="ＭＳ Ｐゴシック" charset="0"/>
                <a:cs typeface="ＭＳ Ｐゴシック" charset="0"/>
              </a:rPr>
              <a:t>1 كورنثوس 11: 30-32</a:t>
            </a:r>
            <a:endParaRPr lang="en-US" sz="3600" u="sng" dirty="0">
              <a:solidFill>
                <a:schemeClr val="bg1"/>
              </a:solidFill>
              <a:latin typeface="Arial" charset="0"/>
              <a:ea typeface="ＭＳ Ｐゴシック" charset="0"/>
              <a:cs typeface="ＭＳ Ｐゴシック" charset="0"/>
            </a:endParaRP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30 </a:t>
            </a: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rPr>
              <a:t>من أجل هذا فيكم كثيرون ضعفاء و مرضى و كثيرون يرقدون </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31 لأننا لو كنا حكمنا على أنفسنا لما حكم علينا 32 و لكن إذ قد حكم علينا نؤدب من الرب لكي لا ندان مع العالم</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a:t>
            </a:r>
          </a:p>
        </p:txBody>
      </p:sp>
    </p:spTree>
    <p:extLst>
      <p:ext uri="{BB962C8B-B14F-4D97-AF65-F5344CB8AC3E}">
        <p14:creationId xmlns:p14="http://schemas.microsoft.com/office/powerpoint/2010/main" val="1727774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16 إن رأى أحد أخاه يخطئ خطية ليست للموت يطلب فيعطيه حياة للذين يخطئون ليس للموت </a:t>
            </a:r>
            <a:r>
              <a:rPr kumimoji="0" lang="ar-JO" sz="2800" b="1" i="0" u="none" strike="noStrike" kern="1200" cap="none" spc="0" normalizeH="0" baseline="0" noProof="0" dirty="0">
                <a:ln>
                  <a:noFill/>
                </a:ln>
                <a:solidFill>
                  <a:srgbClr val="C00000"/>
                </a:solidFill>
                <a:effectLst>
                  <a:glow rad="228600">
                    <a:srgbClr val="FFFFFF"/>
                  </a:glow>
                </a:effectLst>
                <a:uLnTx/>
                <a:uFillTx/>
                <a:latin typeface="Arial"/>
                <a:ea typeface="ＭＳ Ｐゴシック" charset="0"/>
                <a:cs typeface="Arial"/>
              </a:rPr>
              <a:t>توجد خطية للموت ليس لأجل هذه أقول أن يطلب </a:t>
            </a:r>
            <a:r>
              <a:rPr kumimoji="0" lang="ar-JO"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17 كل إثم هو خطية و توجد خطية ليست للموت</a:t>
            </a:r>
            <a:endParaRPr kumimoji="0" lang="en-US"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2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2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8057" name="Text Box 9"/>
          <p:cNvSpPr txBox="1">
            <a:spLocks noChangeArrowheads="1"/>
          </p:cNvSpPr>
          <p:nvPr/>
        </p:nvSpPr>
        <p:spPr bwMode="auto">
          <a:xfrm>
            <a:off x="251520" y="331788"/>
            <a:ext cx="3888432"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بالإيمان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صنع الفصح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و رش</a:t>
            </a:r>
            <a:r>
              <a:rPr kumimoji="0" lang="ar-JO" sz="3200" b="1" i="1" u="none" strike="noStrike" kern="1200" cap="none" spc="0" normalizeH="0" noProof="0" dirty="0">
                <a:ln>
                  <a:noFill/>
                </a:ln>
                <a:solidFill>
                  <a:srgbClr val="FFFFFF"/>
                </a:solidFill>
                <a:effectLst/>
                <a:uLnTx/>
                <a:uFillTx/>
                <a:latin typeface="Arial"/>
                <a:ea typeface="ＭＳ Ｐゴシック" charset="0"/>
                <a:cs typeface="Arial"/>
              </a:rPr>
              <a:t> الدم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noProof="0" dirty="0">
                <a:ln>
                  <a:noFill/>
                </a:ln>
                <a:solidFill>
                  <a:srgbClr val="FFFFFF"/>
                </a:solidFill>
                <a:effectLst/>
                <a:uLnTx/>
                <a:uFillTx/>
                <a:latin typeface="Arial"/>
                <a:ea typeface="ＭＳ Ｐゴシック" charset="0"/>
                <a:cs typeface="Arial"/>
              </a:rPr>
              <a:t> لئلا يمسهم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noProof="0" dirty="0">
                <a:ln>
                  <a:noFill/>
                </a:ln>
                <a:solidFill>
                  <a:srgbClr val="FFFFFF"/>
                </a:solidFill>
                <a:effectLst/>
                <a:uLnTx/>
                <a:uFillTx/>
                <a:latin typeface="Arial"/>
                <a:ea typeface="ＭＳ Ｐゴシック" charset="0"/>
                <a:cs typeface="Arial"/>
              </a:rPr>
              <a:t> الذي أهلك الأبكار</a:t>
            </a:r>
            <a:endPar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8058" name="Text Box 10"/>
          <p:cNvSpPr txBox="1">
            <a:spLocks noChangeArrowheads="1"/>
          </p:cNvSpPr>
          <p:nvPr/>
        </p:nvSpPr>
        <p:spPr bwMode="auto">
          <a:xfrm>
            <a:off x="-36512" y="594928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عبرانيين 11: 28 </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32138"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ar-JO" altLang="zh-CN" sz="3200" b="1" dirty="0">
                <a:solidFill>
                  <a:schemeClr val="bg1"/>
                </a:solidFill>
                <a:cs typeface="Arial"/>
              </a:rPr>
              <a:t>الإيمان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696936832"/>
      </p:ext>
    </p:extLst>
  </p:cSld>
  <p:clrMapOvr>
    <a:masterClrMapping/>
  </p:clrMapOvr>
  <p:transition spd="med">
    <p:randomBar dir="vert"/>
  </p:transition>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الإصلاحي</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الكالفيني</a:t>
            </a: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الأبدي</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الأرميني</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الوسلي</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الخلاص</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شركاء</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ممكن</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القديسين</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ممكن</a:t>
            </a: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لا تأكيد</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لا تأكيد</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التأكيد</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18" name="Text Box 1">
            <a:extLst>
              <a:ext uri="{FF2B5EF4-FFF2-40B4-BE49-F238E27FC236}">
                <a16:creationId xmlns:a16="http://schemas.microsoft.com/office/drawing/2014/main" id="{68B1B51C-F5E9-0D48-A8DC-6BA03CAE520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الغالبون فقط سيحكمون مع اللمسيح</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9" name="Text Box 1">
            <a:extLst>
              <a:ext uri="{FF2B5EF4-FFF2-40B4-BE49-F238E27FC236}">
                <a16:creationId xmlns:a16="http://schemas.microsoft.com/office/drawing/2014/main" id="{BC6376CA-45F0-0646-A451-AB7E1C20A486}"/>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المؤمنون الذين يتخلون عن المسيح يخسرون المكافآت و الحكم</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يميز الكتاب المقدس بين ميراثينا</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31894754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62"/>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خلاصنا مضمون لكن المنشقين يخسرون المكافآت</a:t>
            </a:r>
            <a:endParaRPr lang="en-US" sz="48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الفكرة الرئيسية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7246362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كل المؤمنين سيلبسون بر المسيح</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3793571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566"/>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كل المؤمنين سيتمتعون بالسماء</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02455231"/>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لكن يسوع سيدين الأرض</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123508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سيكافأ يسوع الأمناء</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306910407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عش متطلعاً نحو مستقبلك</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242033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ar-JO" sz="4800" dirty="0"/>
              <a:t>الإبتعاد عن المسيح يفقدك حكمك المستقبلي</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156537407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علم الخلاص</a:t>
            </a:r>
            <a:r>
              <a:rPr lang="en-US" sz="4000" dirty="0"/>
              <a:t> </a:t>
            </a:r>
            <a:r>
              <a:rPr lang="en-US" sz="3200" dirty="0"/>
              <a:t> </a:t>
            </a:r>
            <a:r>
              <a:rPr lang="en-US" sz="3200" b="1" dirty="0">
                <a:solidFill>
                  <a:srgbClr val="FFFFFF"/>
                </a:solidFill>
                <a:latin typeface="Arial" charset="0"/>
                <a:ea typeface="ＭＳ Ｐゴシック" charset="0"/>
              </a:rPr>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60803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9433633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4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9081" name="Text Box 9"/>
          <p:cNvSpPr txBox="1">
            <a:spLocks noChangeArrowheads="1"/>
          </p:cNvSpPr>
          <p:nvPr/>
        </p:nvSpPr>
        <p:spPr bwMode="auto">
          <a:xfrm>
            <a:off x="381000" y="331788"/>
            <a:ext cx="41148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و في الغد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 نظر يوحنا يسوع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مقبلاً إليه فقال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هوذا حمل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 الذي يرفع خطية العالم</a:t>
            </a:r>
            <a:endPar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59082" name="Text Box 10"/>
          <p:cNvSpPr txBox="1">
            <a:spLocks noChangeArrowheads="1"/>
          </p:cNvSpPr>
          <p:nvPr/>
        </p:nvSpPr>
        <p:spPr bwMode="auto">
          <a:xfrm>
            <a:off x="0" y="6074132"/>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يوحنا 1: 29</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2" name="Group 11"/>
          <p:cNvGrpSpPr>
            <a:grpSpLocks/>
          </p:cNvGrpSpPr>
          <p:nvPr/>
        </p:nvGrpSpPr>
        <p:grpSpPr bwMode="auto">
          <a:xfrm>
            <a:off x="6899275" y="381000"/>
            <a:ext cx="2244725" cy="3867150"/>
            <a:chOff x="3037" y="674"/>
            <a:chExt cx="1414" cy="2436"/>
          </a:xfrm>
        </p:grpSpPr>
        <p:sp>
          <p:nvSpPr>
            <p:cNvPr id="434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4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434187"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ar-JO" altLang="zh-CN" sz="3200" b="1" dirty="0">
                <a:solidFill>
                  <a:schemeClr val="bg1"/>
                </a:solidFill>
                <a:cs typeface="Arial"/>
              </a:rPr>
              <a:t>الحَمَل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39983098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ميراث المؤمن</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6" name="Rectangle 2">
            <a:extLst>
              <a:ext uri="{FF2B5EF4-FFF2-40B4-BE49-F238E27FC236}">
                <a16:creationId xmlns:a16="http://schemas.microsoft.com/office/drawing/2014/main" id="{6435FEC5-76D5-E643-87F5-0AD2710BF20F}"/>
              </a:ext>
            </a:extLst>
          </p:cNvPr>
          <p:cNvSpPr txBox="1">
            <a:spLocks noChangeArrowheads="1"/>
          </p:cNvSpPr>
          <p:nvPr/>
        </p:nvSpPr>
        <p:spPr bwMode="auto">
          <a:xfrm>
            <a:off x="0" y="560231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علم الخلاص</a:t>
            </a:r>
            <a:r>
              <a:rPr kumimoji="0" lang="ar-JO"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ar-SA"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برنامج الله الخلاصي</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
        <p:nvSpPr>
          <p:cNvPr id="9" name="Rectangle 2">
            <a:extLst>
              <a:ext uri="{FF2B5EF4-FFF2-40B4-BE49-F238E27FC236}">
                <a16:creationId xmlns:a16="http://schemas.microsoft.com/office/drawing/2014/main" id="{3682A8F3-0CE0-814B-AC5D-065F6CD3B4BC}"/>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تحذير في العبرانيين</a:t>
            </a:r>
            <a:endParaRPr kumimoji="0" lang="en-US" sz="40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6473989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0113" y="1052513"/>
            <a:ext cx="7499350" cy="379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ar-JO" sz="3600" b="1" dirty="0">
                <a:solidFill>
                  <a:schemeClr val="bg1"/>
                </a:solidFill>
              </a:rPr>
              <a:t>المرتدون لا يرتدون علامات الأسماء</a:t>
            </a:r>
            <a:endParaRPr lang="en-US" sz="36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60910745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ar-JO" sz="3600" b="1" dirty="0">
                <a:solidFill>
                  <a:schemeClr val="bg1"/>
                </a:solidFill>
              </a:rPr>
              <a:t>المرتدون يدمرون من الداخل</a:t>
            </a:r>
            <a:endParaRPr lang="en-US" sz="36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pic>
        <p:nvPicPr>
          <p:cNvPr id="11776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844675"/>
            <a:ext cx="8758237"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36512" y="4725144"/>
            <a:ext cx="9144000" cy="1143000"/>
          </a:xfrm>
          <a:prstGeom prst="rect">
            <a:avLst/>
          </a:prstGeom>
          <a:solidFill>
            <a:srgbClr val="000514"/>
          </a:solidFill>
          <a:ln>
            <a:noFill/>
            <a:miter lim="800000"/>
            <a:headEnd/>
            <a:tailEnd/>
          </a:ln>
          <a:effectLst>
            <a:outerShdw blurRad="63500" dist="35921" dir="2700000" algn="ctr" rotWithShape="0">
              <a:srgbClr val="000514">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900" cap="none" spc="-10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الرجال الذين دمروا الغرب المسيحي</a:t>
            </a:r>
            <a:endParaRPr kumimoji="0" lang="en-US" sz="3200" b="1" i="0" u="none" strike="noStrike" kern="1900" cap="none" spc="-10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23139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323529" y="5517232"/>
            <a:ext cx="3888432" cy="1340768"/>
          </a:xfrm>
        </p:spPr>
        <p:txBody>
          <a:bodyPr anchor="t"/>
          <a:lstStyle/>
          <a:p>
            <a:pPr>
              <a:defRPr/>
            </a:pPr>
            <a:r>
              <a:rPr lang="ar-JO" sz="3600" b="1" kern="1200" dirty="0">
                <a:solidFill>
                  <a:srgbClr val="FFFFFF"/>
                </a:solidFill>
                <a:effectLst>
                  <a:glow rad="152400">
                    <a:schemeClr val="tx1"/>
                  </a:glow>
                </a:effectLst>
                <a:latin typeface="Arial" charset="0"/>
                <a:ea typeface="ＭＳ Ｐゴシック" charset="0"/>
                <a:cs typeface="Arial" charset="0"/>
              </a:rPr>
              <a:t>من هم            المرتدون ؟</a:t>
            </a:r>
            <a:endParaRPr lang="en-US" sz="3600" b="1" kern="1200" dirty="0">
              <a:solidFill>
                <a:srgbClr val="FFFFFF"/>
              </a:solidFill>
              <a:effectLst>
                <a:glow rad="152400">
                  <a:schemeClr val="tx1"/>
                </a:glow>
              </a:effectLst>
              <a:latin typeface="Arial" charset="0"/>
              <a:ea typeface="ＭＳ Ｐゴシック" charset="0"/>
              <a:cs typeface="Arial" charset="0"/>
            </a:endParaRP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نثنائيل     هوثورن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مارك   توين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جون     ديوي</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كارل ماركس</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تشارلز    داروين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4" name="Title 1"/>
          <p:cNvSpPr txBox="1">
            <a:spLocks/>
          </p:cNvSpPr>
          <p:nvPr/>
        </p:nvSpPr>
        <p:spPr bwMode="auto">
          <a:xfrm>
            <a:off x="4067944" y="5805264"/>
            <a:ext cx="5076056" cy="105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آرنست همنغواي</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ليدي غاغا</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جين – بول     سارتر</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فردريك      نيتشه</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119890435"/>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Title 1"/>
          <p:cNvSpPr>
            <a:spLocks noGrp="1"/>
          </p:cNvSpPr>
          <p:nvPr>
            <p:ph type="title" idx="4294967295"/>
          </p:nvPr>
        </p:nvSpPr>
        <p:spPr>
          <a:xfrm>
            <a:off x="0" y="0"/>
            <a:ext cx="9144000" cy="836613"/>
          </a:xfrm>
        </p:spPr>
        <p:txBody>
          <a:bodyPr/>
          <a:lstStyle/>
          <a:p>
            <a:r>
              <a:rPr lang="ar-JO" b="1" dirty="0">
                <a:solidFill>
                  <a:srgbClr val="FFFFFF"/>
                </a:solidFill>
                <a:latin typeface="Arial" charset="0"/>
                <a:ea typeface="ＭＳ Ｐゴシック" charset="0"/>
                <a:cs typeface="Arial" charset="0"/>
              </a:rPr>
              <a:t>كتاب المرتد</a:t>
            </a:r>
            <a:endParaRPr lang="en-US" b="1" i="1" dirty="0">
              <a:solidFill>
                <a:srgbClr val="FFFFFF"/>
              </a:solidFill>
              <a:latin typeface="Arial" charset="0"/>
              <a:ea typeface="ＭＳ Ｐゴシック" charset="0"/>
              <a:cs typeface="Arial" charset="0"/>
            </a:endParaRPr>
          </a:p>
        </p:txBody>
      </p:sp>
      <p:sp>
        <p:nvSpPr>
          <p:cNvPr id="5" name="Rectangle 1030"/>
          <p:cNvSpPr txBox="1">
            <a:spLocks noRot="1" noChangeArrowheads="1"/>
          </p:cNvSpPr>
          <p:nvPr/>
        </p:nvSpPr>
        <p:spPr bwMode="auto">
          <a:xfrm>
            <a:off x="-20638" y="6092825"/>
            <a:ext cx="9164638"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كيفين سوانسون و عائلته</a:t>
            </a:r>
            <a:endParaRPr kumimoji="0" lang="en-US" sz="3600" b="1" i="0" u="none" strike="noStrike" kern="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598089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4" name="Title 1"/>
          <p:cNvSpPr>
            <a:spLocks noGrp="1"/>
          </p:cNvSpPr>
          <p:nvPr>
            <p:ph type="title" idx="4294967295"/>
          </p:nvPr>
        </p:nvSpPr>
        <p:spPr>
          <a:xfrm>
            <a:off x="3059113" y="0"/>
            <a:ext cx="6084887" cy="1052513"/>
          </a:xfrm>
          <a:solidFill>
            <a:srgbClr val="000000"/>
          </a:solidFill>
        </p:spPr>
        <p:txBody>
          <a:bodyPr/>
          <a:lstStyle/>
          <a:p>
            <a:r>
              <a:rPr lang="ar-JO" sz="3600" b="1" dirty="0">
                <a:solidFill>
                  <a:schemeClr val="bg1"/>
                </a:solidFill>
                <a:latin typeface="Arial" charset="0"/>
                <a:ea typeface="ＭＳ Ｐゴシック" charset="0"/>
                <a:cs typeface="Arial" charset="0"/>
              </a:rPr>
              <a:t>لماذا هم مهمون ؟</a:t>
            </a:r>
            <a:endParaRPr lang="en-US" sz="3600" b="1" i="1" dirty="0">
              <a:solidFill>
                <a:schemeClr val="bg1"/>
              </a:solidFill>
              <a:latin typeface="Arial" charset="0"/>
              <a:ea typeface="ＭＳ Ｐゴシック" charset="0"/>
              <a:cs typeface="Arial" charset="0"/>
            </a:endParaRPr>
          </a:p>
        </p:txBody>
      </p:sp>
      <p:sp>
        <p:nvSpPr>
          <p:cNvPr id="120835" name="Title 1"/>
          <p:cNvSpPr txBox="1">
            <a:spLocks/>
          </p:cNvSpPr>
          <p:nvPr/>
        </p:nvSpPr>
        <p:spPr bwMode="auto">
          <a:xfrm>
            <a:off x="3059113" y="1341438"/>
            <a:ext cx="6084887" cy="417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imes New Roman" charset="0"/>
                <a:ea typeface="ＭＳ Ｐゴシック" charset="0"/>
              </a:rPr>
              <a:t>هذه قصة انحدار وسقوط الحضارة الغربية. إنها قصة رجال أقوياء غير مألوفين ، رجال </a:t>
            </a:r>
            <a:endParaRPr kumimoji="0" lang="en-US" sz="3200" b="1"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imes New Roman" charset="0"/>
                <a:ea typeface="ＭＳ Ｐゴシック" charset="0"/>
              </a:rPr>
              <a:t>أشرار لا يسبر غورهم. . . المرتدون</a:t>
            </a:r>
            <a:endParaRPr kumimoji="0" lang="en-US" sz="3200" b="1"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كيفين سوانسون</a:t>
            </a:r>
            <a:endParaRPr kumimoji="0" lang="en-US" sz="32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15559603"/>
      </p:ext>
    </p:extLst>
  </p:cSld>
  <p:clrMapOvr>
    <a:masterClrMapping/>
  </p:clrMapOvr>
  <p:transition>
    <p:randomBar dir="vert"/>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p:spPr>
        <p:txBody>
          <a:bodyPr anchor="t"/>
          <a:lstStyle/>
          <a:p>
            <a:pPr>
              <a:defRPr/>
            </a:pPr>
            <a:r>
              <a:rPr lang="ar-JO" sz="3600" b="1" kern="1200" dirty="0">
                <a:solidFill>
                  <a:srgbClr val="FFFFFF"/>
                </a:solidFill>
                <a:effectLst>
                  <a:glow rad="152400">
                    <a:schemeClr val="tx1"/>
                  </a:glow>
                </a:effectLst>
                <a:latin typeface="Arial" charset="0"/>
                <a:ea typeface="ＭＳ Ｐゴシック" charset="0"/>
                <a:cs typeface="Arial" charset="0"/>
              </a:rPr>
              <a:t>ماذا يعلم</a:t>
            </a:r>
            <a:br>
              <a:rPr lang="ar-JO" sz="3600" b="1" kern="1200" dirty="0">
                <a:solidFill>
                  <a:srgbClr val="FFFFFF"/>
                </a:solidFill>
                <a:effectLst>
                  <a:glow rad="152400">
                    <a:schemeClr val="tx1"/>
                  </a:glow>
                </a:effectLst>
                <a:latin typeface="Arial" charset="0"/>
                <a:ea typeface="ＭＳ Ｐゴシック" charset="0"/>
                <a:cs typeface="Arial" charset="0"/>
              </a:rPr>
            </a:br>
            <a:r>
              <a:rPr lang="ar-JO" sz="3600" b="1" kern="1200" dirty="0">
                <a:solidFill>
                  <a:srgbClr val="FFFFFF"/>
                </a:solidFill>
                <a:effectLst>
                  <a:glow rad="152400">
                    <a:schemeClr val="tx1"/>
                  </a:glow>
                </a:effectLst>
                <a:latin typeface="Arial" charset="0"/>
                <a:ea typeface="ＭＳ Ｐゴシック" charset="0"/>
                <a:cs typeface="Arial" charset="0"/>
              </a:rPr>
              <a:t>المرتدون ؟</a:t>
            </a:r>
            <a:endParaRPr lang="en-US" sz="3600" b="1" kern="1200" dirty="0">
              <a:solidFill>
                <a:srgbClr val="FFFFFF"/>
              </a:solidFill>
              <a:effectLst>
                <a:glow rad="152400">
                  <a:schemeClr val="tx1"/>
                </a:glow>
              </a:effectLst>
              <a:latin typeface="Arial" charset="0"/>
              <a:ea typeface="ＭＳ Ｐゴシック" charset="0"/>
              <a:cs typeface="Arial" charset="0"/>
            </a:endParaRPr>
          </a:p>
        </p:txBody>
      </p:sp>
      <p:sp>
        <p:nvSpPr>
          <p:cNvPr id="9" name="Title 1"/>
          <p:cNvSpPr txBox="1">
            <a:spLocks/>
          </p:cNvSpPr>
          <p:nvPr/>
        </p:nvSpPr>
        <p:spPr bwMode="auto">
          <a:xfrm>
            <a:off x="-108520" y="548680"/>
            <a:ext cx="230425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نثنائيل      هوثورن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0" name="Title 1"/>
          <p:cNvSpPr txBox="1">
            <a:spLocks/>
          </p:cNvSpPr>
          <p:nvPr/>
        </p:nvSpPr>
        <p:spPr bwMode="auto">
          <a:xfrm>
            <a:off x="827584" y="285293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مارك   توين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1" name="Title 1"/>
          <p:cNvSpPr txBox="1">
            <a:spLocks/>
          </p:cNvSpPr>
          <p:nvPr/>
        </p:nvSpPr>
        <p:spPr bwMode="auto">
          <a:xfrm>
            <a:off x="2483768" y="692696"/>
            <a:ext cx="1512168"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جون  ديوي</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2" name="Title 1"/>
          <p:cNvSpPr txBox="1">
            <a:spLocks/>
          </p:cNvSpPr>
          <p:nvPr/>
        </p:nvSpPr>
        <p:spPr bwMode="auto">
          <a:xfrm>
            <a:off x="6876256" y="3284984"/>
            <a:ext cx="1152128" cy="1518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كارل ماركس</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3" name="Title 1"/>
          <p:cNvSpPr txBox="1">
            <a:spLocks/>
          </p:cNvSpPr>
          <p:nvPr/>
        </p:nvSpPr>
        <p:spPr bwMode="auto">
          <a:xfrm>
            <a:off x="4572000" y="404664"/>
            <a:ext cx="1728192"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تشارلز داروين</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5" name="Title 1"/>
          <p:cNvSpPr txBox="1">
            <a:spLocks/>
          </p:cNvSpPr>
          <p:nvPr/>
        </p:nvSpPr>
        <p:spPr bwMode="auto">
          <a:xfrm>
            <a:off x="2627784" y="4005064"/>
            <a:ext cx="2592288"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جين – بول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سارتر</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فردريك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نيتشه</a:t>
            </a:r>
            <a:endParaRPr kumimoji="0" lang="en-US" sz="28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 name="Rounded Rectangular Callout 1"/>
          <p:cNvSpPr>
            <a:spLocks noChangeArrowheads="1"/>
          </p:cNvSpPr>
          <p:nvPr/>
        </p:nvSpPr>
        <p:spPr bwMode="auto">
          <a:xfrm>
            <a:off x="0" y="4292600"/>
            <a:ext cx="2987675" cy="1081088"/>
          </a:xfrm>
          <a:prstGeom prst="wedgeRoundRectCallout">
            <a:avLst>
              <a:gd name="adj1" fmla="val 46014"/>
              <a:gd name="adj2" fmla="val -165394"/>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إزالة التعليم            في المنزل</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 name="Rounded Rectangular Callout 16"/>
          <p:cNvSpPr>
            <a:spLocks noChangeArrowheads="1"/>
          </p:cNvSpPr>
          <p:nvPr/>
        </p:nvSpPr>
        <p:spPr bwMode="auto">
          <a:xfrm>
            <a:off x="4067175" y="5661025"/>
            <a:ext cx="3673475" cy="1081088"/>
          </a:xfrm>
          <a:prstGeom prst="wedgeRoundRectCallout">
            <a:avLst>
              <a:gd name="adj1" fmla="val -3310"/>
              <a:gd name="adj2" fmla="val -257463"/>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الله لم يخلق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نحن تطورنا</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8" name="Rounded Rectangular Callout 17"/>
          <p:cNvSpPr>
            <a:spLocks noChangeArrowheads="1"/>
          </p:cNvSpPr>
          <p:nvPr/>
        </p:nvSpPr>
        <p:spPr bwMode="auto">
          <a:xfrm>
            <a:off x="5795963" y="4508500"/>
            <a:ext cx="2952750" cy="1008063"/>
          </a:xfrm>
          <a:prstGeom prst="wedgeRoundRectCallout">
            <a:avLst>
              <a:gd name="adj1" fmla="val -17509"/>
              <a:gd name="adj2" fmla="val -195662"/>
              <a:gd name="adj3" fmla="val 16667"/>
            </a:avLst>
          </a:prstGeom>
          <a:solidFill>
            <a:srgbClr val="800000"/>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لا يوجد إله</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549726951"/>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7" descr="rev 17 USA killed g-n-dead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2188"/>
            <a:ext cx="9144000" cy="3348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8"/>
              </a:schemeClr>
            </a:outerShdw>
          </a:effectLst>
        </p:spPr>
        <p:txBody>
          <a:bodyPr/>
          <a:lstStyle/>
          <a:p>
            <a:pPr>
              <a:defRPr/>
            </a:pPr>
            <a:r>
              <a:rPr lang="ar-JO" b="1" dirty="0">
                <a:effectLst>
                  <a:outerShdw blurRad="38100" dist="38100" dir="2700000" algn="tl">
                    <a:srgbClr val="000000">
                      <a:alpha val="43137"/>
                    </a:srgbClr>
                  </a:outerShdw>
                </a:effectLst>
                <a:latin typeface="Arial" charset="0"/>
                <a:ea typeface="ＭＳ Ｐゴシック" charset="0"/>
                <a:cs typeface="ＭＳ Ｐゴシック" charset="0"/>
              </a:rPr>
              <a:t>فلسفة إلحادية</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a:t>
            </a:r>
            <a:r>
              <a:rPr kumimoji="0" lang="ar-JO"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نيتشه ميت</a:t>
            </a:r>
            <a:r>
              <a:rPr kumimoji="0" lang="en-US"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a:t>
            </a:r>
            <a:br>
              <a:rPr kumimoji="0" lang="en-US"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br>
            <a:r>
              <a:rPr kumimoji="0" lang="ar-JO" sz="6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rPr>
              <a:t>الله، 1900</a:t>
            </a:r>
            <a:endParaRPr kumimoji="0" 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ＭＳ Ｐゴシック" charset="0"/>
              <a:cs typeface="Times New Roman"/>
            </a:endParaRPr>
          </a:p>
        </p:txBody>
      </p:sp>
      <p:sp>
        <p:nvSpPr>
          <p:cNvPr id="122885"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a:t>
            </a:r>
            <a:r>
              <a:rPr kumimoji="0" lang="ar-JO" sz="88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الله ميت</a:t>
            </a:r>
            <a:r>
              <a:rPr kumimoji="0" lang="en-US" sz="88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a:t>
            </a:r>
            <a:br>
              <a:rPr kumimoji="0" lang="en-US" altLang="ja-JP" sz="66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br>
            <a:r>
              <a:rPr kumimoji="0" lang="ar-JO" altLang="ja-JP" sz="66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نيتشه، 1883</a:t>
            </a:r>
            <a:endParaRPr kumimoji="0" lang="en-US" sz="6600" b="1"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084566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080500" cy="6045200"/>
          </a:xfrm>
          <a:prstGeom prst="rect">
            <a:avLst/>
          </a:prstGeom>
        </p:spPr>
      </p:pic>
      <p:sp>
        <p:nvSpPr>
          <p:cNvPr id="900098" name="Rectangle 2"/>
          <p:cNvSpPr>
            <a:spLocks noGrp="1" noChangeArrowheads="1"/>
          </p:cNvSpPr>
          <p:nvPr>
            <p:ph type="ctrTitle"/>
          </p:nvPr>
        </p:nvSpPr>
        <p:spPr>
          <a:xfrm>
            <a:off x="0" y="5920151"/>
            <a:ext cx="9144000" cy="937602"/>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روب بيل و أوبرا وينفري</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834373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62"/>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خلاصنا مضمون لكن المنشقين يخسرون المكافآت</a:t>
            </a:r>
            <a:endParaRPr lang="en-US" sz="48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الفكرة الرئيسية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08495928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2226"/>
            <a:ext cx="5974537" cy="6825773"/>
          </a:xfrm>
          <a:effectLst>
            <a:outerShdw blurRad="63500" dist="35921" dir="2700000" algn="ctr" rotWithShape="0">
              <a:schemeClr val="tx2">
                <a:alpha val="74998"/>
              </a:schemeClr>
            </a:outerShdw>
          </a:effectLst>
        </p:spPr>
        <p:txBody>
          <a:bodyPr/>
          <a:lstStyle/>
          <a:p>
            <a:pPr rtl="1">
              <a:defRPr/>
            </a:pP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.2 </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يسوع هو خروجنا الجديد الذي يخلصنا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من الخطيئة كحمل فصحنا – وهذا يظهر</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قوته وعنايته .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549098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charset="0"/>
              <a:cs typeface="ＭＳ Ｐゴシック" charset="0"/>
            </a:endParaRPr>
          </a:p>
        </p:txBody>
      </p:sp>
      <p:pic>
        <p:nvPicPr>
          <p:cNvPr id="4" name="Picture 3" descr="Epitome: Steadfastness and the Rewards for Faithfulness">
            <a:extLst>
              <a:ext uri="{FF2B5EF4-FFF2-40B4-BE49-F238E27FC236}">
                <a16:creationId xmlns:a16="http://schemas.microsoft.com/office/drawing/2014/main" id="{D634C4F5-FA39-A04C-9124-58FAC2FCCB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771525"/>
            <a:ext cx="9144000" cy="6086475"/>
          </a:xfrm>
          <a:prstGeom prst="rect">
            <a:avLst/>
          </a:prstGeom>
        </p:spPr>
      </p:pic>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الخلاص بالإيمان لكن</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المكافآت بالأعمال</a:t>
            </a:r>
            <a:endParaRPr lang="en-US" sz="48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الفكرة الرئيسية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24487427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771611" y="2120346"/>
              <a:ext cx="5610005" cy="81371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628359" y="1360739"/>
              <a:ext cx="4229084" cy="813713"/>
            </a:xfrm>
            <a:prstGeom prst="rect">
              <a:avLst/>
            </a:prstGeom>
          </p:spPr>
        </p:pic>
      </p:grpSp>
      <p:sp>
        <p:nvSpPr>
          <p:cNvPr id="40962" name="Rectangle 2"/>
          <p:cNvSpPr>
            <a:spLocks noGrp="1" noChangeArrowheads="1"/>
          </p:cNvSpPr>
          <p:nvPr>
            <p:ph type="ctrTitle" sz="quarter"/>
          </p:nvPr>
        </p:nvSpPr>
        <p:spPr>
          <a:xfrm rot="21430521">
            <a:off x="462865" y="1633279"/>
            <a:ext cx="6062338" cy="1447800"/>
          </a:xfrm>
          <a:effectLst/>
        </p:spPr>
        <p:txBody>
          <a:bodyPr anchor="ctr"/>
          <a:lstStyle/>
          <a:p>
            <a:pPr eaLnBrk="1" hangingPunct="1"/>
            <a:r>
              <a:rPr lang="ar-JO" sz="9600" b="1" dirty="0">
                <a:solidFill>
                  <a:srgbClr val="B10000"/>
                </a:solidFill>
                <a:effectLst/>
                <a:latin typeface="Times"/>
                <a:ea typeface="ＭＳ Ｐゴシック" charset="0"/>
                <a:cs typeface="Times"/>
              </a:rPr>
              <a:t>العبرانيين</a:t>
            </a:r>
            <a:endParaRPr lang="en-US" sz="8800" b="1" dirty="0">
              <a:solidFill>
                <a:srgbClr val="B10000"/>
              </a:solidFill>
              <a:effectLst/>
              <a:latin typeface="Times"/>
              <a:ea typeface="ＭＳ Ｐゴシック" charset="0"/>
              <a:cs typeface="Times"/>
            </a:endParaRPr>
          </a:p>
        </p:txBody>
      </p:sp>
      <p:sp>
        <p:nvSpPr>
          <p:cNvPr id="5" name="Rectangle 2"/>
          <p:cNvSpPr txBox="1">
            <a:spLocks noChangeArrowheads="1"/>
          </p:cNvSpPr>
          <p:nvPr/>
        </p:nvSpPr>
        <p:spPr bwMode="auto">
          <a:xfrm rot="21424823">
            <a:off x="463947" y="878410"/>
            <a:ext cx="4983735" cy="14478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dirty="0">
                <a:solidFill>
                  <a:srgbClr val="000000"/>
                </a:solidFill>
                <a:effectLst/>
                <a:latin typeface="Times"/>
                <a:ea typeface="ＭＳ Ｐゴシック" charset="0"/>
                <a:cs typeface="Times"/>
              </a:rPr>
              <a:t>الرسالة إلى</a:t>
            </a:r>
            <a:endParaRPr kumimoji="0" lang="en-US" sz="3600" b="1" i="0" u="none" strike="noStrike" kern="1200" cap="none" spc="0" normalizeH="0" baseline="0" noProof="0" dirty="0">
              <a:ln>
                <a:noFill/>
              </a:ln>
              <a:solidFill>
                <a:srgbClr val="000000"/>
              </a:solidFill>
              <a:effectLst/>
              <a:uLnTx/>
              <a:uFillTx/>
              <a:latin typeface="Times"/>
              <a:ea typeface="ＭＳ Ｐゴシック" charset="0"/>
              <a:cs typeface="Times"/>
            </a:endParaRPr>
          </a:p>
        </p:txBody>
      </p:sp>
    </p:spTree>
    <p:extLst>
      <p:ext uri="{BB962C8B-B14F-4D97-AF65-F5344CB8AC3E}">
        <p14:creationId xmlns:p14="http://schemas.microsoft.com/office/powerpoint/2010/main" val="765352553"/>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239600" y="1"/>
            <a:ext cx="3833711" cy="6858000"/>
          </a:xfrm>
          <a:effectLst/>
        </p:spPr>
        <p:txBody>
          <a:bodyPr anchor="ctr"/>
          <a:lstStyle/>
          <a:p>
            <a:pPr eaLnBrk="1" hangingPunct="1"/>
            <a:r>
              <a:rPr lang="ar-JO" sz="60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كيف نعرف أن القراء كانوا يهوداً ؟</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4565650" y="1574800"/>
            <a:ext cx="4406900" cy="5283200"/>
          </a:xfrm>
          <a:prstGeom prst="rect">
            <a:avLst/>
          </a:prstGeom>
        </p:spPr>
      </p:pic>
    </p:spTree>
    <p:extLst>
      <p:ext uri="{BB962C8B-B14F-4D97-AF65-F5344CB8AC3E}">
        <p14:creationId xmlns:p14="http://schemas.microsoft.com/office/powerpoint/2010/main" val="2247924392"/>
      </p:ext>
    </p:extLst>
  </p:cSld>
  <p:clrMapOvr>
    <a:overrideClrMapping bg1="dk2" tx1="lt1" bg2="dk1" tx2="lt2" accent1="accent1" accent2="accent2" accent3="accent3" accent4="accent4" accent5="accent5" accent6="accent6" hlink="hlink" folHlink="folHlink"/>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3429" y="707570"/>
            <a:ext cx="4618291" cy="5986673"/>
          </a:xfrm>
          <a:prstGeom prst="rect">
            <a:avLst/>
          </a:prstGeom>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charset="0"/>
                <a:ea typeface="ＭＳ Ｐゴシック" charset="0"/>
                <a:cs typeface="ＭＳ Ｐゴシック" charset="0"/>
              </a:rPr>
              <a:t>كان القراء يهوداً مسيحيين</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charset="0"/>
                <a:ea typeface="ＭＳ Ｐゴシック" charset="0"/>
                <a:cs typeface="ＭＳ Ｐゴシック" charset="0"/>
              </a:rPr>
              <a:t>من ثم أيها </a:t>
            </a:r>
            <a:r>
              <a:rPr lang="ar-JO" sz="3200" b="1" dirty="0">
                <a:solidFill>
                  <a:srgbClr val="FFFF00"/>
                </a:solidFill>
                <a:effectLst>
                  <a:glow rad="127000">
                    <a:srgbClr val="000000"/>
                  </a:glow>
                </a:effectLst>
                <a:latin typeface="Arial" charset="0"/>
                <a:ea typeface="ＭＳ Ｐゴシック" charset="0"/>
                <a:cs typeface="ＭＳ Ｐゴシック" charset="0"/>
              </a:rPr>
              <a:t>الإخوة</a:t>
            </a:r>
            <a:r>
              <a:rPr lang="ar-JO" sz="3200" b="1" dirty="0">
                <a:solidFill>
                  <a:srgbClr val="FFFFFF"/>
                </a:solidFill>
                <a:effectLst>
                  <a:glow rad="127000">
                    <a:srgbClr val="000000"/>
                  </a:glow>
                </a:effectLst>
                <a:latin typeface="Arial" charset="0"/>
                <a:ea typeface="ＭＳ Ｐゴシック" charset="0"/>
                <a:cs typeface="ＭＳ Ｐゴシック" charset="0"/>
              </a:rPr>
              <a:t> القديسون شركاء الدعوة السماوية      (3: 1)</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82600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27000">
                    <a:srgbClr val="000000"/>
                  </a:glow>
                </a:effectLst>
                <a:latin typeface="Arial" charset="0"/>
                <a:ea typeface="ＭＳ Ｐゴシック" charset="0"/>
                <a:cs typeface="ＭＳ Ｐゴシック" charset="0"/>
              </a:rPr>
              <a:t>فلنتمسك </a:t>
            </a:r>
            <a:r>
              <a:rPr lang="ar-JO" sz="3200" b="1" dirty="0">
                <a:solidFill>
                  <a:srgbClr val="FFFF00"/>
                </a:solidFill>
                <a:effectLst>
                  <a:glow rad="127000">
                    <a:srgbClr val="000000"/>
                  </a:glow>
                </a:effectLst>
                <a:latin typeface="Arial" charset="0"/>
                <a:ea typeface="ＭＳ Ｐゴシック" charset="0"/>
                <a:cs typeface="ＭＳ Ｐゴシック" charset="0"/>
              </a:rPr>
              <a:t>بالإقرار</a:t>
            </a:r>
            <a:r>
              <a:rPr lang="ar-JO" sz="3200" b="1" dirty="0">
                <a:solidFill>
                  <a:srgbClr val="FFFFFF"/>
                </a:solidFill>
                <a:effectLst>
                  <a:glow rad="127000">
                    <a:srgbClr val="000000"/>
                  </a:glow>
                </a:effectLst>
                <a:latin typeface="Arial" charset="0"/>
                <a:ea typeface="ＭＳ Ｐゴシック" charset="0"/>
                <a:cs typeface="ＭＳ Ｐゴシック" charset="0"/>
              </a:rPr>
              <a:t> لأن ليس لنا رئيس كهنة غير قادر أن يرثي لضعفاتنا (4: 14ب-15أ)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 y="4475285"/>
            <a:ext cx="4463143"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فإذ لنا أيها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الإخوة</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ثقة بالدخول إلى الأقداس بدم يسوع        (10: 19)</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318001" y="4475285"/>
            <a:ext cx="4826000"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200" b="1" noProof="0" dirty="0">
                <a:solidFill>
                  <a:srgbClr val="FFFFFF"/>
                </a:solidFill>
                <a:effectLst>
                  <a:glow rad="127000">
                    <a:srgbClr val="000000"/>
                  </a:glow>
                </a:effectLst>
                <a:latin typeface="Arial" charset="0"/>
                <a:ea typeface="ＭＳ Ｐゴシック" charset="0"/>
                <a:cs typeface="ＭＳ Ｐゴシック" charset="0"/>
              </a:rPr>
              <a:t>و لكن تذكروا الأيام السالفة التي فيها بعدما أنرتم </a:t>
            </a:r>
            <a:r>
              <a:rPr lang="ar-JO" sz="3200" b="1" noProof="0" dirty="0">
                <a:solidFill>
                  <a:srgbClr val="FFFF00"/>
                </a:solidFill>
                <a:effectLst>
                  <a:glow rad="127000">
                    <a:srgbClr val="000000"/>
                  </a:glow>
                </a:effectLst>
                <a:latin typeface="Arial" charset="0"/>
                <a:ea typeface="ＭＳ Ｐゴシック" charset="0"/>
                <a:cs typeface="ＭＳ Ｐゴシック" charset="0"/>
              </a:rPr>
              <a:t>صبرتم</a:t>
            </a:r>
            <a:r>
              <a:rPr lang="ar-JO" sz="3200" b="1" noProof="0" dirty="0">
                <a:solidFill>
                  <a:srgbClr val="FFFFFF"/>
                </a:solidFill>
                <a:effectLst>
                  <a:glow rad="127000">
                    <a:srgbClr val="000000"/>
                  </a:glow>
                </a:effectLst>
                <a:latin typeface="Arial" charset="0"/>
                <a:ea typeface="ＭＳ Ｐゴシック" charset="0"/>
                <a:cs typeface="ＭＳ Ｐゴシック" charset="0"/>
              </a:rPr>
              <a:t> على مجاهدة آلام كثيرة (10: 32)</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161677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يجب علي أن ارجع ؟</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rPr>
              <a:t>لذلك يجب أن ننتبه أكثر إلى ما سمعنا لئلا نفوته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dirty="0">
                <a:solidFill>
                  <a:srgbClr val="FFFFFF"/>
                </a:solidFill>
                <a:effectLst>
                  <a:glow rad="406400">
                    <a:srgbClr val="000000">
                      <a:alpha val="99000"/>
                    </a:srgbClr>
                  </a:glow>
                </a:effectLst>
                <a:latin typeface="Arial" charset="0"/>
                <a:ea typeface="ＭＳ Ｐゴシック" charset="0"/>
                <a:cs typeface="ＭＳ Ｐゴシック" charset="0"/>
              </a:rPr>
              <a:t>(2: 1)</a:t>
            </a:r>
            <a:endParaRPr kumimoji="0" lang="en-US" sz="3200" b="1" i="0" u="none" strike="noStrike" kern="1200" cap="none" spc="0" normalizeH="0" baseline="0" noProof="0" dirty="0">
              <a:ln>
                <a:noFill/>
              </a:ln>
              <a:solidFill>
                <a:srgbClr val="FFFFFF"/>
              </a:solidFill>
              <a:effectLst>
                <a:glow rad="406400">
                  <a:srgbClr val="000000">
                    <a:alpha val="99000"/>
                  </a:srgbClr>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6562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linds(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
        <p:nvSpPr>
          <p:cNvPr id="14339" name="Rectangle 3"/>
          <p:cNvSpPr>
            <a:spLocks noGrp="1" noChangeArrowheads="1"/>
          </p:cNvSpPr>
          <p:nvPr>
            <p:ph type="ctrTitle"/>
          </p:nvPr>
        </p:nvSpPr>
        <p:spPr>
          <a:xfrm>
            <a:off x="523247" y="5748385"/>
            <a:ext cx="8133736" cy="734965"/>
          </a:xfrm>
          <a:solidFill>
            <a:schemeClr val="accent4">
              <a:lumMod val="10000"/>
            </a:schemeClr>
          </a:solidFill>
          <a:effectLst/>
        </p:spPr>
        <p:txBody>
          <a:bodyPr anchor="ctr"/>
          <a:lstStyle/>
          <a:p>
            <a:pPr eaLnBrk="1" hangingPunct="1"/>
            <a:r>
              <a:rPr lang="ar-JO" sz="24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سمو المسيح في سفر العبرانيين</a:t>
            </a:r>
            <a:endParaRPr lang="en-US" sz="24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30050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8193" cy="6858000"/>
          </a:xfrm>
          <a:prstGeom prst="rect">
            <a:avLst/>
          </a:prstGeom>
        </p:spPr>
      </p:pic>
      <p:sp>
        <p:nvSpPr>
          <p:cNvPr id="14339" name="Rectangle 3"/>
          <p:cNvSpPr>
            <a:spLocks noGrp="1" noChangeArrowheads="1"/>
          </p:cNvSpPr>
          <p:nvPr>
            <p:ph type="ctrTitle"/>
          </p:nvPr>
        </p:nvSpPr>
        <p:spPr>
          <a:xfrm rot="16200000">
            <a:off x="-2959104" y="2944882"/>
            <a:ext cx="6858002" cy="968238"/>
          </a:xfrm>
          <a:solidFill>
            <a:srgbClr val="000000"/>
          </a:solidFill>
          <a:effectLst/>
        </p:spPr>
        <p:txBody>
          <a:bodyPr anchor="ctr"/>
          <a:lstStyle/>
          <a:p>
            <a:pPr eaLnBrk="1" hangingPunct="1"/>
            <a:r>
              <a:rPr lang="ar-JO" sz="48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سفر ما هو أفضل</a:t>
            </a:r>
            <a:endParaRPr lang="en-US" sz="48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sp>
        <p:nvSpPr>
          <p:cNvPr id="14340" name="Rectangle 4"/>
          <p:cNvSpPr>
            <a:spLocks noGrp="1" noChangeArrowheads="1"/>
          </p:cNvSpPr>
          <p:nvPr>
            <p:ph type="subTitle" idx="1"/>
          </p:nvPr>
        </p:nvSpPr>
        <p:spPr>
          <a:xfrm>
            <a:off x="1008112" y="620688"/>
            <a:ext cx="8135888" cy="6180393"/>
          </a:xfrm>
          <a:noFill/>
          <a:ln w="9525">
            <a:noFill/>
            <a:miter lim="800000"/>
            <a:headEnd/>
            <a:tailEnd/>
          </a:ln>
          <a:effectLst/>
        </p:spPr>
        <p:txBody>
          <a:bodyPr vert="horz" wrap="square" lIns="91435" tIns="45718" rIns="91435" bIns="45718" numCol="1" anchor="t" anchorCtr="1" compatLnSpc="1">
            <a:prstTxWarp prst="textNoShape">
              <a:avLst/>
            </a:prstTxWarp>
          </a:bodyPr>
          <a:lstStyle/>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 4 المسيح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أعظم </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من الملائكة</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6: 9 و لكننا قد تيقنا من جهتكم أيها ألحباء أموراً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 7 ملكيصادق أفضل (أعظم) من إبراهيم</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 19 يصير إدخال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رجاء</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7: 22 صار يسوع ضامناً لعهد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8: 6 المسيح وسيط عهد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أعظم</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8: 6 عهد جديد تثبت على مواعيد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9: 23 الملابس الكهنوتية تتطلب ذبائح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10: 34 مالاً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أفضل</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في السماوات و باقياً</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a:t>
            </a: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 16 السماء وطناً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أفضل</a:t>
            </a:r>
            <a:endPar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 35 لكي ينالوا قيامة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 40 سبق الله فنظر لنا شيئاً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أفضل</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b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12:24 Christ</a:t>
            </a:r>
            <a:r>
              <a:rPr lang="fr-FR"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s blood is "</a:t>
            </a:r>
            <a:r>
              <a:rPr lang="en-US"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better</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than the blood of Abel“</a:t>
            </a: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12: 24 دم المسيح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أفضل</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من دم هابيل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18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ملاحظة :</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11: 4 قدم هابيل ذبيحة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أفضل</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 استخدمت كلمة يونانية مختلفة عادة ما تترجم 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endParaRPr>
          </a:p>
        </p:txBody>
      </p:sp>
      <p:sp>
        <p:nvSpPr>
          <p:cNvPr id="6" name="Rectangle 4"/>
          <p:cNvSpPr txBox="1">
            <a:spLocks noChangeArrowheads="1"/>
          </p:cNvSpPr>
          <p:nvPr/>
        </p:nvSpPr>
        <p:spPr bwMode="auto">
          <a:xfrm>
            <a:off x="0" y="44624"/>
            <a:ext cx="8388424" cy="576064"/>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Wingdings" pitchFamily="-111"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
                <a:srgbClr val="99FF99"/>
              </a:buClr>
              <a:buSzPct val="80000"/>
              <a:buFont typeface="Wingdings" pitchFamily="-111" charset="2"/>
              <a:buNone/>
              <a:tabLst/>
              <a:defRPr/>
            </a:pPr>
            <a:r>
              <a:rPr kumimoji="0" lang="ar-JO" sz="28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استخدم سفر العبرانيين كلمة أفضل 13 مرة</a:t>
            </a:r>
            <a:endParaRPr kumimoji="0" lang="en-US" sz="28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
        <p:nvSpPr>
          <p:cNvPr id="7" name="Text Box 5"/>
          <p:cNvSpPr txBox="1">
            <a:spLocks noChangeArrowheads="1"/>
          </p:cNvSpPr>
          <p:nvPr/>
        </p:nvSpPr>
        <p:spPr bwMode="auto">
          <a:xfrm>
            <a:off x="8031480" y="60325"/>
            <a:ext cx="1128553" cy="523216"/>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5" tIns="45718" rIns="91435" bIns="45718" numCol="1" anchor="t" anchorCtr="1" compatLnSpc="1">
            <a:prstTxWarp prst="textNoShape">
              <a:avLst/>
            </a:prstTxWarp>
          </a:bodyPr>
          <a:lstStyle>
            <a:defPPr>
              <a:defRPr lang="en-US"/>
            </a:defPPr>
            <a:lvl1pPr marL="0" indent="0" eaLnBrk="1" hangingPunct="1">
              <a:buClr>
                <a:schemeClr val="hlink"/>
              </a:buClr>
              <a:buSzPct val="80000"/>
              <a:buFont typeface="Wingdings" pitchFamily="-111" charset="2"/>
              <a:buNone/>
              <a:defRPr sz="2800" b="1">
                <a:solidFill>
                  <a:srgbClr val="FFFFFF"/>
                </a:solidFill>
                <a:effectLst>
                  <a:glow rad="152400">
                    <a:srgbClr val="000000"/>
                  </a:glow>
                  <a:outerShdw blurRad="44450" dist="88900" dir="2700000" algn="tl" rotWithShape="0">
                    <a:srgbClr val="000000">
                      <a:alpha val="92000"/>
                    </a:srgbClr>
                  </a:outerShdw>
                </a:effectLst>
              </a:defRPr>
            </a:lvl1pPr>
            <a:lvl2pPr marL="742912" indent="-285736">
              <a:spcBef>
                <a:spcPct val="20000"/>
              </a:spcBef>
              <a:buClr>
                <a:schemeClr val="tx2"/>
              </a:buClr>
              <a:buSzPct val="50000"/>
              <a:buFont typeface="Wingdings" charset="0"/>
              <a:buChar char="l"/>
              <a:defRPr sz="2800">
                <a:effectLst>
                  <a:outerShdw blurRad="38100" dist="38100" dir="2700000" algn="tl">
                    <a:srgbClr val="000000"/>
                  </a:outerShdw>
                </a:effectLst>
                <a:latin typeface="+mn-lt"/>
                <a:ea typeface="ＭＳ Ｐゴシック" pitchFamily="-111" charset="-128"/>
              </a:defRPr>
            </a:lvl2pPr>
            <a:lvl3pPr marL="1142942" indent="-228588">
              <a:spcBef>
                <a:spcPct val="20000"/>
              </a:spcBef>
              <a:buClr>
                <a:schemeClr val="accent2"/>
              </a:buClr>
              <a:buChar char="•"/>
              <a:defRPr>
                <a:effectLst>
                  <a:outerShdw blurRad="38100" dist="38100" dir="2700000" algn="tl">
                    <a:srgbClr val="000000"/>
                  </a:outerShdw>
                </a:effectLst>
                <a:latin typeface="+mn-lt"/>
                <a:ea typeface="ＭＳ Ｐゴシック" pitchFamily="-111" charset="-128"/>
              </a:defRPr>
            </a:lvl3pPr>
            <a:lvl4pPr marL="1600118" indent="-228588">
              <a:spcBef>
                <a:spcPct val="20000"/>
              </a:spcBef>
              <a:buClr>
                <a:schemeClr val="folHlink"/>
              </a:buClr>
              <a:buSzPct val="50000"/>
              <a:buFont typeface="Wingdings" charset="0"/>
              <a:buChar char="l"/>
              <a:defRPr sz="2000">
                <a:effectLst>
                  <a:outerShdw blurRad="38100" dist="38100" dir="2700000" algn="tl">
                    <a:srgbClr val="000000"/>
                  </a:outerShdw>
                </a:effectLst>
                <a:latin typeface="+mn-lt"/>
                <a:ea typeface="ＭＳ Ｐゴシック" pitchFamily="-111" charset="-128"/>
              </a:defRPr>
            </a:lvl4pPr>
            <a:lvl5pPr marL="2057295" indent="-228588">
              <a:spcBef>
                <a:spcPct val="20000"/>
              </a:spcBef>
              <a:buClr>
                <a:schemeClr val="hlink"/>
              </a:buClr>
              <a:buChar char="•"/>
              <a:defRPr sz="2000">
                <a:effectLst>
                  <a:outerShdw blurRad="38100" dist="38100" dir="2700000" algn="tl">
                    <a:srgbClr val="000000"/>
                  </a:outerShdw>
                </a:effectLst>
                <a:latin typeface="+mn-lt"/>
                <a:ea typeface="ＭＳ Ｐゴシック" pitchFamily="-111" charset="-128"/>
              </a:defRPr>
            </a:lvl5pPr>
            <a:lvl6pPr marL="251447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6pPr>
            <a:lvl7pPr marL="2971648"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7pPr>
            <a:lvl8pPr marL="3428825"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8pPr>
            <a:lvl9pPr marL="388600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9pPr>
          </a:lstStyle>
          <a:p>
            <a:pPr marL="0" marR="0" lvl="0" indent="0" algn="l" defTabSz="914400" rtl="0" eaLnBrk="1" fontAlgn="base" latinLnBrk="0" hangingPunct="1">
              <a:lnSpc>
                <a:spcPct val="100000"/>
              </a:lnSpc>
              <a:spcBef>
                <a:spcPct val="0"/>
              </a:spcBef>
              <a:spcAft>
                <a:spcPct val="0"/>
              </a:spcAft>
              <a:buClr>
                <a:srgbClr val="99FF99"/>
              </a:buClr>
              <a:buSzPct val="80000"/>
              <a:buFont typeface="Wingdings" pitchFamily="-111" charset="2"/>
              <a:buNone/>
              <a:tabLst/>
              <a:defRPr/>
            </a:pPr>
            <a:r>
              <a:rPr kumimoji="0" lang="ar-JO" sz="24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rPr>
              <a:t>266ف</a:t>
            </a:r>
            <a:endParaRPr kumimoji="0" lang="en-US" sz="2400" b="1" i="0" u="none" strike="noStrike" kern="1200" cap="none" spc="0" normalizeH="0" baseline="0" noProof="0" dirty="0">
              <a:ln>
                <a:noFill/>
              </a:ln>
              <a:solidFill>
                <a:srgbClr val="FFFFFF"/>
              </a:solidFill>
              <a:effectLst>
                <a:glow rad="152400">
                  <a:srgbClr val="000000"/>
                </a:glow>
                <a:outerShdw blurRad="44450" dist="88900" dir="2700000" algn="tl" rotWithShape="0">
                  <a:srgbClr val="000000">
                    <a:alpha val="92000"/>
                  </a:srgbClr>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32839629"/>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br>
              <a:rPr lang="en-US" sz="4800" b="1" dirty="0">
                <a:solidFill>
                  <a:schemeClr val="accent2"/>
                </a:solidFill>
                <a:latin typeface="Arial" charset="0"/>
                <a:ea typeface="ＭＳ Ｐゴシック" charset="0"/>
                <a:cs typeface="ＭＳ Ｐゴシック" charset="0"/>
              </a:rPr>
            </a:br>
            <a:r>
              <a:rPr lang="ar-JO" sz="4800" dirty="0">
                <a:solidFill>
                  <a:schemeClr val="accent2"/>
                </a:solidFill>
                <a:latin typeface="Arial" charset="0"/>
                <a:ea typeface="ＭＳ Ｐゴシック" charset="0"/>
                <a:cs typeface="ＭＳ Ｐゴシック" charset="0"/>
              </a:rPr>
              <a:t>المسيح متفوق </a:t>
            </a:r>
            <a:br>
              <a:rPr lang="ar-JO" sz="4800" dirty="0">
                <a:solidFill>
                  <a:schemeClr val="accent2"/>
                </a:solidFill>
                <a:latin typeface="Arial" charset="0"/>
                <a:ea typeface="ＭＳ Ｐゴシック" charset="0"/>
                <a:cs typeface="ＭＳ Ｐゴシック" charset="0"/>
              </a:rPr>
            </a:br>
            <a:r>
              <a:rPr lang="ar-JO" sz="4800" dirty="0">
                <a:solidFill>
                  <a:schemeClr val="accent2"/>
                </a:solidFill>
                <a:latin typeface="Arial" charset="0"/>
                <a:ea typeface="ＭＳ Ｐゴシック" charset="0"/>
                <a:cs typeface="ＭＳ Ｐゴシック" charset="0"/>
              </a:rPr>
              <a:t>في شخصه </a:t>
            </a:r>
            <a:br>
              <a:rPr lang="ar-JO" sz="4800" dirty="0">
                <a:solidFill>
                  <a:schemeClr val="accent2"/>
                </a:solidFill>
                <a:latin typeface="Arial" charset="0"/>
                <a:ea typeface="ＭＳ Ｐゴシック" charset="0"/>
                <a:cs typeface="ＭＳ Ｐゴシック" charset="0"/>
              </a:rPr>
            </a:br>
            <a:r>
              <a:rPr lang="ar-JO" sz="4800" dirty="0">
                <a:solidFill>
                  <a:schemeClr val="accent2"/>
                </a:solidFill>
                <a:latin typeface="Arial" charset="0"/>
                <a:ea typeface="ＭＳ Ｐゴシック" charset="0"/>
                <a:cs typeface="ＭＳ Ｐゴシック" charset="0"/>
              </a:rPr>
              <a:t>(1: 1-4: 13)</a:t>
            </a:r>
            <a:endParaRPr lang="en-US" sz="4800" b="1" dirty="0">
              <a:solidFill>
                <a:schemeClr val="accent2"/>
              </a:solidFill>
              <a:latin typeface="Arial" charset="0"/>
              <a:ea typeface="ＭＳ Ｐゴシック" charset="0"/>
              <a:cs typeface="ＭＳ Ｐゴシック" charset="0"/>
            </a:endParaRP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214322099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algn="ctr" defTabSz="914400" eaLnBrk="0" fontAlgn="base" hangingPunct="0">
              <a:spcBef>
                <a:spcPct val="0"/>
              </a:spcBef>
              <a:spcAft>
                <a:spcPct val="0"/>
              </a:spcAft>
            </a:pPr>
            <a:endParaRPr lang="en-US" sz="4000" b="1">
              <a:solidFill>
                <a:srgbClr val="FFFF00"/>
              </a:solidFill>
              <a:latin typeface="Arial" charset="0"/>
              <a:ea typeface="ＭＳ Ｐゴシック" charset="0"/>
              <a:cs typeface="ＭＳ Ｐゴシック" charset="0"/>
            </a:endParaRPr>
          </a:p>
        </p:txBody>
      </p:sp>
      <p:sp>
        <p:nvSpPr>
          <p:cNvPr id="26630" name="Text Box 6"/>
          <p:cNvSpPr txBox="1">
            <a:spLocks noChangeArrowheads="1"/>
          </p:cNvSpPr>
          <p:nvPr/>
        </p:nvSpPr>
        <p:spPr bwMode="auto">
          <a:xfrm>
            <a:off x="-51537" y="1772816"/>
            <a:ext cx="9144000" cy="3305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indent="-628650" algn="r" defTabSz="914400" eaLnBrk="0" fontAlgn="base" hangingPunct="0">
              <a:spcBef>
                <a:spcPct val="20000"/>
              </a:spcBef>
              <a:spcAft>
                <a:spcPct val="0"/>
              </a:spcAft>
            </a:pPr>
            <a:r>
              <a:rPr lang="ar-JO" sz="3600" b="1" dirty="0">
                <a:solidFill>
                  <a:srgbClr val="FFFFFF"/>
                </a:solidFill>
                <a:effectLst>
                  <a:glow rad="152400">
                    <a:srgbClr val="000000">
                      <a:alpha val="90000"/>
                    </a:srgbClr>
                  </a:glow>
                </a:effectLst>
              </a:rPr>
              <a:t>1. </a:t>
            </a:r>
            <a:r>
              <a:rPr lang="ar-JO" sz="3600" b="1" dirty="0">
                <a:solidFill>
                  <a:srgbClr val="FFFF00"/>
                </a:solidFill>
                <a:effectLst>
                  <a:glow rad="152400">
                    <a:srgbClr val="000000">
                      <a:alpha val="90000"/>
                    </a:srgbClr>
                  </a:glow>
                </a:effectLst>
              </a:rPr>
              <a:t>تحذير</a:t>
            </a:r>
            <a:r>
              <a:rPr lang="ar-JO" sz="3600" b="1" dirty="0">
                <a:solidFill>
                  <a:srgbClr val="FFFFFF"/>
                </a:solidFill>
                <a:effectLst>
                  <a:glow rad="152400">
                    <a:srgbClr val="000000">
                      <a:alpha val="90000"/>
                    </a:srgbClr>
                  </a:glow>
                </a:effectLst>
              </a:rPr>
              <a:t> من الإنجراف بعيداً عن الحق (2: 1-4)</a:t>
            </a:r>
          </a:p>
          <a:p>
            <a:pPr marL="628650" indent="-628650" algn="r" defTabSz="914400" eaLnBrk="0" fontAlgn="base" hangingPunct="0">
              <a:spcBef>
                <a:spcPct val="20000"/>
              </a:spcBef>
              <a:spcAft>
                <a:spcPct val="0"/>
              </a:spcAft>
            </a:pPr>
            <a:r>
              <a:rPr lang="ar-JO" sz="3600" b="1" dirty="0">
                <a:solidFill>
                  <a:srgbClr val="FFFFFF"/>
                </a:solidFill>
                <a:effectLst>
                  <a:glow rad="152400">
                    <a:srgbClr val="000000">
                      <a:alpha val="90000"/>
                    </a:srgbClr>
                  </a:glow>
                </a:effectLst>
              </a:rPr>
              <a:t>2. </a:t>
            </a:r>
            <a:r>
              <a:rPr lang="ar-JO" sz="3600" b="1" dirty="0">
                <a:solidFill>
                  <a:srgbClr val="FFFF00"/>
                </a:solidFill>
                <a:effectLst>
                  <a:glow rad="152400">
                    <a:srgbClr val="000000">
                      <a:alpha val="90000"/>
                    </a:srgbClr>
                  </a:glow>
                </a:effectLst>
              </a:rPr>
              <a:t>تحذير</a:t>
            </a:r>
            <a:r>
              <a:rPr lang="ar-JO" sz="3600" b="1" dirty="0">
                <a:solidFill>
                  <a:srgbClr val="FFFFFF"/>
                </a:solidFill>
                <a:effectLst>
                  <a:glow rad="152400">
                    <a:srgbClr val="000000">
                      <a:alpha val="90000"/>
                    </a:srgbClr>
                  </a:glow>
                </a:effectLst>
              </a:rPr>
              <a:t> من عدم الإيمان (3: 7-19)</a:t>
            </a:r>
          </a:p>
          <a:p>
            <a:pPr marL="628650" indent="-628650" algn="r" defTabSz="914400" eaLnBrk="0" fontAlgn="base" hangingPunct="0">
              <a:spcBef>
                <a:spcPct val="20000"/>
              </a:spcBef>
              <a:spcAft>
                <a:spcPct val="0"/>
              </a:spcAft>
            </a:pPr>
            <a:r>
              <a:rPr lang="en-US" sz="3600" b="1" dirty="0">
                <a:solidFill>
                  <a:srgbClr val="FFFFFF"/>
                </a:solidFill>
                <a:effectLst>
                  <a:glow rad="152400">
                    <a:srgbClr val="000000">
                      <a:alpha val="90000"/>
                    </a:srgbClr>
                  </a:glow>
                </a:effectLst>
              </a:rPr>
              <a:t> </a:t>
            </a:r>
            <a:r>
              <a:rPr lang="ar-JO" sz="3600" b="1" dirty="0">
                <a:solidFill>
                  <a:srgbClr val="FFFFFF"/>
                </a:solidFill>
                <a:effectLst>
                  <a:glow rad="152400">
                    <a:srgbClr val="000000">
                      <a:alpha val="90000"/>
                    </a:srgbClr>
                  </a:glow>
                </a:effectLst>
              </a:rPr>
              <a:t>3. </a:t>
            </a:r>
            <a:r>
              <a:rPr lang="ar-JO" sz="3600" b="1" dirty="0">
                <a:solidFill>
                  <a:srgbClr val="FFFF00"/>
                </a:solidFill>
                <a:effectLst>
                  <a:glow rad="152400">
                    <a:srgbClr val="000000">
                      <a:alpha val="90000"/>
                    </a:srgbClr>
                  </a:glow>
                </a:effectLst>
              </a:rPr>
              <a:t>تحذير</a:t>
            </a:r>
            <a:r>
              <a:rPr lang="ar-JO" sz="3600" b="1" dirty="0">
                <a:solidFill>
                  <a:srgbClr val="FFFFFF"/>
                </a:solidFill>
                <a:effectLst>
                  <a:glow rad="152400">
                    <a:srgbClr val="000000">
                      <a:alpha val="90000"/>
                    </a:srgbClr>
                  </a:glow>
                </a:effectLst>
              </a:rPr>
              <a:t> من عدم النضج (5: 11-6: 12)</a:t>
            </a:r>
          </a:p>
          <a:p>
            <a:pPr marL="628650" indent="-628650" algn="r" defTabSz="914400" eaLnBrk="0" fontAlgn="base" hangingPunct="0">
              <a:spcBef>
                <a:spcPct val="20000"/>
              </a:spcBef>
              <a:spcAft>
                <a:spcPct val="0"/>
              </a:spcAft>
            </a:pPr>
            <a:r>
              <a:rPr lang="ar-JO" sz="3600" b="1" dirty="0">
                <a:solidFill>
                  <a:srgbClr val="FFFFFF"/>
                </a:solidFill>
                <a:effectLst>
                  <a:glow rad="152400">
                    <a:srgbClr val="000000">
                      <a:alpha val="90000"/>
                    </a:srgbClr>
                  </a:glow>
                </a:effectLst>
              </a:rPr>
              <a:t>4. </a:t>
            </a:r>
            <a:r>
              <a:rPr lang="ar-JO" sz="3600" b="1" dirty="0">
                <a:solidFill>
                  <a:srgbClr val="FFFF00"/>
                </a:solidFill>
                <a:effectLst>
                  <a:glow rad="152400">
                    <a:srgbClr val="000000">
                      <a:alpha val="90000"/>
                    </a:srgbClr>
                  </a:glow>
                </a:effectLst>
              </a:rPr>
              <a:t>تحذير</a:t>
            </a:r>
            <a:r>
              <a:rPr lang="ar-JO" sz="3600" b="1" dirty="0">
                <a:solidFill>
                  <a:srgbClr val="FFFFFF"/>
                </a:solidFill>
                <a:effectLst>
                  <a:glow rad="152400">
                    <a:srgbClr val="000000">
                      <a:alpha val="90000"/>
                    </a:srgbClr>
                  </a:glow>
                </a:effectLst>
              </a:rPr>
              <a:t> من الخطايا المتعمدة (10: 19-39)</a:t>
            </a:r>
          </a:p>
          <a:p>
            <a:pPr marL="628650" indent="-628650" algn="r" defTabSz="914400" eaLnBrk="0" fontAlgn="base" hangingPunct="0">
              <a:spcBef>
                <a:spcPct val="20000"/>
              </a:spcBef>
              <a:spcAft>
                <a:spcPct val="0"/>
              </a:spcAft>
            </a:pPr>
            <a:r>
              <a:rPr lang="ar-JO" sz="3600" b="1" dirty="0">
                <a:solidFill>
                  <a:srgbClr val="FFFFFF"/>
                </a:solidFill>
                <a:effectLst>
                  <a:glow rad="152400">
                    <a:srgbClr val="000000">
                      <a:alpha val="90000"/>
                    </a:srgbClr>
                  </a:glow>
                </a:effectLst>
              </a:rPr>
              <a:t>5. </a:t>
            </a:r>
            <a:r>
              <a:rPr lang="ar-JO" sz="3600" b="1" dirty="0">
                <a:solidFill>
                  <a:srgbClr val="FFFF00"/>
                </a:solidFill>
                <a:effectLst>
                  <a:glow rad="152400">
                    <a:srgbClr val="000000">
                      <a:alpha val="90000"/>
                    </a:srgbClr>
                  </a:glow>
                </a:effectLst>
              </a:rPr>
              <a:t>تحذير</a:t>
            </a:r>
            <a:r>
              <a:rPr lang="ar-JO" sz="3600" b="1" dirty="0">
                <a:solidFill>
                  <a:srgbClr val="FFFFFF"/>
                </a:solidFill>
                <a:effectLst>
                  <a:glow rad="152400">
                    <a:srgbClr val="000000">
                      <a:alpha val="90000"/>
                    </a:srgbClr>
                  </a:glow>
                </a:effectLst>
              </a:rPr>
              <a:t> من اللامبالاة (12: 14-29)</a:t>
            </a:r>
            <a:endParaRPr lang="en-GB" sz="3600" b="1" dirty="0">
              <a:solidFill>
                <a:srgbClr val="FFFFFF"/>
              </a:solidFill>
              <a:effectLst>
                <a:glow rad="152400">
                  <a:srgbClr val="000000">
                    <a:alpha val="90000"/>
                  </a:srgbClr>
                </a:glow>
              </a:effectLst>
            </a:endParaRPr>
          </a:p>
        </p:txBody>
      </p:sp>
      <p:sp>
        <p:nvSpPr>
          <p:cNvPr id="367622" name="Text Box 19"/>
          <p:cNvSpPr txBox="1">
            <a:spLocks noChangeArrowheads="1"/>
          </p:cNvSpPr>
          <p:nvPr/>
        </p:nvSpPr>
        <p:spPr bwMode="auto">
          <a:xfrm>
            <a:off x="8388424" y="8701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258</a:t>
            </a:r>
            <a:endParaRPr lang="en-US" b="1" dirty="0">
              <a:solidFill>
                <a:srgbClr val="FFFFFF"/>
              </a:solidFill>
              <a:latin typeface="Arial"/>
              <a:cs typeface="Arial"/>
            </a:endParaRP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ar-JO" b="1" dirty="0">
                <a:solidFill>
                  <a:srgbClr val="FFFF00"/>
                </a:solidFill>
                <a:latin typeface="Arial" charset="0"/>
                <a:ea typeface="ＭＳ Ｐゴシック" charset="0"/>
                <a:cs typeface="ＭＳ Ｐゴシック" charset="0"/>
              </a:rPr>
              <a:t>5 تحذيرات في العبرانيين</a:t>
            </a:r>
            <a:endParaRPr lang="en-US" sz="4800" dirty="0">
              <a:solidFill>
                <a:srgbClr val="FFFF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
        <p:nvSpPr>
          <p:cNvPr id="7" name="Pentagon 6">
            <a:extLst>
              <a:ext uri="{FF2B5EF4-FFF2-40B4-BE49-F238E27FC236}">
                <a16:creationId xmlns:a16="http://schemas.microsoft.com/office/drawing/2014/main" id="{D8279146-696D-9A49-93AB-1B09C4093391}"/>
              </a:ext>
            </a:extLst>
          </p:cNvPr>
          <p:cNvSpPr/>
          <p:nvPr/>
        </p:nvSpPr>
        <p:spPr bwMode="auto">
          <a:xfrm>
            <a:off x="1044724" y="3225551"/>
            <a:ext cx="6902289" cy="1079399"/>
          </a:xfrm>
          <a:prstGeom prst="homePlate">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سنرى اليوم تحذيرين أساسيين في العبرانيين عن الإرتداد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39593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ＭＳ Ｐゴシック" charset="0"/>
              </a:rPr>
              <a:t>تحذير 1</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التخلي عن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ياتي بالتأديب</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lang="ar-JO" sz="6000" b="1" dirty="0">
                <a:solidFill>
                  <a:srgbClr val="000000"/>
                </a:solidFill>
                <a:latin typeface="Arial" charset="0"/>
                <a:ea typeface="ＭＳ Ｐゴシック" charset="0"/>
                <a:cs typeface="ＭＳ Ｐゴシック" charset="0"/>
              </a:rPr>
              <a:t>2: 1-4</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63601431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"هَذَا هُوَ حَمَلُ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 </a:t>
            </a:r>
            <a:r>
              <a:rPr kumimoji="0" lang="ar-JO" sz="36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الَّذِي يرفع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خَطِيئَةَ الْعَالَمِ!"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rPr>
              <a:t>(يوحنا 1: 29)</a:t>
            </a:r>
            <a:endParaRPr kumimoji="0" lang="en-US" sz="2800" b="1" i="0" u="none" strike="noStrike" kern="0" cap="none" spc="0" normalizeH="0" baseline="0" noProof="0" dirty="0">
              <a:ln>
                <a:noFill/>
              </a:ln>
              <a:solidFill>
                <a:srgbClr val="00CC99">
                  <a:lumMod val="20000"/>
                  <a:lumOff val="80000"/>
                </a:srgbClr>
              </a:solidFill>
              <a:effectLst>
                <a:glow rad="774700">
                  <a:srgbClr val="FF0000">
                    <a:alpha val="28000"/>
                  </a:srgbClr>
                </a:glow>
              </a:effectLst>
              <a:uLnTx/>
              <a:uFillTx/>
              <a:latin typeface="Arial"/>
              <a:ea typeface="ＭＳ Ｐゴシック" charset="0"/>
              <a:cs typeface="Arial"/>
            </a:endParaRPr>
          </a:p>
        </p:txBody>
      </p:sp>
      <p:pic>
        <p:nvPicPr>
          <p:cNvPr id="42803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ar-JO" dirty="0">
                <a:solidFill>
                  <a:schemeClr val="tx1"/>
                </a:solidFill>
                <a:latin typeface="Arial" panose="020B0604020202020204" pitchFamily="34" charset="0"/>
                <a:cs typeface="Arial" panose="020B0604020202020204" pitchFamily="34" charset="0"/>
              </a:rPr>
              <a:t>حَمَل الفِصح</a:t>
            </a:r>
            <a:endParaRPr lang="en-US" dirty="0">
              <a:solidFill>
                <a:schemeClr val="tx1"/>
              </a:solidFill>
              <a:latin typeface="Arial" panose="020B0604020202020204" pitchFamily="34" charset="0"/>
              <a:cs typeface="Arial" panose="020B0604020202020204" pitchFamily="34" charset="0"/>
            </a:endParaRPr>
          </a:p>
        </p:txBody>
      </p:sp>
      <p:pic>
        <p:nvPicPr>
          <p:cNvPr id="42803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315060"/>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ＭＳ Ｐゴシック" charset="0"/>
              </a:rPr>
              <a:t>تحذير 2</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000000"/>
                </a:solidFill>
                <a:latin typeface="Arial" charset="0"/>
                <a:ea typeface="ＭＳ Ｐゴシック" charset="0"/>
                <a:cs typeface="ＭＳ Ｐゴシック" charset="0"/>
              </a:rPr>
              <a:t>التخلي عن يسوع</a:t>
            </a:r>
          </a:p>
          <a:p>
            <a:pPr>
              <a:defRPr/>
            </a:pPr>
            <a:r>
              <a:rPr lang="ar-JO" sz="6000" b="1" dirty="0">
                <a:solidFill>
                  <a:srgbClr val="000000"/>
                </a:solidFill>
                <a:latin typeface="Arial" charset="0"/>
                <a:ea typeface="ＭＳ Ｐゴシック" charset="0"/>
                <a:cs typeface="ＭＳ Ｐゴシック" charset="0"/>
              </a:rPr>
              <a:t>يجلب </a:t>
            </a:r>
            <a:r>
              <a:rPr lang="ar-JO" sz="6000" b="1" dirty="0">
                <a:solidFill>
                  <a:srgbClr val="C00000"/>
                </a:solidFill>
                <a:latin typeface="Arial" charset="0"/>
                <a:ea typeface="ＭＳ Ｐゴシック" charset="0"/>
                <a:cs typeface="ＭＳ Ｐゴシック" charset="0"/>
              </a:rPr>
              <a:t>التأديب</a:t>
            </a:r>
            <a:br>
              <a:rPr lang="en-US" sz="6000" b="1" dirty="0">
                <a:solidFill>
                  <a:srgbClr val="000000"/>
                </a:solidFill>
                <a:latin typeface="Arial" charset="0"/>
                <a:ea typeface="ＭＳ Ｐゴシック" charset="0"/>
                <a:cs typeface="ＭＳ Ｐゴシック" charset="0"/>
              </a:rPr>
            </a:br>
            <a:r>
              <a:rPr lang="en-US" sz="6000" b="1" dirty="0">
                <a:solidFill>
                  <a:srgbClr val="000000"/>
                </a:solidFill>
                <a:latin typeface="Arial" charset="0"/>
                <a:ea typeface="ＭＳ Ｐゴシック" charset="0"/>
                <a:cs typeface="ＭＳ Ｐゴシック" charset="0"/>
              </a:rPr>
              <a:t>(</a:t>
            </a:r>
            <a:r>
              <a:rPr lang="ar-JO" sz="6000" b="1" dirty="0">
                <a:solidFill>
                  <a:srgbClr val="000000"/>
                </a:solidFill>
                <a:latin typeface="Arial" charset="0"/>
                <a:ea typeface="ＭＳ Ｐゴシック" charset="0"/>
                <a:cs typeface="ＭＳ Ｐゴシック" charset="0"/>
              </a:rPr>
              <a:t>2: 1-4</a:t>
            </a:r>
            <a:r>
              <a:rPr lang="en-US" sz="6000" b="1" dirty="0">
                <a:solidFill>
                  <a:srgbClr val="000000"/>
                </a:solidFill>
                <a:latin typeface="Arial" charset="0"/>
                <a:ea typeface="ＭＳ Ｐゴシック" charset="0"/>
                <a:cs typeface="ＭＳ Ｐゴシック" charset="0"/>
              </a:rPr>
              <a:t>)</a:t>
            </a:r>
          </a:p>
        </p:txBody>
      </p:sp>
    </p:spTree>
    <p:extLst>
      <p:ext uri="{BB962C8B-B14F-4D97-AF65-F5344CB8AC3E}">
        <p14:creationId xmlns:p14="http://schemas.microsoft.com/office/powerpoint/2010/main" val="470405900"/>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ＭＳ Ｐゴシック" charset="0"/>
              </a:rPr>
              <a:t>تحذير 3</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6000" b="1" dirty="0">
                <a:solidFill>
                  <a:srgbClr val="000000"/>
                </a:solidFill>
                <a:latin typeface="Arial" charset="0"/>
                <a:ea typeface="ＭＳ Ｐゴシック" charset="0"/>
                <a:cs typeface="ＭＳ Ｐゴシック"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الموت الجسدي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 11-6: 20</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00214433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ＭＳ Ｐゴシック" charset="0"/>
              </a:rPr>
              <a:t>تحذير 4</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خطايا العمد قد تؤدي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الموت الجسدي</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10: 26-31</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84983355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ＭＳ Ｐゴシック" charset="0"/>
              </a:rPr>
              <a:t>تحذير 5</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رفض الله 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عواقب</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lang="ar-JO" sz="6000" b="1" dirty="0">
                <a:solidFill>
                  <a:srgbClr val="000000"/>
                </a:solidFill>
                <a:latin typeface="Arial" charset="0"/>
                <a:ea typeface="ＭＳ Ｐゴシック" charset="0"/>
                <a:cs typeface="ＭＳ Ｐゴシック" charset="0"/>
              </a:rPr>
              <a:t>12: 25-29</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85497718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ＭＳ Ｐゴシック" charset="0"/>
              </a:rPr>
              <a:t>تحذير 3</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الموت الجسدي</a:t>
            </a:r>
            <a:endParaRPr kumimoji="0" lang="en-US"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lang="ar-JO" sz="6000" b="1" dirty="0">
                <a:solidFill>
                  <a:srgbClr val="000000"/>
                </a:solidFill>
                <a:latin typeface="Arial" charset="0"/>
                <a:ea typeface="ＭＳ Ｐゴシック" charset="0"/>
                <a:cs typeface="ＭＳ Ｐゴシック" charset="0"/>
              </a:rPr>
              <a:t>5: 11-6: 20</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42376511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ar-JO" dirty="0">
                <a:solidFill>
                  <a:srgbClr val="FFFF00"/>
                </a:solidFill>
                <a:effectLst/>
                <a:latin typeface="Arial" charset="0"/>
                <a:ea typeface="ＭＳ Ｐゴシック" charset="0"/>
                <a:cs typeface="Arial" charset="0"/>
              </a:rPr>
              <a:t>استحالة (عب 6: 4-6)</a:t>
            </a:r>
            <a:endParaRPr lang="en-US" dirty="0">
              <a:solidFill>
                <a:srgbClr val="FFFF00"/>
              </a:solidFill>
              <a:effectLst/>
              <a:latin typeface="Arial" charset="0"/>
              <a:ea typeface="ＭＳ Ｐゴシック" charset="0"/>
              <a:cs typeface="Arial" charset="0"/>
            </a:endParaRPr>
          </a:p>
        </p:txBody>
      </p:sp>
      <p:sp>
        <p:nvSpPr>
          <p:cNvPr id="5" name="Content Placeholder 2"/>
          <p:cNvSpPr txBox="1">
            <a:spLocks/>
          </p:cNvSpPr>
          <p:nvPr/>
        </p:nvSpPr>
        <p:spPr bwMode="auto">
          <a:xfrm>
            <a:off x="117828" y="980728"/>
            <a:ext cx="9102372"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لأن الذين استنيروا مرة و ذاقوا الموهبة السماوية و صاروا شركاء الروح القدس و ذاقوا كلمة الله الصالحة و قوات الدهر الآتي و سقطوا </a:t>
            </a: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لا يمكن تجديدهم أيضاً للتوبة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إذ هم يصلبون لأنفسهم ابن الله ثانية و يشهرونه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113751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3261"/>
            <a:ext cx="9144000" cy="3569368"/>
          </a:xfrm>
          <a:prstGeom prst="rect">
            <a:avLst/>
          </a:prstGeom>
        </p:spPr>
      </p:pic>
      <p:sp>
        <p:nvSpPr>
          <p:cNvPr id="900098" name="Rectangle 2"/>
          <p:cNvSpPr>
            <a:spLocks noGrp="1" noChangeArrowheads="1"/>
          </p:cNvSpPr>
          <p:nvPr>
            <p:ph type="ctrTitle"/>
          </p:nvPr>
        </p:nvSpPr>
        <p:spPr>
          <a:xfrm>
            <a:off x="0" y="3622629"/>
            <a:ext cx="9144000" cy="3235371"/>
          </a:xfrm>
          <a:effectLst>
            <a:outerShdw blurRad="63500" dist="35921" dir="2700000" algn="ctr" rotWithShape="0">
              <a:schemeClr val="tx2">
                <a:alpha val="74998"/>
              </a:schemeClr>
            </a:outerShdw>
          </a:effectLst>
        </p:spPr>
        <p:txBody>
          <a:bodyPr/>
          <a:lstStyle/>
          <a:p>
            <a:pPr>
              <a:defRPr/>
            </a:pPr>
            <a:r>
              <a:rPr lang="ar-JO" sz="4000" b="1" dirty="0"/>
              <a:t>لا يمكن التوبة عن الإرتداد لأنك ستكون ميتاً </a:t>
            </a:r>
            <a:br>
              <a:rPr lang="ar-JO" sz="4000" b="1" dirty="0"/>
            </a:br>
            <a:r>
              <a:rPr lang="ar-JO" sz="4000" b="1" dirty="0"/>
              <a:t>(عب 6: 4-8)</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8657900"/>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87" y="-27402"/>
            <a:ext cx="4595731" cy="694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9544" y="116632"/>
            <a:ext cx="4574456" cy="6639889"/>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charset="0"/>
                <a:ea typeface="ＭＳ Ｐゴシック" charset="0"/>
                <a:cs typeface="ＭＳ Ｐゴシック" charset="0"/>
              </a:rPr>
              <a:t>هل سيذهب بعض المؤمنين إلى جهنم ؟</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9990336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89678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819310"/>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ما هو الخطر في 6: 4-8 ؟</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563" y="1141712"/>
            <a:ext cx="9036496" cy="57162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63550" marR="0" lvl="0" indent="-463550" algn="r" defTabSz="457200" rtl="1" eaLnBrk="0" fontAlgn="base" latinLnBrk="0" hangingPunct="0">
              <a:lnSpc>
                <a:spcPct val="100000"/>
              </a:lnSpc>
              <a:spcBef>
                <a:spcPct val="0"/>
              </a:spcBef>
              <a:spcAft>
                <a:spcPct val="0"/>
              </a:spcAft>
              <a:buClrTx/>
              <a:buSzTx/>
              <a:defRPr/>
            </a:pPr>
            <a:r>
              <a:rPr lang="ar-JO" sz="3600" b="1" dirty="0">
                <a:solidFill>
                  <a:srgbClr val="FFFFFF"/>
                </a:solidFill>
                <a:effectLst>
                  <a:glow rad="127000">
                    <a:srgbClr val="000000"/>
                  </a:glow>
                </a:effectLst>
                <a:latin typeface="Arial" charset="0"/>
                <a:ea typeface="ＭＳ Ｐゴシック" charset="0"/>
                <a:cs typeface="ＭＳ Ｐゴシック" charset="0"/>
              </a:rPr>
              <a:t>1. المؤمن المسيحي الذي </a:t>
            </a:r>
            <a:r>
              <a:rPr lang="ar-JO" sz="3600" b="1" dirty="0">
                <a:solidFill>
                  <a:srgbClr val="FFFF00"/>
                </a:solidFill>
                <a:effectLst>
                  <a:glow rad="127000">
                    <a:srgbClr val="000000"/>
                  </a:glow>
                </a:effectLst>
                <a:latin typeface="Arial" charset="0"/>
                <a:ea typeface="ＭＳ Ｐゴシック" charset="0"/>
                <a:cs typeface="ＭＳ Ｐゴシック" charset="0"/>
              </a:rPr>
              <a:t>يفقد</a:t>
            </a:r>
            <a:r>
              <a:rPr lang="ar-JO" sz="3600" b="1" dirty="0">
                <a:solidFill>
                  <a:srgbClr val="FFFFFF"/>
                </a:solidFill>
                <a:effectLst>
                  <a:glow rad="127000">
                    <a:srgbClr val="000000"/>
                  </a:glow>
                </a:effectLst>
                <a:latin typeface="Arial" charset="0"/>
                <a:ea typeface="ＭＳ Ｐゴシック" charset="0"/>
                <a:cs typeface="ＭＳ Ｐゴシック" charset="0"/>
              </a:rPr>
              <a:t> خلاصه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63550" marR="0" lvl="0" indent="-463550" algn="r" defTabSz="457200" rtl="1" eaLnBrk="0" fontAlgn="base" latinLnBrk="0" hangingPunct="0">
              <a:lnSpc>
                <a:spcPct val="100000"/>
              </a:lnSpc>
              <a:spcBef>
                <a:spcPct val="0"/>
              </a:spcBef>
              <a:spcAft>
                <a:spcPct val="0"/>
              </a:spcAft>
              <a:buClrTx/>
              <a:buSzTx/>
              <a:defRPr/>
            </a:pPr>
            <a:r>
              <a:rPr lang="ar-JO" sz="3600" b="1" dirty="0">
                <a:solidFill>
                  <a:srgbClr val="FFFFFF"/>
                </a:solidFill>
                <a:effectLst>
                  <a:glow rad="127000">
                    <a:srgbClr val="000000"/>
                  </a:glow>
                </a:effectLst>
                <a:latin typeface="Arial" charset="0"/>
                <a:ea typeface="ＭＳ Ｐゴシック" charset="0"/>
                <a:cs typeface="ＭＳ Ｐゴシック" charset="0"/>
              </a:rPr>
              <a:t>2. </a:t>
            </a:r>
            <a:r>
              <a:rPr lang="ar-JO" sz="3600" b="1" dirty="0">
                <a:solidFill>
                  <a:srgbClr val="FFFF00"/>
                </a:solidFill>
                <a:effectLst>
                  <a:glow rad="127000">
                    <a:srgbClr val="000000"/>
                  </a:glow>
                </a:effectLst>
                <a:latin typeface="Arial" charset="0"/>
                <a:ea typeface="ＭＳ Ｐゴシック" charset="0"/>
                <a:cs typeface="ＭＳ Ｐゴシック" charset="0"/>
              </a:rPr>
              <a:t>فرضية</a:t>
            </a:r>
            <a:r>
              <a:rPr lang="ar-JO" sz="3600" b="1" dirty="0">
                <a:solidFill>
                  <a:srgbClr val="FFFFFF"/>
                </a:solidFill>
                <a:effectLst>
                  <a:glow rad="127000">
                    <a:srgbClr val="000000"/>
                  </a:glow>
                </a:effectLst>
                <a:latin typeface="Arial" charset="0"/>
                <a:ea typeface="ＭＳ Ｐゴシック" charset="0"/>
                <a:cs typeface="ＭＳ Ｐゴシック" charset="0"/>
              </a:rPr>
              <a:t> حالة مستحيلة لا يمكن أن تحدث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63550" marR="0" lvl="0" indent="-463550" algn="r" defTabSz="457200" rtl="1" eaLnBrk="0" fontAlgn="base" latinLnBrk="0" hangingPunct="0">
              <a:lnSpc>
                <a:spcPct val="100000"/>
              </a:lnSpc>
              <a:spcBef>
                <a:spcPct val="0"/>
              </a:spcBef>
              <a:spcAft>
                <a:spcPct val="0"/>
              </a:spcAft>
              <a:buClrTx/>
              <a:buSzTx/>
              <a:defRPr/>
            </a:pPr>
            <a:r>
              <a:rPr lang="ar-JO" sz="3600" b="1" dirty="0">
                <a:solidFill>
                  <a:srgbClr val="FFFFFF"/>
                </a:solidFill>
                <a:effectLst>
                  <a:glow rad="127000">
                    <a:srgbClr val="000000"/>
                  </a:glow>
                </a:effectLst>
                <a:latin typeface="Arial" charset="0"/>
                <a:ea typeface="ＭＳ Ｐゴシック" charset="0"/>
                <a:cs typeface="ＭＳ Ｐゴシック" charset="0"/>
              </a:rPr>
              <a:t>3. </a:t>
            </a:r>
            <a:r>
              <a:rPr lang="ar-JO" sz="3600" b="1" dirty="0">
                <a:solidFill>
                  <a:srgbClr val="FFFF00"/>
                </a:solidFill>
                <a:effectLst>
                  <a:glow rad="127000">
                    <a:srgbClr val="000000"/>
                  </a:glow>
                </a:effectLst>
                <a:latin typeface="Arial" charset="0"/>
                <a:ea typeface="ＭＳ Ｐゴシック" charset="0"/>
                <a:cs typeface="ＭＳ Ｐゴシック" charset="0"/>
              </a:rPr>
              <a:t>اعتراف</a:t>
            </a:r>
            <a:r>
              <a:rPr lang="ar-JO" sz="3600" b="1" dirty="0">
                <a:solidFill>
                  <a:srgbClr val="FFFFFF"/>
                </a:solidFill>
                <a:effectLst>
                  <a:glow rad="127000">
                    <a:srgbClr val="000000"/>
                  </a:glow>
                </a:effectLst>
                <a:latin typeface="Arial" charset="0"/>
                <a:ea typeface="ＭＳ Ｐゴシック" charset="0"/>
                <a:cs typeface="ＭＳ Ｐゴシック" charset="0"/>
              </a:rPr>
              <a:t> غير أصيل من البداية يؤدي إلى جهنم </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463550" marR="0" lvl="0" indent="-463550" algn="r" defTabSz="457200" rtl="1" eaLnBrk="0" fontAlgn="base" latinLnBrk="0" hangingPunct="0">
              <a:lnSpc>
                <a:spcPct val="100000"/>
              </a:lnSpc>
              <a:spcBef>
                <a:spcPct val="0"/>
              </a:spcBef>
              <a:spcAft>
                <a:spcPct val="0"/>
              </a:spcAft>
              <a:buClrTx/>
              <a:buSzTx/>
              <a:defRPr/>
            </a:pPr>
            <a:r>
              <a:rPr lang="ar-JO" sz="3600" b="1" dirty="0">
                <a:solidFill>
                  <a:srgbClr val="FFFFFF"/>
                </a:solidFill>
                <a:effectLst>
                  <a:glow rad="127000">
                    <a:srgbClr val="000000"/>
                  </a:glow>
                </a:effectLst>
                <a:latin typeface="Arial" charset="0"/>
                <a:ea typeface="ＭＳ Ｐゴシック" charset="0"/>
                <a:cs typeface="ＭＳ Ｐゴシック" charset="0"/>
              </a:rPr>
              <a:t>4. مؤمن غير مؤهل للخدمة المسيحية و لن يعود مطلقاً للإلتزام الروحي و </a:t>
            </a:r>
            <a:r>
              <a:rPr lang="ar-JO" sz="3600" b="1" dirty="0">
                <a:solidFill>
                  <a:srgbClr val="FFFF00"/>
                </a:solidFill>
                <a:effectLst>
                  <a:glow rad="127000">
                    <a:srgbClr val="000000"/>
                  </a:glow>
                </a:effectLst>
                <a:latin typeface="Arial" charset="0"/>
                <a:ea typeface="ＭＳ Ｐゴシック" charset="0"/>
                <a:cs typeface="ＭＳ Ｐゴシック" charset="0"/>
              </a:rPr>
              <a:t>الموت</a:t>
            </a:r>
            <a:r>
              <a:rPr lang="ar-JO" sz="3600" b="1" dirty="0">
                <a:solidFill>
                  <a:srgbClr val="FFFFFF"/>
                </a:solidFill>
                <a:effectLst>
                  <a:glow rad="127000">
                    <a:srgbClr val="000000"/>
                  </a:glow>
                </a:effectLst>
                <a:latin typeface="Arial" charset="0"/>
                <a:ea typeface="ＭＳ Ｐゴシック" charset="0"/>
                <a:cs typeface="ＭＳ Ｐゴシック" charset="0"/>
              </a:rPr>
              <a:t> هو الدليل القاطع</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44894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إسرائيل</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رومية</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idx="4294967295"/>
          </p:nvPr>
        </p:nvSpPr>
        <p:spPr>
          <a:xfrm>
            <a:off x="169854" y="4910185"/>
            <a:ext cx="6530090" cy="1947815"/>
          </a:xfrm>
          <a:effectLst/>
        </p:spPr>
        <p:txBody>
          <a:bodyPr/>
          <a:lstStyle/>
          <a:p>
            <a:pPr algn="ctr"/>
            <a:r>
              <a:rPr lang="ar-JO" sz="4800" b="1" dirty="0">
                <a:solidFill>
                  <a:srgbClr val="FFFFFF"/>
                </a:solidFill>
                <a:effectLst>
                  <a:outerShdw blurRad="50800" dist="88900" dir="2700000" algn="tl" rotWithShape="0">
                    <a:srgbClr val="000000"/>
                  </a:outerShdw>
                </a:effectLst>
                <a:latin typeface="Arial"/>
                <a:cs typeface="Arial"/>
              </a:rPr>
              <a:t>أعتقد أن القراء               عاشوا في إسرائيل</a:t>
            </a:r>
            <a:endParaRPr lang="en-US" sz="4800" b="1" dirty="0">
              <a:solidFill>
                <a:srgbClr val="FFFFFF"/>
              </a:solidFill>
              <a:effectLst>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256</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7367027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par>
                          <p:cTn id="14" fill="hold" nodeType="withGroup">
                            <p:stCondLst>
                              <p:cond delay="500"/>
                            </p:stCondLst>
                            <p:childTnLst>
                              <p:par>
                                <p:cTn id="15" presetID="23" presetClass="entr" presetSubtype="36" fill="hold" grpId="0" nodeType="afterEffect">
                                  <p:stCondLst>
                                    <p:cond delay="0"/>
                                  </p:stCondLst>
                                  <p:childTnLst>
                                    <p:set>
                                      <p:cBhvr>
                                        <p:cTn id="16" dur="1" fill="hold">
                                          <p:stCondLst>
                                            <p:cond delay="0"/>
                                          </p:stCondLst>
                                        </p:cTn>
                                        <p:tgtEl>
                                          <p:spTgt spid="1555514"/>
                                        </p:tgtEl>
                                        <p:attrNameLst>
                                          <p:attrName>style.visibility</p:attrName>
                                        </p:attrNameLst>
                                      </p:cBhvr>
                                      <p:to>
                                        <p:strVal val="visible"/>
                                      </p:to>
                                    </p:set>
                                    <p:anim calcmode="lin" valueType="num">
                                      <p:cBhvr>
                                        <p:cTn id="17" dur="1000" fill="hold"/>
                                        <p:tgtEl>
                                          <p:spTgt spid="1555514"/>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555514"/>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555514"/>
                                        </p:tgtEl>
                                        <p:attrNameLst>
                                          <p:attrName>ppt_x</p:attrName>
                                        </p:attrNameLst>
                                      </p:cBhvr>
                                      <p:tavLst>
                                        <p:tav tm="0">
                                          <p:val>
                                            <p:fltVal val="0.5"/>
                                          </p:val>
                                        </p:tav>
                                        <p:tav tm="100000">
                                          <p:val>
                                            <p:strVal val="#ppt_x"/>
                                          </p:val>
                                        </p:tav>
                                      </p:tavLst>
                                    </p:anim>
                                    <p:anim calcmode="lin" valueType="num">
                                      <p:cBhvr>
                                        <p:cTn id="20" dur="1000" fill="hold"/>
                                        <p:tgtEl>
                                          <p:spTgt spid="1555514"/>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5555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2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2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43622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60105" name="Text Box 9"/>
          <p:cNvSpPr txBox="1">
            <a:spLocks noChangeArrowheads="1"/>
          </p:cNvSpPr>
          <p:nvPr/>
        </p:nvSpPr>
        <p:spPr bwMode="auto">
          <a:xfrm>
            <a:off x="381000" y="331788"/>
            <a:ext cx="41148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لأن فصحنا أيضاً</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 المسيح</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a:ea typeface="ＭＳ Ｐゴシック" charset="0"/>
                <a:cs typeface="Arial"/>
              </a:rPr>
              <a:t> قد ذبح لأجلنا</a:t>
            </a:r>
            <a:endPar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60106" name="Text Box 10"/>
          <p:cNvSpPr txBox="1">
            <a:spLocks noChangeArrowheads="1"/>
          </p:cNvSpPr>
          <p:nvPr/>
        </p:nvSpPr>
        <p:spPr bwMode="auto">
          <a:xfrm>
            <a:off x="-76200" y="594360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 كورنثوس 5: 7</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36234" name="Group 11"/>
          <p:cNvGrpSpPr>
            <a:grpSpLocks/>
          </p:cNvGrpSpPr>
          <p:nvPr/>
        </p:nvGrpSpPr>
        <p:grpSpPr bwMode="auto">
          <a:xfrm>
            <a:off x="6899275" y="381000"/>
            <a:ext cx="2244725" cy="3867150"/>
            <a:chOff x="3037" y="674"/>
            <a:chExt cx="1414" cy="2436"/>
          </a:xfrm>
        </p:grpSpPr>
        <p:sp>
          <p:nvSpPr>
            <p:cNvPr id="43623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3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3624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436235"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ar-JO" altLang="zh-CN" sz="3200" b="1" dirty="0">
                <a:solidFill>
                  <a:schemeClr val="bg1"/>
                </a:solidFill>
                <a:cs typeface="Arial"/>
              </a:rPr>
              <a:t>الصَليب مصوّرًا</a:t>
            </a:r>
            <a:endParaRPr lang="en-US" altLang="zh-CN" sz="3200" b="1" dirty="0">
              <a:solidFill>
                <a:schemeClr val="bg1"/>
              </a:solidFill>
              <a:cs typeface="Arial"/>
            </a:endParaRPr>
          </a:p>
        </p:txBody>
      </p:sp>
    </p:spTree>
    <p:extLst>
      <p:ext uri="{BB962C8B-B14F-4D97-AF65-F5344CB8AC3E}">
        <p14:creationId xmlns:p14="http://schemas.microsoft.com/office/powerpoint/2010/main" val="1057564910"/>
      </p:ext>
    </p:extLst>
  </p:cSld>
  <p:clrMapOvr>
    <a:masterClrMapping/>
  </p:clrMapOvr>
  <p:transition spd="med">
    <p:randomBar dir="vert"/>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9"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8050" y="1571625"/>
            <a:ext cx="4791075" cy="3713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4" name="Picture 10" descr="Qumr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11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5" descr="Green marble"/>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ar-JO" sz="4000" dirty="0">
                <a:effectLst/>
                <a:latin typeface="Arial" charset="0"/>
                <a:ea typeface="ＭＳ Ｐゴシック" charset="0"/>
                <a:cs typeface="ＭＳ Ｐゴシック" charset="0"/>
              </a:rPr>
              <a:t>أطلال قمران</a:t>
            </a:r>
            <a:endParaRPr lang="en-US" sz="4000" dirty="0">
              <a:effectLst/>
              <a:latin typeface="Arial" charset="0"/>
              <a:ea typeface="ＭＳ Ｐゴシック" charset="0"/>
              <a:cs typeface="ＭＳ Ｐゴシック" charset="0"/>
            </a:endParaRPr>
          </a:p>
        </p:txBody>
      </p:sp>
      <p:grpSp>
        <p:nvGrpSpPr>
          <p:cNvPr id="2" name="Group 14"/>
          <p:cNvGrpSpPr>
            <a:grpSpLocks/>
          </p:cNvGrpSpPr>
          <p:nvPr/>
        </p:nvGrpSpPr>
        <p:grpSpPr bwMode="auto">
          <a:xfrm>
            <a:off x="0" y="2667000"/>
            <a:ext cx="2286000" cy="4191000"/>
            <a:chOff x="0" y="1680"/>
            <a:chExt cx="1440" cy="2640"/>
          </a:xfrm>
        </p:grpSpPr>
        <p:pic>
          <p:nvPicPr>
            <p:cNvPr id="100357" name="Picture 12" descr="de Vau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680"/>
              <a:ext cx="1440" cy="2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7" name="Text Box 13"/>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E5E5FF"/>
                  </a:solidFill>
                  <a:effectLst>
                    <a:outerShdw blurRad="38100" dist="38100" dir="2700000" algn="tl">
                      <a:srgbClr val="000000"/>
                    </a:outerShdw>
                  </a:effectLst>
                  <a:uLnTx/>
                  <a:uFillTx/>
                  <a:latin typeface="Garamond" charset="0"/>
                  <a:ea typeface="ＭＳ Ｐゴシック" charset="0"/>
                </a:rPr>
                <a:t>De Vaux</a:t>
              </a:r>
            </a:p>
          </p:txBody>
        </p:sp>
      </p:grpSp>
    </p:spTree>
    <p:extLst>
      <p:ext uri="{BB962C8B-B14F-4D97-AF65-F5344CB8AC3E}">
        <p14:creationId xmlns:p14="http://schemas.microsoft.com/office/powerpoint/2010/main" val="199025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ar-JO" sz="7200" b="1" dirty="0">
                <a:effectLst>
                  <a:glow rad="127000">
                    <a:schemeClr val="tx1"/>
                  </a:glow>
                </a:effectLst>
                <a:latin typeface="Arial" charset="0"/>
                <a:ea typeface="ＭＳ Ｐゴシック" charset="0"/>
                <a:cs typeface="ＭＳ Ｐゴシック" charset="0"/>
              </a:rPr>
              <a:t>إسرائيل</a:t>
            </a:r>
            <a:r>
              <a:rPr lang="en-US" sz="7200" b="1" dirty="0">
                <a:effectLst>
                  <a:glow rad="127000">
                    <a:schemeClr val="tx1"/>
                  </a:glow>
                </a:effectLst>
                <a:latin typeface="Arial" charset="0"/>
                <a:ea typeface="ＭＳ Ｐゴシック" charset="0"/>
                <a:cs typeface="ＭＳ Ｐゴシック" charset="0"/>
              </a:rPr>
              <a:t> </a:t>
            </a:r>
            <a:br>
              <a:rPr lang="en-US" sz="6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ar-JO" sz="4000" b="1" dirty="0">
                <a:effectLst>
                  <a:glow rad="127000">
                    <a:schemeClr val="tx1"/>
                  </a:glow>
                </a:effectLst>
                <a:latin typeface="Arial" charset="0"/>
                <a:ea typeface="ＭＳ Ｐゴシック" charset="0"/>
                <a:cs typeface="ＭＳ Ｐゴシック" charset="0"/>
              </a:rPr>
              <a:t>67-68 م</a:t>
            </a:r>
            <a:r>
              <a:rPr lang="en-US" sz="4000"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أورشليم</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038147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5105400" y="908050"/>
            <a:ext cx="4038600" cy="5949950"/>
          </a:xfrm>
        </p:spPr>
        <p:txBody>
          <a:bodyPr/>
          <a:lstStyle/>
          <a:p>
            <a:pPr algn="r" rtl="1" eaLnBrk="1" hangingPunct="1"/>
            <a:r>
              <a:rPr lang="ar-JO" sz="2800" b="1" dirty="0">
                <a:latin typeface="Arial" charset="0"/>
                <a:ea typeface="ＭＳ Ｐゴシック" charset="0"/>
                <a:cs typeface="Arial" charset="0"/>
              </a:rPr>
              <a:t>تدنيس قيصرية</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تمرد أورشليم</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توةقف تقديم الذبائح لنيرون في الهيكل</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روما ترسل فاسباسيان</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موت نيرون</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حصار أورشليم من قبل تيطس (نيسان-أيلول 70)</a:t>
            </a:r>
            <a:endParaRPr lang="en-US" sz="2800" b="1" dirty="0">
              <a:latin typeface="Arial" charset="0"/>
              <a:ea typeface="ＭＳ Ｐゴシック" charset="0"/>
              <a:cs typeface="Arial" charset="0"/>
            </a:endParaRPr>
          </a:p>
        </p:txBody>
      </p:sp>
      <p:sp>
        <p:nvSpPr>
          <p:cNvPr id="260098" name="Text Box 3"/>
          <p:cNvSpPr txBox="1">
            <a:spLocks noChangeArrowheads="1"/>
          </p:cNvSpPr>
          <p:nvPr/>
        </p:nvSpPr>
        <p:spPr bwMode="auto">
          <a:xfrm>
            <a:off x="8313350" y="44450"/>
            <a:ext cx="704039"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257</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pic>
        <p:nvPicPr>
          <p:cNvPr id="380932" name="Picture 4"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5"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181600"/>
            <a:ext cx="12382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6" name="Rectangle 6"/>
          <p:cNvSpPr>
            <a:spLocks noGrp="1" noRot="1" noChangeArrowheads="1"/>
          </p:cNvSpPr>
          <p:nvPr>
            <p:ph type="title"/>
          </p:nvPr>
        </p:nvSpPr>
        <p:spPr>
          <a:xfrm>
            <a:off x="0" y="0"/>
            <a:ext cx="8305800" cy="762000"/>
          </a:xfrm>
          <a:solidFill>
            <a:schemeClr val="bg2"/>
          </a:solidFill>
        </p:spPr>
        <p:txBody>
          <a:bodyPr/>
          <a:lstStyle/>
          <a:p>
            <a:pPr eaLnBrk="1" hangingPunct="1"/>
            <a:r>
              <a:rPr lang="ar-JO" dirty="0">
                <a:effectLst/>
                <a:latin typeface="Arial" charset="0"/>
                <a:ea typeface="ＭＳ Ｐゴシック" charset="0"/>
                <a:cs typeface="Arial" charset="0"/>
              </a:rPr>
              <a:t>الحرب اليهودية (66-73 م)</a:t>
            </a:r>
            <a:endParaRPr lang="en-US" dirty="0">
              <a:effectLst/>
              <a:latin typeface="Arial" charset="0"/>
              <a:ea typeface="ＭＳ Ｐゴシック" charset="0"/>
              <a:cs typeface="Arial" charset="0"/>
            </a:endParaRPr>
          </a:p>
        </p:txBody>
      </p:sp>
    </p:spTree>
    <p:extLst>
      <p:ext uri="{BB962C8B-B14F-4D97-AF65-F5344CB8AC3E}">
        <p14:creationId xmlns:p14="http://schemas.microsoft.com/office/powerpoint/2010/main" val="42867477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500" fill="hold"/>
                                        <p:tgtEl>
                                          <p:spTgt spid="66562">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66562">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66562">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6656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6562">
                                            <p:txEl>
                                              <p:pRg st="1" end="1"/>
                                            </p:txEl>
                                          </p:spTgt>
                                        </p:tgtEl>
                                        <p:attrNameLst>
                                          <p:attrName>style.visibility</p:attrName>
                                        </p:attrNameLst>
                                      </p:cBhvr>
                                      <p:to>
                                        <p:strVal val="visible"/>
                                      </p:to>
                                    </p:set>
                                    <p:anim calcmode="lin" valueType="num">
                                      <p:cBhvr>
                                        <p:cTn id="16" dur="500" fill="hold"/>
                                        <p:tgtEl>
                                          <p:spTgt spid="66562">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66562">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66562">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p:cTn id="25" dur="500" fill="hold"/>
                                        <p:tgtEl>
                                          <p:spTgt spid="66562">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66562">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6562">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6656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66562">
                                            <p:txEl>
                                              <p:pRg st="3" end="3"/>
                                            </p:txEl>
                                          </p:spTgt>
                                        </p:tgtEl>
                                        <p:attrNameLst>
                                          <p:attrName>style.visibility</p:attrName>
                                        </p:attrNameLst>
                                      </p:cBhvr>
                                      <p:to>
                                        <p:strVal val="visible"/>
                                      </p:to>
                                    </p:set>
                                    <p:anim calcmode="lin" valueType="num">
                                      <p:cBhvr>
                                        <p:cTn id="34" dur="500" fill="hold"/>
                                        <p:tgtEl>
                                          <p:spTgt spid="66562">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66562">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6562">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6656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66562">
                                            <p:txEl>
                                              <p:pRg st="4" end="4"/>
                                            </p:txEl>
                                          </p:spTgt>
                                        </p:tgtEl>
                                        <p:attrNameLst>
                                          <p:attrName>style.visibility</p:attrName>
                                        </p:attrNameLst>
                                      </p:cBhvr>
                                      <p:to>
                                        <p:strVal val="visible"/>
                                      </p:to>
                                    </p:set>
                                    <p:anim calcmode="lin" valueType="num">
                                      <p:cBhvr>
                                        <p:cTn id="43" dur="500" fill="hold"/>
                                        <p:tgtEl>
                                          <p:spTgt spid="66562">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66562">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66562">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66562">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66565"/>
                                        </p:tgtEl>
                                        <p:attrNameLst>
                                          <p:attrName>style.visibility</p:attrName>
                                        </p:attrNameLst>
                                      </p:cBhvr>
                                      <p:to>
                                        <p:strVal val="visible"/>
                                      </p:to>
                                    </p:set>
                                    <p:anim calcmode="lin" valueType="num">
                                      <p:cBhvr>
                                        <p:cTn id="52" dur="3000" fill="hold"/>
                                        <p:tgtEl>
                                          <p:spTgt spid="66565"/>
                                        </p:tgtEl>
                                        <p:attrNameLst>
                                          <p:attrName>ppt_w</p:attrName>
                                        </p:attrNameLst>
                                      </p:cBhvr>
                                      <p:tavLst>
                                        <p:tav tm="0">
                                          <p:val>
                                            <p:fltVal val="0"/>
                                          </p:val>
                                        </p:tav>
                                        <p:tav tm="100000">
                                          <p:val>
                                            <p:strVal val="#ppt_w"/>
                                          </p:val>
                                        </p:tav>
                                      </p:tavLst>
                                    </p:anim>
                                    <p:anim calcmode="lin" valueType="num">
                                      <p:cBhvr>
                                        <p:cTn id="53" dur="3000" fill="hold"/>
                                        <p:tgtEl>
                                          <p:spTgt spid="66565"/>
                                        </p:tgtEl>
                                        <p:attrNameLst>
                                          <p:attrName>ppt_h</p:attrName>
                                        </p:attrNameLst>
                                      </p:cBhvr>
                                      <p:tavLst>
                                        <p:tav tm="0">
                                          <p:val>
                                            <p:fltVal val="0"/>
                                          </p:val>
                                        </p:tav>
                                        <p:tav tm="100000">
                                          <p:val>
                                            <p:strVal val="#ppt_h"/>
                                          </p:val>
                                        </p:tav>
                                      </p:tavLst>
                                    </p:anim>
                                    <p:anim calcmode="lin" valueType="num">
                                      <p:cBhvr>
                                        <p:cTn id="54" dur="3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55" dur="3000" fill="hold"/>
                                        <p:tgtEl>
                                          <p:spTgt spid="66565"/>
                                        </p:tgtEl>
                                        <p:attrNameLst>
                                          <p:attrName>ppt_y</p:attrName>
                                        </p:attrNameLst>
                                      </p:cBhvr>
                                      <p:tavLst>
                                        <p:tav tm="0" fmla="#ppt_y+(sin(-2*pi*(1-$))*-#ppt_x+cos(-2*pi*(1-$))*(1-#ppt_y))*(1-$)">
                                          <p:val>
                                            <p:fltVal val="0"/>
                                          </p:val>
                                        </p:tav>
                                        <p:tav tm="100000">
                                          <p:val>
                                            <p:fltVal val="1"/>
                                          </p:val>
                                        </p:tav>
                                      </p:tavLst>
                                    </p:anim>
                                  </p:childTnLst>
                                </p:cTn>
                              </p:par>
                              <p:par>
                                <p:cTn id="56"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57" dur="3000" fill="hold"/>
                                        <p:tgtEl>
                                          <p:spTgt spid="66565"/>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58" presetClass="entr" presetSubtype="0" accel="100000" fill="hold" nodeType="clickEffect">
                                  <p:stCondLst>
                                    <p:cond delay="0"/>
                                  </p:stCondLst>
                                  <p:childTnLst>
                                    <p:set>
                                      <p:cBhvr>
                                        <p:cTn id="61" dur="1" fill="hold">
                                          <p:stCondLst>
                                            <p:cond delay="0"/>
                                          </p:stCondLst>
                                        </p:cTn>
                                        <p:tgtEl>
                                          <p:spTgt spid="66562">
                                            <p:txEl>
                                              <p:pRg st="5" end="5"/>
                                            </p:txEl>
                                          </p:spTgt>
                                        </p:tgtEl>
                                        <p:attrNameLst>
                                          <p:attrName>style.visibility</p:attrName>
                                        </p:attrNameLst>
                                      </p:cBhvr>
                                      <p:to>
                                        <p:strVal val="visible"/>
                                      </p:to>
                                    </p:set>
                                    <p:anim calcmode="lin" valueType="num">
                                      <p:cBhvr>
                                        <p:cTn id="62" dur="500" fill="hold"/>
                                        <p:tgtEl>
                                          <p:spTgt spid="66562">
                                            <p:txEl>
                                              <p:pRg st="5" end="5"/>
                                            </p:txEl>
                                          </p:spTgt>
                                        </p:tgtEl>
                                        <p:attrNameLst>
                                          <p:attrName>ppt_w</p:attrName>
                                        </p:attrNameLst>
                                      </p:cBhvr>
                                      <p:tavLst>
                                        <p:tav tm="0">
                                          <p:val>
                                            <p:strVal val="#ppt_w*2.5"/>
                                          </p:val>
                                        </p:tav>
                                        <p:tav tm="100000">
                                          <p:val>
                                            <p:strVal val="#ppt_w"/>
                                          </p:val>
                                        </p:tav>
                                      </p:tavLst>
                                    </p:anim>
                                    <p:anim calcmode="lin" valueType="num">
                                      <p:cBhvr>
                                        <p:cTn id="63" dur="500" fill="hold"/>
                                        <p:tgtEl>
                                          <p:spTgt spid="66562">
                                            <p:txEl>
                                              <p:pRg st="5" end="5"/>
                                            </p:txEl>
                                          </p:spTgt>
                                        </p:tgtEl>
                                        <p:attrNameLst>
                                          <p:attrName>ppt_h</p:attrName>
                                        </p:attrNameLst>
                                      </p:cBhvr>
                                      <p:tavLst>
                                        <p:tav tm="0">
                                          <p:val>
                                            <p:strVal val="#ppt_h*0.01"/>
                                          </p:val>
                                        </p:tav>
                                        <p:tav tm="100000">
                                          <p:val>
                                            <p:strVal val="#ppt_h"/>
                                          </p:val>
                                        </p:tav>
                                      </p:tavLst>
                                    </p:anim>
                                    <p:anim calcmode="lin" valueType="num">
                                      <p:cBhvr>
                                        <p:cTn id="64" dur="5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p:cTn id="65" dur="500" fill="hold"/>
                                        <p:tgtEl>
                                          <p:spTgt spid="66562">
                                            <p:txEl>
                                              <p:pRg st="5" end="5"/>
                                            </p:txEl>
                                          </p:spTgt>
                                        </p:tgtEl>
                                        <p:attrNameLst>
                                          <p:attrName>ppt_y</p:attrName>
                                        </p:attrNameLst>
                                      </p:cBhvr>
                                      <p:tavLst>
                                        <p:tav tm="0">
                                          <p:val>
                                            <p:strVal val="#ppt_h+1"/>
                                          </p:val>
                                        </p:tav>
                                        <p:tav tm="100000">
                                          <p:val>
                                            <p:strVal val="#ppt_y"/>
                                          </p:val>
                                        </p:tav>
                                      </p:tavLst>
                                    </p:anim>
                                    <p:animEffect transition="in" filter="fade">
                                      <p:cBhvr>
                                        <p:cTn id="66" dur="500"/>
                                        <p:tgtEl>
                                          <p:spTgt spid="665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189186" y="152400"/>
            <a:ext cx="8726214" cy="990600"/>
          </a:xfrm>
        </p:spPr>
        <p:txBody>
          <a:bodyPr/>
          <a:lstStyle/>
          <a:p>
            <a:pPr eaLnBrk="1" hangingPunct="1"/>
            <a:r>
              <a:rPr lang="ar-JO" sz="4000" dirty="0">
                <a:latin typeface="Arial" charset="0"/>
                <a:ea typeface="ＭＳ Ｐゴシック" charset="0"/>
                <a:cs typeface="Arial" charset="0"/>
              </a:rPr>
              <a:t>حصار سور أورشليم (70 م)</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Leen</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&amp; Kathleen </a:t>
            </a: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Ritmeyer</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Akeldama</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Potter</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Field or High Priest</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Tomb?" </a:t>
            </a:r>
            <a:r>
              <a:rPr kumimoji="0" lang="en-US" altLang="ja-JP" sz="1400" b="1" i="1" u="none" strike="noStrike" kern="1200" cap="none" spc="0" normalizeH="0" baseline="0" noProof="0" dirty="0">
                <a:ln>
                  <a:noFill/>
                </a:ln>
                <a:solidFill>
                  <a:srgbClr val="DDDDDD"/>
                </a:solidFill>
                <a:effectLst/>
                <a:uLnTx/>
                <a:uFillTx/>
                <a:latin typeface="Arial" charset="0"/>
                <a:ea typeface="ＭＳ Ｐゴシック" charset="0"/>
                <a:cs typeface="Arial" charset="0"/>
              </a:rPr>
              <a:t>BAR</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20 (Nov/Dec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grpSp>
        <p:nvGrpSpPr>
          <p:cNvPr id="2" name="Group 8"/>
          <p:cNvGrpSpPr>
            <a:grpSpLocks/>
          </p:cNvGrpSpPr>
          <p:nvPr/>
        </p:nvGrpSpPr>
        <p:grpSpPr bwMode="auto">
          <a:xfrm>
            <a:off x="4191000" y="1763713"/>
            <a:ext cx="4953000" cy="4770437"/>
            <a:chOff x="2640" y="1111"/>
            <a:chExt cx="3120" cy="3005"/>
          </a:xfrm>
        </p:grpSpPr>
        <p:sp>
          <p:nvSpPr>
            <p:cNvPr id="382983" name="Text Box 6"/>
            <p:cNvSpPr txBox="1">
              <a:spLocks noChangeArrowheads="1"/>
            </p:cNvSpPr>
            <p:nvPr/>
          </p:nvSpPr>
          <p:spPr bwMode="auto">
            <a:xfrm>
              <a:off x="3504" y="1111"/>
              <a:ext cx="2256" cy="300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0" fontAlgn="base" hangingPunct="0">
                <a:spcBef>
                  <a:spcPct val="0"/>
                </a:spcBef>
                <a:spcAft>
                  <a:spcPct val="0"/>
                </a:spcAft>
                <a:defRPr/>
              </a:pPr>
              <a:r>
                <a:rPr lang="ar-JO" sz="3800" dirty="0"/>
                <a:t>يشير يوسيفوس إلى أن جدار الحصار أحاط بالمدينة بأكملها بما في ذلك قبر حنان الواقع بين مقابر اكيلداما. هذا يدعم كونها مكان دفن ثري (وليس حقل الفخاري)</a:t>
              </a:r>
              <a:endParaRPr kumimoji="0" lang="en-US" sz="3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82984" name="Oval 7"/>
            <p:cNvSpPr>
              <a:spLocks noChangeArrowheads="1"/>
            </p:cNvSpPr>
            <p:nvPr/>
          </p:nvSpPr>
          <p:spPr bwMode="auto">
            <a:xfrm>
              <a:off x="2640" y="2784"/>
              <a:ext cx="864" cy="624"/>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96065467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ar-JO" b="1" dirty="0">
                <a:solidFill>
                  <a:schemeClr val="bg1"/>
                </a:solidFill>
                <a:latin typeface="Arial" charset="0"/>
                <a:ea typeface="ＭＳ Ｐゴシック" charset="0"/>
                <a:cs typeface="ＭＳ Ｐゴシック" charset="0"/>
              </a:rPr>
              <a:t>حرم الهيكل</a:t>
            </a:r>
            <a:endParaRPr lang="en-US" b="1" dirty="0">
              <a:solidFill>
                <a:schemeClr val="bg1"/>
              </a:solidFill>
              <a:latin typeface="Arial" charset="0"/>
              <a:ea typeface="ＭＳ Ｐゴシック" charset="0"/>
              <a:cs typeface="ＭＳ Ｐゴシック" charset="0"/>
            </a:endParaRP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7761637"/>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0" y="5181600"/>
            <a:ext cx="9144000" cy="1143000"/>
          </a:xfrm>
        </p:spPr>
        <p:txBody>
          <a:bodyPr/>
          <a:lstStyle/>
          <a:p>
            <a:pPr eaLnBrk="1" hangingPunct="1"/>
            <a:r>
              <a:rPr lang="ar-JO" b="1" dirty="0">
                <a:solidFill>
                  <a:schemeClr val="bg1"/>
                </a:solidFill>
                <a:latin typeface="Arial" charset="0"/>
                <a:ea typeface="ＭＳ Ｐゴシック" charset="0"/>
                <a:cs typeface="ＭＳ Ｐゴシック" charset="0"/>
              </a:rPr>
              <a:t>الهيكل من الشرق</a:t>
            </a:r>
            <a:endParaRPr lang="en-US" b="1" dirty="0">
              <a:solidFill>
                <a:schemeClr val="bg1"/>
              </a:solidFill>
              <a:latin typeface="Arial" charset="0"/>
              <a:ea typeface="ＭＳ Ｐゴシック" charset="0"/>
              <a:cs typeface="ＭＳ Ｐゴシック" charset="0"/>
            </a:endParaRP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495322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ar-JO" sz="4000" dirty="0">
                <a:latin typeface="Arial" charset="0"/>
                <a:ea typeface="ＭＳ Ｐゴシック" charset="0"/>
                <a:cs typeface="Arial" charset="0"/>
              </a:rPr>
              <a:t>قلعة أنطونيا</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231169921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276308972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152400" y="4918076"/>
            <a:ext cx="2895600" cy="2620962"/>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تسوية      قلعة     أنطونيا</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67066564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الهجوم على الهيكل</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238813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438274"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p:spPr>
        <p:txBody>
          <a:bodyPr/>
          <a:lstStyle/>
          <a:p>
            <a:pPr eaLnBrk="1" hangingPunct="1">
              <a:defRPr/>
            </a:pPr>
            <a:r>
              <a:rPr lang="ar-JO" b="1" dirty="0">
                <a:effectLst>
                  <a:glow rad="152400">
                    <a:srgbClr val="EFE8AD">
                      <a:alpha val="47000"/>
                    </a:srgbClr>
                  </a:glow>
                </a:effectLst>
                <a:cs typeface="Arial"/>
              </a:rPr>
              <a:t>الإيمان بالحَمَل</a:t>
            </a:r>
            <a:endParaRPr lang="en-US" b="1" dirty="0">
              <a:effectLst>
                <a:glow rad="152400">
                  <a:srgbClr val="EFE8AD">
                    <a:alpha val="47000"/>
                  </a:srgbClr>
                </a:glow>
              </a:effectLst>
              <a:cs typeface="Arial"/>
            </a:endParaRPr>
          </a:p>
        </p:txBody>
      </p:sp>
    </p:spTree>
    <p:extLst>
      <p:ext uri="{BB962C8B-B14F-4D97-AF65-F5344CB8AC3E}">
        <p14:creationId xmlns:p14="http://schemas.microsoft.com/office/powerpoint/2010/main" val="1035016996"/>
      </p:ext>
    </p:extLst>
  </p:cSld>
  <p:clrMapOvr>
    <a:masterClrMapping/>
  </p:clrMapOvr>
  <p:transition spd="med">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878514" cy="6878514"/>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مؤمنو أورشليم</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129594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957392"/>
          </a:xfrm>
          <a:prstGeom prst="rect">
            <a:avLst/>
          </a:prstGeom>
        </p:spPr>
      </p:pic>
      <p:sp>
        <p:nvSpPr>
          <p:cNvPr id="900098" name="Rectangle 2"/>
          <p:cNvSpPr>
            <a:spLocks noGrp="1" noChangeArrowheads="1"/>
          </p:cNvSpPr>
          <p:nvPr>
            <p:ph type="ctrTitle"/>
          </p:nvPr>
        </p:nvSpPr>
        <p:spPr>
          <a:xfrm>
            <a:off x="0" y="5062443"/>
            <a:ext cx="9144000" cy="1678082"/>
          </a:xfrm>
          <a:effectLst>
            <a:outerShdw blurRad="63500" dist="35921" dir="2700000" algn="ctr" rotWithShape="0">
              <a:schemeClr val="tx2">
                <a:alpha val="74998"/>
              </a:schemeClr>
            </a:outerShdw>
          </a:effectLst>
        </p:spPr>
        <p:txBody>
          <a:bodyPr/>
          <a:lstStyle/>
          <a:p>
            <a:pPr>
              <a:defRPr/>
            </a:pPr>
            <a:r>
              <a:rPr lang="ar-JO" sz="5400" b="1" dirty="0">
                <a:effectLst>
                  <a:glow rad="254000">
                    <a:schemeClr val="tx1"/>
                  </a:glow>
                </a:effectLst>
                <a:latin typeface="Arial" charset="0"/>
                <a:ea typeface="ＭＳ Ｐゴシック" charset="0"/>
                <a:cs typeface="ＭＳ Ｐゴシック" charset="0"/>
              </a:rPr>
              <a:t>هل يجب على المؤمنين                   أن يبقوا و يحاربوا ؟</a:t>
            </a:r>
            <a:endParaRPr lang="en-US" sz="54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49812509"/>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هروب مؤمني أورشليم</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7633307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7908" y="41670"/>
            <a:ext cx="4452483" cy="527951"/>
          </a:xfrm>
          <a:prstGeom prst="rect">
            <a:avLst/>
          </a:prstGeom>
        </p:spPr>
      </p:pic>
      <p:sp>
        <p:nvSpPr>
          <p:cNvPr id="900098" name="Rectangle 2"/>
          <p:cNvSpPr>
            <a:spLocks noGrp="1" noChangeArrowheads="1"/>
          </p:cNvSpPr>
          <p:nvPr>
            <p:ph type="ctrTitle"/>
          </p:nvPr>
        </p:nvSpPr>
        <p:spPr>
          <a:xfrm>
            <a:off x="0" y="-142691"/>
            <a:ext cx="8619549" cy="861723"/>
          </a:xfrm>
          <a:no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أورشليم في القرن الأول</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90652031"/>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latin typeface="Arial" charset="0"/>
                <a:ea typeface="ＭＳ Ｐゴシック" charset="0"/>
                <a:cs typeface="Arial" charset="0"/>
              </a:rPr>
              <a:t>ما الذي حدث للمؤمنين في أورشليم ؟</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charset="0"/>
                <a:ea typeface="ＭＳ Ｐゴシック" charset="0"/>
                <a:cs typeface="Arial" charset="0"/>
              </a:rPr>
              <a:t>حصلوا على رؤيا تخبرهم أن يحتموا في طبقة فحل</a:t>
            </a:r>
            <a:endParaRPr lang="en-US"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ar-JO"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rPr>
              <a:t>طبقة فحل</a:t>
            </a:r>
            <a:endParaRPr kumimoji="0" lang="en-US"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defTabSz="914400" eaLnBrk="0" fontAlgn="base" hangingPunct="0">
              <a:spcBef>
                <a:spcPct val="20000"/>
              </a:spcBef>
              <a:spcAft>
                <a:spcPct val="0"/>
              </a:spcAft>
              <a:buClr>
                <a:srgbClr val="00FFFF"/>
              </a:buClr>
              <a:buSzPct val="70000"/>
              <a:defRPr/>
            </a:pPr>
            <a:r>
              <a:rPr lang="ar-SA" sz="2800" b="1" dirty="0">
                <a:solidFill>
                  <a:srgbClr val="FF0000"/>
                </a:solidFill>
                <a:effectLst>
                  <a:glow rad="139700">
                    <a:srgbClr val="FFFFFF">
                      <a:alpha val="91000"/>
                    </a:srgbClr>
                  </a:glow>
                </a:effectLst>
                <a:latin typeface="Arial"/>
                <a:ea typeface="ＭＳ Ｐゴシック" charset="0"/>
                <a:cs typeface="Arial"/>
              </a:rPr>
              <a:t>أورشليم</a:t>
            </a:r>
            <a:endParaRPr kumimoji="0" lang="en-US"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ＭＳ Ｐゴシック" charset="0"/>
              </a:rPr>
              <a:t>تحذير 3</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الموت الجسدي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a:t>
            </a:r>
            <a:r>
              <a:rPr kumimoji="0" lang="ar-JO" sz="6000" b="1" i="0" u="none" strike="noStrike" kern="1200" cap="none" spc="0" normalizeH="0" noProof="0" dirty="0">
                <a:ln>
                  <a:noFill/>
                </a:ln>
                <a:solidFill>
                  <a:srgbClr val="000000"/>
                </a:solidFill>
                <a:effectLst/>
                <a:uLnTx/>
                <a:uFillTx/>
                <a:latin typeface="Arial" charset="0"/>
                <a:ea typeface="ＭＳ Ｐゴシック" charset="0"/>
                <a:cs typeface="ＭＳ Ｐゴシック" charset="0"/>
              </a:rPr>
              <a:t> 11-6: 20</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74332982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ＭＳ Ｐゴシック" charset="0"/>
              </a:rPr>
              <a:t>تحذير 4</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خطايا العمد قد تؤدي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الموت الجسدي</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lang="ar-JO" sz="6000" b="1" dirty="0">
                <a:solidFill>
                  <a:srgbClr val="000000"/>
                </a:solidFill>
                <a:latin typeface="Arial" charset="0"/>
                <a:ea typeface="ＭＳ Ｐゴシック" charset="0"/>
                <a:cs typeface="ＭＳ Ｐゴシック" charset="0"/>
              </a:rPr>
              <a:t>10: 26-31</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1283815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6400"/>
            <a:ext cx="9144000" cy="60258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4062"/>
            <a:ext cx="4587766"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381000">
                    <a:schemeClr val="tx1"/>
                  </a:glow>
                </a:effectLst>
                <a:latin typeface="Arial" charset="0"/>
                <a:ea typeface="ＭＳ Ｐゴシック" charset="0"/>
                <a:cs typeface="ＭＳ Ｐゴシック" charset="0"/>
              </a:rPr>
              <a:t>فإنه إن أخطأنا باختيارنا بعدما أخذنا معرفة الحق لا تبقى بعد ذبيحة عن الخطايا بل قبول دينونة مخيف و غيرة نار عتيدة أن تأكل المضادين </a:t>
            </a:r>
            <a:br>
              <a:rPr lang="ar-JO" sz="3600" b="1" dirty="0">
                <a:effectLst>
                  <a:glow rad="381000">
                    <a:schemeClr val="tx1"/>
                  </a:glow>
                </a:effectLst>
                <a:latin typeface="Arial" charset="0"/>
                <a:ea typeface="ＭＳ Ｐゴシック" charset="0"/>
                <a:cs typeface="ＭＳ Ｐゴシック" charset="0"/>
              </a:rPr>
            </a:br>
            <a:r>
              <a:rPr lang="ar-JO" sz="3600" b="1" dirty="0">
                <a:effectLst>
                  <a:glow rad="381000">
                    <a:schemeClr val="tx1"/>
                  </a:glow>
                </a:effectLst>
                <a:latin typeface="Arial" charset="0"/>
                <a:ea typeface="ＭＳ Ｐゴシック" charset="0"/>
                <a:cs typeface="ＭＳ Ｐゴシック" charset="0"/>
              </a:rPr>
              <a:t>(عب 10: 26-27)</a:t>
            </a:r>
            <a:endParaRPr lang="en-US" sz="3600" b="1" dirty="0">
              <a:effectLst>
                <a:glow rad="381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rot="20895119">
            <a:off x="5003518" y="749065"/>
            <a:ext cx="4128044"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rPr>
              <a:t>هل هؤلاء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charset="0"/>
                <a:ea typeface="ＭＳ Ｐゴシック" charset="0"/>
                <a:cs typeface="ＭＳ Ｐゴシック" charset="0"/>
              </a:rPr>
              <a:t>الأشخاص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00"/>
                </a:solidFill>
                <a:effectLst>
                  <a:glow rad="381000">
                    <a:srgbClr val="000000"/>
                  </a:glow>
                </a:effectLst>
                <a:uLnTx/>
                <a:uFillTx/>
                <a:latin typeface="Arial" charset="0"/>
                <a:ea typeface="ＭＳ Ｐゴシック" charset="0"/>
                <a:cs typeface="ＭＳ Ｐゴシック" charset="0"/>
              </a:rPr>
              <a:t>مؤمنون ؟</a:t>
            </a:r>
            <a:endParaRPr kumimoji="0" lang="en-US" sz="6000" b="1" i="0" u="none" strike="noStrike" kern="1200" cap="none" spc="0" normalizeH="0" baseline="0" noProof="0" dirty="0">
              <a:ln>
                <a:noFill/>
              </a:ln>
              <a:solidFill>
                <a:srgbClr val="FFFF00"/>
              </a:solidFill>
              <a:effectLst>
                <a:glow rad="381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77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36065"/>
            <a:ext cx="9144000" cy="977080"/>
          </a:xfrm>
          <a:noFill/>
          <a:ln>
            <a:solidFill>
              <a:schemeClr val="bg1"/>
            </a:solidFill>
          </a:ln>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لماذا المؤمنون ؟</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587413"/>
            <a:ext cx="9144000" cy="5270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dirty="0">
                <a:solidFill>
                  <a:srgbClr val="FFFFFF"/>
                </a:solidFill>
              </a:rPr>
              <a:t>تشير الرسالة بشكل متكرر إلى القراء كمؤمنين</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noProof="0" dirty="0">
                <a:solidFill>
                  <a:srgbClr val="FFFFFF"/>
                </a:solidFill>
              </a:rPr>
              <a:t>تمسكوا بإقرار الرجاء في المسيح (10: 23)</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noProof="0" dirty="0">
                <a:solidFill>
                  <a:srgbClr val="FFFFFF"/>
                </a:solidFill>
              </a:rPr>
              <a:t>عليهم أن يبنوا بعضهم بعضاً في الإيمان (10: 24-25)</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dirty="0">
                <a:solidFill>
                  <a:srgbClr val="FFFFFF"/>
                </a:solidFill>
              </a:rPr>
              <a:t>حصلوا على معرفة الحق (10: 26)</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noProof="0" dirty="0">
                <a:solidFill>
                  <a:srgbClr val="FFFFFF"/>
                </a:solidFill>
              </a:rPr>
              <a:t>قد يخطئ الكاتب نفس هذه الخطايا (10: 26)</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noProof="0" dirty="0">
                <a:solidFill>
                  <a:srgbClr val="FFFFFF"/>
                </a:solidFill>
              </a:rPr>
              <a:t>لقد تقدسوا (10: 29)</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dirty="0">
                <a:solidFill>
                  <a:srgbClr val="FFFFFF"/>
                </a:solidFill>
              </a:rPr>
              <a:t>تألموا بأمانة لأجل المسيح (10: 32-34)</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dirty="0">
                <a:solidFill>
                  <a:srgbClr val="FFFFFF"/>
                </a:solidFill>
              </a:rPr>
              <a:t>كان لهم ثقة بالرب (10: 35)</a:t>
            </a:r>
            <a:endParaRPr kumimoji="0" lang="ar-JO"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noProof="0" dirty="0">
                <a:solidFill>
                  <a:srgbClr val="FFFFFF"/>
                </a:solidFill>
              </a:rPr>
              <a:t>احتاجوا أن يثبتوا في الإيمان (10: 36)</a:t>
            </a:r>
            <a:r>
              <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rPr>
              <a:t> </a:t>
            </a:r>
            <a:endParaRPr kumimoji="0" lang="en-US"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2800" b="1" spc="-100" dirty="0">
                <a:solidFill>
                  <a:srgbClr val="FFFFFF"/>
                </a:solidFill>
              </a:rPr>
              <a:t>اعتبروا من الأبرار (10: 38)</a:t>
            </a:r>
            <a:endParaRPr kumimoji="0" lang="en-SG" sz="2800" b="1" i="0" u="none" strike="noStrike" kern="1200" cap="none" spc="-10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222846612"/>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latin typeface="Arial" charset="0"/>
                <a:ea typeface="ＭＳ Ｐゴシック" charset="0"/>
                <a:cs typeface="Arial" charset="0"/>
              </a:rPr>
              <a:t>النار</a:t>
            </a:r>
            <a:endParaRPr lang="en-US" dirty="0">
              <a:effectLst/>
              <a:latin typeface="Arial" charset="0"/>
              <a:ea typeface="ＭＳ Ｐゴシック" charset="0"/>
              <a:cs typeface="Arial" charset="0"/>
            </a:endParaRPr>
          </a:p>
        </p:txBody>
      </p:sp>
      <p:sp>
        <p:nvSpPr>
          <p:cNvPr id="5" name="Content Placeholder 2"/>
          <p:cNvSpPr txBox="1">
            <a:spLocks/>
          </p:cNvSpPr>
          <p:nvPr/>
        </p:nvSpPr>
        <p:spPr bwMode="auto">
          <a:xfrm>
            <a:off x="0" y="1052736"/>
            <a:ext cx="9144000"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lang="ar-JO" sz="4000" b="1" dirty="0">
                <a:solidFill>
                  <a:srgbClr val="FFFFFF"/>
                </a:solidFill>
                <a:effectLst>
                  <a:outerShdw blurRad="38100" dist="38100" dir="2700000" algn="tl">
                    <a:srgbClr val="000000"/>
                  </a:outerShdw>
                </a:effectLst>
                <a:cs typeface="Arial" charset="0"/>
              </a:rPr>
              <a:t>26 فإنه إن أخطأنا باختيارنا بعدما أخذنا معرفة الحق لا تبقى بعد ذبيحة عن الخطايا 27 بل قبول دينونة مخيف و </a:t>
            </a:r>
            <a:r>
              <a:rPr lang="ar-JO" sz="4000" b="1" u="sng" dirty="0">
                <a:solidFill>
                  <a:srgbClr val="FFFFFF"/>
                </a:solidFill>
                <a:effectLst>
                  <a:outerShdw blurRad="38100" dist="38100" dir="2700000" algn="tl">
                    <a:srgbClr val="000000"/>
                  </a:outerShdw>
                </a:effectLst>
                <a:cs typeface="Arial" charset="0"/>
              </a:rPr>
              <a:t>غيرة نار عتيدة أن تأكل المضادين</a:t>
            </a:r>
            <a:r>
              <a:rPr lang="ar-JO" sz="4000" b="1" dirty="0">
                <a:solidFill>
                  <a:srgbClr val="FFFFFF"/>
                </a:solidFill>
                <a:effectLst>
                  <a:outerShdw blurRad="38100" dist="38100" dir="2700000" algn="tl">
                    <a:srgbClr val="000000"/>
                  </a:outerShdw>
                </a:effectLst>
                <a:cs typeface="Arial" charset="0"/>
              </a:rPr>
              <a:t>                 (عب 10: 26-27)</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نار جهنم ؟</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لا، نار أورشليم</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700427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ar-JO" altLang="ja-JP" b="1" dirty="0">
                <a:solidFill>
                  <a:schemeClr val="bg1"/>
                </a:solidFill>
                <a:latin typeface="Arial" panose="020B0604020202020204" pitchFamily="34" charset="0"/>
                <a:cs typeface="Arial"/>
              </a:rPr>
              <a:t>"هذا هو جَسدي..."</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435564"/>
      </p:ext>
    </p:extLst>
  </p:cSld>
  <p:clrMapOvr>
    <a:masterClrMapping/>
  </p:clrMapOvr>
  <p:transition spd="med">
    <p:randomBar dir="vert"/>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i="1" dirty="0">
                <a:solidFill>
                  <a:srgbClr val="FFFFFF"/>
                </a:solidFill>
                <a:effectLst>
                  <a:outerShdw blurRad="38100" dist="38100" dir="2700000" algn="tl">
                    <a:srgbClr val="000000"/>
                  </a:outerShdw>
                </a:effectLst>
                <a:latin typeface="Arial" charset="0"/>
                <a:ea typeface="ＭＳ Ｐゴシック" charset="0"/>
                <a:cs typeface="SimSun" charset="0"/>
              </a:rPr>
              <a:t>فإذ قال جديداً </a:t>
            </a:r>
            <a:r>
              <a:rPr lang="ar-JO" sz="4000" b="1" i="1" dirty="0">
                <a:solidFill>
                  <a:srgbClr val="FFFF00"/>
                </a:solidFill>
                <a:effectLst>
                  <a:outerShdw blurRad="38100" dist="38100" dir="2700000" algn="tl">
                    <a:srgbClr val="000000"/>
                  </a:outerShdw>
                </a:effectLst>
                <a:latin typeface="Arial" charset="0"/>
                <a:ea typeface="ＭＳ Ｐゴシック" charset="0"/>
                <a:cs typeface="SimSun" charset="0"/>
              </a:rPr>
              <a:t>عتق</a:t>
            </a:r>
            <a:r>
              <a:rPr lang="ar-JO" sz="4000" b="1" i="1" dirty="0">
                <a:solidFill>
                  <a:srgbClr val="FFFFFF"/>
                </a:solidFill>
                <a:effectLst>
                  <a:outerShdw blurRad="38100" dist="38100" dir="2700000" algn="tl">
                    <a:srgbClr val="000000"/>
                  </a:outerShdw>
                </a:effectLst>
                <a:latin typeface="Arial" charset="0"/>
                <a:ea typeface="ＭＳ Ｐゴシック" charset="0"/>
                <a:cs typeface="SimSun" charset="0"/>
              </a:rPr>
              <a:t> الأول و أما ما عتق و شاخ فهو قريب من </a:t>
            </a:r>
            <a:r>
              <a:rPr lang="ar-JO" sz="4000" b="1" i="1" dirty="0">
                <a:solidFill>
                  <a:srgbClr val="FFFF00"/>
                </a:solidFill>
                <a:effectLst>
                  <a:outerShdw blurRad="38100" dist="38100" dir="2700000" algn="tl">
                    <a:srgbClr val="000000"/>
                  </a:outerShdw>
                </a:effectLst>
                <a:latin typeface="Arial" charset="0"/>
                <a:ea typeface="ＭＳ Ｐゴシック" charset="0"/>
                <a:cs typeface="SimSun" charset="0"/>
              </a:rPr>
              <a:t>الإضمحلال</a:t>
            </a:r>
            <a:endParaRPr kumimoji="0" lang="en-US" sz="4000" b="1" i="1"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SimSun" charset="0"/>
              </a:rPr>
              <a:t>العتيق</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33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كتابة العبرانيين</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lang="ar-JO" altLang="zh-CN" sz="4000" b="1" i="1" dirty="0">
                <a:solidFill>
                  <a:srgbClr val="FFFFFF"/>
                </a:solidFill>
                <a:effectLst>
                  <a:outerShdw blurRad="38100" dist="38100" dir="2700000" algn="tl">
                    <a:srgbClr val="000000"/>
                  </a:outerShdw>
                </a:effectLst>
                <a:latin typeface="Arial" charset="0"/>
                <a:ea typeface="ＭＳ Ｐゴシック" charset="0"/>
                <a:cs typeface="SimSun" charset="0"/>
              </a:rPr>
              <a:t>67-68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lang="ar-JO" altLang="zh-CN" sz="4000" b="1" i="1" dirty="0">
                <a:solidFill>
                  <a:srgbClr val="FFFF00"/>
                </a:solidFill>
                <a:effectLst>
                  <a:outerShdw blurRad="38100" dist="38100" dir="2700000" algn="tl">
                    <a:srgbClr val="000000"/>
                  </a:outerShdw>
                </a:effectLst>
                <a:latin typeface="Arial" charset="0"/>
                <a:ea typeface="ＭＳ Ｐゴシック" charset="0"/>
                <a:cs typeface="SimSun" charset="0"/>
              </a:rPr>
              <a:t>الإضمحلال</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rPr>
              <a:t>70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SimSun"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latin typeface="Arial" charset="0"/>
                <a:ea typeface="ＭＳ Ｐゴシック" charset="0"/>
                <a:cs typeface="SimSun" charset="0"/>
              </a:rPr>
              <a:t>عبرانيين 8: 13</a:t>
            </a:r>
            <a:endParaRPr lang="en-US" dirty="0">
              <a:latin typeface="Garamond" charset="0"/>
              <a:ea typeface="ＭＳ Ｐゴシック" charset="0"/>
              <a:cs typeface="ＭＳ Ｐゴシック"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3455772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766963" y="0"/>
            <a:ext cx="5377037" cy="6858000"/>
          </a:xfrm>
          <a:prstGeom prst="rect">
            <a:avLst/>
          </a:prstGeom>
        </p:spPr>
      </p:pic>
      <p:sp>
        <p:nvSpPr>
          <p:cNvPr id="900098" name="Rectangle 2"/>
          <p:cNvSpPr>
            <a:spLocks noGrp="1" noChangeArrowheads="1"/>
          </p:cNvSpPr>
          <p:nvPr>
            <p:ph type="ctrTitle"/>
          </p:nvPr>
        </p:nvSpPr>
        <p:spPr>
          <a:xfrm>
            <a:off x="0" y="0"/>
            <a:ext cx="3933123" cy="6858000"/>
          </a:xfrm>
          <a:effectLst>
            <a:outerShdw blurRad="63500" dist="35921" dir="2700000" algn="ctr" rotWithShape="0">
              <a:schemeClr val="tx2">
                <a:alpha val="74998"/>
              </a:schemeClr>
            </a:outerShdw>
          </a:effectLst>
        </p:spPr>
        <p:txBody>
          <a:bodyPr/>
          <a:lstStyle/>
          <a:p>
            <a:pPr>
              <a:defRPr/>
            </a:pPr>
            <a:r>
              <a:rPr lang="ar-JO" sz="5400" dirty="0"/>
              <a:t>لا تقنع الله أن يأتي بك إلى السماء باكراً</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6FF94250-62F2-B84E-B417-19E1853089BC}"/>
              </a:ext>
            </a:extLst>
          </p:cNvPr>
          <p:cNvSpPr txBox="1">
            <a:spLocks noChangeArrowheads="1"/>
          </p:cNvSpPr>
          <p:nvPr/>
        </p:nvSpPr>
        <p:spPr bwMode="auto">
          <a:xfrm>
            <a:off x="3766964" y="5869259"/>
            <a:ext cx="5377036" cy="83195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الفكرة الرئيسية</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930177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ＭＳ Ｐゴシック" charset="0"/>
              </a:rPr>
              <a:t>تحذير 3</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رفض المسيح قد يؤدي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الموت الجسدي</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5:</a:t>
            </a:r>
            <a:r>
              <a:rPr kumimoji="0" lang="ar-JO" sz="6000" b="1" i="0" u="none" strike="noStrike" kern="1200" cap="none" spc="0" normalizeH="0" noProof="0" dirty="0">
                <a:ln>
                  <a:noFill/>
                </a:ln>
                <a:solidFill>
                  <a:srgbClr val="000000"/>
                </a:solidFill>
                <a:effectLst/>
                <a:uLnTx/>
                <a:uFillTx/>
                <a:latin typeface="Arial" charset="0"/>
                <a:ea typeface="ＭＳ Ｐゴシック" charset="0"/>
                <a:cs typeface="ＭＳ Ｐゴシック" charset="0"/>
              </a:rPr>
              <a:t> 11-6: 20</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117125633"/>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ＭＳ Ｐゴシック" charset="0"/>
              </a:rPr>
              <a:t>تحذير 4</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خطايا العمد قد تؤدي إلى</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الموت الجسدي</a:t>
            </a:r>
            <a:b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lang="ar-JO" sz="6000" b="1" dirty="0">
                <a:solidFill>
                  <a:srgbClr val="000000"/>
                </a:solidFill>
                <a:latin typeface="Arial" charset="0"/>
                <a:ea typeface="ＭＳ Ｐゴシック" charset="0"/>
                <a:cs typeface="ＭＳ Ｐゴシック" charset="0"/>
              </a:rPr>
              <a:t>10: 26-31</a:t>
            </a:r>
            <a:r>
              <a:rPr kumimoji="0" lang="en-US" sz="60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78667697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12068"/>
          <a:stretch/>
        </p:blipFill>
        <p:spPr>
          <a:xfrm>
            <a:off x="0" y="0"/>
            <a:ext cx="9158301" cy="6894604"/>
          </a:xfrm>
          <a:prstGeom prst="rect">
            <a:avLst/>
          </a:prstGeom>
        </p:spPr>
      </p:pic>
      <p:sp>
        <p:nvSpPr>
          <p:cNvPr id="900098" name="Rectangle 2"/>
          <p:cNvSpPr>
            <a:spLocks noGrp="1" noChangeArrowheads="1"/>
          </p:cNvSpPr>
          <p:nvPr>
            <p:ph type="ctrTitle"/>
          </p:nvPr>
        </p:nvSpPr>
        <p:spPr>
          <a:xfrm>
            <a:off x="14301" y="53381"/>
            <a:ext cx="9144000" cy="868532"/>
          </a:xfrm>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لقد حدث ذلك</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132632"/>
            <a:ext cx="9144000" cy="52684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موت حنانيا و سفيرة</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ar-JO" b="1" dirty="0">
                <a:solidFill>
                  <a:srgbClr val="FFFFFF"/>
                </a:solidFill>
                <a:effectLst>
                  <a:glow rad="127000">
                    <a:srgbClr val="000000"/>
                  </a:glow>
                </a:effectLst>
                <a:latin typeface="Arial" charset="0"/>
                <a:ea typeface="ＭＳ Ｐゴシック" charset="0"/>
                <a:cs typeface="ＭＳ Ｐゴシック" charset="0"/>
              </a:rPr>
              <a:t>أع 5: 1-11</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الإساءة لمائدة الرب</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ar-JO" b="1" dirty="0">
                <a:solidFill>
                  <a:srgbClr val="FFFFFF"/>
                </a:solidFill>
                <a:effectLst>
                  <a:glow rad="127000">
                    <a:srgbClr val="000000"/>
                  </a:glow>
                </a:effectLst>
                <a:latin typeface="Arial" charset="0"/>
                <a:ea typeface="ＭＳ Ｐゴシック" charset="0"/>
                <a:cs typeface="ＭＳ Ｐゴシック" charset="0"/>
              </a:rPr>
              <a:t>1 كو 11: 30</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بعض الخطايا تؤدي للموت</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ar-JO" b="1" dirty="0">
                <a:solidFill>
                  <a:srgbClr val="FFFFFF"/>
                </a:solidFill>
                <a:effectLst>
                  <a:glow rad="127000">
                    <a:srgbClr val="000000"/>
                  </a:glow>
                </a:effectLst>
                <a:latin typeface="Arial" charset="0"/>
                <a:ea typeface="ＭＳ Ｐゴシック" charset="0"/>
                <a:cs typeface="ＭＳ Ｐゴシック" charset="0"/>
              </a:rPr>
              <a:t>1 يو 5: 16-17</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البعض يخلص كما بنار</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ar-JO" b="1" dirty="0">
                <a:solidFill>
                  <a:srgbClr val="FFFFFF"/>
                </a:solidFill>
                <a:effectLst>
                  <a:glow rad="127000">
                    <a:srgbClr val="000000"/>
                  </a:glow>
                </a:effectLst>
                <a:latin typeface="Arial" charset="0"/>
                <a:ea typeface="ＭＳ Ｐゴシック" charset="0"/>
                <a:cs typeface="ＭＳ Ｐゴシック" charset="0"/>
              </a:rPr>
              <a:t>1 كو 3: 15</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42597635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ar-JO" sz="3600" b="1" dirty="0">
                <a:latin typeface="Arial" charset="0"/>
                <a:ea typeface="ＭＳ Ｐゴシック" charset="0"/>
                <a:cs typeface="Arial" charset="0"/>
              </a:rPr>
              <a:t>المشكلة في الملصقات</a:t>
            </a:r>
            <a:endParaRPr lang="en-US" sz="3600" b="1" dirty="0">
              <a:latin typeface="Arial" charset="0"/>
              <a:ea typeface="ＭＳ Ｐゴシック" charset="0"/>
              <a:cs typeface="Arial" charset="0"/>
            </a:endParaRPr>
          </a:p>
        </p:txBody>
      </p:sp>
      <p:sp>
        <p:nvSpPr>
          <p:cNvPr id="402475" name="Text Box 43"/>
          <p:cNvSpPr txBox="1">
            <a:spLocks noChangeArrowheads="1"/>
          </p:cNvSpPr>
          <p:nvPr/>
        </p:nvSpPr>
        <p:spPr bwMode="auto">
          <a:xfrm>
            <a:off x="8305800" y="76200"/>
            <a:ext cx="724868" cy="369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266ت</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هل يجب أن نكون واحداً من الإثنين ؟</a:t>
            </a:r>
            <a:endParaRPr kumimoji="0" lang="en-US"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الأرمينيين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أو</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المصلحين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حقيقة      الإرتداد</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الضمان       الأبدي</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315471"/>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نقاط القوة</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فقدان       الخلاص</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كثيرون سيسقطون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نقاط الضعف</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CC"/>
                </a:solidFill>
                <a:latin typeface="Arial" charset="0"/>
                <a:ea typeface="ＭＳ Ｐゴシック" charset="0"/>
                <a:cs typeface="Arial" charset="0"/>
              </a:rPr>
              <a:t>نظرية الشركاء لديها كل نقاط القوة و لا نقاط ضعف فيها</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0557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b="1" i="1" dirty="0">
                <a:solidFill>
                  <a:srgbClr val="FFFFFF"/>
                </a:solidFill>
                <a:effectLst>
                  <a:glow rad="177800">
                    <a:srgbClr val="000000"/>
                  </a:glow>
                </a:effectLst>
                <a:latin typeface="Arial" charset="0"/>
                <a:ea typeface="ＭＳ Ｐゴシック" charset="0"/>
              </a:rPr>
              <a:t>الحكم المستقبلي للملوك الخدام</a:t>
            </a:r>
            <a:endParaRPr lang="en-US" sz="6000" b="1" i="1" dirty="0">
              <a:solidFill>
                <a:srgbClr val="FFFFFF"/>
              </a:solidFill>
              <a:effectLst>
                <a:glow rad="177800">
                  <a:srgbClr val="000000"/>
                </a:glow>
              </a:effectLst>
              <a:latin typeface="Arial" charset="0"/>
              <a:ea typeface="ＭＳ Ｐゴシック"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المصير النهائي</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جوزيف ديلو</a:t>
              </a:r>
              <a:endPar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الحكم المستقبلي للملوك الخدام</a:t>
              </a:r>
              <a:endPar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جودي ديلو هو المؤلف الرئيسي لنظرة الشركاء</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08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08571"/>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rPr>
              <a:t>لذلك </a:t>
            </a:r>
            <a:r>
              <a:rPr lang="ar-JO" b="1" dirty="0">
                <a:solidFill>
                  <a:srgbClr val="FFFF00"/>
                </a:solidFill>
              </a:rPr>
              <a:t>يسوع أيضاً </a:t>
            </a:r>
            <a:r>
              <a:rPr lang="ar-JO" b="1" dirty="0">
                <a:solidFill>
                  <a:srgbClr val="FFFFFF"/>
                </a:solidFill>
              </a:rPr>
              <a:t>لكي يقدس الشعب بدم نفسه </a:t>
            </a:r>
            <a:r>
              <a:rPr lang="ar-JO" b="1" dirty="0">
                <a:solidFill>
                  <a:srgbClr val="FFFF00"/>
                </a:solidFill>
              </a:rPr>
              <a:t>تألم خارج الباب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effectLst/>
                <a:uLnTx/>
                <a:uFillTx/>
                <a:latin typeface="Arial" charset="0"/>
                <a:ea typeface="ＭＳ Ｐゴシック" charset="0"/>
              </a:rPr>
              <a:t>(عب 13: 12)</a:t>
            </a:r>
            <a:endParaRPr kumimoji="0" lang="en-US" sz="2400" b="1" i="0" u="none" strike="noStrike" kern="1200" cap="none" spc="0" normalizeH="0" baseline="0" noProof="0" dirty="0">
              <a:ln>
                <a:noFill/>
              </a:ln>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br>
            <a:endParaRPr lang="en-US" b="1" dirty="0">
              <a:solidFill>
                <a:srgbClr val="FFFFFF"/>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b="1" dirty="0">
              <a:solidFill>
                <a:srgbClr val="FFFFFF"/>
              </a:solidFill>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8610" name="Rectangle 2"/>
          <p:cNvSpPr>
            <a:spLocks noGrp="1" noRot="1" noChangeArrowheads="1"/>
          </p:cNvSpPr>
          <p:nvPr>
            <p:ph type="title"/>
          </p:nvPr>
        </p:nvSpPr>
        <p:spPr>
          <a:xfrm>
            <a:off x="7441" y="75067"/>
            <a:ext cx="9136559" cy="936104"/>
          </a:xfrm>
        </p:spPr>
        <p:txBody>
          <a:bodyPr/>
          <a:lstStyle/>
          <a:p>
            <a:pPr eaLnBrk="1" hangingPunct="1"/>
            <a:r>
              <a:rPr lang="ar-JO" sz="4000" dirty="0">
                <a:latin typeface="Arial" charset="0"/>
                <a:ea typeface="ＭＳ Ｐゴシック" charset="0"/>
                <a:cs typeface="Arial" charset="0"/>
              </a:rPr>
              <a:t>التطبيق : غادر أورشليم</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61324"/>
            <a:ext cx="3563888" cy="1731243"/>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chemeClr val="accent6">
                    <a:lumMod val="40000"/>
                    <a:lumOff val="60000"/>
                  </a:schemeClr>
                </a:solidFill>
              </a:rPr>
              <a:t>فلنخرج إذاً إليه خارج المحلة </a:t>
            </a:r>
            <a:r>
              <a:rPr lang="ar-JO" b="1" dirty="0">
                <a:solidFill>
                  <a:srgbClr val="FFFFFF"/>
                </a:solidFill>
              </a:rPr>
              <a:t>حاملين عاره</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b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r>
              <a:rPr lang="ar-JO" b="1" dirty="0">
                <a:solidFill>
                  <a:srgbClr val="FFFFFF"/>
                </a:solidFill>
              </a:rPr>
              <a:t>عب 13: 13</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Leen</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&amp; Kathleen </a:t>
            </a:r>
            <a:r>
              <a:rPr kumimoji="0" lang="en-US"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Ritmeyer</a:t>
            </a:r>
            <a:r>
              <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err="1">
                <a:ln>
                  <a:noFill/>
                </a:ln>
                <a:solidFill>
                  <a:srgbClr val="DDDDDD"/>
                </a:solidFill>
                <a:effectLst/>
                <a:uLnTx/>
                <a:uFillTx/>
                <a:latin typeface="Arial" charset="0"/>
                <a:ea typeface="ＭＳ Ｐゴシック" charset="0"/>
                <a:cs typeface="Arial" charset="0"/>
              </a:rPr>
              <a:t>Akeldama</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Potter</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Field or High Priest</a:t>
            </a:r>
            <a:r>
              <a:rPr kumimoji="0" lang="fr-FR"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s Tomb?" </a:t>
            </a:r>
            <a:r>
              <a:rPr kumimoji="0" lang="en-US" altLang="ja-JP" sz="1400" b="1" i="1" u="none" strike="noStrike" kern="1200" cap="none" spc="0" normalizeH="0" baseline="0" noProof="0" dirty="0">
                <a:ln>
                  <a:noFill/>
                </a:ln>
                <a:solidFill>
                  <a:srgbClr val="DDDDDD"/>
                </a:solidFill>
                <a:effectLst/>
                <a:uLnTx/>
                <a:uFillTx/>
                <a:latin typeface="Arial" charset="0"/>
                <a:ea typeface="ＭＳ Ｐゴシック" charset="0"/>
                <a:cs typeface="Arial" charset="0"/>
              </a:rPr>
              <a:t>BAR</a:t>
            </a:r>
            <a:r>
              <a:rPr kumimoji="0" lang="en-US" altLang="ja-JP"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 20 (Nov/Dec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7017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514" y="1"/>
            <a:ext cx="9109486" cy="79068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قدم نفسك له</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790687"/>
            <a:ext cx="9144000" cy="6067313"/>
          </a:xfrm>
          <a:prstGeom prst="rect">
            <a:avLst/>
          </a:prstGeom>
        </p:spPr>
      </p:pic>
    </p:spTree>
    <p:extLst>
      <p:ext uri="{BB962C8B-B14F-4D97-AF65-F5344CB8AC3E}">
        <p14:creationId xmlns:p14="http://schemas.microsoft.com/office/powerpoint/2010/main" val="328134243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الخلاص</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و 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9319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ath on Cros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Tahoma" charset="0"/>
                <a:ea typeface="ＭＳ Ｐゴシック" charset="0"/>
                <a:cs typeface="ＭＳ Ｐゴシック" charset="0"/>
              </a:rPr>
              <a:t>موت يسوع دفع ثمن خطايانا</a:t>
            </a:r>
            <a:endParaRPr lang="en-US" sz="4800" dirty="0">
              <a:latin typeface="Tahoma" charset="0"/>
              <a:ea typeface="ＭＳ Ｐゴシック" charset="0"/>
              <a:cs typeface="ＭＳ Ｐゴシック" charset="0"/>
            </a:endParaRPr>
          </a:p>
        </p:txBody>
      </p:sp>
    </p:spTree>
    <p:extLst>
      <p:ext uri="{BB962C8B-B14F-4D97-AF65-F5344CB8AC3E}">
        <p14:creationId xmlns:p14="http://schemas.microsoft.com/office/powerpoint/2010/main" val="11242304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47595072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ميراث المؤمن</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6" name="Rectangle 2">
            <a:extLst>
              <a:ext uri="{FF2B5EF4-FFF2-40B4-BE49-F238E27FC236}">
                <a16:creationId xmlns:a16="http://schemas.microsoft.com/office/drawing/2014/main" id="{6435FEC5-76D5-E643-87F5-0AD2710BF20F}"/>
              </a:ext>
            </a:extLst>
          </p:cNvPr>
          <p:cNvSpPr txBox="1">
            <a:spLocks noChangeArrowheads="1"/>
          </p:cNvSpPr>
          <p:nvPr/>
        </p:nvSpPr>
        <p:spPr bwMode="auto">
          <a:xfrm>
            <a:off x="0" y="560231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علم الخلاص</a:t>
            </a:r>
            <a:r>
              <a:rPr kumimoji="0" lang="ar-JO"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ar-SA"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برنامج الله الخلاصي</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
        <p:nvSpPr>
          <p:cNvPr id="8" name="Rectangle 2">
            <a:extLst>
              <a:ext uri="{FF2B5EF4-FFF2-40B4-BE49-F238E27FC236}">
                <a16:creationId xmlns:a16="http://schemas.microsoft.com/office/drawing/2014/main" id="{AF9D9949-C443-0D4F-B0EC-5205A9974C46}"/>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البركات في العبرانيين</a:t>
            </a:r>
            <a:endParaRPr kumimoji="0" lang="en-US" sz="5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9898499"/>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3" y="413036"/>
            <a:ext cx="9036496" cy="2232247"/>
          </a:xfrm>
          <a:effectLst>
            <a:outerShdw blurRad="63500" dist="35921" dir="2700000" algn="ctr" rotWithShape="0">
              <a:schemeClr val="tx2">
                <a:alpha val="74998"/>
              </a:schemeClr>
            </a:outerShdw>
          </a:effectLst>
        </p:spPr>
        <p:txBody>
          <a:bodyPr/>
          <a:lstStyle/>
          <a:p>
            <a:pPr>
              <a:defRPr/>
            </a:pPr>
            <a:r>
              <a:rPr lang="ar-JO" sz="5400" b="1" dirty="0">
                <a:solidFill>
                  <a:srgbClr val="FFFF00"/>
                </a:solidFill>
                <a:effectLst>
                  <a:glow rad="127000">
                    <a:schemeClr val="tx1"/>
                  </a:glow>
                </a:effectLst>
                <a:latin typeface="Arial" charset="0"/>
                <a:ea typeface="ＭＳ Ｐゴシック" charset="0"/>
                <a:cs typeface="ＭＳ Ｐゴシック" charset="0"/>
              </a:rPr>
              <a:t>لماذا </a:t>
            </a:r>
            <a:r>
              <a:rPr lang="ar-JO" sz="5400" b="1" dirty="0">
                <a:effectLst>
                  <a:glow rad="127000">
                    <a:schemeClr val="tx1"/>
                  </a:glow>
                </a:effectLst>
                <a:latin typeface="Arial" charset="0"/>
                <a:ea typeface="ＭＳ Ｐゴシック" charset="0"/>
                <a:cs typeface="ＭＳ Ｐゴシック" charset="0"/>
              </a:rPr>
              <a:t>التركيز على المسيح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077" y="3175000"/>
            <a:ext cx="2435042" cy="3683000"/>
          </a:xfrm>
          <a:prstGeom prst="rect">
            <a:avLst/>
          </a:prstGeom>
        </p:spPr>
      </p:pic>
      <p:pic>
        <p:nvPicPr>
          <p:cNvPr id="3" name="Picture 2"/>
          <p:cNvPicPr>
            <a:picLocks noChangeAspect="1"/>
          </p:cNvPicPr>
          <p:nvPr/>
        </p:nvPicPr>
        <p:blipFill>
          <a:blip r:embed="rId4"/>
          <a:stretch>
            <a:fillRect/>
          </a:stretch>
        </p:blipFill>
        <p:spPr>
          <a:xfrm>
            <a:off x="2866570" y="3201244"/>
            <a:ext cx="6277429" cy="3656755"/>
          </a:xfrm>
          <a:prstGeom prst="rect">
            <a:avLst/>
          </a:prstGeom>
        </p:spPr>
      </p:pic>
    </p:spTree>
    <p:extLst>
      <p:ext uri="{BB962C8B-B14F-4D97-AF65-F5344CB8AC3E}">
        <p14:creationId xmlns:p14="http://schemas.microsoft.com/office/powerpoint/2010/main" val="213773250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386" y="1861518"/>
            <a:ext cx="9151479" cy="4807842"/>
            <a:chOff x="-2386" y="1861518"/>
            <a:chExt cx="9151479" cy="4807842"/>
          </a:xfrm>
        </p:grpSpPr>
        <p:pic>
          <p:nvPicPr>
            <p:cNvPr id="3" name="Picture 2"/>
            <p:cNvPicPr>
              <a:picLocks noChangeAspect="1"/>
            </p:cNvPicPr>
            <p:nvPr/>
          </p:nvPicPr>
          <p:blipFill>
            <a:blip r:embed="rId3"/>
            <a:stretch>
              <a:fillRect/>
            </a:stretch>
          </p:blipFill>
          <p:spPr>
            <a:xfrm>
              <a:off x="-2386" y="1861518"/>
              <a:ext cx="9151479" cy="4807842"/>
            </a:xfrm>
            <a:prstGeom prst="rect">
              <a:avLst/>
            </a:prstGeom>
          </p:spPr>
        </p:pic>
        <p:sp>
          <p:nvSpPr>
            <p:cNvPr id="10" name="Rectangle 9"/>
            <p:cNvSpPr/>
            <p:nvPr/>
          </p:nvSpPr>
          <p:spPr bwMode="auto">
            <a:xfrm>
              <a:off x="2265359" y="2420888"/>
              <a:ext cx="2520280" cy="136815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13"/>
            <p:cNvSpPr/>
            <p:nvPr/>
          </p:nvSpPr>
          <p:spPr bwMode="auto">
            <a:xfrm>
              <a:off x="6012160" y="4941168"/>
              <a:ext cx="2952328" cy="86409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8" name="Rounded Rectangular Callout 7"/>
            <p:cNvSpPr/>
            <p:nvPr/>
          </p:nvSpPr>
          <p:spPr bwMode="auto">
            <a:xfrm>
              <a:off x="6009775" y="2492896"/>
              <a:ext cx="2585765" cy="1584176"/>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166238"/>
            <a:ext cx="9143999" cy="1057898"/>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النظرة الأرمينية</a:t>
            </a:r>
            <a:br>
              <a:rPr lang="en-US" b="1" dirty="0">
                <a:solidFill>
                  <a:schemeClr val="tx2"/>
                </a:solidFill>
                <a:effectLst>
                  <a:glow rad="127000">
                    <a:schemeClr val="bg1"/>
                  </a:glow>
                </a:effectLst>
                <a:latin typeface="Arial" charset="0"/>
                <a:ea typeface="ＭＳ Ｐゴシック" charset="0"/>
                <a:cs typeface="ＭＳ Ｐゴシック" charset="0"/>
              </a:rPr>
            </a:br>
            <a:r>
              <a:rPr lang="ar-JO" b="1" dirty="0">
                <a:solidFill>
                  <a:schemeClr val="tx2"/>
                </a:solidFill>
                <a:effectLst>
                  <a:glow rad="127000">
                    <a:schemeClr val="bg1"/>
                  </a:glow>
                </a:effectLst>
                <a:latin typeface="Arial" charset="0"/>
                <a:ea typeface="ＭＳ Ｐゴシック" charset="0"/>
                <a:cs typeface="ＭＳ Ｐゴシック" charset="0"/>
              </a:rPr>
              <a:t>لعبرانيين 6: 4-8</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340768"/>
            <a:ext cx="9143999" cy="509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Bob </a:t>
            </a:r>
            <a:r>
              <a:rPr kumimoji="0" lang="en-US" sz="16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Deffinbaugh</a:t>
            </a: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"13. Dairy Queen or Steak and Ale (Hebrews 6:4-8)"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https://</a:t>
            </a:r>
            <a:r>
              <a:rPr kumimoji="0" lang="en-US" sz="16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bible.org</a:t>
            </a: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0" lang="en-US" sz="1600" b="1" i="0" u="none" strike="noStrike" kern="120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seriespage</a:t>
            </a: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/13-dairy-queen-or-steak-and-ale-hebrews-64-8</a:t>
            </a:r>
          </a:p>
        </p:txBody>
      </p:sp>
      <p:sp>
        <p:nvSpPr>
          <p:cNvPr id="6" name="Rectangle 2"/>
          <p:cNvSpPr txBox="1">
            <a:spLocks noChangeArrowheads="1"/>
          </p:cNvSpPr>
          <p:nvPr/>
        </p:nvSpPr>
        <p:spPr bwMode="auto">
          <a:xfrm>
            <a:off x="1" y="5966450"/>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يمثل مسار السباق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sz="2800" b="1" noProof="0" dirty="0">
                <a:solidFill>
                  <a:srgbClr val="000000"/>
                </a:solidFill>
                <a:effectLst>
                  <a:glow rad="127000">
                    <a:srgbClr val="FFFFFF"/>
                  </a:glow>
                </a:effectLst>
                <a:latin typeface="Arial" charset="0"/>
                <a:ea typeface="ＭＳ Ｐゴシック" charset="0"/>
                <a:cs typeface="ＭＳ Ｐゴシック" charset="0"/>
              </a:rPr>
              <a:t>قد يترك المؤمنون السباق و يخسروا الخلاص</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07504" y="5157192"/>
            <a:ext cx="1896921" cy="64807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الآن</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156176" y="2492896"/>
            <a:ext cx="2304256" cy="15121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الجائزة هي الخلاص و الحياة الأبدية</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1979712" y="2132856"/>
            <a:ext cx="31683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400" b="1" dirty="0">
                <a:solidFill>
                  <a:schemeClr val="tx1"/>
                </a:solidFill>
              </a:rPr>
              <a:t>التحذيرات والنصائح تثير الشكوك في استلام الجائزة.</a:t>
            </a:r>
            <a:endParaRPr kumimoji="0" lang="en-US" sz="1800" b="1" i="0" u="none" strike="noStrike" kern="1200" cap="none" spc="0" normalizeH="0" baseline="0" noProof="0" dirty="0">
              <a:ln>
                <a:noFill/>
              </a:ln>
              <a:solidFill>
                <a:schemeClr val="tx1"/>
              </a:solidFill>
              <a:effectLst>
                <a:glow rad="127000">
                  <a:srgbClr val="FFFFFF"/>
                </a:glow>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6804248" y="5085184"/>
            <a:ext cx="1896921" cy="648072"/>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ليس بعد</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037075"/>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p:cNvGrpSpPr/>
          <p:nvPr/>
        </p:nvGrpSpPr>
        <p:grpSpPr>
          <a:xfrm>
            <a:off x="291605" y="407344"/>
            <a:ext cx="8600875" cy="6450656"/>
            <a:chOff x="291605" y="407344"/>
            <a:chExt cx="8600875" cy="6450656"/>
          </a:xfrm>
        </p:grpSpPr>
        <p:grpSp>
          <p:nvGrpSpPr>
            <p:cNvPr id="13" name="Group 12"/>
            <p:cNvGrpSpPr/>
            <p:nvPr/>
          </p:nvGrpSpPr>
          <p:grpSpPr>
            <a:xfrm>
              <a:off x="291605" y="407344"/>
              <a:ext cx="8600875" cy="6450656"/>
              <a:chOff x="291605" y="407344"/>
              <a:chExt cx="8600875" cy="6450656"/>
            </a:xfrm>
          </p:grpSpPr>
          <p:pic>
            <p:nvPicPr>
              <p:cNvPr id="3" name="Picture 2"/>
              <p:cNvPicPr>
                <a:picLocks noChangeAspect="1"/>
              </p:cNvPicPr>
              <p:nvPr/>
            </p:nvPicPr>
            <p:blipFill>
              <a:blip r:embed="rId3"/>
              <a:stretch>
                <a:fillRect/>
              </a:stretch>
            </p:blipFill>
            <p:spPr>
              <a:xfrm>
                <a:off x="291605" y="407344"/>
                <a:ext cx="8600875" cy="6450656"/>
              </a:xfrm>
              <a:prstGeom prst="rect">
                <a:avLst/>
              </a:prstGeom>
            </p:spPr>
          </p:pic>
          <p:sp>
            <p:nvSpPr>
              <p:cNvPr id="7" name="Rounded Rectangular Callout 6"/>
              <p:cNvSpPr/>
              <p:nvPr/>
            </p:nvSpPr>
            <p:spPr bwMode="auto">
              <a:xfrm>
                <a:off x="6444208" y="2420888"/>
                <a:ext cx="2448272" cy="1512168"/>
              </a:xfrm>
              <a:prstGeom prst="wedgeRoundRectCallout">
                <a:avLst>
                  <a:gd name="adj1" fmla="val 43728"/>
                  <a:gd name="adj2" fmla="val 152793"/>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 name="Rectangle 8"/>
            <p:cNvSpPr/>
            <p:nvPr/>
          </p:nvSpPr>
          <p:spPr bwMode="auto">
            <a:xfrm>
              <a:off x="1403648" y="908720"/>
              <a:ext cx="4320480" cy="172818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1" name="Rectangle 10"/>
          <p:cNvSpPr/>
          <p:nvPr/>
        </p:nvSpPr>
        <p:spPr bwMode="auto">
          <a:xfrm>
            <a:off x="3275856" y="1340768"/>
            <a:ext cx="1224136" cy="1440151"/>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13"/>
          <p:cNvSpPr/>
          <p:nvPr/>
        </p:nvSpPr>
        <p:spPr bwMode="auto">
          <a:xfrm>
            <a:off x="0" y="5733256"/>
            <a:ext cx="8460432" cy="1116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5" name="Rectangle 14"/>
          <p:cNvSpPr/>
          <p:nvPr/>
        </p:nvSpPr>
        <p:spPr bwMode="auto">
          <a:xfrm>
            <a:off x="698752" y="5823242"/>
            <a:ext cx="8460432" cy="1008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النظرة الإصلاحية (الكالفينية)</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805264"/>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400" b="1" dirty="0">
                <a:solidFill>
                  <a:schemeClr val="tx1"/>
                </a:solidFill>
              </a:rPr>
              <a:t>السباق يمثل الخلاص . يثبت التخلي عن السباق أنه لم يتم خلاص المرء أبدًا. يركض المسيحيون نحو الهدف لتقييم تقدمهم على المسار</a:t>
            </a:r>
            <a:endParaRPr kumimoji="0" lang="en-US" sz="1800" b="1" i="0" u="none" strike="noStrike" kern="1200" cap="none" spc="0" normalizeH="0" baseline="0" noProof="0" dirty="0">
              <a:ln>
                <a:noFill/>
              </a:ln>
              <a:solidFill>
                <a:schemeClr val="tx1"/>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98815" y="4437112"/>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115616" y="908720"/>
            <a:ext cx="49685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400" b="1" dirty="0">
                <a:solidFill>
                  <a:schemeClr val="tx1"/>
                </a:solidFill>
              </a:rPr>
              <a:t>تدعو التحذيرات والنصائح إلى فحص ذاتي بأثر رجعي واستبطاني لتقييم ما إذا كان الشخص قد تم خلاصه بالفعل</a:t>
            </a:r>
            <a:endParaRPr kumimoji="0" lang="en-US" sz="1800" b="1" i="0" u="none" strike="noStrike" kern="1200" cap="none" spc="0" normalizeH="0" baseline="0" noProof="0" dirty="0">
              <a:ln>
                <a:noFill/>
              </a:ln>
              <a:solidFill>
                <a:schemeClr val="tx1"/>
              </a:solidFill>
              <a:effectLst>
                <a:glow rad="127000">
                  <a:srgbClr val="FFFFFF"/>
                </a:glow>
              </a:effectLst>
              <a:uLnTx/>
              <a:uFillTx/>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516216" y="2420888"/>
            <a:ext cx="2304256" cy="15121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الجائزة هي الخلاص و الحياة الأبدية</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05443157"/>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124692"/>
            <a:ext cx="9143999" cy="6733308"/>
            <a:chOff x="-1" y="124692"/>
            <a:chExt cx="9143999" cy="6733308"/>
          </a:xfrm>
        </p:grpSpPr>
        <p:pic>
          <p:nvPicPr>
            <p:cNvPr id="2" name="Picture 1"/>
            <p:cNvPicPr>
              <a:picLocks noChangeAspect="1"/>
            </p:cNvPicPr>
            <p:nvPr/>
          </p:nvPicPr>
          <p:blipFill>
            <a:blip r:embed="rId3"/>
            <a:stretch>
              <a:fillRect/>
            </a:stretch>
          </p:blipFill>
          <p:spPr>
            <a:xfrm>
              <a:off x="-1" y="124692"/>
              <a:ext cx="9143999" cy="6733308"/>
            </a:xfrm>
            <a:prstGeom prst="rect">
              <a:avLst/>
            </a:prstGeom>
          </p:spPr>
        </p:pic>
        <p:sp>
          <p:nvSpPr>
            <p:cNvPr id="9" name="Rectangle 8"/>
            <p:cNvSpPr/>
            <p:nvPr/>
          </p:nvSpPr>
          <p:spPr bwMode="auto">
            <a:xfrm>
              <a:off x="1691680" y="692696"/>
              <a:ext cx="3024336" cy="1836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3" name="Rectangle 12"/>
            <p:cNvSpPr/>
            <p:nvPr/>
          </p:nvSpPr>
          <p:spPr bwMode="auto">
            <a:xfrm>
              <a:off x="2843808" y="1664808"/>
              <a:ext cx="1080120" cy="126013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النظرة الإفتراضية</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954536"/>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800" b="1" dirty="0">
                <a:solidFill>
                  <a:schemeClr val="tx1"/>
                </a:solidFill>
              </a:rPr>
              <a:t>السباق يمثل الخلاص. الشخص الذي تم خلاصه بالفعل لا يمكنه التخلي عن السباق</a:t>
            </a:r>
            <a:endParaRPr kumimoji="0" lang="en-US" sz="2000" b="1" i="0" u="none" strike="noStrike" kern="1200" cap="none" spc="0" normalizeH="0" baseline="0" noProof="0" dirty="0">
              <a:ln>
                <a:noFill/>
              </a:ln>
              <a:solidFill>
                <a:schemeClr val="tx1"/>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581128"/>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547664" y="764704"/>
            <a:ext cx="3816424"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400" b="1" dirty="0">
                <a:solidFill>
                  <a:schemeClr val="tx1"/>
                </a:solidFill>
              </a:rPr>
              <a:t>التحذيرات والنصائح فقط تحذر مما يمكن أن يحدث إذا فشل المرء في التحمل حتى النهاية</a:t>
            </a:r>
            <a:endParaRPr kumimoji="0" lang="en-US" sz="1800" b="1" i="0" u="none" strike="noStrike" kern="1200" cap="none" spc="0" normalizeH="0" baseline="0" noProof="0" dirty="0">
              <a:ln>
                <a:noFill/>
              </a:ln>
              <a:solidFill>
                <a:schemeClr val="tx1"/>
              </a:solidFill>
              <a:effectLst>
                <a:glow rad="127000">
                  <a:srgbClr val="FFFFFF"/>
                </a:glow>
              </a:effectLst>
              <a:uLnTx/>
              <a:uFillTx/>
              <a:latin typeface="Arial" charset="0"/>
              <a:ea typeface="ＭＳ Ｐゴシック" charset="0"/>
              <a:cs typeface="ＭＳ Ｐゴシック" charset="0"/>
            </a:endParaRPr>
          </a:p>
        </p:txBody>
      </p:sp>
      <p:sp>
        <p:nvSpPr>
          <p:cNvPr id="11" name="Rounded Rectangular Callout 10"/>
          <p:cNvSpPr/>
          <p:nvPr/>
        </p:nvSpPr>
        <p:spPr bwMode="auto">
          <a:xfrm>
            <a:off x="6228184" y="2060848"/>
            <a:ext cx="2448272" cy="1512168"/>
          </a:xfrm>
          <a:prstGeom prst="wedgeRoundRectCallout">
            <a:avLst>
              <a:gd name="adj1" fmla="val 58682"/>
              <a:gd name="adj2" fmla="val 167169"/>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Rectangle 2"/>
          <p:cNvSpPr txBox="1">
            <a:spLocks noChangeArrowheads="1"/>
          </p:cNvSpPr>
          <p:nvPr/>
        </p:nvSpPr>
        <p:spPr bwMode="auto">
          <a:xfrm>
            <a:off x="6300192" y="2060848"/>
            <a:ext cx="2304256" cy="151216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الجائزة هي الخلاص و الحياة الأبدية</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7895816"/>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653825"/>
            <a:ext cx="9143999" cy="6204175"/>
            <a:chOff x="-1" y="653825"/>
            <a:chExt cx="9143999" cy="6204175"/>
          </a:xfrm>
        </p:grpSpPr>
        <p:pic>
          <p:nvPicPr>
            <p:cNvPr id="2" name="Picture 1"/>
            <p:cNvPicPr>
              <a:picLocks noChangeAspect="1"/>
            </p:cNvPicPr>
            <p:nvPr/>
          </p:nvPicPr>
          <p:blipFill>
            <a:blip r:embed="rId3"/>
            <a:stretch>
              <a:fillRect/>
            </a:stretch>
          </p:blipFill>
          <p:spPr>
            <a:xfrm>
              <a:off x="-1" y="653825"/>
              <a:ext cx="9143999" cy="6204175"/>
            </a:xfrm>
            <a:prstGeom prst="rect">
              <a:avLst/>
            </a:prstGeom>
          </p:spPr>
        </p:pic>
        <p:sp>
          <p:nvSpPr>
            <p:cNvPr id="7" name="Rounded Rectangular Callout 6"/>
            <p:cNvSpPr/>
            <p:nvPr/>
          </p:nvSpPr>
          <p:spPr bwMode="auto">
            <a:xfrm>
              <a:off x="5796136" y="1700808"/>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 name="Rectangle 8"/>
            <p:cNvSpPr/>
            <p:nvPr/>
          </p:nvSpPr>
          <p:spPr bwMode="auto">
            <a:xfrm>
              <a:off x="2195736" y="1268760"/>
              <a:ext cx="2664296"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نظرة خسارة المكافآت</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3" y="5999160"/>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السباق يمثل الخلاص</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قد يتخلى المؤمنون عن السباق و يخسرون المكافآت</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012160" y="1772816"/>
            <a:ext cx="2412776"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الجائزة ليست الخلاص بل المكافآت</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051720" y="1124744"/>
            <a:ext cx="31683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التحذيرات و النصائح تثير الشكوك في استلام الجائزة</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5747231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1" y="908720"/>
            <a:ext cx="9143999" cy="5949280"/>
            <a:chOff x="-1" y="908720"/>
            <a:chExt cx="9143999" cy="5949280"/>
          </a:xfrm>
        </p:grpSpPr>
        <p:pic>
          <p:nvPicPr>
            <p:cNvPr id="2" name="Picture 1"/>
            <p:cNvPicPr>
              <a:picLocks noChangeAspect="1"/>
            </p:cNvPicPr>
            <p:nvPr/>
          </p:nvPicPr>
          <p:blipFill>
            <a:blip r:embed="rId3"/>
            <a:stretch>
              <a:fillRect/>
            </a:stretch>
          </p:blipFill>
          <p:spPr>
            <a:xfrm>
              <a:off x="-1" y="908720"/>
              <a:ext cx="9143999" cy="5949280"/>
            </a:xfrm>
            <a:prstGeom prst="rect">
              <a:avLst/>
            </a:prstGeom>
          </p:spPr>
        </p:pic>
        <p:sp>
          <p:nvSpPr>
            <p:cNvPr id="3" name="Rounded Rectangular Callout 2"/>
            <p:cNvSpPr/>
            <p:nvPr/>
          </p:nvSpPr>
          <p:spPr bwMode="auto">
            <a:xfrm>
              <a:off x="5868144" y="1988840"/>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p:cNvSpPr/>
            <p:nvPr/>
          </p:nvSpPr>
          <p:spPr bwMode="auto">
            <a:xfrm>
              <a:off x="2267744" y="1412776"/>
              <a:ext cx="2448272"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4624"/>
            <a:ext cx="9143999" cy="1118144"/>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نظرة خسارة الحياة</a:t>
            </a:r>
            <a:br>
              <a:rPr lang="en-US" sz="3600" b="1" dirty="0">
                <a:solidFill>
                  <a:schemeClr val="tx2"/>
                </a:solidFill>
                <a:effectLst>
                  <a:glow rad="127000">
                    <a:schemeClr val="bg1"/>
                  </a:glow>
                </a:effectLst>
                <a:latin typeface="Arial" charset="0"/>
                <a:ea typeface="ＭＳ Ｐゴシック" charset="0"/>
                <a:cs typeface="ＭＳ Ｐゴシック" charset="0"/>
              </a:rPr>
            </a:br>
            <a:r>
              <a:rPr lang="ar-JO" sz="3600" b="1" dirty="0">
                <a:solidFill>
                  <a:schemeClr val="tx2"/>
                </a:solidFill>
                <a:effectLst>
                  <a:glow rad="127000">
                    <a:schemeClr val="bg1"/>
                  </a:glow>
                </a:effectLst>
                <a:latin typeface="Arial" charset="0"/>
                <a:ea typeface="ＭＳ Ｐゴシック" charset="0"/>
                <a:cs typeface="ＭＳ Ｐゴシック" charset="0"/>
              </a:rPr>
              <a:t>(تم تبنيها من قبل راندال جليسون و ريك جريفيث)</a:t>
            </a:r>
            <a:endParaRPr lang="en-US" sz="36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1784" y="6021288"/>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السباق يمثل الخلاص</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قد يتخلى المؤمنون عن السباق</a:t>
            </a:r>
            <a:r>
              <a:rPr kumimoji="0" lang="ar-JO" sz="2800" b="1" i="0" u="none" strike="noStrike" kern="1200" cap="none" spc="0" normalizeH="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و يخسرون حياتهم</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40152" y="1988840"/>
            <a:ext cx="280831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الجائزة ليست الخلاص بل الميراث في الملكوت</a:t>
            </a:r>
            <a:endParaRPr kumimoji="0"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051720" y="1412776"/>
            <a:ext cx="3168352" cy="1872208"/>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400" b="1" dirty="0">
                <a:solidFill>
                  <a:schemeClr val="tx1"/>
                </a:solidFill>
              </a:rPr>
              <a:t>تحذيرات ونصائح تحث على الثبات مع المسيح وإلا فقد يموتون جسديًا.</a:t>
            </a:r>
            <a:endParaRPr kumimoji="0" lang="en-US" sz="1800" b="1" i="0" u="none" strike="noStrike" kern="1200" cap="none" spc="0" normalizeH="0" baseline="0" noProof="0" dirty="0">
              <a:ln>
                <a:noFill/>
              </a:ln>
              <a:solidFill>
                <a:schemeClr val="tx1"/>
              </a:solidFill>
              <a:effectLst>
                <a:glow rad="127000">
                  <a:srgbClr val="FFFFFF"/>
                </a:glow>
              </a:effectLst>
              <a:uLnTx/>
              <a:uFillTx/>
              <a:latin typeface="Arial" charset="0"/>
              <a:ea typeface="ＭＳ Ｐゴシック" charset="0"/>
              <a:cs typeface="ＭＳ Ｐゴシック" charset="0"/>
            </a:endParaRPr>
          </a:p>
        </p:txBody>
      </p:sp>
      <p:sp>
        <p:nvSpPr>
          <p:cNvPr id="12" name="Text Box 1041"/>
          <p:cNvSpPr txBox="1">
            <a:spLocks noChangeArrowheads="1"/>
          </p:cNvSpPr>
          <p:nvPr/>
        </p:nvSpPr>
        <p:spPr bwMode="auto">
          <a:xfrm>
            <a:off x="8281406" y="76200"/>
            <a:ext cx="704039" cy="461665"/>
          </a:xfrm>
          <a:prstGeom prst="rect">
            <a:avLst/>
          </a:prstGeom>
          <a:solidFill>
            <a:schemeClr val="tx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10012682"/>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72840" y="0"/>
            <a:ext cx="547116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4198800" y="953929"/>
            <a:ext cx="4384134" cy="4384134"/>
          </a:xfrm>
          <a:prstGeom prst="rect">
            <a:avLst/>
          </a:prstGeom>
        </p:spPr>
      </p:pic>
      <p:sp>
        <p:nvSpPr>
          <p:cNvPr id="900098" name="Rectangle 2"/>
          <p:cNvSpPr>
            <a:spLocks noGrp="1" noChangeArrowheads="1"/>
          </p:cNvSpPr>
          <p:nvPr>
            <p:ph type="ctrTitle"/>
          </p:nvPr>
        </p:nvSpPr>
        <p:spPr>
          <a:xfrm>
            <a:off x="107505" y="116632"/>
            <a:ext cx="3565336" cy="6112843"/>
          </a:xfrm>
          <a:effectLst>
            <a:outerShdw blurRad="63500" dist="35921" dir="2700000" algn="ctr" rotWithShape="0">
              <a:schemeClr val="tx2">
                <a:alpha val="74998"/>
              </a:schemeClr>
            </a:outerShdw>
          </a:effectLst>
        </p:spPr>
        <p:txBody>
          <a:bodyPr anchor="t"/>
          <a:lstStyle/>
          <a:p>
            <a:pPr>
              <a:defRPr/>
            </a:pPr>
            <a:r>
              <a:rPr lang="ar-JO" sz="4800" b="1" dirty="0"/>
              <a:t>ولكن </a:t>
            </a:r>
            <a:br>
              <a:rPr lang="ar-JO" sz="4800" b="1" dirty="0"/>
            </a:br>
            <a:r>
              <a:rPr lang="ar-JO" sz="4800" b="1" dirty="0"/>
              <a:t>ما هي نتيجة رفض المؤمن للمسيح </a:t>
            </a:r>
            <a:br>
              <a:rPr lang="ar-JO" sz="4800" b="1" dirty="0"/>
            </a:br>
            <a:r>
              <a:rPr lang="ar-JO" sz="4800" b="1" dirty="0"/>
              <a:t>في النهاية؟</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5941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76200" y="277813"/>
            <a:ext cx="8991600" cy="1093787"/>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b="1" dirty="0">
              <a:latin typeface="Arial" charset="0"/>
              <a:ea typeface="ＭＳ Ｐゴシック" charset="0"/>
              <a:cs typeface="ＭＳ Ｐゴシック" charset="0"/>
            </a:endParaRPr>
          </a:p>
        </p:txBody>
      </p:sp>
      <p:graphicFrame>
        <p:nvGraphicFramePr>
          <p:cNvPr id="60420" name="Group 4"/>
          <p:cNvGraphicFramePr>
            <a:graphicFrameLocks noGrp="1"/>
          </p:cNvGraphicFramePr>
          <p:nvPr>
            <p:ph idx="1"/>
          </p:nvPr>
        </p:nvGraphicFramePr>
        <p:xfrm>
          <a:off x="533400" y="3576638"/>
          <a:ext cx="8229600" cy="2824163"/>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غير حقيقي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798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الناس الذين ليسوا مؤمنين حقاً</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dirty="0"/>
                        <a:t>المسيحيون الذين يخطئون بعدم رؤية تفوق المسيح</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dirty="0"/>
                        <a:t>المسيحيون الذين يخطئون بعدم رؤية تفوق المسيح</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0434" name="Text Box 18"/>
          <p:cNvSpPr txBox="1">
            <a:spLocks noChangeArrowheads="1"/>
          </p:cNvSpPr>
          <p:nvPr/>
        </p:nvSpPr>
        <p:spPr bwMode="auto">
          <a:xfrm>
            <a:off x="1150737" y="1981200"/>
            <a:ext cx="542648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من هي الفئة اليهودية التي يتم التعامل معها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68659"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913313332"/>
      </p:ext>
    </p:extLst>
  </p:cSld>
  <p:clrMapOvr>
    <a:overrideClrMapping bg1="dk2" tx1="lt1" bg2="dk1" tx2="lt2" accent1="accent1" accent2="accent2" accent3="accent3" accent4="accent4" accent5="accent5" accent6="accent6" hlink="hlink" folHlink="folHlink"/>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0" name="Title 2"/>
          <p:cNvSpPr>
            <a:spLocks noGrp="1"/>
          </p:cNvSpPr>
          <p:nvPr>
            <p:ph type="title" idx="4294967295"/>
          </p:nvPr>
        </p:nvSpPr>
        <p:spPr>
          <a:xfrm>
            <a:off x="152400" y="152400"/>
            <a:ext cx="2971800" cy="6705600"/>
          </a:xfrm>
        </p:spPr>
        <p:txBody>
          <a:bodyPr/>
          <a:lstStyle/>
          <a:p>
            <a:r>
              <a:rPr lang="ar-JO" sz="3200" b="1" dirty="0">
                <a:solidFill>
                  <a:srgbClr val="FFFFFF"/>
                </a:solidFill>
                <a:latin typeface="Arial" charset="0"/>
                <a:cs typeface="Arial" charset="0"/>
              </a:rPr>
              <a:t>خروج 12: 1- 16</a:t>
            </a:r>
            <a:br>
              <a:rPr lang="ar-JO" sz="4000" b="1" dirty="0">
                <a:solidFill>
                  <a:srgbClr val="FFFFFF"/>
                </a:solidFill>
                <a:latin typeface="Arial" charset="0"/>
                <a:cs typeface="Arial" charset="0"/>
              </a:rPr>
            </a:br>
            <a:br>
              <a:rPr lang="ar-JO" sz="4000" b="1" dirty="0">
                <a:solidFill>
                  <a:srgbClr val="FFFFFF"/>
                </a:solidFill>
                <a:latin typeface="Arial" charset="0"/>
                <a:cs typeface="Arial" charset="0"/>
              </a:rPr>
            </a:br>
            <a:r>
              <a:rPr lang="ar-JO" sz="4000" b="1" dirty="0">
                <a:solidFill>
                  <a:srgbClr val="FFFFFF"/>
                </a:solidFill>
                <a:latin typeface="Arial" charset="0"/>
                <a:cs typeface="Arial" charset="0"/>
              </a:rPr>
              <a:t>مرّ ملاك الموت على البيوت والدماء على الأبواب</a:t>
            </a:r>
          </a:p>
        </p:txBody>
      </p:sp>
      <p:sp>
        <p:nvSpPr>
          <p:cNvPr id="442371" name="Title 2"/>
          <p:cNvSpPr txBox="1">
            <a:spLocks/>
          </p:cNvSpPr>
          <p:nvPr/>
        </p:nvSpPr>
        <p:spPr bwMode="auto">
          <a:xfrm>
            <a:off x="4140200" y="6021388"/>
            <a:ext cx="4895850" cy="765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800000"/>
                </a:solidFill>
                <a:effectLst/>
                <a:uLnTx/>
                <a:uFillTx/>
                <a:latin typeface="Arial" charset="0"/>
                <a:ea typeface="ＭＳ Ｐゴシック" charset="0"/>
                <a:cs typeface="Arial" charset="0"/>
              </a:rPr>
              <a:t>هَذَا مَا يُعْلِنُهُ الرَّبُّ: "سَأَجْتَازُ حَوَالَي نِصْفِ اللَّيْلِ فِي وَسَطِ مِصْرَ" (خر 11: 4)</a:t>
            </a:r>
            <a:endParaRPr kumimoji="0" lang="en-US" sz="1600" b="1" i="1" u="none" strike="noStrike" kern="1200" cap="none" spc="0" normalizeH="0" baseline="0" noProof="0" dirty="0">
              <a:ln>
                <a:noFill/>
              </a:ln>
              <a:solidFill>
                <a:srgbClr val="8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92384209"/>
      </p:ext>
    </p:extLst>
  </p:cSld>
  <p:clrMapOvr>
    <a:masterClrMapping/>
  </p:clrMapOvr>
  <p:transition spd="med">
    <p:randomBar dir="vert"/>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277813"/>
            <a:ext cx="8915400" cy="1017587"/>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b="1" dirty="0">
              <a:latin typeface="Arial" charset="0"/>
              <a:ea typeface="ＭＳ Ｐゴシック" charset="0"/>
              <a:cs typeface="ＭＳ Ｐゴシック" charset="0"/>
            </a:endParaRPr>
          </a:p>
        </p:txBody>
      </p:sp>
      <p:graphicFrame>
        <p:nvGraphicFramePr>
          <p:cNvPr id="61443"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غير حقيقي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لم يحصلوا على الخلاص مطلقاً</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فقدان الخلاص</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فقدان المكافآت</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457" name="Text Box 17"/>
          <p:cNvSpPr txBox="1">
            <a:spLocks noChangeArrowheads="1"/>
          </p:cNvSpPr>
          <p:nvPr/>
        </p:nvSpPr>
        <p:spPr bwMode="auto">
          <a:xfrm>
            <a:off x="2087666" y="1905000"/>
            <a:ext cx="323037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dirty="0">
                <a:solidFill>
                  <a:srgbClr val="FFFFFF"/>
                </a:solidFill>
              </a:rPr>
              <a:t>ما هي طبيعة عقوبتهم ؟</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70706"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0707"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600262254"/>
      </p:ext>
    </p:extLst>
  </p:cSld>
  <p:clrMapOvr>
    <a:overrideClrMapping bg1="dk2" tx1="lt1" bg2="dk1" tx2="lt2" accent1="accent1" accent2="accent2" accent3="accent3" accent4="accent4" accent5="accent5" accent6="accent6" hlink="hlink" folHlink="folHlink"/>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9144000" cy="1093788"/>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b="1" dirty="0">
              <a:latin typeface="Arial" charset="0"/>
              <a:ea typeface="ＭＳ Ｐゴシック" charset="0"/>
              <a:cs typeface="ＭＳ Ｐゴシック" charset="0"/>
            </a:endParaRPr>
          </a:p>
        </p:txBody>
      </p:sp>
      <p:graphicFrame>
        <p:nvGraphicFramePr>
          <p:cNvPr id="62467"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غير حقيقي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جهنم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جهنم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التأديب الإلهي</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2481" name="Text Box 17"/>
          <p:cNvSpPr txBox="1">
            <a:spLocks noChangeArrowheads="1"/>
          </p:cNvSpPr>
          <p:nvPr/>
        </p:nvSpPr>
        <p:spPr bwMode="auto">
          <a:xfrm>
            <a:off x="3471387" y="1905000"/>
            <a:ext cx="2199641"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charset="0"/>
                <a:ea typeface="ＭＳ Ｐゴシック" charset="0"/>
              </a:rPr>
              <a:t>ما هي النتيجة ؟</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72754"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755"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527469641"/>
      </p:ext>
    </p:extLst>
  </p:cSld>
  <p:clrMapOvr>
    <a:overrideClrMapping bg1="dk2" tx1="lt1" bg2="dk1" tx2="lt2" accent1="accent1" accent2="accent2" accent3="accent3" accent4="accent4" accent5="accent5" accent6="accent6" hlink="hlink" folHlink="folHlink"/>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 name="Rectangle 20"/>
          <p:cNvSpPr>
            <a:spLocks noGrp="1" noChangeArrowheads="1"/>
          </p:cNvSpPr>
          <p:nvPr>
            <p:ph type="title"/>
          </p:nvPr>
        </p:nvSpPr>
        <p:spPr>
          <a:xfrm>
            <a:off x="0" y="228600"/>
            <a:ext cx="9144000" cy="1139825"/>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dirty="0">
              <a:latin typeface="Arial" charset="0"/>
              <a:ea typeface="ＭＳ Ｐゴシック" charset="0"/>
              <a:cs typeface="ＭＳ Ｐゴシック" charset="0"/>
            </a:endParaRPr>
          </a:p>
        </p:txBody>
      </p:sp>
      <p:graphicFrame>
        <p:nvGraphicFramePr>
          <p:cNvPr id="63490" name="Group 2"/>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غير حقيقي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الإصلاحي</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الأرميني</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الشركاء</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04" name="Text Box 16"/>
          <p:cNvSpPr txBox="1">
            <a:spLocks noChangeArrowheads="1"/>
          </p:cNvSpPr>
          <p:nvPr/>
        </p:nvSpPr>
        <p:spPr bwMode="auto">
          <a:xfrm>
            <a:off x="1357965" y="1782763"/>
            <a:ext cx="508504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0" fontAlgn="base" hangingPunct="0">
              <a:spcBef>
                <a:spcPct val="0"/>
              </a:spcBef>
              <a:spcAft>
                <a:spcPct val="0"/>
              </a:spcAft>
              <a:defRPr/>
            </a:pPr>
            <a:r>
              <a:rPr lang="ar-JO" sz="3200" dirty="0"/>
              <a:t>أي منظور لاهوتي يتمسك بهذا الرأي؟</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74802"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4803"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1444884218"/>
      </p:ext>
    </p:extLst>
  </p:cSld>
  <p:clrMapOvr>
    <a:overrideClrMapping bg1="dk2" tx1="lt1" bg2="dk1" tx2="lt2" accent1="accent1" accent2="accent2" accent3="accent3" accent4="accent4" accent5="accent5" accent6="accent6" hlink="hlink" folHlink="folHlink"/>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Group 2"/>
          <p:cNvGraphicFramePr>
            <a:graphicFrameLocks noGrp="1"/>
          </p:cNvGraphicFramePr>
          <p:nvPr>
            <p:ph idx="1"/>
          </p:nvPr>
        </p:nvGraphicFramePr>
        <p:xfrm>
          <a:off x="533400" y="3357563"/>
          <a:ext cx="8431213" cy="2482469"/>
        </p:xfrm>
        <a:graphic>
          <a:graphicData uri="http://schemas.openxmlformats.org/drawingml/2006/table">
            <a:tbl>
              <a:tblPr/>
              <a:tblGrid>
                <a:gridCol w="2809875">
                  <a:extLst>
                    <a:ext uri="{9D8B030D-6E8A-4147-A177-3AD203B41FA5}">
                      <a16:colId xmlns:a16="http://schemas.microsoft.com/office/drawing/2014/main" val="20000"/>
                    </a:ext>
                  </a:extLst>
                </a:gridCol>
                <a:gridCol w="2668588">
                  <a:extLst>
                    <a:ext uri="{9D8B030D-6E8A-4147-A177-3AD203B41FA5}">
                      <a16:colId xmlns:a16="http://schemas.microsoft.com/office/drawing/2014/main" val="20001"/>
                    </a:ext>
                  </a:extLst>
                </a:gridCol>
                <a:gridCol w="295275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غير حقيقي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dirty="0"/>
                        <a:t>الدلالة على جهنم</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dirty="0"/>
                        <a:t> (يرى أن الدينونة جادة)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dirty="0"/>
                        <a:t>الدلالة على جهنم</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dirty="0"/>
                        <a:t> (يرى أن الدينونة جادة)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خسارة المكافآت كدينونة (مفهوم دارج في العهد الجديد)</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4528" name="Text Box 16"/>
          <p:cNvSpPr txBox="1">
            <a:spLocks noChangeArrowheads="1"/>
          </p:cNvSpPr>
          <p:nvPr/>
        </p:nvSpPr>
        <p:spPr bwMode="auto">
          <a:xfrm>
            <a:off x="3611563" y="1905000"/>
            <a:ext cx="141096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charset="0"/>
                <a:ea typeface="ＭＳ Ｐゴシック" charset="0"/>
              </a:rPr>
              <a:t>نقاط القوة</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4529" name="Rectangle 17"/>
          <p:cNvSpPr>
            <a:spLocks noGrp="1" noChangeArrowheads="1"/>
          </p:cNvSpPr>
          <p:nvPr>
            <p:ph type="title"/>
          </p:nvPr>
        </p:nvSpPr>
        <p:spPr>
          <a:xfrm>
            <a:off x="0" y="277813"/>
            <a:ext cx="9144000" cy="1093787"/>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b="1" dirty="0">
              <a:latin typeface="Arial" charset="0"/>
              <a:ea typeface="ＭＳ Ｐゴシック" charset="0"/>
              <a:cs typeface="ＭＳ Ｐゴシック" charset="0"/>
            </a:endParaRPr>
          </a:p>
        </p:txBody>
      </p:sp>
      <p:pic>
        <p:nvPicPr>
          <p:cNvPr id="376850"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51"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1928519351"/>
      </p:ext>
    </p:extLst>
  </p:cSld>
  <p:clrMapOvr>
    <a:overrideClrMapping bg1="dk2" tx1="lt1" bg2="dk1" tx2="lt2" accent1="accent1" accent2="accent2" accent3="accent3" accent4="accent4" accent5="accent5" accent6="accent6" hlink="hlink" folHlink="folHlink"/>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Group 2"/>
          <p:cNvGraphicFramePr>
            <a:graphicFrameLocks noGrp="1"/>
          </p:cNvGraphicFramePr>
          <p:nvPr>
            <p:ph idx="1"/>
          </p:nvPr>
        </p:nvGraphicFramePr>
        <p:xfrm>
          <a:off x="457200" y="3429000"/>
          <a:ext cx="8229600" cy="3184525"/>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غير حقيقي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سابق</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rPr>
                        <a:t>مؤمن جسدي</a:t>
                      </a:r>
                      <a:endParaRPr kumimoji="0" lang="en-US" sz="2400" b="0" i="0" u="none" strike="noStrike" cap="none" normalizeH="0" baseline="0" dirty="0">
                        <a:ln>
                          <a:noFill/>
                        </a:ln>
                        <a:solidFill>
                          <a:schemeClr val="tx1"/>
                        </a:solidFill>
                        <a:effectLst>
                          <a:outerShdw blurRad="38100" dist="38100" dir="2700000" algn="tl">
                            <a:srgbClr val="602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6511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dirty="0"/>
                        <a:t>يتحدث باستمرار عن القراء كمسيحيين حقيقيين</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الضمان المؤقت يأتي ضد عقيدة التبرير بالنعمة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10: 27 يشير إلى دينونة الأشخاص و ليس الأعمال</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552" name="Text Box 16"/>
          <p:cNvSpPr txBox="1">
            <a:spLocks noChangeArrowheads="1"/>
          </p:cNvSpPr>
          <p:nvPr/>
        </p:nvSpPr>
        <p:spPr bwMode="auto">
          <a:xfrm>
            <a:off x="3534228" y="1600200"/>
            <a:ext cx="1843774"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FFFFFF"/>
                </a:solidFill>
                <a:effectLst/>
                <a:uLnTx/>
                <a:uFillTx/>
                <a:latin typeface="Arial" charset="0"/>
                <a:ea typeface="ＭＳ Ｐゴシック" charset="0"/>
              </a:rPr>
              <a:t>نقاط الضعف</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65553" name="Rectangle 17"/>
          <p:cNvSpPr>
            <a:spLocks noGrp="1" noChangeArrowheads="1"/>
          </p:cNvSpPr>
          <p:nvPr>
            <p:ph type="title"/>
          </p:nvPr>
        </p:nvSpPr>
        <p:spPr>
          <a:xfrm>
            <a:off x="0" y="277813"/>
            <a:ext cx="9144000" cy="1093787"/>
          </a:xfrm>
        </p:spPr>
        <p:txBody>
          <a:bodyPr/>
          <a:lstStyle/>
          <a:p>
            <a:pPr eaLnBrk="1" hangingPunct="1"/>
            <a:r>
              <a:rPr lang="ar-JO" b="1" dirty="0">
                <a:latin typeface="Arial" charset="0"/>
                <a:ea typeface="ＭＳ Ｐゴシック" charset="0"/>
                <a:cs typeface="ＭＳ Ｐゴシック" charset="0"/>
              </a:rPr>
              <a:t>وجهات النظر حول المقاطع التحذيرية</a:t>
            </a:r>
            <a:endParaRPr lang="en-US" b="1" dirty="0">
              <a:latin typeface="Arial" charset="0"/>
              <a:ea typeface="ＭＳ Ｐゴシック" charset="0"/>
              <a:cs typeface="ＭＳ Ｐゴシック" charset="0"/>
            </a:endParaRPr>
          </a:p>
        </p:txBody>
      </p:sp>
      <p:pic>
        <p:nvPicPr>
          <p:cNvPr id="378898"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99"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ahoma" charset="0"/>
                <a:ea typeface="ＭＳ Ｐゴシック" charset="0"/>
              </a:rPr>
              <a:t>266س</a:t>
            </a:r>
            <a:endParaRPr kumimoji="0" lang="en-US" sz="20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155110412"/>
      </p:ext>
    </p:extLst>
  </p:cSld>
  <p:clrMapOvr>
    <a:overrideClrMapping bg1="dk2" tx1="lt1" bg2="dk1" tx2="lt2" accent1="accent1" accent2="accent2" accent3="accent3" accent4="accent4" accent5="accent5" accent6="accent6" hlink="hlink" folHlink="folHlink"/>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Arial" panose="020B0604020202020204" pitchFamily="34" charset="0"/>
                <a:sym typeface="Calibri"/>
              </a:rPr>
              <a:t>عبرانيين 4: 12-13</a:t>
            </a:r>
            <a:endParaRPr kumimoji="0" lang="en-US" sz="40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ar-JO" sz="40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Arial" panose="020B0604020202020204" pitchFamily="34" charset="0"/>
                <a:sym typeface="Calibri"/>
              </a:rPr>
              <a:t>12 لأن كلمة الله حية و فعالة و أمضى من كل سيف ذي حدين و خارقة إلى مفرق النفس و الروح و المفاصل و المخاخ و مميزة أفكار القلب و نياته </a:t>
            </a:r>
            <a:r>
              <a:rPr kumimoji="0" lang="ar-JO" sz="40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Arial" panose="020B0604020202020204" pitchFamily="34" charset="0"/>
                <a:sym typeface="Calibri"/>
              </a:rPr>
              <a:t>13 و ليست خليقة غير ظاهرة قدامه بل كل شيء عريان و مكشوف لعيني ذلك الذي معه أمرنا</a:t>
            </a:r>
            <a:endParaRPr kumimoji="0" lang="en-US" sz="4000" b="1" i="0" u="none" strike="noStrike" kern="1200" cap="none" spc="0" normalizeH="0" baseline="0" noProof="0" dirty="0">
              <a:ln>
                <a:noFill/>
              </a:ln>
              <a:solidFill>
                <a:srgbClr val="FFFF00"/>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p:txBody>
      </p:sp>
    </p:spTree>
    <p:extLst>
      <p:ext uri="{BB962C8B-B14F-4D97-AF65-F5344CB8AC3E}">
        <p14:creationId xmlns:p14="http://schemas.microsoft.com/office/powerpoint/2010/main" val="520360063"/>
      </p:ext>
    </p:extLst>
  </p:cSld>
  <p:clrMapOvr>
    <a:masterClrMapping/>
  </p:clrMapOvr>
  <p:transition spd="slow">
    <p:cut/>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ar-SA" sz="6000" b="1" kern="1200" spc="-100" dirty="0">
                <a:solidFill>
                  <a:schemeClr val="tx1"/>
                </a:solidFill>
                <a:latin typeface="Helvetica Neue Black Condensed"/>
                <a:ea typeface="ＭＳ Ｐゴシック" charset="0"/>
                <a:cs typeface="Helvetica Neue Black Condensed"/>
              </a:rPr>
              <a:t>لماذا التركيز على المسيح ؟</a:t>
            </a:r>
            <a:endParaRPr lang="en-US" sz="6000" b="1" kern="1200" spc="-100" dirty="0">
              <a:solidFill>
                <a:schemeClr val="tx1"/>
              </a:solidFill>
              <a:latin typeface="Helvetica Neue Black Condensed"/>
              <a:ea typeface="ＭＳ Ｐゴシック" charset="0"/>
              <a:cs typeface="Helvetica Neue Black Condensed"/>
            </a:endParaRP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2002739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1437" cy="6858000"/>
          </a:xfrm>
          <a:prstGeom prst="rect">
            <a:avLst/>
          </a:prstGeom>
        </p:spPr>
      </p:pic>
      <p:sp>
        <p:nvSpPr>
          <p:cNvPr id="900098" name="Rectangle 2"/>
          <p:cNvSpPr>
            <a:spLocks noGrp="1" noChangeArrowheads="1"/>
          </p:cNvSpPr>
          <p:nvPr>
            <p:ph type="ctrTitle"/>
          </p:nvPr>
        </p:nvSpPr>
        <p:spPr>
          <a:xfrm>
            <a:off x="47358" y="0"/>
            <a:ext cx="4407476" cy="2882804"/>
          </a:xfrm>
          <a:effectLst>
            <a:outerShdw blurRad="63500" dist="35921" dir="2700000" algn="ctr" rotWithShape="0">
              <a:schemeClr val="tx2">
                <a:alpha val="74998"/>
              </a:schemeClr>
            </a:outerShdw>
          </a:effectLst>
        </p:spPr>
        <p:txBody>
          <a:bodyPr/>
          <a:lstStyle/>
          <a:p>
            <a:pPr>
              <a:defRPr/>
            </a:pPr>
            <a:r>
              <a:rPr lang="ar-JO" sz="3200" b="1" dirty="0">
                <a:effectLst>
                  <a:glow rad="127000">
                    <a:schemeClr val="tx1"/>
                  </a:glow>
                </a:effectLst>
                <a:latin typeface="Arial" charset="0"/>
                <a:ea typeface="ＭＳ Ｐゴシック" charset="0"/>
                <a:cs typeface="ＭＳ Ｐゴシック" charset="0"/>
              </a:rPr>
              <a:t>كان القراء العبرانيون في خطر فقدان حكمهم في الملكوت (عبرانيين 3: 7-4: 13)</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277589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3: 7-9</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7 لذلك كما يقول الروح القدس اليوم إن سمعتم صوته 8 فلا تقسوا قلوبكم كما في الإسخاط يوم التجربة في القفر 9 حيث جربني آباؤكم اختبروني و أبصروا أعمالي أربعين سنة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187954104"/>
      </p:ext>
    </p:extLst>
  </p:cSld>
  <p:clrMapOvr>
    <a:masterClrMapping/>
  </p:clrMapOvr>
  <p:transition spd="slow">
    <p:cut/>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3: 10-11</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لذلك مقت ذلك الجيل و قلت إنهم دائماً يضلون في قلوبهم و لكنهم لم يعرفوا سبلي 11 حتى أقسمت في غضبي لن يدخلوا راحتي</a:t>
            </a: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054396245"/>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 descr="World Travel 0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68825" y="0"/>
            <a:ext cx="4575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26" name="Picture 3" descr="World Travel 05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75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2" name="Rectangle 4"/>
          <p:cNvSpPr>
            <a:spLocks noGrp="1" noChangeArrowheads="1"/>
          </p:cNvSpPr>
          <p:nvPr>
            <p:ph type="ctrTitle"/>
          </p:nvPr>
        </p:nvSpPr>
        <p:spPr>
          <a:xfrm>
            <a:off x="0" y="0"/>
            <a:ext cx="9144000" cy="2491991"/>
          </a:xfrm>
        </p:spPr>
        <p:txBody>
          <a:bodyPr/>
          <a:lstStyle/>
          <a:p>
            <a:pPr>
              <a:defRPr/>
            </a:pPr>
            <a:r>
              <a:rPr lang="ar-JO" sz="4800" dirty="0">
                <a:effectLst>
                  <a:glow rad="228600">
                    <a:schemeClr val="bg1">
                      <a:lumMod val="10000"/>
                    </a:schemeClr>
                  </a:glow>
                </a:effectLst>
                <a:latin typeface="Arial" charset="0"/>
                <a:cs typeface="ＭＳ Ｐゴシック" charset="0"/>
              </a:rPr>
              <a:t>هل حصل إسرائيليو الخروج على الخلاص من الخطية كما حصلوا على الخلاص من مصر ؟</a:t>
            </a:r>
            <a:endParaRPr lang="en-US" sz="4800" dirty="0">
              <a:effectLst>
                <a:glow rad="228600">
                  <a:schemeClr val="bg1">
                    <a:lumMod val="10000"/>
                  </a:schemeClr>
                </a:glow>
              </a:effectLst>
              <a:latin typeface="Arial" charset="0"/>
              <a:cs typeface="ＭＳ Ｐゴシック" charset="0"/>
            </a:endParaRPr>
          </a:p>
        </p:txBody>
      </p:sp>
      <p:sp>
        <p:nvSpPr>
          <p:cNvPr id="171013" name="Rectangle 5"/>
          <p:cNvSpPr>
            <a:spLocks noGrp="1" noChangeArrowheads="1"/>
          </p:cNvSpPr>
          <p:nvPr>
            <p:ph type="subTitle" idx="1"/>
          </p:nvPr>
        </p:nvSpPr>
        <p:spPr>
          <a:xfrm>
            <a:off x="457200" y="4038600"/>
            <a:ext cx="4038600" cy="2133600"/>
          </a:xfrm>
        </p:spPr>
        <p:txBody>
          <a:bodyPr anchor="ctr"/>
          <a:lstStyle/>
          <a:p>
            <a:pPr algn="l">
              <a:spcBef>
                <a:spcPct val="0"/>
              </a:spcBef>
              <a:buClrTx/>
              <a:defRPr/>
            </a:pPr>
            <a:r>
              <a:rPr lang="ar-JO" sz="4800" i="1" dirty="0">
                <a:solidFill>
                  <a:schemeClr val="tx2"/>
                </a:solidFill>
                <a:effectLst>
                  <a:outerShdw blurRad="38100" dist="38100" dir="2700000" algn="tl">
                    <a:srgbClr val="000000"/>
                  </a:outerShdw>
                </a:effectLst>
                <a:latin typeface="Arial" charset="0"/>
                <a:cs typeface="ＭＳ Ｐゴシック" charset="0"/>
              </a:rPr>
              <a:t>علل إجابتك </a:t>
            </a:r>
            <a:endParaRPr lang="en-US" sz="4800" i="1" dirty="0">
              <a:solidFill>
                <a:schemeClr val="tx2"/>
              </a:solidFill>
              <a:effectLst>
                <a:outerShdw blurRad="38100" dist="38100" dir="2700000" algn="tl">
                  <a:srgbClr val="000000"/>
                </a:outerShdw>
              </a:effectLst>
              <a:latin typeface="Arial" charset="0"/>
              <a:cs typeface="ＭＳ Ｐゴシック" charset="0"/>
            </a:endParaRPr>
          </a:p>
        </p:txBody>
      </p:sp>
    </p:spTree>
    <p:extLst>
      <p:ext uri="{BB962C8B-B14F-4D97-AF65-F5344CB8AC3E}">
        <p14:creationId xmlns:p14="http://schemas.microsoft.com/office/powerpoint/2010/main" val="376343942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63174" name="Text Box 6"/>
          <p:cNvSpPr txBox="1">
            <a:spLocks noChangeArrowheads="1"/>
          </p:cNvSpPr>
          <p:nvPr/>
        </p:nvSpPr>
        <p:spPr bwMode="auto">
          <a:xfrm>
            <a:off x="1295400" y="76200"/>
            <a:ext cx="2819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هو الخروج</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بالنسبة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للعهد القديم...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33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63178" name="Text Box 10"/>
          <p:cNvSpPr txBox="1">
            <a:spLocks noChangeArrowheads="1"/>
          </p:cNvSpPr>
          <p:nvPr/>
        </p:nvSpPr>
        <p:spPr bwMode="auto">
          <a:xfrm>
            <a:off x="4876800" y="76200"/>
            <a:ext cx="2819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للعهد الجديد</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التحرير!</a:t>
            </a:r>
            <a:endParaRPr kumimoji="0" lang="en-US" sz="3600" b="0"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443401" name="Rectangle 12"/>
          <p:cNvSpPr>
            <a:spLocks noGrp="1" noChangeArrowheads="1"/>
          </p:cNvSpPr>
          <p:nvPr>
            <p:ph type="title" idx="4294967295"/>
          </p:nvPr>
        </p:nvSpPr>
        <p:spPr>
          <a:xfrm>
            <a:off x="685800" y="1219200"/>
            <a:ext cx="7772400" cy="1143000"/>
          </a:xfrm>
        </p:spPr>
        <p:txBody>
          <a:bodyPr/>
          <a:lstStyle/>
          <a:p>
            <a:pPr eaLnBrk="1" hangingPunct="1"/>
            <a:r>
              <a:rPr lang="ar-JO" altLang="zh-CN" b="1" dirty="0">
                <a:solidFill>
                  <a:srgbClr val="FFFFFF"/>
                </a:solidFill>
                <a:latin typeface="Arial" panose="020B0604020202020204" pitchFamily="34" charset="0"/>
                <a:cs typeface="Arial" panose="020B0604020202020204" pitchFamily="34" charset="0"/>
              </a:rPr>
              <a:t>الخيط المشترك</a:t>
            </a:r>
            <a:endParaRPr lang="en-US" altLang="zh-CN"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17816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3: 12-14</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12 أنظروا أيها الإخوة أن لا يكون في أحدكم قلب شرير بعدم ايمان في الإرتداد عن الله الحي 13 بل عظوا أنفسكم كل يوم ما دام الوقت يدعى اليوم لكي لا يقسى أحد منكم بغرور الخطية 14 لأننا قد صرنا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شركاء</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المسيح ‘م تمسكنا ببداءة الثقة ثابتة إلى النهاية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43462665"/>
      </p:ext>
    </p:extLst>
  </p:cSld>
  <p:clrMapOvr>
    <a:masterClrMapping/>
  </p:clrMapOvr>
  <p:transition spd="slow">
    <p:cut/>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4000" b="1" i="1">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ea typeface="+mj-ea"/>
                <a:cs typeface="Arial" panose="020B0604020202020204" pitchFamily="34" charset="0"/>
              </a:defRPr>
            </a:lvl1pPr>
          </a:lstStyle>
          <a:p>
            <a:r>
              <a:rPr lang="ar-JO" i="0" dirty="0">
                <a:sym typeface="Calibri"/>
              </a:rPr>
              <a:t>عب 3: 15-16</a:t>
            </a:r>
            <a:endParaRPr lang="en-US" i="0" dirty="0">
              <a:sym typeface="Calibri"/>
            </a:endParaRPr>
          </a:p>
          <a:p>
            <a:endParaRPr lang="en-US" i="0" dirty="0">
              <a:sym typeface="Calibri"/>
            </a:endParaRPr>
          </a:p>
          <a:p>
            <a:r>
              <a:rPr lang="ar-JO" i="0" dirty="0">
                <a:sym typeface="Calibri"/>
              </a:rPr>
              <a:t>15 إذ قيل اليوم إن سمعتم صوته فلا تقسوا قلوبكم كما في الإسخاط 16 فمن هم الذين إذ سمعوا أسخطوا أليس جميع الذين خرجوا من مصر بواسطة موسى</a:t>
            </a:r>
            <a:endParaRPr lang="en-US" i="0" dirty="0">
              <a:sym typeface="Calibri"/>
            </a:endParaRPr>
          </a:p>
        </p:txBody>
      </p:sp>
    </p:spTree>
    <p:extLst>
      <p:ext uri="{BB962C8B-B14F-4D97-AF65-F5344CB8AC3E}">
        <p14:creationId xmlns:p14="http://schemas.microsoft.com/office/powerpoint/2010/main" val="1723525295"/>
      </p:ext>
    </p:extLst>
  </p:cSld>
  <p:clrMapOvr>
    <a:masterClrMapping/>
  </p:clrMapOvr>
  <p:transition spd="slow">
    <p:cu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3: 17-19</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17 و من مقت أربعين سنة أليس الذين أخطأوا الذين جثثهم سقطت في القفر 18 و لمن أقسم لن يدخلوا راحته إلا للذين لم يطيعوا 19 فنرى أنهم لم يقدروا أن يدخلوا لعدم الإيمان</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153280866"/>
      </p:ext>
    </p:extLst>
  </p:cSld>
  <p:clrMapOvr>
    <a:masterClrMapping/>
  </p:clrMapOvr>
  <p:transition spd="slow">
    <p:cut/>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sp>
        <p:nvSpPr>
          <p:cNvPr id="2" name="Title 1"/>
          <p:cNvSpPr>
            <a:spLocks noGrp="1"/>
          </p:cNvSpPr>
          <p:nvPr>
            <p:ph type="title"/>
          </p:nvPr>
        </p:nvSpPr>
        <p:spPr>
          <a:xfrm>
            <a:off x="29882" y="4786710"/>
            <a:ext cx="9144000" cy="2071291"/>
          </a:xfrm>
          <a:solidFill>
            <a:schemeClr val="tx1"/>
          </a:solidFill>
        </p:spPr>
        <p:txBody>
          <a:bodyPr anchor="ctr"/>
          <a:lstStyle/>
          <a:p>
            <a:pPr>
              <a:defRPr/>
            </a:pPr>
            <a:r>
              <a:rPr lang="ar-JO" sz="3200" dirty="0">
                <a:effectLst/>
                <a:latin typeface="Arial" charset="0"/>
              </a:rPr>
              <a:t>و جعلتنا لإلهنا ملوكاً و كهنة </a:t>
            </a:r>
            <a:br>
              <a:rPr lang="ar-JO" sz="3200" dirty="0">
                <a:effectLst/>
                <a:latin typeface="Arial" charset="0"/>
              </a:rPr>
            </a:br>
            <a:r>
              <a:rPr lang="ar-JO" sz="3200" dirty="0">
                <a:solidFill>
                  <a:srgbClr val="FFFF00"/>
                </a:solidFill>
                <a:effectLst/>
                <a:latin typeface="Arial" charset="0"/>
              </a:rPr>
              <a:t>فسنملك على الأرض</a:t>
            </a:r>
            <a:br>
              <a:rPr lang="ar-JO" sz="3200" dirty="0">
                <a:effectLst/>
                <a:latin typeface="Arial" charset="0"/>
              </a:rPr>
            </a:br>
            <a:r>
              <a:rPr lang="ar-JO" sz="3200" dirty="0">
                <a:effectLst/>
                <a:latin typeface="Arial" charset="0"/>
              </a:rPr>
              <a:t>(رؤ 5: 10)</a:t>
            </a:r>
            <a:endParaRPr lang="en-US" sz="3200" dirty="0">
              <a:effectLst/>
              <a:latin typeface="Arial" charset="0"/>
            </a:endParaRP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369</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4" name="Picture 3" descr="rev 5v10 saints reign 0-King20Jes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382280" cy="4786710"/>
          </a:xfrm>
          <a:prstGeom prst="rect">
            <a:avLst/>
          </a:prstGeom>
        </p:spPr>
      </p:pic>
    </p:spTree>
    <p:extLst>
      <p:ext uri="{BB962C8B-B14F-4D97-AF65-F5344CB8AC3E}">
        <p14:creationId xmlns:p14="http://schemas.microsoft.com/office/powerpoint/2010/main" val="3951480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8428" y="58018"/>
            <a:ext cx="9036496" cy="62722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لكن المرتدين لن يملكوا مع المسيح</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8413" y="743857"/>
            <a:ext cx="9125587" cy="6114143"/>
          </a:xfrm>
          <a:prstGeom prst="rect">
            <a:avLst/>
          </a:prstGeom>
        </p:spPr>
      </p:pic>
    </p:spTree>
    <p:extLst>
      <p:ext uri="{BB962C8B-B14F-4D97-AF65-F5344CB8AC3E}">
        <p14:creationId xmlns:p14="http://schemas.microsoft.com/office/powerpoint/2010/main" val="126944637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471160" cy="6858000"/>
          </a:xfrm>
          <a:prstGeom prst="rect">
            <a:avLst/>
          </a:prstGeom>
        </p:spPr>
      </p:pic>
      <p:pic>
        <p:nvPicPr>
          <p:cNvPr id="7" name="Picture 6"/>
          <p:cNvPicPr>
            <a:picLocks noChangeAspect="1"/>
          </p:cNvPicPr>
          <p:nvPr/>
        </p:nvPicPr>
        <p:blipFill>
          <a:blip r:embed="rId3"/>
          <a:stretch>
            <a:fillRect/>
          </a:stretch>
        </p:blipFill>
        <p:spPr>
          <a:xfrm>
            <a:off x="318165" y="1043300"/>
            <a:ext cx="3546308" cy="3546308"/>
          </a:xfrm>
          <a:prstGeom prst="rect">
            <a:avLst/>
          </a:prstGeom>
        </p:spPr>
      </p:pic>
      <p:pic>
        <p:nvPicPr>
          <p:cNvPr id="3" name="Picture 2" descr="Rev 20.4 throne23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57905" y="11461"/>
            <a:ext cx="4586095" cy="6846540"/>
          </a:xfrm>
          <a:prstGeom prst="rect">
            <a:avLst/>
          </a:prstGeom>
        </p:spPr>
      </p:pic>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 name="Title 1"/>
          <p:cNvSpPr>
            <a:spLocks noGrp="1"/>
          </p:cNvSpPr>
          <p:nvPr>
            <p:ph type="title"/>
          </p:nvPr>
        </p:nvSpPr>
        <p:spPr>
          <a:xfrm>
            <a:off x="0" y="5012379"/>
            <a:ext cx="9130022" cy="1845622"/>
          </a:xfrm>
        </p:spPr>
        <p:txBody>
          <a:bodyPr vert="horz" lIns="91440" tIns="45720" rIns="91440" bIns="45720" rtlCol="0" anchor="t">
            <a:noAutofit/>
          </a:bodyPr>
          <a:lstStyle/>
          <a:p>
            <a:pPr defTabSz="457200" eaLnBrk="1" hangingPunct="1"/>
            <a:br>
              <a:rPr lang="en-US" b="1" kern="1200" dirty="0">
                <a:solidFill>
                  <a:prstClr val="white"/>
                </a:solidFill>
                <a:effectLst>
                  <a:glow rad="190500">
                    <a:prstClr val="black">
                      <a:alpha val="75000"/>
                    </a:prstClr>
                  </a:glow>
                  <a:outerShdw blurRad="50800" dist="38100" dir="2700000" algn="tl" rotWithShape="0">
                    <a:srgbClr val="000000">
                      <a:alpha val="43000"/>
                    </a:srgbClr>
                  </a:outerShdw>
                </a:effectLst>
                <a:ea typeface="+mj-ea"/>
              </a:rPr>
            </a:br>
            <a:r>
              <a:rPr lang="ar-JO" b="1" kern="1200" dirty="0">
                <a:solidFill>
                  <a:prstClr val="white"/>
                </a:solidFill>
                <a:effectLst>
                  <a:glow rad="190500">
                    <a:prstClr val="black">
                      <a:alpha val="75000"/>
                    </a:prstClr>
                  </a:glow>
                  <a:outerShdw blurRad="50800" dist="38100" dir="2700000" algn="tl" rotWithShape="0">
                    <a:srgbClr val="000000">
                      <a:alpha val="43000"/>
                    </a:srgbClr>
                  </a:outerShdw>
                </a:effectLst>
                <a:ea typeface="+mj-ea"/>
              </a:rPr>
              <a:t>رفض يسوع لا يؤهل المؤمنين ليحكموا معه</a:t>
            </a:r>
            <a:r>
              <a:rPr lang="en-US" b="1" kern="1200" dirty="0">
                <a:solidFill>
                  <a:prstClr val="white"/>
                </a:solidFill>
                <a:effectLst>
                  <a:glow rad="190500">
                    <a:prstClr val="black">
                      <a:alpha val="75000"/>
                    </a:prstClr>
                  </a:glow>
                  <a:outerShdw blurRad="50800" dist="38100" dir="2700000" algn="tl" rotWithShape="0">
                    <a:srgbClr val="000000">
                      <a:alpha val="43000"/>
                    </a:srgbClr>
                  </a:outerShdw>
                </a:effectLst>
                <a:ea typeface="+mj-ea"/>
              </a:rPr>
              <a:t> </a:t>
            </a:r>
          </a:p>
        </p:txBody>
      </p:sp>
      <p:pic>
        <p:nvPicPr>
          <p:cNvPr id="5" name="Picture 4"/>
          <p:cNvPicPr>
            <a:picLocks noChangeAspect="1"/>
          </p:cNvPicPr>
          <p:nvPr/>
        </p:nvPicPr>
        <p:blipFill>
          <a:blip r:embed="rId3"/>
          <a:stretch>
            <a:fillRect/>
          </a:stretch>
        </p:blipFill>
        <p:spPr>
          <a:xfrm>
            <a:off x="5192833" y="1065980"/>
            <a:ext cx="3546308" cy="3546308"/>
          </a:xfrm>
          <a:prstGeom prst="rect">
            <a:avLst/>
          </a:prstGeom>
        </p:spPr>
      </p:pic>
      <p:sp>
        <p:nvSpPr>
          <p:cNvPr id="8" name="Right Arrow 7"/>
          <p:cNvSpPr/>
          <p:nvPr/>
        </p:nvSpPr>
        <p:spPr bwMode="auto">
          <a:xfrm>
            <a:off x="3986514" y="2035015"/>
            <a:ext cx="1270578" cy="2116415"/>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428822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2500"/>
                            </p:stCondLst>
                            <p:childTnLst>
                              <p:par>
                                <p:cTn id="26" presetID="26"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ar-SA" sz="6000" b="1" kern="1200" spc="-100" dirty="0">
                <a:solidFill>
                  <a:schemeClr val="tx1"/>
                </a:solidFill>
                <a:latin typeface="Helvetica Neue Black Condensed"/>
                <a:ea typeface="ＭＳ Ｐゴシック" charset="0"/>
                <a:cs typeface="Helvetica Neue Black Condensed"/>
              </a:rPr>
              <a:t>لماذا التركيز على المسيح ؟</a:t>
            </a:r>
            <a:endParaRPr lang="en-US" sz="6000" b="1" kern="1200" spc="-100" dirty="0">
              <a:solidFill>
                <a:schemeClr val="tx1"/>
              </a:solidFill>
              <a:latin typeface="Helvetica Neue Black Condensed"/>
              <a:ea typeface="ＭＳ Ｐゴシック" charset="0"/>
              <a:cs typeface="Helvetica Neue Black Condensed"/>
            </a:endParaRP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grpSp>
        <p:nvGrpSpPr>
          <p:cNvPr id="7" name="Group 6">
            <a:extLst>
              <a:ext uri="{FF2B5EF4-FFF2-40B4-BE49-F238E27FC236}">
                <a16:creationId xmlns:a16="http://schemas.microsoft.com/office/drawing/2014/main" id="{67F5FBD9-B795-054C-887B-1877383D554C}"/>
              </a:ext>
            </a:extLst>
          </p:cNvPr>
          <p:cNvGrpSpPr/>
          <p:nvPr/>
        </p:nvGrpSpPr>
        <p:grpSpPr>
          <a:xfrm>
            <a:off x="5047128" y="-35069"/>
            <a:ext cx="4106065" cy="3978910"/>
            <a:chOff x="5035553" y="-23494"/>
            <a:chExt cx="4106065" cy="3219142"/>
          </a:xfrm>
        </p:grpSpPr>
        <p:sp>
          <p:nvSpPr>
            <p:cNvPr id="8" name="Right Arrow 7">
              <a:extLst>
                <a:ext uri="{FF2B5EF4-FFF2-40B4-BE49-F238E27FC236}">
                  <a16:creationId xmlns:a16="http://schemas.microsoft.com/office/drawing/2014/main" id="{EF181E7D-F9F0-DF4D-B6FF-790DF40C4366}"/>
                </a:ext>
              </a:extLst>
            </p:cNvPr>
            <p:cNvSpPr/>
            <p:nvPr/>
          </p:nvSpPr>
          <p:spPr bwMode="auto">
            <a:xfrm rot="10800000">
              <a:off x="5035553" y="755651"/>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F3F693B0-53F3-7641-87C5-00EB15A782CE}"/>
                </a:ext>
              </a:extLst>
            </p:cNvPr>
            <p:cNvSpPr txBox="1">
              <a:spLocks noChangeArrowheads="1"/>
            </p:cNvSpPr>
            <p:nvPr/>
          </p:nvSpPr>
          <p:spPr bwMode="auto">
            <a:xfrm>
              <a:off x="6059168"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الراحة</a:t>
              </a: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الألفية</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4179145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44486"/>
            <a:ext cx="9336648" cy="700248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7" name="Picture 6"/>
          <p:cNvPicPr>
            <a:picLocks noChangeAspect="1"/>
          </p:cNvPicPr>
          <p:nvPr/>
        </p:nvPicPr>
        <p:blipFill>
          <a:blip r:embed="rId4"/>
          <a:stretch>
            <a:fillRect/>
          </a:stretch>
        </p:blipFill>
        <p:spPr>
          <a:xfrm>
            <a:off x="4198800" y="953929"/>
            <a:ext cx="4384134" cy="4384134"/>
          </a:xfrm>
          <a:prstGeom prst="rect">
            <a:avLst/>
          </a:prstGeom>
        </p:spPr>
      </p:pic>
      <p:sp>
        <p:nvSpPr>
          <p:cNvPr id="900098" name="Rectangle 2"/>
          <p:cNvSpPr>
            <a:spLocks noGrp="1" noChangeArrowheads="1"/>
          </p:cNvSpPr>
          <p:nvPr>
            <p:ph type="ctrTitle"/>
          </p:nvPr>
        </p:nvSpPr>
        <p:spPr>
          <a:xfrm>
            <a:off x="107504" y="-80405"/>
            <a:ext cx="4236463" cy="6741368"/>
          </a:xfrm>
          <a:effectLst>
            <a:outerShdw blurRad="63500" dist="35921" dir="2700000" algn="ctr" rotWithShape="0">
              <a:schemeClr val="tx2">
                <a:alpha val="74998"/>
              </a:schemeClr>
            </a:outerShdw>
          </a:effectLst>
        </p:spPr>
        <p:txBody>
          <a:bodyPr anchor="t"/>
          <a:lstStyle/>
          <a:p>
            <a:pPr>
              <a:defRPr/>
            </a:pPr>
            <a:r>
              <a:rPr lang="ar-JO" sz="4800" b="1" dirty="0">
                <a:effectLst>
                  <a:glow rad="228600">
                    <a:schemeClr val="accent4">
                      <a:satMod val="175000"/>
                    </a:schemeClr>
                  </a:glow>
                </a:effectLst>
              </a:rPr>
              <a:t>يجب أن يحذر </a:t>
            </a:r>
            <a:br>
              <a:rPr lang="ar-JO" sz="4800" b="1" dirty="0">
                <a:effectLst>
                  <a:glow rad="228600">
                    <a:schemeClr val="accent4">
                      <a:satMod val="175000"/>
                    </a:schemeClr>
                  </a:glow>
                </a:effectLst>
              </a:rPr>
            </a:br>
            <a:r>
              <a:rPr lang="ar-JO" sz="4800" b="1" dirty="0">
                <a:effectLst>
                  <a:glow rad="228600">
                    <a:schemeClr val="accent4">
                      <a:satMod val="175000"/>
                    </a:schemeClr>
                  </a:glow>
                </a:effectLst>
              </a:rPr>
              <a:t>عدم إيمان إسرائيل هؤلاء المسيحيين العبرانيين </a:t>
            </a:r>
            <a:br>
              <a:rPr lang="ar-JO" sz="4800" b="1" dirty="0">
                <a:effectLst>
                  <a:glow rad="228600">
                    <a:schemeClr val="accent4">
                      <a:satMod val="175000"/>
                    </a:schemeClr>
                  </a:glow>
                </a:effectLst>
              </a:rPr>
            </a:br>
            <a:r>
              <a:rPr lang="ar-JO" sz="4800" b="1" dirty="0">
                <a:effectLst>
                  <a:glow rad="228600">
                    <a:schemeClr val="accent4">
                      <a:satMod val="175000"/>
                    </a:schemeClr>
                  </a:glow>
                </a:effectLst>
              </a:rPr>
              <a:t>من رفض المسيح ، لأن العصيان سيفقدهم راحتهم الكنعانية </a:t>
            </a:r>
            <a:br>
              <a:rPr lang="ar-JO" sz="4800" b="1" dirty="0">
                <a:effectLst>
                  <a:glow rad="228600">
                    <a:schemeClr val="accent4">
                      <a:satMod val="175000"/>
                    </a:schemeClr>
                  </a:glow>
                </a:effectLst>
              </a:rPr>
            </a:br>
            <a:r>
              <a:rPr lang="ar-JO" sz="4800" b="1" dirty="0">
                <a:effectLst>
                  <a:glow rad="228600">
                    <a:schemeClr val="accent4">
                      <a:satMod val="175000"/>
                    </a:schemeClr>
                  </a:glow>
                </a:effectLst>
              </a:rPr>
              <a:t>(عب 4: 1-13).</a:t>
            </a:r>
            <a:endParaRPr lang="en-US" sz="4800" b="1" dirty="0">
              <a:effectLst>
                <a:glow rad="228600">
                  <a:schemeClr val="accent4">
                    <a:satMod val="1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18852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4: 1-3أ</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 فلنخف أنه مع بقاء وعد بالدخول إلى راحته يرى أحد منكم أنه قد خاب منه 2 لأننا نحن أيضاً قد بشرنا كما أولئك لكن لم تنفع كلمة الخبر أولئك إذ لم تكن ممتزجة بالإيمان في الذين سمعوا 3 لأننا نحن المؤمنين ندخل الراحة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2027871314"/>
      </p:ext>
    </p:extLst>
  </p:cSld>
  <p:clrMapOvr>
    <a:masterClrMapping/>
  </p:clrMapOvr>
  <p:transition spd="slow">
    <p:cut/>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4: 8-11</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8 لأنه لو كان يشوع قد أراحهم لما تكلم بعد ذلك عن يوم آخر 9 إذاً بقيت راحة لشعب الله 10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لأن الذي دخل راحته استراح هو أيضاً من أعماله كما الله من أعماله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11 فلنجتهد أن ندخل تلك الراحة لئلا يسقط أحد في عبرة العصيان هذه عينها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405302325"/>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2" descr="OMSSO008"/>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1698" name="Picture 3" descr="Slide1"/>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4" name="Text Box 4"/>
          <p:cNvSpPr txBox="1">
            <a:spLocks noChangeArrowheads="1"/>
          </p:cNvSpPr>
          <p:nvPr/>
        </p:nvSpPr>
        <p:spPr bwMode="auto">
          <a:xfrm>
            <a:off x="1600200" y="610591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Arial" pitchFamily="-112" charset="0"/>
                <a:cs typeface="Arial" panose="020B0604020202020204" pitchFamily="34" charset="0"/>
              </a:rPr>
              <a:t>كولوسي 1: 13- 14</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Arial" pitchFamily="-112" charset="0"/>
              <a:cs typeface="Arial" panose="020B0604020202020204" pitchFamily="34" charset="0"/>
            </a:endParaRPr>
          </a:p>
        </p:txBody>
      </p:sp>
      <p:pic>
        <p:nvPicPr>
          <p:cNvPr id="541700" name="Picture 5" descr="OMSSO083"/>
          <p:cNvPicPr>
            <a:picLocks noChangeAspect="1" noChangeArrowheads="1"/>
          </p:cNvPicPr>
          <p:nvPr/>
        </p:nvPicPr>
        <p:blipFill>
          <a:blip r:embed="rId5">
            <a:lum bright="-24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1701" name="Picture 6" descr="Red Sea"/>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1702" name="Picture 7" descr="World Travel 051"/>
          <p:cNvPicPr>
            <a:picLocks noChangeAspect="1" noChangeArrowheads="1"/>
          </p:cNvPicPr>
          <p:nvPr/>
        </p:nvPicPr>
        <p:blipFill>
          <a:blip r:embed="rId7">
            <a:lum bright="-24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8" name="Text Box 8"/>
          <p:cNvSpPr txBox="1">
            <a:spLocks noChangeArrowheads="1"/>
          </p:cNvSpPr>
          <p:nvPr/>
        </p:nvSpPr>
        <p:spPr bwMode="auto">
          <a:xfrm>
            <a:off x="762000" y="1981200"/>
            <a:ext cx="7924800"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الذي أنقذنا من سلطان الظلمة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و نقلنا إلى ملكوت ابن محبته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الذي لنا فيه الفداء</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بدمه غفران الخطايا</a:t>
            </a:r>
            <a:endParaRPr kumimoji="0" lang="en-US" sz="40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291850" name="Rectangle 10"/>
          <p:cNvSpPr>
            <a:spLocks noGrp="1" noChangeArrowheads="1"/>
          </p:cNvSpPr>
          <p:nvPr>
            <p:ph type="title" idx="4294967295"/>
          </p:nvPr>
        </p:nvSpPr>
        <p:spPr>
          <a:xfrm>
            <a:off x="0" y="152400"/>
            <a:ext cx="9144000" cy="762000"/>
          </a:xfrm>
          <a:effectLst>
            <a:outerShdw blurRad="63500" dist="53882" dir="2700000" algn="ctr" rotWithShape="0">
              <a:schemeClr val="tx1">
                <a:alpha val="74998"/>
              </a:schemeClr>
            </a:outerShdw>
          </a:effectLst>
        </p:spPr>
        <p:txBody>
          <a:bodyPr anchor="t">
            <a:spAutoFit/>
          </a:bodyPr>
          <a:lstStyle/>
          <a:p>
            <a:pPr eaLnBrk="1" hangingPunct="1">
              <a:spcBef>
                <a:spcPct val="50000"/>
              </a:spcBef>
              <a:defRPr/>
            </a:pPr>
            <a:r>
              <a:rPr lang="ar-JO"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rPr>
              <a:t>الخروج يصوّر الفداء</a:t>
            </a:r>
            <a:endParaRPr lang="en-US" b="1" dirty="0">
              <a:solidFill>
                <a:schemeClr val="bg1"/>
              </a:solidFill>
              <a:effectLst>
                <a:glow rad="228600">
                  <a:schemeClr val="tx1"/>
                </a:glow>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26689199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291848"/>
                                        </p:tgtEl>
                                        <p:attrNameLst>
                                          <p:attrName>style.visibility</p:attrName>
                                        </p:attrNameLst>
                                      </p:cBhvr>
                                      <p:to>
                                        <p:strVal val="visible"/>
                                      </p:to>
                                    </p:set>
                                    <p:animEffect transition="in" filter="dissolve">
                                      <p:cBhvr>
                                        <p:cTn id="7" dur="500"/>
                                        <p:tgtEl>
                                          <p:spTgt spid="291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8"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520" y="1628800"/>
            <a:ext cx="9263100" cy="5256584"/>
          </a:xfrm>
          <a:prstGeom prst="rect">
            <a:avLst/>
          </a:prstGeom>
        </p:spPr>
      </p:pic>
      <p:sp>
        <p:nvSpPr>
          <p:cNvPr id="2" name="Title 1"/>
          <p:cNvSpPr>
            <a:spLocks noGrp="1"/>
          </p:cNvSpPr>
          <p:nvPr>
            <p:ph type="title"/>
          </p:nvPr>
        </p:nvSpPr>
        <p:spPr>
          <a:xfrm>
            <a:off x="-36512" y="-27384"/>
            <a:ext cx="9227368" cy="1656183"/>
          </a:xfrm>
          <a:solidFill>
            <a:srgbClr val="000514"/>
          </a:solidFill>
        </p:spPr>
        <p:txBody>
          <a:bodyPr/>
          <a:lstStyle/>
          <a:p>
            <a:r>
              <a:rPr lang="ar-JO" sz="3600" b="1" dirty="0">
                <a:solidFill>
                  <a:srgbClr val="FFFFFF"/>
                </a:solidFill>
              </a:rPr>
              <a:t>سبع نظرات لعبرانيين 4</a:t>
            </a:r>
            <a:br>
              <a:rPr lang="en-US" sz="3600" b="1" dirty="0">
                <a:solidFill>
                  <a:srgbClr val="FFFFFF"/>
                </a:solidFill>
              </a:rPr>
            </a:br>
            <a:r>
              <a:rPr lang="en-US" sz="3600" b="1" dirty="0">
                <a:solidFill>
                  <a:srgbClr val="FFFFFF"/>
                </a:solidFill>
              </a:rPr>
              <a:t>”</a:t>
            </a:r>
            <a:r>
              <a:rPr lang="ar-JO" sz="3600" b="1" dirty="0">
                <a:solidFill>
                  <a:srgbClr val="FFFFFF"/>
                </a:solidFill>
              </a:rPr>
              <a:t>راحة السبت لشعب الله</a:t>
            </a:r>
            <a:r>
              <a:rPr lang="en-US" sz="3600" b="1" dirty="0">
                <a:solidFill>
                  <a:srgbClr val="FFFFFF"/>
                </a:solidFill>
              </a:rPr>
              <a:t>"</a:t>
            </a:r>
          </a:p>
        </p:txBody>
      </p:sp>
      <p:sp>
        <p:nvSpPr>
          <p:cNvPr id="8" name="Text Box 5"/>
          <p:cNvSpPr txBox="1">
            <a:spLocks noChangeArrowheads="1"/>
          </p:cNvSpPr>
          <p:nvPr/>
        </p:nvSpPr>
        <p:spPr bwMode="auto">
          <a:xfrm>
            <a:off x="7956376" y="15007"/>
            <a:ext cx="1090363"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a:ea typeface="ＭＳ Ｐゴシック" charset="0"/>
                <a:cs typeface="Arial"/>
              </a:rPr>
              <a:t>266ج-ه</a:t>
            </a:r>
            <a:endParaRPr lang="en-US" sz="2400" b="1" dirty="0">
              <a:solidFill>
                <a:srgbClr val="FFFFFF"/>
              </a:solidFill>
              <a:latin typeface="Arial"/>
              <a:ea typeface="ＭＳ Ｐゴシック" charset="0"/>
              <a:cs typeface="Arial"/>
            </a:endParaRPr>
          </a:p>
        </p:txBody>
      </p:sp>
      <p:sp>
        <p:nvSpPr>
          <p:cNvPr id="6" name="Title 1"/>
          <p:cNvSpPr txBox="1">
            <a:spLocks/>
          </p:cNvSpPr>
          <p:nvPr/>
        </p:nvSpPr>
        <p:spPr bwMode="auto">
          <a:xfrm>
            <a:off x="-252536" y="1628800"/>
            <a:ext cx="9396536" cy="4464496"/>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577850" indent="-457200" algn="r" defTabSz="914400"/>
            <a:r>
              <a:rPr lang="ar-JO" sz="3600" b="1" dirty="0">
                <a:solidFill>
                  <a:srgbClr val="FFFFFF"/>
                </a:solidFill>
                <a:effectLst>
                  <a:glow rad="177800">
                    <a:srgbClr val="DADADA">
                      <a:lumMod val="10000"/>
                    </a:srgbClr>
                  </a:glow>
                </a:effectLst>
                <a:latin typeface="Arial"/>
              </a:rPr>
              <a:t>1. راحة السبت الحالية و الراحة السماوية المستقبلية</a:t>
            </a:r>
          </a:p>
          <a:p>
            <a:pPr marL="577850" indent="-457200" algn="r" defTabSz="914400"/>
            <a:r>
              <a:rPr lang="ar-JO" sz="3600" b="1" dirty="0">
                <a:solidFill>
                  <a:srgbClr val="FFFFFF"/>
                </a:solidFill>
                <a:effectLst>
                  <a:glow rad="177800">
                    <a:srgbClr val="DADADA">
                      <a:lumMod val="10000"/>
                    </a:srgbClr>
                  </a:glow>
                </a:effectLst>
                <a:latin typeface="Arial"/>
              </a:rPr>
              <a:t>2. الأحد الحالي و راحة النعمة و الراحة السماوية المستقبلية</a:t>
            </a:r>
          </a:p>
          <a:p>
            <a:pPr marL="577850" indent="-457200" algn="r" defTabSz="914400"/>
            <a:r>
              <a:rPr lang="ar-JO" sz="3600" b="1" dirty="0">
                <a:solidFill>
                  <a:srgbClr val="FFFFFF"/>
                </a:solidFill>
                <a:effectLst>
                  <a:glow rad="177800">
                    <a:srgbClr val="DADADA">
                      <a:lumMod val="10000"/>
                    </a:srgbClr>
                  </a:glow>
                </a:effectLst>
                <a:latin typeface="Arial"/>
              </a:rPr>
              <a:t>3. الراحة الروحية الحالية</a:t>
            </a:r>
          </a:p>
          <a:p>
            <a:pPr marL="577850" indent="-457200" algn="r" defTabSz="914400"/>
            <a:r>
              <a:rPr lang="ar-JO" sz="3600" b="1" dirty="0">
                <a:solidFill>
                  <a:srgbClr val="FFFFFF"/>
                </a:solidFill>
                <a:effectLst>
                  <a:glow rad="177800">
                    <a:srgbClr val="DADADA">
                      <a:lumMod val="10000"/>
                    </a:srgbClr>
                  </a:glow>
                </a:effectLst>
                <a:latin typeface="Arial"/>
              </a:rPr>
              <a:t>4. الراحة الروحية الحالية و الراحة السماوية المستقبلية</a:t>
            </a:r>
          </a:p>
          <a:p>
            <a:pPr marL="577850" indent="-457200" algn="r" defTabSz="914400"/>
            <a:r>
              <a:rPr lang="ar-JO" sz="3600" b="1" dirty="0">
                <a:solidFill>
                  <a:srgbClr val="FFFFFF"/>
                </a:solidFill>
                <a:effectLst>
                  <a:glow rad="177800">
                    <a:srgbClr val="DADADA">
                      <a:lumMod val="10000"/>
                    </a:srgbClr>
                  </a:glow>
                </a:effectLst>
                <a:latin typeface="Arial"/>
              </a:rPr>
              <a:t>5. الراحة السماوية المستقبلية</a:t>
            </a:r>
          </a:p>
          <a:p>
            <a:pPr marL="577850" indent="-457200" algn="r" defTabSz="914400"/>
            <a:r>
              <a:rPr lang="ar-JO" sz="3600" b="1" dirty="0">
                <a:solidFill>
                  <a:srgbClr val="FFFFFF"/>
                </a:solidFill>
                <a:effectLst>
                  <a:glow rad="177800">
                    <a:srgbClr val="DADADA">
                      <a:lumMod val="10000"/>
                    </a:srgbClr>
                  </a:glow>
                </a:effectLst>
                <a:latin typeface="Arial"/>
              </a:rPr>
              <a:t>6. الراحة الألفية مع تطبيق اليوم الحالي</a:t>
            </a:r>
          </a:p>
          <a:p>
            <a:pPr marL="577850" indent="-457200" algn="r" defTabSz="914400"/>
            <a:r>
              <a:rPr lang="ar-JO" sz="3600" b="1" dirty="0">
                <a:solidFill>
                  <a:srgbClr val="FFFFFF"/>
                </a:solidFill>
                <a:effectLst>
                  <a:glow rad="177800">
                    <a:srgbClr val="DADADA">
                      <a:lumMod val="10000"/>
                    </a:srgbClr>
                  </a:glow>
                </a:effectLst>
                <a:latin typeface="Arial"/>
              </a:rPr>
              <a:t>7. الراحة الألفية المستقبلية</a:t>
            </a:r>
            <a:endParaRPr lang="en-US" sz="3600" b="1" dirty="0">
              <a:solidFill>
                <a:srgbClr val="FFFFFF"/>
              </a:solidFill>
              <a:effectLst>
                <a:glow rad="177800">
                  <a:srgbClr val="DADADA">
                    <a:lumMod val="10000"/>
                  </a:srgbClr>
                </a:glow>
              </a:effectLst>
              <a:latin typeface="Arial"/>
            </a:endParaRPr>
          </a:p>
          <a:p>
            <a:pPr marL="577850" indent="-457200" algn="r" defTabSz="914400">
              <a:buFont typeface="+mj-lt"/>
              <a:buAutoNum type="arabicPeriod"/>
            </a:pPr>
            <a:endParaRPr lang="en-US" sz="3600" b="1" dirty="0">
              <a:solidFill>
                <a:srgbClr val="FFFFFF"/>
              </a:solidFill>
              <a:effectLst>
                <a:glow rad="177800">
                  <a:srgbClr val="DADADA">
                    <a:lumMod val="10000"/>
                  </a:srgbClr>
                </a:glow>
              </a:effectLst>
              <a:latin typeface="Arial"/>
            </a:endParaRPr>
          </a:p>
        </p:txBody>
      </p:sp>
    </p:spTree>
    <p:extLst>
      <p:ext uri="{BB962C8B-B14F-4D97-AF65-F5344CB8AC3E}">
        <p14:creationId xmlns:p14="http://schemas.microsoft.com/office/powerpoint/2010/main" val="221420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t>دعم الراحة الألفية المستقبلية في عب 4</a:t>
            </a:r>
            <a:endParaRPr lang="en-US" sz="3600" b="1" dirty="0">
              <a:solidFill>
                <a:srgbClr val="FFFFFF"/>
              </a:solidFill>
            </a:endParaRPr>
          </a:p>
        </p:txBody>
      </p:sp>
      <p:sp>
        <p:nvSpPr>
          <p:cNvPr id="8" name="Text Box 5"/>
          <p:cNvSpPr txBox="1">
            <a:spLocks noChangeArrowheads="1"/>
          </p:cNvSpPr>
          <p:nvPr/>
        </p:nvSpPr>
        <p:spPr bwMode="auto">
          <a:xfrm>
            <a:off x="8052180" y="15007"/>
            <a:ext cx="1334146"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latin typeface="Arial"/>
                <a:ea typeface="ＭＳ Ｐゴシック" charset="0"/>
                <a:cs typeface="Arial"/>
              </a:rPr>
              <a:t>266 آي</a:t>
            </a:r>
            <a:endParaRPr lang="en-US" sz="2400" b="1" dirty="0">
              <a:solidFill>
                <a:srgbClr val="FFFFFF"/>
              </a:solidFill>
              <a:latin typeface="Arial"/>
              <a:ea typeface="ＭＳ Ｐゴシック" charset="0"/>
              <a:cs typeface="Arial"/>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r" defTabSz="914400"/>
            <a:r>
              <a:rPr lang="ar-JO" sz="3600" b="1" dirty="0">
                <a:solidFill>
                  <a:srgbClr val="FFFFFF"/>
                </a:solidFill>
                <a:effectLst>
                  <a:glow rad="177800">
                    <a:srgbClr val="DADADA">
                      <a:lumMod val="10000"/>
                    </a:srgbClr>
                  </a:glow>
                </a:effectLst>
                <a:latin typeface="Arial"/>
              </a:rPr>
              <a:t>1. السياق</a:t>
            </a:r>
            <a:endParaRPr lang="en-US" sz="3600" b="1" dirty="0">
              <a:solidFill>
                <a:srgbClr val="FFFFFF"/>
              </a:solidFill>
              <a:effectLst>
                <a:glow rad="177800">
                  <a:srgbClr val="DADADA">
                    <a:lumMod val="10000"/>
                  </a:srgbClr>
                </a:glow>
              </a:effectLst>
              <a:latin typeface="Arial"/>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chemeClr val="accent6">
                    <a:lumMod val="75000"/>
                  </a:schemeClr>
                </a:solidFill>
              </a:rPr>
              <a:t>تخصيص الأراضي في الألفية </a:t>
            </a:r>
          </a:p>
          <a:p>
            <a:r>
              <a:rPr lang="ar-JO" sz="2400" dirty="0">
                <a:solidFill>
                  <a:schemeClr val="accent6">
                    <a:lumMod val="75000"/>
                  </a:schemeClr>
                </a:solidFill>
              </a:rPr>
              <a:t>(حزقيال 47-48)</a:t>
            </a:r>
            <a:endParaRPr lang="en-US" sz="2400" dirty="0">
              <a:solidFill>
                <a:schemeClr val="accent6">
                  <a:lumMod val="75000"/>
                </a:schemeClr>
              </a:solidFill>
              <a:effectLst/>
              <a:latin typeface="Arial"/>
            </a:endParaRPr>
          </a:p>
        </p:txBody>
      </p:sp>
    </p:spTree>
    <p:extLst>
      <p:ext uri="{BB962C8B-B14F-4D97-AF65-F5344CB8AC3E}">
        <p14:creationId xmlns:p14="http://schemas.microsoft.com/office/powerpoint/2010/main" val="165542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br>
              <a:rPr lang="en-US" sz="4800" b="1" dirty="0">
                <a:solidFill>
                  <a:schemeClr val="accent2"/>
                </a:solidFill>
                <a:latin typeface="Arial" charset="0"/>
                <a:ea typeface="ＭＳ Ｐゴシック" charset="0"/>
                <a:cs typeface="ＭＳ Ｐゴシック" charset="0"/>
              </a:rPr>
            </a:br>
            <a:r>
              <a:rPr lang="ar-JO" sz="4800" dirty="0">
                <a:solidFill>
                  <a:schemeClr val="accent2"/>
                </a:solidFill>
                <a:latin typeface="Arial" charset="0"/>
                <a:ea typeface="ＭＳ Ｐゴシック" charset="0"/>
                <a:cs typeface="ＭＳ Ｐゴシック" charset="0"/>
              </a:rPr>
              <a:t>المسيح متفوق </a:t>
            </a:r>
            <a:br>
              <a:rPr lang="ar-JO" sz="4800" dirty="0">
                <a:solidFill>
                  <a:schemeClr val="accent2"/>
                </a:solidFill>
                <a:latin typeface="Arial" charset="0"/>
                <a:ea typeface="ＭＳ Ｐゴシック" charset="0"/>
                <a:cs typeface="ＭＳ Ｐゴシック" charset="0"/>
              </a:rPr>
            </a:br>
            <a:r>
              <a:rPr lang="ar-JO" sz="4800" dirty="0">
                <a:solidFill>
                  <a:schemeClr val="accent2"/>
                </a:solidFill>
                <a:latin typeface="Arial" charset="0"/>
                <a:ea typeface="ＭＳ Ｐゴシック" charset="0"/>
                <a:cs typeface="ＭＳ Ｐゴシック" charset="0"/>
              </a:rPr>
              <a:t>في شخصه </a:t>
            </a:r>
            <a:br>
              <a:rPr lang="ar-JO" sz="4800" dirty="0">
                <a:solidFill>
                  <a:schemeClr val="accent2"/>
                </a:solidFill>
                <a:latin typeface="Arial" charset="0"/>
                <a:ea typeface="ＭＳ Ｐゴシック" charset="0"/>
                <a:cs typeface="ＭＳ Ｐゴシック" charset="0"/>
              </a:rPr>
            </a:br>
            <a:r>
              <a:rPr lang="ar-JO" sz="4800" dirty="0">
                <a:solidFill>
                  <a:schemeClr val="accent2"/>
                </a:solidFill>
                <a:latin typeface="Arial" charset="0"/>
                <a:ea typeface="ＭＳ Ｐゴシック" charset="0"/>
                <a:cs typeface="ＭＳ Ｐゴシック" charset="0"/>
              </a:rPr>
              <a:t>(1: 1-4: 13)</a:t>
            </a:r>
            <a:endParaRPr lang="en-US" sz="4800" b="1" dirty="0">
              <a:solidFill>
                <a:schemeClr val="accent2"/>
              </a:solidFill>
              <a:latin typeface="Arial" charset="0"/>
              <a:ea typeface="ＭＳ Ｐゴシック" charset="0"/>
              <a:cs typeface="ＭＳ Ｐゴシック" charset="0"/>
            </a:endParaRP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159163444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ar-JO" b="1" dirty="0">
                <a:solidFill>
                  <a:srgbClr val="FFFFFF"/>
                </a:solidFill>
                <a:effectLst/>
                <a:latin typeface="Arial" charset="0"/>
                <a:ea typeface="ＭＳ Ｐゴシック" charset="0"/>
                <a:cs typeface="ＭＳ Ｐゴシック" charset="0"/>
              </a:rPr>
              <a:t>المسيح متفوق في شخصه</a:t>
            </a:r>
            <a:endParaRPr lang="en-US" b="1" dirty="0">
              <a:solidFill>
                <a:srgbClr val="FFFFFF"/>
              </a:solidFill>
              <a:effectLst/>
              <a:latin typeface="Arial" charset="0"/>
              <a:ea typeface="ＭＳ Ｐゴシック" charset="0"/>
              <a:cs typeface="ＭＳ Ｐゴシック" charset="0"/>
            </a:endParaRPr>
          </a:p>
        </p:txBody>
      </p:sp>
      <p:sp>
        <p:nvSpPr>
          <p:cNvPr id="16388" name="Rectangle 4"/>
          <p:cNvSpPr>
            <a:spLocks noGrp="1" noChangeArrowheads="1"/>
          </p:cNvSpPr>
          <p:nvPr>
            <p:ph idx="1"/>
          </p:nvPr>
        </p:nvSpPr>
        <p:spPr>
          <a:xfrm>
            <a:off x="304800" y="1600200"/>
            <a:ext cx="7194551" cy="4343400"/>
          </a:xfrm>
        </p:spPr>
        <p:txBody>
          <a:bodyPr/>
          <a:lstStyle/>
          <a:p>
            <a:pPr algn="r" rtl="1" eaLnBrk="1" hangingPunct="1">
              <a:lnSpc>
                <a:spcPct val="130000"/>
              </a:lnSpc>
            </a:pPr>
            <a:r>
              <a:rPr lang="ar-JO" sz="3600" b="1" dirty="0">
                <a:latin typeface="Arial" charset="0"/>
                <a:ea typeface="ＭＳ Ｐゴシック" charset="0"/>
                <a:cs typeface="ＭＳ Ｐゴシック" charset="0"/>
              </a:rPr>
              <a:t>متفوق على الأنبياء 1: 1-3</a:t>
            </a:r>
          </a:p>
          <a:p>
            <a:pPr algn="r" rtl="1" eaLnBrk="1" hangingPunct="1">
              <a:lnSpc>
                <a:spcPct val="130000"/>
              </a:lnSpc>
            </a:pPr>
            <a:r>
              <a:rPr lang="ar-JO" sz="3600" b="1" dirty="0">
                <a:latin typeface="Arial" charset="0"/>
                <a:ea typeface="ＭＳ Ｐゴシック" charset="0"/>
                <a:cs typeface="ＭＳ Ｐゴシック" charset="0"/>
              </a:rPr>
              <a:t>متفوق على الملائكة 1:4-2: 18</a:t>
            </a:r>
          </a:p>
          <a:p>
            <a:pPr algn="r" rtl="1" eaLnBrk="1" hangingPunct="1">
              <a:lnSpc>
                <a:spcPct val="130000"/>
              </a:lnSpc>
            </a:pPr>
            <a:r>
              <a:rPr lang="ar-JO" sz="3600" b="1" dirty="0">
                <a:latin typeface="Arial" charset="0"/>
                <a:ea typeface="ＭＳ Ｐゴシック" charset="0"/>
                <a:cs typeface="ＭＳ Ｐゴシック" charset="0"/>
              </a:rPr>
              <a:t>متفوق على موسى 3: 1-4: 7</a:t>
            </a:r>
          </a:p>
          <a:p>
            <a:pPr algn="r" rtl="1" eaLnBrk="1" hangingPunct="1">
              <a:lnSpc>
                <a:spcPct val="130000"/>
              </a:lnSpc>
            </a:pPr>
            <a:r>
              <a:rPr lang="ar-JO" sz="3600" b="1" dirty="0">
                <a:latin typeface="Arial" charset="0"/>
                <a:ea typeface="ＭＳ Ｐゴシック" charset="0"/>
                <a:cs typeface="ＭＳ Ｐゴシック" charset="0"/>
              </a:rPr>
              <a:t>متفوق على يشوع 4: 8-13</a:t>
            </a:r>
            <a:endParaRPr lang="en-US" sz="3600" b="1" dirty="0">
              <a:latin typeface="Arial" charset="0"/>
              <a:ea typeface="ＭＳ Ｐゴシック" charset="0"/>
              <a:cs typeface="ＭＳ Ｐゴシック" charset="0"/>
            </a:endParaRP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Tahoma" charset="0"/>
              </a:rPr>
              <a:t>258-59</a:t>
            </a:r>
            <a:endParaRPr lang="en-US" sz="1800" b="1" dirty="0">
              <a:solidFill>
                <a:srgbClr val="FFFFFF"/>
              </a:solidFill>
              <a:latin typeface="Tahoma" charset="0"/>
            </a:endParaRPr>
          </a:p>
        </p:txBody>
      </p:sp>
    </p:spTree>
    <p:extLst>
      <p:ext uri="{BB962C8B-B14F-4D97-AF65-F5344CB8AC3E}">
        <p14:creationId xmlns:p14="http://schemas.microsoft.com/office/powerpoint/2010/main" val="426803696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388">
                                            <p:txEl>
                                              <p:pRg st="1" end="1"/>
                                            </p:txEl>
                                          </p:spTgt>
                                        </p:tgtEl>
                                        <p:attrNameLst>
                                          <p:attrName>style.visibility</p:attrName>
                                        </p:attrNameLst>
                                      </p:cBhvr>
                                      <p:to>
                                        <p:strVal val="visible"/>
                                      </p:to>
                                    </p:set>
                                    <p:anim calcmode="lin" valueType="num">
                                      <p:cBhvr additive="base">
                                        <p:cTn id="18"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63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6388">
                                            <p:txEl>
                                              <p:pRg st="2" end="2"/>
                                            </p:txEl>
                                          </p:spTgt>
                                        </p:tgtEl>
                                        <p:attrNameLst>
                                          <p:attrName>style.visibility</p:attrName>
                                        </p:attrNameLst>
                                      </p:cBhvr>
                                      <p:to>
                                        <p:strVal val="visible"/>
                                      </p:to>
                                    </p:set>
                                    <p:anim calcmode="lin" valueType="num">
                                      <p:cBhvr additive="base">
                                        <p:cTn id="24" dur="500" fill="hold"/>
                                        <p:tgtEl>
                                          <p:spTgt spid="16388">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6388">
                                            <p:txEl>
                                              <p:pRg st="3" end="3"/>
                                            </p:txEl>
                                          </p:spTgt>
                                        </p:tgtEl>
                                        <p:attrNameLst>
                                          <p:attrName>style.visibility</p:attrName>
                                        </p:attrNameLst>
                                      </p:cBhvr>
                                      <p:to>
                                        <p:strVal val="visible"/>
                                      </p:to>
                                    </p:set>
                                    <p:anim calcmode="lin" valueType="num">
                                      <p:cBhvr additive="base">
                                        <p:cTn id="30" dur="500" fill="hold"/>
                                        <p:tgtEl>
                                          <p:spTgt spid="16388">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b 4 Jesus' smile 53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87123" y="836712"/>
            <a:ext cx="6045417" cy="6021288"/>
          </a:xfrm>
          <a:prstGeom prst="rect">
            <a:avLst/>
          </a:prstGeom>
        </p:spPr>
      </p:pic>
      <p:pic>
        <p:nvPicPr>
          <p:cNvPr id="7" name="Picture 6" descr="heb 4 Joshu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5" y="816324"/>
            <a:ext cx="4354551" cy="6069061"/>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ar-JO" b="1" dirty="0">
                <a:solidFill>
                  <a:srgbClr val="FFFFFF"/>
                </a:solidFill>
              </a:rPr>
              <a:t>متفوق على يشوع (4: 8-13)</a:t>
            </a:r>
            <a:endParaRPr lang="en-US" b="1" dirty="0">
              <a:solidFill>
                <a:srgbClr val="FFFFFF"/>
              </a:solidFill>
            </a:endParaRPr>
          </a:p>
        </p:txBody>
      </p:sp>
    </p:spTree>
    <p:extLst>
      <p:ext uri="{BB962C8B-B14F-4D97-AF65-F5344CB8AC3E}">
        <p14:creationId xmlns:p14="http://schemas.microsoft.com/office/powerpoint/2010/main" val="390840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1689066"/>
            <a:ext cx="8976005" cy="5044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charset="0"/>
                <a:ea typeface="ＭＳ Ｐゴシック" charset="0"/>
                <a:cs typeface="ＭＳ Ｐゴシック" charset="0"/>
              </a:rPr>
              <a:t>8 كرسيك يا الله إلى دهر الدهور </a:t>
            </a:r>
          </a:p>
          <a:p>
            <a:r>
              <a:rPr lang="ar-JO" sz="3600" b="1" dirty="0">
                <a:solidFill>
                  <a:srgbClr val="FFFFFF"/>
                </a:solidFill>
                <a:effectLst>
                  <a:glow rad="127000">
                    <a:srgbClr val="000000"/>
                  </a:glow>
                </a:effectLst>
                <a:latin typeface="Arial" charset="0"/>
                <a:ea typeface="ＭＳ Ｐゴシック" charset="0"/>
                <a:cs typeface="ＭＳ Ｐゴシック" charset="0"/>
              </a:rPr>
              <a:t>استقامة قضيب ملكك</a:t>
            </a:r>
            <a:endParaRPr lang="en-SG" sz="3600" b="1" dirty="0">
              <a:solidFill>
                <a:srgbClr val="FFFFFF"/>
              </a:solidFill>
              <a:effectLst>
                <a:glow rad="127000">
                  <a:srgbClr val="000000"/>
                </a:glow>
              </a:effectLst>
              <a:latin typeface="Arial" charset="0"/>
              <a:ea typeface="ＭＳ Ｐゴシック" charset="0"/>
              <a:cs typeface="ＭＳ Ｐゴシック" charset="0"/>
            </a:endParaRPr>
          </a:p>
          <a:p>
            <a:r>
              <a:rPr lang="ar-JO" sz="3600" b="1" baseline="30000" dirty="0">
                <a:solidFill>
                  <a:srgbClr val="FFFFFF"/>
                </a:solidFill>
                <a:effectLst>
                  <a:glow rad="127000">
                    <a:srgbClr val="000000"/>
                  </a:glow>
                </a:effectLst>
                <a:latin typeface="Arial" charset="0"/>
                <a:ea typeface="ＭＳ Ｐゴシック" charset="0"/>
                <a:cs typeface="ＭＳ Ｐゴシック" charset="0"/>
              </a:rPr>
              <a:t>9</a:t>
            </a:r>
            <a:r>
              <a:rPr lang="ar-JO" sz="5400" b="1" baseline="30000" dirty="0">
                <a:solidFill>
                  <a:srgbClr val="FFFFFF"/>
                </a:solidFill>
                <a:effectLst>
                  <a:glow rad="127000">
                    <a:srgbClr val="000000"/>
                  </a:glow>
                </a:effectLst>
                <a:latin typeface="Arial" charset="0"/>
                <a:ea typeface="ＭＳ Ｐゴシック" charset="0"/>
                <a:cs typeface="ＭＳ Ｐゴシック" charset="0"/>
              </a:rPr>
              <a:t> أحببت البر و أبغضت الإثم</a:t>
            </a:r>
            <a:endParaRPr lang="en-SG" sz="5400" b="1" dirty="0">
              <a:solidFill>
                <a:srgbClr val="FFFFFF"/>
              </a:solidFill>
              <a:effectLst>
                <a:glow rad="127000">
                  <a:srgbClr val="000000"/>
                </a:glow>
              </a:effectLst>
              <a:latin typeface="Arial" charset="0"/>
              <a:ea typeface="ＭＳ Ｐゴシック" charset="0"/>
              <a:cs typeface="ＭＳ Ｐゴシック" charset="0"/>
            </a:endParaRPr>
          </a:p>
          <a:p>
            <a:r>
              <a:rPr lang="en-SG" sz="3600" b="1" dirty="0">
                <a:solidFill>
                  <a:srgbClr val="FFFFFF"/>
                </a:solidFill>
                <a:effectLst>
                  <a:glow rad="127000">
                    <a:srgbClr val="000000"/>
                  </a:glow>
                </a:effectLst>
                <a:latin typeface="Arial" charset="0"/>
                <a:ea typeface="ＭＳ Ｐゴシック" charset="0"/>
                <a:cs typeface="ＭＳ Ｐゴシック" charset="0"/>
              </a:rPr>
              <a:t>		</a:t>
            </a:r>
            <a:r>
              <a:rPr lang="ar-JO" sz="3600" b="1" dirty="0">
                <a:solidFill>
                  <a:srgbClr val="FFFF00"/>
                </a:solidFill>
                <a:effectLst>
                  <a:glow rad="127000">
                    <a:srgbClr val="000000"/>
                  </a:glow>
                </a:effectLst>
                <a:latin typeface="Arial" charset="0"/>
                <a:ea typeface="ＭＳ Ｐゴシック" charset="0"/>
                <a:cs typeface="ＭＳ Ｐゴシック" charset="0"/>
              </a:rPr>
              <a:t>من أجل ذلك مسحك الله إلهك </a:t>
            </a:r>
          </a:p>
          <a:p>
            <a:r>
              <a:rPr lang="ar-JO" sz="3600" b="1" dirty="0">
                <a:solidFill>
                  <a:srgbClr val="FFFF00"/>
                </a:solidFill>
                <a:effectLst>
                  <a:glow rad="127000">
                    <a:srgbClr val="000000"/>
                  </a:glow>
                </a:effectLst>
                <a:latin typeface="Arial" charset="0"/>
                <a:ea typeface="ＭＳ Ｐゴシック" charset="0"/>
                <a:cs typeface="ＭＳ Ｐゴシック" charset="0"/>
              </a:rPr>
              <a:t>بزيت الإبتهاج أكثر من شركائك</a:t>
            </a:r>
            <a:br>
              <a:rPr lang="en-US" sz="3600" b="1" dirty="0">
                <a:solidFill>
                  <a:srgbClr val="FFFFFF"/>
                </a:solidFill>
                <a:effectLst>
                  <a:glow rad="127000">
                    <a:srgbClr val="000000"/>
                  </a:glow>
                </a:effectLst>
                <a:latin typeface="Arial" charset="0"/>
                <a:ea typeface="ＭＳ Ｐゴシック" charset="0"/>
                <a:cs typeface="ＭＳ Ｐゴシック" charset="0"/>
              </a:rPr>
            </a:b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و أما عن الإبن</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5"/>
          <p:cNvSpPr/>
          <p:nvPr/>
        </p:nvSpPr>
        <p:spPr>
          <a:xfrm>
            <a:off x="4635960" y="6137282"/>
            <a:ext cx="4459117"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ar-JO" sz="3600" b="1" dirty="0">
                <a:solidFill>
                  <a:srgbClr val="FFFFFF"/>
                </a:solidFill>
                <a:effectLst>
                  <a:glow rad="127000">
                    <a:srgbClr val="000000"/>
                  </a:glow>
                </a:effectLst>
                <a:latin typeface="Arial" charset="0"/>
                <a:ea typeface="ＭＳ Ｐゴシック" charset="0"/>
                <a:cs typeface="ＭＳ Ｐゴシック" charset="0"/>
              </a:rPr>
              <a:t>1: 8-9</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90501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130998" y="1175475"/>
            <a:ext cx="9144000"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2416482"/>
            <a:ext cx="8976005" cy="3908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charset="0"/>
                <a:ea typeface="ＭＳ Ｐゴシック" charset="0"/>
                <a:cs typeface="ＭＳ Ｐゴシック" charset="0"/>
              </a:rPr>
              <a:t>اجلس عن يميني حتى أضع أعداءك موطئاً لقدميك</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ثم لمن من الملائكة قال قط</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5"/>
          <p:cNvSpPr/>
          <p:nvPr/>
        </p:nvSpPr>
        <p:spPr>
          <a:xfrm>
            <a:off x="4586641" y="6137282"/>
            <a:ext cx="4508436"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ar-JO" sz="3600" b="1" dirty="0">
                <a:solidFill>
                  <a:srgbClr val="FFFFFF"/>
                </a:solidFill>
                <a:effectLst>
                  <a:glow rad="127000">
                    <a:srgbClr val="000000"/>
                  </a:glow>
                </a:effectLst>
                <a:latin typeface="Arial" charset="0"/>
                <a:ea typeface="ＭＳ Ｐゴシック" charset="0"/>
                <a:cs typeface="ＭＳ Ｐゴシック" charset="0"/>
              </a:rPr>
              <a:t>1: 13</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51768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7920" y="266700"/>
            <a:ext cx="6350000" cy="6311900"/>
          </a:xfrm>
          <a:prstGeom prst="rect">
            <a:avLst/>
          </a:prstGeom>
        </p:spPr>
      </p:pic>
      <p:sp>
        <p:nvSpPr>
          <p:cNvPr id="900098" name="Rectangle 2"/>
          <p:cNvSpPr>
            <a:spLocks noGrp="1" noChangeArrowheads="1"/>
          </p:cNvSpPr>
          <p:nvPr>
            <p:ph type="ctrTitle"/>
          </p:nvPr>
        </p:nvSpPr>
        <p:spPr>
          <a:xfrm>
            <a:off x="6457504" y="116632"/>
            <a:ext cx="2686496"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أليس جميعهم أرواحاً خادمة مرسلة للخدمة لأجل العتيدين أن يرثوا الخلاص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(1: 14)</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0686326"/>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68300"/>
            <a:ext cx="9144000" cy="6118341"/>
          </a:xfrm>
          <a:prstGeom prst="rect">
            <a:avLst/>
          </a:prstGeom>
        </p:spPr>
      </p:pic>
      <p:sp>
        <p:nvSpPr>
          <p:cNvPr id="5" name="Title 1"/>
          <p:cNvSpPr txBox="1">
            <a:spLocks/>
          </p:cNvSpPr>
          <p:nvPr/>
        </p:nvSpPr>
        <p:spPr>
          <a:xfrm>
            <a:off x="153949" y="192415"/>
            <a:ext cx="8839307" cy="30156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فإنه لملائكة لم </a:t>
            </a:r>
            <a:r>
              <a:rPr lang="ar-JO" sz="3600" b="1" dirty="0">
                <a:solidFill>
                  <a:srgbClr val="FFFF00"/>
                </a:solidFill>
                <a:effectLst>
                  <a:glow rad="190500">
                    <a:prstClr val="black">
                      <a:alpha val="75000"/>
                    </a:prstClr>
                  </a:glow>
                  <a:outerShdw blurRad="50800" dist="38100" dir="2700000" algn="tl" rotWithShape="0">
                    <a:srgbClr val="000000">
                      <a:alpha val="43000"/>
                    </a:srgbClr>
                  </a:outerShdw>
                </a:effectLst>
                <a:latin typeface="Arial"/>
              </a:rPr>
              <a:t>يخضع العالم العتيد </a:t>
            </a:r>
            <a:r>
              <a:rPr lang="ar-JO"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rPr>
              <a:t>الذي نتكلم عنه</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p:txBody>
      </p:sp>
      <p:sp>
        <p:nvSpPr>
          <p:cNvPr id="2" name="Title 1"/>
          <p:cNvSpPr>
            <a:spLocks noGrp="1"/>
          </p:cNvSpPr>
          <p:nvPr>
            <p:ph type="title"/>
          </p:nvPr>
        </p:nvSpPr>
        <p:spPr>
          <a:xfrm>
            <a:off x="0" y="5631200"/>
            <a:ext cx="8993256" cy="1139825"/>
          </a:xfrm>
        </p:spPr>
        <p:txBody>
          <a:bodyPr vert="horz" lIns="91440" tIns="45720" rIns="91440" bIns="45720" rtlCol="0" anchor="ctr">
            <a:normAutofit/>
          </a:bodyPr>
          <a:lstStyle/>
          <a:p>
            <a:pPr defTabSz="457200" eaLnBrk="1" hangingPunct="1"/>
            <a:r>
              <a:rPr lang="en-US" sz="4000" kern="1200" dirty="0">
                <a:solidFill>
                  <a:srgbClr val="FFFFFF"/>
                </a:solidFill>
                <a:ea typeface="+mj-ea"/>
                <a:cs typeface="+mj-cs"/>
              </a:rPr>
              <a:t>(</a:t>
            </a:r>
            <a:r>
              <a:rPr lang="ar-JO" sz="4000" kern="1200" dirty="0">
                <a:solidFill>
                  <a:srgbClr val="FFFFFF"/>
                </a:solidFill>
                <a:ea typeface="+mj-ea"/>
                <a:cs typeface="+mj-cs"/>
              </a:rPr>
              <a:t>2: 5</a:t>
            </a:r>
            <a:r>
              <a:rPr lang="en-US" sz="4000" kern="1200" dirty="0">
                <a:solidFill>
                  <a:srgbClr val="FFFFFF"/>
                </a:solidFill>
                <a:ea typeface="+mj-ea"/>
                <a:cs typeface="+mj-cs"/>
              </a:rPr>
              <a:t>)</a:t>
            </a:r>
          </a:p>
        </p:txBody>
      </p:sp>
    </p:spTree>
    <p:extLst>
      <p:ext uri="{BB962C8B-B14F-4D97-AF65-F5344CB8AC3E}">
        <p14:creationId xmlns:p14="http://schemas.microsoft.com/office/powerpoint/2010/main" val="948995709"/>
      </p:ext>
    </p:extLst>
  </p:cSld>
  <p:clrMapOvr>
    <a:overrideClrMapping bg1="dk2" tx1="lt1" bg2="dk1" tx2="lt2" accent1="accent1" accent2="accent2" accent3="accent3" accent4="accent4" accent5="accent5" accent6="accent6" hlink="hlink" folHlink="folHlink"/>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3: 1-2</a:t>
            </a:r>
            <a:endParaRPr lang="en-US" sz="4000" i="1" u="sng"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1 من ثم أيها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الإخوة</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القديسون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شركاء الدعوة السماوية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لاحظوا رسول اعترافنا و رئيس كهنته المسيح يسوع 2 حال كونه أميناً للذي اقامه كما كان موسى أيضاً في كل بيته</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559966707"/>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3"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814430"/>
          </a:xfrm>
          <a:effectLst>
            <a:outerShdw blurRad="63500" dist="35921" dir="2700000" algn="ctr" rotWithShape="0">
              <a:srgbClr val="000000">
                <a:alpha val="74998"/>
              </a:srgbClr>
            </a:outerShdw>
          </a:effectLst>
        </p:spPr>
        <p:txBody>
          <a:bodyPr>
            <a:normAutofit/>
          </a:bodyPr>
          <a:lstStyle/>
          <a:p>
            <a:pPr eaLnBrk="1" hangingPunct="1">
              <a:defRPr/>
            </a:pPr>
            <a:r>
              <a:rPr lang="ar-JO" sz="4000" b="1" dirty="0">
                <a:effectLst>
                  <a:outerShdw blurRad="38100" dist="38100" dir="2700000" algn="tl">
                    <a:srgbClr val="212121"/>
                  </a:outerShdw>
                </a:effectLst>
                <a:latin typeface="Arial" charset="0"/>
              </a:rPr>
              <a:t>1 كورنثوس 10: 1- 4</a:t>
            </a:r>
            <a:endParaRPr lang="en-US" sz="4000" b="1" dirty="0">
              <a:effectLst>
                <a:outerShdw blurRad="38100" dist="38100" dir="2700000" algn="tl">
                  <a:srgbClr val="212121"/>
                </a:outerShdw>
              </a:effectLst>
              <a:latin typeface="Arial" charset="0"/>
            </a:endParaRPr>
          </a:p>
        </p:txBody>
      </p:sp>
      <p:sp>
        <p:nvSpPr>
          <p:cNvPr id="1339396" name="Text Box 4"/>
          <p:cNvSpPr txBox="1">
            <a:spLocks noChangeArrowheads="1"/>
          </p:cNvSpPr>
          <p:nvPr/>
        </p:nvSpPr>
        <p:spPr bwMode="auto">
          <a:xfrm>
            <a:off x="107504" y="1196752"/>
            <a:ext cx="9023920" cy="4524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فإني لست أريد أيها الإخوة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أن تجهلوا أن آباءنا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00"/>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جميعهم</a:t>
            </a: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كانوا تحت السحابة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و </a:t>
            </a:r>
            <a:r>
              <a:rPr kumimoji="0" lang="ar-JO" sz="3200" b="1" i="0" u="none" strike="noStrike" kern="1200" cap="none" spc="0" normalizeH="0" baseline="0" noProof="0" dirty="0">
                <a:ln>
                  <a:noFill/>
                </a:ln>
                <a:solidFill>
                  <a:srgbClr val="FFFF00"/>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جميعهم</a:t>
            </a: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اجتازوا في البحر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و </a:t>
            </a:r>
            <a:r>
              <a:rPr kumimoji="0" lang="ar-JO" sz="3200" b="1" i="0" u="none" strike="noStrike" kern="1200" cap="none" spc="0" normalizeH="0" baseline="0" noProof="0" dirty="0">
                <a:ln>
                  <a:noFill/>
                </a:ln>
                <a:solidFill>
                  <a:srgbClr val="FFFF00"/>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جميعهم</a:t>
            </a: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اعتمدوا لموسى في السحابة و في البحر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و </a:t>
            </a:r>
            <a:r>
              <a:rPr kumimoji="0" lang="ar-JO" sz="3200" b="1" i="0" u="none" strike="noStrike" kern="1200" cap="none" spc="0" normalizeH="0" baseline="0" noProof="0" dirty="0">
                <a:ln>
                  <a:noFill/>
                </a:ln>
                <a:solidFill>
                  <a:srgbClr val="FFFF00"/>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جميعهم</a:t>
            </a: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أكلوا طعاماً واحداً روحياً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و </a:t>
            </a:r>
            <a:r>
              <a:rPr kumimoji="0" lang="ar-JO" sz="3200" b="1" i="0" u="none" strike="noStrike" kern="1200" cap="none" spc="0" normalizeH="0" baseline="0" noProof="0" dirty="0">
                <a:ln>
                  <a:noFill/>
                </a:ln>
                <a:solidFill>
                  <a:srgbClr val="FFFF00"/>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جميعهم</a:t>
            </a: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شربوا شراباً واحداً روحياً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لأنهم كانوا يشربون من صخرة روحية تابعتهم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rPr>
              <a:t> و الصخرة كانت المسيح</a:t>
            </a:r>
            <a:endParaRPr kumimoji="0" lang="en-US" sz="3200" b="1" i="0" u="none" strike="noStrike" kern="1200" cap="none" spc="0" normalizeH="0" baseline="0" noProof="0" dirty="0">
              <a:ln>
                <a:noFill/>
              </a:ln>
              <a:solidFill>
                <a:srgbClr val="FFFFFF"/>
              </a:solidFill>
              <a:effectLst>
                <a:glow rad="190500">
                  <a:srgbClr val="21212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8388623"/>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3: 5-6</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5 و موسى كان أميناً في كل بيته كخادم شهادة للعتيد أن يتكلم به 6 و أما المسيح فكابن على بيته و بيته نحن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إن تمسكنا بثقة الرجاء و افتخاره ثابتة إلى النهاية</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3687210588"/>
      </p:ext>
    </p:extLst>
  </p:cSld>
  <p:clrMapOvr>
    <a:masterClrMapping/>
  </p:clrMapOvr>
  <p:transition spd="slow">
    <p:cut/>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b="1" dirty="0">
                <a:solidFill>
                  <a:srgbClr val="FFFFFF"/>
                </a:solidFill>
              </a:rPr>
              <a:t>دعم الراحة الألفية المستقبلية في عبرانيين 4</a:t>
            </a:r>
            <a:endParaRPr lang="en-US" sz="3600" b="1" dirty="0">
              <a:solidFill>
                <a:srgbClr val="FFFFFF"/>
              </a:solidFill>
            </a:endParaRPr>
          </a:p>
        </p:txBody>
      </p:sp>
      <p:sp>
        <p:nvSpPr>
          <p:cNvPr id="8" name="Text Box 5"/>
          <p:cNvSpPr txBox="1">
            <a:spLocks noChangeArrowheads="1"/>
          </p:cNvSpPr>
          <p:nvPr/>
        </p:nvSpPr>
        <p:spPr bwMode="auto">
          <a:xfrm>
            <a:off x="8106770" y="15007"/>
            <a:ext cx="1279555"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latin typeface="Arial"/>
                <a:ea typeface="ＭＳ Ｐゴシック" charset="0"/>
                <a:cs typeface="Arial"/>
              </a:rPr>
              <a:t>266 آي</a:t>
            </a:r>
            <a:endParaRPr lang="en-US" sz="2400" b="1" dirty="0">
              <a:solidFill>
                <a:srgbClr val="FFFFFF"/>
              </a:solidFill>
              <a:latin typeface="Arial"/>
              <a:ea typeface="ＭＳ Ｐゴシック" charset="0"/>
              <a:cs typeface="Arial"/>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r" defTabSz="914400"/>
            <a:r>
              <a:rPr lang="ar-JO" sz="3200" b="1" dirty="0">
                <a:solidFill>
                  <a:srgbClr val="FFFFFF"/>
                </a:solidFill>
                <a:effectLst>
                  <a:glow rad="177800">
                    <a:srgbClr val="DADADA">
                      <a:lumMod val="10000"/>
                    </a:srgbClr>
                  </a:glow>
                </a:effectLst>
                <a:latin typeface="Arial"/>
              </a:rPr>
              <a:t>1. السياق</a:t>
            </a:r>
            <a:endParaRPr lang="en-US" sz="3200" b="1" dirty="0">
              <a:solidFill>
                <a:srgbClr val="FFFFFF"/>
              </a:solidFill>
              <a:effectLst>
                <a:glow rad="177800">
                  <a:srgbClr val="DADADA">
                    <a:lumMod val="10000"/>
                  </a:srgbClr>
                </a:glow>
              </a:effectLst>
              <a:latin typeface="Arial"/>
            </a:endParaRPr>
          </a:p>
          <a:p>
            <a:pPr marL="412750" indent="-412750" algn="r" defTabSz="914400"/>
            <a:r>
              <a:rPr lang="ar-JO" sz="3200" b="1" dirty="0">
                <a:solidFill>
                  <a:srgbClr val="FFFFFF"/>
                </a:solidFill>
                <a:effectLst>
                  <a:glow rad="177800">
                    <a:srgbClr val="DADADA">
                      <a:lumMod val="10000"/>
                    </a:srgbClr>
                  </a:glow>
                </a:effectLst>
                <a:latin typeface="Arial"/>
              </a:rPr>
              <a:t>2. وعد الأرض</a:t>
            </a:r>
            <a:endParaRPr lang="en-US" sz="3200" b="1" dirty="0">
              <a:solidFill>
                <a:srgbClr val="FFFFFF"/>
              </a:solidFill>
              <a:effectLst>
                <a:glow rad="177800">
                  <a:srgbClr val="DADADA">
                    <a:lumMod val="10000"/>
                  </a:srgbClr>
                </a:glow>
              </a:effectLst>
              <a:latin typeface="Arial"/>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chemeClr val="accent6">
                    <a:lumMod val="75000"/>
                  </a:schemeClr>
                </a:solidFill>
              </a:rPr>
              <a:t>تخصيص الأراضي في الألفية </a:t>
            </a:r>
          </a:p>
          <a:p>
            <a:r>
              <a:rPr lang="ar-JO" sz="2400" dirty="0">
                <a:solidFill>
                  <a:schemeClr val="accent6">
                    <a:lumMod val="75000"/>
                  </a:schemeClr>
                </a:solidFill>
              </a:rPr>
              <a:t>(حزقيال 47-48)</a:t>
            </a:r>
            <a:endParaRPr lang="en-US" sz="2400" dirty="0">
              <a:solidFill>
                <a:schemeClr val="accent6">
                  <a:lumMod val="75000"/>
                </a:schemeClr>
              </a:solidFill>
              <a:effectLst/>
            </a:endParaRPr>
          </a:p>
        </p:txBody>
      </p:sp>
    </p:spTree>
    <p:extLst>
      <p:ext uri="{BB962C8B-B14F-4D97-AF65-F5344CB8AC3E}">
        <p14:creationId xmlns:p14="http://schemas.microsoft.com/office/powerpoint/2010/main" val="316797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4: 3-5</a:t>
            </a:r>
            <a:endPar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33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لأننا نحن المؤمنين ندخل الراحة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كما قال حتى أقسمت في غضبي</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 </a:t>
            </a:r>
            <a:r>
              <a:rPr lang="ar-JO"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لن يدخلوا راحتي </a:t>
            </a:r>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مع كون الأعمال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قد أكملت منذ تأسيس العالم 4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لأنه قال في موضع عن السابع</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هكذا و استراح الله في اليوم السابع</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من جميع أعماله </a:t>
            </a:r>
          </a:p>
          <a:p>
            <a:pPr algn="l"/>
            <a:r>
              <a:rPr lang="ar-JO" sz="3300" dirty="0">
                <a:effectLst>
                  <a:glow rad="190500">
                    <a:prstClr val="black">
                      <a:alpha val="75000"/>
                    </a:prstClr>
                  </a:glow>
                  <a:outerShdw blurRad="50800" dist="38100" dir="2700000" algn="tl" rotWithShape="0">
                    <a:srgbClr val="000000">
                      <a:alpha val="43000"/>
                    </a:srgbClr>
                  </a:outerShdw>
                </a:effectLst>
                <a:latin typeface="Arial"/>
                <a:sym typeface="Calibri"/>
              </a:rPr>
              <a:t>5 و في هذا ايضاً </a:t>
            </a:r>
            <a:r>
              <a:rPr lang="ar-JO"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لن يدخلوا راحتي</a:t>
            </a:r>
            <a:endParaRPr lang="en-US" sz="33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grpSp>
        <p:nvGrpSpPr>
          <p:cNvPr id="5" name="Group 4"/>
          <p:cNvGrpSpPr/>
          <p:nvPr/>
        </p:nvGrpSpPr>
        <p:grpSpPr>
          <a:xfrm>
            <a:off x="4332245" y="2736261"/>
            <a:ext cx="4541335" cy="3190627"/>
            <a:chOff x="4332245" y="2908741"/>
            <a:chExt cx="4541335" cy="3190627"/>
          </a:xfrm>
        </p:grpSpPr>
        <p:sp>
          <p:nvSpPr>
            <p:cNvPr id="2" name="Up Arrow 1"/>
            <p:cNvSpPr/>
            <p:nvPr/>
          </p:nvSpPr>
          <p:spPr>
            <a:xfrm rot="18509319">
              <a:off x="4363723" y="2877264"/>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6" name="Up Arrow 5"/>
            <p:cNvSpPr/>
            <p:nvPr/>
          </p:nvSpPr>
          <p:spPr>
            <a:xfrm rot="13994549">
              <a:off x="4363722" y="4421736"/>
              <a:ext cx="1646155" cy="1709110"/>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4" name="Shape 62"/>
            <p:cNvSpPr txBox="1"/>
            <p:nvPr/>
          </p:nvSpPr>
          <p:spPr>
            <a:xfrm>
              <a:off x="5502881" y="3731819"/>
              <a:ext cx="3370699" cy="1411192"/>
            </a:xfrm>
            <a:prstGeom prst="rect">
              <a:avLst/>
            </a:prstGeom>
            <a:solidFill>
              <a:srgbClr val="FFFF00"/>
            </a:solidFill>
          </p:spPr>
          <p:txBody>
            <a:bodyPr vert="horz" lIns="91440" tIns="45720" rIns="91440" bIns="45720" rtlCol="0" anchor="ctr">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800" i="1" dirty="0">
                  <a:solidFill>
                    <a:schemeClr val="tx1"/>
                  </a:solidFill>
                  <a:effectLst/>
                  <a:latin typeface="Arial"/>
                  <a:sym typeface="Calibri"/>
                </a:rPr>
                <a:t>مزمور 95</a:t>
              </a:r>
              <a:endParaRPr lang="en-US" sz="4400" dirty="0">
                <a:solidFill>
                  <a:schemeClr val="tx1"/>
                </a:solidFill>
                <a:effectLst/>
                <a:latin typeface="Arial"/>
                <a:sym typeface="Calibri"/>
              </a:endParaRPr>
            </a:p>
          </p:txBody>
        </p:sp>
      </p:grpSp>
    </p:spTree>
    <p:extLst>
      <p:ext uri="{BB962C8B-B14F-4D97-AF65-F5344CB8AC3E}">
        <p14:creationId xmlns:p14="http://schemas.microsoft.com/office/powerpoint/2010/main" val="36196499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b 4 Joshu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25" y="816324"/>
            <a:ext cx="4354551" cy="6069061"/>
          </a:xfrm>
          <a:prstGeom prst="rect">
            <a:avLst/>
          </a:prstGeom>
        </p:spPr>
      </p:pic>
      <p:sp>
        <p:nvSpPr>
          <p:cNvPr id="2" name="Title 1"/>
          <p:cNvSpPr>
            <a:spLocks noGrp="1"/>
          </p:cNvSpPr>
          <p:nvPr>
            <p:ph type="title"/>
          </p:nvPr>
        </p:nvSpPr>
        <p:spPr>
          <a:xfrm>
            <a:off x="-36512" y="-27383"/>
            <a:ext cx="9227368" cy="864096"/>
          </a:xfrm>
          <a:solidFill>
            <a:srgbClr val="000514"/>
          </a:solidFill>
        </p:spPr>
        <p:txBody>
          <a:bodyPr/>
          <a:lstStyle/>
          <a:p>
            <a:r>
              <a:rPr lang="ar-JO" b="1" dirty="0">
                <a:solidFill>
                  <a:srgbClr val="FFFFFF"/>
                </a:solidFill>
              </a:rPr>
              <a:t>قدم يشوع الراحة في كنعان</a:t>
            </a:r>
            <a:endParaRPr lang="en-US" b="1" dirty="0">
              <a:solidFill>
                <a:srgbClr val="FFFFFF"/>
              </a:solidFill>
            </a:endParaRPr>
          </a:p>
        </p:txBody>
      </p:sp>
      <p:sp>
        <p:nvSpPr>
          <p:cNvPr id="5" name="Title 1"/>
          <p:cNvSpPr txBox="1">
            <a:spLocks/>
          </p:cNvSpPr>
          <p:nvPr/>
        </p:nvSpPr>
        <p:spPr bwMode="auto">
          <a:xfrm>
            <a:off x="4636250" y="836713"/>
            <a:ext cx="4232619" cy="5774379"/>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dirty="0">
                <a:effectLst>
                  <a:outerShdw blurRad="38100" dist="38100" dir="2700000" algn="tl">
                    <a:srgbClr val="000000">
                      <a:alpha val="43137"/>
                    </a:srgbClr>
                  </a:outerShdw>
                </a:effectLst>
                <a:latin typeface="Arial"/>
              </a:rPr>
              <a:t>كل موضع تدوسه بطون أقدامكم لكم أعطيته كما كلمت موسى</a:t>
            </a:r>
          </a:p>
          <a:p>
            <a:r>
              <a:rPr lang="ar-JO" dirty="0">
                <a:effectLst>
                  <a:outerShdw blurRad="38100" dist="38100" dir="2700000" algn="tl">
                    <a:srgbClr val="000000">
                      <a:alpha val="43137"/>
                    </a:srgbClr>
                  </a:outerShdw>
                </a:effectLst>
                <a:latin typeface="Arial"/>
              </a:rPr>
              <a:t>(يش 1: 3)</a:t>
            </a:r>
            <a:endParaRPr lang="en-US" dirty="0">
              <a:effectLst>
                <a:outerShdw blurRad="38100" dist="38100" dir="2700000" algn="tl">
                  <a:srgbClr val="000000">
                    <a:alpha val="43137"/>
                  </a:srgbClr>
                </a:outerShdw>
              </a:effectLst>
              <a:latin typeface="Arial"/>
            </a:endParaRPr>
          </a:p>
        </p:txBody>
      </p:sp>
    </p:spTree>
    <p:extLst>
      <p:ext uri="{BB962C8B-B14F-4D97-AF65-F5344CB8AC3E}">
        <p14:creationId xmlns:p14="http://schemas.microsoft.com/office/powerpoint/2010/main" val="187646833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 4: 8-11</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8 لأنه لو كان يشوع قد أراحهم لما تكلم بعد ذلك عن يوم آخر 9 إذاً بقيت راحة لشعب الله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10</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لأن الذي دخل راحته استراح هو أيضاً من أعماله كما الله من أعماله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11 فلنجتهد أن ندخل تلك الراحة لئلا يسقط أحد في عبرة العصيان هذه عينها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2582673269"/>
      </p:ext>
    </p:extLst>
  </p:cSld>
  <p:clrMapOvr>
    <a:masterClrMapping/>
  </p:clrMapOvr>
  <p:transition spd="slow">
    <p:cut/>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b="1" dirty="0">
                <a:solidFill>
                  <a:srgbClr val="FFFFFF"/>
                </a:solidFill>
              </a:rPr>
              <a:t>دعم الراحة الألفية المستقبلية في عبرانيين 4</a:t>
            </a:r>
            <a:endParaRPr lang="en-US" sz="3600" b="1" dirty="0">
              <a:solidFill>
                <a:srgbClr val="FFFFFF"/>
              </a:solidFill>
            </a:endParaRPr>
          </a:p>
        </p:txBody>
      </p:sp>
      <p:sp>
        <p:nvSpPr>
          <p:cNvPr id="8" name="Text Box 5"/>
          <p:cNvSpPr txBox="1">
            <a:spLocks noChangeArrowheads="1"/>
          </p:cNvSpPr>
          <p:nvPr/>
        </p:nvSpPr>
        <p:spPr bwMode="auto">
          <a:xfrm>
            <a:off x="8324816" y="15007"/>
            <a:ext cx="976549"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defRPr/>
            </a:pPr>
            <a:r>
              <a:rPr lang="ar-JO" sz="2400" b="1" dirty="0">
                <a:solidFill>
                  <a:srgbClr val="FFFFFF"/>
                </a:solidFill>
                <a:latin typeface="Arial"/>
                <a:ea typeface="ＭＳ Ｐゴシック" charset="0"/>
                <a:cs typeface="Arial"/>
              </a:rPr>
              <a:t>266آي</a:t>
            </a:r>
            <a:endParaRPr lang="en-US" sz="2400" b="1" dirty="0">
              <a:solidFill>
                <a:srgbClr val="FFFFFF"/>
              </a:solidFill>
              <a:latin typeface="Arial"/>
              <a:ea typeface="ＭＳ Ｐゴシック" charset="0"/>
              <a:cs typeface="Arial"/>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r" defTabSz="914400"/>
            <a:r>
              <a:rPr lang="ar-JO" sz="3200" b="1" dirty="0">
                <a:solidFill>
                  <a:srgbClr val="FFFFFF"/>
                </a:solidFill>
                <a:effectLst>
                  <a:glow rad="177800">
                    <a:srgbClr val="DADADA">
                      <a:lumMod val="10000"/>
                    </a:srgbClr>
                  </a:glow>
                </a:effectLst>
                <a:latin typeface="Arial"/>
              </a:rPr>
              <a:t>1. السياق</a:t>
            </a:r>
          </a:p>
          <a:p>
            <a:pPr marL="412750" indent="-412750" algn="r" defTabSz="914400"/>
            <a:r>
              <a:rPr lang="ar-JO" sz="3200" b="1" dirty="0">
                <a:solidFill>
                  <a:srgbClr val="FFFFFF"/>
                </a:solidFill>
                <a:effectLst>
                  <a:glow rad="177800">
                    <a:srgbClr val="DADADA">
                      <a:lumMod val="10000"/>
                    </a:srgbClr>
                  </a:glow>
                </a:effectLst>
                <a:latin typeface="Arial"/>
              </a:rPr>
              <a:t>2. وعد الأرض</a:t>
            </a:r>
          </a:p>
          <a:p>
            <a:pPr marL="412750" indent="-412750" algn="r" defTabSz="914400"/>
            <a:r>
              <a:rPr lang="ar-JO" sz="3200" b="1" dirty="0">
                <a:solidFill>
                  <a:srgbClr val="FFFFFF"/>
                </a:solidFill>
                <a:effectLst>
                  <a:glow rad="177800">
                    <a:srgbClr val="DADADA">
                      <a:lumMod val="10000"/>
                    </a:srgbClr>
                  </a:glow>
                </a:effectLst>
                <a:latin typeface="Arial"/>
              </a:rPr>
              <a:t>3. نصوص كتابية أخرى</a:t>
            </a:r>
            <a:endParaRPr lang="en-US" sz="3200" b="1" dirty="0">
              <a:solidFill>
                <a:srgbClr val="FFFFFF"/>
              </a:solidFill>
              <a:effectLst>
                <a:glow rad="177800">
                  <a:srgbClr val="DADADA">
                    <a:lumMod val="10000"/>
                  </a:srgbClr>
                </a:glow>
              </a:effectLst>
              <a:latin typeface="Arial"/>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chemeClr val="accent6">
                    <a:lumMod val="75000"/>
                  </a:schemeClr>
                </a:solidFill>
              </a:rPr>
              <a:t>تخصيص الأراضي في الألفية </a:t>
            </a:r>
          </a:p>
          <a:p>
            <a:r>
              <a:rPr lang="ar-JO" sz="2400" dirty="0">
                <a:solidFill>
                  <a:schemeClr val="accent6">
                    <a:lumMod val="75000"/>
                  </a:schemeClr>
                </a:solidFill>
              </a:rPr>
              <a:t>(حزقيال 47-48)</a:t>
            </a:r>
            <a:endParaRPr lang="en-US" sz="2400" dirty="0">
              <a:solidFill>
                <a:schemeClr val="accent6">
                  <a:lumMod val="75000"/>
                </a:schemeClr>
              </a:solidFill>
              <a:effectLst/>
            </a:endParaRPr>
          </a:p>
        </p:txBody>
      </p:sp>
    </p:spTree>
    <p:extLst>
      <p:ext uri="{BB962C8B-B14F-4D97-AF65-F5344CB8AC3E}">
        <p14:creationId xmlns:p14="http://schemas.microsoft.com/office/powerpoint/2010/main" val="18252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مز 132: 14</a:t>
            </a:r>
            <a:endPar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هذه هي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راحتي إلى الأبد </a:t>
            </a: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(قال الرب) </a:t>
            </a: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ههنا أسكن لأني اشتهيتها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1371215642"/>
      </p:ext>
    </p:extLst>
  </p:cSld>
  <p:clrMapOvr>
    <a:masterClrMapping/>
  </p:clrMapOvr>
  <p:transition spd="slow">
    <p:cut/>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rtl="1"/>
            <a:r>
              <a:rPr lang="ar-JO"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أش 14: </a:t>
            </a:r>
            <a:r>
              <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-2</a:t>
            </a:r>
            <a:r>
              <a:rPr lang="ar-JO"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3</a:t>
            </a:r>
            <a:endPar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t>وَيَأْخُذُهُمْ شُعُوبٌ وَيَأْتُونَ بِهِمْ إِلَى مَوْضِعِهِمْ وَيَمْتَلِكُهُمْ بَيْتُ إِسْرَائِيلَ فِي أَرْضِ الرَّبِّ عَبِيداً وَإِمَاءً وَيَسْبُونَ الَّذِينَ سَبُوهُمْ وَيَتَسَلَّطُونَ عَلَى ظَالِمِيهِمْ.</a:t>
            </a:r>
            <a:br>
              <a:rPr lang="en-US" sz="4000"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b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t>و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يكون في يوم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يريحك</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الرب من تعبك و من انزعاجك و من العبودية القاسية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3267362088"/>
      </p:ext>
    </p:extLst>
  </p:cSld>
  <p:clrMapOvr>
    <a:masterClrMapping/>
  </p:clrMapOvr>
  <p:transition spd="slow">
    <p:cut/>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8990298" cy="3531259"/>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أش 32: 18</a:t>
            </a:r>
            <a:endParaRPr lang="en-US"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34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و يسكن شعبي في مسكن السلام</a:t>
            </a: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و في مساكن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مطمئنة</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 و في محلات أمينة</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1137364100"/>
      </p:ext>
    </p:extLst>
  </p:cSld>
  <p:clrMapOvr>
    <a:masterClrMapping/>
  </p:clrMapOvr>
  <p:transition spd="slow">
    <p:cut/>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68825" y="0"/>
            <a:ext cx="4575175" cy="6934200"/>
            <a:chOff x="2878" y="0"/>
            <a:chExt cx="2882" cy="4368"/>
          </a:xfrm>
        </p:grpSpPr>
        <p:pic>
          <p:nvPicPr>
            <p:cNvPr id="254984" name="Picture 3" descr="Blank 8"/>
            <p:cNvPicPr>
              <a:picLocks noChangeAspect="1" noChangeArrowheads="1"/>
            </p:cNvPicPr>
            <p:nvPr/>
          </p:nvPicPr>
          <p:blipFill>
            <a:blip r:embed="rId3" cstate="screen">
              <a:extLst>
                <a:ext uri="{28A0092B-C50C-407E-A947-70E740481C1C}">
                  <a14:useLocalDpi xmlns:a14="http://schemas.microsoft.com/office/drawing/2010/main"/>
                </a:ext>
              </a:extLst>
            </a:blip>
            <a:srcRect l="19513" r="34549"/>
            <a:stretch>
              <a:fillRect/>
            </a:stretch>
          </p:blipFill>
          <p:spPr bwMode="auto">
            <a:xfrm>
              <a:off x="2878" y="0"/>
              <a:ext cx="2880" cy="4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5" name="Rectangle 4"/>
            <p:cNvSpPr>
              <a:spLocks noChangeArrowheads="1"/>
            </p:cNvSpPr>
            <p:nvPr/>
          </p:nvSpPr>
          <p:spPr bwMode="auto">
            <a:xfrm>
              <a:off x="2926" y="576"/>
              <a:ext cx="1394"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JO" sz="2800" b="1" dirty="0">
                  <a:solidFill>
                    <a:srgbClr val="000514"/>
                  </a:solidFill>
                  <a:latin typeface="Arial Black" charset="0"/>
                  <a:ea typeface="ＭＳ Ｐゴシック" charset="0"/>
                  <a:cs typeface="ＭＳ Ｐゴシック" charset="0"/>
                </a:rPr>
                <a:t>إسرائيل </a:t>
              </a:r>
            </a:p>
            <a:p>
              <a:pPr algn="ctr" defTabSz="914400" fontAlgn="base">
                <a:spcBef>
                  <a:spcPct val="0"/>
                </a:spcBef>
                <a:spcAft>
                  <a:spcPct val="0"/>
                </a:spcAft>
              </a:pPr>
              <a:r>
                <a:rPr lang="ar-JO" sz="2800" b="1" dirty="0">
                  <a:solidFill>
                    <a:srgbClr val="000514"/>
                  </a:solidFill>
                  <a:latin typeface="Arial Black" charset="0"/>
                  <a:ea typeface="ＭＳ Ｐゴシック" charset="0"/>
                  <a:cs typeface="ＭＳ Ｐゴシック" charset="0"/>
                </a:rPr>
                <a:t>في الألفية</a:t>
              </a:r>
              <a:br>
                <a:rPr lang="en-US" sz="2800" b="1" dirty="0">
                  <a:solidFill>
                    <a:srgbClr val="000514"/>
                  </a:solidFill>
                  <a:latin typeface="Arial Black" charset="0"/>
                  <a:ea typeface="ＭＳ Ｐゴシック" charset="0"/>
                  <a:cs typeface="ＭＳ Ｐゴシック" charset="0"/>
                </a:rPr>
              </a:br>
              <a:r>
                <a:rPr lang="en-US" sz="2800" b="1" dirty="0">
                  <a:solidFill>
                    <a:srgbClr val="000514"/>
                  </a:solidFill>
                  <a:latin typeface="Arial Black" charset="0"/>
                  <a:ea typeface="ＭＳ Ｐゴシック" charset="0"/>
                  <a:cs typeface="ＭＳ Ｐゴシック" charset="0"/>
                </a:rPr>
                <a:t>(</a:t>
              </a:r>
              <a:r>
                <a:rPr lang="ar-JO" sz="2800" b="1" dirty="0">
                  <a:solidFill>
                    <a:srgbClr val="000514"/>
                  </a:solidFill>
                  <a:latin typeface="Arial Black" charset="0"/>
                  <a:ea typeface="ＭＳ Ｐゴシック" charset="0"/>
                  <a:cs typeface="ＭＳ Ｐゴシック" charset="0"/>
                </a:rPr>
                <a:t>حز 47-48</a:t>
              </a:r>
              <a:r>
                <a:rPr lang="en-US" sz="2800" b="1" dirty="0">
                  <a:solidFill>
                    <a:srgbClr val="000514"/>
                  </a:solidFill>
                  <a:latin typeface="Arial Black" charset="0"/>
                  <a:ea typeface="ＭＳ Ｐゴシック" charset="0"/>
                  <a:cs typeface="ＭＳ Ｐゴシック" charset="0"/>
                </a:rPr>
                <a:t>)</a:t>
              </a:r>
            </a:p>
          </p:txBody>
        </p:sp>
        <p:sp>
          <p:nvSpPr>
            <p:cNvPr id="254986" name="Text Box 5"/>
            <p:cNvSpPr txBox="1">
              <a:spLocks noChangeArrowheads="1"/>
            </p:cNvSpPr>
            <p:nvPr/>
          </p:nvSpPr>
          <p:spPr bwMode="auto">
            <a:xfrm>
              <a:off x="4704" y="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دان</a:t>
              </a:r>
              <a:endParaRPr lang="en-US" b="1" dirty="0">
                <a:solidFill>
                  <a:srgbClr val="000514"/>
                </a:solidFill>
              </a:endParaRPr>
            </a:p>
          </p:txBody>
        </p:sp>
        <p:sp>
          <p:nvSpPr>
            <p:cNvPr id="254987" name="Text Box 6"/>
            <p:cNvSpPr txBox="1">
              <a:spLocks noChangeArrowheads="1"/>
            </p:cNvSpPr>
            <p:nvPr/>
          </p:nvSpPr>
          <p:spPr bwMode="auto">
            <a:xfrm>
              <a:off x="4607" y="252"/>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أشير</a:t>
              </a:r>
              <a:endParaRPr lang="en-US" b="1" dirty="0">
                <a:solidFill>
                  <a:srgbClr val="000514"/>
                </a:solidFill>
              </a:endParaRPr>
            </a:p>
          </p:txBody>
        </p:sp>
        <p:sp>
          <p:nvSpPr>
            <p:cNvPr id="254988" name="Text Box 7"/>
            <p:cNvSpPr txBox="1">
              <a:spLocks noChangeArrowheads="1"/>
            </p:cNvSpPr>
            <p:nvPr/>
          </p:nvSpPr>
          <p:spPr bwMode="auto">
            <a:xfrm>
              <a:off x="4464" y="50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نفتالي</a:t>
              </a:r>
              <a:endParaRPr lang="en-US" b="1" dirty="0">
                <a:solidFill>
                  <a:srgbClr val="000514"/>
                </a:solidFill>
              </a:endParaRPr>
            </a:p>
          </p:txBody>
        </p:sp>
        <p:sp>
          <p:nvSpPr>
            <p:cNvPr id="254989" name="Text Box 8"/>
            <p:cNvSpPr txBox="1">
              <a:spLocks noChangeArrowheads="1"/>
            </p:cNvSpPr>
            <p:nvPr/>
          </p:nvSpPr>
          <p:spPr bwMode="auto">
            <a:xfrm>
              <a:off x="4416" y="756"/>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منسى</a:t>
              </a:r>
              <a:endParaRPr lang="en-US" b="1" dirty="0">
                <a:solidFill>
                  <a:srgbClr val="000514"/>
                </a:solidFill>
              </a:endParaRPr>
            </a:p>
          </p:txBody>
        </p:sp>
        <p:sp>
          <p:nvSpPr>
            <p:cNvPr id="254990" name="Text Box 9"/>
            <p:cNvSpPr txBox="1">
              <a:spLocks noChangeArrowheads="1"/>
            </p:cNvSpPr>
            <p:nvPr/>
          </p:nvSpPr>
          <p:spPr bwMode="auto">
            <a:xfrm>
              <a:off x="4224" y="1008"/>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أفرايم</a:t>
              </a:r>
              <a:endParaRPr lang="en-US" b="1" dirty="0">
                <a:solidFill>
                  <a:srgbClr val="000514"/>
                </a:solidFill>
              </a:endParaRPr>
            </a:p>
          </p:txBody>
        </p:sp>
        <p:sp>
          <p:nvSpPr>
            <p:cNvPr id="254991" name="Text Box 10"/>
            <p:cNvSpPr txBox="1">
              <a:spLocks noChangeArrowheads="1"/>
            </p:cNvSpPr>
            <p:nvPr/>
          </p:nvSpPr>
          <p:spPr bwMode="auto">
            <a:xfrm>
              <a:off x="4224" y="1584"/>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رأوبين</a:t>
              </a:r>
              <a:endParaRPr lang="en-US" b="1" dirty="0">
                <a:solidFill>
                  <a:srgbClr val="000514"/>
                </a:solidFill>
              </a:endParaRPr>
            </a:p>
          </p:txBody>
        </p:sp>
        <p:sp>
          <p:nvSpPr>
            <p:cNvPr id="254992" name="Text Box 11"/>
            <p:cNvSpPr txBox="1">
              <a:spLocks noChangeArrowheads="1"/>
            </p:cNvSpPr>
            <p:nvPr/>
          </p:nvSpPr>
          <p:spPr bwMode="auto">
            <a:xfrm>
              <a:off x="4128" y="21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يهوذا</a:t>
              </a:r>
              <a:endParaRPr lang="en-US" b="1" dirty="0">
                <a:solidFill>
                  <a:srgbClr val="000514"/>
                </a:solidFill>
              </a:endParaRPr>
            </a:p>
          </p:txBody>
        </p:sp>
        <p:sp>
          <p:nvSpPr>
            <p:cNvPr id="254993" name="Text Box 12"/>
            <p:cNvSpPr txBox="1">
              <a:spLocks noChangeArrowheads="1"/>
            </p:cNvSpPr>
            <p:nvPr/>
          </p:nvSpPr>
          <p:spPr bwMode="auto">
            <a:xfrm>
              <a:off x="3696" y="2874"/>
              <a:ext cx="1344" cy="218"/>
            </a:xfrm>
            <a:prstGeom prst="rect">
              <a:avLst/>
            </a:prstGeom>
            <a:noFill/>
            <a:ln w="9525">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600" b="1" dirty="0">
                  <a:solidFill>
                    <a:srgbClr val="000514"/>
                  </a:solidFill>
                </a:rPr>
                <a:t>القادة و الهيكل</a:t>
              </a:r>
              <a:endParaRPr lang="en-US" sz="1600" b="1" dirty="0">
                <a:solidFill>
                  <a:srgbClr val="000514"/>
                </a:solidFill>
              </a:endParaRPr>
            </a:p>
          </p:txBody>
        </p:sp>
        <p:sp>
          <p:nvSpPr>
            <p:cNvPr id="254994" name="Text Box 13"/>
            <p:cNvSpPr txBox="1">
              <a:spLocks noChangeArrowheads="1"/>
            </p:cNvSpPr>
            <p:nvPr/>
          </p:nvSpPr>
          <p:spPr bwMode="auto">
            <a:xfrm>
              <a:off x="3696" y="312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بنيامين</a:t>
              </a:r>
              <a:endParaRPr lang="en-US" b="1" dirty="0">
                <a:solidFill>
                  <a:srgbClr val="000514"/>
                </a:solidFill>
              </a:endParaRPr>
            </a:p>
          </p:txBody>
        </p:sp>
        <p:sp>
          <p:nvSpPr>
            <p:cNvPr id="254995" name="Text Box 14"/>
            <p:cNvSpPr txBox="1">
              <a:spLocks noChangeArrowheads="1"/>
            </p:cNvSpPr>
            <p:nvPr/>
          </p:nvSpPr>
          <p:spPr bwMode="auto">
            <a:xfrm>
              <a:off x="3600" y="336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شمعون</a:t>
              </a:r>
              <a:endParaRPr lang="en-US" b="1" dirty="0">
                <a:solidFill>
                  <a:srgbClr val="000514"/>
                </a:solidFill>
              </a:endParaRPr>
            </a:p>
          </p:txBody>
        </p:sp>
        <p:sp>
          <p:nvSpPr>
            <p:cNvPr id="254996" name="Text Box 15"/>
            <p:cNvSpPr txBox="1">
              <a:spLocks noChangeArrowheads="1"/>
            </p:cNvSpPr>
            <p:nvPr/>
          </p:nvSpPr>
          <p:spPr bwMode="auto">
            <a:xfrm>
              <a:off x="3504" y="360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يساكر</a:t>
              </a:r>
              <a:endParaRPr lang="en-US" b="1" dirty="0">
                <a:solidFill>
                  <a:srgbClr val="000514"/>
                </a:solidFill>
              </a:endParaRPr>
            </a:p>
          </p:txBody>
        </p:sp>
        <p:sp>
          <p:nvSpPr>
            <p:cNvPr id="254997" name="Text Box 16"/>
            <p:cNvSpPr txBox="1">
              <a:spLocks noChangeArrowheads="1"/>
            </p:cNvSpPr>
            <p:nvPr/>
          </p:nvSpPr>
          <p:spPr bwMode="auto">
            <a:xfrm>
              <a:off x="3360" y="384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زبولون</a:t>
              </a:r>
              <a:endParaRPr lang="en-US" b="1" dirty="0">
                <a:solidFill>
                  <a:srgbClr val="000514"/>
                </a:solidFill>
              </a:endParaRPr>
            </a:p>
          </p:txBody>
        </p:sp>
        <p:sp>
          <p:nvSpPr>
            <p:cNvPr id="254998" name="Text Box 17"/>
            <p:cNvSpPr txBox="1">
              <a:spLocks noChangeArrowheads="1"/>
            </p:cNvSpPr>
            <p:nvPr/>
          </p:nvSpPr>
          <p:spPr bwMode="auto">
            <a:xfrm>
              <a:off x="3216" y="4080"/>
              <a:ext cx="105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000514"/>
                  </a:solidFill>
                </a:rPr>
                <a:t>جاد</a:t>
              </a:r>
              <a:endParaRPr lang="en-US" b="1" dirty="0">
                <a:solidFill>
                  <a:srgbClr val="000514"/>
                </a:solidFill>
              </a:endParaRPr>
            </a:p>
          </p:txBody>
        </p:sp>
      </p:grpSp>
      <p:pic>
        <p:nvPicPr>
          <p:cNvPr id="254979" name="Picture 18"/>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76200" y="0"/>
            <a:ext cx="4800600" cy="6858000"/>
          </a:xfrm>
          <a:ln w="57150">
            <a:solidFill>
              <a:schemeClr val="bg2"/>
            </a:solidFill>
          </a:ln>
        </p:spPr>
      </p:pic>
      <p:sp>
        <p:nvSpPr>
          <p:cNvPr id="159763" name="Rectangle 19"/>
          <p:cNvSpPr>
            <a:spLocks noGrp="1" noRot="1" noChangeArrowheads="1"/>
          </p:cNvSpPr>
          <p:nvPr>
            <p:ph type="title"/>
          </p:nvPr>
        </p:nvSpPr>
        <p:spPr>
          <a:xfrm>
            <a:off x="0" y="0"/>
            <a:ext cx="70104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defRPr/>
            </a:pPr>
            <a:r>
              <a:rPr lang="ar-JO" dirty="0">
                <a:latin typeface="Arial" charset="0"/>
                <a:ea typeface="ＭＳ Ｐゴシック" charset="0"/>
                <a:cs typeface="Arial" charset="0"/>
              </a:rPr>
              <a:t>إعادة توزيع الأسباط</a:t>
            </a:r>
            <a:endParaRPr lang="en-US" dirty="0">
              <a:latin typeface="Arial" charset="0"/>
              <a:ea typeface="ＭＳ Ｐゴシック" charset="0"/>
              <a:cs typeface="Arial" charset="0"/>
            </a:endParaRPr>
          </a:p>
        </p:txBody>
      </p:sp>
      <p:sp>
        <p:nvSpPr>
          <p:cNvPr id="254981" name="Text Box 21"/>
          <p:cNvSpPr txBox="1">
            <a:spLocks noChangeArrowheads="1"/>
          </p:cNvSpPr>
          <p:nvPr/>
        </p:nvSpPr>
        <p:spPr bwMode="auto">
          <a:xfrm>
            <a:off x="8229600" y="0"/>
            <a:ext cx="920750" cy="92333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1800" b="1" dirty="0">
                <a:solidFill>
                  <a:srgbClr val="000514"/>
                </a:solidFill>
              </a:rPr>
              <a:t>م ع ق</a:t>
            </a:r>
            <a:r>
              <a:rPr lang="en-US" sz="1800" b="1" dirty="0">
                <a:solidFill>
                  <a:srgbClr val="000514"/>
                </a:solidFill>
              </a:rPr>
              <a:t> </a:t>
            </a:r>
            <a:r>
              <a:rPr lang="ar-JO" sz="1800" b="1" dirty="0">
                <a:solidFill>
                  <a:srgbClr val="000514"/>
                </a:solidFill>
              </a:rPr>
              <a:t>531 د</a:t>
            </a:r>
            <a:br>
              <a:rPr lang="en-US" sz="1800" b="1" dirty="0">
                <a:solidFill>
                  <a:srgbClr val="000514"/>
                </a:solidFill>
              </a:rPr>
            </a:br>
            <a:r>
              <a:rPr lang="ar-JO" sz="1800" b="1" dirty="0">
                <a:solidFill>
                  <a:srgbClr val="000514"/>
                </a:solidFill>
              </a:rPr>
              <a:t>531 ي</a:t>
            </a:r>
            <a:endParaRPr lang="en-US" sz="1800" b="1" dirty="0">
              <a:solidFill>
                <a:srgbClr val="000514"/>
              </a:solidFill>
            </a:endParaRPr>
          </a:p>
        </p:txBody>
      </p:sp>
      <p:sp>
        <p:nvSpPr>
          <p:cNvPr id="254982" name="Parallelogram 21"/>
          <p:cNvSpPr>
            <a:spLocks noChangeArrowheads="1"/>
          </p:cNvSpPr>
          <p:nvPr/>
        </p:nvSpPr>
        <p:spPr bwMode="auto">
          <a:xfrm>
            <a:off x="0" y="1447800"/>
            <a:ext cx="1371600" cy="1524000"/>
          </a:xfrm>
          <a:prstGeom prst="parallelogram">
            <a:avLst>
              <a:gd name="adj" fmla="val 25000"/>
            </a:avLst>
          </a:prstGeom>
          <a:solidFill>
            <a:srgbClr val="C7DCE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54983" name="Rectangle 20"/>
          <p:cNvSpPr>
            <a:spLocks noChangeArrowheads="1"/>
          </p:cNvSpPr>
          <p:nvPr/>
        </p:nvSpPr>
        <p:spPr bwMode="auto">
          <a:xfrm>
            <a:off x="-76200" y="838200"/>
            <a:ext cx="2057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JO" sz="2800" b="1" dirty="0">
                <a:solidFill>
                  <a:srgbClr val="000514"/>
                </a:solidFill>
                <a:latin typeface="Arial Black" charset="0"/>
                <a:ea typeface="ＭＳ Ｐゴシック" charset="0"/>
                <a:cs typeface="ＭＳ Ｐゴシック" charset="0"/>
              </a:rPr>
              <a:t>بعد الإمتلاك (يش 13)</a:t>
            </a:r>
            <a:endParaRPr lang="en-US" sz="2800" b="1" dirty="0">
              <a:solidFill>
                <a:srgbClr val="000514"/>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352534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55682" name="Picture 3" descr="tabernacle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0"/>
            <a:ext cx="8386762"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44" name="Rectangle 4"/>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ar-JO" b="1" dirty="0">
                <a:effectLst>
                  <a:glow rad="317500">
                    <a:schemeClr val="bg2">
                      <a:alpha val="90000"/>
                    </a:schemeClr>
                  </a:glow>
                </a:effectLst>
                <a:latin typeface="Arial" panose="020B0604020202020204" pitchFamily="34" charset="0"/>
                <a:cs typeface="Arial" panose="020B0604020202020204" pitchFamily="34" charset="0"/>
              </a:rPr>
              <a:t>السَّحَابَة</a:t>
            </a:r>
            <a:endParaRPr lang="en-US" b="1"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455684"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55685"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4144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   خروج 40؛</a:t>
            </a:r>
          </a:p>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rPr>
              <a:t>  1كو 10: 1- 4</a:t>
            </a:r>
            <a:endPar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614149722"/>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Content Placeholder 3" descr="ezek4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5400000">
            <a:off x="-1062831" y="1062831"/>
            <a:ext cx="6858000" cy="4732338"/>
          </a:xfrm>
        </p:spPr>
      </p:pic>
      <p:pic>
        <p:nvPicPr>
          <p:cNvPr id="257026" name="Picture 4" descr="ezek47bkc.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826000" y="0"/>
            <a:ext cx="431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2209800" cy="1676400"/>
          </a:xfrm>
          <a:solidFill>
            <a:srgbClr val="000514"/>
          </a:solidFill>
        </p:spPr>
        <p:txBody>
          <a:bodyPr/>
          <a:lstStyle/>
          <a:p>
            <a:pPr eaLnBrk="1" hangingPunct="1">
              <a:defRPr/>
            </a:pPr>
            <a:r>
              <a:rPr lang="ar-JO" sz="2800" dirty="0">
                <a:latin typeface="Arial" charset="0"/>
                <a:ea typeface="ＭＳ Ｐゴシック" charset="0"/>
                <a:cs typeface="Arial" charset="0"/>
              </a:rPr>
              <a:t>جغرافية </a:t>
            </a:r>
            <a:br>
              <a:rPr lang="ar-JO" sz="2800" dirty="0">
                <a:latin typeface="Arial" charset="0"/>
                <a:ea typeface="ＭＳ Ｐゴシック" charset="0"/>
                <a:cs typeface="Arial" charset="0"/>
              </a:rPr>
            </a:br>
            <a:r>
              <a:rPr lang="ar-JO" sz="2800" dirty="0">
                <a:latin typeface="Arial" charset="0"/>
                <a:ea typeface="ＭＳ Ｐゴシック" charset="0"/>
                <a:cs typeface="Arial" charset="0"/>
              </a:rPr>
              <a:t>الأيام الأخيرة</a:t>
            </a:r>
            <a:endParaRPr lang="en-US" sz="2800" dirty="0">
              <a:latin typeface="Arial" charset="0"/>
              <a:ea typeface="ＭＳ Ｐゴシック" charset="0"/>
              <a:cs typeface="Arial" charset="0"/>
            </a:endParaRPr>
          </a:p>
        </p:txBody>
      </p:sp>
      <p:sp>
        <p:nvSpPr>
          <p:cNvPr id="6" name="Title 1"/>
          <p:cNvSpPr txBox="1">
            <a:spLocks/>
          </p:cNvSpPr>
          <p:nvPr/>
        </p:nvSpPr>
        <p:spPr bwMode="auto">
          <a:xfrm>
            <a:off x="81534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cs typeface="Arial" charset="0"/>
              </a:rPr>
              <a:t>م ع ق</a:t>
            </a:r>
          </a:p>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cs typeface="Arial" charset="0"/>
              </a:rPr>
              <a:t>531ي</a:t>
            </a:r>
            <a:endParaRPr lang="en-US" sz="2000" b="1" dirty="0">
              <a:solidFill>
                <a:srgbClr val="E5E5FF"/>
              </a:solidFill>
              <a:effectLst>
                <a:outerShdw blurRad="38100" dist="38100" dir="2700000" algn="tl">
                  <a:srgbClr val="000000"/>
                </a:outerShdw>
              </a:effectLst>
              <a:cs typeface="Arial" charset="0"/>
            </a:endParaRPr>
          </a:p>
        </p:txBody>
      </p:sp>
      <p:sp>
        <p:nvSpPr>
          <p:cNvPr id="7" name="Rectangle 6"/>
          <p:cNvSpPr>
            <a:spLocks noChangeArrowheads="1"/>
          </p:cNvSpPr>
          <p:nvPr/>
        </p:nvSpPr>
        <p:spPr bwMode="auto">
          <a:xfrm rot="1110396">
            <a:off x="1476375" y="3240088"/>
            <a:ext cx="871538" cy="877887"/>
          </a:xfrm>
          <a:prstGeom prst="rect">
            <a:avLst/>
          </a:prstGeom>
          <a:solidFill>
            <a:schemeClr val="accent1">
              <a:alpha val="27058"/>
            </a:schemeClr>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6629400" y="4114800"/>
            <a:ext cx="228600" cy="228600"/>
          </a:xfrm>
          <a:prstGeom prst="rect">
            <a:avLst/>
          </a:prstGeom>
          <a:solidFill>
            <a:schemeClr val="accent1">
              <a:alpha val="27058"/>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 name="Title 1"/>
          <p:cNvSpPr txBox="1">
            <a:spLocks/>
          </p:cNvSpPr>
          <p:nvPr/>
        </p:nvSpPr>
        <p:spPr bwMode="auto">
          <a:xfrm>
            <a:off x="3733800" y="0"/>
            <a:ext cx="990600" cy="692696"/>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cs typeface="Arial" charset="0"/>
              </a:rPr>
              <a:t>م ع ق</a:t>
            </a:r>
          </a:p>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cs typeface="Arial" charset="0"/>
              </a:rPr>
              <a:t>531د</a:t>
            </a:r>
            <a:endParaRPr lang="en-US" sz="2000" b="1" dirty="0">
              <a:solidFill>
                <a:srgbClr val="E5E5FF"/>
              </a:solidFill>
              <a:effectLst>
                <a:outerShdw blurRad="38100" dist="38100" dir="2700000" algn="tl">
                  <a:srgbClr val="000000"/>
                </a:outerShdw>
              </a:effectLst>
              <a:cs typeface="Arial" charset="0"/>
            </a:endParaRPr>
          </a:p>
        </p:txBody>
      </p:sp>
      <p:sp>
        <p:nvSpPr>
          <p:cNvPr id="257032" name="Title 1"/>
          <p:cNvSpPr txBox="1">
            <a:spLocks/>
          </p:cNvSpPr>
          <p:nvPr/>
        </p:nvSpPr>
        <p:spPr bwMode="auto">
          <a:xfrm>
            <a:off x="2971800" y="2819400"/>
            <a:ext cx="3429000" cy="838200"/>
          </a:xfrm>
          <a:prstGeom prst="rect">
            <a:avLst/>
          </a:prstGeom>
          <a:solidFill>
            <a:srgbClr val="BAE4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2000" b="1" dirty="0">
                <a:solidFill>
                  <a:srgbClr val="000514"/>
                </a:solidFill>
                <a:cs typeface="Arial" charset="0"/>
              </a:rPr>
              <a:t>المظلل باللون الأزرق</a:t>
            </a:r>
          </a:p>
          <a:p>
            <a:pPr algn="ctr" defTabSz="914400" fontAlgn="base">
              <a:spcBef>
                <a:spcPct val="0"/>
              </a:spcBef>
              <a:spcAft>
                <a:spcPct val="0"/>
              </a:spcAft>
            </a:pPr>
            <a:r>
              <a:rPr lang="ar-JO" sz="2000" b="1" dirty="0">
                <a:solidFill>
                  <a:srgbClr val="000514"/>
                </a:solidFill>
                <a:cs typeface="Arial" charset="0"/>
              </a:rPr>
              <a:t>حز 45: 1-8، 48: 9-22</a:t>
            </a:r>
            <a:endParaRPr lang="en-US" sz="3600" b="1" dirty="0">
              <a:solidFill>
                <a:srgbClr val="000514"/>
              </a:solidFill>
              <a:cs typeface="Arial" charset="0"/>
            </a:endParaRPr>
          </a:p>
        </p:txBody>
      </p:sp>
    </p:spTree>
    <p:extLst>
      <p:ext uri="{BB962C8B-B14F-4D97-AF65-F5344CB8AC3E}">
        <p14:creationId xmlns:p14="http://schemas.microsoft.com/office/powerpoint/2010/main" val="321972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Content Placeholder 3" descr="Ezek47Temple Allotment bkc.jpg"/>
          <p:cNvPicPr>
            <a:picLocks noGrp="1" noChangeAspect="1"/>
          </p:cNvPicPr>
          <p:nvPr>
            <p:ph idx="1"/>
          </p:nvPr>
        </p:nvPicPr>
        <p:blipFill>
          <a:blip r:embed="rId3" cstate="screen">
            <a:extLst>
              <a:ext uri="{28A0092B-C50C-407E-A947-70E740481C1C}">
                <a14:useLocalDpi xmlns:a14="http://schemas.microsoft.com/office/drawing/2010/main"/>
              </a:ext>
            </a:extLst>
          </a:blip>
          <a:srcRect t="-7074" b="-7074"/>
          <a:stretch>
            <a:fillRect/>
          </a:stretch>
        </p:blipFill>
        <p:spPr>
          <a:xfrm>
            <a:off x="914400" y="-304800"/>
            <a:ext cx="8229600" cy="4525963"/>
          </a:xfrm>
        </p:spPr>
      </p:pic>
      <p:sp>
        <p:nvSpPr>
          <p:cNvPr id="2" name="Title 1"/>
          <p:cNvSpPr>
            <a:spLocks noGrp="1"/>
          </p:cNvSpPr>
          <p:nvPr>
            <p:ph type="title"/>
          </p:nvPr>
        </p:nvSpPr>
        <p:spPr>
          <a:xfrm>
            <a:off x="0" y="-76200"/>
            <a:ext cx="9144000" cy="609600"/>
          </a:xfrm>
          <a:solidFill>
            <a:srgbClr val="000514"/>
          </a:solidFill>
        </p:spPr>
        <p:txBody>
          <a:bodyPr/>
          <a:lstStyle/>
          <a:p>
            <a:pPr eaLnBrk="1" hangingPunct="1">
              <a:defRPr/>
            </a:pPr>
            <a:r>
              <a:rPr lang="ar-JO" sz="3200" dirty="0">
                <a:latin typeface="Arial" charset="0"/>
                <a:ea typeface="ＭＳ Ｐゴシック" charset="0"/>
                <a:cs typeface="Arial" charset="0"/>
              </a:rPr>
              <a:t>مقارنات الكهنة و اللاويين و الأمراء</a:t>
            </a:r>
            <a:endParaRPr lang="en-US" sz="3200" dirty="0">
              <a:latin typeface="Arial" charset="0"/>
              <a:ea typeface="ＭＳ Ｐゴシック" charset="0"/>
              <a:cs typeface="Arial" charset="0"/>
            </a:endParaRPr>
          </a:p>
        </p:txBody>
      </p:sp>
      <p:pic>
        <p:nvPicPr>
          <p:cNvPr id="259075" name="Picture 4" descr="ezek47Temple allotment Ludwigs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1536700" y="1676400"/>
            <a:ext cx="3644900" cy="6718300"/>
          </a:xfrm>
          <a:prstGeom prst="rect">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bwMode="auto">
          <a:xfrm>
            <a:off x="7772400" y="0"/>
            <a:ext cx="1371600" cy="457200"/>
          </a:xfrm>
          <a:prstGeom prst="rect">
            <a:avLst/>
          </a:prstGeom>
          <a:solidFill>
            <a:srgbClr val="00051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cs typeface="Arial" charset="0"/>
              </a:rPr>
              <a:t>م ع ق</a:t>
            </a:r>
          </a:p>
          <a:p>
            <a:pPr algn="ctr" defTabSz="914400" fontAlgn="base">
              <a:spcBef>
                <a:spcPct val="0"/>
              </a:spcBef>
              <a:spcAft>
                <a:spcPct val="0"/>
              </a:spcAft>
              <a:defRPr/>
            </a:pPr>
            <a:r>
              <a:rPr lang="ar-JO" sz="2000" b="1" dirty="0">
                <a:solidFill>
                  <a:srgbClr val="E5E5FF"/>
                </a:solidFill>
                <a:effectLst>
                  <a:outerShdw blurRad="38100" dist="38100" dir="2700000" algn="tl">
                    <a:srgbClr val="000000"/>
                  </a:outerShdw>
                </a:effectLst>
                <a:cs typeface="Arial" charset="0"/>
              </a:rPr>
              <a:t>531 ي-د</a:t>
            </a:r>
            <a:endParaRPr lang="en-US" sz="3600" b="1" dirty="0">
              <a:solidFill>
                <a:srgbClr val="E5E5FF"/>
              </a:solidFill>
              <a:effectLst>
                <a:outerShdw blurRad="38100" dist="38100" dir="2700000" algn="tl">
                  <a:srgbClr val="000000"/>
                </a:outerShdw>
              </a:effectLst>
              <a:cs typeface="Arial" charset="0"/>
            </a:endParaRPr>
          </a:p>
        </p:txBody>
      </p:sp>
      <p:sp>
        <p:nvSpPr>
          <p:cNvPr id="259077" name="Title 1"/>
          <p:cNvSpPr txBox="1">
            <a:spLocks/>
          </p:cNvSpPr>
          <p:nvPr/>
        </p:nvSpPr>
        <p:spPr bwMode="auto">
          <a:xfrm>
            <a:off x="5181600" y="3657600"/>
            <a:ext cx="3429000" cy="838200"/>
          </a:xfrm>
          <a:prstGeom prst="rect">
            <a:avLst/>
          </a:prstGeom>
          <a:solidFill>
            <a:srgbClr val="BAE4F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endParaRPr lang="en-US" sz="2000" b="1" dirty="0">
              <a:solidFill>
                <a:srgbClr val="000514"/>
              </a:solidFill>
              <a:cs typeface="Arial" charset="0"/>
            </a:endParaRPr>
          </a:p>
          <a:p>
            <a:pPr algn="ctr" defTabSz="914400" fontAlgn="base">
              <a:spcBef>
                <a:spcPct val="0"/>
              </a:spcBef>
              <a:spcAft>
                <a:spcPct val="0"/>
              </a:spcAft>
            </a:pPr>
            <a:r>
              <a:rPr lang="ar-JO" sz="2000" b="1" dirty="0">
                <a:solidFill>
                  <a:srgbClr val="000514"/>
                </a:solidFill>
                <a:cs typeface="Arial" charset="0"/>
              </a:rPr>
              <a:t>المظلل باللون الأزرق من</a:t>
            </a:r>
          </a:p>
          <a:p>
            <a:pPr algn="ctr" defTabSz="914400" fontAlgn="base">
              <a:spcBef>
                <a:spcPct val="0"/>
              </a:spcBef>
              <a:spcAft>
                <a:spcPct val="0"/>
              </a:spcAft>
            </a:pPr>
            <a:r>
              <a:rPr lang="ar-JO" sz="2000" b="1" dirty="0">
                <a:solidFill>
                  <a:srgbClr val="000514"/>
                </a:solidFill>
                <a:cs typeface="Arial" charset="0"/>
              </a:rPr>
              <a:t>حز 45: 1-8، 48: 9-22</a:t>
            </a:r>
            <a:endParaRPr lang="en-US" sz="2000" b="1" dirty="0">
              <a:solidFill>
                <a:srgbClr val="000514"/>
              </a:solidFill>
              <a:cs typeface="Arial" charset="0"/>
            </a:endParaRPr>
          </a:p>
          <a:p>
            <a:pPr algn="ctr" defTabSz="914400" fontAlgn="base">
              <a:spcBef>
                <a:spcPct val="0"/>
              </a:spcBef>
              <a:spcAft>
                <a:spcPct val="0"/>
              </a:spcAft>
            </a:pPr>
            <a:endParaRPr lang="en-US" sz="3600" b="1" dirty="0">
              <a:solidFill>
                <a:srgbClr val="000514"/>
              </a:solidFill>
              <a:cs typeface="Arial" charset="0"/>
            </a:endParaRPr>
          </a:p>
        </p:txBody>
      </p:sp>
      <p:sp>
        <p:nvSpPr>
          <p:cNvPr id="9" name="Rectangle 8"/>
          <p:cNvSpPr>
            <a:spLocks noChangeArrowheads="1"/>
          </p:cNvSpPr>
          <p:nvPr/>
        </p:nvSpPr>
        <p:spPr bwMode="auto">
          <a:xfrm rot="849632">
            <a:off x="1865313" y="4086225"/>
            <a:ext cx="1857375" cy="1776413"/>
          </a:xfrm>
          <a:prstGeom prst="rect">
            <a:avLst/>
          </a:prstGeom>
          <a:solidFill>
            <a:schemeClr val="accent1">
              <a:alpha val="27058"/>
            </a:schemeClr>
          </a:solidFill>
          <a:ln w="9525">
            <a:solidFill>
              <a:schemeClr val="tx1"/>
            </a:solidFill>
            <a:round/>
            <a:headEnd/>
            <a:tailEnd/>
          </a:ln>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Rectangle 9"/>
          <p:cNvSpPr>
            <a:spLocks noChangeArrowheads="1"/>
          </p:cNvSpPr>
          <p:nvPr/>
        </p:nvSpPr>
        <p:spPr bwMode="auto">
          <a:xfrm>
            <a:off x="6705600" y="1219200"/>
            <a:ext cx="1676400" cy="1600200"/>
          </a:xfrm>
          <a:prstGeom prst="rect">
            <a:avLst/>
          </a:prstGeom>
          <a:solidFill>
            <a:schemeClr val="accent1">
              <a:alpha val="27058"/>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74844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52322" name="Rectangle 1026"/>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effectLst>
            <a:outerShdw blurRad="63500" dist="107763" dir="13500000" algn="ctr" rotWithShape="0">
              <a:schemeClr val="tx2">
                <a:alpha val="74998"/>
              </a:schemeClr>
            </a:outerShdw>
          </a:effectLst>
        </p:spPr>
        <p:txBody>
          <a:bodyPr/>
          <a:lstStyle/>
          <a:p>
            <a:pPr>
              <a:defRPr/>
            </a:pPr>
            <a:r>
              <a:rPr lang="ar-JO" sz="6000" b="1" dirty="0">
                <a:effectLst>
                  <a:outerShdw blurRad="38100" dist="38100" dir="2700000" algn="tl">
                    <a:srgbClr val="000000"/>
                  </a:outerShdw>
                </a:effectLst>
                <a:latin typeface="Arial" charset="0"/>
                <a:ea typeface="ＭＳ Ｐゴシック" charset="0"/>
              </a:rPr>
              <a:t>الفوائد المستقبلية</a:t>
            </a:r>
            <a:br>
              <a:rPr lang="en-US" b="1" dirty="0">
                <a:effectLst>
                  <a:outerShdw blurRad="38100" dist="38100" dir="2700000" algn="tl">
                    <a:srgbClr val="000000"/>
                  </a:outerShdw>
                </a:effectLst>
                <a:latin typeface="Arial" charset="0"/>
                <a:ea typeface="ＭＳ Ｐゴシック" charset="0"/>
              </a:rPr>
            </a:br>
            <a:r>
              <a:rPr lang="en-US" b="1" dirty="0">
                <a:effectLst>
                  <a:outerShdw blurRad="38100" dist="38100" dir="2700000" algn="tl">
                    <a:srgbClr val="000000"/>
                  </a:outerShdw>
                </a:effectLst>
                <a:latin typeface="Arial" charset="0"/>
                <a:ea typeface="ＭＳ Ｐゴシック" charset="0"/>
              </a:rPr>
              <a:t>(</a:t>
            </a:r>
            <a:r>
              <a:rPr lang="ar-JO" b="1" dirty="0">
                <a:effectLst>
                  <a:outerShdw blurRad="38100" dist="38100" dir="2700000" algn="tl">
                    <a:srgbClr val="000000"/>
                  </a:outerShdw>
                </a:effectLst>
                <a:latin typeface="Arial" charset="0"/>
                <a:ea typeface="ＭＳ Ｐゴシック" charset="0"/>
              </a:rPr>
              <a:t>رؤ 19-22</a:t>
            </a:r>
            <a:r>
              <a:rPr lang="en-US" b="1" dirty="0">
                <a:effectLst>
                  <a:outerShdw blurRad="38100" dist="38100" dir="2700000" algn="tl">
                    <a:srgbClr val="000000"/>
                  </a:outerShdw>
                </a:effectLst>
                <a:latin typeface="Arial" charset="0"/>
                <a:ea typeface="ＭＳ Ｐゴシック" charset="0"/>
              </a:rPr>
              <a:t>)</a:t>
            </a:r>
          </a:p>
        </p:txBody>
      </p:sp>
      <p:grpSp>
        <p:nvGrpSpPr>
          <p:cNvPr id="2" name="Group 1027"/>
          <p:cNvGrpSpPr>
            <a:grpSpLocks/>
          </p:cNvGrpSpPr>
          <p:nvPr/>
        </p:nvGrpSpPr>
        <p:grpSpPr bwMode="auto">
          <a:xfrm>
            <a:off x="5835650" y="2133600"/>
            <a:ext cx="3384550" cy="4724400"/>
            <a:chOff x="3676" y="1344"/>
            <a:chExt cx="2132" cy="2976"/>
          </a:xfrm>
        </p:grpSpPr>
        <p:pic>
          <p:nvPicPr>
            <p:cNvPr id="1103882" name="Picture 1028"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5" name="Rectangle 1029"/>
            <p:cNvSpPr>
              <a:spLocks noChangeArrowheads="1"/>
            </p:cNvSpPr>
            <p:nvPr/>
          </p:nvSpPr>
          <p:spPr bwMode="auto">
            <a:xfrm>
              <a:off x="3676" y="1920"/>
              <a:ext cx="2132" cy="1071"/>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ar-JO" sz="4400" b="1" dirty="0">
                  <a:solidFill>
                    <a:srgbClr val="FFFFFF"/>
                  </a:solidFill>
                  <a:latin typeface="Arial" charset="0"/>
                  <a:ea typeface="ＭＳ Ｐゴシック" charset="0"/>
                  <a:cs typeface="Arial" charset="0"/>
                </a:rPr>
                <a:t>السماء</a:t>
              </a:r>
            </a:p>
            <a:p>
              <a:pPr algn="ctr" defTabSz="914400" eaLnBrk="0" fontAlgn="base" hangingPunct="0">
                <a:spcBef>
                  <a:spcPct val="0"/>
                </a:spcBef>
                <a:spcAft>
                  <a:spcPct val="0"/>
                </a:spcAft>
                <a:defRPr/>
              </a:pPr>
              <a:r>
                <a:rPr lang="ar-JO" sz="4400" b="1" dirty="0">
                  <a:solidFill>
                    <a:srgbClr val="FFFFFF"/>
                  </a:solidFill>
                  <a:latin typeface="Arial" charset="0"/>
                  <a:ea typeface="ＭＳ Ｐゴシック" charset="0"/>
                  <a:cs typeface="Arial" charset="0"/>
                </a:rPr>
                <a:t>(رؤ 21-22)</a:t>
              </a:r>
              <a:endParaRPr lang="en-US" sz="4400" b="1" dirty="0">
                <a:solidFill>
                  <a:srgbClr val="FFFFFF"/>
                </a:solidFill>
                <a:latin typeface="Arial" charset="0"/>
                <a:ea typeface="ＭＳ Ｐゴシック" charset="0"/>
                <a:cs typeface="Arial" charset="0"/>
              </a:endParaRPr>
            </a:p>
          </p:txBody>
        </p:sp>
      </p:grpSp>
      <p:grpSp>
        <p:nvGrpSpPr>
          <p:cNvPr id="7" name="Group 6"/>
          <p:cNvGrpSpPr>
            <a:grpSpLocks/>
          </p:cNvGrpSpPr>
          <p:nvPr/>
        </p:nvGrpSpPr>
        <p:grpSpPr bwMode="auto">
          <a:xfrm>
            <a:off x="-152400" y="2940050"/>
            <a:ext cx="3097213" cy="3930650"/>
            <a:chOff x="-152400" y="2940763"/>
            <a:chExt cx="3097213" cy="3929983"/>
          </a:xfrm>
        </p:grpSpPr>
        <p:pic>
          <p:nvPicPr>
            <p:cNvPr id="1103880" name="Picture 5" descr="Rev 19 battle-of-armageddo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2940763"/>
              <a:ext cx="2780704" cy="3929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28" name="Rectangle 1032"/>
            <p:cNvSpPr>
              <a:spLocks noChangeArrowheads="1"/>
            </p:cNvSpPr>
            <p:nvPr/>
          </p:nvSpPr>
          <p:spPr bwMode="auto">
            <a:xfrm>
              <a:off x="-152400" y="5115454"/>
              <a:ext cx="3097213" cy="1441205"/>
            </a:xfrm>
            <a:prstGeom prst="rect">
              <a:avLst/>
            </a:prstGeom>
            <a:noFill/>
            <a:ln w="9525">
              <a:noFill/>
              <a:miter lim="800000"/>
              <a:headEnd/>
              <a:tailEnd/>
            </a:ln>
            <a:effectLst>
              <a:outerShdw blurRad="63500" dist="38099" dir="2700000" algn="ctr" rotWithShape="0">
                <a:schemeClr val="tx2">
                  <a:alpha val="74998"/>
                </a:schemeClr>
              </a:outerShdw>
            </a:effectLst>
          </p:spPr>
          <p:txBody>
            <a:bodyPr anchor="ctr"/>
            <a:lstStyle/>
            <a:p>
              <a:pPr algn="ctr" defTabSz="914400" eaLnBrk="0" fontAlgn="base" hangingPunct="0">
                <a:spcBef>
                  <a:spcPct val="0"/>
                </a:spcBef>
                <a:spcAft>
                  <a:spcPct val="0"/>
                </a:spcAft>
                <a:defRPr/>
              </a:pPr>
              <a:r>
                <a:rPr lang="ar-JO" sz="4400" b="1" dirty="0">
                  <a:solidFill>
                    <a:srgbClr val="FFFFFF"/>
                  </a:solidFill>
                  <a:latin typeface="Arial" charset="0"/>
                  <a:ea typeface="ＭＳ Ｐゴシック" charset="0"/>
                  <a:cs typeface="Arial" charset="0"/>
                </a:rPr>
                <a:t>المجيء</a:t>
              </a:r>
            </a:p>
            <a:p>
              <a:pPr algn="ctr" defTabSz="914400" eaLnBrk="0" fontAlgn="base" hangingPunct="0">
                <a:spcBef>
                  <a:spcPct val="0"/>
                </a:spcBef>
                <a:spcAft>
                  <a:spcPct val="0"/>
                </a:spcAft>
                <a:defRPr/>
              </a:pPr>
              <a:r>
                <a:rPr lang="ar-JO" sz="4400" b="1" dirty="0">
                  <a:solidFill>
                    <a:srgbClr val="FFFFFF"/>
                  </a:solidFill>
                  <a:latin typeface="Arial" charset="0"/>
                  <a:ea typeface="ＭＳ Ｐゴシック" charset="0"/>
                  <a:cs typeface="Arial" charset="0"/>
                </a:rPr>
                <a:t>(رؤ 19)</a:t>
              </a:r>
              <a:endParaRPr lang="en-US" sz="4400" b="1" dirty="0">
                <a:solidFill>
                  <a:srgbClr val="FFFFFF"/>
                </a:solidFill>
                <a:latin typeface="Arial" charset="0"/>
                <a:ea typeface="ＭＳ Ｐゴシック" charset="0"/>
                <a:cs typeface="Arial" charset="0"/>
              </a:endParaRPr>
            </a:p>
          </p:txBody>
        </p:sp>
      </p:grpSp>
      <p:grpSp>
        <p:nvGrpSpPr>
          <p:cNvPr id="4" name="Group 1033"/>
          <p:cNvGrpSpPr>
            <a:grpSpLocks/>
          </p:cNvGrpSpPr>
          <p:nvPr/>
        </p:nvGrpSpPr>
        <p:grpSpPr bwMode="auto">
          <a:xfrm>
            <a:off x="2667000" y="2514600"/>
            <a:ext cx="3460750" cy="4343400"/>
            <a:chOff x="1680" y="1584"/>
            <a:chExt cx="2180" cy="2736"/>
          </a:xfrm>
        </p:grpSpPr>
        <p:pic>
          <p:nvPicPr>
            <p:cNvPr id="1103878" name="Picture 1034"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31" name="Rectangle 1035"/>
            <p:cNvSpPr>
              <a:spLocks noChangeArrowheads="1"/>
            </p:cNvSpPr>
            <p:nvPr/>
          </p:nvSpPr>
          <p:spPr bwMode="auto">
            <a:xfrm>
              <a:off x="1680" y="2640"/>
              <a:ext cx="2180" cy="1071"/>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algn="ctr" defTabSz="914400" eaLnBrk="0" fontAlgn="base" hangingPunct="0">
                <a:spcBef>
                  <a:spcPct val="0"/>
                </a:spcBef>
                <a:spcAft>
                  <a:spcPct val="0"/>
                </a:spcAft>
                <a:defRPr/>
              </a:pPr>
              <a:r>
                <a:rPr lang="ar-JO" sz="4400" b="1" dirty="0">
                  <a:solidFill>
                    <a:srgbClr val="000000"/>
                  </a:solidFill>
                  <a:latin typeface="Arial" charset="0"/>
                  <a:ea typeface="ＭＳ Ｐゴシック" charset="0"/>
                  <a:cs typeface="Arial" charset="0"/>
                </a:rPr>
                <a:t>الألفية</a:t>
              </a:r>
            </a:p>
            <a:p>
              <a:pPr algn="ctr" defTabSz="914400" eaLnBrk="0" fontAlgn="base" hangingPunct="0">
                <a:spcBef>
                  <a:spcPct val="0"/>
                </a:spcBef>
                <a:spcAft>
                  <a:spcPct val="0"/>
                </a:spcAft>
                <a:defRPr/>
              </a:pPr>
              <a:r>
                <a:rPr lang="ar-JO" sz="4400" b="1" dirty="0">
                  <a:solidFill>
                    <a:srgbClr val="000000"/>
                  </a:solidFill>
                  <a:latin typeface="Arial" charset="0"/>
                  <a:ea typeface="ＭＳ Ｐゴシック" charset="0"/>
                  <a:cs typeface="Arial" charset="0"/>
                </a:rPr>
                <a:t>(رؤ 20)</a:t>
              </a:r>
              <a:endParaRPr lang="en-US" sz="4400" b="1" dirty="0">
                <a:solidFill>
                  <a:srgbClr val="000000"/>
                </a:solidFill>
                <a:latin typeface="Arial" charset="0"/>
                <a:ea typeface="ＭＳ Ｐゴシック" charset="0"/>
                <a:cs typeface="Arial" charset="0"/>
              </a:endParaRPr>
            </a:p>
          </p:txBody>
        </p:sp>
      </p:grpSp>
      <p:sp>
        <p:nvSpPr>
          <p:cNvPr id="12" name="Text Box 37"/>
          <p:cNvSpPr txBox="1">
            <a:spLocks noChangeArrowheads="1"/>
          </p:cNvSpPr>
          <p:nvPr/>
        </p:nvSpPr>
        <p:spPr bwMode="auto">
          <a:xfrm>
            <a:off x="8410852" y="64606"/>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charset="0"/>
                <a:cs typeface="Arial" charset="0"/>
              </a:rPr>
              <a:t>421</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2205265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nodeType="afterGroup">
                            <p:stCondLst>
                              <p:cond delay="500"/>
                            </p:stCondLst>
                            <p:childTnLst>
                              <p:par>
                                <p:cTn id="9" presetID="9" presetClass="entr" presetSubtype="0"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nodeType="afterGroup">
                            <p:stCondLst>
                              <p:cond delay="3000"/>
                            </p:stCondLst>
                            <p:childTnLst>
                              <p:par>
                                <p:cTn id="13" presetID="9" presetClass="entr" presetSubtype="0" fill="hold" nodeType="afterEffect">
                                  <p:stCondLst>
                                    <p:cond delay="200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b="1" dirty="0">
                <a:solidFill>
                  <a:srgbClr val="FFFFFF"/>
                </a:solidFill>
              </a:rPr>
              <a:t>دعم الراحة الألفية المستقبلية في عبرانيين 4</a:t>
            </a:r>
            <a:endParaRPr lang="en-US" sz="3600" b="1" dirty="0">
              <a:solidFill>
                <a:srgbClr val="FFFFFF"/>
              </a:solidFill>
            </a:endParaRPr>
          </a:p>
        </p:txBody>
      </p:sp>
      <p:sp>
        <p:nvSpPr>
          <p:cNvPr id="8" name="Text Box 5"/>
          <p:cNvSpPr txBox="1">
            <a:spLocks noChangeArrowheads="1"/>
          </p:cNvSpPr>
          <p:nvPr/>
        </p:nvSpPr>
        <p:spPr bwMode="auto">
          <a:xfrm>
            <a:off x="8106770" y="15007"/>
            <a:ext cx="1279555"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latin typeface="Arial"/>
                <a:ea typeface="ＭＳ Ｐゴシック" charset="0"/>
                <a:cs typeface="Arial"/>
              </a:rPr>
              <a:t>266 آي</a:t>
            </a:r>
            <a:endParaRPr lang="en-US" sz="2400" b="1" dirty="0">
              <a:solidFill>
                <a:srgbClr val="FFFFFF"/>
              </a:solidFill>
              <a:latin typeface="Arial"/>
              <a:ea typeface="ＭＳ Ｐゴシック" charset="0"/>
              <a:cs typeface="Arial"/>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r" defTabSz="914400"/>
            <a:r>
              <a:rPr lang="ar-JO" sz="2400" b="1" dirty="0">
                <a:solidFill>
                  <a:srgbClr val="FFFFFF"/>
                </a:solidFill>
                <a:effectLst>
                  <a:glow rad="177800">
                    <a:srgbClr val="DADADA">
                      <a:lumMod val="10000"/>
                    </a:srgbClr>
                  </a:glow>
                </a:effectLst>
                <a:latin typeface="Arial"/>
              </a:rPr>
              <a:t>1. السياق</a:t>
            </a:r>
          </a:p>
          <a:p>
            <a:pPr marL="412750" indent="-412750" algn="r" defTabSz="914400"/>
            <a:r>
              <a:rPr lang="ar-JO" sz="2400" b="1" dirty="0">
                <a:solidFill>
                  <a:srgbClr val="FFFFFF"/>
                </a:solidFill>
                <a:effectLst>
                  <a:glow rad="177800">
                    <a:srgbClr val="DADADA">
                      <a:lumMod val="10000"/>
                    </a:srgbClr>
                  </a:glow>
                </a:effectLst>
                <a:latin typeface="Arial"/>
              </a:rPr>
              <a:t>2. وعد الأرض</a:t>
            </a:r>
          </a:p>
          <a:p>
            <a:pPr marL="412750" indent="-412750" algn="r" defTabSz="914400"/>
            <a:r>
              <a:rPr lang="ar-JO" sz="2400" b="1" dirty="0">
                <a:solidFill>
                  <a:srgbClr val="FFFFFF"/>
                </a:solidFill>
                <a:effectLst>
                  <a:glow rad="177800">
                    <a:srgbClr val="DADADA">
                      <a:lumMod val="10000"/>
                    </a:srgbClr>
                  </a:glow>
                </a:effectLst>
                <a:latin typeface="Arial"/>
              </a:rPr>
              <a:t>3. نصوص كتابية أخرى</a:t>
            </a:r>
          </a:p>
          <a:p>
            <a:pPr marL="412750" indent="-412750" algn="r" defTabSz="914400"/>
            <a:r>
              <a:rPr lang="ar-JO" sz="2400" b="1" dirty="0">
                <a:solidFill>
                  <a:srgbClr val="FFFFFF"/>
                </a:solidFill>
                <a:effectLst>
                  <a:glow rad="177800">
                    <a:srgbClr val="DADADA">
                      <a:lumMod val="10000"/>
                    </a:srgbClr>
                  </a:glow>
                </a:effectLst>
                <a:latin typeface="Arial"/>
              </a:rPr>
              <a:t>4. مراجع غير كتابية</a:t>
            </a:r>
            <a:endParaRPr lang="en-US" sz="2400" b="1" dirty="0">
              <a:solidFill>
                <a:srgbClr val="FFFFFF"/>
              </a:solidFill>
              <a:effectLst>
                <a:glow rad="177800">
                  <a:srgbClr val="DADADA">
                    <a:lumMod val="10000"/>
                  </a:srgbClr>
                </a:glow>
              </a:effectLst>
              <a:latin typeface="Arial"/>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chemeClr val="accent6">
                    <a:lumMod val="75000"/>
                  </a:schemeClr>
                </a:solidFill>
              </a:rPr>
              <a:t>تخصيص الأراضي في الألفية </a:t>
            </a:r>
          </a:p>
          <a:p>
            <a:r>
              <a:rPr lang="ar-JO" sz="2400" dirty="0">
                <a:solidFill>
                  <a:schemeClr val="accent6">
                    <a:lumMod val="75000"/>
                  </a:schemeClr>
                </a:solidFill>
              </a:rPr>
              <a:t>(حزقيال 47-48)</a:t>
            </a:r>
            <a:endParaRPr lang="en-US" sz="2400" dirty="0">
              <a:solidFill>
                <a:schemeClr val="accent6">
                  <a:lumMod val="75000"/>
                </a:schemeClr>
              </a:solidFill>
              <a:effectLst/>
            </a:endParaRPr>
          </a:p>
        </p:txBody>
      </p:sp>
    </p:spTree>
    <p:extLst>
      <p:ext uri="{BB962C8B-B14F-4D97-AF65-F5344CB8AC3E}">
        <p14:creationId xmlns:p14="http://schemas.microsoft.com/office/powerpoint/2010/main" val="363917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76200" cmpd="sng">
            <a:solidFill>
              <a:srgbClr val="FFFF00"/>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00"/>
              </a:solidFill>
              <a:latin typeface="Arial"/>
              <a:ea typeface="ＭＳ Ｐゴシック" charset="0"/>
              <a:cs typeface="Arial"/>
            </a:endParaRPr>
          </a:p>
        </p:txBody>
      </p:sp>
      <p:sp>
        <p:nvSpPr>
          <p:cNvPr id="50181" name="Text Box 1029"/>
          <p:cNvSpPr txBox="1">
            <a:spLocks noChangeArrowheads="1"/>
          </p:cNvSpPr>
          <p:nvPr/>
        </p:nvSpPr>
        <p:spPr bwMode="auto">
          <a:xfrm>
            <a:off x="3278909" y="1257300"/>
            <a:ext cx="2747817"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a:cs typeface="Arial"/>
              </a:rPr>
              <a:t>مجيء      المسيا</a:t>
            </a:r>
            <a:endParaRPr lang="en-US" sz="3600" b="1" dirty="0">
              <a:solidFill>
                <a:srgbClr val="FFFF00"/>
              </a:solidFill>
              <a:latin typeface="Arial"/>
              <a:cs typeface="Arial"/>
            </a:endParaRPr>
          </a:p>
        </p:txBody>
      </p:sp>
      <p:sp>
        <p:nvSpPr>
          <p:cNvPr id="50182" name="Text Box 1030"/>
          <p:cNvSpPr txBox="1">
            <a:spLocks noChangeArrowheads="1"/>
          </p:cNvSpPr>
          <p:nvPr/>
        </p:nvSpPr>
        <p:spPr bwMode="auto">
          <a:xfrm>
            <a:off x="1600200" y="2478411"/>
            <a:ext cx="27432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FF"/>
                </a:solidFill>
                <a:latin typeface="Arial"/>
                <a:cs typeface="Arial"/>
              </a:rPr>
              <a:t>الدهر       الحالي</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997733" y="4267200"/>
            <a:ext cx="3537755"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a:cs typeface="Arial"/>
              </a:rPr>
              <a:t>اليوم 1-6</a:t>
            </a:r>
            <a:br>
              <a:rPr lang="en-US" sz="3600" b="1" dirty="0">
                <a:solidFill>
                  <a:srgbClr val="FFFF00"/>
                </a:solidFill>
                <a:latin typeface="Arial"/>
                <a:cs typeface="Arial"/>
              </a:rPr>
            </a:br>
            <a:r>
              <a:rPr lang="en-US" sz="3600" b="1" dirty="0">
                <a:solidFill>
                  <a:srgbClr val="FFFF00"/>
                </a:solidFill>
                <a:latin typeface="Arial"/>
                <a:cs typeface="Arial"/>
              </a:rPr>
              <a:t> </a:t>
            </a:r>
            <a:r>
              <a:rPr lang="ar-JO" sz="3600" b="1" dirty="0">
                <a:solidFill>
                  <a:srgbClr val="FFFF00"/>
                </a:solidFill>
                <a:latin typeface="Arial"/>
                <a:cs typeface="Arial"/>
              </a:rPr>
              <a:t>      (عمل لمدة       6000 سنة)</a:t>
            </a:r>
          </a:p>
        </p:txBody>
      </p:sp>
      <p:sp>
        <p:nvSpPr>
          <p:cNvPr id="50184" name="Text Box 1032"/>
          <p:cNvSpPr txBox="1">
            <a:spLocks noChangeArrowheads="1"/>
          </p:cNvSpPr>
          <p:nvPr/>
        </p:nvSpPr>
        <p:spPr bwMode="auto">
          <a:xfrm>
            <a:off x="4724400" y="2478411"/>
            <a:ext cx="29718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FF"/>
                </a:solidFill>
                <a:latin typeface="Arial"/>
                <a:cs typeface="Arial"/>
              </a:rPr>
              <a:t>الدهر           الآتي</a:t>
            </a:r>
            <a:endParaRPr lang="en-US" sz="3600" b="1" dirty="0">
              <a:solidFill>
                <a:srgbClr val="000000"/>
              </a:solidFill>
              <a:latin typeface="Arial"/>
              <a:cs typeface="Arial"/>
            </a:endParaRPr>
          </a:p>
        </p:txBody>
      </p:sp>
      <p:sp>
        <p:nvSpPr>
          <p:cNvPr id="50185" name="Text Box 1033"/>
          <p:cNvSpPr txBox="1">
            <a:spLocks noChangeArrowheads="1"/>
          </p:cNvSpPr>
          <p:nvPr/>
        </p:nvSpPr>
        <p:spPr bwMode="auto">
          <a:xfrm>
            <a:off x="4535488" y="4267200"/>
            <a:ext cx="3617912" cy="1754326"/>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a:cs typeface="Arial"/>
              </a:rPr>
              <a:t>اليوم 7</a:t>
            </a:r>
            <a:br>
              <a:rPr lang="en-US" sz="3600" b="1" dirty="0">
                <a:solidFill>
                  <a:srgbClr val="FFFF00"/>
                </a:solidFill>
                <a:latin typeface="Arial"/>
                <a:cs typeface="Arial"/>
              </a:rPr>
            </a:br>
            <a:r>
              <a:rPr lang="ar-JO" sz="3600" b="1" dirty="0">
                <a:solidFill>
                  <a:srgbClr val="FFFF00"/>
                </a:solidFill>
                <a:latin typeface="Arial"/>
                <a:cs typeface="Arial"/>
              </a:rPr>
              <a:t>(راحة لمدة              1000 سنة)</a:t>
            </a:r>
            <a:endParaRPr lang="en-US" sz="3600" b="1" dirty="0">
              <a:solidFill>
                <a:srgbClr val="FFFF00"/>
              </a:solidFill>
              <a:latin typeface="Arial"/>
              <a:cs typeface="Arial"/>
            </a:endParaRPr>
          </a:p>
        </p:txBody>
      </p:sp>
      <p:sp>
        <p:nvSpPr>
          <p:cNvPr id="50189" name="Rectangle 1037"/>
          <p:cNvSpPr>
            <a:spLocks noGrp="1" noChangeArrowheads="1"/>
          </p:cNvSpPr>
          <p:nvPr>
            <p:ph type="title" idx="4294967295"/>
          </p:nvPr>
        </p:nvSpPr>
        <p:spPr>
          <a:xfrm>
            <a:off x="685800" y="191665"/>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JO" sz="4000" b="1" dirty="0">
                <a:solidFill>
                  <a:srgbClr val="FFFFFF"/>
                </a:solidFill>
                <a:latin typeface="Arial"/>
                <a:ea typeface="ＭＳ Ｐゴシック" charset="-128"/>
                <a:cs typeface="Arial"/>
              </a:rPr>
              <a:t>التعليم الرباني</a:t>
            </a:r>
            <a:endParaRPr lang="en-US" sz="4000" b="1" dirty="0">
              <a:solidFill>
                <a:srgbClr val="FFFFFF"/>
              </a:solidFill>
              <a:latin typeface="Arial"/>
              <a:ea typeface="ＭＳ Ｐゴシック" charset="-128"/>
              <a:cs typeface="Arial"/>
            </a:endParaRPr>
          </a:p>
        </p:txBody>
      </p:sp>
    </p:spTree>
    <p:extLst>
      <p:ext uri="{BB962C8B-B14F-4D97-AF65-F5344CB8AC3E}">
        <p14:creationId xmlns:p14="http://schemas.microsoft.com/office/powerpoint/2010/main" val="40436446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50178"/>
                                        </p:tgtEl>
                                        <p:attrNameLst>
                                          <p:attrName>style.visibility</p:attrName>
                                        </p:attrNameLst>
                                      </p:cBhvr>
                                      <p:to>
                                        <p:strVal val="visible"/>
                                      </p:to>
                                    </p:set>
                                    <p:animEffect transition="in" filter="wipe(left)">
                                      <p:cBhvr>
                                        <p:cTn id="7" dur="500"/>
                                        <p:tgtEl>
                                          <p:spTgt spid="50178"/>
                                        </p:tgtEl>
                                      </p:cBhvr>
                                    </p:animEffect>
                                  </p:childTnLst>
                                </p:cTn>
                              </p:par>
                            </p:childTnLst>
                          </p:cTn>
                        </p:par>
                        <p:par>
                          <p:cTn id="8" fill="hold" nodeType="afterGroup">
                            <p:stCondLst>
                              <p:cond delay="1500"/>
                            </p:stCondLst>
                            <p:childTnLst>
                              <p:par>
                                <p:cTn id="9" presetID="17" presetClass="entr" presetSubtype="8" fill="hold" grpId="0" nodeType="afterEffect">
                                  <p:stCondLst>
                                    <p:cond delay="1000"/>
                                  </p:stCondLst>
                                  <p:childTnLst>
                                    <p:set>
                                      <p:cBhvr>
                                        <p:cTn id="10" dur="1" fill="hold">
                                          <p:stCondLst>
                                            <p:cond delay="0"/>
                                          </p:stCondLst>
                                        </p:cTn>
                                        <p:tgtEl>
                                          <p:spTgt spid="50183"/>
                                        </p:tgtEl>
                                        <p:attrNameLst>
                                          <p:attrName>style.visibility</p:attrName>
                                        </p:attrNameLst>
                                      </p:cBhvr>
                                      <p:to>
                                        <p:strVal val="visible"/>
                                      </p:to>
                                    </p:set>
                                    <p:anim calcmode="lin" valueType="num">
                                      <p:cBhvr>
                                        <p:cTn id="11" dur="500" fill="hold"/>
                                        <p:tgtEl>
                                          <p:spTgt spid="50183"/>
                                        </p:tgtEl>
                                        <p:attrNameLst>
                                          <p:attrName>ppt_x</p:attrName>
                                        </p:attrNameLst>
                                      </p:cBhvr>
                                      <p:tavLst>
                                        <p:tav tm="0">
                                          <p:val>
                                            <p:strVal val="#ppt_x-#ppt_w/2"/>
                                          </p:val>
                                        </p:tav>
                                        <p:tav tm="100000">
                                          <p:val>
                                            <p:strVal val="#ppt_x"/>
                                          </p:val>
                                        </p:tav>
                                      </p:tavLst>
                                    </p:anim>
                                    <p:anim calcmode="lin" valueType="num">
                                      <p:cBhvr>
                                        <p:cTn id="12" dur="500" fill="hold"/>
                                        <p:tgtEl>
                                          <p:spTgt spid="50183"/>
                                        </p:tgtEl>
                                        <p:attrNameLst>
                                          <p:attrName>ppt_y</p:attrName>
                                        </p:attrNameLst>
                                      </p:cBhvr>
                                      <p:tavLst>
                                        <p:tav tm="0">
                                          <p:val>
                                            <p:strVal val="#ppt_y"/>
                                          </p:val>
                                        </p:tav>
                                        <p:tav tm="100000">
                                          <p:val>
                                            <p:strVal val="#ppt_y"/>
                                          </p:val>
                                        </p:tav>
                                      </p:tavLst>
                                    </p:anim>
                                    <p:anim calcmode="lin" valueType="num">
                                      <p:cBhvr>
                                        <p:cTn id="13" dur="500" fill="hold"/>
                                        <p:tgtEl>
                                          <p:spTgt spid="50183"/>
                                        </p:tgtEl>
                                        <p:attrNameLst>
                                          <p:attrName>ppt_w</p:attrName>
                                        </p:attrNameLst>
                                      </p:cBhvr>
                                      <p:tavLst>
                                        <p:tav tm="0">
                                          <p:val>
                                            <p:fltVal val="0"/>
                                          </p:val>
                                        </p:tav>
                                        <p:tav tm="100000">
                                          <p:val>
                                            <p:strVal val="#ppt_w"/>
                                          </p:val>
                                        </p:tav>
                                      </p:tavLst>
                                    </p:anim>
                                    <p:anim calcmode="lin" valueType="num">
                                      <p:cBhvr>
                                        <p:cTn id="14" dur="500" fill="hold"/>
                                        <p:tgtEl>
                                          <p:spTgt spid="50183"/>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3000"/>
                            </p:stCondLst>
                            <p:childTnLst>
                              <p:par>
                                <p:cTn id="16" presetID="17" presetClass="entr" presetSubtype="10" fill="hold" grpId="0" nodeType="afterEffect">
                                  <p:stCondLst>
                                    <p:cond delay="1000"/>
                                  </p:stCondLst>
                                  <p:childTnLst>
                                    <p:set>
                                      <p:cBhvr>
                                        <p:cTn id="17" dur="1" fill="hold">
                                          <p:stCondLst>
                                            <p:cond delay="0"/>
                                          </p:stCondLst>
                                        </p:cTn>
                                        <p:tgtEl>
                                          <p:spTgt spid="50182"/>
                                        </p:tgtEl>
                                        <p:attrNameLst>
                                          <p:attrName>style.visibility</p:attrName>
                                        </p:attrNameLst>
                                      </p:cBhvr>
                                      <p:to>
                                        <p:strVal val="visible"/>
                                      </p:to>
                                    </p:set>
                                    <p:anim calcmode="lin" valueType="num">
                                      <p:cBhvr>
                                        <p:cTn id="18" dur="500" fill="hold"/>
                                        <p:tgtEl>
                                          <p:spTgt spid="50182"/>
                                        </p:tgtEl>
                                        <p:attrNameLst>
                                          <p:attrName>ppt_w</p:attrName>
                                        </p:attrNameLst>
                                      </p:cBhvr>
                                      <p:tavLst>
                                        <p:tav tm="0">
                                          <p:val>
                                            <p:fltVal val="0"/>
                                          </p:val>
                                        </p:tav>
                                        <p:tav tm="100000">
                                          <p:val>
                                            <p:strVal val="#ppt_w"/>
                                          </p:val>
                                        </p:tav>
                                      </p:tavLst>
                                    </p:anim>
                                    <p:anim calcmode="lin" valueType="num">
                                      <p:cBhvr>
                                        <p:cTn id="19" dur="500" fill="hold"/>
                                        <p:tgtEl>
                                          <p:spTgt spid="50182"/>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2" presetClass="entr" presetSubtype="1" fill="hold" grpId="0" nodeType="afterEffect">
                                  <p:stCondLst>
                                    <p:cond delay="6000"/>
                                  </p:stCondLst>
                                  <p:childTnLst>
                                    <p:set>
                                      <p:cBhvr>
                                        <p:cTn id="22" dur="1" fill="hold">
                                          <p:stCondLst>
                                            <p:cond delay="0"/>
                                          </p:stCondLst>
                                        </p:cTn>
                                        <p:tgtEl>
                                          <p:spTgt spid="50181"/>
                                        </p:tgtEl>
                                        <p:attrNameLst>
                                          <p:attrName>style.visibility</p:attrName>
                                        </p:attrNameLst>
                                      </p:cBhvr>
                                      <p:to>
                                        <p:strVal val="visible"/>
                                      </p:to>
                                    </p:set>
                                    <p:anim calcmode="lin" valueType="num">
                                      <p:cBhvr additive="base">
                                        <p:cTn id="23" dur="500" fill="hold"/>
                                        <p:tgtEl>
                                          <p:spTgt spid="50181"/>
                                        </p:tgtEl>
                                        <p:attrNameLst>
                                          <p:attrName>ppt_x</p:attrName>
                                        </p:attrNameLst>
                                      </p:cBhvr>
                                      <p:tavLst>
                                        <p:tav tm="0">
                                          <p:val>
                                            <p:strVal val="#ppt_x"/>
                                          </p:val>
                                        </p:tav>
                                        <p:tav tm="100000">
                                          <p:val>
                                            <p:strVal val="#ppt_x"/>
                                          </p:val>
                                        </p:tav>
                                      </p:tavLst>
                                    </p:anim>
                                    <p:anim calcmode="lin" valueType="num">
                                      <p:cBhvr additive="base">
                                        <p:cTn id="24" dur="500" fill="hold"/>
                                        <p:tgtEl>
                                          <p:spTgt spid="50181"/>
                                        </p:tgtEl>
                                        <p:attrNameLst>
                                          <p:attrName>ppt_y</p:attrName>
                                        </p:attrNameLst>
                                      </p:cBhvr>
                                      <p:tavLst>
                                        <p:tav tm="0">
                                          <p:val>
                                            <p:strVal val="0-#ppt_h/2"/>
                                          </p:val>
                                        </p:tav>
                                        <p:tav tm="100000">
                                          <p:val>
                                            <p:strVal val="#ppt_y"/>
                                          </p:val>
                                        </p:tav>
                                      </p:tavLst>
                                    </p:anim>
                                  </p:childTnLst>
                                </p:cTn>
                              </p:par>
                            </p:childTnLst>
                          </p:cTn>
                        </p:par>
                        <p:par>
                          <p:cTn id="25" fill="hold" nodeType="afterGroup">
                            <p:stCondLst>
                              <p:cond delay="11000"/>
                            </p:stCondLst>
                            <p:childTnLst>
                              <p:par>
                                <p:cTn id="26" presetID="2" presetClass="entr" presetSubtype="1" fill="hold" nodeType="afterEffect">
                                  <p:stCondLst>
                                    <p:cond delay="0"/>
                                  </p:stCondLst>
                                  <p:childTnLst>
                                    <p:set>
                                      <p:cBhvr>
                                        <p:cTn id="27" dur="1" fill="hold">
                                          <p:stCondLst>
                                            <p:cond delay="0"/>
                                          </p:stCondLst>
                                        </p:cTn>
                                        <p:tgtEl>
                                          <p:spTgt spid="50179"/>
                                        </p:tgtEl>
                                        <p:attrNameLst>
                                          <p:attrName>style.visibility</p:attrName>
                                        </p:attrNameLst>
                                      </p:cBhvr>
                                      <p:to>
                                        <p:strVal val="visible"/>
                                      </p:to>
                                    </p:set>
                                    <p:anim calcmode="lin" valueType="num">
                                      <p:cBhvr additive="base">
                                        <p:cTn id="28" dur="500" fill="hold"/>
                                        <p:tgtEl>
                                          <p:spTgt spid="50179"/>
                                        </p:tgtEl>
                                        <p:attrNameLst>
                                          <p:attrName>ppt_x</p:attrName>
                                        </p:attrNameLst>
                                      </p:cBhvr>
                                      <p:tavLst>
                                        <p:tav tm="0">
                                          <p:val>
                                            <p:strVal val="#ppt_x"/>
                                          </p:val>
                                        </p:tav>
                                        <p:tav tm="100000">
                                          <p:val>
                                            <p:strVal val="#ppt_x"/>
                                          </p:val>
                                        </p:tav>
                                      </p:tavLst>
                                    </p:anim>
                                    <p:anim calcmode="lin" valueType="num">
                                      <p:cBhvr additive="base">
                                        <p:cTn id="29" dur="500" fill="hold"/>
                                        <p:tgtEl>
                                          <p:spTgt spid="50179"/>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1500"/>
                            </p:stCondLst>
                            <p:childTnLst>
                              <p:par>
                                <p:cTn id="31" presetID="17" presetClass="entr" presetSubtype="10" fill="hold" grpId="0" nodeType="afterEffect">
                                  <p:stCondLst>
                                    <p:cond delay="3000"/>
                                  </p:stCondLst>
                                  <p:childTnLst>
                                    <p:set>
                                      <p:cBhvr>
                                        <p:cTn id="32" dur="1" fill="hold">
                                          <p:stCondLst>
                                            <p:cond delay="0"/>
                                          </p:stCondLst>
                                        </p:cTn>
                                        <p:tgtEl>
                                          <p:spTgt spid="50185"/>
                                        </p:tgtEl>
                                        <p:attrNameLst>
                                          <p:attrName>style.visibility</p:attrName>
                                        </p:attrNameLst>
                                      </p:cBhvr>
                                      <p:to>
                                        <p:strVal val="visible"/>
                                      </p:to>
                                    </p:set>
                                    <p:anim calcmode="lin" valueType="num">
                                      <p:cBhvr>
                                        <p:cTn id="33" dur="500" fill="hold"/>
                                        <p:tgtEl>
                                          <p:spTgt spid="50185"/>
                                        </p:tgtEl>
                                        <p:attrNameLst>
                                          <p:attrName>ppt_w</p:attrName>
                                        </p:attrNameLst>
                                      </p:cBhvr>
                                      <p:tavLst>
                                        <p:tav tm="0">
                                          <p:val>
                                            <p:fltVal val="0"/>
                                          </p:val>
                                        </p:tav>
                                        <p:tav tm="100000">
                                          <p:val>
                                            <p:strVal val="#ppt_w"/>
                                          </p:val>
                                        </p:tav>
                                      </p:tavLst>
                                    </p:anim>
                                    <p:anim calcmode="lin" valueType="num">
                                      <p:cBhvr>
                                        <p:cTn id="34" dur="500" fill="hold"/>
                                        <p:tgtEl>
                                          <p:spTgt spid="50185"/>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15000"/>
                            </p:stCondLst>
                            <p:childTnLst>
                              <p:par>
                                <p:cTn id="36" presetID="17" presetClass="entr" presetSubtype="10" fill="hold" grpId="0" nodeType="afterEffect">
                                  <p:stCondLst>
                                    <p:cond delay="4000"/>
                                  </p:stCondLst>
                                  <p:childTnLst>
                                    <p:set>
                                      <p:cBhvr>
                                        <p:cTn id="37" dur="1" fill="hold">
                                          <p:stCondLst>
                                            <p:cond delay="0"/>
                                          </p:stCondLst>
                                        </p:cTn>
                                        <p:tgtEl>
                                          <p:spTgt spid="50184"/>
                                        </p:tgtEl>
                                        <p:attrNameLst>
                                          <p:attrName>style.visibility</p:attrName>
                                        </p:attrNameLst>
                                      </p:cBhvr>
                                      <p:to>
                                        <p:strVal val="visible"/>
                                      </p:to>
                                    </p:set>
                                    <p:anim calcmode="lin" valueType="num">
                                      <p:cBhvr>
                                        <p:cTn id="38" dur="500" fill="hold"/>
                                        <p:tgtEl>
                                          <p:spTgt spid="50184"/>
                                        </p:tgtEl>
                                        <p:attrNameLst>
                                          <p:attrName>ppt_w</p:attrName>
                                        </p:attrNameLst>
                                      </p:cBhvr>
                                      <p:tavLst>
                                        <p:tav tm="0">
                                          <p:val>
                                            <p:fltVal val="0"/>
                                          </p:val>
                                        </p:tav>
                                        <p:tav tm="100000">
                                          <p:val>
                                            <p:strVal val="#ppt_w"/>
                                          </p:val>
                                        </p:tav>
                                      </p:tavLst>
                                    </p:anim>
                                    <p:anim calcmode="lin" valueType="num">
                                      <p:cBhvr>
                                        <p:cTn id="39" dur="500" fill="hold"/>
                                        <p:tgtEl>
                                          <p:spTgt spid="5018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utoUpdateAnimBg="0"/>
      <p:bldP spid="50182" grpId="0"/>
      <p:bldP spid="50183" grpId="0" autoUpdateAnimBg="0"/>
      <p:bldP spid="50184" grpId="0"/>
      <p:bldP spid="50185" grpId="0"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ar-JO" sz="3600" b="1" dirty="0">
                <a:solidFill>
                  <a:srgbClr val="FFFFFF"/>
                </a:solidFill>
                <a:latin typeface="Arial"/>
                <a:ea typeface="ＭＳ Ｐゴシック" charset="0"/>
                <a:cs typeface="Arial"/>
              </a:rPr>
              <a:t>عصر الكنيسة</a:t>
            </a:r>
            <a:endParaRPr lang="en-US" sz="3600" b="1" dirty="0">
              <a:solidFill>
                <a:srgbClr val="FFFFFF"/>
              </a:solidFill>
              <a:latin typeface="Arial"/>
              <a:ea typeface="ＭＳ Ｐゴシック" charset="0"/>
              <a:cs typeface="Arial"/>
            </a:endParaRP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00CCFF"/>
                </a:solidFill>
                <a:latin typeface="Arial"/>
                <a:cs typeface="Arial"/>
              </a:rPr>
              <a:t>المجيء     الثاني</a:t>
            </a:r>
            <a:endParaRPr lang="en-US" sz="3600" b="1" dirty="0">
              <a:solidFill>
                <a:srgbClr val="000000"/>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FF"/>
                </a:solidFill>
                <a:latin typeface="Arial"/>
                <a:cs typeface="Arial"/>
              </a:rPr>
              <a:t>الضيقة</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a:cs typeface="Arial"/>
              </a:rPr>
              <a:t>7 سنوات</a:t>
            </a:r>
            <a:endParaRPr lang="en-US" sz="3600" b="1" dirty="0">
              <a:solidFill>
                <a:srgbClr val="FFFF00"/>
              </a:solidFill>
              <a:latin typeface="Arial"/>
              <a:cs typeface="Arial"/>
            </a:endParaRP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FF"/>
                </a:solidFill>
                <a:latin typeface="Arial"/>
                <a:cs typeface="Arial"/>
              </a:rPr>
              <a:t>الألفية</a:t>
            </a:r>
            <a:endParaRPr lang="en-US" sz="3600" b="1" dirty="0">
              <a:solidFill>
                <a:srgbClr val="000000"/>
              </a:solidFill>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FFFF00"/>
                </a:solidFill>
                <a:latin typeface="Arial"/>
                <a:cs typeface="Arial"/>
              </a:rPr>
              <a:t>1000 سنة</a:t>
            </a:r>
            <a:endParaRPr lang="en-US" sz="36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ar-JO" sz="3600" b="1" dirty="0">
                <a:solidFill>
                  <a:srgbClr val="FFCC00"/>
                </a:solidFill>
                <a:latin typeface="Arial"/>
                <a:ea typeface="ＭＳ Ｐゴシック" charset="0"/>
                <a:cs typeface="Arial"/>
              </a:rPr>
              <a:t>المملكة الأبدية</a:t>
            </a:r>
            <a:endParaRPr lang="en-US" sz="3600" b="1" dirty="0">
              <a:solidFill>
                <a:srgbClr val="FFCC00"/>
              </a:solidFill>
              <a:latin typeface="Arial"/>
              <a:ea typeface="ＭＳ Ｐゴシック" charset="0"/>
              <a:cs typeface="Arial"/>
            </a:endParaRP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ar-JO" sz="3600" b="1" dirty="0">
                <a:solidFill>
                  <a:srgbClr val="CCFFCC"/>
                </a:solidFill>
                <a:latin typeface="Arial"/>
                <a:cs typeface="Arial"/>
              </a:rPr>
              <a:t>الدينونة</a:t>
            </a:r>
            <a:endParaRPr lang="en-US" sz="3600" b="1" dirty="0">
              <a:solidFill>
                <a:srgbClr val="CCFFCC"/>
              </a:solidFill>
              <a:latin typeface="Arial"/>
              <a:cs typeface="Arial"/>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ar-JO" sz="4000" b="1" dirty="0">
                <a:solidFill>
                  <a:srgbClr val="FFFFFF"/>
                </a:solidFill>
                <a:latin typeface="Arial"/>
                <a:ea typeface="ＭＳ Ｐゴシック" charset="-128"/>
                <a:cs typeface="Arial"/>
              </a:rPr>
              <a:t>تعليم المسيحيين الأوائل</a:t>
            </a:r>
            <a:endParaRPr lang="en-US" sz="4000" b="1" dirty="0">
              <a:solidFill>
                <a:srgbClr val="FFFFFF"/>
              </a:solidFill>
              <a:latin typeface="Arial"/>
              <a:ea typeface="ＭＳ Ｐゴシック" charset="-128"/>
              <a:cs typeface="Arial"/>
            </a:endParaRPr>
          </a:p>
        </p:txBody>
      </p:sp>
      <p:sp>
        <p:nvSpPr>
          <p:cNvPr id="16" name="Text Box 1041"/>
          <p:cNvSpPr txBox="1">
            <a:spLocks noChangeArrowheads="1"/>
          </p:cNvSpPr>
          <p:nvPr/>
        </p:nvSpPr>
        <p:spPr bwMode="auto">
          <a:xfrm>
            <a:off x="8286337" y="77723"/>
            <a:ext cx="70410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ar-JO" b="1" dirty="0">
                <a:solidFill>
                  <a:srgbClr val="FFFFFF"/>
                </a:solidFill>
                <a:latin typeface="Arial"/>
                <a:cs typeface="Arial"/>
              </a:rPr>
              <a:t>208</a:t>
            </a:r>
          </a:p>
          <a:p>
            <a:pPr algn="r" defTabSz="914400" eaLnBrk="0" fontAlgn="base" hangingPunct="0">
              <a:spcBef>
                <a:spcPct val="0"/>
              </a:spcBef>
              <a:spcAft>
                <a:spcPct val="0"/>
              </a:spcAft>
            </a:pPr>
            <a:r>
              <a:rPr lang="ar-JO" b="1" dirty="0">
                <a:solidFill>
                  <a:srgbClr val="FFFFFF"/>
                </a:solidFill>
                <a:latin typeface="Arial"/>
                <a:cs typeface="Arial"/>
              </a:rPr>
              <a:t>433</a:t>
            </a:r>
            <a:endParaRPr lang="en-US" b="1" dirty="0">
              <a:solidFill>
                <a:srgbClr val="000000"/>
              </a:solidFill>
              <a:latin typeface="Arial"/>
              <a:cs typeface="Arial"/>
            </a:endParaRPr>
          </a:p>
        </p:txBody>
      </p:sp>
    </p:spTree>
    <p:extLst>
      <p:ext uri="{BB962C8B-B14F-4D97-AF65-F5344CB8AC3E}">
        <p14:creationId xmlns:p14="http://schemas.microsoft.com/office/powerpoint/2010/main" val="310036161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27384"/>
            <a:ext cx="4330824" cy="2736304"/>
          </a:xfrm>
          <a:solidFill>
            <a:srgbClr val="000514"/>
          </a:solidFill>
        </p:spPr>
        <p:txBody>
          <a:bodyPr/>
          <a:lstStyle/>
          <a:p>
            <a:r>
              <a:rPr lang="ar-JO" sz="3600" dirty="0"/>
              <a:t>دعم الراحة الألفية المستقبلية في عبرانيين 4</a:t>
            </a:r>
            <a:endParaRPr lang="en-US" sz="3600" b="1" dirty="0">
              <a:solidFill>
                <a:srgbClr val="FFFFFF"/>
              </a:solidFill>
            </a:endParaRPr>
          </a:p>
        </p:txBody>
      </p:sp>
      <p:sp>
        <p:nvSpPr>
          <p:cNvPr id="8" name="Text Box 5"/>
          <p:cNvSpPr txBox="1">
            <a:spLocks noChangeArrowheads="1"/>
          </p:cNvSpPr>
          <p:nvPr/>
        </p:nvSpPr>
        <p:spPr bwMode="auto">
          <a:xfrm>
            <a:off x="8093122" y="15007"/>
            <a:ext cx="1293203"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eaLnBrk="0" fontAlgn="base" hangingPunct="0">
              <a:spcBef>
                <a:spcPct val="0"/>
              </a:spcBef>
              <a:spcAft>
                <a:spcPct val="0"/>
              </a:spcAft>
              <a:defRPr/>
            </a:pPr>
            <a:r>
              <a:rPr lang="ar-JO" sz="2400" b="1" dirty="0">
                <a:solidFill>
                  <a:srgbClr val="FFFFFF"/>
                </a:solidFill>
                <a:latin typeface="Arial"/>
                <a:ea typeface="ＭＳ Ｐゴシック" charset="0"/>
                <a:cs typeface="Arial"/>
              </a:rPr>
              <a:t>266 آي</a:t>
            </a:r>
            <a:endParaRPr lang="en-US" sz="2400" b="1" dirty="0">
              <a:solidFill>
                <a:srgbClr val="FFFFFF"/>
              </a:solidFill>
              <a:latin typeface="Arial"/>
              <a:ea typeface="ＭＳ Ｐゴシック" charset="0"/>
              <a:cs typeface="Arial"/>
            </a:endParaRPr>
          </a:p>
        </p:txBody>
      </p:sp>
      <p:sp>
        <p:nvSpPr>
          <p:cNvPr id="6" name="Title 1"/>
          <p:cNvSpPr txBox="1">
            <a:spLocks/>
          </p:cNvSpPr>
          <p:nvPr/>
        </p:nvSpPr>
        <p:spPr bwMode="auto">
          <a:xfrm>
            <a:off x="4788024" y="2780928"/>
            <a:ext cx="4355976" cy="3312368"/>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412750" indent="-412750" algn="r" defTabSz="914400"/>
            <a:r>
              <a:rPr lang="ar-JO" sz="2400" b="1" dirty="0">
                <a:solidFill>
                  <a:srgbClr val="FFFFFF"/>
                </a:solidFill>
                <a:effectLst>
                  <a:glow rad="177800">
                    <a:srgbClr val="DADADA">
                      <a:lumMod val="10000"/>
                    </a:srgbClr>
                  </a:glow>
                </a:effectLst>
              </a:rPr>
              <a:t>1. السياق</a:t>
            </a:r>
          </a:p>
          <a:p>
            <a:pPr marL="412750" indent="-412750" algn="r" defTabSz="914400"/>
            <a:r>
              <a:rPr lang="ar-JO" sz="2400" b="1" dirty="0">
                <a:solidFill>
                  <a:srgbClr val="FFFFFF"/>
                </a:solidFill>
                <a:effectLst>
                  <a:glow rad="177800">
                    <a:srgbClr val="DADADA">
                      <a:lumMod val="10000"/>
                    </a:srgbClr>
                  </a:glow>
                </a:effectLst>
              </a:rPr>
              <a:t>2. وعد الأرض</a:t>
            </a:r>
          </a:p>
          <a:p>
            <a:pPr marL="412750" indent="-412750" algn="r" defTabSz="914400"/>
            <a:r>
              <a:rPr lang="ar-JO" sz="2400" b="1" dirty="0">
                <a:solidFill>
                  <a:srgbClr val="FFFFFF"/>
                </a:solidFill>
                <a:effectLst>
                  <a:glow rad="177800">
                    <a:srgbClr val="DADADA">
                      <a:lumMod val="10000"/>
                    </a:srgbClr>
                  </a:glow>
                </a:effectLst>
              </a:rPr>
              <a:t>3. نصوص كتابية أخرى</a:t>
            </a:r>
          </a:p>
          <a:p>
            <a:pPr marL="412750" indent="-412750" algn="r" defTabSz="914400"/>
            <a:r>
              <a:rPr lang="ar-JO" sz="2400" b="1" dirty="0">
                <a:solidFill>
                  <a:srgbClr val="FFFFFF"/>
                </a:solidFill>
                <a:effectLst>
                  <a:glow rad="177800">
                    <a:srgbClr val="DADADA">
                      <a:lumMod val="10000"/>
                    </a:srgbClr>
                  </a:glow>
                </a:effectLst>
              </a:rPr>
              <a:t>4. مراجع غير كتابية</a:t>
            </a:r>
            <a:endParaRPr lang="en-US" sz="2400" b="1" dirty="0">
              <a:solidFill>
                <a:srgbClr val="FFFFFF"/>
              </a:solidFill>
              <a:effectLst>
                <a:glow rad="177800">
                  <a:srgbClr val="DADADA">
                    <a:lumMod val="10000"/>
                  </a:srgbClr>
                </a:glow>
              </a:effectLst>
              <a:latin typeface="Arial"/>
            </a:endParaRPr>
          </a:p>
          <a:p>
            <a:pPr marL="412750" indent="-412750" algn="r" defTabSz="914400"/>
            <a:r>
              <a:rPr lang="ar-JO" sz="2400" b="1" dirty="0">
                <a:solidFill>
                  <a:srgbClr val="FFFFFF"/>
                </a:solidFill>
                <a:effectLst>
                  <a:glow rad="177800">
                    <a:srgbClr val="DADADA">
                      <a:lumMod val="10000"/>
                    </a:srgbClr>
                  </a:glow>
                </a:effectLst>
                <a:latin typeface="Arial"/>
              </a:rPr>
              <a:t>5. الفترة الزمنية لعبرانيين 4: 8</a:t>
            </a:r>
            <a:endParaRPr lang="en-US" sz="2400" b="1" dirty="0">
              <a:solidFill>
                <a:srgbClr val="FFFFFF"/>
              </a:solidFill>
              <a:effectLst>
                <a:glow rad="177800">
                  <a:srgbClr val="DADADA">
                    <a:lumMod val="10000"/>
                  </a:srgbClr>
                </a:glow>
              </a:effectLst>
              <a:latin typeface="Arial"/>
            </a:endParaRPr>
          </a:p>
        </p:txBody>
      </p:sp>
      <p:pic>
        <p:nvPicPr>
          <p:cNvPr id="4" name="Picture 3"/>
          <p:cNvPicPr>
            <a:picLocks noChangeAspect="1"/>
          </p:cNvPicPr>
          <p:nvPr/>
        </p:nvPicPr>
        <p:blipFill>
          <a:blip r:embed="rId2"/>
          <a:stretch>
            <a:fillRect/>
          </a:stretch>
        </p:blipFill>
        <p:spPr>
          <a:xfrm>
            <a:off x="10318" y="0"/>
            <a:ext cx="4877554" cy="6858000"/>
          </a:xfrm>
          <a:prstGeom prst="rect">
            <a:avLst/>
          </a:prstGeom>
        </p:spPr>
      </p:pic>
      <p:sp>
        <p:nvSpPr>
          <p:cNvPr id="7" name="Title 1"/>
          <p:cNvSpPr txBox="1">
            <a:spLocks/>
          </p:cNvSpPr>
          <p:nvPr/>
        </p:nvSpPr>
        <p:spPr bwMode="auto">
          <a:xfrm>
            <a:off x="12162" y="7214"/>
            <a:ext cx="4860032" cy="813475"/>
          </a:xfrm>
          <a:prstGeom prst="rect">
            <a:avLst/>
          </a:prstGeom>
          <a:solidFill>
            <a:srgbClr val="FFFFFF"/>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JO" sz="2400" dirty="0">
                <a:solidFill>
                  <a:schemeClr val="accent6">
                    <a:lumMod val="75000"/>
                  </a:schemeClr>
                </a:solidFill>
              </a:rPr>
              <a:t>تخصيص الأراضي في الألفية </a:t>
            </a:r>
          </a:p>
          <a:p>
            <a:r>
              <a:rPr lang="ar-JO" sz="2400" dirty="0">
                <a:solidFill>
                  <a:schemeClr val="accent6">
                    <a:lumMod val="75000"/>
                  </a:schemeClr>
                </a:solidFill>
              </a:rPr>
              <a:t>(حزقيال 47-48)</a:t>
            </a:r>
            <a:endParaRPr lang="en-US" sz="2400" dirty="0">
              <a:solidFill>
                <a:schemeClr val="accent6">
                  <a:lumMod val="75000"/>
                </a:schemeClr>
              </a:solidFill>
              <a:effectLst/>
            </a:endParaRPr>
          </a:p>
        </p:txBody>
      </p:sp>
    </p:spTree>
    <p:extLst>
      <p:ext uri="{BB962C8B-B14F-4D97-AF65-F5344CB8AC3E}">
        <p14:creationId xmlns:p14="http://schemas.microsoft.com/office/powerpoint/2010/main" val="10883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8-11</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8 لأنه لو كان يشوع قد أراحهم لما تكلم بعد ذلك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عن يوم آخر </a:t>
            </a:r>
            <a:r>
              <a:rPr lang="ar-JO" sz="40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9 إذاً بقيت راحة لشعب الله 10 لأن الذي دخل راحته استراح هو ايضاً من أعماله كما الله من أعماله 11 فلنجتهد أن ندخل تلك الراحة لئلا يسقط أحد في عبرة العصيان هذه عينها</a:t>
            </a:r>
            <a:endParaRPr lang="en-US" sz="4000" dirty="0">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4152337203"/>
      </p:ext>
    </p:extLst>
  </p:cSld>
  <p:clrMapOvr>
    <a:masterClrMapping/>
  </p:clrMapOvr>
  <p:transition spd="slow">
    <p:cut/>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1-2</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1 فلنخف أنه مع بقاء وعد بالدخول إلى راحته</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يرى أحد منكم أنه قد خاب منه </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2 لأننا نحن أيضاً قد بشرنا كما أولئك لكن لم تنفع كلمة الخبر أولئك إذ لم تكن ممتزجة بالإيمان في الذين سمعوا</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198499400"/>
      </p:ext>
    </p:extLst>
  </p:cSld>
  <p:clrMapOvr>
    <a:masterClrMapping/>
  </p:clrMapOvr>
  <p:transition spd="slow">
    <p:cut/>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3-5</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3 لأننا نحن المؤمنين ندخل الراحة كما قال حتى أقسمت في غضبي لن يدخلوا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راحتي</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مع كون الأعمال قد أكملت منذ تأسيس العالم     4 لأنه قال في موضع عن السابع هكذا و استراح الله في اليوم السابع من جميع أعماله 5 و في هذا أيضاً لن يدخلوا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راحتي</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1148872145"/>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57730"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57731"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7732"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p:spPr>
        <p:txBody>
          <a:bodyPr>
            <a:normAutofit fontScale="90000"/>
          </a:bodyPr>
          <a:lstStyle/>
          <a:p>
            <a:pPr marL="715963" indent="-715963" eaLnBrk="1" hangingPunct="1">
              <a:defRPr/>
            </a:pPr>
            <a:r>
              <a:rPr lang="ar-JO" b="1" dirty="0">
                <a:effectLst>
                  <a:glow rad="317500">
                    <a:schemeClr val="bg2">
                      <a:alpha val="90000"/>
                    </a:schemeClr>
                  </a:glow>
                </a:effectLst>
                <a:latin typeface="Arial" panose="020B0604020202020204" pitchFamily="34" charset="0"/>
                <a:cs typeface="Arial" panose="020B0604020202020204" pitchFamily="34" charset="0"/>
              </a:rPr>
              <a:t>البَحَر</a:t>
            </a:r>
            <a:endParaRPr lang="en-US" b="1" dirty="0">
              <a:effectLst>
                <a:glow rad="317500">
                  <a:schemeClr val="bg2">
                    <a:alpha val="90000"/>
                  </a:schemeClr>
                </a:glow>
              </a:effectLst>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خروج 40؛</a:t>
            </a:r>
          </a:p>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1كو 10: 1- 4</a:t>
            </a:r>
            <a:endPar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endParaRPr>
          </a:p>
        </p:txBody>
      </p:sp>
    </p:spTree>
    <p:extLst>
      <p:ext uri="{BB962C8B-B14F-4D97-AF65-F5344CB8AC3E}">
        <p14:creationId xmlns:p14="http://schemas.microsoft.com/office/powerpoint/2010/main" val="2320693148"/>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عب 4: 6-7</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pPr algn="l"/>
            <a:endPar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6 فإذ بقي أن قوماً يدخلونها و الذين بشروا أولاً لم يدخلوا لسبب العصيان 7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يعين أيضاً يوماً قائلاً في داود اليوم</a:t>
            </a:r>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rPr>
              <a:t> بعد زمان هذا مقداره كما قيل اليوم إن سمعتم صوته فلا تقسوا قلوبكم</a:t>
            </a:r>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4244441967"/>
      </p:ext>
    </p:extLst>
  </p:cSld>
  <p:clrMapOvr>
    <a:masterClrMapping/>
  </p:clrMapOvr>
  <p:transition spd="slow">
    <p:cut/>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t>عب 4: 8-11</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sym typeface="Calibri"/>
            </a:endParaRPr>
          </a:p>
          <a:p>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sym typeface="Calibri"/>
              </a:rPr>
              <a:t>8 لأنه لو كان يشوع قد أراحهم لما تكلم بعد ذلك </a:t>
            </a:r>
            <a:r>
              <a:rPr lang="ar-JO" sz="4000" dirty="0">
                <a:effectLst>
                  <a:glow rad="190500">
                    <a:prstClr val="black">
                      <a:alpha val="75000"/>
                    </a:prstClr>
                  </a:glow>
                  <a:outerShdw blurRad="50800" dist="38100" dir="2700000" algn="tl" rotWithShape="0">
                    <a:srgbClr val="000000">
                      <a:alpha val="43000"/>
                    </a:srgbClr>
                  </a:outerShdw>
                </a:effectLst>
                <a:sym typeface="Calibri"/>
              </a:rPr>
              <a:t>عن يوم آخر 9 إذاً بقيت راحة لشعب الله 10 لأن الذي دخل راحته استراح هو ايضاً من أعماله كما الله من أعماله 11 فلنجتهد أن ندخل تلك الراحة لئلا يسقط أحد في عبرة العصيان هذه عينها</a:t>
            </a:r>
            <a:endParaRPr lang="en-US" sz="4000" dirty="0">
              <a:effectLst>
                <a:glow rad="190500">
                  <a:prstClr val="black">
                    <a:alpha val="75000"/>
                  </a:prstClr>
                </a:glow>
                <a:outerShdw blurRad="50800" dist="38100" dir="2700000" algn="tl" rotWithShape="0">
                  <a:srgbClr val="000000">
                    <a:alpha val="43000"/>
                  </a:srgbClr>
                </a:outerShdw>
              </a:effectLst>
              <a:sym typeface="Calibri"/>
            </a:endParaRPr>
          </a:p>
        </p:txBody>
      </p:sp>
    </p:spTree>
    <p:extLst>
      <p:ext uri="{BB962C8B-B14F-4D97-AF65-F5344CB8AC3E}">
        <p14:creationId xmlns:p14="http://schemas.microsoft.com/office/powerpoint/2010/main" val="2679254409"/>
      </p:ext>
    </p:extLst>
  </p:cSld>
  <p:clrMapOvr>
    <a:masterClrMapping/>
  </p:clrMapOvr>
  <p:transition spd="slow">
    <p:cut/>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82" y="0"/>
            <a:ext cx="914161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77641"/>
            <a:ext cx="5334000" cy="2858134"/>
          </a:xfrm>
          <a:noFill/>
          <a:ln>
            <a:noFill/>
          </a:ln>
          <a:effectLst/>
        </p:spPr>
        <p:txBody>
          <a:bodyPr anchor="ctr"/>
          <a:lstStyle/>
          <a:p>
            <a:r>
              <a:rPr lang="ar-SA" sz="6000" b="1" kern="1200" spc="-100" dirty="0">
                <a:solidFill>
                  <a:schemeClr val="tx1"/>
                </a:solidFill>
                <a:latin typeface="Helvetica Neue Black Condensed"/>
                <a:ea typeface="ＭＳ Ｐゴシック" charset="0"/>
                <a:cs typeface="Helvetica Neue Black Condensed"/>
              </a:rPr>
              <a:t>لماذا التركيز على المسيح ؟</a:t>
            </a:r>
            <a:endParaRPr lang="en-US" sz="6000" b="1" kern="1200" spc="-100" dirty="0">
              <a:solidFill>
                <a:schemeClr val="tx1"/>
              </a:solidFill>
              <a:latin typeface="Helvetica Neue Black Condensed"/>
              <a:ea typeface="ＭＳ Ｐゴシック" charset="0"/>
              <a:cs typeface="Helvetica Neue Black Condensed"/>
            </a:endParaRPr>
          </a:p>
        </p:txBody>
      </p:sp>
      <p:grpSp>
        <p:nvGrpSpPr>
          <p:cNvPr id="4" name="Group 3">
            <a:extLst>
              <a:ext uri="{FF2B5EF4-FFF2-40B4-BE49-F238E27FC236}">
                <a16:creationId xmlns:a16="http://schemas.microsoft.com/office/drawing/2014/main" id="{80361439-2667-6748-97A9-4A2DA1468C4A}"/>
              </a:ext>
            </a:extLst>
          </p:cNvPr>
          <p:cNvGrpSpPr/>
          <p:nvPr/>
        </p:nvGrpSpPr>
        <p:grpSpPr>
          <a:xfrm>
            <a:off x="743166" y="-23494"/>
            <a:ext cx="4127657" cy="3978910"/>
            <a:chOff x="2383" y="-23494"/>
            <a:chExt cx="4127657" cy="3219142"/>
          </a:xfrm>
        </p:grpSpPr>
        <p:sp>
          <p:nvSpPr>
            <p:cNvPr id="2" name="Right Arrow 1">
              <a:extLst>
                <a:ext uri="{FF2B5EF4-FFF2-40B4-BE49-F238E27FC236}">
                  <a16:creationId xmlns:a16="http://schemas.microsoft.com/office/drawing/2014/main" id="{DD011214-F20F-B842-9AF2-4FE44C1ACA97}"/>
                </a:ext>
              </a:extLst>
            </p:cNvPr>
            <p:cNvSpPr/>
            <p:nvPr/>
          </p:nvSpPr>
          <p:spPr bwMode="auto">
            <a:xfrm>
              <a:off x="2642873" y="747389"/>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Rectangle 2">
              <a:extLst>
                <a:ext uri="{FF2B5EF4-FFF2-40B4-BE49-F238E27FC236}">
                  <a16:creationId xmlns:a16="http://schemas.microsoft.com/office/drawing/2014/main" id="{DD026F97-F597-D342-81B1-DF2EA77FF11E}"/>
                </a:ext>
              </a:extLst>
            </p:cNvPr>
            <p:cNvSpPr txBox="1">
              <a:spLocks noChangeArrowheads="1"/>
            </p:cNvSpPr>
            <p:nvPr/>
          </p:nvSpPr>
          <p:spPr bwMode="auto">
            <a:xfrm>
              <a:off x="2383"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الحكم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grpSp>
        <p:nvGrpSpPr>
          <p:cNvPr id="7" name="Group 6">
            <a:extLst>
              <a:ext uri="{FF2B5EF4-FFF2-40B4-BE49-F238E27FC236}">
                <a16:creationId xmlns:a16="http://schemas.microsoft.com/office/drawing/2014/main" id="{67F5FBD9-B795-054C-887B-1877383D554C}"/>
              </a:ext>
            </a:extLst>
          </p:cNvPr>
          <p:cNvGrpSpPr/>
          <p:nvPr/>
        </p:nvGrpSpPr>
        <p:grpSpPr>
          <a:xfrm>
            <a:off x="5047128" y="-35069"/>
            <a:ext cx="4106065" cy="3978910"/>
            <a:chOff x="5035553" y="-23494"/>
            <a:chExt cx="4106065" cy="3219142"/>
          </a:xfrm>
        </p:grpSpPr>
        <p:sp>
          <p:nvSpPr>
            <p:cNvPr id="8" name="Right Arrow 7">
              <a:extLst>
                <a:ext uri="{FF2B5EF4-FFF2-40B4-BE49-F238E27FC236}">
                  <a16:creationId xmlns:a16="http://schemas.microsoft.com/office/drawing/2014/main" id="{EF181E7D-F9F0-DF4D-B6FF-790DF40C4366}"/>
                </a:ext>
              </a:extLst>
            </p:cNvPr>
            <p:cNvSpPr/>
            <p:nvPr/>
          </p:nvSpPr>
          <p:spPr bwMode="auto">
            <a:xfrm rot="10800000">
              <a:off x="5035553" y="755651"/>
              <a:ext cx="1487167" cy="1463040"/>
            </a:xfrm>
            <a:prstGeom prst="rightArrow">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Rectangle 2">
              <a:extLst>
                <a:ext uri="{FF2B5EF4-FFF2-40B4-BE49-F238E27FC236}">
                  <a16:creationId xmlns:a16="http://schemas.microsoft.com/office/drawing/2014/main" id="{F3F693B0-53F3-7641-87C5-00EB15A782CE}"/>
                </a:ext>
              </a:extLst>
            </p:cNvPr>
            <p:cNvSpPr txBox="1">
              <a:spLocks noChangeArrowheads="1"/>
            </p:cNvSpPr>
            <p:nvPr/>
          </p:nvSpPr>
          <p:spPr bwMode="auto">
            <a:xfrm>
              <a:off x="6059168" y="-23494"/>
              <a:ext cx="3082450" cy="3219142"/>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دخول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الراحة</a:t>
              </a: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الألفية</a:t>
              </a:r>
              <a:endParaRPr kumimoji="0" lang="en-US" sz="28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endParaRPr>
            </a:p>
          </p:txBody>
        </p:sp>
      </p:grpSp>
    </p:spTree>
    <p:extLst>
      <p:ext uri="{BB962C8B-B14F-4D97-AF65-F5344CB8AC3E}">
        <p14:creationId xmlns:p14="http://schemas.microsoft.com/office/powerpoint/2010/main" val="1161830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unner620_1921209b.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82" y="0"/>
            <a:ext cx="9116018" cy="5704863"/>
          </a:xfrm>
          <a:prstGeom prst="rect">
            <a:avLst/>
          </a:prstGeom>
        </p:spPr>
      </p:pic>
      <p:sp>
        <p:nvSpPr>
          <p:cNvPr id="40962" name="Rectangle 2"/>
          <p:cNvSpPr>
            <a:spLocks noGrp="1" noChangeArrowheads="1"/>
          </p:cNvSpPr>
          <p:nvPr>
            <p:ph type="ctrTitle" sz="quarter"/>
          </p:nvPr>
        </p:nvSpPr>
        <p:spPr>
          <a:xfrm>
            <a:off x="27982" y="4942390"/>
            <a:ext cx="9116018" cy="1915610"/>
          </a:xfrm>
          <a:effectLst/>
        </p:spPr>
        <p:txBody>
          <a:bodyPr anchor="ctr"/>
          <a:lstStyle/>
          <a:p>
            <a:pPr eaLnBrk="1" hangingPunct="1"/>
            <a:r>
              <a:rPr lang="ar-JO"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ثابر حتى </a:t>
            </a:r>
            <a:r>
              <a:rPr lang="ar-JO" sz="6000" b="1" dirty="0">
                <a:solidFill>
                  <a:srgbClr val="FFFF00"/>
                </a:solidFill>
                <a:effectLst>
                  <a:outerShdw blurRad="50800" dist="88900" dir="2700000" algn="tl" rotWithShape="0">
                    <a:srgbClr val="000000"/>
                  </a:outerShdw>
                </a:effectLst>
                <a:latin typeface="Arial" charset="0"/>
                <a:ea typeface="ＭＳ Ｐゴシック" charset="0"/>
                <a:cs typeface="ＭＳ Ｐゴシック" charset="0"/>
              </a:rPr>
              <a:t>تحكم و ترتاح </a:t>
            </a:r>
            <a:br>
              <a:rPr lang="ar-JO" sz="6000" b="1" dirty="0">
                <a:solidFill>
                  <a:srgbClr val="FFFF00"/>
                </a:solidFill>
                <a:effectLst>
                  <a:outerShdw blurRad="50800" dist="88900" dir="2700000" algn="tl" rotWithShape="0">
                    <a:srgbClr val="000000"/>
                  </a:outerShdw>
                </a:effectLst>
                <a:latin typeface="Arial" charset="0"/>
                <a:ea typeface="ＭＳ Ｐゴシック" charset="0"/>
                <a:cs typeface="ＭＳ Ｐゴシック" charset="0"/>
              </a:rPr>
            </a:br>
            <a:r>
              <a:rPr lang="ar-JO"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مع المسيح</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7982" y="3889089"/>
            <a:ext cx="9088036" cy="7393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rPr>
              <a:t>الفكرة الرئيسية</a:t>
            </a:r>
            <a:endParaRPr kumimoji="0" lang="en-US"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60971837"/>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ar-JO" sz="4800" b="1" dirty="0"/>
              <a:t>الإبتعاد عن المسيح يفقدك </a:t>
            </a:r>
            <a:r>
              <a:rPr lang="ar-JO" sz="4800" b="1" dirty="0">
                <a:solidFill>
                  <a:srgbClr val="FFFF00"/>
                </a:solidFill>
              </a:rPr>
              <a:t>حكمك</a:t>
            </a:r>
            <a:r>
              <a:rPr lang="ar-JO" sz="4800" b="1" dirty="0"/>
              <a:t> المستقبلي</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2120525327"/>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8520" y="0"/>
            <a:ext cx="9280267" cy="6885384"/>
          </a:xfrm>
          <a:prstGeom prst="rect">
            <a:avLst/>
          </a:prstGeom>
        </p:spPr>
      </p:pic>
      <p:sp>
        <p:nvSpPr>
          <p:cNvPr id="2" name="Title 1"/>
          <p:cNvSpPr>
            <a:spLocks noGrp="1"/>
          </p:cNvSpPr>
          <p:nvPr>
            <p:ph type="title"/>
          </p:nvPr>
        </p:nvSpPr>
        <p:spPr>
          <a:xfrm>
            <a:off x="-13836" y="-27384"/>
            <a:ext cx="9227368" cy="2771718"/>
          </a:xfrm>
          <a:solidFill>
            <a:srgbClr val="000514"/>
          </a:solidFill>
        </p:spPr>
        <p:txBody>
          <a:bodyPr/>
          <a:lstStyle/>
          <a:p>
            <a:r>
              <a:rPr lang="ar-JO" sz="4000" b="1" dirty="0">
                <a:solidFill>
                  <a:schemeClr val="tx1"/>
                </a:solidFill>
              </a:rPr>
              <a:t>9 إذاً بقيت راحة لشعب الله 10 لأن الذي دخل راحته و استراح هو أيضاً من أعماله كما الله من أعماله 11 فلنجتهد أن ندخل تلك الراحة لئلا يسقط أحد في عبرة العصيان هذه عينها (4: 9-11)</a:t>
            </a:r>
            <a:endParaRPr lang="en-US" sz="4000" b="1" dirty="0">
              <a:solidFill>
                <a:schemeClr val="tx1"/>
              </a:solidFill>
            </a:endParaRPr>
          </a:p>
        </p:txBody>
      </p:sp>
    </p:spTree>
    <p:extLst>
      <p:ext uri="{BB962C8B-B14F-4D97-AF65-F5344CB8AC3E}">
        <p14:creationId xmlns:p14="http://schemas.microsoft.com/office/powerpoint/2010/main" val="188866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9143999" cy="1152525"/>
          </a:xfrm>
          <a:effectLst/>
        </p:spPr>
        <p:txBody>
          <a:bodyPr/>
          <a:lstStyle/>
          <a:p>
            <a:pPr>
              <a:defRPr/>
            </a:pPr>
            <a:r>
              <a:rPr lang="ar-JO" altLang="ja-JP" sz="4000" b="1" dirty="0">
                <a:solidFill>
                  <a:schemeClr val="bg1"/>
                </a:solidFill>
                <a:effectLst>
                  <a:glow rad="139700">
                    <a:schemeClr val="tx1">
                      <a:alpha val="75000"/>
                    </a:schemeClr>
                  </a:glow>
                </a:effectLst>
                <a:latin typeface="Arial" charset="0"/>
                <a:ea typeface="ＭＳ Ｐゴシック" charset="0"/>
              </a:rPr>
              <a:t>من كل قبيلة و لسان و شعب و أمة</a:t>
            </a:r>
            <a:br>
              <a:rPr lang="ar-JO" altLang="ja-JP" sz="4000" b="1" dirty="0">
                <a:solidFill>
                  <a:schemeClr val="bg1"/>
                </a:solidFill>
                <a:effectLst>
                  <a:glow rad="139700">
                    <a:schemeClr val="tx1">
                      <a:alpha val="75000"/>
                    </a:schemeClr>
                  </a:glow>
                </a:effectLst>
                <a:latin typeface="Arial" charset="0"/>
                <a:ea typeface="ＭＳ Ｐゴシック" charset="0"/>
              </a:rPr>
            </a:br>
            <a:r>
              <a:rPr lang="ar-JO" altLang="ja-JP" sz="4000" b="1" dirty="0">
                <a:solidFill>
                  <a:schemeClr val="bg1"/>
                </a:solidFill>
                <a:effectLst>
                  <a:glow rad="139700">
                    <a:schemeClr val="tx1">
                      <a:alpha val="75000"/>
                    </a:schemeClr>
                  </a:glow>
                </a:effectLst>
                <a:latin typeface="Arial" charset="0"/>
                <a:ea typeface="ＭＳ Ｐゴシック" charset="0"/>
              </a:rPr>
              <a:t>(رؤ 5: 9)</a:t>
            </a:r>
            <a:endParaRPr lang="en-US" b="1" dirty="0">
              <a:effectLst>
                <a:glow rad="1397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274982237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عبرانيين 4: 12-13</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sym typeface="Calibri"/>
              </a:rPr>
              <a:t>12 لأن كلمة الله حية و فعالة و أمضى من كل سيف ذي حدين و خارقة إلى مفرق النفس و الروح و المفاصل و المخاخ و مميزة أفكار القلب و نياته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rPr>
              <a:t>13 و ليست خليقة غير ظاهرة قدامه بل كل شيء عريان و مكشوف لعيني ذلك الذي معه أمرنا</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sym typeface="Calibri"/>
            </a:endParaRPr>
          </a:p>
        </p:txBody>
      </p:sp>
    </p:spTree>
    <p:extLst>
      <p:ext uri="{BB962C8B-B14F-4D97-AF65-F5344CB8AC3E}">
        <p14:creationId xmlns:p14="http://schemas.microsoft.com/office/powerpoint/2010/main" val="1930670753"/>
      </p:ext>
    </p:extLst>
  </p:cSld>
  <p:clrMapOvr>
    <a:masterClrMapping/>
  </p:clrMapOvr>
  <p:transition spd="slow">
    <p:cut/>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r>
              <a:rPr lang="ar-JO"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عب 3: 12-14</a:t>
            </a:r>
            <a:endParaRPr lang="en-US" sz="4000" i="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endParaRPr>
          </a:p>
          <a:p>
            <a:pPr algn="l"/>
            <a:endParaRPr lang="en-US"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endParaRPr>
          </a:p>
          <a:p>
            <a:r>
              <a:rPr lang="ar-JO" sz="4000" dirty="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12 أنظروا أيها الإخوة أن لا يكون في أحدكم قلب شرير بعدم إيمان في الإرتداد عن الله الحي 13 بل عظوا أنفسكم كل يوم ما دام الوقت يدعى اليوم لكي لا يقسى أحد منكم بغرور الخطية </a:t>
            </a:r>
            <a:r>
              <a:rPr lang="ar-JO"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rPr>
              <a:t>14 لأننا قد صرنا شركاء المسيح إن تمسكنا ببداءة الثقة ثابتة إلى النهاية</a:t>
            </a:r>
            <a:endParaRPr lang="en-US" sz="4000" dirty="0">
              <a:solidFill>
                <a:srgbClr val="FFFF00"/>
              </a:solidFill>
              <a:effectLst>
                <a:glow rad="190500">
                  <a:prstClr val="black">
                    <a:alpha val="75000"/>
                  </a:prstClr>
                </a:glow>
                <a:outerShdw blurRad="50800" dist="38100" dir="2700000" algn="tl" rotWithShape="0">
                  <a:srgbClr val="000000">
                    <a:alpha val="43000"/>
                  </a:srgbClr>
                </a:outerShdw>
              </a:effectLst>
              <a:latin typeface="Arial"/>
              <a:ea typeface="Arial"/>
              <a:cs typeface="Arial"/>
              <a:sym typeface="Calibri"/>
            </a:endParaRPr>
          </a:p>
        </p:txBody>
      </p:sp>
    </p:spTree>
    <p:extLst>
      <p:ext uri="{BB962C8B-B14F-4D97-AF65-F5344CB8AC3E}">
        <p14:creationId xmlns:p14="http://schemas.microsoft.com/office/powerpoint/2010/main" val="157372290"/>
      </p:ext>
    </p:extLst>
  </p:cSld>
  <p:clrMapOvr>
    <a:masterClrMapping/>
  </p:clrMapOvr>
  <p:transition spd="slow">
    <p:cut/>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60835"/>
            <a:ext cx="9144000" cy="161876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هل قلبك متصلب ؟</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26307" y="453293"/>
            <a:ext cx="6298223" cy="4668466"/>
          </a:xfrm>
          <a:prstGeom prst="rect">
            <a:avLst/>
          </a:prstGeom>
        </p:spPr>
      </p:pic>
    </p:spTree>
    <p:extLst>
      <p:ext uri="{BB962C8B-B14F-4D97-AF65-F5344CB8AC3E}">
        <p14:creationId xmlns:p14="http://schemas.microsoft.com/office/powerpoint/2010/main" val="4273073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45539" name="Rectangle 3"/>
          <p:cNvSpPr>
            <a:spLocks noGrp="1"/>
          </p:cNvSpPr>
          <p:nvPr>
            <p:ph type="title"/>
          </p:nvPr>
        </p:nvSpPr>
        <p:spPr>
          <a:xfrm>
            <a:off x="685800" y="304800"/>
            <a:ext cx="7770813" cy="762000"/>
          </a:xfrm>
        </p:spPr>
        <p:txBody>
          <a:bodyPr>
            <a:normAutofit fontScale="90000"/>
          </a:bodyPr>
          <a:lstStyle/>
          <a:p>
            <a:pPr marL="715963" indent="-715963">
              <a:defRPr/>
            </a:pPr>
            <a:r>
              <a:rPr lang="ar-JO" b="1" kern="1200" dirty="0">
                <a:effectLst>
                  <a:glow rad="317500">
                    <a:schemeClr val="bg2">
                      <a:alpha val="90000"/>
                    </a:schemeClr>
                  </a:glow>
                </a:effectLst>
                <a:latin typeface="Arial"/>
                <a:cs typeface="Arial"/>
              </a:rPr>
              <a:t>القائد</a:t>
            </a:r>
            <a:endParaRPr lang="en-US" b="1" kern="1200" dirty="0">
              <a:effectLst>
                <a:glow rad="317500">
                  <a:schemeClr val="bg2">
                    <a:alpha val="90000"/>
                  </a:schemeClr>
                </a:glow>
              </a:effectLst>
              <a:latin typeface="Arial"/>
              <a:cs typeface="Arial"/>
            </a:endParaRPr>
          </a:p>
        </p:txBody>
      </p:sp>
      <p:sp>
        <p:nvSpPr>
          <p:cNvPr id="459779"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59780"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خروج 40؛</a:t>
            </a:r>
          </a:p>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1كو 10: 1- 4</a:t>
            </a:r>
            <a:endPar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endParaRPr>
          </a:p>
        </p:txBody>
      </p:sp>
    </p:spTree>
    <p:extLst>
      <p:ext uri="{BB962C8B-B14F-4D97-AF65-F5344CB8AC3E}">
        <p14:creationId xmlns:p14="http://schemas.microsoft.com/office/powerpoint/2010/main" val="525838805"/>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علم الخلاص</a:t>
            </a:r>
            <a:r>
              <a:rPr lang="en-US" sz="4000" dirty="0"/>
              <a:t> </a:t>
            </a:r>
            <a:r>
              <a:rPr lang="en-US" sz="3200" dirty="0"/>
              <a:t> </a:t>
            </a:r>
            <a:r>
              <a:rPr lang="en-US" sz="3200" b="1" dirty="0">
                <a:solidFill>
                  <a:srgbClr val="FFFFFF"/>
                </a:solidFill>
                <a:latin typeface="Arial" charset="0"/>
                <a:ea typeface="ＭＳ Ｐゴシック" charset="0"/>
              </a:rPr>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33690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47587" name="Rectangle 3"/>
          <p:cNvSpPr>
            <a:spLocks noGrp="1"/>
          </p:cNvSpPr>
          <p:nvPr>
            <p:ph type="title"/>
          </p:nvPr>
        </p:nvSpPr>
        <p:spPr>
          <a:xfrm>
            <a:off x="685800" y="304800"/>
            <a:ext cx="7770813" cy="762000"/>
          </a:xfrm>
        </p:spPr>
        <p:txBody>
          <a:bodyPr>
            <a:normAutofit fontScale="90000"/>
          </a:bodyPr>
          <a:lstStyle/>
          <a:p>
            <a:pPr marL="715963" indent="-715963">
              <a:defRPr/>
            </a:pPr>
            <a:r>
              <a:rPr lang="ar-JO" b="1" kern="1200" dirty="0">
                <a:effectLst>
                  <a:glow rad="317500">
                    <a:schemeClr val="bg2">
                      <a:alpha val="90000"/>
                    </a:schemeClr>
                  </a:glow>
                </a:effectLst>
                <a:latin typeface="Arial"/>
                <a:cs typeface="Arial"/>
              </a:rPr>
              <a:t>الطَعام</a:t>
            </a:r>
            <a:endParaRPr lang="en-US" b="1" kern="1200" dirty="0">
              <a:effectLst>
                <a:glow rad="317500">
                  <a:schemeClr val="bg2">
                    <a:alpha val="90000"/>
                  </a:schemeClr>
                </a:glow>
              </a:effectLst>
              <a:latin typeface="Arial"/>
              <a:cs typeface="Arial"/>
            </a:endParaRPr>
          </a:p>
        </p:txBody>
      </p:sp>
      <p:sp>
        <p:nvSpPr>
          <p:cNvPr id="461827"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61828" name="Picture 5" descr="mannagath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050" y="1397000"/>
            <a:ext cx="4679950" cy="546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خروج 40؛</a:t>
            </a:r>
          </a:p>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1كو 10: 1- 4</a:t>
            </a:r>
            <a:endPar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endParaRPr>
          </a:p>
        </p:txBody>
      </p:sp>
    </p:spTree>
    <p:extLst>
      <p:ext uri="{BB962C8B-B14F-4D97-AF65-F5344CB8AC3E}">
        <p14:creationId xmlns:p14="http://schemas.microsoft.com/office/powerpoint/2010/main" val="10360672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pic>
        <p:nvPicPr>
          <p:cNvPr id="463874" name="Picture 3" descr="moses_water_from_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9150" y="0"/>
            <a:ext cx="5530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9636" name="Rectangle 4"/>
          <p:cNvSpPr>
            <a:spLocks noGrp="1"/>
          </p:cNvSpPr>
          <p:nvPr>
            <p:ph type="title"/>
          </p:nvPr>
        </p:nvSpPr>
        <p:spPr>
          <a:xfrm>
            <a:off x="685800" y="304800"/>
            <a:ext cx="7770813" cy="762000"/>
          </a:xfrm>
        </p:spPr>
        <p:txBody>
          <a:bodyPr>
            <a:normAutofit fontScale="90000"/>
          </a:bodyPr>
          <a:lstStyle/>
          <a:p>
            <a:pPr marL="715963" indent="-715963" algn="l">
              <a:defRPr/>
            </a:pPr>
            <a:r>
              <a:rPr lang="ar-JO" b="1" kern="1200" dirty="0">
                <a:effectLst>
                  <a:glow rad="317500">
                    <a:schemeClr val="bg2">
                      <a:alpha val="90000"/>
                    </a:schemeClr>
                  </a:glow>
                </a:effectLst>
                <a:latin typeface="Arial"/>
                <a:cs typeface="Arial"/>
              </a:rPr>
              <a:t>المــاء</a:t>
            </a:r>
            <a:endParaRPr lang="en-US" b="1" kern="1200" dirty="0">
              <a:effectLst>
                <a:glow rad="317500">
                  <a:schemeClr val="bg2">
                    <a:alpha val="90000"/>
                  </a:schemeClr>
                </a:glow>
              </a:effectLst>
              <a:latin typeface="Arial"/>
              <a:cs typeface="Arial"/>
            </a:endParaRPr>
          </a:p>
        </p:txBody>
      </p:sp>
      <p:sp>
        <p:nvSpPr>
          <p:cNvPr id="463876"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خروج 40؛</a:t>
            </a:r>
          </a:p>
          <a:p>
            <a:pPr marL="715963" marR="0" lvl="0" indent="-715963"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rPr>
              <a:t>1كو 10: 1-4</a:t>
            </a:r>
            <a:endParaRPr kumimoji="0" lang="en-US" sz="3600" b="1" i="0" u="none" strike="noStrike" kern="1200" cap="none" spc="0" normalizeH="0" baseline="0" noProof="0" dirty="0">
              <a:ln>
                <a:noFill/>
              </a:ln>
              <a:solidFill>
                <a:srgbClr val="FFFFFF"/>
              </a:solidFill>
              <a:effectLst>
                <a:glow rad="317500">
                  <a:srgbClr val="212121">
                    <a:alpha val="90000"/>
                  </a:srgbClr>
                </a:glow>
              </a:effectLst>
              <a:uLnTx/>
              <a:uFillTx/>
              <a:latin typeface="Arial"/>
              <a:ea typeface="ＭＳ Ｐゴシック"/>
              <a:cs typeface="Arial"/>
            </a:endParaRPr>
          </a:p>
        </p:txBody>
      </p:sp>
    </p:spTree>
    <p:extLst>
      <p:ext uri="{BB962C8B-B14F-4D97-AF65-F5344CB8AC3E}">
        <p14:creationId xmlns:p14="http://schemas.microsoft.com/office/powerpoint/2010/main" val="428664054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latin typeface="Arial" panose="020B0604020202020204" pitchFamily="34" charset="0"/>
                <a:ea typeface="ＭＳ Ｐゴシック" charset="0"/>
                <a:cs typeface="Arial" panose="020B0604020202020204" pitchFamily="34" charset="0"/>
              </a:rPr>
              <a:t>أي منهم الأكثر دقّة؟</a:t>
            </a:r>
            <a:endParaRPr kumimoji="0" lang="en-US" dirty="0">
              <a:latin typeface="Arial" panose="020B0604020202020204" pitchFamily="34" charset="0"/>
              <a:ea typeface="ＭＳ Ｐゴシック" charset="0"/>
              <a:cs typeface="Arial" panose="020B0604020202020204" pitchFamily="34" charset="0"/>
            </a:endParaRPr>
          </a:p>
        </p:txBody>
      </p:sp>
      <p:sp>
        <p:nvSpPr>
          <p:cNvPr id="540677" name="Text Box 1029"/>
          <p:cNvSpPr txBox="1">
            <a:spLocks noChangeArrowheads="1"/>
          </p:cNvSpPr>
          <p:nvPr/>
        </p:nvSpPr>
        <p:spPr bwMode="auto">
          <a:xfrm>
            <a:off x="228600" y="2939098"/>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ع ق</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78" name="Text Box 1030"/>
          <p:cNvSpPr txBox="1">
            <a:spLocks noChangeArrowheads="1"/>
          </p:cNvSpPr>
          <p:nvPr/>
        </p:nvSpPr>
        <p:spPr bwMode="auto">
          <a:xfrm>
            <a:off x="228600" y="4340860"/>
            <a:ext cx="6858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ع ج</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الخلاص بواسطة...</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121 أ</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98" name="Text Box 1050"/>
          <p:cNvSpPr txBox="1">
            <a:spLocks noChangeArrowheads="1"/>
          </p:cNvSpPr>
          <p:nvPr/>
        </p:nvSpPr>
        <p:spPr bwMode="auto">
          <a:xfrm>
            <a:off x="6494556" y="6399312"/>
            <a:ext cx="2452594" cy="307777"/>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أنظر</a:t>
            </a:r>
            <a:r>
              <a:rPr kumimoji="0" lang="ar-JO" sz="2000" b="1" i="0" u="none" strike="noStrike" kern="1200" cap="none" spc="0" normalizeH="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مسح عهد قديم 119 إي</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ما هي الآيات الكتابيّة التي تدعم إجابتك؟             </a:t>
            </a:r>
            <a:endPar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7687395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0" y="0"/>
            <a:ext cx="4191000" cy="762000"/>
          </a:xfrm>
        </p:spPr>
        <p:txBody>
          <a:bodyPr/>
          <a:lstStyle/>
          <a:p>
            <a:pPr algn="r" eaLnBrk="1" hangingPunct="1"/>
            <a:r>
              <a:rPr kumimoji="0" lang="ar-JO" sz="3200" i="1" dirty="0">
                <a:latin typeface="Arial" panose="020B0604020202020204" pitchFamily="34" charset="0"/>
                <a:ea typeface="Osaka" charset="0"/>
                <a:cs typeface="Arial" panose="020B0604020202020204" pitchFamily="34" charset="0"/>
              </a:rPr>
              <a:t>الخلاص في كل العصور:</a:t>
            </a:r>
            <a:endParaRPr kumimoji="0" lang="en-US" sz="3200" i="1"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91495" name="Rectangle 1034"/>
          <p:cNvSpPr>
            <a:spLocks noChangeArrowheads="1"/>
          </p:cNvSpPr>
          <p:nvPr/>
        </p:nvSpPr>
        <p:spPr bwMode="auto">
          <a:xfrm>
            <a:off x="304800" y="3810000"/>
            <a:ext cx="2895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ق.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التطلع</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صليب المسيح</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p:txBody>
      </p:sp>
      <p:sp>
        <p:nvSpPr>
          <p:cNvPr id="546827" name="Rectangle 1035"/>
          <p:cNvSpPr>
            <a:spLocks noChangeArrowheads="1"/>
          </p:cNvSpPr>
          <p:nvPr/>
        </p:nvSpPr>
        <p:spPr bwMode="auto">
          <a:xfrm>
            <a:off x="6477000" y="3810000"/>
            <a:ext cx="2667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ب. م</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الإلتفات</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إلى</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صليب المسيح</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p:txBody>
      </p:sp>
    </p:spTree>
    <p:extLst>
      <p:ext uri="{BB962C8B-B14F-4D97-AF65-F5344CB8AC3E}">
        <p14:creationId xmlns:p14="http://schemas.microsoft.com/office/powerpoint/2010/main" val="25088443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lance scale | winnifredxoxo | Flickr">
            <a:extLst>
              <a:ext uri="{FF2B5EF4-FFF2-40B4-BE49-F238E27FC236}">
                <a16:creationId xmlns:a16="http://schemas.microsoft.com/office/drawing/2014/main" id="{D64D9290-6778-3849-822D-251DAF80186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249355" y="1717964"/>
            <a:ext cx="6914273" cy="5175827"/>
          </a:xfrm>
          <a:prstGeom prst="rect">
            <a:avLst/>
          </a:prstGeom>
        </p:spPr>
      </p:pic>
      <p:sp>
        <p:nvSpPr>
          <p:cNvPr id="2" name="Title 1">
            <a:extLst>
              <a:ext uri="{FF2B5EF4-FFF2-40B4-BE49-F238E27FC236}">
                <a16:creationId xmlns:a16="http://schemas.microsoft.com/office/drawing/2014/main" id="{4CA9D15C-BAE8-4B4A-AAF1-3CE6BEE13CD6}"/>
              </a:ext>
            </a:extLst>
          </p:cNvPr>
          <p:cNvSpPr>
            <a:spLocks noGrp="1"/>
          </p:cNvSpPr>
          <p:nvPr>
            <p:ph type="title"/>
          </p:nvPr>
        </p:nvSpPr>
        <p:spPr>
          <a:xfrm>
            <a:off x="38100" y="44449"/>
            <a:ext cx="4907973" cy="3917951"/>
          </a:xfrm>
        </p:spPr>
        <p:txBody>
          <a:bodyPr/>
          <a:lstStyle/>
          <a:p>
            <a:r>
              <a:rPr lang="ar-JO" b="1" dirty="0">
                <a:solidFill>
                  <a:schemeClr val="tx1"/>
                </a:solidFill>
              </a:rPr>
              <a:t>كيف نوازن بين تعليم الكتاب المقدس عن الخلاص و المكافآت ؟</a:t>
            </a:r>
            <a:endParaRPr lang="en-US" b="1" dirty="0">
              <a:solidFill>
                <a:schemeClr val="tx1"/>
              </a:solidFill>
            </a:endParaRPr>
          </a:p>
        </p:txBody>
      </p:sp>
      <p:sp>
        <p:nvSpPr>
          <p:cNvPr id="5" name="TextBox 4">
            <a:extLst>
              <a:ext uri="{FF2B5EF4-FFF2-40B4-BE49-F238E27FC236}">
                <a16:creationId xmlns:a16="http://schemas.microsoft.com/office/drawing/2014/main" id="{DD09B70D-123D-474E-BF77-8E2F0E3D4DC7}"/>
              </a:ext>
            </a:extLst>
          </p:cNvPr>
          <p:cNvSpPr txBox="1"/>
          <p:nvPr/>
        </p:nvSpPr>
        <p:spPr>
          <a:xfrm>
            <a:off x="4718628" y="6893791"/>
            <a:ext cx="4445000" cy="230832"/>
          </a:xfrm>
          <a:prstGeom prst="rect">
            <a:avLst/>
          </a:prstGeom>
          <a:noFill/>
        </p:spPr>
        <p:txBody>
          <a:bodyPr wrap="square" rtlCol="0">
            <a:spAutoFit/>
          </a:bodyPr>
          <a:lstStyle/>
          <a:p>
            <a:pPr>
              <a:defRPr/>
            </a:pPr>
            <a:r>
              <a:rPr lang="en-US" sz="900">
                <a:solidFill>
                  <a:srgbClr val="000000"/>
                </a:solidFill>
                <a:hlinkClick r:id="rId3" tooltip="https://www.flickr.com/photos/61056899@N06/5751301741"/>
              </a:rPr>
              <a:t>This Photo</a:t>
            </a:r>
            <a:r>
              <a:rPr lang="en-US" sz="900">
                <a:solidFill>
                  <a:srgbClr val="000000"/>
                </a:solidFill>
              </a:rPr>
              <a:t> by Unknown Author is licensed under </a:t>
            </a:r>
            <a:r>
              <a:rPr lang="en-US" sz="900">
                <a:solidFill>
                  <a:srgbClr val="000000"/>
                </a:solidFill>
                <a:hlinkClick r:id="rId4" tooltip="https://creativecommons.org/licenses/by/3.0/"/>
              </a:rPr>
              <a:t>CC BY</a:t>
            </a:r>
            <a:endParaRPr lang="en-US" sz="900">
              <a:solidFill>
                <a:srgbClr val="000000"/>
              </a:solidFill>
            </a:endParaRPr>
          </a:p>
        </p:txBody>
      </p:sp>
    </p:spTree>
    <p:extLst>
      <p:ext uri="{BB962C8B-B14F-4D97-AF65-F5344CB8AC3E}">
        <p14:creationId xmlns:p14="http://schemas.microsoft.com/office/powerpoint/2010/main" val="225437768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Narrow" charset="0"/>
                <a:ea typeface="ＭＳ Ｐゴシック" charset="0"/>
                <a:cs typeface="ＭＳ Ｐゴシック" charset="0"/>
              </a:rPr>
              <a:t>الرمز</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Narrow" charset="0"/>
                <a:ea typeface="ＭＳ Ｐゴシック" charset="0"/>
                <a:cs typeface="ＭＳ Ｐゴシック" charset="0"/>
              </a:rPr>
              <a:t>المرموز إليه</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lgn="ctr">
              <a:defRPr/>
            </a:pPr>
            <a:r>
              <a:rPr kumimoji="1" lang="ar-JO"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الخلاص و التقديس</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ع ق</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ع ج</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الخلاص</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ar-JO" sz="2400" b="1" dirty="0">
                <a:solidFill>
                  <a:srgbClr val="FFFFFF"/>
                </a:solidFill>
                <a:latin typeface="Arial" pitchFamily="-111" charset="0"/>
                <a:ea typeface="Times New Roman" pitchFamily="-111" charset="0"/>
                <a:cs typeface="Times New Roman" pitchFamily="-111" charset="0"/>
              </a:rPr>
              <a:t>1 كو 10: 1-4</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دور الإنسان</a:t>
            </a:r>
            <a:endPar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endParaRP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استجابة       الله</a:t>
            </a:r>
            <a:endPar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endParaRP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الإيمان بالله كحمل الفصح المذبوح</a:t>
            </a:r>
            <a:endPar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endParaRP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الإيمان بالمسيح كحمل الله</a:t>
            </a:r>
          </a:p>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ar-JO"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a:t>
            </a:r>
            <a:r>
              <a:rPr kumimoji="1" lang="ar-JO" sz="2400" b="1" i="0" u="none" strike="noStrike" kern="1200" cap="none" spc="0" normalizeH="0" noProof="0" dirty="0">
                <a:ln>
                  <a:noFill/>
                </a:ln>
                <a:solidFill>
                  <a:srgbClr val="FFFFFF"/>
                </a:solidFill>
                <a:effectLst/>
                <a:uLnTx/>
                <a:uFillTx/>
                <a:latin typeface="Arial" pitchFamily="-111" charset="0"/>
                <a:ea typeface="Times New Roman" pitchFamily="-111" charset="0"/>
                <a:cs typeface="Times New Roman" pitchFamily="-111" charset="0"/>
              </a:rPr>
              <a:t> كو 5: 7</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رحلة            كنعان</a:t>
            </a:r>
            <a:endPar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endParaRP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النمو</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ar-JO" sz="2400" b="1" dirty="0">
                <a:solidFill>
                  <a:srgbClr val="FFFFFF"/>
                </a:solidFill>
                <a:latin typeface="Arial" pitchFamily="-111" charset="0"/>
                <a:ea typeface="Times New Roman" pitchFamily="-111" charset="0"/>
                <a:cs typeface="Times New Roman" pitchFamily="-111" charset="0"/>
              </a:rPr>
              <a:t>1 كو 10: 5</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حياة       الإيمان</a:t>
            </a:r>
            <a:endPar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endParaRP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التقديس المقامي</a:t>
            </a:r>
            <a:endPar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endParaRP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التقديس التدريجي</a:t>
            </a:r>
            <a:endPar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endParaRP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الذبائح</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ar-JO" sz="2400" b="1" dirty="0">
                <a:solidFill>
                  <a:srgbClr val="FFFFFF"/>
                </a:solidFill>
                <a:latin typeface="Arial" pitchFamily="-111" charset="0"/>
                <a:ea typeface="Times New Roman" pitchFamily="-111" charset="0"/>
                <a:cs typeface="Times New Roman" pitchFamily="-111" charset="0"/>
              </a:rPr>
              <a:t>الخطية، الإثم</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الإعتراف</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ar-JO" sz="2400" b="1" dirty="0">
                <a:solidFill>
                  <a:srgbClr val="FFFFFF"/>
                </a:solidFill>
                <a:latin typeface="Arial" pitchFamily="-111" charset="0"/>
                <a:ea typeface="Times New Roman" pitchFamily="-111" charset="0"/>
                <a:cs typeface="Times New Roman" pitchFamily="-111" charset="0"/>
              </a:rPr>
              <a:t>1 يو 1: 9</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الشركة   المستردة</a:t>
            </a:r>
            <a:endPar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endParaRP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Narrow" charset="0"/>
                <a:ea typeface="ＭＳ Ｐゴシック" charset="0"/>
                <a:cs typeface="ＭＳ Ｐゴシック" charset="0"/>
              </a:rPr>
              <a:t>الرمز</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noProof="0" dirty="0">
                <a:solidFill>
                  <a:srgbClr val="000000"/>
                </a:solidFill>
                <a:latin typeface="Arial Narrow" charset="0"/>
                <a:ea typeface="ＭＳ Ｐゴシック" charset="0"/>
                <a:cs typeface="ＭＳ Ｐゴシック" charset="0"/>
              </a:rPr>
              <a:t>المرموز إليه</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noProof="0" dirty="0">
                <a:solidFill>
                  <a:srgbClr val="000000"/>
                </a:solidFill>
                <a:latin typeface="Arial Narrow" charset="0"/>
                <a:ea typeface="ＭＳ Ｐゴシック" charset="0"/>
                <a:cs typeface="ＭＳ Ｐゴシック" charset="0"/>
              </a:rPr>
              <a:t>الرمز</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Narrow" charset="0"/>
                <a:ea typeface="ＭＳ Ｐゴシック" charset="0"/>
                <a:cs typeface="ＭＳ Ｐゴシック" charset="0"/>
              </a:rPr>
              <a:t>المرموز إليه</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Narrow" charset="0"/>
                <a:ea typeface="ＭＳ Ｐゴシック" charset="0"/>
                <a:cs typeface="ＭＳ Ｐゴシック" charset="0"/>
              </a:rPr>
              <a:t>الرمز</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dirty="0">
                <a:solidFill>
                  <a:srgbClr val="000000"/>
                </a:solidFill>
                <a:latin typeface="Arial Narrow" charset="0"/>
                <a:ea typeface="ＭＳ Ｐゴシック" charset="0"/>
                <a:cs typeface="ＭＳ Ｐゴシック" charset="0"/>
              </a:rPr>
              <a:t>المرموز إليه</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p:txBody>
      </p:sp>
      <p:sp>
        <p:nvSpPr>
          <p:cNvPr id="23" name="Text Box 1045"/>
          <p:cNvSpPr txBox="1">
            <a:spLocks noChangeArrowheads="1"/>
          </p:cNvSpPr>
          <p:nvPr/>
        </p:nvSpPr>
        <p:spPr bwMode="auto">
          <a:xfrm>
            <a:off x="8398551" y="74097"/>
            <a:ext cx="58669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121أ</a:t>
            </a: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ar-JO"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الخروج</a:t>
            </a:r>
            <a:endPar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endParaRPr>
          </a:p>
        </p:txBody>
      </p:sp>
    </p:spTree>
    <p:extLst>
      <p:ext uri="{BB962C8B-B14F-4D97-AF65-F5344CB8AC3E}">
        <p14:creationId xmlns:p14="http://schemas.microsoft.com/office/powerpoint/2010/main" val="7073138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القديم</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قناة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عائق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(تعوقها الخطيئة)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الذبائح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الإعتراف</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(الخطية مغفورة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لكن العلاقة لم تكن مهددة أبدًا)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الخطيئة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5"/>
          <p:cNvSpPr txBox="1">
            <a:spLocks noChangeArrowheads="1"/>
          </p:cNvSpPr>
          <p:nvPr/>
        </p:nvSpPr>
        <p:spPr bwMode="auto">
          <a:xfrm>
            <a:off x="8265502" y="179348"/>
            <a:ext cx="719748"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121ب</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563454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الجديد</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قناة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عائق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(تعوقها الخطيئة)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فداء المسيح = الأساس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الاعتراف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تتعرض أبدًا للتهديد).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الخطيئة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2876308" y="1988840"/>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"إِنِ ٱعْتَرَفْنَا بِخَطَايَانَا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فَهُوَ أَمِينٌ وَعَادِلٌ،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حَتَّى يَغْفِرَ لَنَا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خَطَايَانَا وَيُطَهِّرَنَا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مِنْ كُلِّ إِثْمٍ."</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يو 1: 9)</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121ب</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الميراث في العهد القديم</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Tree>
    <p:extLst>
      <p:ext uri="{BB962C8B-B14F-4D97-AF65-F5344CB8AC3E}">
        <p14:creationId xmlns:p14="http://schemas.microsoft.com/office/powerpoint/2010/main" val="3308606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1876845"/>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3. الميراث في العهد القديم يشمل كل من الخلاص و المكافآت</a:t>
            </a:r>
            <a:endParaRPr lang="en-US" b="1" dirty="0">
              <a:effectLst>
                <a:glow rad="127000">
                  <a:schemeClr val="tx1"/>
                </a:glow>
              </a:effectLst>
              <a:latin typeface="Arial" charset="0"/>
              <a:ea typeface="ＭＳ Ｐゴシック" charset="0"/>
              <a:cs typeface="ＭＳ Ｐゴシック" charset="0"/>
            </a:endParaRPr>
          </a:p>
        </p:txBody>
      </p:sp>
      <p:pic>
        <p:nvPicPr>
          <p:cNvPr id="1026" name="Picture 2" descr="Is Salvation a Reward or a Gift? Yes.">
            <a:extLst>
              <a:ext uri="{FF2B5EF4-FFF2-40B4-BE49-F238E27FC236}">
                <a16:creationId xmlns:a16="http://schemas.microsoft.com/office/drawing/2014/main" id="{B8F8DB20-AE60-9E4A-9F0B-EE5ECF42D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60682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b="1" i="1" dirty="0">
                <a:solidFill>
                  <a:srgbClr val="FFFFFF"/>
                </a:solidFill>
                <a:effectLst>
                  <a:glow rad="177800">
                    <a:srgbClr val="000000"/>
                  </a:glow>
                </a:effectLst>
                <a:latin typeface="Arial" charset="0"/>
                <a:ea typeface="ＭＳ Ｐゴシック" charset="0"/>
              </a:rPr>
              <a:t>الحكم المستقبلي للملوك الخدام</a:t>
            </a:r>
            <a:endParaRPr lang="en-US" sz="6000" b="1" i="1" dirty="0">
              <a:solidFill>
                <a:srgbClr val="FFFFFF"/>
              </a:solidFill>
              <a:effectLst>
                <a:glow rad="177800">
                  <a:srgbClr val="000000"/>
                </a:glow>
              </a:effectLst>
              <a:latin typeface="Arial" charset="0"/>
              <a:ea typeface="ＭＳ Ｐゴシック"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solidFill>
                    <a:srgbClr val="FFFFFF"/>
                  </a:solidFill>
                  <a:effectLst>
                    <a:glow rad="177800">
                      <a:srgbClr val="000000"/>
                    </a:glow>
                  </a:effectLst>
                  <a:latin typeface="Lucida Bright"/>
                  <a:ea typeface="ＭＳ Ｐゴシック" charset="0"/>
                  <a:cs typeface="Lucida Bright"/>
                </a:rPr>
                <a:t>المصير النهائي</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i="1" dirty="0">
                  <a:solidFill>
                    <a:srgbClr val="FFFFFF"/>
                  </a:solidFill>
                  <a:effectLst>
                    <a:glow rad="177800">
                      <a:srgbClr val="000000"/>
                    </a:glow>
                  </a:effectLst>
                  <a:latin typeface="Arial" charset="0"/>
                  <a:ea typeface="ＭＳ Ｐゴシック" charset="0"/>
                </a:rPr>
                <a:t>جوزيف ديلو</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i="1" dirty="0">
                  <a:solidFill>
                    <a:srgbClr val="FFFFFF"/>
                  </a:solidFill>
                  <a:effectLst>
                    <a:glow rad="177800">
                      <a:srgbClr val="000000"/>
                    </a:glow>
                  </a:effectLst>
                  <a:latin typeface="Arial" charset="0"/>
                  <a:ea typeface="ＭＳ Ｐゴシック" charset="0"/>
                </a:rPr>
                <a:t>الحكم المستقبلي للملوك الخدام</a:t>
              </a:r>
              <a:endParaRPr lang="en-US" sz="2800" b="1" i="1" dirty="0">
                <a:solidFill>
                  <a:srgbClr val="FFFFFF"/>
                </a:solidFill>
                <a:effectLst>
                  <a:glow rad="177800">
                    <a:srgbClr val="000000"/>
                  </a:glow>
                </a:effectLst>
                <a:latin typeface="Arial" charset="0"/>
                <a:ea typeface="ＭＳ Ｐゴシック"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ar-JO"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جودي ديلو هو المؤلف الرئيسي لنظرة الشركاء</a:t>
            </a:r>
            <a:endPar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411869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الميراث في العهد القديم</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1. يوجد فرق بين ميراث أرض كنعان و العيش هناك، الأول يتحدث عن الإمتلاك و الثاني عن مجرد الإقامة</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endParaRPr kumimoji="0" lang="en-SG"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2. بينما حصلت إسرائيل على وعد الميراث كأمة فإن شرط التمتع بحق ميراثهم لأرض كنعان كان الإيمان، الطاعة و تتميم المهمة . الوعد بالرغم من أنه وعد وطني فقد تم تطبيقه فقط على البقية المؤمنة المطيعة . </a:t>
            </a:r>
            <a:endParaRPr kumimoji="0" lang="en-SG"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جوزيف ديلو، المصير النهائي، 56</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065175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الميراث في العهد القديم</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3. الميراث لا يجب أن يُعادل بالسماء بل بشيء بالإضافة إلى السماء، موعود به لأولئك المؤمنين الذين يطيعون الرب بأمانة</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4. مثلما فقد مؤمنو العهد القديم ميراثهم الأرضي من خلال العصيان ، يمكننا أيضًا أن نخسر مكافأتنا المستقبلية (الميراث) بفشل مماثل . ومع ذلك فإن فقدان الميراث لا يعني فقدان الخلاص .</a:t>
            </a:r>
            <a:endParaRPr kumimoji="0" lang="en-SG"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جوزيف ديلو، المصير النهائي، 56</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625096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الميراث في العهد القديم</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5. تم التمتع بنوعين من الميراث في العهد القديم فجميع الإسرائيليين الذين آمنوا وبالتالي تجددوا كان الله هو ميراثهم لكن لم يرث جميعهم الأرض . هذا يمهد الطريق لمفهوم أن العهد الجديد قد يعلم أيضًا ميراثين نحن جميعًا ورثة الله لكننا لسنا جميعًا ورثة مشتركين مع المسيح ، ما لم نثابر حتى نهاية الحياة . يشير الأول إلى خلاصنا والآخر يشير إلى مكافأتنا.</a:t>
            </a:r>
            <a:endParaRPr kumimoji="0" lang="en-SG"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جوزيف ديلو، المصير النهائي، 56</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715866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الميراث في العهد القديم</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401638" indent="-392113" algn="r" rtl="1"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01638" marR="0" lvl="0" indent="-392113" algn="r" defTabSz="457200"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6. كان كل ابن لإسرائيل وريثًا لله ووريثًا لكنعان بفضل الإيمان بالله الذي أدى إلى التجديد. ومع ذلك فإن المؤمنين في إسرائيل هم وحدهم الذين سيحافظون على مكانتهم كأبناء بكر ينالون بالفعل ما وُعد لهم كميراث</a:t>
            </a:r>
            <a:endParaRPr kumimoji="0" lang="en-SG"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جوزيف ديلو، المصير النهائي، 56</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94504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7640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خلص الله إسرائيل من مصر و من الخطية من خلال الإيمان البسيط</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TheNewVerse.News : PASSOVER IN PLAGUE-TIME">
            <a:extLst>
              <a:ext uri="{FF2B5EF4-FFF2-40B4-BE49-F238E27FC236}">
                <a16:creationId xmlns:a16="http://schemas.microsoft.com/office/drawing/2014/main" id="{75B48808-7378-6F47-B020-44BF5E53AA0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859135"/>
            <a:ext cx="9143999" cy="4789714"/>
          </a:xfrm>
          <a:prstGeom prst="rect">
            <a:avLst/>
          </a:prstGeom>
        </p:spPr>
      </p:pic>
    </p:spTree>
    <p:extLst>
      <p:ext uri="{BB962C8B-B14F-4D97-AF65-F5344CB8AC3E}">
        <p14:creationId xmlns:p14="http://schemas.microsoft.com/office/powerpoint/2010/main" val="108938069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defRPr/>
            </a:pPr>
            <a:endParaRPr lang="en-US" sz="2400">
              <a:solidFill>
                <a:srgbClr val="000000"/>
              </a:solidFill>
              <a:ea typeface="ＭＳ Ｐゴシック" charset="0"/>
              <a:cs typeface="ＭＳ Ｐゴシック" charset="0"/>
            </a:endParaRPr>
          </a:p>
        </p:txBody>
      </p:sp>
      <p:pic>
        <p:nvPicPr>
          <p:cNvPr id="4" name="Picture 3" descr="Epitome: Steadfastness and the Rewards for Faithfulness">
            <a:extLst>
              <a:ext uri="{FF2B5EF4-FFF2-40B4-BE49-F238E27FC236}">
                <a16:creationId xmlns:a16="http://schemas.microsoft.com/office/drawing/2014/main" id="{D634C4F5-FA39-A04C-9124-58FAC2FCCB8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771525"/>
            <a:ext cx="9144000" cy="6086475"/>
          </a:xfrm>
          <a:prstGeom prst="rect">
            <a:avLst/>
          </a:prstGeom>
        </p:spPr>
      </p:pic>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الخلاص بالإيمان لكن</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المكافآت بالأعمال</a:t>
            </a:r>
            <a:endParaRPr lang="en-US" sz="4800" b="1" dirty="0">
              <a:effectLst>
                <a:glow rad="127000">
                  <a:schemeClr val="tx1"/>
                </a:glow>
              </a:effectLst>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solidFill>
                  <a:srgbClr val="FFFFFF"/>
                </a:solidFill>
                <a:effectLst>
                  <a:glow rad="127000">
                    <a:srgbClr val="000000"/>
                  </a:glow>
                </a:effectLst>
              </a:rPr>
              <a:t>الفكرة الرئيسية</a:t>
            </a:r>
            <a:endParaRPr lang="en-US" dirty="0">
              <a:solidFill>
                <a:srgbClr val="FFFFFF"/>
              </a:solidFill>
              <a:effectLst>
                <a:glow rad="127000">
                  <a:srgbClr val="000000"/>
                </a:glow>
              </a:effectLst>
            </a:endParaRPr>
          </a:p>
        </p:txBody>
      </p:sp>
    </p:spTree>
    <p:extLst>
      <p:ext uri="{BB962C8B-B14F-4D97-AF65-F5344CB8AC3E}">
        <p14:creationId xmlns:p14="http://schemas.microsoft.com/office/powerpoint/2010/main" val="271698851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67640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1. خلص الله إسرائيل من مصر و من الخطية من خلال الإيمان البسيط</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TheNewVerse.News : PASSOVER IN PLAGUE-TIME">
            <a:extLst>
              <a:ext uri="{FF2B5EF4-FFF2-40B4-BE49-F238E27FC236}">
                <a16:creationId xmlns:a16="http://schemas.microsoft.com/office/drawing/2014/main" id="{75B48808-7378-6F47-B020-44BF5E53AA0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859135"/>
            <a:ext cx="9143999" cy="4789714"/>
          </a:xfrm>
          <a:prstGeom prst="rect">
            <a:avLst/>
          </a:prstGeom>
        </p:spPr>
      </p:pic>
    </p:spTree>
    <p:extLst>
      <p:ext uri="{BB962C8B-B14F-4D97-AF65-F5344CB8AC3E}">
        <p14:creationId xmlns:p14="http://schemas.microsoft.com/office/powerpoint/2010/main" val="127590720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32226"/>
            <a:ext cx="5974537" cy="6825773"/>
          </a:xfrm>
          <a:effectLst>
            <a:outerShdw blurRad="63500" dist="35921" dir="2700000" algn="ctr" rotWithShape="0">
              <a:schemeClr val="tx2">
                <a:alpha val="74998"/>
              </a:schemeClr>
            </a:outerShdw>
          </a:effectLst>
        </p:spPr>
        <p:txBody>
          <a:bodyPr/>
          <a:lstStyle/>
          <a:p>
            <a:pPr rtl="1">
              <a:defRPr/>
            </a:pP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.2 </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يسوع هو خروجنا الجديد الذي يخلصنا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من الخطيئة كحمل فصحنا – وهذا يظهر</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قوته وعنايته .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933922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1876845"/>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3. الميراث في العهد القديم يشمل كل من الخلاص و المكافآت</a:t>
            </a:r>
            <a:endParaRPr lang="en-US" b="1" dirty="0">
              <a:effectLst>
                <a:glow rad="127000">
                  <a:schemeClr val="tx1"/>
                </a:glow>
              </a:effectLst>
              <a:latin typeface="Arial" charset="0"/>
              <a:ea typeface="ＭＳ Ｐゴシック" charset="0"/>
              <a:cs typeface="ＭＳ Ｐゴシック" charset="0"/>
            </a:endParaRPr>
          </a:p>
        </p:txBody>
      </p:sp>
      <p:pic>
        <p:nvPicPr>
          <p:cNvPr id="1026" name="Picture 2" descr="Is Salvation a Reward or a Gift? Yes.">
            <a:extLst>
              <a:ext uri="{FF2B5EF4-FFF2-40B4-BE49-F238E27FC236}">
                <a16:creationId xmlns:a16="http://schemas.microsoft.com/office/drawing/2014/main" id="{B8F8DB20-AE60-9E4A-9F0B-EE5ECF42D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9245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pitome: The Resilience of All-Conquering Faith">
            <a:extLst>
              <a:ext uri="{FF2B5EF4-FFF2-40B4-BE49-F238E27FC236}">
                <a16:creationId xmlns:a16="http://schemas.microsoft.com/office/drawing/2014/main" id="{4F2E2508-D0CB-454E-A185-3A4661179A9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5422" b="6079"/>
          <a:stretch/>
        </p:blipFill>
        <p:spPr>
          <a:xfrm>
            <a:off x="318655" y="0"/>
            <a:ext cx="845127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6364" y="49784"/>
            <a:ext cx="8423563" cy="1086599"/>
          </a:xfrm>
          <a:effectLst>
            <a:outerShdw blurRad="63500" dist="35921" dir="2700000" algn="ctr" rotWithShape="0">
              <a:schemeClr val="tx2">
                <a:alpha val="74998"/>
              </a:schemeClr>
            </a:outerShdw>
          </a:effectLst>
        </p:spPr>
        <p:txBody>
          <a:bodyPr anchor="t"/>
          <a:lstStyle/>
          <a:p>
            <a:pPr>
              <a:defRPr/>
            </a:pPr>
            <a:r>
              <a:rPr lang="ar-JO" b="1" dirty="0"/>
              <a:t>كيف يمكنك المضي قدمًا بشكل أفضل في رحلتك الإيمانية؟</a:t>
            </a:r>
            <a:endParaRPr lang="en-US" b="1" dirty="0">
              <a:effectLst>
                <a:glow rad="127000">
                  <a:schemeClr val="tx1"/>
                </a:glow>
              </a:effectLst>
              <a:latin typeface="Arial" charset="0"/>
              <a:ea typeface="ＭＳ Ｐゴシック" charset="0"/>
              <a:cs typeface="ＭＳ Ｐゴシック" charset="0"/>
            </a:endParaRPr>
          </a:p>
        </p:txBody>
      </p:sp>
      <p:sp>
        <p:nvSpPr>
          <p:cNvPr id="5" name="TextBox 4">
            <a:extLst>
              <a:ext uri="{FF2B5EF4-FFF2-40B4-BE49-F238E27FC236}">
                <a16:creationId xmlns:a16="http://schemas.microsoft.com/office/drawing/2014/main" id="{A5DF3101-346D-7648-BD34-BC13BAD75646}"/>
              </a:ext>
            </a:extLst>
          </p:cNvPr>
          <p:cNvSpPr txBox="1"/>
          <p:nvPr/>
        </p:nvSpPr>
        <p:spPr>
          <a:xfrm>
            <a:off x="1293000" y="6858000"/>
            <a:ext cx="6858000" cy="230832"/>
          </a:xfrm>
          <a:prstGeom prst="rect">
            <a:avLst/>
          </a:prstGeom>
          <a:noFill/>
        </p:spPr>
        <p:txBody>
          <a:bodyPr wrap="square" rtlCol="0">
            <a:spAutoFit/>
          </a:bodyPr>
          <a:lstStyle/>
          <a:p>
            <a:r>
              <a:rPr lang="en-US" sz="900">
                <a:hlinkClick r:id="rId4" tooltip="https://epitemnein-epitomic.blogspot.com/2013/03/the-resilience-of-all-conquering-faith.html?m=0"/>
              </a:rPr>
              <a:t>This Photo</a:t>
            </a:r>
            <a:r>
              <a:rPr lang="en-US" sz="900"/>
              <a:t> by Unknown Author is licensed under </a:t>
            </a:r>
            <a:r>
              <a:rPr lang="en-US" sz="900">
                <a:hlinkClick r:id="rId5" tooltip="https://creativecommons.org/licenses/by-nc-nd/3.0/"/>
              </a:rPr>
              <a:t>CC BY-NC-ND</a:t>
            </a:r>
            <a:endParaRPr lang="en-US" sz="900"/>
          </a:p>
        </p:txBody>
      </p:sp>
    </p:spTree>
    <p:extLst>
      <p:ext uri="{BB962C8B-B14F-4D97-AF65-F5344CB8AC3E}">
        <p14:creationId xmlns:p14="http://schemas.microsoft.com/office/powerpoint/2010/main" val="403800999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الخلاص</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ميراث المؤمن</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6" name="Rectangle 2">
            <a:extLst>
              <a:ext uri="{FF2B5EF4-FFF2-40B4-BE49-F238E27FC236}">
                <a16:creationId xmlns:a16="http://schemas.microsoft.com/office/drawing/2014/main" id="{6435FEC5-76D5-E643-87F5-0AD2710BF20F}"/>
              </a:ext>
            </a:extLst>
          </p:cNvPr>
          <p:cNvSpPr txBox="1">
            <a:spLocks noChangeArrowheads="1"/>
          </p:cNvSpPr>
          <p:nvPr/>
        </p:nvSpPr>
        <p:spPr bwMode="auto">
          <a:xfrm>
            <a:off x="0" y="560231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علم الخلاص</a:t>
            </a:r>
            <a:r>
              <a:rPr kumimoji="0" lang="ar-JO"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ar-SA" sz="3200" b="1" i="1" u="none" strike="noStrike" kern="1200" cap="none" spc="0" normalizeH="0" baseline="0" noProof="0" dirty="0">
                <a:ln>
                  <a:noFill/>
                </a:ln>
                <a:solidFill>
                  <a:srgbClr val="FFFFFF"/>
                </a:solidFill>
                <a:effectLst/>
                <a:uLnTx/>
                <a:uFillTx/>
                <a:latin typeface="Arial"/>
                <a:ea typeface="ＭＳ Ｐゴシック" pitchFamily="-108" charset="-128"/>
                <a:cs typeface="Arial"/>
              </a:rPr>
              <a:t>: برنامج الله الخلاصي</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
        <p:nvSpPr>
          <p:cNvPr id="8" name="Rectangle 2">
            <a:extLst>
              <a:ext uri="{FF2B5EF4-FFF2-40B4-BE49-F238E27FC236}">
                <a16:creationId xmlns:a16="http://schemas.microsoft.com/office/drawing/2014/main" id="{AF9D9949-C443-0D4F-B0EC-5205A9974C46}"/>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kumimoji="0" lang="ar-JO" sz="5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ملخص العهد </a:t>
            </a:r>
            <a:r>
              <a:rPr lang="ar-JO" sz="5400" b="1" kern="0" dirty="0">
                <a:solidFill>
                  <a:srgbClr val="000000"/>
                </a:solidFill>
                <a:latin typeface="Arial" charset="0"/>
                <a:ea typeface="ＭＳ Ｐゴシック" charset="0"/>
                <a:cs typeface="ＭＳ Ｐゴシック" charset="0"/>
              </a:rPr>
              <a:t>الجديد</a:t>
            </a:r>
            <a:endParaRPr kumimoji="0" lang="en-US" sz="54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2139728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y persistence is the passport to personal change.. | Lifestyle for Change">
            <a:extLst>
              <a:ext uri="{FF2B5EF4-FFF2-40B4-BE49-F238E27FC236}">
                <a16:creationId xmlns:a16="http://schemas.microsoft.com/office/drawing/2014/main" id="{746F5E7C-3935-6841-A6D2-BB53AC332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937"/>
            <a:ext cx="9144000" cy="60896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751" y="5589639"/>
            <a:ext cx="9144000" cy="1219424"/>
          </a:xfrm>
          <a:solidFill>
            <a:schemeClr val="tx1"/>
          </a:solidFill>
          <a:effectLst/>
        </p:spPr>
        <p:txBody>
          <a:bodyPr anchor="ctr"/>
          <a:lstStyle/>
          <a:p>
            <a:pPr>
              <a:defRPr/>
            </a:pPr>
            <a:r>
              <a:rPr lang="ar-JO" altLang="ja-JP" sz="4000" b="1" dirty="0">
                <a:effectLst>
                  <a:glow rad="228600">
                    <a:schemeClr val="accent4">
                      <a:satMod val="175000"/>
                    </a:schemeClr>
                  </a:glow>
                </a:effectLst>
                <a:latin typeface="Arial" charset="0"/>
                <a:ea typeface="ＭＳ Ｐゴシック" charset="0"/>
              </a:rPr>
              <a:t>هل سيثابر كل مسيحي حقيقي بأمانة حتى الموت ؟</a:t>
            </a:r>
            <a:endParaRPr lang="en-US" sz="4000" b="1" dirty="0">
              <a:effectLst>
                <a:glow rad="228600">
                  <a:schemeClr val="accent4">
                    <a:satMod val="1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59881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charset="0"/>
                <a:ea typeface="ＭＳ Ｐゴシック" charset="0"/>
                <a:cs typeface="ＭＳ Ｐゴシック" charset="0"/>
              </a:rPr>
              <a:t>تمييز المصطلحات</a:t>
            </a:r>
            <a:endParaRPr lang="en-US" dirty="0">
              <a:solidFill>
                <a:srgbClr val="EAEAEA"/>
              </a:solidFill>
              <a:latin typeface="Arial" charset="0"/>
              <a:ea typeface="ＭＳ Ｐゴシック" charset="0"/>
              <a:cs typeface="ＭＳ Ｐゴシック" charset="0"/>
            </a:endParaRPr>
          </a:p>
        </p:txBody>
      </p:sp>
      <p:graphicFrame>
        <p:nvGraphicFramePr>
          <p:cNvPr id="72825" name="Group 121"/>
          <p:cNvGraphicFramePr>
            <a:graphicFrameLocks noGrp="1"/>
          </p:cNvGraphicFramePr>
          <p:nvPr/>
        </p:nvGraphicFramePr>
        <p:xfrm>
          <a:off x="1" y="672595"/>
          <a:ext cx="9144001" cy="6284797"/>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389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 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67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4390277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ar-JO" sz="4000" dirty="0">
                <a:latin typeface="Arial" panose="020B0604020202020204" pitchFamily="34" charset="0"/>
                <a:cs typeface="Arial" panose="020B0604020202020204" pitchFamily="34" charset="0"/>
              </a:rPr>
              <a:t>اضطهد المصريون بني إسرائيل بلا رحمة</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02048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charset="0"/>
                <a:ea typeface="ＭＳ Ｐゴシック" charset="0"/>
                <a:cs typeface="ＭＳ Ｐゴシック" charset="0"/>
              </a:rPr>
              <a:t>تمييز المصطلحات</a:t>
            </a:r>
            <a:endParaRPr lang="en-US" dirty="0">
              <a:solidFill>
                <a:srgbClr val="EAEAEA"/>
              </a:solidFill>
              <a:latin typeface="Arial" charset="0"/>
              <a:ea typeface="ＭＳ Ｐゴシック" charset="0"/>
              <a:cs typeface="ＭＳ Ｐゴシック" charset="0"/>
            </a:endParaRPr>
          </a:p>
        </p:txBody>
      </p:sp>
      <p:graphicFrame>
        <p:nvGraphicFramePr>
          <p:cNvPr id="72825" name="Group 121"/>
          <p:cNvGraphicFramePr>
            <a:graphicFrameLocks noGrp="1"/>
          </p:cNvGraphicFramePr>
          <p:nvPr/>
        </p:nvGraphicFramePr>
        <p:xfrm>
          <a:off x="-9159" y="670983"/>
          <a:ext cx="9153159" cy="6250746"/>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 8: 30، 38-39، عب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التأكيد المبارك</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endPar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464067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123462"/>
            <a:ext cx="20574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0" name="Text Box 1030"/>
          <p:cNvSpPr txBox="1">
            <a:spLocks noChangeArrowheads="1"/>
          </p:cNvSpPr>
          <p:nvPr/>
        </p:nvSpPr>
        <p:spPr bwMode="auto">
          <a:xfrm>
            <a:off x="675935" y="1150849"/>
            <a:ext cx="157940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نعم</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1" name="Text Box 1031"/>
          <p:cNvSpPr txBox="1">
            <a:spLocks noChangeArrowheads="1"/>
          </p:cNvSpPr>
          <p:nvPr/>
        </p:nvSpPr>
        <p:spPr bwMode="auto">
          <a:xfrm>
            <a:off x="0" y="2337950"/>
            <a:ext cx="293969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الإصلاحي</a:t>
            </a:r>
            <a:endParaRPr kumimoji="0" lang="en-US" sz="32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41992" name="Text Box 1032"/>
          <p:cNvSpPr txBox="1">
            <a:spLocks noChangeArrowheads="1"/>
          </p:cNvSpPr>
          <p:nvPr/>
        </p:nvSpPr>
        <p:spPr bwMode="auto">
          <a:xfrm>
            <a:off x="65486" y="3587082"/>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يمكن                  حدوث الإرتداد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53616" name="Text Box 1041"/>
          <p:cNvSpPr txBox="1">
            <a:spLocks noChangeArrowheads="1"/>
          </p:cNvSpPr>
          <p:nvPr/>
        </p:nvSpPr>
        <p:spPr bwMode="auto">
          <a:xfrm>
            <a:off x="8281406" y="76200"/>
            <a:ext cx="8819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274ج</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17" name="Down Arrow 16"/>
          <p:cNvSpPr/>
          <p:nvPr/>
        </p:nvSpPr>
        <p:spPr bwMode="auto">
          <a:xfrm>
            <a:off x="1364944" y="169825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8" name="Down Arrow 17"/>
          <p:cNvSpPr/>
          <p:nvPr/>
        </p:nvSpPr>
        <p:spPr bwMode="auto">
          <a:xfrm rot="3838595">
            <a:off x="2769849" y="-39006"/>
            <a:ext cx="344657" cy="183687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itchFamily="-110" charset="0"/>
              <a:ea typeface="ＭＳ Ｐゴシック" charset="0"/>
              <a:cs typeface="+mn-cs"/>
            </a:endParaRPr>
          </a:p>
        </p:txBody>
      </p:sp>
      <p:sp>
        <p:nvSpPr>
          <p:cNvPr id="19" name="Down Arrow 18"/>
          <p:cNvSpPr/>
          <p:nvPr/>
        </p:nvSpPr>
        <p:spPr bwMode="auto">
          <a:xfrm rot="17836087">
            <a:off x="4236757" y="4268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0" name="Down Arrow 19"/>
          <p:cNvSpPr/>
          <p:nvPr/>
        </p:nvSpPr>
        <p:spPr bwMode="auto">
          <a:xfrm>
            <a:off x="1364944"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1" name="Text Box 1032"/>
          <p:cNvSpPr txBox="1">
            <a:spLocks noChangeArrowheads="1"/>
          </p:cNvSpPr>
          <p:nvPr/>
        </p:nvSpPr>
        <p:spPr bwMode="auto">
          <a:xfrm>
            <a:off x="77466" y="5480949"/>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لكن بدون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2" name="Down Arrow 21"/>
          <p:cNvSpPr/>
          <p:nvPr/>
        </p:nvSpPr>
        <p:spPr bwMode="auto">
          <a:xfrm>
            <a:off x="1364944"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3" name="Text Box 1031"/>
          <p:cNvSpPr txBox="1">
            <a:spLocks noChangeArrowheads="1"/>
          </p:cNvSpPr>
          <p:nvPr/>
        </p:nvSpPr>
        <p:spPr bwMode="auto">
          <a:xfrm>
            <a:off x="6001424" y="2307052"/>
            <a:ext cx="31425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ctr" defTabSz="914400" eaLnBrk="0" fontAlgn="base" hangingPunct="0">
              <a:lnSpc>
                <a:spcPct val="100000"/>
              </a:lnSpc>
              <a:spcBef>
                <a:spcPct val="50000"/>
              </a:spcBef>
              <a:spcAft>
                <a:spcPct val="0"/>
              </a:spcAft>
              <a:buClrTx/>
              <a:buSzTx/>
              <a:buFontTx/>
              <a:buNone/>
              <a:tabLst/>
              <a:defRPr kumimoji="0" sz="3200" b="1" i="0" u="none" strike="noStrike" cap="none" spc="0" normalizeH="0" baseline="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الأرميني</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4" name="Text Box 1032"/>
          <p:cNvSpPr txBox="1">
            <a:spLocks noChangeArrowheads="1"/>
          </p:cNvSpPr>
          <p:nvPr/>
        </p:nvSpPr>
        <p:spPr bwMode="auto">
          <a:xfrm>
            <a:off x="6254797" y="3556184"/>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الخلاص</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25" name="Down Arrow 24"/>
          <p:cNvSpPr/>
          <p:nvPr/>
        </p:nvSpPr>
        <p:spPr bwMode="auto">
          <a:xfrm rot="17773393">
            <a:off x="6410491" y="130324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6" name="Down Arrow 25"/>
          <p:cNvSpPr/>
          <p:nvPr/>
        </p:nvSpPr>
        <p:spPr bwMode="auto">
          <a:xfrm>
            <a:off x="7554255"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7" name="Text Box 1032"/>
          <p:cNvSpPr txBox="1">
            <a:spLocks noChangeArrowheads="1"/>
          </p:cNvSpPr>
          <p:nvPr/>
        </p:nvSpPr>
        <p:spPr bwMode="auto">
          <a:xfrm>
            <a:off x="5921713" y="5480949"/>
            <a:ext cx="323426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لا ضمان أبدي                    و لا تأكيد</a:t>
            </a:r>
          </a:p>
        </p:txBody>
      </p:sp>
      <p:sp>
        <p:nvSpPr>
          <p:cNvPr id="28" name="Down Arrow 27"/>
          <p:cNvSpPr/>
          <p:nvPr/>
        </p:nvSpPr>
        <p:spPr bwMode="auto">
          <a:xfrm>
            <a:off x="7554255"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29" name="Text Box 1031"/>
          <p:cNvSpPr txBox="1">
            <a:spLocks noChangeArrowheads="1"/>
          </p:cNvSpPr>
          <p:nvPr/>
        </p:nvSpPr>
        <p:spPr bwMode="auto">
          <a:xfrm>
            <a:off x="2855830" y="2331016"/>
            <a:ext cx="325004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شركاء</a:t>
            </a:r>
          </a:p>
        </p:txBody>
      </p:sp>
      <p:sp>
        <p:nvSpPr>
          <p:cNvPr id="30" name="Text Box 1032"/>
          <p:cNvSpPr txBox="1">
            <a:spLocks noChangeArrowheads="1"/>
          </p:cNvSpPr>
          <p:nvPr/>
        </p:nvSpPr>
        <p:spPr bwMode="auto">
          <a:xfrm>
            <a:off x="3036252" y="3580148"/>
            <a:ext cx="288920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الإرتداد يقود                إلى فقدان المكافآت</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1" name="Down Arrow 30"/>
          <p:cNvSpPr/>
          <p:nvPr/>
        </p:nvSpPr>
        <p:spPr bwMode="auto">
          <a:xfrm rot="3279538">
            <a:off x="4951922" y="134768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2" name="Down Arrow 31"/>
          <p:cNvSpPr/>
          <p:nvPr/>
        </p:nvSpPr>
        <p:spPr bwMode="auto">
          <a:xfrm>
            <a:off x="4335710"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33" name="Text Box 1032"/>
          <p:cNvSpPr txBox="1">
            <a:spLocks noChangeArrowheads="1"/>
          </p:cNvSpPr>
          <p:nvPr/>
        </p:nvSpPr>
        <p:spPr bwMode="auto">
          <a:xfrm>
            <a:off x="2933525" y="5480949"/>
            <a:ext cx="3094656"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rPr>
              <a:t>ضمان أبدي                   مع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endParaRPr>
          </a:p>
        </p:txBody>
      </p:sp>
      <p:sp>
        <p:nvSpPr>
          <p:cNvPr id="34" name="Down Arrow 33"/>
          <p:cNvSpPr/>
          <p:nvPr/>
        </p:nvSpPr>
        <p:spPr bwMode="auto">
          <a:xfrm>
            <a:off x="4335710"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pitchFamily="-110" charset="0"/>
              <a:ea typeface="ＭＳ Ｐゴシック" charset="0"/>
              <a:cs typeface="+mn-cs"/>
            </a:endParaRPr>
          </a:p>
        </p:txBody>
      </p:sp>
      <p:sp>
        <p:nvSpPr>
          <p:cNvPr id="153615" name="Rectangle 1040"/>
          <p:cNvSpPr>
            <a:spLocks noGrp="1" noChangeArrowheads="1"/>
          </p:cNvSpPr>
          <p:nvPr>
            <p:ph type="title" idx="4294967295"/>
          </p:nvPr>
        </p:nvSpPr>
        <p:spPr>
          <a:xfrm>
            <a:off x="0" y="-6338"/>
            <a:ext cx="8209328" cy="584775"/>
          </a:xfrm>
          <a:solidFill>
            <a:schemeClr val="tx1"/>
          </a:solidFill>
        </p:spPr>
        <p:txBody>
          <a:bodyPr wrap="square" anchor="ctr">
            <a:spAutoFit/>
          </a:bodyPr>
          <a:lstStyle/>
          <a:p>
            <a:pPr>
              <a:spcBef>
                <a:spcPct val="50000"/>
              </a:spcBef>
            </a:pPr>
            <a:r>
              <a:rPr lang="ar-JO" altLang="ja-JP" sz="3200" b="1" dirty="0">
                <a:solidFill>
                  <a:schemeClr val="bg1"/>
                </a:solidFill>
                <a:effectLst>
                  <a:glow rad="228600">
                    <a:schemeClr val="accent4">
                      <a:satMod val="175000"/>
                    </a:schemeClr>
                  </a:glow>
                </a:effectLst>
                <a:latin typeface="Arial" charset="0"/>
                <a:ea typeface="ＭＳ Ｐゴシック" charset="0"/>
              </a:rPr>
              <a:t>هل سيثابر كل مسيحي حقيقي بأمانة حتى الموت ؟</a:t>
            </a:r>
            <a:endParaRPr lang="en-US" sz="3200" b="1" dirty="0">
              <a:solidFill>
                <a:schemeClr val="bg1"/>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27183882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الإصلاحي</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الكالفيني</a:t>
            </a: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الأبدي</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الأرميني</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الوسلي</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الخلاص</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شركاء</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ممكن</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القديسين</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ممكن</a:t>
            </a: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39755" y="5082065"/>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لا تأكيد</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لا تأكيد</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التأكيد</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24683330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strVal val="#ppt_w*0.70"/>
                                          </p:val>
                                        </p:tav>
                                        <p:tav tm="100000">
                                          <p:val>
                                            <p:strVal val="#ppt_w"/>
                                          </p:val>
                                        </p:tav>
                                      </p:tavLst>
                                    </p:anim>
                                    <p:anim calcmode="lin" valueType="num">
                                      <p:cBhvr>
                                        <p:cTn id="8" dur="1000" fill="hold"/>
                                        <p:tgtEl>
                                          <p:spTgt spid="31747"/>
                                        </p:tgtEl>
                                        <p:attrNameLst>
                                          <p:attrName>ppt_h</p:attrName>
                                        </p:attrNameLst>
                                      </p:cBhvr>
                                      <p:tavLst>
                                        <p:tav tm="0">
                                          <p:val>
                                            <p:strVal val="#ppt_h"/>
                                          </p:val>
                                        </p:tav>
                                        <p:tav tm="100000">
                                          <p:val>
                                            <p:strVal val="#ppt_h"/>
                                          </p:val>
                                        </p:tav>
                                      </p:tavLst>
                                    </p:anim>
                                    <p:animEffect transition="in" filter="fade">
                                      <p:cBhvr>
                                        <p:cTn id="9" dur="1000"/>
                                        <p:tgtEl>
                                          <p:spTgt spid="3174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1746"/>
                                        </p:tgtEl>
                                        <p:attrNameLst>
                                          <p:attrName>style.visibility</p:attrName>
                                        </p:attrNameLst>
                                      </p:cBhvr>
                                      <p:to>
                                        <p:strVal val="visible"/>
                                      </p:to>
                                    </p:set>
                                    <p:anim calcmode="lin" valueType="num">
                                      <p:cBhvr>
                                        <p:cTn id="12" dur="1000" fill="hold"/>
                                        <p:tgtEl>
                                          <p:spTgt spid="31746"/>
                                        </p:tgtEl>
                                        <p:attrNameLst>
                                          <p:attrName>ppt_w</p:attrName>
                                        </p:attrNameLst>
                                      </p:cBhvr>
                                      <p:tavLst>
                                        <p:tav tm="0">
                                          <p:val>
                                            <p:strVal val="#ppt_w*0.70"/>
                                          </p:val>
                                        </p:tav>
                                        <p:tav tm="100000">
                                          <p:val>
                                            <p:strVal val="#ppt_w"/>
                                          </p:val>
                                        </p:tav>
                                      </p:tavLst>
                                    </p:anim>
                                    <p:anim calcmode="lin" valueType="num">
                                      <p:cBhvr>
                                        <p:cTn id="13" dur="1000" fill="hold"/>
                                        <p:tgtEl>
                                          <p:spTgt spid="31746"/>
                                        </p:tgtEl>
                                        <p:attrNameLst>
                                          <p:attrName>ppt_h</p:attrName>
                                        </p:attrNameLst>
                                      </p:cBhvr>
                                      <p:tavLst>
                                        <p:tav tm="0">
                                          <p:val>
                                            <p:strVal val="#ppt_h"/>
                                          </p:val>
                                        </p:tav>
                                        <p:tav tm="100000">
                                          <p:val>
                                            <p:strVal val="#ppt_h"/>
                                          </p:val>
                                        </p:tav>
                                      </p:tavLst>
                                    </p:anim>
                                    <p:animEffect transition="in" filter="fade">
                                      <p:cBhvr>
                                        <p:cTn id="14" dur="1000"/>
                                        <p:tgtEl>
                                          <p:spTgt spid="3174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1755"/>
                                        </p:tgtEl>
                                        <p:attrNameLst>
                                          <p:attrName>style.visibility</p:attrName>
                                        </p:attrNameLst>
                                      </p:cBhvr>
                                      <p:to>
                                        <p:strVal val="visible"/>
                                      </p:to>
                                    </p:set>
                                    <p:anim calcmode="lin" valueType="num">
                                      <p:cBhvr>
                                        <p:cTn id="17" dur="1000" fill="hold"/>
                                        <p:tgtEl>
                                          <p:spTgt spid="31755"/>
                                        </p:tgtEl>
                                        <p:attrNameLst>
                                          <p:attrName>ppt_w</p:attrName>
                                        </p:attrNameLst>
                                      </p:cBhvr>
                                      <p:tavLst>
                                        <p:tav tm="0">
                                          <p:val>
                                            <p:strVal val="#ppt_w*0.70"/>
                                          </p:val>
                                        </p:tav>
                                        <p:tav tm="100000">
                                          <p:val>
                                            <p:strVal val="#ppt_w"/>
                                          </p:val>
                                        </p:tav>
                                      </p:tavLst>
                                    </p:anim>
                                    <p:anim calcmode="lin" valueType="num">
                                      <p:cBhvr>
                                        <p:cTn id="18" dur="1000" fill="hold"/>
                                        <p:tgtEl>
                                          <p:spTgt spid="31755"/>
                                        </p:tgtEl>
                                        <p:attrNameLst>
                                          <p:attrName>ppt_h</p:attrName>
                                        </p:attrNameLst>
                                      </p:cBhvr>
                                      <p:tavLst>
                                        <p:tav tm="0">
                                          <p:val>
                                            <p:strVal val="#ppt_h"/>
                                          </p:val>
                                        </p:tav>
                                        <p:tav tm="100000">
                                          <p:val>
                                            <p:strVal val="#ppt_h"/>
                                          </p:val>
                                        </p:tav>
                                      </p:tavLst>
                                    </p:anim>
                                    <p:animEffect transition="in" filter="fade">
                                      <p:cBhvr>
                                        <p:cTn id="19" dur="1000"/>
                                        <p:tgtEl>
                                          <p:spTgt spid="3175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1750"/>
                                        </p:tgtEl>
                                        <p:attrNameLst>
                                          <p:attrName>style.visibility</p:attrName>
                                        </p:attrNameLst>
                                      </p:cBhvr>
                                      <p:to>
                                        <p:strVal val="visible"/>
                                      </p:to>
                                    </p:set>
                                    <p:anim calcmode="lin" valueType="num">
                                      <p:cBhvr>
                                        <p:cTn id="31" dur="1000" fill="hold"/>
                                        <p:tgtEl>
                                          <p:spTgt spid="31750"/>
                                        </p:tgtEl>
                                        <p:attrNameLst>
                                          <p:attrName>ppt_w</p:attrName>
                                        </p:attrNameLst>
                                      </p:cBhvr>
                                      <p:tavLst>
                                        <p:tav tm="0">
                                          <p:val>
                                            <p:strVal val="#ppt_w*0.70"/>
                                          </p:val>
                                        </p:tav>
                                        <p:tav tm="100000">
                                          <p:val>
                                            <p:strVal val="#ppt_w"/>
                                          </p:val>
                                        </p:tav>
                                      </p:tavLst>
                                    </p:anim>
                                    <p:anim calcmode="lin" valueType="num">
                                      <p:cBhvr>
                                        <p:cTn id="32" dur="1000" fill="hold"/>
                                        <p:tgtEl>
                                          <p:spTgt spid="31750"/>
                                        </p:tgtEl>
                                        <p:attrNameLst>
                                          <p:attrName>ppt_h</p:attrName>
                                        </p:attrNameLst>
                                      </p:cBhvr>
                                      <p:tavLst>
                                        <p:tav tm="0">
                                          <p:val>
                                            <p:strVal val="#ppt_h"/>
                                          </p:val>
                                        </p:tav>
                                        <p:tav tm="100000">
                                          <p:val>
                                            <p:strVal val="#ppt_h"/>
                                          </p:val>
                                        </p:tav>
                                      </p:tavLst>
                                    </p:anim>
                                    <p:animEffect transition="in" filter="fade">
                                      <p:cBhvr>
                                        <p:cTn id="33" dur="1000"/>
                                        <p:tgtEl>
                                          <p:spTgt spid="31750"/>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31749"/>
                                        </p:tgtEl>
                                        <p:attrNameLst>
                                          <p:attrName>style.visibility</p:attrName>
                                        </p:attrNameLst>
                                      </p:cBhvr>
                                      <p:to>
                                        <p:strVal val="visible"/>
                                      </p:to>
                                    </p:set>
                                    <p:anim calcmode="lin" valueType="num">
                                      <p:cBhvr>
                                        <p:cTn id="36" dur="1000" fill="hold"/>
                                        <p:tgtEl>
                                          <p:spTgt spid="31749"/>
                                        </p:tgtEl>
                                        <p:attrNameLst>
                                          <p:attrName>ppt_w</p:attrName>
                                        </p:attrNameLst>
                                      </p:cBhvr>
                                      <p:tavLst>
                                        <p:tav tm="0">
                                          <p:val>
                                            <p:strVal val="#ppt_w*0.70"/>
                                          </p:val>
                                        </p:tav>
                                        <p:tav tm="100000">
                                          <p:val>
                                            <p:strVal val="#ppt_w"/>
                                          </p:val>
                                        </p:tav>
                                      </p:tavLst>
                                    </p:anim>
                                    <p:anim calcmode="lin" valueType="num">
                                      <p:cBhvr>
                                        <p:cTn id="37" dur="1000" fill="hold"/>
                                        <p:tgtEl>
                                          <p:spTgt spid="31749"/>
                                        </p:tgtEl>
                                        <p:attrNameLst>
                                          <p:attrName>ppt_h</p:attrName>
                                        </p:attrNameLst>
                                      </p:cBhvr>
                                      <p:tavLst>
                                        <p:tav tm="0">
                                          <p:val>
                                            <p:strVal val="#ppt_h"/>
                                          </p:val>
                                        </p:tav>
                                        <p:tav tm="100000">
                                          <p:val>
                                            <p:strVal val="#ppt_h"/>
                                          </p:val>
                                        </p:tav>
                                      </p:tavLst>
                                    </p:anim>
                                    <p:animEffect transition="in" filter="fade">
                                      <p:cBhvr>
                                        <p:cTn id="38" dur="1000"/>
                                        <p:tgtEl>
                                          <p:spTgt spid="31749"/>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31751"/>
                                        </p:tgtEl>
                                        <p:attrNameLst>
                                          <p:attrName>style.visibility</p:attrName>
                                        </p:attrNameLst>
                                      </p:cBhvr>
                                      <p:to>
                                        <p:strVal val="visible"/>
                                      </p:to>
                                    </p:set>
                                    <p:anim calcmode="lin" valueType="num">
                                      <p:cBhvr>
                                        <p:cTn id="41" dur="1000" fill="hold"/>
                                        <p:tgtEl>
                                          <p:spTgt spid="31751"/>
                                        </p:tgtEl>
                                        <p:attrNameLst>
                                          <p:attrName>ppt_w</p:attrName>
                                        </p:attrNameLst>
                                      </p:cBhvr>
                                      <p:tavLst>
                                        <p:tav tm="0">
                                          <p:val>
                                            <p:strVal val="#ppt_w*0.70"/>
                                          </p:val>
                                        </p:tav>
                                        <p:tav tm="100000">
                                          <p:val>
                                            <p:strVal val="#ppt_w"/>
                                          </p:val>
                                        </p:tav>
                                      </p:tavLst>
                                    </p:anim>
                                    <p:anim calcmode="lin" valueType="num">
                                      <p:cBhvr>
                                        <p:cTn id="42" dur="1000" fill="hold"/>
                                        <p:tgtEl>
                                          <p:spTgt spid="31751"/>
                                        </p:tgtEl>
                                        <p:attrNameLst>
                                          <p:attrName>ppt_h</p:attrName>
                                        </p:attrNameLst>
                                      </p:cBhvr>
                                      <p:tavLst>
                                        <p:tav tm="0">
                                          <p:val>
                                            <p:strVal val="#ppt_h"/>
                                          </p:val>
                                        </p:tav>
                                        <p:tav tm="100000">
                                          <p:val>
                                            <p:strVal val="#ppt_h"/>
                                          </p:val>
                                        </p:tav>
                                      </p:tavLst>
                                    </p:anim>
                                    <p:animEffect transition="in" filter="fade">
                                      <p:cBhvr>
                                        <p:cTn id="43" dur="1000"/>
                                        <p:tgtEl>
                                          <p:spTgt spid="31751"/>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0.70"/>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1753"/>
                                        </p:tgtEl>
                                        <p:attrNameLst>
                                          <p:attrName>style.visibility</p:attrName>
                                        </p:attrNameLst>
                                      </p:cBhvr>
                                      <p:to>
                                        <p:strVal val="visible"/>
                                      </p:to>
                                    </p:set>
                                    <p:anim calcmode="lin" valueType="num">
                                      <p:cBhvr>
                                        <p:cTn id="55" dur="1000" fill="hold"/>
                                        <p:tgtEl>
                                          <p:spTgt spid="31753"/>
                                        </p:tgtEl>
                                        <p:attrNameLst>
                                          <p:attrName>ppt_w</p:attrName>
                                        </p:attrNameLst>
                                      </p:cBhvr>
                                      <p:tavLst>
                                        <p:tav tm="0">
                                          <p:val>
                                            <p:strVal val="#ppt_w*0.70"/>
                                          </p:val>
                                        </p:tav>
                                        <p:tav tm="100000">
                                          <p:val>
                                            <p:strVal val="#ppt_w"/>
                                          </p:val>
                                        </p:tav>
                                      </p:tavLst>
                                    </p:anim>
                                    <p:anim calcmode="lin" valueType="num">
                                      <p:cBhvr>
                                        <p:cTn id="56" dur="1000" fill="hold"/>
                                        <p:tgtEl>
                                          <p:spTgt spid="31753"/>
                                        </p:tgtEl>
                                        <p:attrNameLst>
                                          <p:attrName>ppt_h</p:attrName>
                                        </p:attrNameLst>
                                      </p:cBhvr>
                                      <p:tavLst>
                                        <p:tav tm="0">
                                          <p:val>
                                            <p:strVal val="#ppt_h"/>
                                          </p:val>
                                        </p:tav>
                                        <p:tav tm="100000">
                                          <p:val>
                                            <p:strVal val="#ppt_h"/>
                                          </p:val>
                                        </p:tav>
                                      </p:tavLst>
                                    </p:anim>
                                    <p:animEffect transition="in" filter="fade">
                                      <p:cBhvr>
                                        <p:cTn id="57" dur="1000"/>
                                        <p:tgtEl>
                                          <p:spTgt spid="31753"/>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31752"/>
                                        </p:tgtEl>
                                        <p:attrNameLst>
                                          <p:attrName>style.visibility</p:attrName>
                                        </p:attrNameLst>
                                      </p:cBhvr>
                                      <p:to>
                                        <p:strVal val="visible"/>
                                      </p:to>
                                    </p:set>
                                    <p:anim calcmode="lin" valueType="num">
                                      <p:cBhvr>
                                        <p:cTn id="60" dur="1000" fill="hold"/>
                                        <p:tgtEl>
                                          <p:spTgt spid="31752"/>
                                        </p:tgtEl>
                                        <p:attrNameLst>
                                          <p:attrName>ppt_w</p:attrName>
                                        </p:attrNameLst>
                                      </p:cBhvr>
                                      <p:tavLst>
                                        <p:tav tm="0">
                                          <p:val>
                                            <p:strVal val="#ppt_w*0.70"/>
                                          </p:val>
                                        </p:tav>
                                        <p:tav tm="100000">
                                          <p:val>
                                            <p:strVal val="#ppt_w"/>
                                          </p:val>
                                        </p:tav>
                                      </p:tavLst>
                                    </p:anim>
                                    <p:anim calcmode="lin" valueType="num">
                                      <p:cBhvr>
                                        <p:cTn id="61" dur="1000" fill="hold"/>
                                        <p:tgtEl>
                                          <p:spTgt spid="31752"/>
                                        </p:tgtEl>
                                        <p:attrNameLst>
                                          <p:attrName>ppt_h</p:attrName>
                                        </p:attrNameLst>
                                      </p:cBhvr>
                                      <p:tavLst>
                                        <p:tav tm="0">
                                          <p:val>
                                            <p:strVal val="#ppt_h"/>
                                          </p:val>
                                        </p:tav>
                                        <p:tav tm="100000">
                                          <p:val>
                                            <p:strVal val="#ppt_h"/>
                                          </p:val>
                                        </p:tav>
                                      </p:tavLst>
                                    </p:anim>
                                    <p:animEffect transition="in" filter="fade">
                                      <p:cBhvr>
                                        <p:cTn id="62" dur="1000"/>
                                        <p:tgtEl>
                                          <p:spTgt spid="31752"/>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31754"/>
                                        </p:tgtEl>
                                        <p:attrNameLst>
                                          <p:attrName>style.visibility</p:attrName>
                                        </p:attrNameLst>
                                      </p:cBhvr>
                                      <p:to>
                                        <p:strVal val="visible"/>
                                      </p:to>
                                    </p:set>
                                    <p:anim calcmode="lin" valueType="num">
                                      <p:cBhvr>
                                        <p:cTn id="67" dur="1000" fill="hold"/>
                                        <p:tgtEl>
                                          <p:spTgt spid="31754"/>
                                        </p:tgtEl>
                                        <p:attrNameLst>
                                          <p:attrName>ppt_w</p:attrName>
                                        </p:attrNameLst>
                                      </p:cBhvr>
                                      <p:tavLst>
                                        <p:tav tm="0">
                                          <p:val>
                                            <p:strVal val="#ppt_w*0.70"/>
                                          </p:val>
                                        </p:tav>
                                        <p:tav tm="100000">
                                          <p:val>
                                            <p:strVal val="#ppt_w"/>
                                          </p:val>
                                        </p:tav>
                                      </p:tavLst>
                                    </p:anim>
                                    <p:anim calcmode="lin" valueType="num">
                                      <p:cBhvr>
                                        <p:cTn id="68" dur="1000" fill="hold"/>
                                        <p:tgtEl>
                                          <p:spTgt spid="31754"/>
                                        </p:tgtEl>
                                        <p:attrNameLst>
                                          <p:attrName>ppt_h</p:attrName>
                                        </p:attrNameLst>
                                      </p:cBhvr>
                                      <p:tavLst>
                                        <p:tav tm="0">
                                          <p:val>
                                            <p:strVal val="#ppt_h"/>
                                          </p:val>
                                        </p:tav>
                                        <p:tav tm="100000">
                                          <p:val>
                                            <p:strVal val="#ppt_h"/>
                                          </p:val>
                                        </p:tav>
                                      </p:tavLst>
                                    </p:anim>
                                    <p:animEffect transition="in" filter="fade">
                                      <p:cBhvr>
                                        <p:cTn id="69" dur="1000"/>
                                        <p:tgtEl>
                                          <p:spTgt spid="31754"/>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31748"/>
                                        </p:tgtEl>
                                        <p:attrNameLst>
                                          <p:attrName>style.visibility</p:attrName>
                                        </p:attrNameLst>
                                      </p:cBhvr>
                                      <p:to>
                                        <p:strVal val="visible"/>
                                      </p:to>
                                    </p:set>
                                    <p:anim calcmode="lin" valueType="num">
                                      <p:cBhvr>
                                        <p:cTn id="74" dur="1000" fill="hold"/>
                                        <p:tgtEl>
                                          <p:spTgt spid="31748"/>
                                        </p:tgtEl>
                                        <p:attrNameLst>
                                          <p:attrName>ppt_w</p:attrName>
                                        </p:attrNameLst>
                                      </p:cBhvr>
                                      <p:tavLst>
                                        <p:tav tm="0">
                                          <p:val>
                                            <p:strVal val="#ppt_w*0.70"/>
                                          </p:val>
                                        </p:tav>
                                        <p:tav tm="100000">
                                          <p:val>
                                            <p:strVal val="#ppt_w"/>
                                          </p:val>
                                        </p:tav>
                                      </p:tavLst>
                                    </p:anim>
                                    <p:anim calcmode="lin" valueType="num">
                                      <p:cBhvr>
                                        <p:cTn id="75" dur="1000" fill="hold"/>
                                        <p:tgtEl>
                                          <p:spTgt spid="31748"/>
                                        </p:tgtEl>
                                        <p:attrNameLst>
                                          <p:attrName>ppt_h</p:attrName>
                                        </p:attrNameLst>
                                      </p:cBhvr>
                                      <p:tavLst>
                                        <p:tav tm="0">
                                          <p:val>
                                            <p:strVal val="#ppt_h"/>
                                          </p:val>
                                        </p:tav>
                                        <p:tav tm="100000">
                                          <p:val>
                                            <p:strVal val="#ppt_h"/>
                                          </p:val>
                                        </p:tav>
                                      </p:tavLst>
                                    </p:anim>
                                    <p:animEffect transition="in" filter="fade">
                                      <p:cBhvr>
                                        <p:cTn id="76" dur="1000"/>
                                        <p:tgtEl>
                                          <p:spTgt spid="31748"/>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1000" fill="hold"/>
                                        <p:tgtEl>
                                          <p:spTgt spid="13"/>
                                        </p:tgtEl>
                                        <p:attrNameLst>
                                          <p:attrName>ppt_w</p:attrName>
                                        </p:attrNameLst>
                                      </p:cBhvr>
                                      <p:tavLst>
                                        <p:tav tm="0">
                                          <p:val>
                                            <p:strVal val="#ppt_w*0.70"/>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Effect transition="in" filter="fade">
                                      <p:cBhvr>
                                        <p:cTn id="83" dur="10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p:cTn id="88" dur="1000" fill="hold"/>
                                        <p:tgtEl>
                                          <p:spTgt spid="16"/>
                                        </p:tgtEl>
                                        <p:attrNameLst>
                                          <p:attrName>ppt_w</p:attrName>
                                        </p:attrNameLst>
                                      </p:cBhvr>
                                      <p:tavLst>
                                        <p:tav tm="0">
                                          <p:val>
                                            <p:strVal val="#ppt_w*0.70"/>
                                          </p:val>
                                        </p:tav>
                                        <p:tav tm="100000">
                                          <p:val>
                                            <p:strVal val="#ppt_w"/>
                                          </p:val>
                                        </p:tav>
                                      </p:tavLst>
                                    </p:anim>
                                    <p:anim calcmode="lin" valueType="num">
                                      <p:cBhvr>
                                        <p:cTn id="89" dur="1000" fill="hold"/>
                                        <p:tgtEl>
                                          <p:spTgt spid="16"/>
                                        </p:tgtEl>
                                        <p:attrNameLst>
                                          <p:attrName>ppt_h</p:attrName>
                                        </p:attrNameLst>
                                      </p:cBhvr>
                                      <p:tavLst>
                                        <p:tav tm="0">
                                          <p:val>
                                            <p:strVal val="#ppt_h"/>
                                          </p:val>
                                        </p:tav>
                                        <p:tav tm="100000">
                                          <p:val>
                                            <p:strVal val="#ppt_h"/>
                                          </p:val>
                                        </p:tav>
                                      </p:tavLst>
                                    </p:anim>
                                    <p:animEffect transition="in" filter="fade">
                                      <p:cBhvr>
                                        <p:cTn id="90" dur="10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down)">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7" grpId="0"/>
      <p:bldP spid="31748" grpId="0"/>
      <p:bldP spid="31749" grpId="0" animBg="1"/>
      <p:bldP spid="31750" grpId="0"/>
      <p:bldP spid="31751" grpId="0"/>
      <p:bldP spid="31752" grpId="0" animBg="1"/>
      <p:bldP spid="31753" grpId="0"/>
      <p:bldP spid="31754" grpId="0"/>
      <p:bldP spid="31755" grpId="0"/>
      <p:bldP spid="13" grpId="0"/>
      <p:bldP spid="14" grpId="0"/>
      <p:bldP spid="15"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49395" cy="851337"/>
          </a:xfrm>
          <a:solidFill>
            <a:srgbClr val="C00000"/>
          </a:solidFill>
        </p:spPr>
        <p:txBody>
          <a:bodyPr/>
          <a:lstStyle/>
          <a:p>
            <a:r>
              <a:rPr lang="ar-JO" sz="4800" b="1" dirty="0">
                <a:effectLst>
                  <a:glow rad="177800">
                    <a:schemeClr val="bg2"/>
                  </a:glow>
                </a:effectLst>
              </a:rPr>
              <a:t>بيان إيمان جيتس</a:t>
            </a:r>
            <a:endParaRPr lang="en-US" sz="4800" b="1" dirty="0">
              <a:effectLst>
                <a:glow rad="177800">
                  <a:schemeClr val="bg2"/>
                </a:glow>
              </a:effectLst>
            </a:endParaRPr>
          </a:p>
        </p:txBody>
      </p:sp>
      <p:sp>
        <p:nvSpPr>
          <p:cNvPr id="5" name="Rectangle 4"/>
          <p:cNvSpPr>
            <a:spLocks noChangeArrowheads="1"/>
          </p:cNvSpPr>
          <p:nvPr/>
        </p:nvSpPr>
        <p:spPr bwMode="auto">
          <a:xfrm>
            <a:off x="0" y="851338"/>
            <a:ext cx="9144000" cy="600203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حالة الإنسان</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endParaRPr>
          </a:p>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نحن نؤمن بأن الإنسان قد خلق في الأصل على صورة الله كمخلوق كامل تم تعيينه ليحكم على الأرض . لكنه سقط فيما بعد في الخطيئة وبالتالي فقد حياته الروحية، ومات في الذنوب والخطايا ،وانفصل عن الله وخضع لقوة إبليس . </a:t>
            </a:r>
          </a:p>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على الرغم من تشويه صورة الله في الإنسان ، إلا أنها لم تُمحَ . لذلك نعتقد أن الخطيئة من وجهة النظر الإلهية قد أثرت على كل جانب من جوانب طبيعة الإنسان . لقد انتقل هذا الموت الروحي إلى الجنس البشري بأسره ، باستثناء الإنسان يسوع المسيح وحده . وهكذا فإن كل شخص يولد في هذا العالم </a:t>
            </a:r>
            <a:r>
              <a:rPr kumimoji="0" lang="ar-JO" sz="32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Arial"/>
              </a:rPr>
              <a:t>غير قادر على معالجة حالته الضائعة والفاسدة بمعزل عن النعمة الإلهية</a:t>
            </a:r>
            <a:endParaRPr kumimoji="0" lang="en-US" sz="32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5423421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049395" cy="851337"/>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txBody>
          <a:bodyPr/>
          <a:lstStyle/>
          <a:p>
            <a:r>
              <a:rPr lang="ar-JO" sz="4800" b="1" dirty="0">
                <a:effectLst>
                  <a:glow rad="177800">
                    <a:schemeClr val="bg2"/>
                  </a:glow>
                </a:effectLst>
              </a:rPr>
              <a:t>بيان إيمان جيتس</a:t>
            </a:r>
            <a:endParaRPr lang="en-US" sz="4800" b="1" dirty="0">
              <a:effectLst>
                <a:glow rad="177800">
                  <a:schemeClr val="bg2"/>
                </a:glow>
              </a:effectLst>
            </a:endParaRPr>
          </a:p>
        </p:txBody>
      </p:sp>
      <p:sp>
        <p:nvSpPr>
          <p:cNvPr id="5" name="Rectangle 4"/>
          <p:cNvSpPr>
            <a:spLocks noChangeArrowheads="1"/>
          </p:cNvSpPr>
          <p:nvPr/>
        </p:nvSpPr>
        <p:spPr bwMode="auto">
          <a:xfrm>
            <a:off x="0" y="851338"/>
            <a:ext cx="9144000" cy="600203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الخلاص</a:t>
            </a:r>
            <a:endParaRPr kumimoji="0" lang="en-US"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endParaRPr>
          </a:p>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نحن نؤمن أن أي شخص له امتياز الدخول إلى ملكوت الله والحصول على الحياة الأبدية من خلال الولادة الجديدة من خلال وضع إيمانه أو إيمانها بيسوع المسيح وموته الكفاري . نحن نؤمن بأن الخلاص لا يتم إلا بالنعمة من خلال الإيمان بغض النظر عن الأعمال أو الاستحقاق الشخصي . لا يمكن لأي درجة من الجهود الشخصية أو الإنجازات الأخلاقية أو الخضوع للقواعد أو الأنظمة أو المراسيم الدينية أن تحقق هذا الخلاص . يُمنح هذا الخلاص مجانًا لكل من وضع ثقته في الفداء الذي تم فقط بدم المسيح المسفوك على الصليب . على هذا الأساس فإن كل الذين يثقون في المخلص </a:t>
            </a:r>
            <a:r>
              <a:rPr kumimoji="0" lang="ar-JO"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Arial"/>
              </a:rPr>
              <a:t>ينتقلون من الموت إلى الحياة </a:t>
            </a: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وهو يغفر لهم خطاياهم ويصبحون أولاد الله من خلال تجديد عمل الروح القدس . إنه إذن امتياز لجميع الذين لديهم الابن </a:t>
            </a:r>
            <a:r>
              <a:rPr kumimoji="0" lang="ar-JO"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Arial"/>
              </a:rPr>
              <a:t>ليؤكدوا خلاصهم</a:t>
            </a:r>
            <a:endParaRPr kumimoji="0" lang="en-US" sz="2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24451769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الإصلاحي</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الكالفيني</a:t>
            </a: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الأبدي</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الأرميني</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الوسلي</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الخلاص</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شركاء</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ممكن</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القديسين</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ممكن</a:t>
            </a: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لا تأكيد</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لا تأكيد</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التأكيد</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rPr>
              <a:t>يميز الكتاب المقدس بين ميراثينا</a:t>
            </a:r>
            <a:endParaRPr kumimoji="0" lang="en-GB" sz="2800" b="1" i="0" u="none" strike="noStrike" kern="1200" cap="none" spc="0" normalizeH="0" baseline="0" noProof="0" dirty="0">
              <a:ln>
                <a:noFill/>
              </a:ln>
              <a:solidFill>
                <a:srgbClr val="FFFF00"/>
              </a:solidFill>
              <a:effectLst/>
              <a:uLnTx/>
              <a:uFillTx/>
              <a:latin typeface="Arial" charset="0"/>
              <a:ea typeface="ＭＳ Ｐゴシック"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16205508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الميراث اليوم</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18644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الميراث من المسيح</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24828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الميراث في العهد الجديد</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147251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نوعين من الميراث</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225951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Exod 1 Pharao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ar-JO" dirty="0">
                <a:latin typeface="Arial" charset="0"/>
                <a:cs typeface="Arial"/>
              </a:rPr>
              <a:t>السلطة "المطلقة"</a:t>
            </a:r>
            <a:endParaRPr lang="en-US" dirty="0">
              <a:latin typeface="Arial" charset="0"/>
              <a:cs typeface="Arial"/>
            </a:endParaRPr>
          </a:p>
        </p:txBody>
      </p:sp>
    </p:spTree>
    <p:extLst>
      <p:ext uri="{BB962C8B-B14F-4D97-AF65-F5344CB8AC3E}">
        <p14:creationId xmlns:p14="http://schemas.microsoft.com/office/powerpoint/2010/main" val="298833023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32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46141" y="2610866"/>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الخلاص</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7" name="Text Box 7"/>
          <p:cNvSpPr txBox="1">
            <a:spLocks noChangeArrowheads="1"/>
          </p:cNvSpPr>
          <p:nvPr/>
        </p:nvSpPr>
        <p:spPr bwMode="auto">
          <a:xfrm>
            <a:off x="4526280" y="2610866"/>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المكافأة</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8" name="Text Box 8"/>
          <p:cNvSpPr txBox="1">
            <a:spLocks noChangeArrowheads="1"/>
          </p:cNvSpPr>
          <p:nvPr/>
        </p:nvSpPr>
        <p:spPr bwMode="auto">
          <a:xfrm>
            <a:off x="46141" y="3463544"/>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كل المؤمنين</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29" name="Text Box 9"/>
          <p:cNvSpPr txBox="1">
            <a:spLocks noChangeArrowheads="1"/>
          </p:cNvSpPr>
          <p:nvPr/>
        </p:nvSpPr>
        <p:spPr bwMode="auto">
          <a:xfrm>
            <a:off x="4526280" y="3463544"/>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المؤمنون الأمناء</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0" name="Text Box 10"/>
          <p:cNvSpPr txBox="1">
            <a:spLocks noChangeArrowheads="1"/>
          </p:cNvSpPr>
          <p:nvPr/>
        </p:nvSpPr>
        <p:spPr bwMode="auto">
          <a:xfrm>
            <a:off x="46141" y="4316222"/>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مسكن الألفية</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1" name="Text Box 11"/>
          <p:cNvSpPr txBox="1">
            <a:spLocks noChangeArrowheads="1"/>
          </p:cNvSpPr>
          <p:nvPr/>
        </p:nvSpPr>
        <p:spPr bwMode="auto">
          <a:xfrm>
            <a:off x="4526280" y="4316222"/>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الحكم في الألفية</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2" name="Text Box 12"/>
          <p:cNvSpPr txBox="1">
            <a:spLocks noChangeArrowheads="1"/>
          </p:cNvSpPr>
          <p:nvPr/>
        </p:nvSpPr>
        <p:spPr bwMode="auto">
          <a:xfrm>
            <a:off x="46141" y="5168900"/>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خشب، عشب، قش</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462733" name="Text Box 13"/>
          <p:cNvSpPr txBox="1">
            <a:spLocks noChangeArrowheads="1"/>
          </p:cNvSpPr>
          <p:nvPr/>
        </p:nvSpPr>
        <p:spPr bwMode="auto">
          <a:xfrm>
            <a:off x="4526280" y="51689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ذهب، فضة، حجارة كريمة</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5" name="Text Box 12">
            <a:extLst>
              <a:ext uri="{FF2B5EF4-FFF2-40B4-BE49-F238E27FC236}">
                <a16:creationId xmlns:a16="http://schemas.microsoft.com/office/drawing/2014/main" id="{E10A2C5E-E864-4E4B-8C6D-E22DBFC690B4}"/>
              </a:ext>
            </a:extLst>
          </p:cNvPr>
          <p:cNvSpPr txBox="1">
            <a:spLocks noChangeArrowheads="1"/>
          </p:cNvSpPr>
          <p:nvPr/>
        </p:nvSpPr>
        <p:spPr bwMode="auto">
          <a:xfrm>
            <a:off x="46141" y="6021578"/>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يعتمد على الإيمان فقط</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6" name="Text Box 13">
            <a:extLst>
              <a:ext uri="{FF2B5EF4-FFF2-40B4-BE49-F238E27FC236}">
                <a16:creationId xmlns:a16="http://schemas.microsoft.com/office/drawing/2014/main" id="{8BB74748-07A5-F040-8F94-9D1684827122}"/>
              </a:ext>
            </a:extLst>
          </p:cNvPr>
          <p:cNvSpPr txBox="1">
            <a:spLocks noChangeArrowheads="1"/>
          </p:cNvSpPr>
          <p:nvPr/>
        </p:nvSpPr>
        <p:spPr bwMode="auto">
          <a:xfrm>
            <a:off x="4526280" y="602157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يعتمد على الأعمال</a:t>
            </a: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8C766CF5-1981-A746-B68F-2DE746D9B8BB}"/>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
        <p:nvSpPr>
          <p:cNvPr id="18" name="Text Box 4">
            <a:extLst>
              <a:ext uri="{FF2B5EF4-FFF2-40B4-BE49-F238E27FC236}">
                <a16:creationId xmlns:a16="http://schemas.microsoft.com/office/drawing/2014/main" id="{69760406-6603-5A4B-B610-F1D1A6E4D345}"/>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charset="0"/>
                <a:ea typeface="ＭＳ Ｐゴシック" charset="0"/>
              </a:rPr>
              <a:t>الدخول بالخلاص</a:t>
            </a:r>
            <a:endParaRPr kumimoji="0" lang="en-US" sz="28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9" name="Text Box 5">
            <a:extLst>
              <a:ext uri="{FF2B5EF4-FFF2-40B4-BE49-F238E27FC236}">
                <a16:creationId xmlns:a16="http://schemas.microsoft.com/office/drawing/2014/main" id="{D3C3F0EF-EC8B-C845-B703-6094D90DA3B1}"/>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charset="0"/>
                <a:ea typeface="ＭＳ Ｐゴシック" charset="0"/>
              </a:rPr>
              <a:t>الدخول بالتلمذة</a:t>
            </a:r>
            <a:endParaRPr kumimoji="0" lang="en-US" sz="28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94622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62728"/>
                                        </p:tgtEl>
                                        <p:attrNameLst>
                                          <p:attrName>style.visibility</p:attrName>
                                        </p:attrNameLst>
                                      </p:cBhvr>
                                      <p:to>
                                        <p:strVal val="visible"/>
                                      </p:to>
                                    </p:set>
                                    <p:animEffect transition="in" filter="blinds(horizontal)">
                                      <p:cBhvr>
                                        <p:cTn id="17" dur="500"/>
                                        <p:tgtEl>
                                          <p:spTgt spid="24627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62729"/>
                                        </p:tgtEl>
                                        <p:attrNameLst>
                                          <p:attrName>style.visibility</p:attrName>
                                        </p:attrNameLst>
                                      </p:cBhvr>
                                      <p:to>
                                        <p:strVal val="visible"/>
                                      </p:to>
                                    </p:set>
                                    <p:animEffect transition="in" filter="blinds(horizontal)">
                                      <p:cBhvr>
                                        <p:cTn id="22" dur="500"/>
                                        <p:tgtEl>
                                          <p:spTgt spid="2462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62730"/>
                                        </p:tgtEl>
                                        <p:attrNameLst>
                                          <p:attrName>style.visibility</p:attrName>
                                        </p:attrNameLst>
                                      </p:cBhvr>
                                      <p:to>
                                        <p:strVal val="visible"/>
                                      </p:to>
                                    </p:set>
                                    <p:animEffect transition="in" filter="blinds(horizontal)">
                                      <p:cBhvr>
                                        <p:cTn id="27" dur="500"/>
                                        <p:tgtEl>
                                          <p:spTgt spid="24627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62731"/>
                                        </p:tgtEl>
                                        <p:attrNameLst>
                                          <p:attrName>style.visibility</p:attrName>
                                        </p:attrNameLst>
                                      </p:cBhvr>
                                      <p:to>
                                        <p:strVal val="visible"/>
                                      </p:to>
                                    </p:set>
                                    <p:animEffect transition="in" filter="blinds(horizontal)">
                                      <p:cBhvr>
                                        <p:cTn id="32" dur="500"/>
                                        <p:tgtEl>
                                          <p:spTgt spid="24627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62732"/>
                                        </p:tgtEl>
                                        <p:attrNameLst>
                                          <p:attrName>style.visibility</p:attrName>
                                        </p:attrNameLst>
                                      </p:cBhvr>
                                      <p:to>
                                        <p:strVal val="visible"/>
                                      </p:to>
                                    </p:set>
                                    <p:animEffect transition="in" filter="blinds(horizontal)">
                                      <p:cBhvr>
                                        <p:cTn id="37" dur="500"/>
                                        <p:tgtEl>
                                          <p:spTgt spid="24627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62733"/>
                                        </p:tgtEl>
                                        <p:attrNameLst>
                                          <p:attrName>style.visibility</p:attrName>
                                        </p:attrNameLst>
                                      </p:cBhvr>
                                      <p:to>
                                        <p:strVal val="visible"/>
                                      </p:to>
                                    </p:set>
                                    <p:animEffect transition="in" filter="blinds(horizontal)">
                                      <p:cBhvr>
                                        <p:cTn id="42" dur="500"/>
                                        <p:tgtEl>
                                          <p:spTgt spid="24627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32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6" name="Text Box 6"/>
          <p:cNvSpPr txBox="1">
            <a:spLocks noChangeArrowheads="1"/>
          </p:cNvSpPr>
          <p:nvPr/>
        </p:nvSpPr>
        <p:spPr bwMode="auto">
          <a:xfrm>
            <a:off x="73573" y="2711450"/>
            <a:ext cx="4340771"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متى 5: 20</a:t>
            </a:r>
          </a:p>
          <a:p>
            <a:pPr marL="9525" marR="0" lvl="0" indent="-9525"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فإني اقول لكم إنكم إن لم يزد بركم على الكتبة و الفريسين لن </a:t>
            </a: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rPr>
              <a:t>تدخلوا ملكوت</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 السماوات</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62727" name="Text Box 7"/>
          <p:cNvSpPr txBox="1">
            <a:spLocks noChangeArrowheads="1"/>
          </p:cNvSpPr>
          <p:nvPr/>
        </p:nvSpPr>
        <p:spPr bwMode="auto">
          <a:xfrm>
            <a:off x="4572000" y="2711450"/>
            <a:ext cx="4572000"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l"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متى 5: </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19</a:t>
            </a:r>
            <a:endParaRPr kumimoji="0" lang="ar-JO" sz="3600" b="1" i="0" u="none" strike="noStrike" kern="1200" cap="none" spc="0" normalizeH="0" baseline="0" noProof="0" dirty="0">
              <a:ln>
                <a:noFill/>
              </a:ln>
              <a:solidFill>
                <a:srgbClr val="FFFFFF"/>
              </a:solidFill>
              <a:effectLst/>
              <a:uLnTx/>
              <a:uFillTx/>
              <a:latin typeface="Arial" charset="0"/>
              <a:ea typeface="ＭＳ Ｐゴシック" charset="0"/>
            </a:endParaRPr>
          </a:p>
          <a:p>
            <a:pPr marL="9525" marR="0" lvl="0" indent="-9525"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فَمَنْ نَقَضَ إِحْدَى هَذِهِ الْوَصَايَا الصُّغْرَى وَعَلَّمَ النَّاسَ هَكَذَا يُدْعَى أَصْغَرَ فِي مَلَكُوتِ السَّمَاوَاتِ. وَأَمَّا مَنْ عَمِلَ وَعَلَّمَ فَهَذَا يُدْعَى عَظِيماً فِي مَلَكُوتِ السَّمَاوَاتِ.</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Rectangle 3">
            <a:extLst>
              <a:ext uri="{FF2B5EF4-FFF2-40B4-BE49-F238E27FC236}">
                <a16:creationId xmlns:a16="http://schemas.microsoft.com/office/drawing/2014/main" id="{2448FF23-2E43-9542-A71E-18BEE77D6080}"/>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charset="0"/>
              <a:ea typeface="ＭＳ Ｐゴシック" charset="0"/>
              <a:cs typeface="ＭＳ Ｐゴシック" charset="0"/>
            </a:endParaRPr>
          </a:p>
        </p:txBody>
      </p:sp>
      <p:sp>
        <p:nvSpPr>
          <p:cNvPr id="10" name="Text Box 4">
            <a:extLst>
              <a:ext uri="{FF2B5EF4-FFF2-40B4-BE49-F238E27FC236}">
                <a16:creationId xmlns:a16="http://schemas.microsoft.com/office/drawing/2014/main" id="{9BDBBCF7-8D67-2A4E-A556-FA889E47309B}"/>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charset="0"/>
                <a:ea typeface="ＭＳ Ｐゴシック" charset="0"/>
              </a:rPr>
              <a:t>الدخول بالخلاص</a:t>
            </a:r>
            <a:endParaRPr kumimoji="0" lang="en-US" sz="28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 name="Text Box 5">
            <a:extLst>
              <a:ext uri="{FF2B5EF4-FFF2-40B4-BE49-F238E27FC236}">
                <a16:creationId xmlns:a16="http://schemas.microsoft.com/office/drawing/2014/main" id="{9BA5F78F-36E0-6F4C-AE42-A4EB69481322}"/>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charset="0"/>
                <a:ea typeface="ＭＳ Ｐゴシック" charset="0"/>
              </a:rPr>
              <a:t>الدخول بالتلمذة</a:t>
            </a:r>
            <a:endParaRPr kumimoji="0" lang="en-US" sz="28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921739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32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latin typeface="Arial" charset="0"/>
                <a:ea typeface="ＭＳ Ｐゴシック" charset="0"/>
                <a:cs typeface="ＭＳ Ｐゴシック" charset="0"/>
              </a:rPr>
              <a:t>الملكوت</a:t>
            </a:r>
            <a:endParaRPr lang="en-US" sz="32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340771"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متى 7: 21</a:t>
            </a:r>
          </a:p>
          <a:p>
            <a:pPr marL="9525" marR="0" lvl="0" indent="-9525"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ليس كل من يقول لي يا رب يا رب </a:t>
            </a: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rPr>
              <a:t>يدخل ملكوت </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السماوات بل الذي يفعل إرادة أبي الذي في السماوات</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62727" name="Text Box 7"/>
          <p:cNvSpPr txBox="1">
            <a:spLocks noChangeArrowheads="1"/>
          </p:cNvSpPr>
          <p:nvPr/>
        </p:nvSpPr>
        <p:spPr bwMode="auto">
          <a:xfrm>
            <a:off x="4572000" y="2711450"/>
            <a:ext cx="45720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1 كو 6: 9</a:t>
            </a:r>
          </a:p>
          <a:p>
            <a:pPr marL="9525" marR="0" lvl="0" indent="-9525"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أم لستم تعلمون أن الظالمين لا </a:t>
            </a: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rPr>
              <a:t>يرثون ملكوت</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 الله لا تضلوا لا زناة و لا عبدة أوثان و لا فاسقون و لا مأبونون و لا مضاجعو ذكور</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charset="0"/>
                <a:ea typeface="ＭＳ Ｐゴシック" charset="0"/>
              </a:rPr>
              <a:t>الدخول</a:t>
            </a:r>
            <a:endParaRPr kumimoji="0" lang="en-US" sz="4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charset="0"/>
                <a:ea typeface="ＭＳ Ｐゴシック" charset="0"/>
              </a:rPr>
              <a:t>الميراث</a:t>
            </a:r>
            <a:endParaRPr kumimoji="0" lang="en-US" sz="4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196672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3200" b="1" i="1"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latin typeface="Arial" charset="0"/>
                <a:ea typeface="ＭＳ Ｐゴシック" charset="0"/>
                <a:cs typeface="ＭＳ Ｐゴシック" charset="0"/>
              </a:rPr>
              <a:t>الملكوت</a:t>
            </a:r>
            <a:endParaRPr lang="en-US" sz="3200" dirty="0">
              <a:solidFill>
                <a:srgbClr val="FFFF00"/>
              </a:solidFill>
              <a:latin typeface="Arial" charset="0"/>
              <a:ea typeface="ＭＳ Ｐゴシック" charset="0"/>
              <a:cs typeface="ＭＳ Ｐゴシック" charset="0"/>
            </a:endParaRPr>
          </a:p>
        </p:txBody>
      </p:sp>
      <p:sp>
        <p:nvSpPr>
          <p:cNvPr id="2462726" name="Text Box 6"/>
          <p:cNvSpPr txBox="1">
            <a:spLocks noChangeArrowheads="1"/>
          </p:cNvSpPr>
          <p:nvPr/>
        </p:nvSpPr>
        <p:spPr bwMode="auto">
          <a:xfrm>
            <a:off x="73573" y="2711450"/>
            <a:ext cx="4340771"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متى 19: 23</a:t>
            </a:r>
          </a:p>
          <a:p>
            <a:pPr marL="9525" marR="0" lvl="0" indent="-9525"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فقال يسوع لتلاميذه الحق أقول لكم إنه يعسر أن </a:t>
            </a: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rPr>
              <a:t>يدخل</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 غني إلى </a:t>
            </a: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rPr>
              <a:t>ملكوت</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 الله</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62727" name="Text Box 7"/>
          <p:cNvSpPr txBox="1">
            <a:spLocks noChangeArrowheads="1"/>
          </p:cNvSpPr>
          <p:nvPr/>
        </p:nvSpPr>
        <p:spPr bwMode="auto">
          <a:xfrm>
            <a:off x="4572000" y="2711450"/>
            <a:ext cx="4572000" cy="27392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1 كو 6: 10</a:t>
            </a:r>
          </a:p>
          <a:p>
            <a:pPr marL="9525" marR="0" lvl="0" indent="-9525"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و لا سارقون و لا طماعون و لا سكيرون و لا شتامون و لا خاطفون </a:t>
            </a:r>
            <a:r>
              <a:rPr kumimoji="0" lang="ar-JO" sz="3600" b="1" i="0" u="none" strike="noStrike" kern="1200" cap="none" spc="0" normalizeH="0" baseline="0" noProof="0" dirty="0">
                <a:ln>
                  <a:noFill/>
                </a:ln>
                <a:solidFill>
                  <a:srgbClr val="FFFF00"/>
                </a:solidFill>
                <a:effectLst/>
                <a:uLnTx/>
                <a:uFillTx/>
                <a:latin typeface="Arial" charset="0"/>
                <a:ea typeface="ＭＳ Ｐゴシック" charset="0"/>
              </a:rPr>
              <a:t>يرثون ملكوت </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rPr>
              <a:t>الله</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endParaRPr>
          </a:p>
          <a:p>
            <a:pPr marL="9525" marR="0" lvl="0" indent="-9525" algn="ct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charset="0"/>
                <a:ea typeface="ＭＳ Ｐゴシック" charset="0"/>
              </a:rPr>
              <a:t>الدخول</a:t>
            </a:r>
            <a:endParaRPr kumimoji="0" lang="en-US" sz="4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charset="0"/>
                <a:ea typeface="ＭＳ Ｐゴシック" charset="0"/>
              </a:rPr>
              <a:t>الميراث</a:t>
            </a:r>
            <a:endParaRPr kumimoji="0" lang="en-US" sz="4000" b="1" i="1"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591550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0" y="0"/>
            <a:ext cx="9144000" cy="1476103"/>
          </a:xfrm>
        </p:spPr>
        <p:txBody>
          <a:bodyPr/>
          <a:lstStyle/>
          <a:p>
            <a:pPr eaLnBrk="1" hangingPunct="1"/>
            <a:r>
              <a:rPr lang="ar-JO" sz="3200" dirty="0">
                <a:latin typeface="Arial"/>
                <a:cs typeface="Arial"/>
              </a:rPr>
              <a:t>ما هو إكليل الحياة المقدم في يعقوب 1: 12 ؟</a:t>
            </a:r>
            <a:br>
              <a:rPr lang="ar-JO" sz="3200" dirty="0">
                <a:latin typeface="Arial"/>
                <a:cs typeface="Arial"/>
              </a:rPr>
            </a:br>
            <a:r>
              <a:rPr lang="ar-JO" sz="3200" dirty="0">
                <a:latin typeface="Arial"/>
                <a:cs typeface="Arial"/>
              </a:rPr>
              <a:t>ما هي الشروط المطلوب توافرها للحصول على إكليل الحياة ؟</a:t>
            </a:r>
            <a:br>
              <a:rPr lang="en-GB" sz="3200" dirty="0">
                <a:latin typeface="Arial"/>
                <a:cs typeface="Arial"/>
              </a:rPr>
            </a:br>
            <a:endParaRPr lang="en-US" sz="3200" dirty="0">
              <a:latin typeface="Arial"/>
              <a:cs typeface="Arial"/>
            </a:endParaRPr>
          </a:p>
        </p:txBody>
      </p:sp>
      <p:sp>
        <p:nvSpPr>
          <p:cNvPr id="203779" name="Rectangle 3"/>
          <p:cNvSpPr>
            <a:spLocks noGrp="1" noChangeArrowheads="1"/>
          </p:cNvSpPr>
          <p:nvPr>
            <p:ph type="body" idx="1"/>
          </p:nvPr>
        </p:nvSpPr>
        <p:spPr>
          <a:xfrm>
            <a:off x="497658" y="2198500"/>
            <a:ext cx="8458200" cy="3493896"/>
          </a:xfrm>
        </p:spPr>
        <p:txBody>
          <a:bodyPr/>
          <a:lstStyle/>
          <a:p>
            <a:pPr algn="r" rtl="1" eaLnBrk="1" hangingPunct="1"/>
            <a:r>
              <a:rPr lang="ar-JO" sz="2800" b="1" dirty="0">
                <a:latin typeface="Arial"/>
                <a:cs typeface="Arial"/>
              </a:rPr>
              <a:t>إنها الجائزة في نهاية السباق (2 تي 4: 8) خصوصاً كمكافأة الثبات الأمين (رؤ 2: 10)</a:t>
            </a:r>
          </a:p>
          <a:p>
            <a:pPr algn="r" rtl="1" eaLnBrk="1" hangingPunct="1"/>
            <a:r>
              <a:rPr lang="ar-JO" sz="2800" b="1" dirty="0">
                <a:latin typeface="Arial"/>
                <a:cs typeface="Arial"/>
              </a:rPr>
              <a:t>الشروط هي :</a:t>
            </a:r>
            <a:endParaRPr lang="ar-JO" sz="2400" b="1" dirty="0">
              <a:latin typeface="Arial"/>
              <a:cs typeface="Arial"/>
            </a:endParaRPr>
          </a:p>
          <a:p>
            <a:pPr lvl="1" algn="r" rtl="1" eaLnBrk="1" hangingPunct="1"/>
            <a:r>
              <a:rPr lang="ar-JO" sz="2400" b="1" dirty="0">
                <a:latin typeface="Arial"/>
                <a:cs typeface="Arial"/>
              </a:rPr>
              <a:t>محبة الله</a:t>
            </a:r>
          </a:p>
          <a:p>
            <a:pPr lvl="1" algn="r" rtl="1" eaLnBrk="1" hangingPunct="1"/>
            <a:r>
              <a:rPr lang="ar-JO" sz="2400" b="1" dirty="0">
                <a:latin typeface="Arial"/>
                <a:cs typeface="Arial"/>
              </a:rPr>
              <a:t>الثبات تحت التجارب</a:t>
            </a:r>
            <a:endParaRPr lang="en-GB" sz="2400" b="1" dirty="0">
              <a:latin typeface="Arial"/>
              <a:cs typeface="Arial"/>
            </a:endParaRPr>
          </a:p>
          <a:p>
            <a:pPr lvl="1" algn="r" rtl="1" eaLnBrk="1" hangingPunct="1"/>
            <a:r>
              <a:rPr lang="ar-JO" sz="2400" b="1" dirty="0">
                <a:latin typeface="Arial"/>
                <a:cs typeface="Arial"/>
              </a:rPr>
              <a:t>احتمال امتحانات الإيمان</a:t>
            </a:r>
            <a:endParaRPr lang="en-GB" sz="2400" b="1" dirty="0">
              <a:latin typeface="Arial"/>
              <a:cs typeface="Arial"/>
            </a:endParaRPr>
          </a:p>
        </p:txBody>
      </p:sp>
      <p:sp>
        <p:nvSpPr>
          <p:cNvPr id="203780" name="Text Box 4"/>
          <p:cNvSpPr txBox="1">
            <a:spLocks noChangeArrowheads="1"/>
          </p:cNvSpPr>
          <p:nvPr/>
        </p:nvSpPr>
        <p:spPr bwMode="auto">
          <a:xfrm>
            <a:off x="0" y="5786456"/>
            <a:ext cx="9144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0" i="1" u="none" strike="noStrike" kern="1200" cap="none" spc="0" normalizeH="0" baseline="0" noProof="0" dirty="0">
                <a:ln>
                  <a:noFill/>
                </a:ln>
                <a:solidFill>
                  <a:srgbClr val="FFFFCC"/>
                </a:solidFill>
                <a:effectLst/>
                <a:uLnTx/>
                <a:uFillTx/>
                <a:latin typeface="Arial"/>
                <a:ea typeface="ＭＳ Ｐゴシック" charset="0"/>
                <a:cs typeface="Arial"/>
              </a:rPr>
              <a:t>هل يمكن أن تفكر في أي موقف أن هذه المكافأة تستحق المعاناة ؟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0" i="1" u="none" strike="noStrike" kern="1200" cap="none" spc="0" normalizeH="0" baseline="0" noProof="0" dirty="0">
                <a:ln>
                  <a:noFill/>
                </a:ln>
                <a:solidFill>
                  <a:srgbClr val="FFFFCC"/>
                </a:solidFill>
                <a:effectLst/>
                <a:uLnTx/>
                <a:uFillTx/>
                <a:latin typeface="Arial"/>
                <a:ea typeface="ＭＳ Ｐゴシック" charset="0"/>
                <a:cs typeface="Arial"/>
              </a:rPr>
              <a:t>هل يساعدك هذا على الثبات في التجارب ؟</a:t>
            </a:r>
            <a:endParaRPr kumimoji="0" lang="en-US" sz="2400" b="0" i="0" u="none" strike="noStrike" kern="1200" cap="none" spc="0" normalizeH="0" baseline="0" noProof="0" dirty="0">
              <a:ln>
                <a:noFill/>
              </a:ln>
              <a:solidFill>
                <a:srgbClr val="FFFFCC"/>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17613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 calcmode="lin" valueType="num">
                                      <p:cBhvr additive="base">
                                        <p:cTn id="7" dur="500" fill="hold"/>
                                        <p:tgtEl>
                                          <p:spTgt spid="203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3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3779">
                                            <p:txEl>
                                              <p:pRg st="1" end="1"/>
                                            </p:txEl>
                                          </p:spTgt>
                                        </p:tgtEl>
                                        <p:attrNameLst>
                                          <p:attrName>style.visibility</p:attrName>
                                        </p:attrNameLst>
                                      </p:cBhvr>
                                      <p:to>
                                        <p:strVal val="visible"/>
                                      </p:to>
                                    </p:set>
                                    <p:anim calcmode="lin" valueType="num">
                                      <p:cBhvr additive="base">
                                        <p:cTn id="13" dur="500" fill="hold"/>
                                        <p:tgtEl>
                                          <p:spTgt spid="203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3779">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03779">
                                            <p:txEl>
                                              <p:pRg st="2" end="2"/>
                                            </p:txEl>
                                          </p:spTgt>
                                        </p:tgtEl>
                                        <p:attrNameLst>
                                          <p:attrName>style.visibility</p:attrName>
                                        </p:attrNameLst>
                                      </p:cBhvr>
                                      <p:to>
                                        <p:strVal val="visible"/>
                                      </p:to>
                                    </p:set>
                                    <p:anim calcmode="lin" valueType="num">
                                      <p:cBhvr additive="base">
                                        <p:cTn id="17" dur="500" fill="hold"/>
                                        <p:tgtEl>
                                          <p:spTgt spid="20377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377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03779">
                                            <p:txEl>
                                              <p:pRg st="3" end="3"/>
                                            </p:txEl>
                                          </p:spTgt>
                                        </p:tgtEl>
                                        <p:attrNameLst>
                                          <p:attrName>style.visibility</p:attrName>
                                        </p:attrNameLst>
                                      </p:cBhvr>
                                      <p:to>
                                        <p:strVal val="visible"/>
                                      </p:to>
                                    </p:set>
                                    <p:anim calcmode="lin" valueType="num">
                                      <p:cBhvr additive="base">
                                        <p:cTn id="21" dur="500" fill="hold"/>
                                        <p:tgtEl>
                                          <p:spTgt spid="20377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03779">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03779">
                                            <p:txEl>
                                              <p:pRg st="4" end="4"/>
                                            </p:txEl>
                                          </p:spTgt>
                                        </p:tgtEl>
                                        <p:attrNameLst>
                                          <p:attrName>style.visibility</p:attrName>
                                        </p:attrNameLst>
                                      </p:cBhvr>
                                      <p:to>
                                        <p:strVal val="visible"/>
                                      </p:to>
                                    </p:set>
                                    <p:anim calcmode="lin" valueType="num">
                                      <p:cBhvr additive="base">
                                        <p:cTn id="25" dur="500" fill="hold"/>
                                        <p:tgtEl>
                                          <p:spTgt spid="20377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37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3780"/>
                                        </p:tgtEl>
                                        <p:attrNameLst>
                                          <p:attrName>style.visibility</p:attrName>
                                        </p:attrNameLst>
                                      </p:cBhvr>
                                      <p:to>
                                        <p:strVal val="visible"/>
                                      </p:to>
                                    </p:set>
                                    <p:anim calcmode="lin" valueType="num">
                                      <p:cBhvr additive="base">
                                        <p:cTn id="31" dur="500" fill="hold"/>
                                        <p:tgtEl>
                                          <p:spTgt spid="203780"/>
                                        </p:tgtEl>
                                        <p:attrNameLst>
                                          <p:attrName>ppt_x</p:attrName>
                                        </p:attrNameLst>
                                      </p:cBhvr>
                                      <p:tavLst>
                                        <p:tav tm="0">
                                          <p:val>
                                            <p:strVal val="0-#ppt_w/2"/>
                                          </p:val>
                                        </p:tav>
                                        <p:tav tm="100000">
                                          <p:val>
                                            <p:strVal val="#ppt_x"/>
                                          </p:val>
                                        </p:tav>
                                      </p:tavLst>
                                    </p:anim>
                                    <p:anim calcmode="lin" valueType="num">
                                      <p:cBhvr additive="base">
                                        <p:cTn id="32"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build="p" autoUpdateAnimBg="0"/>
      <p:bldP spid="203780"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الأكاليل في العهد الجديد</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لا يفنى</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كو 9: 25</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الرجاء</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تس 2: 19</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الحياة</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يع 1: 12</a:t>
            </a:r>
            <a:br>
              <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رؤ 2: 10</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المجد</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1 بط 5: 4</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البر</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تي 4: 8</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6557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pPr rtl="1"/>
            <a:r>
              <a:rPr lang="ar-JO" sz="2800" b="1" dirty="0">
                <a:effectLst>
                  <a:glow rad="177800">
                    <a:schemeClr val="tx1"/>
                  </a:glow>
                </a:effectLst>
                <a:latin typeface="Arial" charset="0"/>
                <a:ea typeface="ＭＳ Ｐゴシック" charset="0"/>
              </a:rPr>
              <a:t>و لا يكون ليل هناك و لا يحتاجون إلى سراج أو نور شمس لأن الرب الإله ينير عليهم و هم سيملكون إلى أبد الآبدين (رؤيا</a:t>
            </a:r>
            <a:r>
              <a:rPr lang="en-US" sz="2800" b="1" dirty="0">
                <a:effectLst>
                  <a:glow rad="177800">
                    <a:schemeClr val="tx1"/>
                  </a:glow>
                </a:effectLst>
                <a:latin typeface="Arial" charset="0"/>
                <a:ea typeface="ＭＳ Ｐゴシック" charset="0"/>
              </a:rPr>
              <a:t> </a:t>
            </a:r>
            <a:r>
              <a:rPr lang="ar-JO" sz="2800" b="1" dirty="0">
                <a:effectLst>
                  <a:glow rad="177800">
                    <a:schemeClr val="tx1"/>
                  </a:glow>
                </a:effectLst>
                <a:latin typeface="Arial" charset="0"/>
                <a:ea typeface="ＭＳ Ｐゴシック" charset="0"/>
              </a:rPr>
              <a:t>22</a:t>
            </a:r>
            <a:r>
              <a:rPr lang="en-US" sz="2800" b="1" dirty="0">
                <a:effectLst>
                  <a:glow rad="177800">
                    <a:schemeClr val="tx1"/>
                  </a:glow>
                </a:effectLst>
                <a:latin typeface="Arial" charset="0"/>
                <a:ea typeface="ＭＳ Ｐゴシック" charset="0"/>
              </a:rPr>
              <a:t> </a:t>
            </a:r>
            <a:r>
              <a:rPr lang="ar-JO" sz="2800" b="1" dirty="0">
                <a:effectLst>
                  <a:glow rad="177800">
                    <a:schemeClr val="tx1"/>
                  </a:glow>
                </a:effectLst>
                <a:latin typeface="Arial" charset="0"/>
                <a:ea typeface="ＭＳ Ｐゴシック" charset="0"/>
              </a:rPr>
              <a:t>: 5)</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1645637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الإصلاحي</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الكالفيني</a:t>
            </a: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الأبدي</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الأرميني</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الوسلي</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الخلاص</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شركاء</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ممكن</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القديسين</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ممكن</a:t>
            </a: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لا تأكيد</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لا تأكيد</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التأكيد</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18" name="Text Box 1">
            <a:extLst>
              <a:ext uri="{FF2B5EF4-FFF2-40B4-BE49-F238E27FC236}">
                <a16:creationId xmlns:a16="http://schemas.microsoft.com/office/drawing/2014/main" id="{68B1B51C-F5E9-0D48-A8DC-6BA03CAE520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rPr>
              <a:t>الغالبون فقط سيحكمون مع المسيح</a:t>
            </a:r>
            <a:endParaRPr kumimoji="0" lang="en-GB" sz="28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يميز الكتاب المقدس بين ميراثينا</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19973147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5359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الغالبون في رؤيا 2-3</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2752874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الكنائس السبعة (رؤ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427558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exodramses-bo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ar-JO" dirty="0">
                <a:latin typeface="Arial" panose="020B0604020202020204" pitchFamily="34" charset="0"/>
                <a:cs typeface="Arial" panose="020B0604020202020204" pitchFamily="34" charset="0"/>
              </a:rPr>
              <a:t>من لديه قوّة أكبر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فرعون أم يهوه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98789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636028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الغالب يحفظ كلمة صبري (رؤ 3: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يحفظ أعمالي إلى النهاية (رؤ 2: 26)</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232857"/>
            <a:ext cx="2375962" cy="10772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كل مؤمن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يغلب</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232857"/>
            <a:ext cx="2375962" cy="10772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المؤمنون الأمناء يغلبون</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noChangeAspect="1"/>
          </p:cNvSpPr>
          <p:nvPr/>
        </p:nvSpPr>
        <p:spPr bwMode="auto">
          <a:xfrm>
            <a:off x="-1319753" y="-793396"/>
            <a:ext cx="8206917" cy="6938875"/>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1084286" y="1797022"/>
            <a:ext cx="3398839"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كل من ولد من الله يغلب العالم و هذه هي الغلبة التي تغلب العالم إيماننا من هو الذي يغلب العالم إلا الذي يؤمن أن يسوع هو ابن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يو 5: 4-5)</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62972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33572" y="3618597"/>
            <a:ext cx="263513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كل المؤمنون يغلبون حسب 1 يو 5: 4-5 مع أن البعض سيخجلون منه (1 يو 2: 28)</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532775" y="3618596"/>
            <a:ext cx="2538883" cy="1569660"/>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 جعلتنا لإلهنا ملوكاً و كهنة فسنملك على الأرض</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5: 10)</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3289983"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فقط الكنيسة التي كوفئت و توجت سوف تحكم في السماء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(ديلو، 664)</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 أما من يبغض أخاه فهو في الظلمة و في الظلمة يسلك و لا يعلم أين يمضي لأن الظلمة أعمت عينيه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يو 2: 11)</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الأمناء منهم</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148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18" name="TextBox 17"/>
          <p:cNvSpPr txBox="1"/>
          <p:nvPr/>
        </p:nvSpPr>
        <p:spPr>
          <a:xfrm>
            <a:off x="971550" y="908050"/>
            <a:ext cx="280828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سياق رؤ 21: 6-8 يقدم ثلاثة أنواع من الناس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17548" y="2852738"/>
            <a:ext cx="331311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Comic Sans MS" charset="0"/>
                <a:ea typeface="ＭＳ Ｐゴシック" charset="0"/>
              </a:rPr>
              <a:t>من يغلب </a:t>
            </a:r>
            <a:r>
              <a:rPr kumimoji="0" lang="ar-JO" sz="3200" b="1" i="0" u="none" strike="noStrike" kern="1200" cap="none" spc="0" normalizeH="0" baseline="0" noProof="0" dirty="0">
                <a:ln>
                  <a:noFill/>
                </a:ln>
                <a:solidFill>
                  <a:srgbClr val="FF0000"/>
                </a:solidFill>
                <a:effectLst/>
                <a:uLnTx/>
                <a:uFillTx/>
                <a:latin typeface="Comic Sans MS" charset="0"/>
                <a:ea typeface="ＭＳ Ｐゴシック" charset="0"/>
              </a:rPr>
              <a:t>يرث كل شيء و أكون له إلهاً و هو يكون لي ابناً   </a:t>
            </a:r>
            <a:r>
              <a:rPr kumimoji="0" lang="ar-JO" sz="3200" b="1" i="0" u="none" strike="noStrike" kern="1200" cap="none" spc="0" normalizeH="0" baseline="0" noProof="0" dirty="0">
                <a:ln>
                  <a:noFill/>
                </a:ln>
                <a:solidFill>
                  <a:srgbClr val="000000"/>
                </a:solidFill>
                <a:effectLst/>
                <a:uLnTx/>
                <a:uFillTx/>
                <a:latin typeface="Comic Sans MS" charset="0"/>
                <a:ea typeface="ＭＳ Ｐゴシック" charset="0"/>
              </a:rPr>
              <a:t>(21: 7)</a:t>
            </a:r>
            <a:endParaRPr kumimoji="0" lang="en-US" sz="32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3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TextBox 7"/>
          <p:cNvSpPr txBox="1"/>
          <p:nvPr/>
        </p:nvSpPr>
        <p:spPr>
          <a:xfrm>
            <a:off x="48761" y="2636005"/>
            <a:ext cx="3017384" cy="2308324"/>
          </a:xfrm>
          <a:prstGeom prst="rect">
            <a:avLst/>
          </a:prstGeom>
          <a:solidFill>
            <a:schemeClr val="tx1"/>
          </a:solid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 القديسين :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ثم قال لي قد تم أنا هو الألف و الياء البداية و النهاية أنا أعطي العطشان من ينبوع ماء الحياة مجاناً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21: 6)</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282395" y="730930"/>
            <a:ext cx="2808288" cy="4154984"/>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غير المؤمنين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 أما الخائفون و غير المؤمنين و الرجسون و القاتلون و الزناة و السحرة و عبدة الأوثان و جميع الكذبة فنصيبهم في البحيرة المتقدة بنار و كبريت الذي هو الموت الثاني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21: 8)</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3464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33572" y="3618597"/>
            <a:ext cx="263513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إذا كنا كلنا سنغلب فلماذا التحذيرات و الوعود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728846" y="3958772"/>
            <a:ext cx="228985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 لن أمحو اسمه من سفر الحياة (3: 5)</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475517" y="692150"/>
            <a:ext cx="3683229"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imes New Roman"/>
                <a:ea typeface="+mn-ea"/>
                <a:cs typeface="+mn-cs"/>
              </a:rPr>
              <a:t>"الرسائل السبعة تتعامل مع الأعمال المسيحية وليس الخلاص (2: 2 ، 9 ، 13 ، 19 ؛ 3: 1 ، 8 ، 15)" - ييتس ، بيبساك (2006): 227 </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608886"/>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ها أنا آتي سريعاً تمسك بما عندك لئلا يأخذ أحد أكليلك (3: 11)</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098219" y="4090767"/>
            <a:ext cx="31067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 الأمناء منهم</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5506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32138" y="2426850"/>
            <a:ext cx="3106737"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Comic Sans MS" charset="0"/>
                <a:ea typeface="ＭＳ Ｐゴシック" charset="0"/>
              </a:rPr>
              <a:t>من يغلب </a:t>
            </a:r>
            <a:r>
              <a:rPr kumimoji="0" lang="ar-JO" sz="3200" b="1" i="0" u="none" strike="noStrike" kern="1200" cap="none" spc="0" normalizeH="0" baseline="0" noProof="0" dirty="0">
                <a:ln>
                  <a:noFill/>
                </a:ln>
                <a:solidFill>
                  <a:srgbClr val="000000"/>
                </a:solidFill>
                <a:effectLst/>
                <a:uLnTx/>
                <a:uFillTx/>
                <a:latin typeface="Comic Sans MS" charset="0"/>
                <a:ea typeface="ＭＳ Ｐゴシック" charset="0"/>
              </a:rPr>
              <a:t>استخدمت مرة واحدة لكل من الكنائس السبعة بالإضافة إلى 21: 7 بمجموع 8 مرات في سفر الرؤيا</a:t>
            </a:r>
            <a:endParaRPr kumimoji="0" lang="en-US" sz="32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42631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511130"/>
            <a:ext cx="3106737"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من يغلب فسأعطيه أن </a:t>
            </a:r>
            <a:r>
              <a:rPr kumimoji="0" lang="ar-JO" sz="3600" b="1" i="0" u="none" strike="noStrike" kern="1200" cap="none" spc="0" normalizeH="0" baseline="0" noProof="0" dirty="0">
                <a:ln>
                  <a:noFill/>
                </a:ln>
                <a:solidFill>
                  <a:srgbClr val="FF0000"/>
                </a:solidFill>
                <a:effectLst/>
                <a:uLnTx/>
                <a:uFillTx/>
                <a:latin typeface="Comic Sans MS" charset="0"/>
                <a:ea typeface="ＭＳ Ｐゴシック" charset="0"/>
              </a:rPr>
              <a:t>يأكل من شجرة الحياة</a:t>
            </a: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 التي في وسط فردوس الله (2: 7)</a:t>
            </a:r>
            <a:endParaRPr kumimoji="0" lang="en-US" sz="36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19"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94917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132138" y="2705100"/>
            <a:ext cx="310673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من يغلب </a:t>
            </a:r>
            <a:r>
              <a:rPr kumimoji="0" lang="ar-JO" sz="3600" b="1" i="0" u="none" strike="noStrike" kern="1200" cap="none" spc="0" normalizeH="0" baseline="0" noProof="0" dirty="0">
                <a:ln>
                  <a:noFill/>
                </a:ln>
                <a:solidFill>
                  <a:srgbClr val="FF0000"/>
                </a:solidFill>
                <a:effectLst/>
                <a:uLnTx/>
                <a:uFillTx/>
                <a:latin typeface="Comic Sans MS" charset="0"/>
                <a:ea typeface="ＭＳ Ｐゴシック" charset="0"/>
              </a:rPr>
              <a:t>فلا يؤذيه الموت الثاني</a:t>
            </a:r>
            <a:br>
              <a:rPr kumimoji="0" lang="en-US" sz="3600" b="1" i="0" u="none" strike="noStrike" kern="1200" cap="none" spc="0" normalizeH="0" baseline="0" noProof="0" dirty="0">
                <a:ln>
                  <a:noFill/>
                </a:ln>
                <a:solidFill>
                  <a:srgbClr val="FF0000"/>
                </a:solidFill>
                <a:effectLst/>
                <a:uLnTx/>
                <a:uFillTx/>
                <a:latin typeface="Comic Sans MS" charset="0"/>
                <a:ea typeface="ＭＳ Ｐゴシック" charset="0"/>
              </a:rPr>
            </a:b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36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21"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86635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sp>
        <p:nvSpPr>
          <p:cNvPr id="5" name="TextBox 4"/>
          <p:cNvSpPr txBox="1">
            <a:spLocks noChangeArrowheads="1"/>
          </p:cNvSpPr>
          <p:nvPr/>
        </p:nvSpPr>
        <p:spPr bwMode="auto">
          <a:xfrm>
            <a:off x="2885932" y="2432457"/>
            <a:ext cx="3598863"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Comic Sans MS" charset="0"/>
                <a:ea typeface="ＭＳ Ｐゴシック" charset="0"/>
              </a:rPr>
              <a:t>من يغلب فسأعطيه أن يأكل من </a:t>
            </a:r>
            <a:r>
              <a:rPr kumimoji="0" lang="ar-JO" sz="3200" b="1" i="0" u="none" strike="noStrike" kern="1200" cap="none" spc="0" normalizeH="0" baseline="0" noProof="0" dirty="0">
                <a:ln>
                  <a:noFill/>
                </a:ln>
                <a:solidFill>
                  <a:srgbClr val="FF0000"/>
                </a:solidFill>
                <a:effectLst/>
                <a:uLnTx/>
                <a:uFillTx/>
                <a:latin typeface="Comic Sans MS" charset="0"/>
                <a:ea typeface="ＭＳ Ｐゴシック" charset="0"/>
              </a:rPr>
              <a:t>المن المخفى</a:t>
            </a:r>
            <a:r>
              <a:rPr kumimoji="0" lang="ar-JO" sz="3200" b="1" i="0" u="none" strike="noStrike" kern="1200" cap="none" spc="0" normalizeH="0" baseline="0" noProof="0" dirty="0">
                <a:ln>
                  <a:noFill/>
                </a:ln>
                <a:solidFill>
                  <a:srgbClr val="000000"/>
                </a:solidFill>
                <a:effectLst/>
                <a:uLnTx/>
                <a:uFillTx/>
                <a:latin typeface="Comic Sans MS" charset="0"/>
                <a:ea typeface="ＭＳ Ｐゴシック" charset="0"/>
              </a:rPr>
              <a:t> و أعطيه </a:t>
            </a:r>
            <a:r>
              <a:rPr kumimoji="0" lang="ar-JO" sz="3200" b="1" i="0" u="none" strike="noStrike" kern="1200" cap="none" spc="0" normalizeH="0" baseline="0" noProof="0" dirty="0">
                <a:ln>
                  <a:noFill/>
                </a:ln>
                <a:solidFill>
                  <a:srgbClr val="FF0000"/>
                </a:solidFill>
                <a:effectLst/>
                <a:uLnTx/>
                <a:uFillTx/>
                <a:latin typeface="Comic Sans MS" charset="0"/>
                <a:ea typeface="ＭＳ Ｐゴシック" charset="0"/>
              </a:rPr>
              <a:t>حصاة بيضاء </a:t>
            </a:r>
            <a:r>
              <a:rPr kumimoji="0" lang="ar-JO" sz="3200" b="1" i="0" u="none" strike="noStrike" kern="1200" cap="none" spc="0" normalizeH="0" baseline="0" noProof="0" dirty="0">
                <a:ln>
                  <a:noFill/>
                </a:ln>
                <a:solidFill>
                  <a:srgbClr val="000000"/>
                </a:solidFill>
                <a:effectLst/>
                <a:uLnTx/>
                <a:uFillTx/>
                <a:latin typeface="Comic Sans MS" charset="0"/>
                <a:ea typeface="ＭＳ Ｐゴシック" charset="0"/>
              </a:rPr>
              <a:t>و على الحصاة </a:t>
            </a:r>
            <a:r>
              <a:rPr kumimoji="0" lang="ar-JO" sz="3200" b="1" i="0" u="none" strike="noStrike" kern="1200" cap="none" spc="0" normalizeH="0" baseline="0" noProof="0" dirty="0">
                <a:ln>
                  <a:noFill/>
                </a:ln>
                <a:solidFill>
                  <a:srgbClr val="FF0000"/>
                </a:solidFill>
                <a:effectLst/>
                <a:uLnTx/>
                <a:uFillTx/>
                <a:latin typeface="Comic Sans MS" charset="0"/>
                <a:ea typeface="ＭＳ Ｐゴシック" charset="0"/>
              </a:rPr>
              <a:t>اسم جديد </a:t>
            </a:r>
            <a:r>
              <a:rPr kumimoji="0" lang="ar-JO" sz="3200" b="1" i="0" u="none" strike="noStrike" kern="1200" cap="none" spc="0" normalizeH="0" baseline="0" noProof="0" dirty="0">
                <a:ln>
                  <a:noFill/>
                </a:ln>
                <a:solidFill>
                  <a:srgbClr val="000000"/>
                </a:solidFill>
                <a:effectLst/>
                <a:uLnTx/>
                <a:uFillTx/>
                <a:latin typeface="Comic Sans MS" charset="0"/>
                <a:ea typeface="ＭＳ Ｐゴシック" charset="0"/>
              </a:rPr>
              <a:t>مكتوب لا يعرفه أحد غير الذي يأخذ (2: 17)</a:t>
            </a:r>
            <a:endParaRPr kumimoji="0" lang="en-US" sz="32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25"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2050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976563" y="2636838"/>
            <a:ext cx="34671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و من يغلب و يحفظ أعمالي إلى النهاية فسأعطيه </a:t>
            </a:r>
            <a:r>
              <a:rPr kumimoji="0" lang="ar-JO" sz="3600" b="1" i="0" u="none" strike="noStrike" kern="1200" cap="none" spc="0" normalizeH="0" baseline="0" noProof="0" dirty="0">
                <a:ln>
                  <a:noFill/>
                </a:ln>
                <a:solidFill>
                  <a:srgbClr val="FF0000"/>
                </a:solidFill>
                <a:effectLst/>
                <a:uLnTx/>
                <a:uFillTx/>
                <a:latin typeface="Comic Sans MS" charset="0"/>
                <a:ea typeface="ＭＳ Ｐゴシック" charset="0"/>
              </a:rPr>
              <a:t>سلطاناً على الأمم </a:t>
            </a: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36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27"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64046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759882"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581275" y="2583811"/>
            <a:ext cx="433228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من يغلب فذلك </a:t>
            </a:r>
            <a:r>
              <a:rPr kumimoji="0" lang="ar-JO" sz="3600" b="1" i="0" u="none" strike="noStrike" kern="1200" cap="none" spc="0" normalizeH="0" baseline="0" noProof="0" dirty="0">
                <a:ln>
                  <a:noFill/>
                </a:ln>
                <a:solidFill>
                  <a:srgbClr val="FF0000"/>
                </a:solidFill>
                <a:effectLst/>
                <a:uLnTx/>
                <a:uFillTx/>
                <a:latin typeface="Comic Sans MS" charset="0"/>
                <a:ea typeface="ＭＳ Ｐゴシック" charset="0"/>
              </a:rPr>
              <a:t>سيلبس ثياباً بيضاً </a:t>
            </a: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و لن </a:t>
            </a:r>
            <a:r>
              <a:rPr kumimoji="0" lang="ar-JO" sz="3600" b="1" i="0" u="none" strike="noStrike" kern="1200" cap="none" spc="0" normalizeH="0" baseline="0" noProof="0" dirty="0">
                <a:ln>
                  <a:noFill/>
                </a:ln>
                <a:solidFill>
                  <a:srgbClr val="FF0000"/>
                </a:solidFill>
                <a:effectLst/>
                <a:uLnTx/>
                <a:uFillTx/>
                <a:latin typeface="Comic Sans MS" charset="0"/>
                <a:ea typeface="ＭＳ Ｐゴシック" charset="0"/>
              </a:rPr>
              <a:t>أمحو اسمه </a:t>
            </a: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من سفر الحياة و </a:t>
            </a:r>
            <a:r>
              <a:rPr kumimoji="0" lang="ar-JO" sz="3600" b="1" i="0" u="none" strike="noStrike" kern="1200" cap="none" spc="0" normalizeH="0" baseline="0" noProof="0" dirty="0">
                <a:ln>
                  <a:noFill/>
                </a:ln>
                <a:solidFill>
                  <a:srgbClr val="FF0000"/>
                </a:solidFill>
                <a:effectLst/>
                <a:uLnTx/>
                <a:uFillTx/>
                <a:latin typeface="Comic Sans MS" charset="0"/>
                <a:ea typeface="ＭＳ Ｐゴシック" charset="0"/>
              </a:rPr>
              <a:t>سأعترف باسمه</a:t>
            </a: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 أمام ابي و أمام ملائكته (3: 5)</a:t>
            </a:r>
            <a:endParaRPr kumimoji="0" lang="en-US" sz="36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30"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17477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defRPr/>
            </a:pPr>
            <a:endParaRPr lang="en-US" sz="2400">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486696" y="1178945"/>
            <a:ext cx="8657303" cy="2100337"/>
          </a:xfrm>
          <a:effectLst>
            <a:outerShdw blurRad="63500" dist="35921" dir="2700000" algn="ctr" rotWithShape="0">
              <a:schemeClr val="tx2">
                <a:alpha val="74998"/>
              </a:schemeClr>
            </a:outerShdw>
          </a:effectLst>
        </p:spPr>
        <p:txBody>
          <a:bodyPr anchor="t"/>
          <a:lstStyle/>
          <a:p>
            <a:pPr marL="14288" indent="-14288" algn="r">
              <a:defRPr/>
            </a:pPr>
            <a:r>
              <a:rPr lang="ar-JO" b="1" dirty="0">
                <a:effectLst>
                  <a:glow rad="127000">
                    <a:schemeClr val="tx1"/>
                  </a:glow>
                </a:effectLst>
                <a:latin typeface="Arial" charset="0"/>
                <a:ea typeface="ＭＳ Ｐゴシック" charset="0"/>
                <a:cs typeface="ＭＳ Ｐゴシック" charset="0"/>
              </a:rPr>
              <a:t>استخدم الله موسى ليحث فرعون على تحرير إسرائيل من العبودية ليظهر أن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 </a:t>
            </a:r>
            <a:br>
              <a:rPr lang="en-US" b="1" dirty="0">
                <a:effectLst>
                  <a:glow rad="127000">
                    <a:schemeClr val="tx1"/>
                  </a:glow>
                </a:effectLst>
                <a:latin typeface="Arial" charset="0"/>
                <a:ea typeface="ＭＳ Ｐゴシック" charset="0"/>
                <a:cs typeface="ＭＳ Ｐゴシック" charset="0"/>
              </a:rPr>
            </a:b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880307" y="2784144"/>
            <a:ext cx="8162674" cy="42037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0713" indent="-620713" algn="r" rtl="1">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ar-JO" b="1" dirty="0">
                <a:solidFill>
                  <a:srgbClr val="FFFFFF"/>
                </a:solidFill>
                <a:effectLst>
                  <a:glow rad="127000">
                    <a:srgbClr val="000000"/>
                  </a:glow>
                </a:effectLst>
                <a:latin typeface="Arial" charset="0"/>
                <a:ea typeface="ＭＳ Ｐゴシック" charset="0"/>
                <a:cs typeface="ＭＳ Ｐゴシック" charset="0"/>
              </a:rPr>
              <a:t>الرب </a:t>
            </a:r>
            <a:r>
              <a:rPr lang="ar-JO" b="1" dirty="0">
                <a:solidFill>
                  <a:srgbClr val="FFFF00"/>
                </a:solidFill>
                <a:effectLst>
                  <a:glow rad="127000">
                    <a:srgbClr val="000000"/>
                  </a:glow>
                </a:effectLst>
                <a:latin typeface="Arial" charset="0"/>
                <a:ea typeface="ＭＳ Ｐゴシック" charset="0"/>
                <a:cs typeface="ＭＳ Ｐゴシック" charset="0"/>
              </a:rPr>
              <a:t>اهتم</a:t>
            </a:r>
            <a:r>
              <a:rPr lang="ar-JO" b="1" dirty="0">
                <a:solidFill>
                  <a:srgbClr val="FFFFFF"/>
                </a:solidFill>
                <a:effectLst>
                  <a:glow rad="127000">
                    <a:srgbClr val="000000"/>
                  </a:glow>
                </a:effectLst>
                <a:latin typeface="Arial" charset="0"/>
                <a:ea typeface="ＭＳ Ｐゴシック" charset="0"/>
                <a:cs typeface="ＭＳ Ｐゴシック" charset="0"/>
              </a:rPr>
              <a:t> بهم</a:t>
            </a:r>
            <a:endParaRPr lang="en-US" b="1" dirty="0">
              <a:solidFill>
                <a:srgbClr val="FFFFFF"/>
              </a:solidFill>
              <a:effectLst>
                <a:glow rad="127000">
                  <a:srgbClr val="000000"/>
                </a:glow>
              </a:effectLst>
              <a:latin typeface="Arial" charset="0"/>
              <a:ea typeface="ＭＳ Ｐゴシック" charset="0"/>
              <a:cs typeface="ＭＳ Ｐゴシック" charset="0"/>
            </a:endParaRPr>
          </a:p>
          <a:p>
            <a:pPr marL="620713" indent="-620713" algn="r" rtl="1">
              <a:defRPr/>
            </a:pPr>
            <a:r>
              <a:rPr lang="en-US" b="1" dirty="0">
                <a:solidFill>
                  <a:srgbClr val="FFFFFF"/>
                </a:solidFill>
                <a:effectLst>
                  <a:glow rad="127000">
                    <a:srgbClr val="000000"/>
                  </a:glow>
                </a:effectLst>
                <a:latin typeface="Arial" charset="0"/>
                <a:ea typeface="ＭＳ Ｐゴシック" charset="0"/>
                <a:cs typeface="ＭＳ Ｐゴシック" charset="0"/>
              </a:rPr>
              <a:t>• 	</a:t>
            </a:r>
            <a:r>
              <a:rPr lang="ar-JO" b="1" dirty="0"/>
              <a:t>كان </a:t>
            </a:r>
            <a:r>
              <a:rPr lang="ar-JO" b="1" dirty="0">
                <a:solidFill>
                  <a:srgbClr val="FFFF00"/>
                </a:solidFill>
              </a:rPr>
              <a:t>أمينًا</a:t>
            </a:r>
            <a:r>
              <a:rPr lang="ar-JO" b="1" dirty="0"/>
              <a:t> للعهد الإبراهيمي كما كان صاحب </a:t>
            </a:r>
            <a:r>
              <a:rPr lang="ar-JO" b="1" dirty="0">
                <a:solidFill>
                  <a:srgbClr val="FFFF00"/>
                </a:solidFill>
              </a:rPr>
              <a:t>السيادة</a:t>
            </a:r>
            <a:r>
              <a:rPr lang="ar-JO" b="1" dirty="0"/>
              <a:t> على آلهة مصر  </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79"/>
            <a:ext cx="9144000" cy="1084452"/>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808038" indent="-808038">
              <a:defRPr/>
            </a:pPr>
            <a:r>
              <a:rPr lang="ar-JO" b="1" i="1" dirty="0">
                <a:solidFill>
                  <a:srgbClr val="FFFFFF"/>
                </a:solidFill>
                <a:effectLst>
                  <a:glow rad="127000">
                    <a:srgbClr val="000000"/>
                  </a:glow>
                </a:effectLst>
                <a:latin typeface="Arial" charset="0"/>
                <a:ea typeface="ＭＳ Ｐゴシック" charset="0"/>
                <a:cs typeface="ＭＳ Ｐゴシック" charset="0"/>
              </a:rPr>
              <a:t>النقطة المهمة في خروج 1-11</a:t>
            </a:r>
            <a:endParaRPr lang="en-US"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3950601"/>
      </p:ext>
    </p:extLst>
  </p:cSld>
  <p:clrMapOvr>
    <a:overrideClrMapping bg1="lt1" tx1="dk1" bg2="lt2" tx2="dk2" accent1="accent1" accent2="accent2" accent3="accent3" accent4="accent4" accent5="accent5" accent6="accent6" hlink="hlink" folHlink="folHlink"/>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874963" y="2471480"/>
            <a:ext cx="3698874"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Comic Sans MS" charset="0"/>
                <a:ea typeface="ＭＳ Ｐゴシック" charset="0"/>
              </a:rPr>
              <a:t>من يغلب </a:t>
            </a:r>
            <a:r>
              <a:rPr kumimoji="0" lang="ar-JO" sz="2800" b="1" i="0" u="none" strike="noStrike" kern="1200" cap="none" spc="0" normalizeH="0" baseline="0" noProof="0" dirty="0">
                <a:ln>
                  <a:noFill/>
                </a:ln>
                <a:solidFill>
                  <a:srgbClr val="FF0000"/>
                </a:solidFill>
                <a:effectLst/>
                <a:uLnTx/>
                <a:uFillTx/>
                <a:latin typeface="Comic Sans MS" charset="0"/>
                <a:ea typeface="ＭＳ Ｐゴシック" charset="0"/>
              </a:rPr>
              <a:t>فسأجعله عموداً </a:t>
            </a:r>
            <a:r>
              <a:rPr kumimoji="0" lang="ar-JO" sz="2800" b="1" i="0" u="none" strike="noStrike" kern="1200" cap="none" spc="0" normalizeH="0" baseline="0" noProof="0" dirty="0">
                <a:ln>
                  <a:noFill/>
                </a:ln>
                <a:solidFill>
                  <a:srgbClr val="000000"/>
                </a:solidFill>
                <a:effectLst/>
                <a:uLnTx/>
                <a:uFillTx/>
                <a:latin typeface="Comic Sans MS" charset="0"/>
                <a:ea typeface="ＭＳ Ｐゴシック" charset="0"/>
              </a:rPr>
              <a:t>في هيكل إلهي و </a:t>
            </a:r>
            <a:r>
              <a:rPr kumimoji="0" lang="ar-JO" sz="2800" b="1" i="0" u="none" strike="noStrike" kern="1200" cap="none" spc="0" normalizeH="0" baseline="0" noProof="0" dirty="0">
                <a:ln>
                  <a:noFill/>
                </a:ln>
                <a:solidFill>
                  <a:srgbClr val="FF0000"/>
                </a:solidFill>
                <a:effectLst/>
                <a:uLnTx/>
                <a:uFillTx/>
                <a:latin typeface="Comic Sans MS" charset="0"/>
                <a:ea typeface="ＭＳ Ｐゴシック" charset="0"/>
              </a:rPr>
              <a:t>لا يعود يخرج إلى خارج</a:t>
            </a:r>
            <a:r>
              <a:rPr kumimoji="0" lang="ar-JO" sz="2800" b="1" i="0" u="none" strike="noStrike" kern="1200" cap="none" spc="0" normalizeH="0" baseline="0" noProof="0" dirty="0">
                <a:ln>
                  <a:noFill/>
                </a:ln>
                <a:solidFill>
                  <a:srgbClr val="000000"/>
                </a:solidFill>
                <a:effectLst/>
                <a:uLnTx/>
                <a:uFillTx/>
                <a:latin typeface="Comic Sans MS" charset="0"/>
                <a:ea typeface="ＭＳ Ｐゴシック" charset="0"/>
              </a:rPr>
              <a:t> و أكتب عليه </a:t>
            </a:r>
            <a:r>
              <a:rPr kumimoji="0" lang="ar-JO" sz="2800" b="1" i="0" u="none" strike="noStrike" kern="1200" cap="none" spc="0" normalizeH="0" baseline="0" noProof="0" dirty="0">
                <a:ln>
                  <a:noFill/>
                </a:ln>
                <a:solidFill>
                  <a:srgbClr val="FF0000"/>
                </a:solidFill>
                <a:effectLst/>
                <a:uLnTx/>
                <a:uFillTx/>
                <a:latin typeface="Comic Sans MS" charset="0"/>
                <a:ea typeface="ＭＳ Ｐゴシック" charset="0"/>
              </a:rPr>
              <a:t>اسم الهي </a:t>
            </a:r>
            <a:r>
              <a:rPr kumimoji="0" lang="ar-JO" sz="2800" b="1" i="0" u="none" strike="noStrike" kern="1200" cap="none" spc="0" normalizeH="0" baseline="0" noProof="0" dirty="0">
                <a:ln>
                  <a:noFill/>
                </a:ln>
                <a:solidFill>
                  <a:srgbClr val="000000"/>
                </a:solidFill>
                <a:effectLst/>
                <a:uLnTx/>
                <a:uFillTx/>
                <a:latin typeface="Comic Sans MS" charset="0"/>
                <a:ea typeface="ＭＳ Ｐゴシック" charset="0"/>
              </a:rPr>
              <a:t>و </a:t>
            </a:r>
            <a:r>
              <a:rPr kumimoji="0" lang="ar-JO" sz="2800" b="1" i="0" u="none" strike="noStrike" kern="1200" cap="none" spc="0" normalizeH="0" baseline="0" noProof="0" dirty="0">
                <a:ln>
                  <a:noFill/>
                </a:ln>
                <a:solidFill>
                  <a:srgbClr val="FF0000"/>
                </a:solidFill>
                <a:effectLst/>
                <a:uLnTx/>
                <a:uFillTx/>
                <a:latin typeface="Comic Sans MS" charset="0"/>
                <a:ea typeface="ＭＳ Ｐゴシック" charset="0"/>
              </a:rPr>
              <a:t>اسم مدينة</a:t>
            </a:r>
            <a:r>
              <a:rPr kumimoji="0" lang="ar-JO" sz="2800" b="1" i="0" u="none" strike="noStrike" kern="1200" cap="none" spc="0" normalizeH="0" baseline="0" noProof="0" dirty="0">
                <a:ln>
                  <a:noFill/>
                </a:ln>
                <a:solidFill>
                  <a:srgbClr val="000000"/>
                </a:solidFill>
                <a:effectLst/>
                <a:uLnTx/>
                <a:uFillTx/>
                <a:latin typeface="Comic Sans MS" charset="0"/>
                <a:ea typeface="ＭＳ Ｐゴシック" charset="0"/>
              </a:rPr>
              <a:t> إلهي أورشليم الجديدة النازلة من السماء من عند إلهي </a:t>
            </a:r>
            <a:r>
              <a:rPr kumimoji="0" lang="ar-JO" sz="2800" b="1" i="0" u="none" strike="noStrike" kern="1200" cap="none" spc="0" normalizeH="0" baseline="0" noProof="0" dirty="0">
                <a:ln>
                  <a:noFill/>
                </a:ln>
                <a:solidFill>
                  <a:srgbClr val="FF0000"/>
                </a:solidFill>
                <a:effectLst/>
                <a:uLnTx/>
                <a:uFillTx/>
                <a:latin typeface="Comic Sans MS" charset="0"/>
                <a:ea typeface="ＭＳ Ｐゴシック" charset="0"/>
              </a:rPr>
              <a:t>و اسمي الجديد </a:t>
            </a:r>
            <a:r>
              <a:rPr kumimoji="0" lang="ar-JO" sz="2800" b="1"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8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3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04732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31"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9"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7"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5"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3"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1" name="TextBox 35"/>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21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059113" y="2620820"/>
            <a:ext cx="3313112"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Comic Sans MS" charset="0"/>
                <a:ea typeface="ＭＳ Ｐゴシック" charset="0"/>
              </a:rPr>
              <a:t>من يغلب فسأعطيه أن </a:t>
            </a:r>
            <a:r>
              <a:rPr kumimoji="0" lang="ar-JO" sz="3200" b="1" i="0" u="none" strike="noStrike" kern="1200" cap="none" spc="0" normalizeH="0" baseline="0" noProof="0" dirty="0">
                <a:ln>
                  <a:noFill/>
                </a:ln>
                <a:solidFill>
                  <a:srgbClr val="FF0000"/>
                </a:solidFill>
                <a:effectLst/>
                <a:uLnTx/>
                <a:uFillTx/>
                <a:latin typeface="Comic Sans MS" charset="0"/>
                <a:ea typeface="ＭＳ Ｐゴシック" charset="0"/>
              </a:rPr>
              <a:t>يجلس معي في عرشي</a:t>
            </a:r>
            <a:r>
              <a:rPr kumimoji="0" lang="ar-JO" sz="3200" b="1" i="0" u="none" strike="noStrike" kern="1200" cap="none" spc="0" normalizeH="0" baseline="0" noProof="0" dirty="0">
                <a:ln>
                  <a:noFill/>
                </a:ln>
                <a:solidFill>
                  <a:srgbClr val="000000"/>
                </a:solidFill>
                <a:effectLst/>
                <a:uLnTx/>
                <a:uFillTx/>
                <a:latin typeface="Comic Sans MS" charset="0"/>
                <a:ea typeface="ＭＳ Ｐゴシック" charset="0"/>
              </a:rPr>
              <a:t> كما غلبت أنا أيضاً و جلست مع أبي في عرشه (3: 21)</a:t>
            </a:r>
            <a:endParaRPr kumimoji="0" lang="en-US" sz="32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36"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2773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br>
              <a:rPr lang="en-US" sz="40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r>
              <a:rPr lang="ar-JO" sz="40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نملك مع المسيح كما يملك هو مع الآب (رؤ 3: 21-22)</a:t>
            </a:r>
            <a:endParaRPr lang="en-US" i="1" dirty="0">
              <a:solidFill>
                <a:schemeClr val="tx1"/>
              </a:solidFill>
              <a:latin typeface="Arial" charset="0"/>
              <a:ea typeface="ヒラギノ角ゴ Pro W3" charset="0"/>
              <a:cs typeface="ヒラギノ角ゴ Pro W3" charset="0"/>
            </a:endParaRPr>
          </a:p>
        </p:txBody>
      </p:sp>
      <p:sp>
        <p:nvSpPr>
          <p:cNvPr id="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7445237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The Amen, the faithful and true Witness, the Ruler of God</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Lukewarm, neither cold nor hot.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341596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Exhortation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Buy from Christ refined gold, white clothes, and eye salve.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Warning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لاودكية (رؤ 3: 14-22)</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13" name="Group 12"/>
          <p:cNvGrpSpPr>
            <a:grpSpLocks noChangeAspect="1"/>
          </p:cNvGrpSpPr>
          <p:nvPr/>
        </p:nvGrpSpPr>
        <p:grpSpPr bwMode="auto">
          <a:xfrm>
            <a:off x="1044575" y="273844"/>
            <a:ext cx="6696075" cy="6149181"/>
            <a:chOff x="1475656" y="836712"/>
            <a:chExt cx="5904656" cy="5688633"/>
          </a:xfrm>
        </p:grpSpPr>
        <p:sp>
          <p:nvSpPr>
            <p:cNvPr id="802833" name="Oval 4"/>
            <p:cNvSpPr>
              <a:spLocks noChangeArrowheads="1"/>
            </p:cNvSpPr>
            <p:nvPr/>
          </p:nvSpPr>
          <p:spPr bwMode="auto">
            <a:xfrm>
              <a:off x="1475656" y="836712"/>
              <a:ext cx="5904656" cy="5688633"/>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060310" y="1061063"/>
              <a:ext cx="2743747" cy="36729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الغالبون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سيأكلون مع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 يملكون مع المسيح</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1"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366273915"/>
      </p:ext>
    </p:extLst>
  </p:cSld>
  <p:clrMapOvr>
    <a:overrideClrMapping bg1="lt1" tx1="dk1" bg2="lt2" tx2="dk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2" name="TextBox 29"/>
            <p:cNvSpPr txBox="1">
              <a:spLocks noChangeArrowheads="1"/>
            </p:cNvSpPr>
            <p:nvPr/>
          </p:nvSpPr>
          <p:spPr bwMode="auto">
            <a:xfrm>
              <a:off x="1619672" y="5631631"/>
              <a:ext cx="665338"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0" name="TextBox 32"/>
            <p:cNvSpPr txBox="1">
              <a:spLocks noChangeArrowheads="1"/>
            </p:cNvSpPr>
            <p:nvPr/>
          </p:nvSpPr>
          <p:spPr bwMode="auto">
            <a:xfrm>
              <a:off x="1619672" y="5631631"/>
              <a:ext cx="82794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12</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68" name="TextBox 35"/>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21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3059113" y="2852738"/>
            <a:ext cx="331311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من يغلب </a:t>
            </a:r>
            <a:r>
              <a:rPr kumimoji="0" lang="ar-JO" sz="3600" b="1" i="0" u="none" strike="noStrike" kern="1200" cap="none" spc="0" normalizeH="0" baseline="0" noProof="0" dirty="0">
                <a:ln>
                  <a:noFill/>
                </a:ln>
                <a:solidFill>
                  <a:srgbClr val="FF0000"/>
                </a:solidFill>
                <a:effectLst/>
                <a:uLnTx/>
                <a:uFillTx/>
                <a:latin typeface="Comic Sans MS" charset="0"/>
                <a:ea typeface="ＭＳ Ｐゴシック" charset="0"/>
              </a:rPr>
              <a:t>يرث كل شيء و أكون له إلهاً و هو يكون لي ابناً   </a:t>
            </a: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(21: 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44328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ar-JO" sz="6000" b="1" dirty="0">
                <a:effectLst>
                  <a:glow rad="177800">
                    <a:schemeClr val="tx1"/>
                  </a:glow>
                </a:effectLst>
                <a:latin typeface="Arial" charset="0"/>
                <a:ea typeface="ＭＳ Ｐゴシック" charset="0"/>
              </a:rPr>
              <a:t>هل أنت مستعد لتملك على العالم ؟</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4827256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ar-JO" sz="7200" b="1" dirty="0">
                <a:effectLst>
                  <a:outerShdw blurRad="38100" dist="38100" dir="2700000" algn="tl">
                    <a:srgbClr val="DDDDDD"/>
                  </a:outerShdw>
                </a:effectLst>
              </a:rPr>
              <a:t>ملك المسيح</a:t>
            </a:r>
            <a:endParaRPr lang="en-US" sz="4800" b="1" dirty="0">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marR="0" lvl="0" indent="-461963" algn="ctr" defTabSz="914400" rtl="0" eaLnBrk="1" fontAlgn="base" latinLnBrk="0" hangingPunct="1">
              <a:lnSpc>
                <a:spcPct val="100000"/>
              </a:lnSpc>
              <a:spcBef>
                <a:spcPct val="20000"/>
              </a:spcBef>
              <a:spcAft>
                <a:spcPct val="0"/>
              </a:spcAft>
              <a:buClrTx/>
              <a:buSzTx/>
              <a:buFontTx/>
              <a:buNone/>
              <a:tabLst/>
              <a:defRPr/>
            </a:pPr>
            <a:r>
              <a:rPr kumimoji="0" lang="ar-JO"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ＭＳ Ｐゴシック" charset="0"/>
              </a:rPr>
              <a:t>مز 2: 8-9 مقتبس في رؤ 2: 27</a:t>
            </a:r>
            <a:endParaRPr kumimoji="0" 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178412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50119" y="29677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r>
              <a:rPr lang="ar-JO"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مستقبلنا</a:t>
            </a:r>
            <a:b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رؤ ١٩-٢٢</a:t>
            </a: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grpSp>
        <p:nvGrpSpPr>
          <p:cNvPr id="359427" name="Group 3"/>
          <p:cNvGrpSpPr>
            <a:grpSpLocks/>
          </p:cNvGrpSpPr>
          <p:nvPr/>
        </p:nvGrpSpPr>
        <p:grpSpPr bwMode="auto">
          <a:xfrm>
            <a:off x="5835650" y="195372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السماء</a:t>
              </a: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b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رؤ ٢١-٢٢</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359430" name="Group 6"/>
          <p:cNvGrpSpPr>
            <a:grpSpLocks/>
          </p:cNvGrpSpPr>
          <p:nvPr/>
        </p:nvGrpSpPr>
        <p:grpSpPr bwMode="auto">
          <a:xfrm>
            <a:off x="-152400" y="2791922"/>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xmlns="">
                  <a:solidFill>
                    <a:srgbClr val="FFFFFF"/>
                  </a:solidFill>
                </a14:hiddenFill>
              </a:ext>
            </a:extLst>
          </p:spPr>
        </p:pic>
        <p:sp>
          <p:nvSpPr>
            <p:cNvPr id="359432" name="Rectangle 8"/>
            <p:cNvSpPr>
              <a:spLocks noChangeArrowheads="1"/>
            </p:cNvSpPr>
            <p:nvPr/>
          </p:nvSpPr>
          <p:spPr bwMode="auto">
            <a:xfrm>
              <a:off x="-96" y="3069"/>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العودة</a:t>
              </a:r>
              <a:b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رؤ ١٩</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endPar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359433" name="Group 9"/>
          <p:cNvGrpSpPr>
            <a:grpSpLocks/>
          </p:cNvGrpSpPr>
          <p:nvPr/>
        </p:nvGrpSpPr>
        <p:grpSpPr bwMode="auto">
          <a:xfrm>
            <a:off x="2667000" y="233472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xmlns="">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الألفية</a:t>
              </a: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br>
                <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رؤ ٢٠</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grpSp>
      <p:sp>
        <p:nvSpPr>
          <p:cNvPr id="12" name="Rectangle 11">
            <a:extLst>
              <a:ext uri="{FF2B5EF4-FFF2-40B4-BE49-F238E27FC236}">
                <a16:creationId xmlns:a16="http://schemas.microsoft.com/office/drawing/2014/main" id="{0B09F440-209C-1945-A4D2-EE0CCFB26103}"/>
              </a:ext>
            </a:extLst>
          </p:cNvPr>
          <p:cNvSpPr>
            <a:spLocks noChangeArrowheads="1"/>
          </p:cNvSpPr>
          <p:nvPr/>
        </p:nvSpPr>
        <p:spPr bwMode="auto">
          <a:xfrm>
            <a:off x="-20637" y="6391214"/>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BibleStudyDownloads.org</a:t>
            </a:r>
          </a:p>
        </p:txBody>
      </p:sp>
    </p:spTree>
    <p:extLst>
      <p:ext uri="{BB962C8B-B14F-4D97-AF65-F5344CB8AC3E}">
        <p14:creationId xmlns:p14="http://schemas.microsoft.com/office/powerpoint/2010/main" val="372987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ar-JO" dirty="0">
                <a:latin typeface="PerryGothic Regular" charset="0"/>
              </a:rPr>
              <a:t>رؤيا 20: 4</a:t>
            </a:r>
            <a:endParaRPr lang="en-US" sz="1800" dirty="0">
              <a:latin typeface="PerryGothic Regular" charset="0"/>
            </a:endParaRPr>
          </a:p>
        </p:txBody>
      </p:sp>
      <p:sp>
        <p:nvSpPr>
          <p:cNvPr id="363523" name="Rectangle 3"/>
          <p:cNvSpPr>
            <a:spLocks noChangeArrowheads="1"/>
          </p:cNvSpPr>
          <p:nvPr/>
        </p:nvSpPr>
        <p:spPr bwMode="auto">
          <a:xfrm>
            <a:off x="337741" y="1828800"/>
            <a:ext cx="80772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4 و رأيت </a:t>
            </a:r>
            <a:r>
              <a:rPr kumimoji="0" lang="ar-JO" sz="4800" b="1" i="0" u="sng"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عروشاً</a:t>
            </a:r>
            <a:r>
              <a:rPr kumimoji="0" lang="ar-JO"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فجلسوا عليها و </a:t>
            </a:r>
            <a:r>
              <a:rPr kumimoji="0" lang="ar-JO" sz="4800" b="1" i="0" u="sng"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أعطوا حكماً </a:t>
            </a:r>
            <a:r>
              <a:rPr kumimoji="0" lang="ar-JO"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و رأيت نفوس الذين قتلوا من أجل شهادة يسوع و من أجل كلمة الله و الذين لم يسجدوا للوحش و لا لصورته و لم يقبلوا السمة على جباههم و على أيديهم فعاشوا و </a:t>
            </a:r>
            <a:r>
              <a:rPr kumimoji="0" lang="ar-JO" sz="4800" b="1" i="0" u="sng"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ملكوا مع المسيح </a:t>
            </a:r>
            <a:r>
              <a:rPr kumimoji="0" lang="ar-JO"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ألف سنة</a:t>
            </a: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34227064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br>
              <a:rPr lang="en-US" sz="4800" b="1" dirty="0"/>
            </a:br>
            <a:r>
              <a:rPr lang="ar-JO" sz="4800" b="1" dirty="0"/>
              <a:t>ألستم تعلمون أن</a:t>
            </a:r>
            <a:r>
              <a:rPr lang="ar-JO" sz="4800" b="1" dirty="0">
                <a:solidFill>
                  <a:schemeClr val="accent2">
                    <a:lumMod val="50000"/>
                  </a:schemeClr>
                </a:solidFill>
              </a:rPr>
              <a:t> القديسين سيدينون العالم </a:t>
            </a:r>
            <a:r>
              <a:rPr lang="ar-JO" sz="4800" b="1" dirty="0"/>
              <a:t>(1 كو 6: 2أ)</a:t>
            </a:r>
            <a:endParaRPr lang="en-US" sz="4800" b="1" dirty="0"/>
          </a:p>
        </p:txBody>
      </p:sp>
    </p:spTree>
    <p:extLst>
      <p:ext uri="{BB962C8B-B14F-4D97-AF65-F5344CB8AC3E}">
        <p14:creationId xmlns:p14="http://schemas.microsoft.com/office/powerpoint/2010/main" val="1886317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ＭＳ Ｐゴシック" charset="0"/>
            </a:endParaRPr>
          </a:p>
        </p:txBody>
      </p:sp>
      <p:pic>
        <p:nvPicPr>
          <p:cNvPr id="371714"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938992"/>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خط سير</a:t>
            </a:r>
            <a:b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br>
            <a:r>
              <a:rPr kumimoji="0" lang="ar-JO" sz="4000" dirty="0">
                <a:solidFill>
                  <a:srgbClr val="FFFFFF"/>
                </a:solidFill>
                <a:effectLst/>
                <a:latin typeface="Arial" panose="020B0604020202020204" pitchFamily="34" charset="0"/>
                <a:ea typeface="ＭＳ Ｐゴシック" pitchFamily="-112" charset="-128"/>
                <a:cs typeface="Arial" panose="020B0604020202020204" pitchFamily="34" charset="0"/>
              </a:rPr>
              <a:t>رحلة الخروج</a:t>
            </a:r>
            <a:endParaRPr kumimoji="0" lang="en-US" sz="4000" dirty="0">
              <a:solidFill>
                <a:srgbClr val="FFFFFF"/>
              </a:solidFill>
              <a:effectLst/>
              <a:latin typeface="Arial" panose="020B0604020202020204" pitchFamily="34" charset="0"/>
              <a:ea typeface="ＭＳ Ｐゴシック" pitchFamily="-112" charset="-128"/>
              <a:cs typeface="Arial" panose="020B0604020202020204" pitchFamily="34" charset="0"/>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جاسان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rPr>
              <a:t>مِديان</a:t>
            </a:r>
            <a:endParaRPr kumimoji="0" lang="en-US" sz="4000" b="1" i="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1" name="Rectangle 8"/>
          <p:cNvSpPr txBox="1">
            <a:spLocks noChangeArrowheads="1"/>
          </p:cNvSpPr>
          <p:nvPr/>
        </p:nvSpPr>
        <p:spPr bwMode="auto">
          <a:xfrm>
            <a:off x="2847975" y="3762375"/>
            <a:ext cx="215582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rPr>
              <a:t>جبل</a:t>
            </a:r>
            <a:r>
              <a:rPr kumimoji="0" lang="ar-JO" sz="4000" b="1" i="0" u="none" strike="noStrike" kern="1200" cap="none" spc="0" normalizeH="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rPr>
              <a:t>    </a:t>
            </a:r>
            <a:r>
              <a:rPr kumimoji="0" lang="ar-JO" sz="4000" b="1" i="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rPr>
              <a:t>سيناء</a:t>
            </a:r>
            <a:endParaRPr kumimoji="0" lang="en-US" sz="4000" b="1" i="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كنعان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3" name="Rectangle 8"/>
          <p:cNvSpPr txBox="1">
            <a:spLocks noChangeArrowheads="1"/>
          </p:cNvSpPr>
          <p:nvPr/>
        </p:nvSpPr>
        <p:spPr bwMode="auto">
          <a:xfrm>
            <a:off x="684213" y="39338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rPr>
              <a:t>مصر</a:t>
            </a:r>
            <a:endParaRPr kumimoji="0" lang="en-US" sz="4000" b="1" i="0" u="none" strike="noStrike" kern="1200" cap="none" spc="0" normalizeH="0" baseline="0" noProof="0" dirty="0">
              <a:ln>
                <a:noFill/>
              </a:ln>
              <a:solidFill>
                <a:srgbClr val="F1F7E9">
                  <a:lumMod val="10000"/>
                </a:srgbClr>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نهر النيل</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00"/>
              </a:solidFill>
              <a:effectLst/>
              <a:uLnTx/>
              <a:uFillTx/>
              <a:latin typeface="Times New Roman" pitchFamily="-112" charset="0"/>
              <a:ea typeface="ＭＳ Ｐゴシック" charset="0"/>
              <a:cs typeface="ＭＳ Ｐゴシック" charset="0"/>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rPr>
              <a:t>107</a:t>
            </a:r>
            <a:endParaRPr kumimoji="0" lang="en-US" sz="4000" b="1" i="0" u="none" strike="noStrike" kern="1200" cap="none" spc="0" normalizeH="0" baseline="0" noProof="0" dirty="0">
              <a:ln>
                <a:noFill/>
              </a:ln>
              <a:solidFill>
                <a:srgbClr val="FFFFFF"/>
              </a:solidFill>
              <a:effectLst/>
              <a:uLnTx/>
              <a:uFillTx/>
              <a:latin typeface="Aria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4130045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ar-JO" b="1" dirty="0">
                <a:effectLst>
                  <a:glow rad="177800">
                    <a:schemeClr val="tx1"/>
                  </a:glow>
                </a:effectLst>
                <a:latin typeface="Arial" charset="0"/>
                <a:ea typeface="ＭＳ Ｐゴシック" charset="0"/>
              </a:rPr>
              <a:t>إن كنا نصبر</a:t>
            </a:r>
            <a:br>
              <a:rPr lang="en-US" b="1" dirty="0">
                <a:effectLst>
                  <a:glow rad="177800">
                    <a:schemeClr val="tx1"/>
                  </a:glow>
                </a:effectLst>
                <a:latin typeface="Arial" charset="0"/>
                <a:ea typeface="ＭＳ Ｐゴシック" charset="0"/>
              </a:rPr>
            </a:br>
            <a:r>
              <a:rPr lang="ar-JO" sz="6000" b="1" dirty="0">
                <a:solidFill>
                  <a:srgbClr val="FFFF00"/>
                </a:solidFill>
                <a:effectLst>
                  <a:glow rad="177800">
                    <a:schemeClr val="tx1"/>
                  </a:glow>
                </a:effectLst>
                <a:latin typeface="Arial" charset="0"/>
                <a:ea typeface="ＭＳ Ｐゴシック" charset="0"/>
              </a:rPr>
              <a:t>فسنملك أيضاً معه</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ar-JO" b="1" dirty="0">
                <a:effectLst>
                  <a:glow rad="177800">
                    <a:schemeClr val="tx1"/>
                  </a:glow>
                </a:effectLst>
                <a:latin typeface="Arial" charset="0"/>
                <a:ea typeface="ＭＳ Ｐゴシック" charset="0"/>
              </a:rPr>
              <a:t>2 تي 2: 12</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5573414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ar-JO" sz="3600" b="1" dirty="0">
                <a:solidFill>
                  <a:srgbClr val="FFFF00"/>
                </a:solidFill>
                <a:effectLst>
                  <a:glow rad="177800">
                    <a:schemeClr val="tx1"/>
                  </a:glow>
                </a:effectLst>
                <a:latin typeface="Arial" charset="0"/>
                <a:ea typeface="ＭＳ Ｐゴシック" charset="0"/>
              </a:rPr>
              <a:t>من يغلب فسأعطيه </a:t>
            </a:r>
            <a:br>
              <a:rPr lang="ar-JO" sz="3600" b="1" dirty="0">
                <a:solidFill>
                  <a:srgbClr val="FFFF00"/>
                </a:solidFill>
                <a:effectLst>
                  <a:glow rad="177800">
                    <a:schemeClr val="tx1"/>
                  </a:glow>
                </a:effectLst>
                <a:latin typeface="Arial" charset="0"/>
                <a:ea typeface="ＭＳ Ｐゴシック" charset="0"/>
              </a:rPr>
            </a:br>
            <a:r>
              <a:rPr lang="ar-JO" sz="3600" b="1" dirty="0">
                <a:solidFill>
                  <a:srgbClr val="FFFF00"/>
                </a:solidFill>
                <a:effectLst>
                  <a:glow rad="177800">
                    <a:schemeClr val="tx1"/>
                  </a:glow>
                </a:effectLst>
                <a:latin typeface="Arial" charset="0"/>
                <a:ea typeface="ＭＳ Ｐゴシック" charset="0"/>
              </a:rPr>
              <a:t>أن يجلس معي </a:t>
            </a:r>
            <a:br>
              <a:rPr lang="ar-JO" sz="3600" b="1" dirty="0">
                <a:solidFill>
                  <a:srgbClr val="FFFF00"/>
                </a:solidFill>
                <a:effectLst>
                  <a:glow rad="177800">
                    <a:schemeClr val="tx1"/>
                  </a:glow>
                </a:effectLst>
                <a:latin typeface="Arial" charset="0"/>
                <a:ea typeface="ＭＳ Ｐゴシック" charset="0"/>
              </a:rPr>
            </a:br>
            <a:r>
              <a:rPr lang="ar-JO" sz="3600" b="1" dirty="0">
                <a:solidFill>
                  <a:srgbClr val="FFFF00"/>
                </a:solidFill>
                <a:effectLst>
                  <a:glow rad="177800">
                    <a:schemeClr val="tx1"/>
                  </a:glow>
                </a:effectLst>
                <a:latin typeface="Arial" charset="0"/>
                <a:ea typeface="ＭＳ Ｐゴシック" charset="0"/>
              </a:rPr>
              <a:t>في عرشي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كما غلبت أنا أيضاً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و جلست مع ابي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في عرشه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(رؤ 3: 21)</a:t>
            </a:r>
            <a:br>
              <a:rPr lang="ar-JO" sz="3600" b="1" dirty="0">
                <a:effectLst>
                  <a:glow rad="177800">
                    <a:schemeClr val="tx1"/>
                  </a:glow>
                </a:effectLst>
                <a:latin typeface="Arial" charset="0"/>
                <a:ea typeface="ＭＳ Ｐゴシック" charset="0"/>
              </a:rPr>
            </a:br>
            <a:endParaRPr lang="en-US" sz="3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1873509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الإصلاحي</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الكالفيني</a:t>
            </a: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الأبدي</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الأرميني</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الوسلي</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الخلاص</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cs typeface="+mn-cs"/>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شركاء</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ممكن</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القديسين</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ممكن</a:t>
            </a: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charset="0"/>
                <a:ea typeface="ＭＳ Ｐゴシック" charset="0"/>
              </a:rPr>
              <a:t>لا تأكيد</a:t>
            </a:r>
            <a:endParaRPr kumimoji="0" lang="en-GB" sz="2400" b="1" i="0" u="none" strike="noStrike" kern="1200" cap="none" spc="0" normalizeH="0" baseline="0" noProof="0" dirty="0">
              <a:ln>
                <a:noFill/>
              </a:ln>
              <a:solidFill>
                <a:srgbClr val="FFFF66"/>
              </a:solidFill>
              <a:effectLst/>
              <a:uLnTx/>
              <a:uFillTx/>
              <a:latin typeface="Arial" charset="0"/>
              <a:ea typeface="ＭＳ Ｐゴシック"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rPr>
              <a:t>لا تأكيد</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charset="0"/>
                <a:ea typeface="ＭＳ Ｐゴシック" charset="0"/>
              </a:rPr>
              <a:t>التأكيد</a:t>
            </a:r>
            <a:endParaRPr kumimoji="0" lang="en-GB" sz="2400" b="1" i="0" u="none" strike="noStrike" kern="1200" cap="none" spc="0" normalizeH="0" baseline="0" noProof="0" dirty="0">
              <a:ln>
                <a:noFill/>
              </a:ln>
              <a:solidFill>
                <a:srgbClr val="00FFFF"/>
              </a:solidFill>
              <a:effectLst/>
              <a:uLnTx/>
              <a:uFillTx/>
              <a:latin typeface="Arial" charset="0"/>
              <a:ea typeface="ＭＳ Ｐゴシック" charset="0"/>
            </a:endParaRPr>
          </a:p>
        </p:txBody>
      </p:sp>
      <p:sp>
        <p:nvSpPr>
          <p:cNvPr id="18" name="Text Box 1">
            <a:extLst>
              <a:ext uri="{FF2B5EF4-FFF2-40B4-BE49-F238E27FC236}">
                <a16:creationId xmlns:a16="http://schemas.microsoft.com/office/drawing/2014/main" id="{68B1B51C-F5E9-0D48-A8DC-6BA03CAE520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الغالبون فقط سيحكمون مع المسيح</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9" name="Text Box 1">
            <a:extLst>
              <a:ext uri="{FF2B5EF4-FFF2-40B4-BE49-F238E27FC236}">
                <a16:creationId xmlns:a16="http://schemas.microsoft.com/office/drawing/2014/main" id="{BC6376CA-45F0-0646-A451-AB7E1C20A486}"/>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00"/>
                </a:solidFill>
                <a:effectLst/>
                <a:uLnTx/>
                <a:uFillTx/>
                <a:latin typeface="Arial" charset="0"/>
                <a:ea typeface="ＭＳ Ｐゴシック" charset="0"/>
              </a:rPr>
              <a:t>المؤمنون الذين يتخلون عن المسيح يخسرون المكافآت و الحكم</a:t>
            </a:r>
            <a:endParaRPr kumimoji="0" lang="en-GB" sz="28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يميز الكتاب المقدس بين ميراثينا</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Tree>
    <p:extLst>
      <p:ext uri="{BB962C8B-B14F-4D97-AF65-F5344CB8AC3E}">
        <p14:creationId xmlns:p14="http://schemas.microsoft.com/office/powerpoint/2010/main" val="120590402"/>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مع ذلك لا يزال هناك التأديب الإلهي</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8805094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ar-JO" sz="3600" b="1" i="0" dirty="0">
                <a:solidFill>
                  <a:srgbClr val="FFFFFF"/>
                </a:solidFill>
                <a:latin typeface="Arial"/>
                <a:ea typeface="ＭＳ Ｐゴシック" charset="0"/>
                <a:cs typeface="Arial"/>
              </a:rPr>
              <a:t>حنانيا و سفيرة</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أعمال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14085051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8" name="Text Box 4"/>
          <p:cNvSpPr txBox="1">
            <a:spLocks noChangeArrowheads="1"/>
          </p:cNvSpPr>
          <p:nvPr/>
        </p:nvSpPr>
        <p:spPr bwMode="auto">
          <a:xfrm>
            <a:off x="76200" y="3429000"/>
            <a:ext cx="2514600" cy="1200329"/>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3333FF"/>
                </a:solidFill>
                <a:effectLst/>
                <a:uLnTx/>
                <a:uFillTx/>
                <a:latin typeface="Times New Roman" charset="0"/>
                <a:ea typeface="ＭＳ Ｐゴシック" charset="0"/>
              </a:rPr>
              <a:t>دعاوى قضائية</a:t>
            </a:r>
            <a:r>
              <a:rPr kumimoji="0" lang="en-US" sz="3600" b="1" i="0" u="none" strike="noStrike" kern="1200" cap="none" spc="0" normalizeH="0" baseline="0" noProof="0" dirty="0">
                <a:ln>
                  <a:noFill/>
                </a:ln>
                <a:solidFill>
                  <a:srgbClr val="3333FF"/>
                </a:solidFill>
                <a:effectLst/>
                <a:uLnTx/>
                <a:uFillTx/>
                <a:latin typeface="Times New Roman" charset="0"/>
                <a:ea typeface="ＭＳ Ｐゴシック" charset="0"/>
              </a:rPr>
              <a:t> </a:t>
            </a:r>
            <a:br>
              <a:rPr kumimoji="0" lang="en-US" sz="3600" b="1" i="0" u="none" strike="noStrike" kern="1200" cap="none" spc="0" normalizeH="0" baseline="0" noProof="0" dirty="0">
                <a:ln>
                  <a:noFill/>
                </a:ln>
                <a:solidFill>
                  <a:srgbClr val="3333FF"/>
                </a:solidFill>
                <a:effectLst/>
                <a:uLnTx/>
                <a:uFillTx/>
                <a:latin typeface="Times New Roman" charset="0"/>
                <a:ea typeface="ＭＳ Ｐゴシック" charset="0"/>
              </a:rPr>
            </a:br>
            <a:r>
              <a:rPr kumimoji="0" lang="ar-JO" sz="3600" b="1" i="0" u="none" strike="noStrike" kern="1200" cap="none" spc="0" normalizeH="0" baseline="0" noProof="0" dirty="0">
                <a:ln>
                  <a:noFill/>
                </a:ln>
                <a:solidFill>
                  <a:srgbClr val="3333FF"/>
                </a:solidFill>
                <a:effectLst/>
                <a:uLnTx/>
                <a:uFillTx/>
                <a:latin typeface="Times New Roman" charset="0"/>
                <a:ea typeface="ＭＳ Ｐゴシック" charset="0"/>
              </a:rPr>
              <a:t>1 كو 6</a:t>
            </a:r>
            <a:endParaRPr kumimoji="0" lang="en-US" sz="3600" b="1" i="0" u="none" strike="noStrike" kern="1200" cap="none" spc="0" normalizeH="0" baseline="0" noProof="0" dirty="0">
              <a:ln>
                <a:noFill/>
              </a:ln>
              <a:solidFill>
                <a:srgbClr val="3333FF"/>
              </a:solidFill>
              <a:effectLst/>
              <a:uLnTx/>
              <a:uFillTx/>
              <a:latin typeface="Times New Roman" charset="0"/>
              <a:ea typeface="ＭＳ Ｐゴシック" charset="0"/>
            </a:endParaRPr>
          </a:p>
        </p:txBody>
      </p:sp>
      <p:sp>
        <p:nvSpPr>
          <p:cNvPr id="600069" name="Text Box 5"/>
          <p:cNvSpPr txBox="1">
            <a:spLocks noChangeArrowheads="1"/>
          </p:cNvSpPr>
          <p:nvPr/>
        </p:nvSpPr>
        <p:spPr bwMode="auto">
          <a:xfrm>
            <a:off x="2895600" y="4114800"/>
            <a:ext cx="3581400" cy="1754326"/>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3333FF"/>
                </a:solidFill>
                <a:effectLst/>
                <a:uLnTx/>
                <a:uFillTx/>
                <a:latin typeface="Times New Roman" charset="0"/>
                <a:ea typeface="ＭＳ Ｐゴシック" charset="0"/>
              </a:rPr>
              <a:t>بولس على منبر المتحدث</a:t>
            </a:r>
            <a:endParaRPr kumimoji="0" lang="en-US" sz="3600" b="1" i="0" u="none" strike="noStrike" kern="1200" cap="none" spc="0" normalizeH="0" baseline="0" noProof="0" dirty="0">
              <a:ln>
                <a:noFill/>
              </a:ln>
              <a:solidFill>
                <a:srgbClr val="3333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3333FF"/>
                </a:solidFill>
                <a:effectLst/>
                <a:uLnTx/>
                <a:uFillTx/>
                <a:latin typeface="Times New Roman" charset="0"/>
                <a:ea typeface="ＭＳ Ｐゴシック" charset="0"/>
              </a:rPr>
              <a:t>أعمال 18</a:t>
            </a:r>
            <a:endParaRPr kumimoji="0" lang="en-US" sz="3600" b="1" i="0" u="none" strike="noStrike" kern="1200" cap="none" spc="0" normalizeH="0" baseline="0" noProof="0" dirty="0">
              <a:ln>
                <a:noFill/>
              </a:ln>
              <a:solidFill>
                <a:srgbClr val="3333FF"/>
              </a:solidFill>
              <a:effectLst/>
              <a:uLnTx/>
              <a:uFillTx/>
              <a:latin typeface="Times New Roman" charset="0"/>
              <a:ea typeface="ＭＳ Ｐゴシック" charset="0"/>
            </a:endParaRP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99"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pPr marL="5715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0805"/>
                </a:solidFill>
                <a:effectLst>
                  <a:glow rad="101600">
                    <a:srgbClr val="DFE76B">
                      <a:alpha val="75000"/>
                    </a:srgbClr>
                  </a:glow>
                </a:effectLst>
                <a:uLnTx/>
                <a:uFillTx/>
                <a:latin typeface="Arial Bold" charset="0"/>
                <a:ea typeface="ＭＳ Ｐゴシック" charset="0"/>
                <a:sym typeface="Times New Roman" charset="0"/>
              </a:rPr>
              <a:t>كرسي القضاء</a:t>
            </a:r>
            <a:endParaRPr kumimoji="0" lang="en-US" sz="6000" b="1" i="0" u="none" strike="noStrike" kern="1200" cap="none" spc="0" normalizeH="0" baseline="0" noProof="0" dirty="0">
              <a:ln>
                <a:noFill/>
              </a:ln>
              <a:solidFill>
                <a:srgbClr val="FF0805"/>
              </a:solidFill>
              <a:effectLst>
                <a:glow rad="101600">
                  <a:srgbClr val="DFE76B">
                    <a:alpha val="75000"/>
                  </a:srgbClr>
                </a:glow>
              </a:effectLst>
              <a:uLnTx/>
              <a:uFillTx/>
              <a:latin typeface="Arial Bold" charset="0"/>
              <a:ea typeface="ＭＳ Ｐゴシック" charset="0"/>
              <a:sym typeface="Times New Roman" charset="0"/>
            </a:endParaRPr>
          </a:p>
        </p:txBody>
      </p:sp>
      <p:sp>
        <p:nvSpPr>
          <p:cNvPr id="150535" name="Rectangle 7"/>
          <p:cNvSpPr>
            <a:spLocks noGrp="1" noChangeArrowheads="1"/>
          </p:cNvSpPr>
          <p:nvPr>
            <p:ph type="title" idx="4294967295"/>
          </p:nvPr>
        </p:nvSpPr>
        <p:spPr>
          <a:xfrm>
            <a:off x="76200" y="6248400"/>
            <a:ext cx="6096000" cy="533400"/>
          </a:xfrm>
        </p:spPr>
        <p:txBody>
          <a:bodyPr/>
          <a:lstStyle/>
          <a:p>
            <a:pPr algn="l" eaLnBrk="1" hangingPunct="1"/>
            <a:r>
              <a:rPr lang="ar-JO" sz="3600" b="1" dirty="0">
                <a:latin typeface="Arial" charset="0"/>
              </a:rPr>
              <a:t>كرسي القضاء في كورنثوس</a:t>
            </a:r>
            <a:endParaRPr lang="en-US" sz="3600" dirty="0">
              <a:latin typeface="Arial" charset="0"/>
            </a:endParaRPr>
          </a:p>
        </p:txBody>
      </p:sp>
      <p:sp>
        <p:nvSpPr>
          <p:cNvPr id="150536"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5195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l="17" t="-24" r="-17" b="3929"/>
          <a:stretch>
            <a:fillRect/>
          </a:stretch>
        </p:blipFill>
        <p:spPr bwMode="auto">
          <a:xfrm flipH="1">
            <a:off x="-304800" y="0"/>
            <a:ext cx="10287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a:outerShdw blurRad="63500" dist="35921" dir="2700000" algn="ctr" rotWithShape="0">
              <a:srgbClr val="000000"/>
            </a:outerShdw>
          </a:effectLst>
        </p:spPr>
        <p:txBody>
          <a:bodyPr/>
          <a:lstStyle/>
          <a:p>
            <a:pPr algn="l" eaLnBrk="1" hangingPunct="1"/>
            <a:r>
              <a:rPr lang="ar-JO" sz="6000" dirty="0">
                <a:solidFill>
                  <a:schemeClr val="bg1"/>
                </a:solidFill>
                <a:effectLst>
                  <a:outerShdw blurRad="38100" dist="38100" dir="2700000" algn="tl">
                    <a:srgbClr val="DDDDDD"/>
                  </a:outerShdw>
                </a:effectLst>
                <a:latin typeface="Arial" charset="0"/>
                <a:ea typeface="ＭＳ Ｐゴシック" charset="0"/>
                <a:cs typeface="ＭＳ Ｐゴシック" charset="0"/>
              </a:rPr>
              <a:t>كرسي القضاء عن قرب</a:t>
            </a:r>
            <a:endParaRPr lang="en-US" sz="6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222889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52400"/>
            <a:ext cx="9144000" cy="1143000"/>
          </a:xfrm>
          <a:effectLst>
            <a:outerShdw blurRad="63500" dist="35921" dir="2700000" algn="ctr" rotWithShape="0">
              <a:srgbClr val="000000"/>
            </a:outerShdw>
          </a:effectLst>
        </p:spPr>
        <p:txBody>
          <a:bodyPr/>
          <a:lstStyle/>
          <a:p>
            <a:pPr lvl="0" eaLnBrk="1" hangingPunct="1"/>
            <a:br>
              <a:rPr lang="ar-JO" b="1" kern="1200" dirty="0">
                <a:solidFill>
                  <a:srgbClr val="000000"/>
                </a:solidFill>
                <a:effectLst>
                  <a:outerShdw blurRad="38100" dist="38100" dir="2700000" algn="tl">
                    <a:srgbClr val="000000">
                      <a:alpha val="43137"/>
                    </a:srgbClr>
                  </a:outerShdw>
                </a:effectLst>
                <a:latin typeface="Arial" charset="0"/>
                <a:ea typeface="ＭＳ Ｐゴシック" charset="0"/>
              </a:rPr>
            </a:br>
            <a:r>
              <a:rPr lang="ar-JO" b="1" kern="1200" dirty="0">
                <a:solidFill>
                  <a:srgbClr val="000000"/>
                </a:solidFill>
                <a:effectLst>
                  <a:outerShdw blurRad="38100" dist="38100" dir="2700000" algn="tl">
                    <a:srgbClr val="000000">
                      <a:alpha val="43137"/>
                    </a:srgbClr>
                  </a:outerShdw>
                </a:effectLst>
                <a:latin typeface="Arial" charset="0"/>
                <a:ea typeface="ＭＳ Ｐゴシック" charset="0"/>
              </a:rPr>
              <a:t>المتحدث أو القاضي في الأعلى</a:t>
            </a:r>
            <a:br>
              <a:rPr lang="en-US" b="1" kern="1200" dirty="0">
                <a:solidFill>
                  <a:srgbClr val="000000"/>
                </a:solidFill>
                <a:effectLst>
                  <a:outerShdw blurRad="38100" dist="38100" dir="2700000" algn="tl">
                    <a:srgbClr val="000000">
                      <a:alpha val="43137"/>
                    </a:srgbClr>
                  </a:outerShdw>
                </a:effectLst>
                <a:latin typeface="Arial" charset="0"/>
                <a:ea typeface="ＭＳ Ｐゴシック" charset="0"/>
              </a:rPr>
            </a:br>
            <a:endParaRPr lang="en-US" b="1" dirty="0">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930697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br>
              <a:rPr lang="en-US" b="1" dirty="0">
                <a:solidFill>
                  <a:schemeClr val="bg1"/>
                </a:solidFill>
                <a:effectLst>
                  <a:glow rad="266700">
                    <a:schemeClr val="tx1">
                      <a:alpha val="88000"/>
                    </a:schemeClr>
                  </a:glow>
                </a:effectLst>
                <a:latin typeface="Arial" charset="0"/>
                <a:ea typeface="ＭＳ Ｐゴシック" charset="0"/>
                <a:cs typeface="ＭＳ Ｐゴシック" charset="0"/>
              </a:rPr>
            </a:br>
            <a:r>
              <a:rPr lang="ar-JO" b="1" dirty="0">
                <a:solidFill>
                  <a:schemeClr val="bg1"/>
                </a:solidFill>
                <a:effectLst>
                  <a:glow rad="266700">
                    <a:schemeClr val="tx1">
                      <a:alpha val="88000"/>
                    </a:schemeClr>
                  </a:glow>
                </a:effectLst>
                <a:latin typeface="Arial" charset="0"/>
                <a:ea typeface="ＭＳ Ｐゴシック" charset="0"/>
                <a:cs typeface="ＭＳ Ｐゴシック" charset="0"/>
              </a:rPr>
              <a:t>الشخص الذي تتم إدانته أو مكافأته يقف في الأسفل</a:t>
            </a:r>
            <a:endParaRPr lang="en-US" dirty="0">
              <a:effectLst>
                <a:glow rad="266700">
                  <a:schemeClr val="tx1">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286297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948545" y="152400"/>
            <a:ext cx="5119255" cy="3276600"/>
          </a:xfrm>
        </p:spPr>
        <p:txBody>
          <a:bodyPr/>
          <a:lstStyle/>
          <a:p>
            <a:pPr algn="r" eaLnBrk="1" hangingPunct="1"/>
            <a:r>
              <a:rPr lang="ar-JO" sz="4000" b="1" i="1" dirty="0">
                <a:latin typeface="Arial" charset="0"/>
                <a:ea typeface="ＭＳ Ｐゴシック" charset="0"/>
                <a:cs typeface="ＭＳ Ｐゴシック" charset="0"/>
              </a:rPr>
              <a:t>ستمتحن</a:t>
            </a:r>
            <a:r>
              <a:rPr lang="ar-JO" sz="4000" b="1" i="1" dirty="0">
                <a:solidFill>
                  <a:srgbClr val="FF0000"/>
                </a:solidFill>
                <a:latin typeface="Arial" charset="0"/>
                <a:ea typeface="ＭＳ Ｐゴシック" charset="0"/>
                <a:cs typeface="ＭＳ Ｐゴシック" charset="0"/>
              </a:rPr>
              <a:t> النار </a:t>
            </a:r>
            <a:r>
              <a:rPr lang="ar-JO" sz="4000" b="1" i="1" dirty="0">
                <a:latin typeface="Arial" charset="0"/>
                <a:ea typeface="ＭＳ Ｐゴシック" charset="0"/>
                <a:cs typeface="ＭＳ Ｐゴシック" charset="0"/>
              </a:rPr>
              <a:t>عمل كل واحد ما هو (1 كو 3: 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03218647"/>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5.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6.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7.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8.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9.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10067</TotalTime>
  <Words>14625</Words>
  <Application>Microsoft Macintosh PowerPoint</Application>
  <PresentationFormat>On-screen Show (4:3)</PresentationFormat>
  <Paragraphs>1999</Paragraphs>
  <Slides>251</Slides>
  <Notes>223</Notes>
  <HiddenSlides>0</HiddenSlides>
  <MMClips>0</MMClips>
  <ScaleCrop>false</ScaleCrop>
  <HeadingPairs>
    <vt:vector size="6" baseType="variant">
      <vt:variant>
        <vt:lpstr>Fonts Used</vt:lpstr>
      </vt:variant>
      <vt:variant>
        <vt:i4>21</vt:i4>
      </vt:variant>
      <vt:variant>
        <vt:lpstr>Theme</vt:lpstr>
      </vt:variant>
      <vt:variant>
        <vt:i4>53</vt:i4>
      </vt:variant>
      <vt:variant>
        <vt:lpstr>Slide Titles</vt:lpstr>
      </vt:variant>
      <vt:variant>
        <vt:i4>251</vt:i4>
      </vt:variant>
    </vt:vector>
  </HeadingPairs>
  <TitlesOfParts>
    <vt:vector size="325" baseType="lpstr">
      <vt:lpstr>26</vt:lpstr>
      <vt:lpstr>Arial Bold</vt:lpstr>
      <vt:lpstr>BONES</vt:lpstr>
      <vt:lpstr>PerryGothic Regular</vt:lpstr>
      <vt:lpstr>Arial</vt:lpstr>
      <vt:lpstr>Arial Black</vt:lpstr>
      <vt:lpstr>Arial Narrow</vt:lpstr>
      <vt:lpstr>Calibri</vt:lpstr>
      <vt:lpstr>Calisto MT</vt:lpstr>
      <vt:lpstr>Comic Sans MS</vt:lpstr>
      <vt:lpstr>Garamond</vt:lpstr>
      <vt:lpstr>Helvetica</vt:lpstr>
      <vt:lpstr>Helvetica Neue Black Condensed</vt:lpstr>
      <vt:lpstr>Impact</vt:lpstr>
      <vt:lpstr>Lucida Bright</vt:lpstr>
      <vt:lpstr>Monotype Sorts</vt:lpstr>
      <vt:lpstr>Tahoma</vt:lpstr>
      <vt:lpstr>Times</vt:lpstr>
      <vt:lpstr>Times New Roman</vt:lpstr>
      <vt:lpstr>Verdana</vt:lpstr>
      <vt:lpstr>Wingdings</vt:lpstr>
      <vt:lpstr>49_Blank Presentation</vt:lpstr>
      <vt:lpstr>16_Blank Presentation</vt:lpstr>
      <vt:lpstr>21_Blank Presentation</vt:lpstr>
      <vt:lpstr>Office Theme</vt:lpstr>
      <vt:lpstr>3_Ripple</vt:lpstr>
      <vt:lpstr>5_Stream</vt:lpstr>
      <vt:lpstr>25_Blank Presentation</vt:lpstr>
      <vt:lpstr>4_Blank Presentation</vt:lpstr>
      <vt:lpstr>7_Default Design</vt:lpstr>
      <vt:lpstr>14_MEADOW</vt:lpstr>
      <vt:lpstr>1_Balance</vt:lpstr>
      <vt:lpstr>4_Default Design</vt:lpstr>
      <vt:lpstr>Story</vt:lpstr>
      <vt:lpstr>2_Story</vt:lpstr>
      <vt:lpstr>1_Circuit</vt:lpstr>
      <vt:lpstr>9_Default Design</vt:lpstr>
      <vt:lpstr>3_Contemporary</vt:lpstr>
      <vt:lpstr>3_Orbit</vt:lpstr>
      <vt:lpstr>1_Bar Code</vt:lpstr>
      <vt:lpstr>50_Blank Presentation</vt:lpstr>
      <vt:lpstr>10_Default Design</vt:lpstr>
      <vt:lpstr>1_Slit</vt:lpstr>
      <vt:lpstr>1_Koi</vt:lpstr>
      <vt:lpstr>20_Blank Presentation</vt:lpstr>
      <vt:lpstr>12_Office Theme</vt:lpstr>
      <vt:lpstr>Blank Presentation</vt:lpstr>
      <vt:lpstr>Fireball</vt:lpstr>
      <vt:lpstr>18_Blank Presentation</vt:lpstr>
      <vt:lpstr>5_Office Theme</vt:lpstr>
      <vt:lpstr>12_Default Design</vt:lpstr>
      <vt:lpstr>29_Blank Presentation</vt:lpstr>
      <vt:lpstr>Glare</vt:lpstr>
      <vt:lpstr>Earth</vt:lpstr>
      <vt:lpstr>5_Default Design</vt:lpstr>
      <vt:lpstr>8_Default Design</vt:lpstr>
      <vt:lpstr>14_Blank Presentation</vt:lpstr>
      <vt:lpstr>11_Blank Presentation</vt:lpstr>
      <vt:lpstr>1_Earth</vt:lpstr>
      <vt:lpstr>6_Default Design</vt:lpstr>
      <vt:lpstr>4_Office Theme</vt:lpstr>
      <vt:lpstr>2_Blank Presentation</vt:lpstr>
      <vt:lpstr>Default Design</vt:lpstr>
      <vt:lpstr>3_Blank Presentation</vt:lpstr>
      <vt:lpstr>1_Blank Presentation</vt:lpstr>
      <vt:lpstr>51_Blank Presentation</vt:lpstr>
      <vt:lpstr>Stream</vt:lpstr>
      <vt:lpstr>untitled 1</vt:lpstr>
      <vt:lpstr>14 Literary 2 - Dead Sea Scrolls</vt:lpstr>
      <vt:lpstr>4_Stream</vt:lpstr>
      <vt:lpstr>3_Default Design</vt:lpstr>
      <vt:lpstr>1_Curtain Call</vt:lpstr>
      <vt:lpstr>2_Ripple</vt:lpstr>
      <vt:lpstr>11_Default Design</vt:lpstr>
      <vt:lpstr>ميراث المؤمن</vt:lpstr>
      <vt:lpstr>هل حصل إسرائيليو الخروج على الخلاص من الخطية كما حصلوا على الخلاص من مصر ؟</vt:lpstr>
      <vt:lpstr>كيف نوازن بين تعليم الكتاب المقدس عن الخلاص و المكافآت ؟</vt:lpstr>
      <vt:lpstr>1. خلص الله إسرائيل من مصر و من الخطية من خلال الإيمان البسيط</vt:lpstr>
      <vt:lpstr>اضطهد المصريون بني إسرائيل بلا رحمة</vt:lpstr>
      <vt:lpstr>السلطة "المطلقة"</vt:lpstr>
      <vt:lpstr>من لديه قوّة أكبر  فرعون أم يهوه ؟</vt:lpstr>
      <vt:lpstr>استخدم الله موسى ليحث فرعون على تحرير إسرائيل من العبودية ليظهر أن :   </vt:lpstr>
      <vt:lpstr>خط سير رحلة الخروج</vt:lpstr>
      <vt:lpstr>حماية الفصح</vt:lpstr>
      <vt:lpstr>الإيمان مصوّرًا</vt:lpstr>
      <vt:lpstr>الحَمَل مصَوّرًا</vt:lpstr>
      <vt:lpstr> .2 يسوع هو خروجنا الجديد الذي يخلصنا  من الخطيئة كحمل فصحنا – وهذا يظهر  قوته وعنايته . </vt:lpstr>
      <vt:lpstr>حَمَل الفِصح</vt:lpstr>
      <vt:lpstr>الصَليب مصوّرًا</vt:lpstr>
      <vt:lpstr>الإيمان بالحَمَل</vt:lpstr>
      <vt:lpstr>"هذا هو جَسدي..."</vt:lpstr>
      <vt:lpstr>موت يسوع دفع ثمن خطايانا</vt:lpstr>
      <vt:lpstr>خروج 12: 1- 16  مرّ ملاك الموت على البيوت والدماء على الأبواب</vt:lpstr>
      <vt:lpstr>الخيط المشترك</vt:lpstr>
      <vt:lpstr>الخروج يصوّر الفداء</vt:lpstr>
      <vt:lpstr>1 كورنثوس 10: 1- 4</vt:lpstr>
      <vt:lpstr>السَّحَابَة</vt:lpstr>
      <vt:lpstr>البَحَر</vt:lpstr>
      <vt:lpstr>القائد</vt:lpstr>
      <vt:lpstr>الطَعام</vt:lpstr>
      <vt:lpstr>المــاء</vt:lpstr>
      <vt:lpstr>أي منهم الأكثر دقّة؟</vt:lpstr>
      <vt:lpstr>الخلاص في كل العصور:</vt:lpstr>
      <vt:lpstr>الخلاص و التقديس</vt:lpstr>
      <vt:lpstr>غفران الخطية في العهد القديم</vt:lpstr>
      <vt:lpstr>غفران الخطية في العهد الجديد</vt:lpstr>
      <vt:lpstr>الميراث في العهد القديم</vt:lpstr>
      <vt:lpstr>3. الميراث في العهد القديم يشمل كل من الخلاص و المكافآت</vt:lpstr>
      <vt:lpstr>الحكم المستقبلي للملوك الخدام</vt:lpstr>
      <vt:lpstr>الميراث في العهد القديم</vt:lpstr>
      <vt:lpstr>الميراث في العهد القديم</vt:lpstr>
      <vt:lpstr>الميراث في العهد القديم</vt:lpstr>
      <vt:lpstr>الميراث في العهد القديم</vt:lpstr>
      <vt:lpstr>الخلاص بالإيمان لكن المكافآت بالأعمال</vt:lpstr>
      <vt:lpstr>1. خلص الله إسرائيل من مصر و من الخطية من خلال الإيمان البسيط</vt:lpstr>
      <vt:lpstr> .2 يسوع هو خروجنا الجديد الذي يخلصنا  من الخطيئة كحمل فصحنا – وهذا يظهر  قوته وعنايته . </vt:lpstr>
      <vt:lpstr>3. الميراث في العهد القديم يشمل كل من الخلاص و المكافآت</vt:lpstr>
      <vt:lpstr>كيف يمكنك المضي قدمًا بشكل أفضل في رحلتك الإيمانية؟</vt:lpstr>
      <vt:lpstr>    الخلاصBibleStudyDownloads.org</vt:lpstr>
      <vt:lpstr>Black</vt:lpstr>
      <vt:lpstr>ميراث المؤمن</vt:lpstr>
      <vt:lpstr>هل سيثابر كل مسيحي حقيقي بأمانة حتى الموت ؟</vt:lpstr>
      <vt:lpstr>تمييز المصطلحات</vt:lpstr>
      <vt:lpstr>تمييز المصطلحات</vt:lpstr>
      <vt:lpstr>هل سيثابر كل مسيحي حقيقي بأمانة حتى الموت ؟</vt:lpstr>
      <vt:lpstr>PowerPoint Presentation</vt:lpstr>
      <vt:lpstr>بيان إيمان جيتس</vt:lpstr>
      <vt:lpstr>بيان إيمان جيتس</vt:lpstr>
      <vt:lpstr>PowerPoint Presentation</vt:lpstr>
      <vt:lpstr>الميراث اليوم</vt:lpstr>
      <vt:lpstr>الميراث من المسيح</vt:lpstr>
      <vt:lpstr>الميراث في العهد الجديد</vt:lpstr>
      <vt:lpstr>نوعين من الميراث</vt:lpstr>
      <vt:lpstr>PowerPoint Presentation</vt:lpstr>
      <vt:lpstr>PowerPoint Presentation</vt:lpstr>
      <vt:lpstr>الملكوت</vt:lpstr>
      <vt:lpstr>الملكوت</vt:lpstr>
      <vt:lpstr>ما هو إكليل الحياة المقدم في يعقوب 1: 12 ؟ ما هي الشروط المطلوب توافرها للحصول على إكليل الحياة ؟ </vt:lpstr>
      <vt:lpstr>الأكاليل في العهد الجديد</vt:lpstr>
      <vt:lpstr>و لا يكون ليل هناك و لا يحتاجون إلى سراج أو نور شمس لأن الرب الإله ينير عليهم و هم سيملكون إلى أبد الآبدين (رؤيا 22 : 5)</vt:lpstr>
      <vt:lpstr>PowerPoint Presentation</vt:lpstr>
      <vt:lpstr>الغالبون في رؤيا 2-3</vt:lpstr>
      <vt:lpstr>الكنائس السبعة (رؤ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 نملك مع المسيح كما يملك هو مع الآب (رؤ 3: 21-22)</vt:lpstr>
      <vt:lpstr>لاودكية (رؤ 3: 14-22)</vt:lpstr>
      <vt:lpstr>الغالبون (رؤيا 2-3)</vt:lpstr>
      <vt:lpstr>هل أنت مستعد لتملك على العالم ؟</vt:lpstr>
      <vt:lpstr>ملك المسيح</vt:lpstr>
      <vt:lpstr>مستقبلنا (رؤ ١٩-٢٢)</vt:lpstr>
      <vt:lpstr>رؤيا 20: 4</vt:lpstr>
      <vt:lpstr> ألستم تعلمون أن القديسين سيدينون العالم (1 كو 6: 2أ)</vt:lpstr>
      <vt:lpstr>إن كنا نصبر فسنملك أيضاً معه (2 تي 2: 12)</vt:lpstr>
      <vt:lpstr>من يغلب فسأعطيه  أن يجلس معي  في عرشي  كما غلبت أنا أيضاً  و جلست مع ابي  في عرشه  (رؤ 3: 21) </vt:lpstr>
      <vt:lpstr>PowerPoint Presentation</vt:lpstr>
      <vt:lpstr>مع ذلك لا يزال هناك التأديب الإلهي</vt:lpstr>
      <vt:lpstr>حنانيا و سفيرة</vt:lpstr>
      <vt:lpstr>كرسي القضاء في كورنثوس</vt:lpstr>
      <vt:lpstr>كرسي القضاء عن قرب</vt:lpstr>
      <vt:lpstr> المتحدث أو القاضي في الأعلى </vt:lpstr>
      <vt:lpstr> الشخص الذي تتم إدانته أو مكافأته يقف في الأسفل</vt:lpstr>
      <vt:lpstr>ستمتحن النار عمل كل واحد ما هو (1 كو 3: 13)</vt:lpstr>
      <vt:lpstr>مواد البناء الدائمة (1 كو 3: 12أ)</vt:lpstr>
      <vt:lpstr>مواد بناء قابلة للتلف (1 كو 3: 12ب)</vt:lpstr>
      <vt:lpstr>فسيخلص و لكن كما  بنار (3: 15)</vt:lpstr>
      <vt:lpstr>يمكن أن يكون المؤمنون غير مؤهلين</vt:lpstr>
      <vt:lpstr>وعد المسيح بمكافآت للثبات (رؤ 3: 11ب) </vt:lpstr>
      <vt:lpstr>يمكن فقدان المكافآت</vt:lpstr>
      <vt:lpstr>يمكن فقدان المكافآت</vt:lpstr>
      <vt:lpstr>1 كورنثوس 11: 27-29</vt:lpstr>
      <vt:lpstr>1 كورنثوس 11: 30-32</vt:lpstr>
      <vt:lpstr>تؤدي بعض الخطايا إلى الموت المبكر (يوحنا الأولى 5: 16-17 )</vt:lpstr>
      <vt:lpstr>PowerPoint Presentation</vt:lpstr>
      <vt:lpstr>خلاصنا مضمون لكن المنشقين يخسرون المكافآت</vt:lpstr>
      <vt:lpstr>كل المؤمنين سيلبسون بر المسيح</vt:lpstr>
      <vt:lpstr>كل المؤمنين سيتمتعون بالسماء</vt:lpstr>
      <vt:lpstr>لكن يسوع سيدين الأرض</vt:lpstr>
      <vt:lpstr>سيكافأ يسوع الأمناء</vt:lpstr>
      <vt:lpstr>عش متطلعاً نحو مستقبلك</vt:lpstr>
      <vt:lpstr>الإبتعاد عن المسيح يفقدك حكمك المستقبلي</vt:lpstr>
      <vt:lpstr>علم الخلاص  •  BibleStudyDownloads.org</vt:lpstr>
      <vt:lpstr>Black</vt:lpstr>
      <vt:lpstr>ميراث المؤمن</vt:lpstr>
      <vt:lpstr>المرتدون لا يرتدون علامات الأسماء</vt:lpstr>
      <vt:lpstr>المرتدون يدمرون من الداخل</vt:lpstr>
      <vt:lpstr>من هم            المرتدون ؟</vt:lpstr>
      <vt:lpstr>كتاب المرتد</vt:lpstr>
      <vt:lpstr>لماذا هم مهمون ؟</vt:lpstr>
      <vt:lpstr>ماذا يعلم المرتدون ؟</vt:lpstr>
      <vt:lpstr>فلسفة إلحادية</vt:lpstr>
      <vt:lpstr>روب بيل و أوبرا وينفري</vt:lpstr>
      <vt:lpstr>خلاصنا مضمون لكن المنشقين يخسرون المكافآت</vt:lpstr>
      <vt:lpstr>الخلاص بالإيمان لكن المكافآت بالأعمال</vt:lpstr>
      <vt:lpstr>العبرانيين</vt:lpstr>
      <vt:lpstr>كيف نعرف أن القراء كانوا يهوداً ؟</vt:lpstr>
      <vt:lpstr>كان القراء يهوداً مسيحيين</vt:lpstr>
      <vt:lpstr>هل يجب علي أن ارجع ؟</vt:lpstr>
      <vt:lpstr>سمو المسيح في سفر العبرانيين</vt:lpstr>
      <vt:lpstr>سفر ما هو أفضل</vt:lpstr>
      <vt:lpstr> المسيح متفوق  في شخصه  (1: 1-4: 13)</vt:lpstr>
      <vt:lpstr>5 تحذيرات في العبرانيين</vt:lpstr>
      <vt:lpstr>تحذير 1</vt:lpstr>
      <vt:lpstr>تحذير 2</vt:lpstr>
      <vt:lpstr>تحذير 3</vt:lpstr>
      <vt:lpstr>تحذير 4</vt:lpstr>
      <vt:lpstr>تحذير 5</vt:lpstr>
      <vt:lpstr>تحذير 3</vt:lpstr>
      <vt:lpstr>استحالة (عب 6: 4-6)</vt:lpstr>
      <vt:lpstr>لا يمكن التوبة عن الإرتداد لأنك ستكون ميتاً  (عب 6: 4-8)</vt:lpstr>
      <vt:lpstr>هل سيذهب بعض المؤمنين إلى جهنم ؟</vt:lpstr>
      <vt:lpstr>ما هو الخطر في 6: 4-8 ؟</vt:lpstr>
      <vt:lpstr>أعتقد أن القراء               عاشوا في إسرائيل</vt:lpstr>
      <vt:lpstr>أطلال قمران</vt:lpstr>
      <vt:lpstr>إسرائيل  (67-68 م)</vt:lpstr>
      <vt:lpstr>الحرب اليهودية (66-73 م)</vt:lpstr>
      <vt:lpstr>حصار سور أورشليم (70 م)</vt:lpstr>
      <vt:lpstr>حرم الهيكل</vt:lpstr>
      <vt:lpstr>الهيكل من الشرق</vt:lpstr>
      <vt:lpstr>قلعة أنطونيا</vt:lpstr>
      <vt:lpstr>Antonia Fortress Leveled</vt:lpstr>
      <vt:lpstr>تسوية      قلعة     أنطونيا</vt:lpstr>
      <vt:lpstr>الهجوم على الهيكل</vt:lpstr>
      <vt:lpstr>مؤمنو أورشليم</vt:lpstr>
      <vt:lpstr>هل يجب على المؤمنين                   أن يبقوا و يحاربوا ؟</vt:lpstr>
      <vt:lpstr>هروب مؤمني أورشليم</vt:lpstr>
      <vt:lpstr>أورشليم في القرن الأول</vt:lpstr>
      <vt:lpstr>ما الذي حدث للمؤمنين في أورشليم ؟</vt:lpstr>
      <vt:lpstr>تحذير 3</vt:lpstr>
      <vt:lpstr>تحذير 4</vt:lpstr>
      <vt:lpstr>فإنه إن أخطأنا باختيارنا بعدما أخذنا معرفة الحق لا تبقى بعد ذبيحة عن الخطايا بل قبول دينونة مخيف و غيرة نار عتيدة أن تأكل المضادين  (عب 10: 26-27)</vt:lpstr>
      <vt:lpstr>لماذا المؤمنون ؟</vt:lpstr>
      <vt:lpstr>النار</vt:lpstr>
      <vt:lpstr>عبرانيين 8: 13</vt:lpstr>
      <vt:lpstr>لا تقنع الله أن يأتي بك إلى السماء باكراً</vt:lpstr>
      <vt:lpstr>تحذير 3</vt:lpstr>
      <vt:lpstr>تحذير 4</vt:lpstr>
      <vt:lpstr>لقد حدث ذلك</vt:lpstr>
      <vt:lpstr>المشكلة في الملصقات</vt:lpstr>
      <vt:lpstr>الحكم المستقبلي للملوك الخدام</vt:lpstr>
      <vt:lpstr>التطبيق : غادر أورشليم</vt:lpstr>
      <vt:lpstr>قدم نفسك له</vt:lpstr>
      <vt:lpstr>    الخلاصBibleStudyDownloads.org</vt:lpstr>
      <vt:lpstr>Black</vt:lpstr>
      <vt:lpstr>ميراث المؤمن</vt:lpstr>
      <vt:lpstr>لماذا التركيز على المسيح ؟</vt:lpstr>
      <vt:lpstr>النظرة الأرمينية لعبرانيين 6: 4-8</vt:lpstr>
      <vt:lpstr>النظرة الإصلاحية (الكالفينية)</vt:lpstr>
      <vt:lpstr>النظرة الإفتراضية</vt:lpstr>
      <vt:lpstr>نظرة خسارة المكافآت</vt:lpstr>
      <vt:lpstr>نظرة خسارة الحياة (تم تبنيها من قبل راندال جليسون و ريك جريفيث)</vt:lpstr>
      <vt:lpstr>ولكن  ما هي نتيجة رفض المؤمن للمسيح  في النهاية؟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PowerPoint Presentation</vt:lpstr>
      <vt:lpstr>لماذا التركيز على المسيح ؟</vt:lpstr>
      <vt:lpstr>كان القراء العبرانيون في خطر فقدان حكمهم في الملكوت (عبرانيين 3: 7-4: 13)</vt:lpstr>
      <vt:lpstr>PowerPoint Presentation</vt:lpstr>
      <vt:lpstr>PowerPoint Presentation</vt:lpstr>
      <vt:lpstr>PowerPoint Presentation</vt:lpstr>
      <vt:lpstr>PowerPoint Presentation</vt:lpstr>
      <vt:lpstr>PowerPoint Presentation</vt:lpstr>
      <vt:lpstr>و جعلتنا لإلهنا ملوكاً و كهنة  فسنملك على الأرض (رؤ 5: 10)</vt:lpstr>
      <vt:lpstr>لكن المرتدين لن يملكوا مع المسيح</vt:lpstr>
      <vt:lpstr> رفض يسوع لا يؤهل المؤمنين ليحكموا معه </vt:lpstr>
      <vt:lpstr>لماذا التركيز على المسيح ؟</vt:lpstr>
      <vt:lpstr>يجب أن يحذر  عدم إيمان إسرائيل هؤلاء المسيحيين العبرانيين  من رفض المسيح ، لأن العصيان سيفقدهم راحتهم الكنعانية  (عب 4: 1-13).</vt:lpstr>
      <vt:lpstr>PowerPoint Presentation</vt:lpstr>
      <vt:lpstr>PowerPoint Presentation</vt:lpstr>
      <vt:lpstr>سبع نظرات لعبرانيين 4 ”راحة السبت لشعب الله"</vt:lpstr>
      <vt:lpstr>دعم الراحة الألفية المستقبلية في عب 4</vt:lpstr>
      <vt:lpstr> المسيح متفوق  في شخصه  (1: 1-4: 13)</vt:lpstr>
      <vt:lpstr>المسيح متفوق في شخصه</vt:lpstr>
      <vt:lpstr>متفوق على يشوع (4: 8-13)</vt:lpstr>
      <vt:lpstr>و أما عن الإبن</vt:lpstr>
      <vt:lpstr>ثم لمن من الملائكة قال قط</vt:lpstr>
      <vt:lpstr>أليس جميعهم أرواحاً خادمة مرسلة للخدمة لأجل العتيدين أن يرثوا الخلاص  (1: 14)</vt:lpstr>
      <vt:lpstr>(2: 5)</vt:lpstr>
      <vt:lpstr>PowerPoint Presentation</vt:lpstr>
      <vt:lpstr>PowerPoint Presentation</vt:lpstr>
      <vt:lpstr>دعم الراحة الألفية المستقبلية في عبرانيين 4</vt:lpstr>
      <vt:lpstr>PowerPoint Presentation</vt:lpstr>
      <vt:lpstr>قدم يشوع الراحة في كنعان</vt:lpstr>
      <vt:lpstr>PowerPoint Presentation</vt:lpstr>
      <vt:lpstr>دعم الراحة الألفية المستقبلية في عبرانيين 4</vt:lpstr>
      <vt:lpstr>PowerPoint Presentation</vt:lpstr>
      <vt:lpstr>PowerPoint Presentation</vt:lpstr>
      <vt:lpstr>PowerPoint Presentation</vt:lpstr>
      <vt:lpstr>إعادة توزيع الأسباط</vt:lpstr>
      <vt:lpstr>جغرافية  الأيام الأخيرة</vt:lpstr>
      <vt:lpstr>مقارنات الكهنة و اللاويين و الأمراء</vt:lpstr>
      <vt:lpstr>الفوائد المستقبلية (رؤ 19-22)</vt:lpstr>
      <vt:lpstr>دعم الراحة الألفية المستقبلية في عبرانيين 4</vt:lpstr>
      <vt:lpstr>التعليم الرباني</vt:lpstr>
      <vt:lpstr>تعليم المسيحيين الأوائل</vt:lpstr>
      <vt:lpstr>دعم الراحة الألفية المستقبلية في عبرانيين 4</vt:lpstr>
      <vt:lpstr>PowerPoint Presentation</vt:lpstr>
      <vt:lpstr>PowerPoint Presentation</vt:lpstr>
      <vt:lpstr>PowerPoint Presentation</vt:lpstr>
      <vt:lpstr>PowerPoint Presentation</vt:lpstr>
      <vt:lpstr>PowerPoint Presentation</vt:lpstr>
      <vt:lpstr>لماذا التركيز على المسيح ؟</vt:lpstr>
      <vt:lpstr>ثابر حتى تحكم و ترتاح  مع المسيح</vt:lpstr>
      <vt:lpstr>الإبتعاد عن المسيح يفقدك حكمك المستقبلي</vt:lpstr>
      <vt:lpstr>9 إذاً بقيت راحة لشعب الله 10 لأن الذي دخل راحته و استراح هو أيضاً من أعماله كما الله من أعماله 11 فلنجتهد أن ندخل تلك الراحة لئلا يسقط أحد في عبرة العصيان هذه عينها (4: 9-11)</vt:lpstr>
      <vt:lpstr>من كل قبيلة و لسان و شعب و أمة (رؤ 5: 9)</vt:lpstr>
      <vt:lpstr>PowerPoint Presentation</vt:lpstr>
      <vt:lpstr>PowerPoint Presentation</vt:lpstr>
      <vt:lpstr>هل قلبك متصلب ؟</vt:lpstr>
      <vt:lpstr>Black</vt:lpstr>
      <vt:lpstr>علم الخلاص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235</cp:revision>
  <dcterms:created xsi:type="dcterms:W3CDTF">2014-08-02T06:39:19Z</dcterms:created>
  <dcterms:modified xsi:type="dcterms:W3CDTF">2022-08-25T08:16:50Z</dcterms:modified>
</cp:coreProperties>
</file>