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49"/>
  </p:notesMasterIdLst>
  <p:sldIdLst>
    <p:sldId id="4520" r:id="rId3"/>
    <p:sldId id="6930" r:id="rId4"/>
    <p:sldId id="6949" r:id="rId5"/>
    <p:sldId id="6970" r:id="rId6"/>
    <p:sldId id="6971" r:id="rId7"/>
    <p:sldId id="6950" r:id="rId8"/>
    <p:sldId id="6951" r:id="rId9"/>
    <p:sldId id="6922" r:id="rId10"/>
    <p:sldId id="6924" r:id="rId11"/>
    <p:sldId id="6925" r:id="rId12"/>
    <p:sldId id="6927" r:id="rId13"/>
    <p:sldId id="6928" r:id="rId14"/>
    <p:sldId id="6929" r:id="rId15"/>
    <p:sldId id="6948" r:id="rId16"/>
    <p:sldId id="6945" r:id="rId17"/>
    <p:sldId id="6946" r:id="rId18"/>
    <p:sldId id="6947" r:id="rId19"/>
    <p:sldId id="6944" r:id="rId20"/>
    <p:sldId id="6952" r:id="rId21"/>
    <p:sldId id="6957" r:id="rId22"/>
    <p:sldId id="6953" r:id="rId23"/>
    <p:sldId id="6932" r:id="rId24"/>
    <p:sldId id="6958" r:id="rId25"/>
    <p:sldId id="6959" r:id="rId26"/>
    <p:sldId id="6960" r:id="rId27"/>
    <p:sldId id="6933" r:id="rId28"/>
    <p:sldId id="6935" r:id="rId29"/>
    <p:sldId id="6961" r:id="rId30"/>
    <p:sldId id="6936" r:id="rId31"/>
    <p:sldId id="6937" r:id="rId32"/>
    <p:sldId id="6969" r:id="rId33"/>
    <p:sldId id="6955" r:id="rId34"/>
    <p:sldId id="6939" r:id="rId35"/>
    <p:sldId id="6963" r:id="rId36"/>
    <p:sldId id="6940" r:id="rId37"/>
    <p:sldId id="6941" r:id="rId38"/>
    <p:sldId id="6964" r:id="rId39"/>
    <p:sldId id="6965" r:id="rId40"/>
    <p:sldId id="6966" r:id="rId41"/>
    <p:sldId id="6943" r:id="rId42"/>
    <p:sldId id="6967" r:id="rId43"/>
    <p:sldId id="6956" r:id="rId44"/>
    <p:sldId id="6972" r:id="rId45"/>
    <p:sldId id="6968" r:id="rId46"/>
    <p:sldId id="269" r:id="rId47"/>
    <p:sldId id="389" r:id="rId48"/>
  </p:sldIdLst>
  <p:sldSz cx="12192000" cy="6858000"/>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1E0B"/>
    <a:srgbClr val="32668F"/>
    <a:srgbClr val="67703A"/>
    <a:srgbClr val="403323"/>
    <a:srgbClr val="5C3D1F"/>
    <a:srgbClr val="402D1B"/>
    <a:srgbClr val="443324"/>
    <a:srgbClr val="3D1F14"/>
    <a:srgbClr val="191919"/>
    <a:srgbClr val="CAE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FA182A-04CB-41A7-B393-E4D6E865A88B}" v="400" dt="2026-06-07T10:30:01.8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94" autoAdjust="0"/>
    <p:restoredTop sz="92560" autoAdjust="0"/>
  </p:normalViewPr>
  <p:slideViewPr>
    <p:cSldViewPr snapToGrid="0">
      <p:cViewPr>
        <p:scale>
          <a:sx n="75" d="100"/>
          <a:sy n="75" d="100"/>
        </p:scale>
        <p:origin x="872" y="16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6/10/26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829F7-1F31-3B33-01D6-EDA490E89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2C998-3DA0-1755-7932-83853FEE6F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A299A9-2E89-31A9-09B7-77803474FE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E1D408-5242-0111-A7E9-7CDA39C886B3}"/>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1905797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D106-8FDD-256D-5650-2AF741F33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AFBD3-5431-AFF1-9769-F6ABEF7FA0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2B25D1-7A34-A542-B3C2-8D10151B66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9402B-AA16-B6F2-9441-90DDB0337EC5}"/>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684549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B7C6F-C3D1-EB67-AD20-BF53BC670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C06DB-577F-6811-6E12-0220EB554F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645E4E-15A3-CB55-9EE1-A24C42C7C9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E7A2D-B44D-1BEF-627E-6B40DB90E9EE}"/>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444648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027DE-86FF-6EE7-D33E-CFF591975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2D44D-69E6-3F14-1C20-5F8B41E797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5B9E548-48D1-8B97-4888-913499253E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19DCC1-3159-BF0F-483B-46BE0EC47ACA}"/>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1910211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9A49D-6050-01E9-0DA3-6842863D4E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306C2-2F50-09D7-6C34-EEE73F484D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565A698-5FB9-5A90-28CC-43360FABE5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E513A3-78FC-58DB-E91C-4ADD75F75A4F}"/>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247396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37D3-C441-EA8E-77B9-D79483EB2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2A745-A03C-720E-67A3-A965FD6F5F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2B8423-E8A8-5701-F661-89575C54C1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8C1D3-CC0F-B969-E047-F1AC69CCEA11}"/>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2584308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96FF5-3C74-AD80-2F99-49B1C42E2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5AB20-A566-5703-714F-8882AF3927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54799B-8408-0E75-0863-007387288A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D4F69-DD16-9D88-EFBD-4ECACF60CDE0}"/>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1710400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4541-DDF3-331B-57E6-93968E115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1269F-5A34-DBDE-BF82-5711915CAC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86250-2CF1-F6D0-2B9A-526D6DE8B1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19A94D-3F1F-18AC-8A86-2435D47D3DAE}"/>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341352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6595-A272-B824-D394-DA2CE40B4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F09B5-A004-B235-FF8B-BAA311E94B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671170-1363-87DB-7FB6-CB554411A8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DB163E-900E-9E52-707B-CA11777220DE}"/>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3447387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2B1B-6EFA-0726-5773-85745313A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0FB42-BDFE-CC05-F0AF-9CFDBA4A44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EA3BEAB-AD65-EBFB-FC08-622F186D59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02609-681B-740A-566D-35267D2DBADE}"/>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28092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E826F-14B5-60E1-DEC5-8F979C943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22D09-C514-44EF-9E96-8FCCE6AE2D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D473A4-1D5E-177F-904D-2B92B09CFD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5C20F9-EBE2-5414-A28F-C8D5660777DE}"/>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1076706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6587-3755-445E-644A-34D57AD8C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33CB5-CF0D-F2FE-CE79-DA79087F0A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D590A9-3997-82D9-EB70-B46A7102F2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BE4A5F-199E-F27C-BFB8-722331ED62C8}"/>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355424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16F6-3994-2D5D-A03F-E010660EB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DDDE0B-C5B7-32BA-D81D-2D7F4206A3D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389886-E12D-5A7A-DA76-CB4263A5FE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12108-361E-E770-6DB7-A6EC824945D8}"/>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251708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AA88F-4874-02CA-FA0E-9292EF2D8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7B289-6BAE-11C9-8FEA-5A2A706E98C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6C3E3D-B6B3-498B-F669-7F11830650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415CE7-C34C-6781-E297-1B2905EB2AF3}"/>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305714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FE44F-8E15-6F8E-683A-010CDB8F6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FECD3-18CE-379A-B99B-128A400BF1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86A186-175B-6ED9-9185-566B1DE907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3F46F7-984B-AA4A-1BC5-9C11E238F744}"/>
              </a:ext>
            </a:extLst>
          </p:cNvPr>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14315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3FF46-8388-938E-DBEE-1B0283AEB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6198C-10E1-4185-A7A3-416BE0436F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668F7B-AC23-29A3-E91A-58A890768B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3486B8-C949-1DC8-F1B2-027E70438025}"/>
              </a:ext>
            </a:extLst>
          </p:cNvPr>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3126860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0F2DB-295B-3FED-A330-EB096E49F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F0897-02CB-D328-5085-FAFFAD9A8E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DEC6AF-F83F-EF3A-A95D-6E85ED09AF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FFA03E-A165-634D-DB4D-21DAE7525749}"/>
              </a:ext>
            </a:extLst>
          </p:cNvPr>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2924423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623F2-175D-9C58-0A1B-2A3D8CB2B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C131E4-78E5-170F-6058-8C38D92F94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28957C-0DE4-C17B-C221-F1C946957C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648425-8081-CFA6-A967-4B6BE2CE7CC0}"/>
              </a:ext>
            </a:extLst>
          </p:cNvPr>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2023487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AA12-2016-5B85-4DE2-5AB7A5369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B8BB7-FDD4-0823-DEDD-F3CA29BE08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FCFB063-00BC-8EB9-A31F-8CFF526205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93152B-A4BF-AC90-00A5-2DDBA8F316DC}"/>
              </a:ext>
            </a:extLst>
          </p:cNvPr>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3348957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1EF9-B39A-852A-5DB3-44201CA47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60B3E-9FBF-97EA-B029-D06716A6E3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069D21-F1EC-D407-2B6C-30EE02DB45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51F6CD-2B9E-FAA3-0C09-8DCFDA5B6536}"/>
              </a:ext>
            </a:extLst>
          </p:cNvPr>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162168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02470-FDAB-ADB0-D4F7-52A7E4082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6EAEA-1FBF-7893-456B-21E4C3BA4D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CEC1DDF-1A83-5A7C-F194-B7431F01CC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C04CDE-11BB-EFAF-A594-DA74935EC095}"/>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934316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A417E-FEB6-7B4D-B3ED-08747E0EE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1615D-E29C-250E-FAD7-A56A131898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7C6FB0-2051-A69B-8C33-8644C8E02C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2ED98-B71E-9E1F-1D66-43F92BCC7BE1}"/>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4011769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8995-860D-C496-3CA2-9C86628A2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C53FE-EEC5-B06D-D814-7118A0ACBC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54CEBD-3B2C-DBB0-ADF8-9A09FB563B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CF5823-31F8-AA50-B291-F283510F1557}"/>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2515698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4398-DBBF-1A5A-4A69-F469807A0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6AA57-9CD3-CEA0-3118-8267FF1239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9FCAF5-82C9-F7C5-F62C-288EDDE4C8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35762D-5F18-A77B-4311-819CCBAAFD7F}"/>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1633698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6341B-7150-B4CF-D3E0-7C9A7C096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9A50F-FB61-A83F-5621-78451DC2844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8F1097B-07BF-DB91-A40F-8ECC81355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C364A-8686-47AB-B4FD-2DC82B91A586}"/>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2257226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A5492-756A-FC76-D722-4BB0CAC38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02285-C362-46C7-F2B9-9B3F6F57B0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F712E6D-C1F2-50B6-BC4C-8DC3978063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B8C3E8-B989-11A6-1F2D-DA4BEA3F3F22}"/>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4185906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599EA-5835-DAE4-3BE0-B8E44BF03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74241-0CCE-A4CF-5392-0DD54839E5A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0A346B-44A7-9CD6-DC83-26037E191F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C6A2A7-4C94-A485-DA20-E47EF040C71F}"/>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70368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6CF2-CB2B-7510-A8B8-FA4211C94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41857-C774-A3FB-2156-E1B306CE7E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71B8FF0-E65A-F090-6AC9-3452D8DE42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620CE-6D31-E11E-0EBC-D4A0F9DA8E59}"/>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12927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1A09-84FC-5A0C-37F1-ADB6E17AF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5839A-C30F-CE97-B934-C0F62E85BE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331E7DD-04BA-8606-311C-F3A6A24125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8D4C4A-99FD-A8FF-A0D2-5517C64E1AD6}"/>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40086238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18AF-ED66-FEE4-92EE-7B7F39E42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62857-DC5D-0314-875B-FE9C281A4DF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ADA0851-62ED-6EC2-BBCB-40B1A394B5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21AF22-8F4A-87B9-9C2C-3D34FD0BC360}"/>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3095769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B1D9B-EABF-0894-03D8-2D92624EE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52F3B-FC6F-6061-FCD5-903EC19BF9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7FB1F4-BBD2-8CA6-9707-0B9C630DC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E3B125-6EA4-CD23-5E08-4501A1C93563}"/>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1876243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EE0D-1252-A55D-DD59-CB9CBE273F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C0D98-86A7-A546-8402-BDCC44DBF4D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015169-BC86-CDA3-5EFE-49CC1EFCBD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27D0FA-62A5-B96F-8309-09C2E97C2619}"/>
              </a:ext>
            </a:extLst>
          </p:cNvPr>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60185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BB33-2B13-6DED-1BDC-8E55A8A49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52E56-4724-56B7-C2A8-1D2A83DD6E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B6A93E7-684C-D931-23A4-A5E968300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49D82E-87F5-40FE-9064-6A79773E0359}"/>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3356213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7B87-106F-0DD6-D04C-2FC24DAE2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CD254-5D2B-7582-3553-B3950EE250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5CD709-48E5-1173-F844-95A278F3E7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B5190D-583E-3C34-4DD3-344C5C0BA6A5}"/>
              </a:ext>
            </a:extLst>
          </p:cNvPr>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425996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8F2DF-C259-C72C-2B07-AA7963186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27584-1F2B-DC0A-9CED-296BD1E3EA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699B61-1366-51A3-B9B3-F42F2A6EB4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9A46A-EE7F-FBC0-13E7-58761DE0AB80}"/>
              </a:ext>
            </a:extLst>
          </p:cNvPr>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1383648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E0E6-72E1-E9F6-BD7C-AEE36E154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B45D8-A9B2-4117-3A83-67EBB91597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3F0D28-C59E-A87F-FAC5-E2E59FD6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D81E23-6C5C-C04B-C308-85790D739702}"/>
              </a:ext>
            </a:extLst>
          </p:cNvPr>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1369715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BF350-3284-529A-E635-AE9F6CE44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C2F92-BAC0-CF63-B6D1-D166B7D6103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8F32A07-9B96-98CA-DEDF-162EB6FD17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810E4-F6CF-F573-D805-29B54FEBF2DB}"/>
              </a:ext>
            </a:extLst>
          </p:cNvPr>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94915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986A3-2A6D-BFB0-B8A9-0C0476E94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CC5D0-EBFC-706A-EE40-259E6E1E7B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4624DB-F758-7AB1-971D-985C519AD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804F63-050D-7805-C372-876816E84890}"/>
              </a:ext>
            </a:extLst>
          </p:cNvPr>
          <p:cNvSpPr>
            <a:spLocks noGrp="1"/>
          </p:cNvSpPr>
          <p:nvPr>
            <p:ph type="sldNum" sz="quarter" idx="5"/>
          </p:nvPr>
        </p:nvSpPr>
        <p:spPr/>
        <p:txBody>
          <a:bodyPr/>
          <a:lstStyle/>
          <a:p>
            <a:fld id="{047F0EDD-2A63-4035-A82B-6D53DBFCCD7F}" type="slidenum">
              <a:rPr lang="en-US" smtClean="0"/>
              <a:t>44</a:t>
            </a:fld>
            <a:endParaRPr lang="en-US"/>
          </a:p>
        </p:txBody>
      </p:sp>
    </p:spTree>
    <p:extLst>
      <p:ext uri="{BB962C8B-B14F-4D97-AF65-F5344CB8AC3E}">
        <p14:creationId xmlns:p14="http://schemas.microsoft.com/office/powerpoint/2010/main" val="3234891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8548B-42B2-9BBF-585F-9112AE3E8D6A}"/>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C59F62B4-4F29-E1D0-CC40-B74F1FDB119E}"/>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a:extLst>
              <a:ext uri="{FF2B5EF4-FFF2-40B4-BE49-F238E27FC236}">
                <a16:creationId xmlns:a16="http://schemas.microsoft.com/office/drawing/2014/main" id="{69C73703-6BD6-1FDE-11EA-817E9D6BD9EB}"/>
              </a:ext>
            </a:extLst>
          </p:cNvPr>
          <p:cNvSpPr>
            <a:spLocks noGrp="1" noRot="1" noChangeAspect="1" noChangeArrowheads="1"/>
          </p:cNvSpPr>
          <p:nvPr>
            <p:ph type="sldImg"/>
          </p:nvPr>
        </p:nvSpPr>
        <p:spPr>
          <a:xfrm>
            <a:off x="381000" y="685800"/>
            <a:ext cx="6096000" cy="3429000"/>
          </a:xfrm>
          <a:solidFill>
            <a:srgbClr val="FFFFFF"/>
          </a:solidFill>
          <a:ln/>
        </p:spPr>
      </p:sp>
      <p:sp>
        <p:nvSpPr>
          <p:cNvPr id="100355" name="Rectangle 3">
            <a:extLst>
              <a:ext uri="{FF2B5EF4-FFF2-40B4-BE49-F238E27FC236}">
                <a16:creationId xmlns:a16="http://schemas.microsoft.com/office/drawing/2014/main" id="{B6779613-EA63-1CF0-EC35-E5EEFEAAFE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NP Arabic NT Preaching</a:t>
            </a:r>
          </a:p>
        </p:txBody>
      </p:sp>
    </p:spTree>
    <p:extLst>
      <p:ext uri="{BB962C8B-B14F-4D97-AF65-F5344CB8AC3E}">
        <p14:creationId xmlns:p14="http://schemas.microsoft.com/office/powerpoint/2010/main" val="142046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A3B82-63F0-61DF-8377-6B2657243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28BCE-D165-D742-FD1E-FF9BBF18EBD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A17E8D-B13A-ACE9-E8F9-947B0D430D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B67324-4547-A5F3-36E1-5C1F4D25B415}"/>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120370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D2946-BDCF-B64C-4444-5F6F910B3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27F59-15FE-A844-561F-61737C70A70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CBFEFF-ABFE-DB7F-C1DE-5A2BB2BD5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E49BDD-7558-E8C4-B6AE-45779C25ABC3}"/>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1718935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58630-57EC-095E-2832-555A225DD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70BB66-EF80-77C4-0D55-6F1ED3B3869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697E41-6014-4651-9BD8-320AF3020F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57EB82-A264-AF59-8F1D-01CE23E7E960}"/>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992699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3B37-721F-65C0-CEFA-4ED528643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89BA0-DF17-A1B0-ACB7-E0F94E3006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C331CAC-91F2-5DA4-CA49-FA3F438CD2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D2A0FF-8B6E-AA8E-E754-B23A095460A9}"/>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117623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FEDEC-4729-B157-05F7-8DDEEEF906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6AE73-27B0-A980-EB7A-8223C22D591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03886E-8D3A-89DE-C0DC-A17DB0FF73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2EAF8-04B2-D0C7-CD34-F829890BD715}"/>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133280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567773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230152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0425828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115022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198691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2414692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2542887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7084648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745035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539829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743752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6/10/26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483171239"/>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810643-363D-E688-4B5D-856E7A63CCD8}"/>
              </a:ext>
            </a:extLst>
          </p:cNvPr>
          <p:cNvPicPr>
            <a:picLocks noChangeAspect="1"/>
          </p:cNvPicPr>
          <p:nvPr/>
        </p:nvPicPr>
        <p:blipFill>
          <a:blip r:embed="rId4">
            <a:extLst>
              <a:ext uri="{28A0092B-C50C-407E-A947-70E740481C1C}">
                <a14:useLocalDpi xmlns:a14="http://schemas.microsoft.com/office/drawing/2010/main" val="0"/>
              </a:ext>
            </a:extLst>
          </a:blip>
          <a:srcRect t="16790"/>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925205" y="81000"/>
            <a:ext cx="9257858" cy="1200329"/>
          </a:xfrm>
          <a:prstGeom prst="rect">
            <a:avLst/>
          </a:prstGeom>
          <a:solidFill>
            <a:srgbClr val="32668F"/>
          </a:solidFill>
          <a:ln w="63500">
            <a:solidFill>
              <a:schemeClr val="tx1"/>
            </a:solidFill>
          </a:ln>
        </p:spPr>
        <p:txBody>
          <a:bodyPr wrap="square" tIns="91440" bIns="91440" rtlCol="0">
            <a:spAutoFit/>
          </a:bodyPr>
          <a:lstStyle/>
          <a:p>
            <a:pPr algn="ctr"/>
            <a:r>
              <a:rPr lang="ku-Arab-IQ" sz="6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رسالة بولس إلى كنيسة كولوسي</a:t>
            </a:r>
            <a:endParaRPr lang="en-US" sz="66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id="{DD27FD1B-37E6-AD4C-B683-04D0E000F176}"/>
              </a:ext>
            </a:extLst>
          </p:cNvPr>
          <p:cNvSpPr/>
          <p:nvPr/>
        </p:nvSpPr>
        <p:spPr>
          <a:xfrm>
            <a:off x="9268691" y="3763925"/>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D6E576-5A6B-C63F-9903-61053441A29C}"/>
              </a:ext>
            </a:extLst>
          </p:cNvPr>
          <p:cNvSpPr txBox="1"/>
          <p:nvPr/>
        </p:nvSpPr>
        <p:spPr>
          <a:xfrm>
            <a:off x="7544372" y="2672280"/>
            <a:ext cx="2534239"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7D4ED6C-DE1E-901C-ED4D-0B017E5CBD5B}"/>
              </a:ext>
            </a:extLst>
          </p:cNvPr>
          <p:cNvSpPr txBox="1"/>
          <p:nvPr/>
        </p:nvSpPr>
        <p:spPr>
          <a:xfrm>
            <a:off x="207944" y="1120798"/>
            <a:ext cx="1585973"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روما</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2" name="Oval 11">
            <a:extLst>
              <a:ext uri="{FF2B5EF4-FFF2-40B4-BE49-F238E27FC236}">
                <a16:creationId xmlns:a16="http://schemas.microsoft.com/office/drawing/2014/main" id="{6F6A919D-FF88-DF3D-6349-443DD6D993A2}"/>
              </a:ext>
            </a:extLst>
          </p:cNvPr>
          <p:cNvSpPr/>
          <p:nvPr/>
        </p:nvSpPr>
        <p:spPr>
          <a:xfrm>
            <a:off x="680097" y="1120798"/>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D40BD7D-71EF-9640-59FD-BD35682E17AC}"/>
              </a:ext>
            </a:extLst>
          </p:cNvPr>
          <p:cNvSpPr txBox="1"/>
          <p:nvPr/>
        </p:nvSpPr>
        <p:spPr>
          <a:xfrm>
            <a:off x="2288368" y="1407688"/>
            <a:ext cx="5223048" cy="2031325"/>
          </a:xfrm>
          <a:prstGeom prst="rect">
            <a:avLst/>
          </a:prstGeom>
          <a:solidFill>
            <a:srgbClr val="32668F">
              <a:alpha val="70000"/>
            </a:srgbClr>
          </a:solidFill>
          <a:ln w="38100">
            <a:solidFill>
              <a:schemeClr val="tx1"/>
            </a:solidFill>
          </a:ln>
        </p:spPr>
        <p:txBody>
          <a:bodyPr wrap="square" tIns="91440" bIns="91440" rtlCol="0">
            <a:spAutoFit/>
          </a:bodyPr>
          <a:lstStyle/>
          <a:p>
            <a:pPr algn="ct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ct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04104C0-76DD-8F6F-08D2-C75CBDF3EE9F}"/>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B779-3006-E9AD-B7D5-EF2D5307F8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EB2E21-951D-D191-6775-EE3193039F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81"/>
            <a:ext cx="12192000" cy="6837219"/>
          </a:xfrm>
          <a:prstGeom prst="rect">
            <a:avLst/>
          </a:prstGeom>
        </p:spPr>
      </p:pic>
      <p:sp>
        <p:nvSpPr>
          <p:cNvPr id="14" name="TextBox 13">
            <a:extLst>
              <a:ext uri="{FF2B5EF4-FFF2-40B4-BE49-F238E27FC236}">
                <a16:creationId xmlns:a16="http://schemas.microsoft.com/office/drawing/2014/main" id="{DB4093AA-75C0-230B-C5A4-D9AB76F4D4C4}"/>
              </a:ext>
            </a:extLst>
          </p:cNvPr>
          <p:cNvSpPr txBox="1"/>
          <p:nvPr/>
        </p:nvSpPr>
        <p:spPr>
          <a:xfrm>
            <a:off x="2833616" y="116263"/>
            <a:ext cx="6524768" cy="830997"/>
          </a:xfrm>
          <a:prstGeom prst="rect">
            <a:avLst/>
          </a:prstGeom>
          <a:solidFill>
            <a:schemeClr val="bg1">
              <a:alpha val="70000"/>
            </a:schemeClr>
          </a:solidFill>
        </p:spPr>
        <p:txBody>
          <a:bodyPr wrap="square" rtlCol="0">
            <a:spAutoFit/>
          </a:bodyPr>
          <a:lstStyle/>
          <a:p>
            <a:pPr algn="ct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ماذا نعرف عن </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رسالة</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كولوسي</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8" name="Oval 7">
            <a:extLst>
              <a:ext uri="{FF2B5EF4-FFF2-40B4-BE49-F238E27FC236}">
                <a16:creationId xmlns:a16="http://schemas.microsoft.com/office/drawing/2014/main" id="{22B21CDF-3A45-6EF7-39F0-FD449670D668}"/>
              </a:ext>
            </a:extLst>
          </p:cNvPr>
          <p:cNvSpPr/>
          <p:nvPr/>
        </p:nvSpPr>
        <p:spPr>
          <a:xfrm>
            <a:off x="9167091" y="4324222"/>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E56EA7-8CB2-6EB1-30C9-01A4854A1C99}"/>
              </a:ext>
            </a:extLst>
          </p:cNvPr>
          <p:cNvSpPr txBox="1"/>
          <p:nvPr/>
        </p:nvSpPr>
        <p:spPr>
          <a:xfrm>
            <a:off x="7899971" y="4661636"/>
            <a:ext cx="2534239"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20F7552-AA01-C7F0-D111-37FE2039D2F0}"/>
              </a:ext>
            </a:extLst>
          </p:cNvPr>
          <p:cNvGrpSpPr/>
          <p:nvPr/>
        </p:nvGrpSpPr>
        <p:grpSpPr>
          <a:xfrm>
            <a:off x="-313604" y="947260"/>
            <a:ext cx="2534239" cy="1275676"/>
            <a:chOff x="-313604" y="947260"/>
            <a:chExt cx="2534239" cy="1275676"/>
          </a:xfrm>
        </p:grpSpPr>
        <p:sp>
          <p:nvSpPr>
            <p:cNvPr id="11" name="TextBox 10">
              <a:extLst>
                <a:ext uri="{FF2B5EF4-FFF2-40B4-BE49-F238E27FC236}">
                  <a16:creationId xmlns:a16="http://schemas.microsoft.com/office/drawing/2014/main" id="{0A9B9D4F-8A45-BB74-872C-7E083BC78984}"/>
                </a:ext>
              </a:extLst>
            </p:cNvPr>
            <p:cNvSpPr txBox="1"/>
            <p:nvPr/>
          </p:nvSpPr>
          <p:spPr>
            <a:xfrm>
              <a:off x="-313604" y="947260"/>
              <a:ext cx="2534239"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روما</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2" name="Oval 11">
              <a:extLst>
                <a:ext uri="{FF2B5EF4-FFF2-40B4-BE49-F238E27FC236}">
                  <a16:creationId xmlns:a16="http://schemas.microsoft.com/office/drawing/2014/main" id="{0698EC75-7452-6202-91F5-E7413B9E21DE}"/>
                </a:ext>
              </a:extLst>
            </p:cNvPr>
            <p:cNvSpPr/>
            <p:nvPr/>
          </p:nvSpPr>
          <p:spPr>
            <a:xfrm>
              <a:off x="953515" y="1984585"/>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DA9A7DE5-FD85-5E1E-DD61-F250B22F03B0}"/>
              </a:ext>
            </a:extLst>
          </p:cNvPr>
          <p:cNvCxnSpPr/>
          <p:nvPr/>
        </p:nvCxnSpPr>
        <p:spPr>
          <a:xfrm flipH="1" flipV="1">
            <a:off x="1367905" y="2092325"/>
            <a:ext cx="7573819" cy="2137123"/>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97A108-D572-AA52-5659-65E1557CB34A}"/>
              </a:ext>
            </a:extLst>
          </p:cNvPr>
          <p:cNvCxnSpPr>
            <a:cxnSpLocks/>
          </p:cNvCxnSpPr>
          <p:nvPr/>
        </p:nvCxnSpPr>
        <p:spPr>
          <a:xfrm>
            <a:off x="1317103" y="2417445"/>
            <a:ext cx="7573819" cy="2137123"/>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07742FC-F17C-C0C5-19F7-8A732D9E4A2A}"/>
              </a:ext>
            </a:extLst>
          </p:cNvPr>
          <p:cNvSpPr txBox="1"/>
          <p:nvPr/>
        </p:nvSpPr>
        <p:spPr>
          <a:xfrm>
            <a:off x="2220634" y="1141089"/>
            <a:ext cx="9721043" cy="2785378"/>
          </a:xfrm>
          <a:prstGeom prst="rect">
            <a:avLst/>
          </a:prstGeom>
          <a:solidFill>
            <a:schemeClr val="bg1">
              <a:alpha val="70000"/>
            </a:schemeClr>
          </a:solidFill>
        </p:spPr>
        <p:txBody>
          <a:bodyPr wrap="square" rtlCol="0">
            <a:spAutoFit/>
          </a:bodyPr>
          <a:lstStyle/>
          <a:p>
            <a:pPr algn="r">
              <a:spcAft>
                <a:spcPts val="600"/>
              </a:spcAft>
            </a:pP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كتبها بولس من السجن </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٤</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 على الأرجح في روما</a:t>
            </a:r>
            <a:endParaRPr lang="ar-JO" sz="4000" b="1" dirty="0">
              <a:effectLst>
                <a:glow rad="139700">
                  <a:schemeClr val="bg1"/>
                </a:glow>
              </a:effectLst>
              <a:latin typeface="Arial" panose="020B0604020202020204" pitchFamily="34" charset="0"/>
              <a:ea typeface="Calibri" panose="020F0502020204030204" pitchFamily="34" charset="0"/>
            </a:endParaRPr>
          </a:p>
          <a:p>
            <a:pPr algn="r">
              <a:spcAft>
                <a:spcPts val="600"/>
              </a:spcAft>
            </a:pP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effectLst>
                  <a:glow rad="139700">
                    <a:schemeClr val="bg1"/>
                  </a:glow>
                </a:effectLst>
                <a:latin typeface="Arial" panose="020B0604020202020204" pitchFamily="34" charset="0"/>
                <a:ea typeface="Calibri" panose="020F0502020204030204" pitchFamily="34" charset="0"/>
              </a:rPr>
              <a:t>إبفراس</a:t>
            </a:r>
            <a:r>
              <a:rPr lang="ar-JO" sz="4000" b="1" dirty="0">
                <a:effectLst>
                  <a:glow rad="139700">
                    <a:schemeClr val="bg1"/>
                  </a:glow>
                </a:effectLst>
                <a:latin typeface="Arial" panose="020B0604020202020204" pitchFamily="34" charset="0"/>
                <a:ea typeface="Calibri" panose="020F0502020204030204" pitchFamily="34" charset="0"/>
              </a:rPr>
              <a:t> كان مع بولس و جاب تقرير عن الكنيسة (</a:t>
            </a:r>
            <a:r>
              <a:rPr lang="ku-Arab-IQ" sz="4000" b="1" dirty="0">
                <a:effectLst>
                  <a:glow rad="139700">
                    <a:schemeClr val="bg1"/>
                  </a:glow>
                </a:effectLst>
                <a:latin typeface="Arial" panose="020B0604020202020204" pitchFamily="34" charset="0"/>
                <a:ea typeface="Calibri" panose="020F050202020403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٨</a:t>
            </a:r>
            <a:r>
              <a:rPr lang="ar-JO" sz="4000" b="1" dirty="0">
                <a:effectLst>
                  <a:glow rad="139700">
                    <a:schemeClr val="bg1"/>
                  </a:glow>
                </a:effectLst>
                <a:latin typeface="Arial" panose="020B0604020202020204" pitchFamily="34" charset="0"/>
                <a:ea typeface="Calibri" panose="020F0502020204030204" pitchFamily="34" charset="0"/>
              </a:rPr>
              <a:t>)</a:t>
            </a:r>
            <a:endPar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600"/>
              </a:spcAft>
            </a:pP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كتب بولس الرسالة رداً على التقرير</a:t>
            </a:r>
          </a:p>
          <a:p>
            <a:pPr algn="r">
              <a:spcAft>
                <a:spcPts val="600"/>
              </a:spcAft>
            </a:pPr>
            <a:r>
              <a:rPr lang="ar-JO" sz="4000" b="1" dirty="0">
                <a:effectLst>
                  <a:glow rad="139700">
                    <a:schemeClr val="bg1"/>
                  </a:glow>
                </a:effectLst>
                <a:latin typeface="Arial" panose="020B0604020202020204" pitchFamily="34" charset="0"/>
                <a:ea typeface="Calibri" panose="020F0502020204030204" pitchFamily="34" charset="0"/>
              </a:rPr>
              <a:t>- أرسل بولس الرسالة مع </a:t>
            </a:r>
            <a:r>
              <a:rPr lang="ar-JO" sz="4000" b="1" dirty="0" err="1">
                <a:effectLst>
                  <a:glow rad="139700">
                    <a:schemeClr val="bg1"/>
                  </a:glow>
                </a:effectLst>
                <a:latin typeface="Arial" panose="020B0604020202020204" pitchFamily="34" charset="0"/>
                <a:ea typeface="Calibri" panose="020F0502020204030204" pitchFamily="34" charset="0"/>
              </a:rPr>
              <a:t>تيخيكس</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٤</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٧</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٨</a:t>
            </a:r>
            <a:r>
              <a:rPr lang="ar-JO" sz="4000" b="1" dirty="0">
                <a:effectLst>
                  <a:glow rad="139700">
                    <a:schemeClr val="bg1"/>
                  </a:glow>
                </a:effectLst>
                <a:latin typeface="Arial" panose="020B0604020202020204" pitchFamily="34" charset="0"/>
                <a:ea typeface="Calibri" panose="020F0502020204030204" pitchFamily="34" charset="0"/>
              </a:rPr>
              <a:t>)   </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109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3C4FE-CCC6-2DA7-95F4-127E9C879A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D9115A1-68D2-6A6B-FC99-29C68AF85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81"/>
            <a:ext cx="12192000" cy="6837219"/>
          </a:xfrm>
          <a:prstGeom prst="rect">
            <a:avLst/>
          </a:prstGeom>
        </p:spPr>
      </p:pic>
      <p:sp>
        <p:nvSpPr>
          <p:cNvPr id="14" name="TextBox 13">
            <a:extLst>
              <a:ext uri="{FF2B5EF4-FFF2-40B4-BE49-F238E27FC236}">
                <a16:creationId xmlns:a16="http://schemas.microsoft.com/office/drawing/2014/main" id="{497AF96E-542D-B1C6-B6E2-FAE90DC609F9}"/>
              </a:ext>
            </a:extLst>
          </p:cNvPr>
          <p:cNvSpPr txBox="1"/>
          <p:nvPr/>
        </p:nvSpPr>
        <p:spPr>
          <a:xfrm>
            <a:off x="2833616" y="116263"/>
            <a:ext cx="6524768" cy="830997"/>
          </a:xfrm>
          <a:prstGeom prst="rect">
            <a:avLst/>
          </a:prstGeom>
          <a:solidFill>
            <a:schemeClr val="bg1">
              <a:alpha val="70000"/>
            </a:schemeClr>
          </a:solidFill>
        </p:spPr>
        <p:txBody>
          <a:bodyPr wrap="square" rtlCol="0">
            <a:spAutoFit/>
          </a:bodyPr>
          <a:lstStyle/>
          <a:p>
            <a:pPr algn="ct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ماذا نعرف عن </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rPr>
              <a:t>رسالة</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كولوسي</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8" name="Oval 7">
            <a:extLst>
              <a:ext uri="{FF2B5EF4-FFF2-40B4-BE49-F238E27FC236}">
                <a16:creationId xmlns:a16="http://schemas.microsoft.com/office/drawing/2014/main" id="{A58F114A-81FA-EE64-664A-78ECC0F44168}"/>
              </a:ext>
            </a:extLst>
          </p:cNvPr>
          <p:cNvSpPr/>
          <p:nvPr/>
        </p:nvSpPr>
        <p:spPr>
          <a:xfrm>
            <a:off x="9167091" y="4324222"/>
            <a:ext cx="269139" cy="238351"/>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EF295A2-0D18-F7C3-34CF-29A04277DC63}"/>
              </a:ext>
            </a:extLst>
          </p:cNvPr>
          <p:cNvSpPr txBox="1"/>
          <p:nvPr/>
        </p:nvSpPr>
        <p:spPr>
          <a:xfrm>
            <a:off x="7899971" y="4661636"/>
            <a:ext cx="2534239" cy="1015663"/>
          </a:xfrm>
          <a:prstGeom prst="rect">
            <a:avLst/>
          </a:prstGeom>
          <a:noFill/>
        </p:spPr>
        <p:txBody>
          <a:bodyPr wrap="square" rtlCol="0">
            <a:spAutoFit/>
          </a:bodyPr>
          <a:lstStyle/>
          <a:p>
            <a:pPr algn="ctr"/>
            <a:r>
              <a:rPr lang="ku-Arab-IQ"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6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C354CC1-8ED6-CF0D-793F-206BBC90205F}"/>
              </a:ext>
            </a:extLst>
          </p:cNvPr>
          <p:cNvSpPr txBox="1"/>
          <p:nvPr/>
        </p:nvSpPr>
        <p:spPr>
          <a:xfrm>
            <a:off x="1241778" y="1217603"/>
            <a:ext cx="10690274" cy="1477328"/>
          </a:xfrm>
          <a:prstGeom prst="rect">
            <a:avLst/>
          </a:prstGeom>
          <a:solidFill>
            <a:schemeClr val="bg1">
              <a:alpha val="70000"/>
            </a:schemeClr>
          </a:solidFill>
        </p:spPr>
        <p:txBody>
          <a:bodyPr wrap="square" rtlCol="0">
            <a:spAutoFit/>
          </a:bodyPr>
          <a:lstStyle/>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rPr>
              <a:t>مشكلة الكنيسة: التعاليم الخاطئة</a:t>
            </a:r>
          </a:p>
          <a:p>
            <a:pPr algn="r">
              <a:spcAft>
                <a:spcPts val="1200"/>
              </a:spcAft>
            </a:pPr>
            <a:r>
              <a:rPr lang="en-US"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    التركيز على الناموس وعبادة الملائكة (</a:t>
            </a:r>
            <a:r>
              <a:rPr lang="ku-Arab-IQ" sz="4000" b="1" dirty="0">
                <a:effectLst>
                  <a:glow rad="139700">
                    <a:schemeClr val="bg1"/>
                  </a:glow>
                </a:effectLst>
                <a:latin typeface="Arial" panose="020B0604020202020204" pitchFamily="34" charset="0"/>
                <a:ea typeface="Calibri" panose="020F0502020204030204" pitchFamily="34" charset="0"/>
              </a:rPr>
              <a:t>٢</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١٦</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١٩</a:t>
            </a:r>
            <a:r>
              <a:rPr lang="ar-JO" sz="4000" b="1" dirty="0">
                <a:effectLst>
                  <a:glow rad="139700">
                    <a:schemeClr val="bg1"/>
                  </a:glow>
                </a:effectLst>
                <a:latin typeface="Arial" panose="020B0604020202020204" pitchFamily="34" charset="0"/>
                <a:ea typeface="Calibri" panose="020F0502020204030204" pitchFamily="34" charset="0"/>
              </a:rPr>
              <a:t>)</a:t>
            </a:r>
          </a:p>
        </p:txBody>
      </p:sp>
      <p:sp>
        <p:nvSpPr>
          <p:cNvPr id="2" name="TextBox 1">
            <a:extLst>
              <a:ext uri="{FF2B5EF4-FFF2-40B4-BE49-F238E27FC236}">
                <a16:creationId xmlns:a16="http://schemas.microsoft.com/office/drawing/2014/main" id="{83ADF6AB-C7C3-438D-5982-F6338A650413}"/>
              </a:ext>
            </a:extLst>
          </p:cNvPr>
          <p:cNvSpPr txBox="1"/>
          <p:nvPr/>
        </p:nvSpPr>
        <p:spPr>
          <a:xfrm>
            <a:off x="6096000" y="2939619"/>
            <a:ext cx="5836052" cy="707886"/>
          </a:xfrm>
          <a:prstGeom prst="rect">
            <a:avLst/>
          </a:prstGeom>
          <a:solidFill>
            <a:schemeClr val="bg1">
              <a:alpha val="70000"/>
            </a:schemeClr>
          </a:solidFill>
        </p:spPr>
        <p:txBody>
          <a:bodyPr wrap="square" rtlCol="0">
            <a:spAutoFit/>
          </a:bodyPr>
          <a:lstStyle/>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rPr>
              <a:t>الحل: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تركيز على </a:t>
            </a:r>
            <a:r>
              <a:rPr lang="en-US" sz="4000" b="1" dirty="0" err="1">
                <a:solidFill>
                  <a:srgbClr val="FFFF00"/>
                </a:solidFill>
                <a:effectLst>
                  <a:glow rad="139700">
                    <a:schemeClr val="bg1"/>
                  </a:glow>
                </a:effectLst>
                <a:latin typeface="Arial" panose="020B0604020202020204" pitchFamily="34" charset="0"/>
                <a:ea typeface="Calibri" panose="020F0502020204030204" pitchFamily="34" charset="0"/>
              </a:rPr>
              <a:t>عظمة</a:t>
            </a:r>
            <a:r>
              <a:rPr lang="en-US" sz="4000" b="1" dirty="0">
                <a:solidFill>
                  <a:srgbClr val="FFFF00"/>
                </a:solidFill>
                <a:effectLst>
                  <a:glow rad="139700">
                    <a:schemeClr val="bg1"/>
                  </a:glow>
                </a:effectLst>
                <a:latin typeface="Arial" panose="020B0604020202020204" pitchFamily="34" charset="0"/>
                <a:ea typeface="Calibri" panose="020F0502020204030204" pitchFamily="34" charset="0"/>
              </a:rPr>
              <a:t> </a:t>
            </a:r>
            <a:r>
              <a:rPr lang="en-US" sz="4000" b="1" dirty="0" err="1">
                <a:solidFill>
                  <a:srgbClr val="FFFF00"/>
                </a:solidFill>
                <a:effectLst>
                  <a:glow rad="139700">
                    <a:schemeClr val="bg1"/>
                  </a:glow>
                </a:effectLst>
                <a:latin typeface="Arial" panose="020B0604020202020204" pitchFamily="34" charset="0"/>
                <a:ea typeface="Calibri" panose="020F0502020204030204" pitchFamily="34" charset="0"/>
              </a:rPr>
              <a:t>يسوع</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a:t>
            </a:r>
          </a:p>
        </p:txBody>
      </p:sp>
    </p:spTree>
    <p:custDataLst>
      <p:tags r:id="rId1"/>
    </p:custDataLst>
    <p:extLst>
      <p:ext uri="{BB962C8B-B14F-4D97-AF65-F5344CB8AC3E}">
        <p14:creationId xmlns:p14="http://schemas.microsoft.com/office/powerpoint/2010/main" val="230284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3E627E-3DD6-12FB-D7C3-88CC1E0D440C}"/>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EA40FBEF-F5B0-5076-54B8-93EF45E4365B}"/>
              </a:ext>
            </a:extLst>
          </p:cNvPr>
          <p:cNvSpPr txBox="1"/>
          <p:nvPr/>
        </p:nvSpPr>
        <p:spPr>
          <a:xfrm>
            <a:off x="5176961" y="319220"/>
            <a:ext cx="1125642" cy="1015663"/>
          </a:xfrm>
          <a:prstGeom prst="rect">
            <a:avLst/>
          </a:prstGeom>
          <a:noFill/>
        </p:spPr>
        <p:txBody>
          <a:bodyPr wrap="square" rtlCol="0">
            <a:spAutoFit/>
          </a:bodyPr>
          <a:lstStyle/>
          <a:p>
            <a:pPr algn="ct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الله</a:t>
            </a:r>
            <a:endParaRPr lang="en-US"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2699041-FFAD-7925-0A6E-B76E15085A44}"/>
              </a:ext>
            </a:extLst>
          </p:cNvPr>
          <p:cNvSpPr txBox="1"/>
          <p:nvPr/>
        </p:nvSpPr>
        <p:spPr>
          <a:xfrm>
            <a:off x="897119" y="2680104"/>
            <a:ext cx="10397762" cy="1165191"/>
          </a:xfrm>
          <a:prstGeom prst="rect">
            <a:avLst/>
          </a:prstGeom>
          <a:noFill/>
        </p:spPr>
        <p:txBody>
          <a:bodyPr wrap="square" rtlCol="0">
            <a:spAutoFit/>
          </a:bodyPr>
          <a:lstStyle/>
          <a:p>
            <a:pPr algn="ctr">
              <a:lnSpc>
                <a:spcPts val="4000"/>
              </a:lnSpc>
            </a:pPr>
            <a:r>
              <a:rPr lang="ar-JO" sz="6000" b="1" dirty="0">
                <a:effectLst>
                  <a:glow rad="139700">
                    <a:schemeClr val="bg1"/>
                  </a:glow>
                </a:effectLst>
                <a:latin typeface="Arial" panose="020B0604020202020204" pitchFamily="34" charset="0"/>
                <a:ea typeface="Calibri" panose="020F0502020204030204" pitchFamily="34" charset="0"/>
              </a:rPr>
              <a:t>الملائكة</a:t>
            </a:r>
          </a:p>
          <a:p>
            <a:pPr algn="ctr">
              <a:lnSpc>
                <a:spcPts val="4000"/>
              </a:lnSpc>
            </a:pPr>
            <a:r>
              <a:rPr lang="ar-JO" sz="6000" b="1" dirty="0">
                <a:effectLst>
                  <a:glow rad="139700">
                    <a:schemeClr val="bg1"/>
                  </a:glow>
                </a:effectLst>
                <a:latin typeface="Arial" panose="020B0604020202020204" pitchFamily="34" charset="0"/>
                <a:ea typeface="Calibri" panose="020F0502020204030204" pitchFamily="34" charset="0"/>
              </a:rPr>
              <a:t>  </a:t>
            </a:r>
            <a:r>
              <a:rPr lang="ar-JO" sz="4800" b="1" dirty="0">
                <a:effectLst>
                  <a:glow rad="139700">
                    <a:schemeClr val="bg1"/>
                  </a:glow>
                </a:effectLst>
                <a:latin typeface="Arial" panose="020B0604020202020204" pitchFamily="34" charset="0"/>
                <a:ea typeface="Calibri" panose="020F0502020204030204" pitchFamily="34" charset="0"/>
              </a:rPr>
              <a:t>(عروش و سيادات و </a:t>
            </a:r>
            <a:r>
              <a:rPr lang="ar-JO" sz="4800" b="1" dirty="0" err="1">
                <a:effectLst>
                  <a:glow rad="139700">
                    <a:schemeClr val="bg1"/>
                  </a:glow>
                </a:effectLst>
                <a:latin typeface="Arial" panose="020B0604020202020204" pitchFamily="34" charset="0"/>
                <a:ea typeface="Calibri" panose="020F0502020204030204" pitchFamily="34" charset="0"/>
              </a:rPr>
              <a:t>رياسات</a:t>
            </a:r>
            <a:r>
              <a:rPr lang="ar-JO" sz="4800" b="1" dirty="0">
                <a:effectLst>
                  <a:glow rad="139700">
                    <a:schemeClr val="bg1"/>
                  </a:glow>
                </a:effectLst>
                <a:latin typeface="Arial" panose="020B0604020202020204" pitchFamily="34" charset="0"/>
                <a:ea typeface="Calibri" panose="020F0502020204030204" pitchFamily="34" charset="0"/>
              </a:rPr>
              <a:t> و سلاطين)</a:t>
            </a:r>
          </a:p>
        </p:txBody>
      </p:sp>
      <p:sp>
        <p:nvSpPr>
          <p:cNvPr id="2" name="TextBox 1">
            <a:extLst>
              <a:ext uri="{FF2B5EF4-FFF2-40B4-BE49-F238E27FC236}">
                <a16:creationId xmlns:a16="http://schemas.microsoft.com/office/drawing/2014/main" id="{715B46C2-2573-E2CC-20CE-D69114C2B20E}"/>
              </a:ext>
            </a:extLst>
          </p:cNvPr>
          <p:cNvSpPr txBox="1"/>
          <p:nvPr/>
        </p:nvSpPr>
        <p:spPr>
          <a:xfrm>
            <a:off x="4631917" y="5367992"/>
            <a:ext cx="2215729" cy="1015663"/>
          </a:xfrm>
          <a:prstGeom prst="rect">
            <a:avLst/>
          </a:prstGeom>
          <a:noFill/>
        </p:spPr>
        <p:txBody>
          <a:bodyPr wrap="square" rtlCol="0">
            <a:spAutoFit/>
          </a:bodyPr>
          <a:lstStyle/>
          <a:p>
            <a:pPr algn="ctr"/>
            <a:r>
              <a:rPr lang="ar-JO" sz="6000" b="1" dirty="0">
                <a:effectLst>
                  <a:glow rad="139700">
                    <a:schemeClr val="bg1"/>
                  </a:glow>
                </a:effectLst>
                <a:latin typeface="Arial" panose="020B0604020202020204" pitchFamily="34" charset="0"/>
                <a:ea typeface="Calibri" panose="020F0502020204030204" pitchFamily="34" charset="0"/>
              </a:rPr>
              <a:t>البشر</a:t>
            </a:r>
          </a:p>
        </p:txBody>
      </p:sp>
      <p:cxnSp>
        <p:nvCxnSpPr>
          <p:cNvPr id="4" name="Straight Connector 3">
            <a:extLst>
              <a:ext uri="{FF2B5EF4-FFF2-40B4-BE49-F238E27FC236}">
                <a16:creationId xmlns:a16="http://schemas.microsoft.com/office/drawing/2014/main" id="{4D83A250-5587-F697-5982-FAD842E9C55D}"/>
              </a:ext>
            </a:extLst>
          </p:cNvPr>
          <p:cNvCxnSpPr>
            <a:cxnSpLocks/>
          </p:cNvCxnSpPr>
          <p:nvPr/>
        </p:nvCxnSpPr>
        <p:spPr>
          <a:xfrm>
            <a:off x="378691" y="1874982"/>
            <a:ext cx="11203709"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104B81-F301-FCD9-2BC4-D0ABCDA4164C}"/>
              </a:ext>
            </a:extLst>
          </p:cNvPr>
          <p:cNvCxnSpPr>
            <a:cxnSpLocks/>
          </p:cNvCxnSpPr>
          <p:nvPr/>
        </p:nvCxnSpPr>
        <p:spPr>
          <a:xfrm>
            <a:off x="378691" y="4289815"/>
            <a:ext cx="11203709"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EE557A8-790D-D7DA-38FC-A94FA88A6C11}"/>
              </a:ext>
            </a:extLst>
          </p:cNvPr>
          <p:cNvSpPr txBox="1"/>
          <p:nvPr/>
        </p:nvSpPr>
        <p:spPr>
          <a:xfrm>
            <a:off x="2230184" y="4650417"/>
            <a:ext cx="1578775" cy="830997"/>
          </a:xfrm>
          <a:prstGeom prst="rect">
            <a:avLst/>
          </a:prstGeom>
          <a:noFill/>
        </p:spPr>
        <p:txBody>
          <a:bodyPr wrap="square" rtlCol="0">
            <a:spAutoFit/>
          </a:bodyPr>
          <a:lstStyle/>
          <a:p>
            <a:pPr algn="ctr"/>
            <a:r>
              <a:rPr lang="ar-JO" sz="4800" b="1" dirty="0">
                <a:solidFill>
                  <a:srgbClr val="FF0000"/>
                </a:solidFill>
                <a:effectLst>
                  <a:glow rad="139700">
                    <a:schemeClr val="bg1"/>
                  </a:glow>
                </a:effectLst>
                <a:latin typeface="Arial" panose="020B0604020202020204" pitchFamily="34" charset="0"/>
                <a:ea typeface="Calibri" panose="020F0502020204030204" pitchFamily="34" charset="0"/>
              </a:rPr>
              <a:t>عبادة</a:t>
            </a:r>
          </a:p>
        </p:txBody>
      </p:sp>
      <p:cxnSp>
        <p:nvCxnSpPr>
          <p:cNvPr id="13" name="Straight Arrow Connector 12">
            <a:extLst>
              <a:ext uri="{FF2B5EF4-FFF2-40B4-BE49-F238E27FC236}">
                <a16:creationId xmlns:a16="http://schemas.microsoft.com/office/drawing/2014/main" id="{06C52AFC-1647-BF5E-C79E-B1531B140AB8}"/>
              </a:ext>
            </a:extLst>
          </p:cNvPr>
          <p:cNvCxnSpPr>
            <a:cxnSpLocks/>
          </p:cNvCxnSpPr>
          <p:nvPr/>
        </p:nvCxnSpPr>
        <p:spPr>
          <a:xfrm flipV="1">
            <a:off x="3722041" y="3845295"/>
            <a:ext cx="649021" cy="1415829"/>
          </a:xfrm>
          <a:prstGeom prst="straightConnector1">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AD53D2-E355-43D9-7554-49241EDA8FB2}"/>
              </a:ext>
            </a:extLst>
          </p:cNvPr>
          <p:cNvSpPr txBox="1"/>
          <p:nvPr/>
        </p:nvSpPr>
        <p:spPr>
          <a:xfrm>
            <a:off x="7099885" y="4536995"/>
            <a:ext cx="3438567" cy="830997"/>
          </a:xfrm>
          <a:prstGeom prst="rect">
            <a:avLst/>
          </a:prstGeom>
          <a:noFill/>
        </p:spPr>
        <p:txBody>
          <a:bodyPr wrap="square" rtlCol="0">
            <a:spAutoFit/>
          </a:bodyPr>
          <a:lstStyle/>
          <a:p>
            <a:pPr algn="ctr"/>
            <a:r>
              <a:rPr lang="ar-JO" sz="4800" b="1" dirty="0">
                <a:solidFill>
                  <a:srgbClr val="FF0000"/>
                </a:solidFill>
                <a:effectLst>
                  <a:glow rad="139700">
                    <a:schemeClr val="bg1"/>
                  </a:glow>
                </a:effectLst>
                <a:latin typeface="Arial" panose="020B0604020202020204" pitchFamily="34" charset="0"/>
                <a:ea typeface="Calibri" panose="020F0502020204030204" pitchFamily="34" charset="0"/>
              </a:rPr>
              <a:t>التزام بالناموس</a:t>
            </a:r>
          </a:p>
        </p:txBody>
      </p:sp>
      <p:cxnSp>
        <p:nvCxnSpPr>
          <p:cNvPr id="19" name="Straight Arrow Connector 18">
            <a:extLst>
              <a:ext uri="{FF2B5EF4-FFF2-40B4-BE49-F238E27FC236}">
                <a16:creationId xmlns:a16="http://schemas.microsoft.com/office/drawing/2014/main" id="{DF59C84A-2049-8474-29F5-7B22D31CDEEE}"/>
              </a:ext>
            </a:extLst>
          </p:cNvPr>
          <p:cNvCxnSpPr>
            <a:cxnSpLocks/>
          </p:cNvCxnSpPr>
          <p:nvPr/>
        </p:nvCxnSpPr>
        <p:spPr>
          <a:xfrm>
            <a:off x="5739781" y="1102976"/>
            <a:ext cx="0" cy="1282005"/>
          </a:xfrm>
          <a:prstGeom prst="straightConnector1">
            <a:avLst/>
          </a:prstGeom>
          <a:ln w="635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D1F565-6CAD-47E4-767B-652786DE1F0F}"/>
              </a:ext>
            </a:extLst>
          </p:cNvPr>
          <p:cNvCxnSpPr>
            <a:cxnSpLocks/>
          </p:cNvCxnSpPr>
          <p:nvPr/>
        </p:nvCxnSpPr>
        <p:spPr>
          <a:xfrm>
            <a:off x="5739781" y="3797543"/>
            <a:ext cx="0" cy="1359004"/>
          </a:xfrm>
          <a:prstGeom prst="straightConnector1">
            <a:avLst/>
          </a:prstGeom>
          <a:ln w="635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296E27-E287-5D76-B6B5-F9A83EEDE2EB}"/>
              </a:ext>
            </a:extLst>
          </p:cNvPr>
          <p:cNvSpPr txBox="1"/>
          <p:nvPr/>
        </p:nvSpPr>
        <p:spPr>
          <a:xfrm>
            <a:off x="3203221" y="460969"/>
            <a:ext cx="1878648" cy="830997"/>
          </a:xfrm>
          <a:prstGeom prst="rect">
            <a:avLst/>
          </a:prstGeom>
          <a:noFill/>
        </p:spPr>
        <p:txBody>
          <a:bodyPr wrap="square" rtlCol="0">
            <a:spAutoFit/>
          </a:bodyPr>
          <a:lstStyle/>
          <a:p>
            <a:pPr algn="ct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rPr>
              <a:t>الناموس</a:t>
            </a:r>
          </a:p>
        </p:txBody>
      </p:sp>
      <p:cxnSp>
        <p:nvCxnSpPr>
          <p:cNvPr id="23" name="Straight Arrow Connector 22">
            <a:extLst>
              <a:ext uri="{FF2B5EF4-FFF2-40B4-BE49-F238E27FC236}">
                <a16:creationId xmlns:a16="http://schemas.microsoft.com/office/drawing/2014/main" id="{411822BE-A6E9-81FC-1B28-14EE8FA7E098}"/>
              </a:ext>
            </a:extLst>
          </p:cNvPr>
          <p:cNvCxnSpPr>
            <a:cxnSpLocks/>
          </p:cNvCxnSpPr>
          <p:nvPr/>
        </p:nvCxnSpPr>
        <p:spPr>
          <a:xfrm>
            <a:off x="4927291" y="1195844"/>
            <a:ext cx="0" cy="1189137"/>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F875CCD-0AB8-EB6B-C724-F5409047E93C}"/>
              </a:ext>
            </a:extLst>
          </p:cNvPr>
          <p:cNvCxnSpPr>
            <a:cxnSpLocks/>
          </p:cNvCxnSpPr>
          <p:nvPr/>
        </p:nvCxnSpPr>
        <p:spPr>
          <a:xfrm>
            <a:off x="4927291" y="3825824"/>
            <a:ext cx="0" cy="1313202"/>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146E67B-F02D-9054-9DBF-4162B7819A81}"/>
              </a:ext>
            </a:extLst>
          </p:cNvPr>
          <p:cNvSpPr txBox="1"/>
          <p:nvPr/>
        </p:nvSpPr>
        <p:spPr>
          <a:xfrm>
            <a:off x="7682844" y="280795"/>
            <a:ext cx="4154939" cy="1015663"/>
          </a:xfrm>
          <a:prstGeom prst="rect">
            <a:avLst/>
          </a:prstGeom>
          <a:solidFill>
            <a:schemeClr val="bg1">
              <a:alpha val="70000"/>
            </a:schemeClr>
          </a:solidFill>
        </p:spPr>
        <p:txBody>
          <a:bodyPr wrap="square" rtlCol="0">
            <a:spAutoFit/>
          </a:bodyPr>
          <a:lstStyle/>
          <a:p>
            <a:pPr algn="r">
              <a:spcAft>
                <a:spcPts val="600"/>
              </a:spcAft>
            </a:pPr>
            <a:r>
              <a:rPr lang="ar-JO" sz="6000" b="1" dirty="0">
                <a:effectLst>
                  <a:glow rad="139700">
                    <a:schemeClr val="bg1"/>
                  </a:glow>
                </a:effectLst>
                <a:latin typeface="Arial" panose="020B0604020202020204" pitchFamily="34" charset="0"/>
                <a:ea typeface="Calibri" panose="020F0502020204030204" pitchFamily="34" charset="0"/>
              </a:rPr>
              <a:t>التعاليم الخاطئة</a:t>
            </a:r>
          </a:p>
        </p:txBody>
      </p:sp>
      <p:cxnSp>
        <p:nvCxnSpPr>
          <p:cNvPr id="36" name="Straight Arrow Connector 35">
            <a:extLst>
              <a:ext uri="{FF2B5EF4-FFF2-40B4-BE49-F238E27FC236}">
                <a16:creationId xmlns:a16="http://schemas.microsoft.com/office/drawing/2014/main" id="{04769FC0-97CF-6D43-EFC3-53E0711463AD}"/>
              </a:ext>
            </a:extLst>
          </p:cNvPr>
          <p:cNvCxnSpPr>
            <a:cxnSpLocks/>
          </p:cNvCxnSpPr>
          <p:nvPr/>
        </p:nvCxnSpPr>
        <p:spPr>
          <a:xfrm flipH="1" flipV="1">
            <a:off x="6451215" y="3845294"/>
            <a:ext cx="649021" cy="1415829"/>
          </a:xfrm>
          <a:prstGeom prst="straightConnector1">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423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6" grpId="0" build="allAtOnce"/>
      <p:bldP spid="2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12E7950-DA01-504E-3DDD-4106AB2160FE}"/>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F43D6104-C976-7136-B3FE-F1F102B63237}"/>
              </a:ext>
            </a:extLst>
          </p:cNvPr>
          <p:cNvSpPr txBox="1"/>
          <p:nvPr/>
        </p:nvSpPr>
        <p:spPr>
          <a:xfrm>
            <a:off x="5176961" y="319220"/>
            <a:ext cx="1125642" cy="1015663"/>
          </a:xfrm>
          <a:prstGeom prst="rect">
            <a:avLst/>
          </a:prstGeom>
          <a:noFill/>
        </p:spPr>
        <p:txBody>
          <a:bodyPr wrap="square" rtlCol="0">
            <a:spAutoFit/>
          </a:bodyPr>
          <a:lstStyle/>
          <a:p>
            <a:pPr algn="ct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الله</a:t>
            </a:r>
            <a:endParaRPr lang="en-US"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52CED3-0ECD-6775-4B66-1B0446E84D46}"/>
              </a:ext>
            </a:extLst>
          </p:cNvPr>
          <p:cNvSpPr txBox="1"/>
          <p:nvPr/>
        </p:nvSpPr>
        <p:spPr>
          <a:xfrm>
            <a:off x="4631917" y="5367992"/>
            <a:ext cx="2215729" cy="1015663"/>
          </a:xfrm>
          <a:prstGeom prst="rect">
            <a:avLst/>
          </a:prstGeom>
          <a:noFill/>
        </p:spPr>
        <p:txBody>
          <a:bodyPr wrap="square" rtlCol="0">
            <a:spAutoFit/>
          </a:bodyPr>
          <a:lstStyle/>
          <a:p>
            <a:pPr algn="ctr"/>
            <a:r>
              <a:rPr lang="ar-JO" sz="6000" b="1" dirty="0">
                <a:effectLst>
                  <a:glow rad="139700">
                    <a:schemeClr val="bg1"/>
                  </a:glow>
                </a:effectLst>
                <a:latin typeface="Arial" panose="020B0604020202020204" pitchFamily="34" charset="0"/>
                <a:ea typeface="Calibri" panose="020F0502020204030204" pitchFamily="34" charset="0"/>
              </a:rPr>
              <a:t>البشر</a:t>
            </a:r>
          </a:p>
        </p:txBody>
      </p:sp>
      <p:cxnSp>
        <p:nvCxnSpPr>
          <p:cNvPr id="4" name="Straight Connector 3">
            <a:extLst>
              <a:ext uri="{FF2B5EF4-FFF2-40B4-BE49-F238E27FC236}">
                <a16:creationId xmlns:a16="http://schemas.microsoft.com/office/drawing/2014/main" id="{B92658C6-DE97-ACA5-33D1-3FD933092294}"/>
              </a:ext>
            </a:extLst>
          </p:cNvPr>
          <p:cNvCxnSpPr>
            <a:cxnSpLocks/>
          </p:cNvCxnSpPr>
          <p:nvPr/>
        </p:nvCxnSpPr>
        <p:spPr>
          <a:xfrm>
            <a:off x="378691" y="1874982"/>
            <a:ext cx="11203709"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6D9E8E-AE85-F0C9-1C75-DB34E4BEAEA6}"/>
              </a:ext>
            </a:extLst>
          </p:cNvPr>
          <p:cNvCxnSpPr>
            <a:cxnSpLocks/>
          </p:cNvCxnSpPr>
          <p:nvPr/>
        </p:nvCxnSpPr>
        <p:spPr>
          <a:xfrm>
            <a:off x="378691" y="4289815"/>
            <a:ext cx="11203709"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3AD999-1B71-FD56-7F97-295404D57679}"/>
              </a:ext>
            </a:extLst>
          </p:cNvPr>
          <p:cNvSpPr txBox="1"/>
          <p:nvPr/>
        </p:nvSpPr>
        <p:spPr>
          <a:xfrm>
            <a:off x="7682844" y="280795"/>
            <a:ext cx="4154939" cy="1015663"/>
          </a:xfrm>
          <a:prstGeom prst="rect">
            <a:avLst/>
          </a:prstGeom>
          <a:solidFill>
            <a:schemeClr val="bg1">
              <a:alpha val="70000"/>
            </a:schemeClr>
          </a:solidFill>
        </p:spPr>
        <p:txBody>
          <a:bodyPr wrap="square" rtlCol="0">
            <a:spAutoFit/>
          </a:bodyPr>
          <a:lstStyle/>
          <a:p>
            <a:pPr algn="r">
              <a:spcAft>
                <a:spcPts val="600"/>
              </a:spcAft>
            </a:pPr>
            <a:r>
              <a:rPr lang="ar-JO" sz="6000" b="1" dirty="0">
                <a:effectLst>
                  <a:glow rad="139700">
                    <a:schemeClr val="bg1"/>
                  </a:glow>
                </a:effectLst>
                <a:latin typeface="Arial" panose="020B0604020202020204" pitchFamily="34" charset="0"/>
                <a:ea typeface="Calibri" panose="020F0502020204030204" pitchFamily="34" charset="0"/>
              </a:rPr>
              <a:t>تعاليم بولس</a:t>
            </a:r>
          </a:p>
        </p:txBody>
      </p:sp>
      <p:cxnSp>
        <p:nvCxnSpPr>
          <p:cNvPr id="17" name="Straight Arrow Connector 16">
            <a:extLst>
              <a:ext uri="{FF2B5EF4-FFF2-40B4-BE49-F238E27FC236}">
                <a16:creationId xmlns:a16="http://schemas.microsoft.com/office/drawing/2014/main" id="{858109A6-7E64-8F0F-D619-EB818AC7E3E8}"/>
              </a:ext>
            </a:extLst>
          </p:cNvPr>
          <p:cNvCxnSpPr>
            <a:cxnSpLocks/>
          </p:cNvCxnSpPr>
          <p:nvPr/>
        </p:nvCxnSpPr>
        <p:spPr>
          <a:xfrm flipV="1">
            <a:off x="5315536" y="1296458"/>
            <a:ext cx="0" cy="4105335"/>
          </a:xfrm>
          <a:prstGeom prst="straightConnector1">
            <a:avLst/>
          </a:prstGeom>
          <a:ln w="635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447F287-1B45-A7E2-03A3-E67E8195185B}"/>
              </a:ext>
            </a:extLst>
          </p:cNvPr>
          <p:cNvSpPr txBox="1"/>
          <p:nvPr/>
        </p:nvSpPr>
        <p:spPr>
          <a:xfrm>
            <a:off x="5901179" y="2540680"/>
            <a:ext cx="5271153" cy="1083438"/>
          </a:xfrm>
          <a:prstGeom prst="rect">
            <a:avLst/>
          </a:prstGeom>
          <a:noFill/>
        </p:spPr>
        <p:txBody>
          <a:bodyPr wrap="square" rtlCol="0">
            <a:spAutoFit/>
          </a:bodyPr>
          <a:lstStyle/>
          <a:p>
            <a:pPr algn="ctr">
              <a:lnSpc>
                <a:spcPts val="4000"/>
              </a:lnSpc>
            </a:pPr>
            <a:r>
              <a:rPr lang="ar-JO" sz="3200" b="1" dirty="0">
                <a:effectLst>
                  <a:glow rad="139700">
                    <a:schemeClr val="bg1"/>
                  </a:glow>
                </a:effectLst>
                <a:latin typeface="Arial" panose="020B0604020202020204" pitchFamily="34" charset="0"/>
                <a:ea typeface="Calibri" panose="020F0502020204030204" pitchFamily="34" charset="0"/>
              </a:rPr>
              <a:t>الملائكة</a:t>
            </a:r>
          </a:p>
          <a:p>
            <a:pPr algn="ctr">
              <a:lnSpc>
                <a:spcPts val="4000"/>
              </a:lnSpc>
            </a:pPr>
            <a:r>
              <a:rPr lang="ar-JO" sz="2800" b="1" dirty="0">
                <a:effectLst>
                  <a:glow rad="139700">
                    <a:schemeClr val="bg1"/>
                  </a:glow>
                </a:effectLst>
                <a:latin typeface="Arial" panose="020B0604020202020204" pitchFamily="34" charset="0"/>
                <a:ea typeface="Calibri" panose="020F0502020204030204" pitchFamily="34" charset="0"/>
              </a:rPr>
              <a:t>  (عروش و سيادات و </a:t>
            </a:r>
            <a:r>
              <a:rPr lang="ar-JO" sz="2800" b="1" dirty="0" err="1">
                <a:effectLst>
                  <a:glow rad="139700">
                    <a:schemeClr val="bg1"/>
                  </a:glow>
                </a:effectLst>
                <a:latin typeface="Arial" panose="020B0604020202020204" pitchFamily="34" charset="0"/>
                <a:ea typeface="Calibri" panose="020F0502020204030204" pitchFamily="34" charset="0"/>
              </a:rPr>
              <a:t>رياسات</a:t>
            </a:r>
            <a:r>
              <a:rPr lang="ar-JO" sz="2800" b="1" dirty="0">
                <a:effectLst>
                  <a:glow rad="139700">
                    <a:schemeClr val="bg1"/>
                  </a:glow>
                </a:effectLst>
                <a:latin typeface="Arial" panose="020B0604020202020204" pitchFamily="34" charset="0"/>
                <a:ea typeface="Calibri" panose="020F0502020204030204" pitchFamily="34" charset="0"/>
              </a:rPr>
              <a:t> و سلاطين)</a:t>
            </a:r>
          </a:p>
        </p:txBody>
      </p:sp>
      <p:sp>
        <p:nvSpPr>
          <p:cNvPr id="5" name="TextBox 4">
            <a:extLst>
              <a:ext uri="{FF2B5EF4-FFF2-40B4-BE49-F238E27FC236}">
                <a16:creationId xmlns:a16="http://schemas.microsoft.com/office/drawing/2014/main" id="{EA8126F7-9541-A47C-8061-3758E6B583F7}"/>
              </a:ext>
            </a:extLst>
          </p:cNvPr>
          <p:cNvSpPr txBox="1"/>
          <p:nvPr/>
        </p:nvSpPr>
        <p:spPr>
          <a:xfrm>
            <a:off x="6749465" y="2374634"/>
            <a:ext cx="3399007" cy="1323439"/>
          </a:xfrm>
          <a:prstGeom prst="rect">
            <a:avLst/>
          </a:prstGeom>
          <a:noFill/>
        </p:spPr>
        <p:txBody>
          <a:bodyPr wrap="square" rtlCol="0">
            <a:spAutoFit/>
          </a:bodyPr>
          <a:lstStyle/>
          <a:p>
            <a:pPr algn="ctr"/>
            <a:r>
              <a:rPr lang="ar-JO" sz="8000" b="1" dirty="0">
                <a:solidFill>
                  <a:srgbClr val="FFFF00"/>
                </a:solidFill>
                <a:effectLst>
                  <a:glow rad="139700">
                    <a:schemeClr val="bg1"/>
                  </a:glow>
                </a:effectLst>
                <a:latin typeface="Arial" panose="020B0604020202020204" pitchFamily="34" charset="0"/>
                <a:ea typeface="Calibri" panose="020F0502020204030204" pitchFamily="34" charset="0"/>
              </a:rPr>
              <a:t>المسيح!</a:t>
            </a:r>
          </a:p>
        </p:txBody>
      </p:sp>
    </p:spTree>
    <p:custDataLst>
      <p:tags r:id="rId1"/>
    </p:custDataLst>
    <p:extLst>
      <p:ext uri="{BB962C8B-B14F-4D97-AF65-F5344CB8AC3E}">
        <p14:creationId xmlns:p14="http://schemas.microsoft.com/office/powerpoint/2010/main" val="190485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008C1-E559-CEC1-AEB0-FEE1CC04427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3688F1F-14A0-3AF6-6B16-AFBDD0336F5B}"/>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5" name="TextBox 4">
            <a:extLst>
              <a:ext uri="{FF2B5EF4-FFF2-40B4-BE49-F238E27FC236}">
                <a16:creationId xmlns:a16="http://schemas.microsoft.com/office/drawing/2014/main" id="{701382D9-BE7B-1DDF-311B-F885D7779D89}"/>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00118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09F0E-3AB7-DC04-0845-B5CFFF641A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0090B3F-0A6C-EF46-C3F2-621E9554366B}"/>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9F61CB5C-DADD-5657-AE6F-D1C2B3E079A5}"/>
              </a:ext>
            </a:extLst>
          </p:cNvPr>
          <p:cNvSpPr txBox="1"/>
          <p:nvPr/>
        </p:nvSpPr>
        <p:spPr>
          <a:xfrm>
            <a:off x="855133" y="4050482"/>
            <a:ext cx="10481734"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بولس، رسول يسوع المسيح بمشيئة الله، وتيموثاوس الأخ، الى القديسين في كولوسي، والاخوة المؤمنين في المسيح: نعمة لكم وسلام من الله ابينا والرب يسوع المسيح</a:t>
            </a:r>
            <a:r>
              <a:rPr lang="ku-Arab-IQ" sz="4000" b="1" dirty="0">
                <a:effectLst>
                  <a:glow rad="139700">
                    <a:schemeClr val="bg1"/>
                  </a:glow>
                </a:effectLst>
                <a:latin typeface="Arial" panose="020B0604020202020204" pitchFamily="34" charset="0"/>
                <a:ea typeface="Calibri" panose="020F0502020204030204" pitchFamily="34" charset="0"/>
              </a:rPr>
              <a:t>"</a:t>
            </a:r>
          </a:p>
          <a:p>
            <a:pPr algn="r">
              <a:spcAft>
                <a:spcPts val="1200"/>
              </a:spcAft>
            </a:pP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1115AC-7095-5B13-A809-E2C3986C9018}"/>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4562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F4C6-F350-9CF4-A4D4-AA31FD9D85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D5491E-871D-591F-D50F-A5C15762FD4F}"/>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445C099D-F7F0-3E15-322D-B5196C29E1B0}"/>
              </a:ext>
            </a:extLst>
          </p:cNvPr>
          <p:cNvSpPr txBox="1"/>
          <p:nvPr/>
        </p:nvSpPr>
        <p:spPr>
          <a:xfrm>
            <a:off x="355600" y="2176526"/>
            <a:ext cx="11480800" cy="440120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"نشكر الله وابا ربنا يسوع المسيح كل حين، مصلّين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اذ سمعنا ايمانكم بالمسيح يسوع، ومحبتكم لجميع القديسين،</a:t>
            </a:r>
            <a:r>
              <a:rPr lang="ku-Arab-IQ" sz="4000" b="1" dirty="0">
                <a:effectLst>
                  <a:glow rad="139700">
                    <a:schemeClr val="bg1"/>
                  </a:glow>
                </a:effectLst>
                <a:latin typeface="Arial" panose="020B0604020202020204" pitchFamily="34" charset="0"/>
                <a:ea typeface="Calibri" panose="020F0502020204030204" pitchFamily="34" charset="0"/>
              </a:rPr>
              <a:t> من اجل الرجاء الموضوع لكم في السموات، الذي سمعتم به قبلا في كلمة حق الانجيل، الذي قد حضر اليكم كما في كل العالم أيضا، وهو مثمر كما فيكم ايضا منذ يوم سمعتم وعرفتم نعمة الله بالحقيقة. كما تعلّمتم ايضا من ابفراس العبد الحبيب معنا، الذي هو خادم امين للمسيح لاجلكم، الذي اخبرنا ايضا بمحبتكم في الروح."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E2DBD1E-3753-D26E-D3B1-2E8064971C21}"/>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8551493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8CABB-5A4F-25A4-7C40-200BD451E5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37BA58-0917-EE27-7D99-80EEA7032C7B}"/>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AD32967B-072A-48A1-5895-7612AC01FAE9}"/>
              </a:ext>
            </a:extLst>
          </p:cNvPr>
          <p:cNvSpPr txBox="1"/>
          <p:nvPr/>
        </p:nvSpPr>
        <p:spPr>
          <a:xfrm>
            <a:off x="355600" y="2199104"/>
            <a:ext cx="11480800" cy="440120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"من اجل ذلك نحن أيضا، منذ يوم سمعنا، لم نزل مصلّين وطالبين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ان تمتلئوا من معرفة مشيئته، في كل حكمة وفهم روحي،</a:t>
            </a:r>
            <a:r>
              <a:rPr lang="ku-Arab-IQ" sz="4000" b="1" dirty="0">
                <a:effectLst>
                  <a:glow rad="139700">
                    <a:schemeClr val="bg1"/>
                  </a:glow>
                </a:effectLst>
                <a:latin typeface="Arial" panose="020B0604020202020204" pitchFamily="34" charset="0"/>
                <a:ea typeface="Calibri" panose="020F0502020204030204" pitchFamily="34" charset="0"/>
              </a:rPr>
              <a:t> لتسلكوا كما يحق للرب، في كل رضى، مثمرين في كل عمل صالح، ونامين في معرفة الله، متقوين بكل قوة بحسب قدرة مجده، لكل صبر وطول اناة بفرح، شاكرين الآب الذي اهّلنا لشركة ميراث القديسين في النور، الذي انقذنا من سلطان الظلمة، ونقلنا الى ملكوت ابن محبته، الذي لنا فيه الفداء، بدمه غفران الخطايا."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5309C77-847C-E644-2120-71510150ECDF}"/>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9317840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77D90-1ACC-B5EB-8EAF-C4FC229488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161BAD-4E89-EA4B-87DA-16BB70A18B43}"/>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A92092D2-2FC5-986A-3C06-F6DEF7F95154}"/>
              </a:ext>
            </a:extLst>
          </p:cNvPr>
          <p:cNvSpPr txBox="1"/>
          <p:nvPr/>
        </p:nvSpPr>
        <p:spPr>
          <a:xfrm>
            <a:off x="3380831" y="4021802"/>
            <a:ext cx="5430337" cy="2585323"/>
          </a:xfrm>
          <a:prstGeom prst="rect">
            <a:avLst/>
          </a:prstGeom>
          <a:solidFill>
            <a:schemeClr val="bg1">
              <a:alpha val="70000"/>
            </a:schemeClr>
          </a:solidFill>
        </p:spPr>
        <p:txBody>
          <a:bodyPr wrap="square" rtlCol="0">
            <a:spAutoFit/>
          </a:bodyPr>
          <a:lstStyle/>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هوية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حب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صلاة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12D5D9FD-06F1-9E8E-57D4-2D6408BE6EE5}"/>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53985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53B55-F555-3734-5035-871ED1E3DB3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C0D4DA-CCBA-29A8-FC2D-CE7989C68C85}"/>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3DEEC629-688E-64FF-B101-3EDAAD8226C8}"/>
              </a:ext>
            </a:extLst>
          </p:cNvPr>
          <p:cNvSpPr txBox="1"/>
          <p:nvPr/>
        </p:nvSpPr>
        <p:spPr>
          <a:xfrm>
            <a:off x="660400" y="4727815"/>
            <a:ext cx="10871200" cy="1938992"/>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بولس،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رسول يسوع المسيح </a:t>
            </a:r>
            <a:r>
              <a:rPr lang="ar-JO" sz="4000" b="1" dirty="0">
                <a:effectLst>
                  <a:glow rad="139700">
                    <a:schemeClr val="bg1"/>
                  </a:glow>
                </a:effectLst>
                <a:latin typeface="Arial" panose="020B0604020202020204" pitchFamily="34" charset="0"/>
                <a:ea typeface="Calibri" panose="020F0502020204030204" pitchFamily="34" charset="0"/>
              </a:rPr>
              <a:t>بمشيئة الله، وتيموثاوس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الأخ</a:t>
            </a:r>
            <a:r>
              <a:rPr lang="ar-JO" sz="4000" b="1" dirty="0">
                <a:effectLst>
                  <a:glow rad="139700">
                    <a:schemeClr val="bg1"/>
                  </a:glow>
                </a:effectLst>
                <a:latin typeface="Arial" panose="020B0604020202020204" pitchFamily="34" charset="0"/>
                <a:ea typeface="Calibri" panose="020F0502020204030204" pitchFamily="34" charset="0"/>
              </a:rPr>
              <a:t>، الى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القديسين</a:t>
            </a:r>
            <a:r>
              <a:rPr lang="ar-JO" sz="4000" b="1" dirty="0">
                <a:effectLst>
                  <a:glow rad="139700">
                    <a:schemeClr val="bg1"/>
                  </a:glow>
                </a:effectLst>
                <a:latin typeface="Arial" panose="020B0604020202020204" pitchFamily="34" charset="0"/>
                <a:ea typeface="Calibri" panose="020F0502020204030204" pitchFamily="34" charset="0"/>
              </a:rPr>
              <a:t> في كولوسي، و</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الاخوة المؤمنين في المسيح</a:t>
            </a:r>
            <a:r>
              <a:rPr lang="ar-JO" sz="4000" b="1" dirty="0">
                <a:effectLst>
                  <a:glow rad="139700">
                    <a:schemeClr val="bg1"/>
                  </a:glow>
                </a:effectLst>
                <a:latin typeface="Arial" panose="020B0604020202020204" pitchFamily="34" charset="0"/>
                <a:ea typeface="Calibri" panose="020F0502020204030204" pitchFamily="34" charset="0"/>
              </a:rPr>
              <a:t>: نعمة لكم وسلام من الله ابينا والرب يسوع المسيح.</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9B9B85-FDE7-FF40-7006-1104F65B4083}"/>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rPr>
              <a:t>هوية الخادم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F208667A-9C9F-6477-A8EB-4CF553CED2BA}"/>
              </a:ext>
            </a:extLst>
          </p:cNvPr>
          <p:cNvSpPr/>
          <p:nvPr/>
        </p:nvSpPr>
        <p:spPr>
          <a:xfrm>
            <a:off x="905934" y="3444909"/>
            <a:ext cx="10380132" cy="943718"/>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rPr>
              <a:t>لكل شخص او مجموع الأشخاص صفة مربوطة مع</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rPr>
              <a:t> المسيح</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65971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95624-FAEE-024C-20E0-94B0C9D769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C97731-97A0-809D-2D20-ECB560E6A997}"/>
              </a:ext>
            </a:extLst>
          </p:cNvPr>
          <p:cNvPicPr>
            <a:picLocks noChangeAspect="1"/>
          </p:cNvPicPr>
          <p:nvPr/>
        </p:nvPicPr>
        <p:blipFill>
          <a:blip r:embed="rId4">
            <a:extLst>
              <a:ext uri="{28A0092B-C50C-407E-A947-70E740481C1C}">
                <a14:useLocalDpi xmlns:a14="http://schemas.microsoft.com/office/drawing/2010/main" val="0"/>
              </a:ext>
            </a:extLst>
          </a:blip>
          <a:srcRect t="2469" b="12191"/>
          <a:stretch>
            <a:fillRect/>
          </a:stretch>
        </p:blipFill>
        <p:spPr>
          <a:xfrm>
            <a:off x="0" y="0"/>
            <a:ext cx="12192000" cy="6852925"/>
          </a:xfrm>
          <a:prstGeom prst="rect">
            <a:avLst/>
          </a:prstGeom>
        </p:spPr>
      </p:pic>
      <p:sp>
        <p:nvSpPr>
          <p:cNvPr id="5" name="TextBox 4">
            <a:extLst>
              <a:ext uri="{FF2B5EF4-FFF2-40B4-BE49-F238E27FC236}">
                <a16:creationId xmlns:a16="http://schemas.microsoft.com/office/drawing/2014/main" id="{24A65CA5-75E7-0511-4154-87D0159DD7A8}"/>
              </a:ext>
            </a:extLst>
          </p:cNvPr>
          <p:cNvSpPr txBox="1"/>
          <p:nvPr/>
        </p:nvSpPr>
        <p:spPr>
          <a:xfrm>
            <a:off x="395112" y="906484"/>
            <a:ext cx="6660392"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 معنى أن تكون خادماً للمسيح؟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638621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120E-988C-8D58-52F3-A9CEA27AC7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4073FD0-E69F-E4AD-AF32-A8C7D2ED2C28}"/>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7975C011-7B75-0CCE-FED0-C4AF643611F5}"/>
              </a:ext>
            </a:extLst>
          </p:cNvPr>
          <p:cNvSpPr txBox="1"/>
          <p:nvPr/>
        </p:nvSpPr>
        <p:spPr>
          <a:xfrm>
            <a:off x="660400" y="4727815"/>
            <a:ext cx="10871200" cy="1938992"/>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بولس،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رسول يسوع المسيح </a:t>
            </a:r>
            <a:r>
              <a:rPr lang="ar-JO" sz="4000" b="1" dirty="0">
                <a:effectLst>
                  <a:glow rad="139700">
                    <a:schemeClr val="bg1"/>
                  </a:glow>
                </a:effectLst>
                <a:latin typeface="Arial" panose="020B0604020202020204" pitchFamily="34" charset="0"/>
                <a:ea typeface="Calibri" panose="020F0502020204030204" pitchFamily="34" charset="0"/>
              </a:rPr>
              <a:t>بمشيئة الله، وتيموثاوس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الأخ</a:t>
            </a:r>
            <a:r>
              <a:rPr lang="ar-JO" sz="4000" b="1" dirty="0">
                <a:effectLst>
                  <a:glow rad="139700">
                    <a:schemeClr val="bg1"/>
                  </a:glow>
                </a:effectLst>
                <a:latin typeface="Arial" panose="020B0604020202020204" pitchFamily="34" charset="0"/>
                <a:ea typeface="Calibri" panose="020F0502020204030204" pitchFamily="34" charset="0"/>
              </a:rPr>
              <a:t>، الى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القديسين</a:t>
            </a:r>
            <a:r>
              <a:rPr lang="ar-JO" sz="4000" b="1" dirty="0">
                <a:effectLst>
                  <a:glow rad="139700">
                    <a:schemeClr val="bg1"/>
                  </a:glow>
                </a:effectLst>
                <a:latin typeface="Arial" panose="020B0604020202020204" pitchFamily="34" charset="0"/>
                <a:ea typeface="Calibri" panose="020F0502020204030204" pitchFamily="34" charset="0"/>
              </a:rPr>
              <a:t> في كولوسي، و</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الاخوة المؤمنين في المسيح</a:t>
            </a:r>
            <a:r>
              <a:rPr lang="ar-JO" sz="4000" b="1" dirty="0">
                <a:effectLst>
                  <a:glow rad="139700">
                    <a:schemeClr val="bg1"/>
                  </a:glow>
                </a:effectLst>
                <a:latin typeface="Arial" panose="020B0604020202020204" pitchFamily="34" charset="0"/>
                <a:ea typeface="Calibri" panose="020F0502020204030204" pitchFamily="34" charset="0"/>
              </a:rPr>
              <a:t>: نعمة لكم وسلام من الله ابينا والرب يسوع المسيح.</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9D731492-3B0F-4168-B61A-FF6B9EDC6462}"/>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rPr>
              <a:t>هوية الخادم </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D571ACF-6FD9-5C7C-A66C-CD20951ECB44}"/>
              </a:ext>
            </a:extLst>
          </p:cNvPr>
          <p:cNvSpPr/>
          <p:nvPr/>
        </p:nvSpPr>
        <p:spPr>
          <a:xfrm>
            <a:off x="2949222" y="2923822"/>
            <a:ext cx="6293555" cy="1586215"/>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كيف تنظر إلى نفسك وإلى هويتك؟</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endParaRPr>
          </a:p>
          <a:p>
            <a:pPr algn="ct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وكيف </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تنظر إلى </a:t>
            </a:r>
            <a:r>
              <a:rPr lang="ar-JO" sz="4000" b="1" dirty="0">
                <a:solidFill>
                  <a:schemeClr val="tx1"/>
                </a:solidFill>
                <a:effectLst>
                  <a:glow rad="139700">
                    <a:schemeClr val="bg1"/>
                  </a:glow>
                </a:effectLst>
                <a:latin typeface="Arial" panose="020B0604020202020204" pitchFamily="34" charset="0"/>
                <a:ea typeface="Calibri" panose="020F0502020204030204" pitchFamily="34" charset="0"/>
              </a:rPr>
              <a:t>المؤمنين</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غيرك؟</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20400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AD272-76DC-080F-05E3-1247519841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6A9320-E25F-2788-EA33-5EC2056D7883}"/>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0F83CBE6-7001-C60B-B992-33E6F7A2FF88}"/>
              </a:ext>
            </a:extLst>
          </p:cNvPr>
          <p:cNvSpPr txBox="1"/>
          <p:nvPr/>
        </p:nvSpPr>
        <p:spPr>
          <a:xfrm>
            <a:off x="3380831" y="4021802"/>
            <a:ext cx="5430337" cy="2585323"/>
          </a:xfrm>
          <a:prstGeom prst="rect">
            <a:avLst/>
          </a:prstGeom>
          <a:solidFill>
            <a:schemeClr val="bg1">
              <a:alpha val="70000"/>
            </a:schemeClr>
          </a:solidFill>
        </p:spPr>
        <p:txBody>
          <a:bodyPr wrap="square" rtlCol="0">
            <a:spAutoFit/>
          </a:bodyPr>
          <a:lstStyle/>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هوية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حب الخادم (</a:t>
            </a:r>
            <a:r>
              <a:rPr lang="ku-Arab-IQ"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صلاة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5305A3DC-ED36-BEAB-82AD-B9636B4903DD}"/>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829392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70D3A-8FDB-FD53-37BC-A3D552632E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23195-DC31-E15E-070B-038D28D46CBE}"/>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5" name="TextBox 4">
            <a:extLst>
              <a:ext uri="{FF2B5EF4-FFF2-40B4-BE49-F238E27FC236}">
                <a16:creationId xmlns:a16="http://schemas.microsoft.com/office/drawing/2014/main" id="{C2C61C40-FD9D-2286-0A70-655E973D4698}"/>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136B4A7-6D2B-F0CC-CF5C-4E6DC7C05408}"/>
              </a:ext>
            </a:extLst>
          </p:cNvPr>
          <p:cNvSpPr/>
          <p:nvPr/>
        </p:nvSpPr>
        <p:spPr>
          <a:xfrm>
            <a:off x="2410886" y="5012267"/>
            <a:ext cx="7347640"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هي الأمور التي نشكر الله عليها عادةً؟</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07468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28AE-4391-23BC-9737-4B514A5A82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466F21-38D2-A012-0677-3000332FB540}"/>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03F0E15A-3CA4-4E41-D321-7A8A9F9B584D}"/>
              </a:ext>
            </a:extLst>
          </p:cNvPr>
          <p:cNvSpPr txBox="1"/>
          <p:nvPr/>
        </p:nvSpPr>
        <p:spPr>
          <a:xfrm>
            <a:off x="158040" y="3045772"/>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نشكر الله وابا ربنا يسوع المسيح كل حين، مصلّين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اذ سمعنا ايمانكم بالمسيح يسوع، ومحبتكم لجميع القديسين،</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48D23B8E-C568-2892-039E-5C7B601F6660}"/>
              </a:ext>
            </a:extLst>
          </p:cNvPr>
          <p:cNvSpPr/>
          <p:nvPr/>
        </p:nvSpPr>
        <p:spPr>
          <a:xfrm>
            <a:off x="1774000" y="4504270"/>
            <a:ext cx="8644000" cy="205051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تذكروا أن بولس </a:t>
            </a: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كان يعرفهم شخصيا</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a:t>
            </a:r>
            <a:endPar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endParaRPr>
          </a:p>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فهم لم يؤمنوا بفضل خدمته.</a:t>
            </a:r>
            <a:endPar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endParaRPr>
          </a:p>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فلماذا كان </a:t>
            </a: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يشكر الله</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E44724-27C6-9FC1-FF79-97DBF65122BA}"/>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6978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D0B14-DCBD-E9CC-E99E-7B1892F125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C6A19D-67E0-EEBF-2368-B9CCAB1289A3}"/>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AE1BF863-0EE1-8EC3-DD88-59401A05DE96}"/>
              </a:ext>
            </a:extLst>
          </p:cNvPr>
          <p:cNvSpPr txBox="1"/>
          <p:nvPr/>
        </p:nvSpPr>
        <p:spPr>
          <a:xfrm>
            <a:off x="158040" y="3045772"/>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نشكر الله وابا ربنا يسوع المسيح كل حين، مصلّين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اذ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سمعنا ايمانكم بالمسيح يسوع</a:t>
            </a:r>
            <a:r>
              <a:rPr lang="ar-JO" sz="4000" b="1" dirty="0">
                <a:effectLst>
                  <a:glow rad="139700">
                    <a:schemeClr val="bg1"/>
                  </a:glow>
                </a:effectLst>
                <a:latin typeface="Arial" panose="020B0604020202020204" pitchFamily="34" charset="0"/>
                <a:ea typeface="Calibri" panose="020F0502020204030204" pitchFamily="34" charset="0"/>
              </a:rPr>
              <a:t>، ومحبتكم لجميع القديسين،</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E6AE1511-D0D1-510B-2AF0-AF2308B3E707}"/>
              </a:ext>
            </a:extLst>
          </p:cNvPr>
          <p:cNvSpPr/>
          <p:nvPr/>
        </p:nvSpPr>
        <p:spPr>
          <a:xfrm>
            <a:off x="2885019" y="5014012"/>
            <a:ext cx="6399373" cy="118127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كان يشكر الله </a:t>
            </a:r>
            <a:r>
              <a:rPr lang="ar-JO"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rPr>
              <a:t>بسبب حب ليسوع</a:t>
            </a: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09A21A-33AC-143E-8054-B4DBADE53483}"/>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16974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A060A-8D74-ABC9-B552-D03E51EA29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54D8ED-8AF0-31CD-C9E0-DF8347574FE5}"/>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21D1DA3D-CD35-80FF-A2D6-982D1A9F7310}"/>
              </a:ext>
            </a:extLst>
          </p:cNvPr>
          <p:cNvSpPr txBox="1"/>
          <p:nvPr/>
        </p:nvSpPr>
        <p:spPr>
          <a:xfrm>
            <a:off x="158040" y="3045772"/>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نشكر الله وابا ربنا يسوع المسيح كل حين، مصلّين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اذ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سمعنا ايمانكم بالمسيح يسوع</a:t>
            </a:r>
            <a:r>
              <a:rPr lang="ar-JO" sz="4000" b="1" dirty="0">
                <a:effectLst>
                  <a:glow rad="139700">
                    <a:schemeClr val="bg1"/>
                  </a:glow>
                </a:effectLst>
                <a:latin typeface="Arial" panose="020B0604020202020204" pitchFamily="34" charset="0"/>
                <a:ea typeface="Calibri" panose="020F0502020204030204" pitchFamily="34" charset="0"/>
              </a:rPr>
              <a:t>، ومحبتكم لجميع القديسين،</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D2E8C80-1D25-97C5-A5A4-1A8C6F7E05BC}"/>
              </a:ext>
            </a:extLst>
          </p:cNvPr>
          <p:cNvSpPr/>
          <p:nvPr/>
        </p:nvSpPr>
        <p:spPr>
          <a:xfrm>
            <a:off x="3517202" y="4579391"/>
            <a:ext cx="5157595" cy="205051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ال</a:t>
            </a:r>
            <a:r>
              <a:rPr lang="en-US" sz="4000" b="1" dirty="0" err="1"/>
              <a:t>خادم</a:t>
            </a:r>
            <a:r>
              <a:rPr lang="en-US" sz="4000" b="1" dirty="0"/>
              <a:t> </a:t>
            </a:r>
            <a:r>
              <a:rPr lang="en-US" sz="4000" b="1" dirty="0" err="1"/>
              <a:t>يحب</a:t>
            </a:r>
            <a:r>
              <a:rPr lang="en-US" sz="4000" b="1" dirty="0"/>
              <a:t> </a:t>
            </a:r>
            <a:r>
              <a:rPr lang="en-US" sz="4000" b="1" dirty="0" err="1"/>
              <a:t>يسوع</a:t>
            </a:r>
            <a:r>
              <a:rPr lang="en-US" sz="4000" b="1" dirty="0"/>
              <a:t> </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rPr>
              <a:t> </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7BB24E-EA43-90BE-0E28-B4554F6ED32E}"/>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6682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C791C-48D4-FB6A-52BD-237F1544B5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269DD3-B5ED-CA5A-32B5-2662CD31E0E4}"/>
              </a:ext>
            </a:extLst>
          </p:cNvPr>
          <p:cNvPicPr>
            <a:picLocks noChangeAspect="1"/>
          </p:cNvPicPr>
          <p:nvPr/>
        </p:nvPicPr>
        <p:blipFill>
          <a:blip r:embed="rId4">
            <a:extLst>
              <a:ext uri="{28A0092B-C50C-407E-A947-70E740481C1C}">
                <a14:useLocalDpi xmlns:a14="http://schemas.microsoft.com/office/drawing/2010/main" val="0"/>
              </a:ext>
            </a:extLst>
          </a:blip>
          <a:srcRect t="12167" b="4541"/>
          <a:stretch>
            <a:fillRect/>
          </a:stretch>
        </p:blipFill>
        <p:spPr>
          <a:xfrm>
            <a:off x="0" y="-1"/>
            <a:ext cx="12192000" cy="6854627"/>
          </a:xfrm>
          <a:prstGeom prst="rect">
            <a:avLst/>
          </a:prstGeom>
        </p:spPr>
      </p:pic>
      <p:sp>
        <p:nvSpPr>
          <p:cNvPr id="15" name="TextBox 14">
            <a:extLst>
              <a:ext uri="{FF2B5EF4-FFF2-40B4-BE49-F238E27FC236}">
                <a16:creationId xmlns:a16="http://schemas.microsoft.com/office/drawing/2014/main" id="{66075A4C-7601-97DB-60BA-19E73A4D4CA7}"/>
              </a:ext>
            </a:extLst>
          </p:cNvPr>
          <p:cNvSpPr txBox="1"/>
          <p:nvPr/>
        </p:nvSpPr>
        <p:spPr>
          <a:xfrm>
            <a:off x="169334" y="5378155"/>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من اجل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الرجاء</a:t>
            </a:r>
            <a:r>
              <a:rPr lang="ar-JO" sz="4000" b="1" dirty="0">
                <a:effectLst>
                  <a:glow rad="139700">
                    <a:schemeClr val="bg1"/>
                  </a:glow>
                </a:effectLst>
                <a:latin typeface="Arial" panose="020B0604020202020204" pitchFamily="34" charset="0"/>
                <a:ea typeface="Calibri" panose="020F0502020204030204" pitchFamily="34" charset="0"/>
              </a:rPr>
              <a:t> الموضوع لكم في السموات، الذي سمعتم به قبلا في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كلمة حق الانجيل</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٥</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25D87F2-709F-150A-E3AD-1F106FA1ABAC}"/>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B47A0F9-F8BB-F5DB-713F-572FD4F5563D}"/>
              </a:ext>
            </a:extLst>
          </p:cNvPr>
          <p:cNvSpPr/>
          <p:nvPr/>
        </p:nvSpPr>
        <p:spPr>
          <a:xfrm>
            <a:off x="2422180" y="3345801"/>
            <a:ext cx="7347640"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هو مصدر رجاؤهم؟</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1837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ED8B3-46AD-74AF-37C5-F55D89DCE1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D62D00-C90C-D909-5344-D739AF668FBC}"/>
              </a:ext>
            </a:extLst>
          </p:cNvPr>
          <p:cNvPicPr>
            <a:picLocks noChangeAspect="1"/>
          </p:cNvPicPr>
          <p:nvPr/>
        </p:nvPicPr>
        <p:blipFill>
          <a:blip r:embed="rId4">
            <a:extLst>
              <a:ext uri="{28A0092B-C50C-407E-A947-70E740481C1C}">
                <a14:useLocalDpi xmlns:a14="http://schemas.microsoft.com/office/drawing/2010/main" val="0"/>
              </a:ext>
            </a:extLst>
          </a:blip>
          <a:srcRect t="5798" b="9758"/>
          <a:stretch>
            <a:fillRect/>
          </a:stretch>
        </p:blipFill>
        <p:spPr>
          <a:xfrm>
            <a:off x="0" y="0"/>
            <a:ext cx="12175980" cy="6854627"/>
          </a:xfrm>
          <a:prstGeom prst="rect">
            <a:avLst/>
          </a:prstGeom>
        </p:spPr>
      </p:pic>
      <p:sp>
        <p:nvSpPr>
          <p:cNvPr id="15" name="TextBox 14">
            <a:extLst>
              <a:ext uri="{FF2B5EF4-FFF2-40B4-BE49-F238E27FC236}">
                <a16:creationId xmlns:a16="http://schemas.microsoft.com/office/drawing/2014/main" id="{D8B8C9CA-1C72-9B9B-2F28-8E8CB8E6C298}"/>
              </a:ext>
            </a:extLst>
          </p:cNvPr>
          <p:cNvSpPr txBox="1"/>
          <p:nvPr/>
        </p:nvSpPr>
        <p:spPr>
          <a:xfrm>
            <a:off x="161324" y="5366866"/>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الذي قد حضر اليكم كما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في كل العالم أيضا، وهو مثمر كما فيكم ايضا </a:t>
            </a:r>
            <a:r>
              <a:rPr lang="ar-JO" sz="4000" b="1" dirty="0">
                <a:effectLst>
                  <a:glow rad="139700">
                    <a:schemeClr val="bg1"/>
                  </a:glow>
                </a:effectLst>
                <a:latin typeface="Arial" panose="020B0604020202020204" pitchFamily="34" charset="0"/>
                <a:ea typeface="Calibri" panose="020F0502020204030204" pitchFamily="34" charset="0"/>
              </a:rPr>
              <a:t>منذ يوم سمعتم وعرفتم نعمة الله بالحقيقة.</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٦</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4C309C4-2710-0CA3-B552-EFE96EE2B2A3}"/>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70AC8E45-BF64-9F15-0C40-001D47D20472}"/>
              </a:ext>
            </a:extLst>
          </p:cNvPr>
          <p:cNvSpPr/>
          <p:nvPr/>
        </p:nvSpPr>
        <p:spPr>
          <a:xfrm>
            <a:off x="914399" y="3427313"/>
            <a:ext cx="10103555" cy="1700332"/>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هي طبيعة الإنجيل؟</a:t>
            </a:r>
            <a:endPar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endParaRPr>
          </a:p>
          <a:p>
            <a:pPr algn="ctr"/>
            <a:r>
              <a:rPr lang="ku-Arab-IQ"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rPr>
              <a:t>الإنجيل يغير حياة الناس أينما وصل - في جميع أنحاء العالم</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25707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62914-8E69-70B3-EE63-233DFF7943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A301F5-AA51-360F-8F82-237BB7E8ECDB}"/>
              </a:ext>
            </a:extLst>
          </p:cNvPr>
          <p:cNvPicPr>
            <a:picLocks noChangeAspect="1"/>
          </p:cNvPicPr>
          <p:nvPr/>
        </p:nvPicPr>
        <p:blipFill>
          <a:blip r:embed="rId4">
            <a:extLst>
              <a:ext uri="{28A0092B-C50C-407E-A947-70E740481C1C}">
                <a14:useLocalDpi xmlns:a14="http://schemas.microsoft.com/office/drawing/2010/main" val="0"/>
              </a:ext>
            </a:extLst>
          </a:blip>
          <a:srcRect t="5798" b="9758"/>
          <a:stretch>
            <a:fillRect/>
          </a:stretch>
        </p:blipFill>
        <p:spPr>
          <a:xfrm>
            <a:off x="0" y="0"/>
            <a:ext cx="12175980" cy="6854627"/>
          </a:xfrm>
          <a:prstGeom prst="rect">
            <a:avLst/>
          </a:prstGeom>
        </p:spPr>
      </p:pic>
      <p:sp>
        <p:nvSpPr>
          <p:cNvPr id="15" name="TextBox 14">
            <a:extLst>
              <a:ext uri="{FF2B5EF4-FFF2-40B4-BE49-F238E27FC236}">
                <a16:creationId xmlns:a16="http://schemas.microsoft.com/office/drawing/2014/main" id="{6BE22190-93DC-BE28-7570-C69D94771133}"/>
              </a:ext>
            </a:extLst>
          </p:cNvPr>
          <p:cNvSpPr txBox="1"/>
          <p:nvPr/>
        </p:nvSpPr>
        <p:spPr>
          <a:xfrm>
            <a:off x="161324" y="5366866"/>
            <a:ext cx="11853332"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الذي قد حضر اليكم كما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في كل العالم أيضا، وهو مثمر كما فيكم ايضا </a:t>
            </a:r>
            <a:r>
              <a:rPr lang="ar-JO" sz="4000" b="1" dirty="0">
                <a:effectLst>
                  <a:glow rad="139700">
                    <a:schemeClr val="bg1"/>
                  </a:glow>
                </a:effectLst>
                <a:latin typeface="Arial" panose="020B0604020202020204" pitchFamily="34" charset="0"/>
                <a:ea typeface="Calibri" panose="020F0502020204030204" pitchFamily="34" charset="0"/>
              </a:rPr>
              <a:t>منذ يوم سمعتم وعرفتم نعمة الله بالحقيقة.</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٦</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E7DD704-C20B-F660-0D97-DECD73339AF1}"/>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4554998-5117-C7A3-F5E7-66E5E0719396}"/>
              </a:ext>
            </a:extLst>
          </p:cNvPr>
          <p:cNvSpPr/>
          <p:nvPr/>
        </p:nvSpPr>
        <p:spPr>
          <a:xfrm>
            <a:off x="672402" y="2987657"/>
            <a:ext cx="5157595" cy="205051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ال</a:t>
            </a:r>
            <a:r>
              <a:rPr lang="en-US" sz="4000" b="1" dirty="0" err="1"/>
              <a:t>خادم</a:t>
            </a:r>
            <a:r>
              <a:rPr lang="en-US" sz="4000" b="1" dirty="0"/>
              <a:t> </a:t>
            </a:r>
            <a:r>
              <a:rPr lang="en-US" sz="4000" b="1" dirty="0" err="1"/>
              <a:t>يحب</a:t>
            </a:r>
            <a:r>
              <a:rPr lang="en-US" sz="4000" b="1" dirty="0"/>
              <a:t> </a:t>
            </a:r>
            <a:r>
              <a:rPr lang="en-US" sz="4000" b="1" dirty="0" err="1"/>
              <a:t>يسوع</a:t>
            </a:r>
            <a:r>
              <a:rPr lang="en-US" sz="4000" b="1" dirty="0"/>
              <a:t> </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الخادم يحب رسالة الإنجيل</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rPr>
              <a:t> </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77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8B00E-495B-1725-3806-DD6EE969E7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687E1C0-AD30-4B95-2E27-97D3F66FFC78}"/>
              </a:ext>
            </a:extLst>
          </p:cNvPr>
          <p:cNvPicPr>
            <a:picLocks noChangeAspect="1"/>
          </p:cNvPicPr>
          <p:nvPr/>
        </p:nvPicPr>
        <p:blipFill>
          <a:blip r:embed="rId4">
            <a:extLst>
              <a:ext uri="{28A0092B-C50C-407E-A947-70E740481C1C}">
                <a14:useLocalDpi xmlns:a14="http://schemas.microsoft.com/office/drawing/2010/main" val="0"/>
              </a:ext>
            </a:extLst>
          </a:blip>
          <a:srcRect t="5798" b="9758"/>
          <a:stretch>
            <a:fillRect/>
          </a:stretch>
        </p:blipFill>
        <p:spPr>
          <a:xfrm>
            <a:off x="0" y="0"/>
            <a:ext cx="12175980" cy="6854627"/>
          </a:xfrm>
          <a:prstGeom prst="rect">
            <a:avLst/>
          </a:prstGeom>
        </p:spPr>
      </p:pic>
      <p:sp>
        <p:nvSpPr>
          <p:cNvPr id="15" name="TextBox 14">
            <a:extLst>
              <a:ext uri="{FF2B5EF4-FFF2-40B4-BE49-F238E27FC236}">
                <a16:creationId xmlns:a16="http://schemas.microsoft.com/office/drawing/2014/main" id="{557EDF9E-E460-8461-E45F-966422A683DD}"/>
              </a:ext>
            </a:extLst>
          </p:cNvPr>
          <p:cNvSpPr txBox="1"/>
          <p:nvPr/>
        </p:nvSpPr>
        <p:spPr>
          <a:xfrm>
            <a:off x="766005" y="5407009"/>
            <a:ext cx="10659989"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كما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تعلّمتم ايضا من ابفراس </a:t>
            </a:r>
            <a:r>
              <a:rPr lang="ar-JO" sz="4000" b="1" dirty="0">
                <a:effectLst>
                  <a:glow rad="139700">
                    <a:schemeClr val="bg1"/>
                  </a:glow>
                </a:effectLst>
                <a:latin typeface="Arial" panose="020B0604020202020204" pitchFamily="34" charset="0"/>
                <a:ea typeface="Calibri" panose="020F0502020204030204" pitchFamily="34" charset="0"/>
              </a:rPr>
              <a:t>العبد الحبيب معنا، الذي هو خادم امين للمسيح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٧</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D42B53-8365-9D5B-934B-DE972302B6B9}"/>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33DFC7E-98FB-49E5-7416-78CE653028C3}"/>
              </a:ext>
            </a:extLst>
          </p:cNvPr>
          <p:cNvSpPr/>
          <p:nvPr/>
        </p:nvSpPr>
        <p:spPr>
          <a:xfrm>
            <a:off x="3511058" y="4399810"/>
            <a:ext cx="5169884" cy="76727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ماذا فعل ابفراس؟</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86741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D8CC-E9CC-415B-329F-47E9688F17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61B3D7-1E16-31D6-60F5-8C064197FEE3}"/>
              </a:ext>
            </a:extLst>
          </p:cNvPr>
          <p:cNvPicPr>
            <a:picLocks noChangeAspect="1"/>
          </p:cNvPicPr>
          <p:nvPr/>
        </p:nvPicPr>
        <p:blipFill>
          <a:blip r:embed="rId4">
            <a:extLst>
              <a:ext uri="{28A0092B-C50C-407E-A947-70E740481C1C}">
                <a14:useLocalDpi xmlns:a14="http://schemas.microsoft.com/office/drawing/2010/main" val="0"/>
              </a:ext>
            </a:extLst>
          </a:blip>
          <a:srcRect t="2469" b="12191"/>
          <a:stretch>
            <a:fillRect/>
          </a:stretch>
        </p:blipFill>
        <p:spPr>
          <a:xfrm>
            <a:off x="0" y="0"/>
            <a:ext cx="12192000" cy="6852925"/>
          </a:xfrm>
          <a:prstGeom prst="rect">
            <a:avLst/>
          </a:prstGeom>
        </p:spPr>
      </p:pic>
      <p:sp>
        <p:nvSpPr>
          <p:cNvPr id="5" name="TextBox 4">
            <a:extLst>
              <a:ext uri="{FF2B5EF4-FFF2-40B4-BE49-F238E27FC236}">
                <a16:creationId xmlns:a16="http://schemas.microsoft.com/office/drawing/2014/main" id="{23FDF5B4-E3F5-A7DC-A483-18DDE2E4CF58}"/>
              </a:ext>
            </a:extLst>
          </p:cNvPr>
          <p:cNvSpPr txBox="1"/>
          <p:nvPr/>
        </p:nvSpPr>
        <p:spPr>
          <a:xfrm>
            <a:off x="5215467" y="5004351"/>
            <a:ext cx="6795859" cy="1723549"/>
          </a:xfrm>
          <a:prstGeom prst="rect">
            <a:avLst/>
          </a:prstGeom>
          <a:solidFill>
            <a:schemeClr val="bg1">
              <a:alpha val="70000"/>
            </a:schemeClr>
          </a:solidFill>
        </p:spPr>
        <p:txBody>
          <a:bodyPr wrap="square" rtlCol="0">
            <a:spAutoFit/>
          </a:bodyPr>
          <a:lstStyle/>
          <a:p>
            <a:pPr algn="ctr">
              <a:spcAft>
                <a:spcPts val="1200"/>
              </a:spcAft>
            </a:pP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من هم خدام المسيح؟</a:t>
            </a:r>
          </a:p>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هل تعتبر نفسك خادماً للمسيح؟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807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FEDEE-FCFC-1A4F-D25A-B64A1B16E1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80CFE8-D1DC-6E86-FF17-AAB97A212EF4}"/>
              </a:ext>
            </a:extLst>
          </p:cNvPr>
          <p:cNvPicPr>
            <a:picLocks noChangeAspect="1"/>
          </p:cNvPicPr>
          <p:nvPr/>
        </p:nvPicPr>
        <p:blipFill>
          <a:blip r:embed="rId4">
            <a:extLst>
              <a:ext uri="{28A0092B-C50C-407E-A947-70E740481C1C}">
                <a14:useLocalDpi xmlns:a14="http://schemas.microsoft.com/office/drawing/2010/main" val="0"/>
              </a:ext>
            </a:extLst>
          </a:blip>
          <a:srcRect t="5218" b="6087"/>
          <a:stretch>
            <a:fillRect/>
          </a:stretch>
        </p:blipFill>
        <p:spPr>
          <a:xfrm>
            <a:off x="117612" y="-1"/>
            <a:ext cx="12074388" cy="6857539"/>
          </a:xfrm>
          <a:prstGeom prst="rect">
            <a:avLst/>
          </a:prstGeom>
        </p:spPr>
      </p:pic>
      <p:sp>
        <p:nvSpPr>
          <p:cNvPr id="15" name="TextBox 14">
            <a:extLst>
              <a:ext uri="{FF2B5EF4-FFF2-40B4-BE49-F238E27FC236}">
                <a16:creationId xmlns:a16="http://schemas.microsoft.com/office/drawing/2014/main" id="{F0C21FD9-118F-D628-9D6E-9416AB485EEB}"/>
              </a:ext>
            </a:extLst>
          </p:cNvPr>
          <p:cNvSpPr txBox="1"/>
          <p:nvPr/>
        </p:nvSpPr>
        <p:spPr>
          <a:xfrm>
            <a:off x="766005" y="5592539"/>
            <a:ext cx="10659989" cy="707886"/>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الذي اخبرنا ايضا بمحبتكم في الروح</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٧</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C826A3-02FF-FBD0-56EF-E5D211F92A2A}"/>
              </a:ext>
            </a:extLst>
          </p:cNvPr>
          <p:cNvSpPr txBox="1"/>
          <p:nvPr/>
        </p:nvSpPr>
        <p:spPr>
          <a:xfrm>
            <a:off x="4594577" y="-1"/>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13D94494-21B3-1F68-9364-F16AD38DED9E}"/>
              </a:ext>
            </a:extLst>
          </p:cNvPr>
          <p:cNvSpPr/>
          <p:nvPr/>
        </p:nvSpPr>
        <p:spPr>
          <a:xfrm>
            <a:off x="7281333" y="4240724"/>
            <a:ext cx="2646530" cy="907010"/>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ثم ماذا فعل؟</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1867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F2A75-62ED-4C45-49A4-3CBDF510C9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829554-C76A-6675-58E8-D7E8A3F2B2C2}"/>
              </a:ext>
            </a:extLst>
          </p:cNvPr>
          <p:cNvPicPr>
            <a:picLocks noChangeAspect="1"/>
          </p:cNvPicPr>
          <p:nvPr/>
        </p:nvPicPr>
        <p:blipFill>
          <a:blip r:embed="rId4">
            <a:extLst>
              <a:ext uri="{28A0092B-C50C-407E-A947-70E740481C1C}">
                <a14:useLocalDpi xmlns:a14="http://schemas.microsoft.com/office/drawing/2010/main" val="0"/>
              </a:ext>
            </a:extLst>
          </a:blip>
          <a:srcRect t="5218" b="6087"/>
          <a:stretch>
            <a:fillRect/>
          </a:stretch>
        </p:blipFill>
        <p:spPr>
          <a:xfrm>
            <a:off x="117612" y="-1"/>
            <a:ext cx="12074388" cy="6857539"/>
          </a:xfrm>
          <a:prstGeom prst="rect">
            <a:avLst/>
          </a:prstGeom>
        </p:spPr>
      </p:pic>
      <p:sp>
        <p:nvSpPr>
          <p:cNvPr id="15" name="TextBox 14">
            <a:extLst>
              <a:ext uri="{FF2B5EF4-FFF2-40B4-BE49-F238E27FC236}">
                <a16:creationId xmlns:a16="http://schemas.microsoft.com/office/drawing/2014/main" id="{3944606E-E7A0-FC39-0D22-071ACD4E4CCC}"/>
              </a:ext>
            </a:extLst>
          </p:cNvPr>
          <p:cNvSpPr txBox="1"/>
          <p:nvPr/>
        </p:nvSpPr>
        <p:spPr>
          <a:xfrm>
            <a:off x="766005" y="5592539"/>
            <a:ext cx="10659989" cy="707886"/>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الذي اخبرنا ايضا بمحبتكم في الروح.</a:t>
            </a:r>
            <a:r>
              <a:rPr lang="ku-Arab-IQ"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٧</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3C94C678-4A06-B0C6-1068-3483B8DB99CB}"/>
              </a:ext>
            </a:extLst>
          </p:cNvPr>
          <p:cNvSpPr txBox="1"/>
          <p:nvPr/>
        </p:nvSpPr>
        <p:spPr>
          <a:xfrm>
            <a:off x="4594577" y="-1"/>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حب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14CEBD0-513B-4A47-E750-8B150B51DEA2}"/>
              </a:ext>
            </a:extLst>
          </p:cNvPr>
          <p:cNvSpPr/>
          <p:nvPr/>
        </p:nvSpPr>
        <p:spPr>
          <a:xfrm>
            <a:off x="6429735" y="3258590"/>
            <a:ext cx="5157595" cy="2050513"/>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ال</a:t>
            </a:r>
            <a:r>
              <a:rPr lang="en-US" sz="4000" b="1" dirty="0" err="1"/>
              <a:t>خادم</a:t>
            </a:r>
            <a:r>
              <a:rPr lang="en-US" sz="4000" b="1" dirty="0"/>
              <a:t> </a:t>
            </a:r>
            <a:r>
              <a:rPr lang="en-US" sz="4000" b="1" dirty="0" err="1"/>
              <a:t>يحب</a:t>
            </a:r>
            <a:r>
              <a:rPr lang="en-US" sz="4000" b="1" dirty="0"/>
              <a:t> </a:t>
            </a:r>
            <a:r>
              <a:rPr lang="en-US" sz="4000" b="1" dirty="0" err="1"/>
              <a:t>يسوع</a:t>
            </a:r>
            <a:r>
              <a:rPr lang="en-US" sz="4000" b="1" dirty="0"/>
              <a:t> </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 الخادم يحب رسالة الإنجيل</a:t>
            </a:r>
          </a:p>
          <a:p>
            <a:pPr algn="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rPr>
              <a:t>- الخادم يحب و يخدم الناس</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630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4E8C-C507-2F91-F850-31DFE37756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6F9818-70AE-25A5-907F-EAAB0DAA7B5C}"/>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3C38C927-E410-0D01-77E7-4356A2CEEED0}"/>
              </a:ext>
            </a:extLst>
          </p:cNvPr>
          <p:cNvSpPr txBox="1"/>
          <p:nvPr/>
        </p:nvSpPr>
        <p:spPr>
          <a:xfrm>
            <a:off x="3380831" y="4021802"/>
            <a:ext cx="5430337" cy="2585323"/>
          </a:xfrm>
          <a:prstGeom prst="rect">
            <a:avLst/>
          </a:prstGeom>
          <a:solidFill>
            <a:schemeClr val="bg1">
              <a:alpha val="70000"/>
            </a:schemeClr>
          </a:solidFill>
        </p:spPr>
        <p:txBody>
          <a:bodyPr wrap="square" rtlCol="0">
            <a:spAutoFit/>
          </a:bodyPr>
          <a:lstStyle/>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هوية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حب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صلاة الخادم (</a:t>
            </a:r>
            <a:r>
              <a:rPr lang="ku-Arab-IQ"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r>
              <a:rPr lang="ar-JO"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A6672696-6254-E979-7754-174E88E230A4}"/>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060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6F7CA-CC2D-DDB9-9C86-2D673B6C93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31D5B3-1E79-A416-39FE-6CB5DF0FF155}"/>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2" name="Rectangle: Rounded Corners 1">
            <a:extLst>
              <a:ext uri="{FF2B5EF4-FFF2-40B4-BE49-F238E27FC236}">
                <a16:creationId xmlns:a16="http://schemas.microsoft.com/office/drawing/2014/main" id="{00310874-9F91-257D-CF0E-E3484BF05B62}"/>
              </a:ext>
            </a:extLst>
          </p:cNvPr>
          <p:cNvSpPr/>
          <p:nvPr/>
        </p:nvSpPr>
        <p:spPr>
          <a:xfrm>
            <a:off x="553155" y="3930430"/>
            <a:ext cx="11142133"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عندما تصلي من أجل الناس، ما الذي تصلي من أجله عادةً؟</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F8AB1896-638D-C34C-090A-9D0DD76CE14A}"/>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25231C-D094-006B-AA69-AA648C6ECEEC}"/>
              </a:ext>
            </a:extLst>
          </p:cNvPr>
          <p:cNvSpPr/>
          <p:nvPr/>
        </p:nvSpPr>
        <p:spPr>
          <a:xfrm>
            <a:off x="553155" y="5465722"/>
            <a:ext cx="11142133"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الذي صلى من أجله بولس وتيموثاوس من أجل أهل كولوسي؟</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361963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E879-F37A-24C6-350B-4EDEDA2E63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141212-89EC-789D-3EF4-3D32BA2E10BD}"/>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9F874488-C092-0E69-3BEB-56955339A287}"/>
              </a:ext>
            </a:extLst>
          </p:cNvPr>
          <p:cNvSpPr txBox="1"/>
          <p:nvPr/>
        </p:nvSpPr>
        <p:spPr>
          <a:xfrm>
            <a:off x="553156" y="3057061"/>
            <a:ext cx="10916352" cy="1938992"/>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من اجل ذلك نحن أيضا، منذ يوم سمعنا، لم نزل مصلّين وطالبين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ان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تمتلئوا من معرفة مشيئته، في كل حكمة وفهم روحي</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endParaRPr lang="ar-JO" sz="4000" b="1" dirty="0">
              <a:effectLst>
                <a:glow rad="139700">
                  <a:schemeClr val="bg1"/>
                </a:glow>
              </a:effectLst>
              <a:latin typeface="Arial" panose="020B0604020202020204" pitchFamily="34" charset="0"/>
              <a:ea typeface="Calibri" panose="020F0502020204030204" pitchFamily="34" charset="0"/>
            </a:endParaRP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C14E9FE5-D9EF-8B88-D957-5FE76AD850E3}"/>
              </a:ext>
            </a:extLst>
          </p:cNvPr>
          <p:cNvSpPr/>
          <p:nvPr/>
        </p:nvSpPr>
        <p:spPr>
          <a:xfrm>
            <a:off x="553155" y="5465722"/>
            <a:ext cx="11142133"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ما الذي صلى من أجله بولس وتيموثاوس من أجل أهل كولوسي؟</a:t>
            </a:r>
            <a:endParaRPr lang="en-US" sz="4000" b="1" dirty="0">
              <a:solidFill>
                <a:srgbClr val="FFFF00"/>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1061757A-795D-9C91-DCAE-72A49BD297D9}"/>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20183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86F8-FFD5-90CA-D7EA-4AE4B578DF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966706-40A0-4D11-44AC-88BDAF3D0849}"/>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1B9D9149-34D5-DE82-AC8D-3230F2E5B547}"/>
              </a:ext>
            </a:extLst>
          </p:cNvPr>
          <p:cNvSpPr txBox="1"/>
          <p:nvPr/>
        </p:nvSpPr>
        <p:spPr>
          <a:xfrm>
            <a:off x="982135" y="3102217"/>
            <a:ext cx="10227730"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لتسلكوا كما يحق للرب، في كل رضى</a:t>
            </a:r>
            <a:r>
              <a:rPr lang="ar-JO" sz="4000" b="1" dirty="0">
                <a:effectLst>
                  <a:glow rad="139700">
                    <a:schemeClr val="bg1"/>
                  </a:glow>
                </a:effectLst>
                <a:latin typeface="Arial" panose="020B0604020202020204" pitchFamily="34" charset="0"/>
                <a:ea typeface="Calibri" panose="020F0502020204030204" pitchFamily="34" charset="0"/>
              </a:rPr>
              <a:t>، مثمرين في كل عمل صالح، ونامين في معرفة الله،</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DF62106-34B4-3426-F736-FA69757FC5D7}"/>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C46FB1EB-B99E-A854-BC34-E04450E0004D}"/>
              </a:ext>
            </a:extLst>
          </p:cNvPr>
          <p:cNvSpPr/>
          <p:nvPr/>
        </p:nvSpPr>
        <p:spPr>
          <a:xfrm>
            <a:off x="553155" y="5465722"/>
            <a:ext cx="11142133" cy="1011937"/>
          </a:xfrm>
          <a:prstGeom prst="roundRect">
            <a:avLst/>
          </a:prstGeom>
          <a:solidFill>
            <a:srgbClr val="191919"/>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كيف يبدو أن يسير المرء </a:t>
            </a:r>
            <a:r>
              <a:rPr lang="ar-JO"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a:t>
            </a:r>
            <a:r>
              <a:rPr lang="ar-JO" sz="4000" b="1" dirty="0">
                <a:solidFill>
                  <a:schemeClr val="tx1"/>
                </a:solidFill>
                <a:effectLst>
                  <a:glow rad="139700">
                    <a:schemeClr val="bg1"/>
                  </a:glow>
                </a:effectLst>
                <a:latin typeface="Arial" panose="020B0604020202020204" pitchFamily="34" charset="0"/>
                <a:ea typeface="Calibri" panose="020F0502020204030204" pitchFamily="34" charset="0"/>
              </a:rPr>
              <a:t>كما يحق للرب، في كل رضى"</a:t>
            </a:r>
            <a:r>
              <a:rPr lang="ku-Arab-IQ"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rPr>
              <a:t>؟</a:t>
            </a:r>
            <a:endParaRPr lang="en-US" sz="4000" b="1" dirty="0">
              <a:solidFill>
                <a:schemeClr val="tx1"/>
              </a:solidFill>
              <a:effectLst>
                <a:glow rad="101600">
                  <a:schemeClr val="bg1">
                    <a:alpha val="80000"/>
                  </a:schemeClr>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08140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7476-98D3-B3E3-7122-9672612988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692BAB-48B5-1D98-4DB9-040D187F7DCB}"/>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4D1BD540-21F9-6E97-1759-14C568ACF171}"/>
              </a:ext>
            </a:extLst>
          </p:cNvPr>
          <p:cNvSpPr txBox="1"/>
          <p:nvPr/>
        </p:nvSpPr>
        <p:spPr>
          <a:xfrm>
            <a:off x="637823" y="3182779"/>
            <a:ext cx="10916354"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"لتسلكوا كما يحق للرب، في كل رضى، </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rPr>
              <a:t>مثمرين في كل عمل صالح</a:t>
            </a:r>
            <a:r>
              <a:rPr lang="ku-Arab-IQ" sz="4000" b="1" dirty="0">
                <a:effectLst>
                  <a:glow rad="139700">
                    <a:schemeClr val="bg1"/>
                  </a:glow>
                </a:effectLst>
                <a:latin typeface="Arial" panose="020B0604020202020204" pitchFamily="34" charset="0"/>
                <a:ea typeface="Calibri" panose="020F0502020204030204" pitchFamily="34" charset="0"/>
              </a:rPr>
              <a:t>، ونامين في معرفة الله،</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effectLst>
                  <a:glow rad="139700">
                    <a:schemeClr val="bg1"/>
                  </a:glow>
                </a:effectLst>
                <a:latin typeface="Arial" panose="020B0604020202020204" pitchFamily="34" charset="0"/>
                <a:ea typeface="Calibri" panose="020F0502020204030204" pitchFamily="34" charset="0"/>
              </a:rPr>
              <a:t>متقوين</a:t>
            </a:r>
            <a:r>
              <a:rPr lang="ar-JO" sz="4000" b="1" dirty="0">
                <a:effectLst>
                  <a:glow rad="139700">
                    <a:schemeClr val="bg1"/>
                  </a:glow>
                </a:effectLst>
                <a:latin typeface="Arial" panose="020B0604020202020204" pitchFamily="34" charset="0"/>
                <a:ea typeface="Calibri" panose="020F0502020204030204" pitchFamily="34" charset="0"/>
              </a:rPr>
              <a:t> بكل قوة بحسب قدرة مجده، لكل صبر وطول اناة بفرح، شاكرين الآب الذي اهّلنا لشركة ميراث القديسين في النور،</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433642-01B7-2027-4CB1-BA938E26AA5C}"/>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32712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CEFF-AFF3-5F16-BEC5-621F693AA2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F01C86-2A97-765B-6CE3-6B8BE8CF5886}"/>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DB7AF6F5-222E-175D-9E80-9A8519C8FF38}"/>
              </a:ext>
            </a:extLst>
          </p:cNvPr>
          <p:cNvSpPr txBox="1"/>
          <p:nvPr/>
        </p:nvSpPr>
        <p:spPr>
          <a:xfrm>
            <a:off x="637823" y="3182779"/>
            <a:ext cx="10916354"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"لتسلكوا كما يحق للرب، في كل رضى، مثمرين في كل عمل صالح، </a:t>
            </a:r>
            <a:r>
              <a:rPr lang="ku-Arab-IQ" sz="4000" b="1" dirty="0">
                <a:solidFill>
                  <a:srgbClr val="FFFF00"/>
                </a:solidFill>
                <a:effectLst>
                  <a:glow rad="139700">
                    <a:schemeClr val="bg1"/>
                  </a:glow>
                </a:effectLst>
                <a:latin typeface="Arial" panose="020B0604020202020204" pitchFamily="34" charset="0"/>
                <a:ea typeface="Calibri" panose="020F0502020204030204" pitchFamily="34" charset="0"/>
              </a:rPr>
              <a:t>ونامين في معرفة الله</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effectLst>
                  <a:glow rad="139700">
                    <a:schemeClr val="bg1"/>
                  </a:glow>
                </a:effectLst>
                <a:latin typeface="Arial" panose="020B0604020202020204" pitchFamily="34" charset="0"/>
                <a:ea typeface="Calibri" panose="020F0502020204030204" pitchFamily="34" charset="0"/>
              </a:rPr>
              <a:t>متقوين</a:t>
            </a:r>
            <a:r>
              <a:rPr lang="ar-JO" sz="4000" b="1" dirty="0">
                <a:effectLst>
                  <a:glow rad="139700">
                    <a:schemeClr val="bg1"/>
                  </a:glow>
                </a:effectLst>
                <a:latin typeface="Arial" panose="020B0604020202020204" pitchFamily="34" charset="0"/>
                <a:ea typeface="Calibri" panose="020F0502020204030204" pitchFamily="34" charset="0"/>
              </a:rPr>
              <a:t> بكل قوة بحسب قدرة مجده، لكل صبر وطول اناة بفرح، شاكرين الآب الذي اهّلنا لشركة ميراث القديسين في النور،</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B746F9AB-3729-E93C-F20A-FF62FE7709F5}"/>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05195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55ED2-1B47-DD90-E653-FA3B50B14E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7557CD-5600-20CF-0ADA-CB9B95189733}"/>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28BF319D-4ADD-C734-1376-B8A5FAACF415}"/>
              </a:ext>
            </a:extLst>
          </p:cNvPr>
          <p:cNvSpPr txBox="1"/>
          <p:nvPr/>
        </p:nvSpPr>
        <p:spPr>
          <a:xfrm>
            <a:off x="637823" y="3182779"/>
            <a:ext cx="10916354"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"لتسلكوا كما يحق للرب، في كل رضى، مثمرين في كل عمل صالح، ونامين في معرفة الله،</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solidFill>
                  <a:srgbClr val="FFFF00"/>
                </a:solidFill>
                <a:effectLst>
                  <a:glow rad="139700">
                    <a:schemeClr val="bg1"/>
                  </a:glow>
                </a:effectLst>
                <a:latin typeface="Arial" panose="020B0604020202020204" pitchFamily="34" charset="0"/>
                <a:ea typeface="Calibri" panose="020F0502020204030204" pitchFamily="34" charset="0"/>
              </a:rPr>
              <a:t>متقوين</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بكل قوة بحسب قدرة مجده، لكل صبر وطول اناة بفرح</a:t>
            </a:r>
            <a:r>
              <a:rPr lang="ar-JO" sz="4000" b="1" dirty="0">
                <a:effectLst>
                  <a:glow rad="139700">
                    <a:schemeClr val="bg1"/>
                  </a:glow>
                </a:effectLst>
                <a:latin typeface="Arial" panose="020B0604020202020204" pitchFamily="34" charset="0"/>
                <a:ea typeface="Calibri" panose="020F0502020204030204" pitchFamily="34" charset="0"/>
              </a:rPr>
              <a:t>، شاكرين الآب الذي اهّلنا لشركة ميراث القديسين في النور،</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49C52D-4C27-2193-9782-706365E41E5E}"/>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52471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F012-98CA-A925-8580-AD824E7DC4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443B4A-7919-36AB-9A71-87180D1D7C77}"/>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20B3F264-C370-3F5E-89DE-5055A8953686}"/>
              </a:ext>
            </a:extLst>
          </p:cNvPr>
          <p:cNvSpPr txBox="1"/>
          <p:nvPr/>
        </p:nvSpPr>
        <p:spPr>
          <a:xfrm>
            <a:off x="637823" y="3182779"/>
            <a:ext cx="10916354" cy="2554545"/>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"لتسلكوا كما يحق للرب، في كل رضى، مثمرين في كل عمل صالح، ونامين في معرفة الله،</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effectLst>
                  <a:glow rad="139700">
                    <a:schemeClr val="bg1"/>
                  </a:glow>
                </a:effectLst>
                <a:latin typeface="Arial" panose="020B0604020202020204" pitchFamily="34" charset="0"/>
                <a:ea typeface="Calibri" panose="020F0502020204030204" pitchFamily="34" charset="0"/>
              </a:rPr>
              <a:t>متقوين</a:t>
            </a:r>
            <a:r>
              <a:rPr lang="ar-JO" sz="4000" b="1" dirty="0">
                <a:effectLst>
                  <a:glow rad="139700">
                    <a:schemeClr val="bg1"/>
                  </a:glow>
                </a:effectLst>
                <a:latin typeface="Arial" panose="020B0604020202020204" pitchFamily="34" charset="0"/>
                <a:ea typeface="Calibri" panose="020F0502020204030204" pitchFamily="34" charset="0"/>
              </a:rPr>
              <a:t> بكل قوة بحسب قدرة مجده، لكل صبر وطول اناة بفرح،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شاكرين الآب الذي اهّلنا لشركة ميراث القديسين في النور</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AD8F9B9-B822-9BE3-3534-A205EABDD989}"/>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54920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4CB23-DF9C-29AA-E602-D3B017AE95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FA2118-8C47-AA3E-B818-94893D64E2EB}"/>
              </a:ext>
            </a:extLst>
          </p:cNvPr>
          <p:cNvPicPr>
            <a:picLocks noChangeAspect="1"/>
          </p:cNvPicPr>
          <p:nvPr/>
        </p:nvPicPr>
        <p:blipFill>
          <a:blip r:embed="rId4">
            <a:extLst>
              <a:ext uri="{28A0092B-C50C-407E-A947-70E740481C1C}">
                <a14:useLocalDpi xmlns:a14="http://schemas.microsoft.com/office/drawing/2010/main" val="0"/>
              </a:ext>
            </a:extLst>
          </a:blip>
          <a:srcRect t="2469" b="12191"/>
          <a:stretch>
            <a:fillRect/>
          </a:stretch>
        </p:blipFill>
        <p:spPr>
          <a:xfrm>
            <a:off x="0" y="0"/>
            <a:ext cx="12192000" cy="6852925"/>
          </a:xfrm>
          <a:prstGeom prst="rect">
            <a:avLst/>
          </a:prstGeom>
        </p:spPr>
      </p:pic>
      <p:sp>
        <p:nvSpPr>
          <p:cNvPr id="5" name="TextBox 4">
            <a:extLst>
              <a:ext uri="{FF2B5EF4-FFF2-40B4-BE49-F238E27FC236}">
                <a16:creationId xmlns:a16="http://schemas.microsoft.com/office/drawing/2014/main" id="{149365AE-46AD-C1CD-D3B0-F24B6BBD1D81}"/>
              </a:ext>
            </a:extLst>
          </p:cNvPr>
          <p:cNvSpPr txBox="1"/>
          <p:nvPr/>
        </p:nvSpPr>
        <p:spPr>
          <a:xfrm>
            <a:off x="1653835" y="4789862"/>
            <a:ext cx="8884330" cy="1938992"/>
          </a:xfrm>
          <a:prstGeom prst="rect">
            <a:avLst/>
          </a:prstGeom>
          <a:solidFill>
            <a:schemeClr val="bg1">
              <a:alpha val="70000"/>
            </a:schemeClr>
          </a:solidFill>
        </p:spPr>
        <p:txBody>
          <a:bodyPr wrap="square" rtlCol="0">
            <a:spAutoFit/>
          </a:bodyPr>
          <a:lstStyle/>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rPr>
              <a:t>"هو اعطى البعض ان يكونوا...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رعاة</a:t>
            </a:r>
            <a:r>
              <a:rPr lang="ar-JO" sz="4000" b="1" dirty="0">
                <a:effectLst>
                  <a:glow rad="139700">
                    <a:schemeClr val="bg1"/>
                  </a:glow>
                </a:effectLst>
                <a:latin typeface="Arial" panose="020B0604020202020204" pitchFamily="34" charset="0"/>
                <a:ea typeface="Calibri" panose="020F0502020204030204" pitchFamily="34" charset="0"/>
              </a:rPr>
              <a:t> و</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معلّمين</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err="1">
                <a:effectLst>
                  <a:glow rad="139700">
                    <a:schemeClr val="bg1"/>
                  </a:glow>
                </a:effectLst>
                <a:latin typeface="Arial" panose="020B0604020202020204" pitchFamily="34" charset="0"/>
                <a:ea typeface="Calibri" panose="020F0502020204030204" pitchFamily="34" charset="0"/>
              </a:rPr>
              <a:t>لاجل</a:t>
            </a:r>
            <a:r>
              <a:rPr lang="ar-JO" sz="4000" b="1" dirty="0">
                <a:effectLst>
                  <a:glow rad="139700">
                    <a:schemeClr val="bg1"/>
                  </a:glow>
                </a:effectLst>
                <a:latin typeface="Arial" panose="020B0604020202020204" pitchFamily="34" charset="0"/>
                <a:ea typeface="Calibri" panose="020F0502020204030204" pitchFamily="34" charset="0"/>
              </a:rPr>
              <a:t> تكميل القديسين لعمل الخدمة لبنيان جسد المسيح."                                        افسس </a:t>
            </a:r>
            <a:r>
              <a:rPr lang="ku-Arab-IQ" sz="4000" b="1" dirty="0">
                <a:effectLst>
                  <a:glow rad="139700">
                    <a:schemeClr val="bg1"/>
                  </a:glow>
                </a:effectLst>
                <a:latin typeface="Arial" panose="020B0604020202020204" pitchFamily="34" charset="0"/>
                <a:ea typeface="Calibri" panose="020F0502020204030204" pitchFamily="34" charset="0"/>
              </a:rPr>
              <a:t>٤</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١١</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52518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5E5DF-AE53-013E-F9F5-CBC17E8238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7ABA61-660D-C419-62A6-31418736B699}"/>
              </a:ext>
            </a:extLst>
          </p:cNvPr>
          <p:cNvPicPr>
            <a:picLocks noChangeAspect="1"/>
          </p:cNvPicPr>
          <p:nvPr/>
        </p:nvPicPr>
        <p:blipFill>
          <a:blip r:embed="rId4">
            <a:extLst>
              <a:ext uri="{28A0092B-C50C-407E-A947-70E740481C1C}">
                <a14:useLocalDpi xmlns:a14="http://schemas.microsoft.com/office/drawing/2010/main" val="0"/>
              </a:ext>
            </a:extLst>
          </a:blip>
          <a:srcRect t="6091" b="9462"/>
          <a:stretch>
            <a:fillRect/>
          </a:stretch>
        </p:blipFill>
        <p:spPr>
          <a:xfrm>
            <a:off x="0" y="0"/>
            <a:ext cx="12192000" cy="6840084"/>
          </a:xfrm>
          <a:prstGeom prst="rect">
            <a:avLst/>
          </a:prstGeom>
        </p:spPr>
      </p:pic>
      <p:sp>
        <p:nvSpPr>
          <p:cNvPr id="15" name="TextBox 14">
            <a:extLst>
              <a:ext uri="{FF2B5EF4-FFF2-40B4-BE49-F238E27FC236}">
                <a16:creationId xmlns:a16="http://schemas.microsoft.com/office/drawing/2014/main" id="{5E124EF8-1900-B627-F0FA-04D26BC9841F}"/>
              </a:ext>
            </a:extLst>
          </p:cNvPr>
          <p:cNvSpPr txBox="1"/>
          <p:nvPr/>
        </p:nvSpPr>
        <p:spPr>
          <a:xfrm>
            <a:off x="457200" y="5417979"/>
            <a:ext cx="11277600"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الذي انقذنا من سلطان الظلمة، ونقلنا الى ملكوت ابن محبته</a:t>
            </a:r>
            <a:r>
              <a:rPr lang="ar-JO" sz="4000" b="1" dirty="0">
                <a:effectLst>
                  <a:glow rad="139700">
                    <a:schemeClr val="bg1"/>
                  </a:glow>
                </a:effectLst>
                <a:latin typeface="Arial" panose="020B0604020202020204" pitchFamily="34" charset="0"/>
                <a:ea typeface="Calibri" panose="020F0502020204030204" pitchFamily="34" charset="0"/>
              </a:rPr>
              <a:t>، الذي لنا فيه الفداء، بدمه غفران الخطايا.</a:t>
            </a: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١٣-١٤</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1EA623-F6AC-FBF0-5108-EFBFF405E8E5}"/>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E2A6C42-3296-F200-4BB2-97264F51F746}"/>
              </a:ext>
            </a:extLst>
          </p:cNvPr>
          <p:cNvSpPr txBox="1"/>
          <p:nvPr/>
        </p:nvSpPr>
        <p:spPr>
          <a:xfrm>
            <a:off x="6231467" y="3995874"/>
            <a:ext cx="5503333" cy="1323439"/>
          </a:xfrm>
          <a:prstGeom prst="rect">
            <a:avLst/>
          </a:prstGeom>
          <a:solidFill>
            <a:schemeClr val="bg1">
              <a:alpha val="70000"/>
            </a:schemeClr>
          </a:solidFill>
        </p:spPr>
        <p:txBody>
          <a:bodyPr wrap="square" rtlCol="0">
            <a:spAutoFit/>
          </a:bodyPr>
          <a:lstStyle/>
          <a:p>
            <a:pPr algn="r"/>
            <a:r>
              <a:rPr lang="ku-Arab-IQ" sz="4000" b="1" dirty="0">
                <a:effectLst>
                  <a:glow rad="139700">
                    <a:schemeClr val="bg1"/>
                  </a:glow>
                </a:effectLst>
                <a:latin typeface="Arial" panose="020B0604020202020204" pitchFamily="34" charset="0"/>
                <a:ea typeface="Calibri" panose="020F0502020204030204" pitchFamily="34" charset="0"/>
              </a:rPr>
              <a:t>"</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شاكرين الآب </a:t>
            </a:r>
            <a:r>
              <a:rPr lang="ar-JO" sz="4000" b="1" dirty="0">
                <a:effectLst>
                  <a:glow rad="139700">
                    <a:schemeClr val="bg1"/>
                  </a:glow>
                </a:effectLst>
                <a:latin typeface="Arial" panose="020B0604020202020204" pitchFamily="34" charset="0"/>
                <a:ea typeface="Calibri" panose="020F0502020204030204" pitchFamily="34" charset="0"/>
              </a:rPr>
              <a:t>الذي اهّلنا لشركة ميراث القديسين في النور،</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9991660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A5ED8-7526-76D0-11FD-D58E9FCB8D3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C30228-AA79-6C1E-203B-6890426BB3FF}"/>
              </a:ext>
            </a:extLst>
          </p:cNvPr>
          <p:cNvPicPr>
            <a:picLocks noChangeAspect="1"/>
          </p:cNvPicPr>
          <p:nvPr/>
        </p:nvPicPr>
        <p:blipFill>
          <a:blip r:embed="rId4">
            <a:extLst>
              <a:ext uri="{28A0092B-C50C-407E-A947-70E740481C1C}">
                <a14:useLocalDpi xmlns:a14="http://schemas.microsoft.com/office/drawing/2010/main" val="0"/>
              </a:ext>
            </a:extLst>
          </a:blip>
          <a:srcRect t="6091" b="9462"/>
          <a:stretch>
            <a:fillRect/>
          </a:stretch>
        </p:blipFill>
        <p:spPr>
          <a:xfrm>
            <a:off x="0" y="0"/>
            <a:ext cx="12192000" cy="6840084"/>
          </a:xfrm>
          <a:prstGeom prst="rect">
            <a:avLst/>
          </a:prstGeom>
        </p:spPr>
      </p:pic>
      <p:sp>
        <p:nvSpPr>
          <p:cNvPr id="15" name="TextBox 14">
            <a:extLst>
              <a:ext uri="{FF2B5EF4-FFF2-40B4-BE49-F238E27FC236}">
                <a16:creationId xmlns:a16="http://schemas.microsoft.com/office/drawing/2014/main" id="{D1930639-46CF-E6A5-3935-DBB3A57889F1}"/>
              </a:ext>
            </a:extLst>
          </p:cNvPr>
          <p:cNvSpPr txBox="1"/>
          <p:nvPr/>
        </p:nvSpPr>
        <p:spPr>
          <a:xfrm>
            <a:off x="327378" y="3532735"/>
            <a:ext cx="11407422" cy="255454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مثمرين</a:t>
            </a:r>
            <a:r>
              <a:rPr lang="ar-JO" sz="4000" b="1" dirty="0">
                <a:effectLst>
                  <a:glow rad="139700">
                    <a:schemeClr val="bg1"/>
                  </a:glow>
                </a:effectLst>
                <a:latin typeface="Arial" panose="020B0604020202020204" pitchFamily="34" charset="0"/>
                <a:ea typeface="Calibri" panose="020F0502020204030204" pitchFamily="34" charset="0"/>
              </a:rPr>
              <a:t> - تتغير حياتنا بطرق يمكن للناس أن يروها</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نامين في معرفة الله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الثمر الداخلي</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قوة لكل صبر وطول اناة بفرح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قادر على مواجهة الأوقات الصعبة</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شاكر لما فعله الله لنا</a:t>
            </a:r>
            <a:endParaRPr lang="en-US"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C8BC0A6D-94FE-CEF0-18FA-71491D5C99C0}"/>
              </a:ext>
            </a:extLst>
          </p:cNvPr>
          <p:cNvSpPr txBox="1"/>
          <p:nvPr/>
        </p:nvSpPr>
        <p:spPr>
          <a:xfrm>
            <a:off x="9189156" y="17916"/>
            <a:ext cx="3002844"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صلاة الخادم</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85D9E9-8158-EA07-0E0F-0CD04169F7EF}"/>
              </a:ext>
            </a:extLst>
          </p:cNvPr>
          <p:cNvSpPr txBox="1"/>
          <p:nvPr/>
        </p:nvSpPr>
        <p:spPr>
          <a:xfrm>
            <a:off x="327378" y="1386273"/>
            <a:ext cx="11407422" cy="1938992"/>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طالبين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ان...</a:t>
            </a:r>
          </a:p>
          <a:p>
            <a:pPr algn="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تمتلئوا من معرفة مشيئته، في كل حكمة وفهم روح</a:t>
            </a:r>
            <a:r>
              <a:rPr lang="ar-JO" sz="4000" b="1" dirty="0">
                <a:effectLst>
                  <a:glow rad="139700">
                    <a:schemeClr val="bg1"/>
                  </a:glow>
                </a:effectLst>
                <a:latin typeface="Arial" panose="020B0604020202020204" pitchFamily="34" charset="0"/>
                <a:ea typeface="Calibri" panose="020F0502020204030204" pitchFamily="34" charset="0"/>
              </a:rPr>
              <a:t>... (لماذا؟)</a:t>
            </a:r>
          </a:p>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لتسلكوا كما يحق للرب، في كل رضى </a:t>
            </a:r>
            <a:r>
              <a:rPr lang="ar-JO" sz="4000" b="1" dirty="0">
                <a:effectLst>
                  <a:glow rad="139700">
                    <a:schemeClr val="bg1"/>
                  </a:glow>
                </a:effectLst>
                <a:latin typeface="Arial" panose="020B0604020202020204" pitchFamily="34" charset="0"/>
                <a:ea typeface="Calibri" panose="020F0502020204030204" pitchFamily="34" charset="0"/>
              </a:rPr>
              <a:t>(ما معنى؟)</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5894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AADA-DBCC-7621-4923-74927A0AC24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4E0648-D241-A7D1-B3CB-9F183417DC58}"/>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3034FAEC-E023-933D-D43F-167229CE49D2}"/>
              </a:ext>
            </a:extLst>
          </p:cNvPr>
          <p:cNvSpPr txBox="1"/>
          <p:nvPr/>
        </p:nvSpPr>
        <p:spPr>
          <a:xfrm>
            <a:off x="3380831" y="4021802"/>
            <a:ext cx="5430337" cy="2585323"/>
          </a:xfrm>
          <a:prstGeom prst="rect">
            <a:avLst/>
          </a:prstGeom>
          <a:solidFill>
            <a:schemeClr val="bg1">
              <a:alpha val="70000"/>
            </a:schemeClr>
          </a:solidFill>
        </p:spPr>
        <p:txBody>
          <a:bodyPr wrap="square" rtlCol="0">
            <a:spAutoFit/>
          </a:bodyPr>
          <a:lstStyle/>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هوية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حب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٣</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٨</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صلاة الخادم (</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٩</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r>
              <a:rPr lang="ar-JO" sz="5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p:txBody>
      </p:sp>
      <p:sp>
        <p:nvSpPr>
          <p:cNvPr id="5" name="TextBox 4">
            <a:extLst>
              <a:ext uri="{FF2B5EF4-FFF2-40B4-BE49-F238E27FC236}">
                <a16:creationId xmlns:a16="http://schemas.microsoft.com/office/drawing/2014/main" id="{329AD500-C078-1C51-9233-E9E7A21EA91D}"/>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204109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8C0E-FF94-2A51-5FCC-A7CE126790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2F42FA1-D927-AA66-04E9-4DDD7786B118}"/>
              </a:ext>
            </a:extLst>
          </p:cNvPr>
          <p:cNvPicPr>
            <a:picLocks noChangeAspect="1"/>
          </p:cNvPicPr>
          <p:nvPr/>
        </p:nvPicPr>
        <p:blipFill>
          <a:blip r:embed="rId4">
            <a:extLst>
              <a:ext uri="{28A0092B-C50C-407E-A947-70E740481C1C}">
                <a14:useLocalDpi xmlns:a14="http://schemas.microsoft.com/office/drawing/2010/main" val="0"/>
              </a:ext>
            </a:extLst>
          </a:blip>
          <a:srcRect t="8503" b="6860"/>
          <a:stretch>
            <a:fillRect/>
          </a:stretch>
        </p:blipFill>
        <p:spPr>
          <a:xfrm>
            <a:off x="0" y="5234"/>
            <a:ext cx="12192000" cy="6879351"/>
          </a:xfrm>
          <a:prstGeom prst="rect">
            <a:avLst/>
          </a:prstGeom>
        </p:spPr>
      </p:pic>
      <p:sp>
        <p:nvSpPr>
          <p:cNvPr id="15" name="TextBox 14">
            <a:extLst>
              <a:ext uri="{FF2B5EF4-FFF2-40B4-BE49-F238E27FC236}">
                <a16:creationId xmlns:a16="http://schemas.microsoft.com/office/drawing/2014/main" id="{5E6AA19A-94E3-381B-727B-5127F8E254A6}"/>
              </a:ext>
            </a:extLst>
          </p:cNvPr>
          <p:cNvSpPr txBox="1"/>
          <p:nvPr/>
        </p:nvSpPr>
        <p:spPr>
          <a:xfrm>
            <a:off x="1293260" y="1104877"/>
            <a:ext cx="9605480" cy="5509200"/>
          </a:xfrm>
          <a:prstGeom prst="rect">
            <a:avLst/>
          </a:prstGeom>
          <a:solidFill>
            <a:schemeClr val="bg1">
              <a:alpha val="70000"/>
            </a:schemeClr>
          </a:solidFill>
        </p:spPr>
        <p:txBody>
          <a:bodyPr wrap="square" rtlCol="0">
            <a:spAutoFit/>
          </a:bodyPr>
          <a:lstStyle/>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هوية الخادم  </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يركز على هويته و هوية الناس مع يسوع</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حب الخادم</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يحب يسوع</a:t>
            </a:r>
          </a:p>
          <a:p>
            <a:pPr algn="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يحب الإنجيل</a:t>
            </a:r>
          </a:p>
          <a:p>
            <a:pPr algn="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يحب الناس</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صلاة الخادم</a:t>
            </a:r>
          </a:p>
          <a:p>
            <a:pPr algn="r"/>
            <a:r>
              <a:rPr lang="ar-JO" sz="44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يصلي لغيره من اجل الاحتياجات الروحية </a:t>
            </a:r>
          </a:p>
        </p:txBody>
      </p:sp>
      <p:sp>
        <p:nvSpPr>
          <p:cNvPr id="5" name="TextBox 4">
            <a:extLst>
              <a:ext uri="{FF2B5EF4-FFF2-40B4-BE49-F238E27FC236}">
                <a16:creationId xmlns:a16="http://schemas.microsoft.com/office/drawing/2014/main" id="{8D8420B1-D0BA-4FF9-7786-E8199ADD84A9}"/>
              </a:ext>
            </a:extLst>
          </p:cNvPr>
          <p:cNvSpPr txBox="1"/>
          <p:nvPr/>
        </p:nvSpPr>
        <p:spPr>
          <a:xfrm>
            <a:off x="4018897" y="3373"/>
            <a:ext cx="4154206" cy="830997"/>
          </a:xfrm>
          <a:prstGeom prst="rect">
            <a:avLst/>
          </a:prstGeom>
          <a:solidFill>
            <a:schemeClr val="bg1">
              <a:alpha val="70000"/>
            </a:schemeClr>
          </a:solidFill>
        </p:spPr>
        <p:txBody>
          <a:bodyPr wrap="square" rtlCol="0">
            <a:spAutoFit/>
          </a:bodyPr>
          <a:lstStyle/>
          <a:p>
            <a:pPr algn="ct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613063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4B1B6-E261-9F5D-83E3-9AF4AE0A3C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3A9F01-2613-B69B-999F-39BFDACA1AB4}"/>
              </a:ext>
            </a:extLst>
          </p:cNvPr>
          <p:cNvPicPr>
            <a:picLocks noChangeAspect="1"/>
          </p:cNvPicPr>
          <p:nvPr/>
        </p:nvPicPr>
        <p:blipFill>
          <a:blip r:embed="rId4">
            <a:extLst>
              <a:ext uri="{28A0092B-C50C-407E-A947-70E740481C1C}">
                <a14:useLocalDpi xmlns:a14="http://schemas.microsoft.com/office/drawing/2010/main" val="0"/>
              </a:ext>
            </a:extLst>
          </a:blip>
          <a:srcRect t="15845"/>
          <a:stretch>
            <a:fillRect/>
          </a:stretch>
        </p:blipFill>
        <p:spPr>
          <a:xfrm>
            <a:off x="0" y="-1"/>
            <a:ext cx="12192000" cy="6840085"/>
          </a:xfrm>
          <a:prstGeom prst="rect">
            <a:avLst/>
          </a:prstGeom>
        </p:spPr>
      </p:pic>
      <p:sp>
        <p:nvSpPr>
          <p:cNvPr id="15" name="TextBox 14">
            <a:extLst>
              <a:ext uri="{FF2B5EF4-FFF2-40B4-BE49-F238E27FC236}">
                <a16:creationId xmlns:a16="http://schemas.microsoft.com/office/drawing/2014/main" id="{E3BFD06B-8D39-9215-85E7-D49840C5C1DE}"/>
              </a:ext>
            </a:extLst>
          </p:cNvPr>
          <p:cNvSpPr txBox="1"/>
          <p:nvPr/>
        </p:nvSpPr>
        <p:spPr>
          <a:xfrm>
            <a:off x="372534" y="4018161"/>
            <a:ext cx="11407422" cy="2554545"/>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مثمرين</a:t>
            </a:r>
            <a:r>
              <a:rPr lang="ar-JO" sz="4000" b="1" dirty="0">
                <a:effectLst>
                  <a:glow rad="139700">
                    <a:schemeClr val="bg1"/>
                  </a:glow>
                </a:effectLst>
                <a:latin typeface="Arial" panose="020B0604020202020204" pitchFamily="34" charset="0"/>
                <a:ea typeface="Calibri" panose="020F0502020204030204" pitchFamily="34" charset="0"/>
              </a:rPr>
              <a:t> - تتغير حياتنا بطرق يمكن للناس أن يروها</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نامين في معرفة الله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الثمر الداخلي</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قوة لكل صبر وطول اناة بفرح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قادر على مواجهة الأوقات الصعبة</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شاكر لما فعله الله لنا</a:t>
            </a:r>
            <a:endParaRPr lang="en-US"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45C6B879-8CC4-942A-8B1C-A3579EFFE790}"/>
              </a:ext>
            </a:extLst>
          </p:cNvPr>
          <p:cNvSpPr txBox="1"/>
          <p:nvPr/>
        </p:nvSpPr>
        <p:spPr>
          <a:xfrm>
            <a:off x="279400" y="94569"/>
            <a:ext cx="11593689" cy="1569660"/>
          </a:xfrm>
          <a:prstGeom prst="rect">
            <a:avLst/>
          </a:prstGeom>
          <a:solidFill>
            <a:schemeClr val="bg1">
              <a:alpha val="70000"/>
            </a:schemeClr>
          </a:solidFill>
        </p:spPr>
        <p:txBody>
          <a:bodyPr wrap="square" rtlCol="0">
            <a:spAutoFit/>
          </a:bodyPr>
          <a:lstStyle/>
          <a:p>
            <a:pPr algn="ctr"/>
            <a:r>
              <a:rPr lang="ar-JO"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التطبيق</a:t>
            </a:r>
            <a:r>
              <a:rPr lang="ar-JO"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في مجموعات صغيرة مكونة من شخصين أو ثلاثة، أدوا هذا النوع من الصلاة من أجل بعضكم البعض</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2191A65-3389-9B1E-9D82-D0EE1E4C1035}"/>
              </a:ext>
            </a:extLst>
          </p:cNvPr>
          <p:cNvSpPr txBox="1"/>
          <p:nvPr/>
        </p:nvSpPr>
        <p:spPr>
          <a:xfrm>
            <a:off x="372534" y="1871699"/>
            <a:ext cx="11407422" cy="1938992"/>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rPr>
              <a:t>طالبين </a:t>
            </a:r>
            <a:r>
              <a:rPr lang="ar-JO" sz="4000" b="1" dirty="0" err="1">
                <a:effectLst>
                  <a:glow rad="139700">
                    <a:schemeClr val="bg1"/>
                  </a:glow>
                </a:effectLst>
                <a:latin typeface="Arial" panose="020B0604020202020204" pitchFamily="34" charset="0"/>
                <a:ea typeface="Calibri" panose="020F0502020204030204" pitchFamily="34" charset="0"/>
              </a:rPr>
              <a:t>لاجلكم</a:t>
            </a:r>
            <a:r>
              <a:rPr lang="ar-JO" sz="4000" b="1" dirty="0">
                <a:effectLst>
                  <a:glow rad="139700">
                    <a:schemeClr val="bg1"/>
                  </a:glow>
                </a:effectLst>
                <a:latin typeface="Arial" panose="020B0604020202020204" pitchFamily="34" charset="0"/>
                <a:ea typeface="Calibri" panose="020F0502020204030204" pitchFamily="34" charset="0"/>
              </a:rPr>
              <a:t> ان...</a:t>
            </a:r>
          </a:p>
          <a:p>
            <a:pPr algn="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تمتلئوا من معرفة مشيئته، في كل حكمة وفهم روح</a:t>
            </a:r>
            <a:r>
              <a:rPr lang="ar-JO" sz="4000" b="1" dirty="0">
                <a:effectLst>
                  <a:glow rad="139700">
                    <a:schemeClr val="bg1"/>
                  </a:glow>
                </a:effectLst>
                <a:latin typeface="Arial" panose="020B0604020202020204" pitchFamily="34" charset="0"/>
                <a:ea typeface="Calibri" panose="020F0502020204030204" pitchFamily="34" charset="0"/>
              </a:rPr>
              <a:t>... (لماذا؟)</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لتسلكوا كما يحق للرب، في كل رضى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 معنى؟)</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998935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38349322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E59E0-CE32-1282-6124-B15632725CED}"/>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B6DD7040-FFC6-95DB-CBA2-1520706ABC36}"/>
              </a:ext>
            </a:extLst>
          </p:cNvPr>
          <p:cNvSpPr>
            <a:spLocks noGrp="1" noChangeArrowheads="1"/>
          </p:cNvSpPr>
          <p:nvPr>
            <p:ph type="ctrTitle"/>
          </p:nvPr>
        </p:nvSpPr>
        <p:spPr>
          <a:xfrm>
            <a:off x="0" y="6172200"/>
            <a:ext cx="12192000" cy="685800"/>
          </a:xfrm>
        </p:spPr>
        <p:txBody>
          <a:bodyPr/>
          <a:lstStyle/>
          <a:p>
            <a:pPr eaLnBrk="1" hangingPunct="1">
              <a:defRPr/>
            </a:pPr>
            <a:r>
              <a:rPr lang="en-US" sz="3200" b="1" dirty="0">
                <a:solidFill>
                  <a:srgbClr val="FFFFFF"/>
                </a:solidFill>
                <a:latin typeface="Arial" charset="0"/>
                <a:ea typeface="ＭＳ Ｐゴシック" charset="0"/>
              </a:rPr>
              <a:t>BibleStudyDownloads.org • </a:t>
            </a:r>
            <a:r>
              <a:rPr lang="ar-SA" sz="3200" b="1" dirty="0">
                <a:solidFill>
                  <a:srgbClr val="FFFFFF"/>
                </a:solidFill>
                <a:latin typeface="Arial" charset="0"/>
                <a:ea typeface="ＭＳ Ｐゴシック" charset="0"/>
              </a:rPr>
              <a:t>وعظ العهد الجديد</a:t>
            </a:r>
            <a:endParaRPr lang="en-US" sz="1333" b="1" dirty="0">
              <a:solidFill>
                <a:srgbClr val="FFFFFF"/>
              </a:solidFill>
              <a:latin typeface="Arial" charset="0"/>
              <a:ea typeface="ＭＳ Ｐゴシック" charset="0"/>
            </a:endParaRPr>
          </a:p>
        </p:txBody>
      </p:sp>
      <p:sp>
        <p:nvSpPr>
          <p:cNvPr id="99331" name="Rectangle 1026">
            <a:extLst>
              <a:ext uri="{FF2B5EF4-FFF2-40B4-BE49-F238E27FC236}">
                <a16:creationId xmlns:a16="http://schemas.microsoft.com/office/drawing/2014/main" id="{1563B75F-7F58-E479-795B-D33D3652BD25}"/>
              </a:ext>
            </a:extLst>
          </p:cNvPr>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230" rtl="1"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rPr>
              <a:t>أحصل على هذا العرض التقديمي مجاناً</a:t>
            </a:r>
            <a:endParaRPr kumimoji="0" lang="en-US" sz="146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Bodoni SvtyTwo ITC TT-Book"/>
            </a:endParaRPr>
          </a:p>
        </p:txBody>
      </p:sp>
      <p:pic>
        <p:nvPicPr>
          <p:cNvPr id="8" name="Picture 7" descr="Screen Shot 2016-02-02 at 5.41.18 PM.png">
            <a:extLst>
              <a:ext uri="{FF2B5EF4-FFF2-40B4-BE49-F238E27FC236}">
                <a16:creationId xmlns:a16="http://schemas.microsoft.com/office/drawing/2014/main" id="{1BC26562-C319-5AD5-0374-E9E18D306FAE}"/>
              </a:ext>
            </a:extLst>
          </p:cNvPr>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3"/>
            <a:ext cx="12309796" cy="5650045"/>
          </a:xfrm>
          <a:prstGeom prst="rect">
            <a:avLst/>
          </a:prstGeom>
        </p:spPr>
      </p:pic>
      <p:pic>
        <p:nvPicPr>
          <p:cNvPr id="9" name="Picture 8" descr="Screen Shot 2016-02-02 at 5.42.03 PM.png">
            <a:extLst>
              <a:ext uri="{FF2B5EF4-FFF2-40B4-BE49-F238E27FC236}">
                <a16:creationId xmlns:a16="http://schemas.microsoft.com/office/drawing/2014/main" id="{3825E65F-4126-BB56-5118-5999B2B97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2" y="2222341"/>
            <a:ext cx="8204283" cy="3483595"/>
          </a:xfrm>
          <a:prstGeom prst="rect">
            <a:avLst/>
          </a:prstGeom>
        </p:spPr>
      </p:pic>
    </p:spTree>
    <p:extLst>
      <p:ext uri="{BB962C8B-B14F-4D97-AF65-F5344CB8AC3E}">
        <p14:creationId xmlns:p14="http://schemas.microsoft.com/office/powerpoint/2010/main" val="3185678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2184-85AD-064B-CD3E-FC09D3B4C0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C88B36-4D61-2E4A-ADD5-F45872594FBD}"/>
              </a:ext>
            </a:extLst>
          </p:cNvPr>
          <p:cNvPicPr>
            <a:picLocks noChangeAspect="1"/>
          </p:cNvPicPr>
          <p:nvPr/>
        </p:nvPicPr>
        <p:blipFill>
          <a:blip r:embed="rId4">
            <a:extLst>
              <a:ext uri="{28A0092B-C50C-407E-A947-70E740481C1C}">
                <a14:useLocalDpi xmlns:a14="http://schemas.microsoft.com/office/drawing/2010/main" val="0"/>
              </a:ext>
            </a:extLst>
          </a:blip>
          <a:srcRect t="2469" b="12191"/>
          <a:stretch>
            <a:fillRect/>
          </a:stretch>
        </p:blipFill>
        <p:spPr>
          <a:xfrm>
            <a:off x="0" y="0"/>
            <a:ext cx="12192000" cy="6852925"/>
          </a:xfrm>
          <a:prstGeom prst="rect">
            <a:avLst/>
          </a:prstGeom>
        </p:spPr>
      </p:pic>
      <p:sp>
        <p:nvSpPr>
          <p:cNvPr id="5" name="TextBox 4">
            <a:extLst>
              <a:ext uri="{FF2B5EF4-FFF2-40B4-BE49-F238E27FC236}">
                <a16:creationId xmlns:a16="http://schemas.microsoft.com/office/drawing/2014/main" id="{E3687EC3-344C-9592-A519-354B972768F1}"/>
              </a:ext>
            </a:extLst>
          </p:cNvPr>
          <p:cNvSpPr txBox="1"/>
          <p:nvPr/>
        </p:nvSpPr>
        <p:spPr>
          <a:xfrm>
            <a:off x="1653835" y="4789862"/>
            <a:ext cx="8884330" cy="1938992"/>
          </a:xfrm>
          <a:prstGeom prst="rect">
            <a:avLst/>
          </a:prstGeom>
          <a:solidFill>
            <a:schemeClr val="bg1">
              <a:alpha val="70000"/>
            </a:schemeClr>
          </a:solidFill>
        </p:spPr>
        <p:txBody>
          <a:bodyPr wrap="square" rtlCol="0">
            <a:spAutoFit/>
          </a:bodyPr>
          <a:lstStyle/>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rPr>
              <a:t>"هو اعطى البعض ان يكونوا...  رعاة ومعلّمين </a:t>
            </a:r>
            <a:r>
              <a:rPr lang="ar-JO" sz="4000" b="1" dirty="0" err="1">
                <a:solidFill>
                  <a:srgbClr val="FFFF00"/>
                </a:solidFill>
                <a:effectLst>
                  <a:glow rad="139700">
                    <a:schemeClr val="bg1"/>
                  </a:glow>
                </a:effectLst>
                <a:latin typeface="Arial" panose="020B0604020202020204" pitchFamily="34" charset="0"/>
                <a:ea typeface="Calibri" panose="020F0502020204030204" pitchFamily="34" charset="0"/>
              </a:rPr>
              <a:t>لاجل</a:t>
            </a:r>
            <a:r>
              <a:rPr lang="ar-JO" sz="4000" b="1" dirty="0">
                <a:solidFill>
                  <a:srgbClr val="FFFF00"/>
                </a:solidFill>
                <a:effectLst>
                  <a:glow rad="139700">
                    <a:schemeClr val="bg1"/>
                  </a:glow>
                </a:effectLst>
                <a:latin typeface="Arial" panose="020B0604020202020204" pitchFamily="34" charset="0"/>
                <a:ea typeface="Calibri" panose="020F0502020204030204" pitchFamily="34" charset="0"/>
              </a:rPr>
              <a:t> تكميل القديسين لعمل الخدمة</a:t>
            </a:r>
            <a:r>
              <a:rPr lang="ar-JO" sz="4000" b="1" dirty="0">
                <a:effectLst>
                  <a:glow rad="139700">
                    <a:schemeClr val="bg1"/>
                  </a:glow>
                </a:effectLst>
                <a:latin typeface="Arial" panose="020B0604020202020204" pitchFamily="34" charset="0"/>
                <a:ea typeface="Calibri" panose="020F0502020204030204" pitchFamily="34" charset="0"/>
              </a:rPr>
              <a:t> لبنيان جسد المسيح."                                        افسس </a:t>
            </a:r>
            <a:r>
              <a:rPr lang="ku-Arab-IQ" sz="4000" b="1" dirty="0">
                <a:effectLst>
                  <a:glow rad="139700">
                    <a:schemeClr val="bg1"/>
                  </a:glow>
                </a:effectLst>
                <a:latin typeface="Arial" panose="020B0604020202020204" pitchFamily="34" charset="0"/>
                <a:ea typeface="Calibri" panose="020F0502020204030204" pitchFamily="34" charset="0"/>
              </a:rPr>
              <a:t>٤</a:t>
            </a:r>
            <a:r>
              <a:rPr lang="ar-JO" sz="4000" b="1" dirty="0">
                <a:effectLst>
                  <a:glow rad="139700">
                    <a:schemeClr val="bg1"/>
                  </a:glow>
                </a:effectLst>
                <a:latin typeface="Arial" panose="020B0604020202020204" pitchFamily="34" charset="0"/>
                <a:ea typeface="Calibri" panose="020F0502020204030204" pitchFamily="34" charset="0"/>
              </a:rPr>
              <a:t>:</a:t>
            </a:r>
            <a:r>
              <a:rPr lang="ar-JO" sz="200" b="1" dirty="0">
                <a:effectLst>
                  <a:glow rad="139700">
                    <a:schemeClr val="bg1"/>
                  </a:glow>
                </a:effectLst>
                <a:latin typeface="Arial" panose="020B0604020202020204" pitchFamily="34" charset="0"/>
                <a:ea typeface="Calibri" panose="020F050202020403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rPr>
              <a:t>١١</a:t>
            </a:r>
            <a:r>
              <a:rPr lang="ar-JO" sz="4000" b="1" dirty="0">
                <a:effectLst>
                  <a:glow rad="139700">
                    <a:schemeClr val="bg1"/>
                  </a:glow>
                </a:effectLst>
                <a:latin typeface="Arial" panose="020B0604020202020204" pitchFamily="34" charset="0"/>
                <a:ea typeface="Calibri" panose="020F050202020403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rPr>
              <a:t>١٢</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0322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996EB-4B72-6430-FA73-EB331388F1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7B0101-C082-8FD6-C72D-E3B81A957C81}"/>
              </a:ext>
            </a:extLst>
          </p:cNvPr>
          <p:cNvPicPr>
            <a:picLocks noChangeAspect="1"/>
          </p:cNvPicPr>
          <p:nvPr/>
        </p:nvPicPr>
        <p:blipFill>
          <a:blip r:embed="rId4">
            <a:extLst>
              <a:ext uri="{28A0092B-C50C-407E-A947-70E740481C1C}">
                <a14:useLocalDpi xmlns:a14="http://schemas.microsoft.com/office/drawing/2010/main" val="0"/>
              </a:ext>
            </a:extLst>
          </a:blip>
          <a:srcRect t="2469" b="12191"/>
          <a:stretch>
            <a:fillRect/>
          </a:stretch>
        </p:blipFill>
        <p:spPr>
          <a:xfrm>
            <a:off x="0" y="0"/>
            <a:ext cx="12192000" cy="6852925"/>
          </a:xfrm>
          <a:prstGeom prst="rect">
            <a:avLst/>
          </a:prstGeom>
        </p:spPr>
      </p:pic>
      <p:sp>
        <p:nvSpPr>
          <p:cNvPr id="2" name="TextBox 1">
            <a:extLst>
              <a:ext uri="{FF2B5EF4-FFF2-40B4-BE49-F238E27FC236}">
                <a16:creationId xmlns:a16="http://schemas.microsoft.com/office/drawing/2014/main" id="{8D78F3E7-3796-5374-E5EC-E350516EB6A7}"/>
              </a:ext>
            </a:extLst>
          </p:cNvPr>
          <p:cNvSpPr txBox="1"/>
          <p:nvPr/>
        </p:nvSpPr>
        <p:spPr>
          <a:xfrm>
            <a:off x="404647" y="342261"/>
            <a:ext cx="5223048" cy="2031325"/>
          </a:xfrm>
          <a:prstGeom prst="rect">
            <a:avLst/>
          </a:prstGeom>
          <a:solidFill>
            <a:srgbClr val="3C1E0B">
              <a:alpha val="70000"/>
            </a:srgbClr>
          </a:solidFill>
          <a:ln w="38100">
            <a:noFill/>
          </a:ln>
        </p:spPr>
        <p:txBody>
          <a:bodyPr wrap="square" tIns="91440" bIns="91440" rtlCol="0">
            <a:spAutoFit/>
          </a:bodyPr>
          <a:lstStyle/>
          <a:p>
            <a:pPr algn="ct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١٤</a:t>
            </a:r>
            <a:endPar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ctr"/>
            <a:r>
              <a:rPr lang="ar-JO"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صفات خادم المسيح</a:t>
            </a:r>
            <a:endParaRPr lang="en-US"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2359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D90BD-C152-A411-C06C-01BC09D106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BF6918-72AE-3B5E-0649-B9313931D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04"/>
            <a:ext cx="12192000" cy="6837396"/>
          </a:xfrm>
          <a:prstGeom prst="rect">
            <a:avLst/>
          </a:prstGeom>
        </p:spPr>
      </p:pic>
      <p:sp>
        <p:nvSpPr>
          <p:cNvPr id="7" name="Oval 6">
            <a:extLst>
              <a:ext uri="{FF2B5EF4-FFF2-40B4-BE49-F238E27FC236}">
                <a16:creationId xmlns:a16="http://schemas.microsoft.com/office/drawing/2014/main" id="{9C9EF813-ECEB-017C-73B6-E22DEE7B5459}"/>
              </a:ext>
            </a:extLst>
          </p:cNvPr>
          <p:cNvSpPr/>
          <p:nvPr/>
        </p:nvSpPr>
        <p:spPr>
          <a:xfrm>
            <a:off x="4887318" y="4091233"/>
            <a:ext cx="146596" cy="136689"/>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D26DD9-E4AB-6A55-161D-A113DDDA8355}"/>
              </a:ext>
            </a:extLst>
          </p:cNvPr>
          <p:cNvSpPr txBox="1"/>
          <p:nvPr/>
        </p:nvSpPr>
        <p:spPr>
          <a:xfrm>
            <a:off x="4228555" y="4064523"/>
            <a:ext cx="1610718" cy="707886"/>
          </a:xfrm>
          <a:prstGeom prst="rect">
            <a:avLst/>
          </a:prstGeom>
          <a:noFill/>
        </p:spPr>
        <p:txBody>
          <a:bodyPr wrap="square" rtlCol="0">
            <a:spAutoFit/>
          </a:bodyPr>
          <a:lstStyle/>
          <a:p>
            <a:pPr algn="ctr"/>
            <a:r>
              <a:rPr lang="ku-Arab-IQ"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78A915F-0FE0-AC53-9C88-49AE7BB9F360}"/>
              </a:ext>
            </a:extLst>
          </p:cNvPr>
          <p:cNvSpPr txBox="1"/>
          <p:nvPr/>
        </p:nvSpPr>
        <p:spPr>
          <a:xfrm>
            <a:off x="1591963" y="2554384"/>
            <a:ext cx="9008074" cy="1015663"/>
          </a:xfrm>
          <a:prstGeom prst="rect">
            <a:avLst/>
          </a:prstGeom>
          <a:solidFill>
            <a:schemeClr val="bg1">
              <a:alpha val="70000"/>
            </a:schemeClr>
          </a:solidFill>
        </p:spPr>
        <p:txBody>
          <a:bodyPr wrap="square" rtlCol="0">
            <a:spAutoFit/>
          </a:bodyPr>
          <a:lstStyle/>
          <a:p>
            <a:pPr algn="ctr"/>
            <a:r>
              <a:rPr lang="ku-Arab-IQ"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مقدمة موجزة عن رسالة كولوسي</a:t>
            </a:r>
            <a:endParaRPr lang="en-US" sz="6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10998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1354E-3840-92BB-7919-8A4F062891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1B9EA5-DCE6-0C81-BF89-BC6A2E17F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04"/>
            <a:ext cx="12192000" cy="6837396"/>
          </a:xfrm>
          <a:prstGeom prst="rect">
            <a:avLst/>
          </a:prstGeom>
        </p:spPr>
      </p:pic>
      <p:sp>
        <p:nvSpPr>
          <p:cNvPr id="7" name="Oval 6">
            <a:extLst>
              <a:ext uri="{FF2B5EF4-FFF2-40B4-BE49-F238E27FC236}">
                <a16:creationId xmlns:a16="http://schemas.microsoft.com/office/drawing/2014/main" id="{5A0A3B2E-2241-5F57-7CA6-CDA7D1996AA3}"/>
              </a:ext>
            </a:extLst>
          </p:cNvPr>
          <p:cNvSpPr/>
          <p:nvPr/>
        </p:nvSpPr>
        <p:spPr>
          <a:xfrm>
            <a:off x="4887318" y="4091233"/>
            <a:ext cx="146596" cy="136689"/>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8989997-C1B6-3403-4FD8-23F69AD4AB3C}"/>
              </a:ext>
            </a:extLst>
          </p:cNvPr>
          <p:cNvSpPr txBox="1"/>
          <p:nvPr/>
        </p:nvSpPr>
        <p:spPr>
          <a:xfrm>
            <a:off x="4228555" y="4064523"/>
            <a:ext cx="1610718" cy="707886"/>
          </a:xfrm>
          <a:prstGeom prst="rect">
            <a:avLst/>
          </a:prstGeom>
          <a:noFill/>
        </p:spPr>
        <p:txBody>
          <a:bodyPr wrap="square" rtlCol="0">
            <a:spAutoFit/>
          </a:bodyPr>
          <a:lstStyle/>
          <a:p>
            <a:pPr algn="ctr"/>
            <a:r>
              <a:rPr lang="ku-Arab-IQ"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3DE72A6-58EA-09BB-1B5B-77007E3C8CDA}"/>
              </a:ext>
            </a:extLst>
          </p:cNvPr>
          <p:cNvSpPr txBox="1"/>
          <p:nvPr/>
        </p:nvSpPr>
        <p:spPr>
          <a:xfrm>
            <a:off x="2833616" y="116263"/>
            <a:ext cx="6524768" cy="830997"/>
          </a:xfrm>
          <a:prstGeom prst="rect">
            <a:avLst/>
          </a:prstGeom>
          <a:solidFill>
            <a:schemeClr val="bg1">
              <a:alpha val="70000"/>
            </a:schemeClr>
          </a:solidFill>
        </p:spPr>
        <p:txBody>
          <a:bodyPr wrap="square" rtlCol="0">
            <a:spAutoFit/>
          </a:bodyPr>
          <a:lstStyle/>
          <a:p>
            <a:pPr algn="ct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ماذا نعرف عن </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كنيسة كولوسي</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BC177C0-EBA6-D17E-E9A8-E124C1AD9DD2}"/>
              </a:ext>
            </a:extLst>
          </p:cNvPr>
          <p:cNvSpPr txBox="1"/>
          <p:nvPr/>
        </p:nvSpPr>
        <p:spPr>
          <a:xfrm>
            <a:off x="946445" y="1050599"/>
            <a:ext cx="10299109" cy="2862322"/>
          </a:xfrm>
          <a:prstGeom prst="rect">
            <a:avLst/>
          </a:prstGeom>
          <a:solidFill>
            <a:schemeClr val="bg1">
              <a:alpha val="70000"/>
            </a:schemeClr>
          </a:solidFill>
        </p:spPr>
        <p:txBody>
          <a:bodyPr wrap="square" rtlCol="0">
            <a:spAutoFit/>
          </a:bodyPr>
          <a:lstStyle/>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كان في اسيا ( تركيا الان) </a:t>
            </a:r>
            <a:endPar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a:p>
            <a:pPr algn="r">
              <a:spcAft>
                <a:spcPts val="1200"/>
              </a:spcAft>
            </a:pP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ar-JO" sz="4000" b="1" dirty="0">
                <a:effectLst>
                  <a:glow rad="139700">
                    <a:schemeClr val="bg1"/>
                  </a:glow>
                </a:effectLst>
                <a:latin typeface="Arial" panose="020B0604020202020204" pitchFamily="34" charset="0"/>
                <a:ea typeface="Calibri" panose="020F0502020204030204" pitchFamily="34" charset="0"/>
              </a:rPr>
              <a:t>بولس ما كان يعرف </a:t>
            </a:r>
            <a:r>
              <a:rPr lang="ku-Arab-IQ" sz="4000" b="1" dirty="0">
                <a:effectLst>
                  <a:glow rad="139700">
                    <a:schemeClr val="bg1"/>
                  </a:glow>
                </a:effectLst>
                <a:latin typeface="Arial" panose="020B0604020202020204" pitchFamily="34" charset="0"/>
                <a:ea typeface="Calibri" panose="020F0502020204030204" pitchFamily="34" charset="0"/>
              </a:rPr>
              <a:t>بالمؤمنين في كولوسي</a:t>
            </a:r>
            <a:r>
              <a:rPr lang="ar-JO" sz="4000" b="1" dirty="0">
                <a:effectLst>
                  <a:glow rad="139700">
                    <a:schemeClr val="bg1"/>
                  </a:glow>
                </a:effectLst>
                <a:latin typeface="Arial" panose="020B0604020202020204" pitchFamily="34" charset="0"/>
                <a:ea typeface="Calibri" panose="020F0502020204030204" pitchFamily="34" charset="0"/>
              </a:rPr>
              <a:t> شخصيا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٢</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أسسها </a:t>
            </a:r>
            <a:r>
              <a:rPr lang="ar-JO" sz="4000" b="1" dirty="0" err="1">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إبفراس</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و هو من </a:t>
            </a:r>
            <a:r>
              <a:rPr lang="ar-JO" sz="4000" b="1" dirty="0" err="1">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٧</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٤</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١٢</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p>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ربما </a:t>
            </a:r>
            <a:r>
              <a:rPr lang="ar-JO" sz="4000" b="1" dirty="0">
                <a:effectLst>
                  <a:glow rad="139700">
                    <a:schemeClr val="bg1"/>
                  </a:glow>
                </a:effectLst>
                <a:latin typeface="Arial" panose="020B0604020202020204" pitchFamily="34" charset="0"/>
                <a:ea typeface="Calibri" panose="020F0502020204030204" pitchFamily="34" charset="0"/>
              </a:rPr>
              <a:t>أسست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خلال السنتين </a:t>
            </a:r>
            <a:r>
              <a:rPr lang="ar-JO" sz="4000" b="1" dirty="0">
                <a:effectLst>
                  <a:glow rad="139700">
                    <a:schemeClr val="bg1"/>
                  </a:glow>
                </a:effectLst>
                <a:latin typeface="Arial" panose="020B0604020202020204" pitchFamily="34" charset="0"/>
                <a:ea typeface="Calibri" panose="020F0502020204030204" pitchFamily="34" charset="0"/>
              </a:rPr>
              <a:t>عندما </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كان بولس </a:t>
            </a:r>
            <a:r>
              <a:rPr lang="ar-JO" sz="4000" b="1" dirty="0">
                <a:effectLst>
                  <a:glow rad="139700">
                    <a:schemeClr val="bg1"/>
                  </a:glow>
                </a:effectLst>
                <a:latin typeface="Arial" panose="020B0604020202020204" pitchFamily="34" charset="0"/>
                <a:ea typeface="Calibri" panose="020F0502020204030204" pitchFamily="34" charset="0"/>
              </a:rPr>
              <a:t>في أفسس  </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302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C7EF-7A6F-17CF-38F5-3046F5EB16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F42564-1EA9-B821-A2AF-340607DC4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604"/>
            <a:ext cx="12192000" cy="6837396"/>
          </a:xfrm>
          <a:prstGeom prst="rect">
            <a:avLst/>
          </a:prstGeom>
        </p:spPr>
      </p:pic>
      <p:grpSp>
        <p:nvGrpSpPr>
          <p:cNvPr id="9" name="Group 8">
            <a:extLst>
              <a:ext uri="{FF2B5EF4-FFF2-40B4-BE49-F238E27FC236}">
                <a16:creationId xmlns:a16="http://schemas.microsoft.com/office/drawing/2014/main" id="{760BFBFF-76EC-27D3-4FBA-0EF06587FA36}"/>
              </a:ext>
            </a:extLst>
          </p:cNvPr>
          <p:cNvGrpSpPr/>
          <p:nvPr/>
        </p:nvGrpSpPr>
        <p:grpSpPr>
          <a:xfrm>
            <a:off x="2740937" y="1632066"/>
            <a:ext cx="3492218" cy="4720161"/>
            <a:chOff x="2740937" y="1632066"/>
            <a:chExt cx="3492218" cy="4720161"/>
          </a:xfrm>
        </p:grpSpPr>
        <p:sp>
          <p:nvSpPr>
            <p:cNvPr id="5" name="Oval 4">
              <a:extLst>
                <a:ext uri="{FF2B5EF4-FFF2-40B4-BE49-F238E27FC236}">
                  <a16:creationId xmlns:a16="http://schemas.microsoft.com/office/drawing/2014/main" id="{E9076CD7-F9C9-B1C1-CC02-C2C6B9EB6D10}"/>
                </a:ext>
              </a:extLst>
            </p:cNvPr>
            <p:cNvSpPr/>
            <p:nvPr/>
          </p:nvSpPr>
          <p:spPr>
            <a:xfrm rot="3518525">
              <a:off x="2126965" y="2246038"/>
              <a:ext cx="4720161" cy="3492218"/>
            </a:xfrm>
            <a:prstGeom prst="ellipse">
              <a:avLst/>
            </a:prstGeom>
            <a:solidFill>
              <a:schemeClr val="accent6">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CCB3B5-9AF7-A0F4-6C3A-791625A0A84A}"/>
                </a:ext>
              </a:extLst>
            </p:cNvPr>
            <p:cNvSpPr txBox="1"/>
            <p:nvPr/>
          </p:nvSpPr>
          <p:spPr>
            <a:xfrm>
              <a:off x="3681686" y="3031766"/>
              <a:ext cx="1610718" cy="923330"/>
            </a:xfrm>
            <a:prstGeom prst="rect">
              <a:avLst/>
            </a:prstGeom>
            <a:noFill/>
          </p:spPr>
          <p:txBody>
            <a:bodyPr wrap="square" rtlCol="0">
              <a:spAutoFit/>
            </a:bodyPr>
            <a:lstStyle/>
            <a:p>
              <a:pPr algn="ctr"/>
              <a:r>
                <a:rPr lang="ku-Arab-IQ"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أيسا</a:t>
              </a:r>
              <a:endParaRPr lang="en-US" sz="54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grpSp>
      <p:sp>
        <p:nvSpPr>
          <p:cNvPr id="7" name="Oval 6">
            <a:extLst>
              <a:ext uri="{FF2B5EF4-FFF2-40B4-BE49-F238E27FC236}">
                <a16:creationId xmlns:a16="http://schemas.microsoft.com/office/drawing/2014/main" id="{5643AC04-8EA0-5007-A004-FBD04774D277}"/>
              </a:ext>
            </a:extLst>
          </p:cNvPr>
          <p:cNvSpPr/>
          <p:nvPr/>
        </p:nvSpPr>
        <p:spPr>
          <a:xfrm>
            <a:off x="4887318" y="4091233"/>
            <a:ext cx="146596" cy="136689"/>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F9BD87E-8D61-84A5-2453-EC0C14EB191A}"/>
              </a:ext>
            </a:extLst>
          </p:cNvPr>
          <p:cNvSpPr txBox="1"/>
          <p:nvPr/>
        </p:nvSpPr>
        <p:spPr>
          <a:xfrm>
            <a:off x="4228555" y="4064523"/>
            <a:ext cx="1610718" cy="707886"/>
          </a:xfrm>
          <a:prstGeom prst="rect">
            <a:avLst/>
          </a:prstGeom>
          <a:noFill/>
        </p:spPr>
        <p:txBody>
          <a:bodyPr wrap="square" rtlCol="0">
            <a:spAutoFit/>
          </a:bodyPr>
          <a:lstStyle/>
          <a:p>
            <a:pPr algn="ctr"/>
            <a:r>
              <a:rPr lang="ku-Arab-IQ"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كولوسي</a:t>
            </a:r>
            <a:endParaRPr lang="en-US"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555469B-9367-6E6D-2764-76D6ED747326}"/>
              </a:ext>
            </a:extLst>
          </p:cNvPr>
          <p:cNvSpPr txBox="1"/>
          <p:nvPr/>
        </p:nvSpPr>
        <p:spPr>
          <a:xfrm>
            <a:off x="2833616" y="116263"/>
            <a:ext cx="6524768" cy="830997"/>
          </a:xfrm>
          <a:prstGeom prst="rect">
            <a:avLst/>
          </a:prstGeom>
          <a:solidFill>
            <a:schemeClr val="bg1">
              <a:alpha val="70000"/>
            </a:schemeClr>
          </a:solidFill>
        </p:spPr>
        <p:txBody>
          <a:bodyPr wrap="square" rtlCol="0">
            <a:spAutoFit/>
          </a:bodyPr>
          <a:lstStyle/>
          <a:p>
            <a:pPr algn="ct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ماذا نعرف عن </a:t>
            </a:r>
            <a:r>
              <a:rPr lang="ku-Arab-IQ" sz="4800" b="1" dirty="0">
                <a:solidFill>
                  <a:srgbClr val="FFFF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كنيسة كولوسي</a:t>
            </a:r>
            <a:r>
              <a:rPr lang="ku-Arab-IQ"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8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C85BCED-86AF-A17B-754E-968BF20E3FC6}"/>
              </a:ext>
            </a:extLst>
          </p:cNvPr>
          <p:cNvSpPr txBox="1"/>
          <p:nvPr/>
        </p:nvSpPr>
        <p:spPr>
          <a:xfrm>
            <a:off x="1241626" y="1196732"/>
            <a:ext cx="9708748" cy="1323439"/>
          </a:xfrm>
          <a:prstGeom prst="rect">
            <a:avLst/>
          </a:prstGeom>
          <a:solidFill>
            <a:schemeClr val="bg1">
              <a:alpha val="70000"/>
            </a:schemeClr>
          </a:solidFill>
        </p:spPr>
        <p:txBody>
          <a:bodyPr wrap="square" rtlCol="0">
            <a:spAutoFit/>
          </a:bodyPr>
          <a:lstStyle/>
          <a:p>
            <a:pPr algn="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"وكان ذلك مدة سنتين حتى سمع كلمة الرب يسوع جميع الساكنين في اسيا من يهود ويونانيين."     اعمال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١٩</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r>
              <a:rPr lang="ar-JO" sz="2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 </a:t>
            </a:r>
            <a:r>
              <a:rPr lang="ku-Arab-IQ"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١٠</a:t>
            </a:r>
            <a:r>
              <a:rPr lang="ar-JO"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rPr>
              <a:t>‎</a:t>
            </a:r>
            <a:endParaRPr lang="en-US" sz="4000" b="1" dirty="0">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65EE965-E19C-36CA-2393-5040CEBAB37B}"/>
              </a:ext>
            </a:extLst>
          </p:cNvPr>
          <p:cNvGrpSpPr/>
          <p:nvPr/>
        </p:nvGrpSpPr>
        <p:grpSpPr>
          <a:xfrm>
            <a:off x="2233759" y="3356637"/>
            <a:ext cx="1610718" cy="844575"/>
            <a:chOff x="2233759" y="3356637"/>
            <a:chExt cx="1610718" cy="844575"/>
          </a:xfrm>
        </p:grpSpPr>
        <p:sp>
          <p:nvSpPr>
            <p:cNvPr id="8" name="Oval 7">
              <a:extLst>
                <a:ext uri="{FF2B5EF4-FFF2-40B4-BE49-F238E27FC236}">
                  <a16:creationId xmlns:a16="http://schemas.microsoft.com/office/drawing/2014/main" id="{49263DD9-AD48-C011-0F44-E371864C6D01}"/>
                </a:ext>
              </a:extLst>
            </p:cNvPr>
            <p:cNvSpPr/>
            <p:nvPr/>
          </p:nvSpPr>
          <p:spPr>
            <a:xfrm>
              <a:off x="2965820" y="4064523"/>
              <a:ext cx="146596" cy="136689"/>
            </a:xfrm>
            <a:prstGeom prst="ellipse">
              <a:avLst/>
            </a:prstGeom>
            <a:solidFill>
              <a:srgbClr val="FF0000"/>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D1D5438-638B-BD98-D5EF-218764AD93BE}"/>
                </a:ext>
              </a:extLst>
            </p:cNvPr>
            <p:cNvSpPr txBox="1"/>
            <p:nvPr/>
          </p:nvSpPr>
          <p:spPr>
            <a:xfrm>
              <a:off x="2233759" y="3356637"/>
              <a:ext cx="1610718" cy="707886"/>
            </a:xfrm>
            <a:prstGeom prst="rect">
              <a:avLst/>
            </a:prstGeom>
            <a:noFill/>
          </p:spPr>
          <p:txBody>
            <a:bodyPr wrap="square" rtlCol="0">
              <a:spAutoFit/>
            </a:bodyPr>
            <a:lstStyle/>
            <a:p>
              <a:pPr algn="ctr"/>
              <a:r>
                <a:rPr lang="ku-Arab-IQ"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rPr>
                <a:t>أفسس</a:t>
              </a:r>
              <a:endParaRPr lang="en-US" sz="4000" b="1" dirty="0">
                <a:solidFill>
                  <a:srgbClr val="FF0000"/>
                </a:solidFill>
                <a:effectLst>
                  <a:glow rad="139700">
                    <a:schemeClr val="bg1"/>
                  </a:glow>
                </a:effectLst>
                <a:latin typeface="Arial" panose="020B0604020202020204" pitchFamily="34" charset="0"/>
                <a:ea typeface="Calibri" panose="020F050202020403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19216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ULTRA_SCORM_COURCE_TITLE" val="Luke 2_39-52 - Fully Man and Fully God"/>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PRESENTATION_TITLE" val="Luke 2_39-52 - Fully Man and Fully God"/>
  <p:tag name="ISPRING_SCREEN_RECS_UPDATED" val="C:\Users\dlbri\OneDrive\Documents\AIC\AIC Pastoring\Messages\Luke\Luke 1-4 - Intro and Prep\Luke 3_1-14\"/>
  <p:tag name="ISPRING_UUID" val="{CB209678-B806-4473-92E2-8C6986755253}"/>
  <p:tag name="ISPRING_RESOURCE_FOLDER" val="C:\Users\dlbri\OneDrive\Documents\AIC\AIC Pastoring\Messages\Luke\Luke 1-4 - Intro and Prep\Luke 3_1-14\"/>
  <p:tag name="ISPRING_PRESENTATION_PATH" val="C:\Users\dlbri\OneDrive\Documents\AIC\AIC Pastoring\Messages\Luke\Luke 1-4 - Intro and Prep\Luke 3_1-14.pptx"/>
  <p:tag name="ISPRING_PRESENTATION_INFO_2" val="&lt;?xml version=&quot;1.0&quot; encoding=&quot;UTF-8&quot; standalone=&quot;no&quot; ?&gt;&#10;&lt;presentation2&gt;&#10;&#10;  &lt;slides&gt;&#10;    &lt;slide id=&quot;{0BBD37B8-AFCB-43BA-B044-EDB9254ADCE9}&quot; pptId=&quot;4520&quot;/&gt;&#10;    &lt;slide id=&quot;{8F42D064-C70B-4031-9DF7-BCB2FE24FB9B}&quot; pptId=&quot;6869&quot;/&gt;&#10;    &lt;slide id=&quot;{30ED5B6E-4F51-42E5-9457-4CADAB985900}&quot; pptId=&quot;6802&quot;/&gt;&#10;    &lt;slide id=&quot;{A48C86EE-1114-4A0C-84D4-5AD25A92977C}&quot; pptId=&quot;6870&quot;/&gt;&#10;    &lt;slide id=&quot;{D968FB39-BB21-4C27-8F3E-61DE382C66E9}&quot; pptId=&quot;6916&quot;/&gt;&#10;    &lt;slide id=&quot;{B7C80A13-ED27-4F30-886A-2C2E0994C3EB}&quot; pptId=&quot;6883&quot;/&gt;&#10;    &lt;slide id=&quot;{00987596-9CB7-40EE-B376-1AE4B9380223}&quot; pptId=&quot;6694&quot;/&gt;&#10;    &lt;slide id=&quot;{1CA820BD-5DD0-494D-A336-9AE63EBBCA64}&quot; pptId=&quot;6882&quot;/&gt;&#10;    &lt;slide id=&quot;{82F394BC-5C99-4620-A8A2-6619567020E5}&quot; pptId=&quot;257&quot;/&gt;&#10;    &lt;slide id=&quot;{B37EEBA4-61F3-4728-ADA1-45A4FEC255BB}&quot; pptId=&quot;6863&quot;/&gt;&#10;    &lt;slide id=&quot;{DBC71302-840B-43E8-B941-4F404D40E4A5}&quot; pptId=&quot;259&quot;/&gt;&#10;    &lt;slide id=&quot;{5E7DD5CA-05A3-4C6B-8A85-07D338FFFAC1}&quot; pptId=&quot;263&quot;/&gt;&#10;    &lt;slide id=&quot;{3E03ECCD-2C02-4C45-867B-2018485475D7}&quot; pptId=&quot;6865&quot;/&gt;&#10;    &lt;slide id=&quot;{5E672C36-4C28-450B-AC74-E41D729D7D09}&quot; pptId=&quot;6866&quot;/&gt;&#10;    &lt;slide id=&quot;{2CBFCEF9-7BD2-4F24-AE0C-58486606D5FE}&quot; pptId=&quot;6867&quot;/&gt;&#10;    &lt;slide id=&quot;{795F63A4-7D3B-42EC-A562-F434769DF871}&quot; pptId=&quot;6868&quot;/&gt;&#10;    &lt;slide id=&quot;{13079975-2287-4C23-B6CA-DE023C6055FC}&quot; pptId=&quot;269&quot;/&gt;&#10;    &lt;slide id=&quot;{52D168AC-0A23-4F86-8FE7-22D48F5C5CC1}&quot; pptId=&quot;270&quot;/&gt;&#10;    &lt;slide id=&quot;{A47B0DDD-B38A-4B13-A778-800CD879F43D}&quot; pptId=&quot;271&quot;/&gt;&#10;    &lt;slide id=&quot;{2EE077CF-9DFE-4FE7-A2FA-C50096DD736F}&quot; pptId=&quot;6884&quot;/&gt;&#10;    &lt;slide id=&quot;{263CD776-CD49-42B4-8DEC-6B9B05DB8A34}&quot; pptId=&quot;6875&quot;/&gt;&#10;    &lt;slide id=&quot;{DC720FEE-6E88-40BB-8290-3DFFF224AB40}&quot; pptId=&quot;6876&quot;/&gt;&#10;    &lt;slide id=&quot;{4174B76B-20E3-4A7E-9470-3E5790449E39}&quot; pptId=&quot;6880&quot;/&gt;&#10;    &lt;slide id=&quot;{F8BDF2D2-7214-4104-A2C7-FAAC247CABF8}&quot; pptId=&quot;6881&quot;/&gt;&#10;    &lt;slide id=&quot;{821915F0-3FD9-44AE-94AF-CD6C66A5D914}&quot; pptId=&quot;6877&quot;/&gt;&#10;    &lt;slide id=&quot;{8C147FAC-C189-444A-B209-95889E5D3ACC}&quot; pptId=&quot;6879&quot;/&gt;&#10;    &lt;slide id=&quot;{A4C139BF-B358-4CEC-B46A-2EA30BA93F0A}&quot; pptId=&quot;6888&quot;/&gt;&#10;    &lt;slide id=&quot;{7A3414A9-E64D-46C1-9CFC-7D4B5B011C3A}&quot; pptId=&quot;6887&quot;/&gt;&#10;    &lt;slide id=&quot;{2F235D52-819C-40AB-A15B-94E93DE68D98}&quot; pptId=&quot;6889&quot;/&gt;&#10;    &lt;slide id=&quot;{32842AC6-EF8A-4DD5-86EB-C7C6D27E5A59}&quot; pptId=&quot;6896&quot;/&gt;&#10;    &lt;slide id=&quot;{F99B7BE0-9DA3-4284-A91E-02CF172EF7EB}&quot; pptId=&quot;6897&quot;/&gt;&#10;    &lt;slide id=&quot;{66D7A4CE-2F8B-4B00-8620-8804D4D5E6E1}&quot; pptId=&quot;6900&quot;/&gt;&#10;    &lt;slide id=&quot;{C830119D-0DFB-495A-ABD0-214C2C359B4D}&quot; pptId=&quot;6901&quot;/&gt;&#10;    &lt;slide id=&quot;{469CA537-9A5F-4AA6-BC9A-4126321AD352}&quot; pptId=&quot;6903&quot;/&gt;&#10;    &lt;slide id=&quot;{B2FF114D-74E9-401B-97DF-3F62EB012630}&quot; pptId=&quot;6902&quot;/&gt;&#10;    &lt;slide id=&quot;{9FA58FD7-088B-4035-8552-17CE4B39BB86}&quot; pptId=&quot;6904&quot;/&gt;&#10;    &lt;slide id=&quot;{0E9C38BE-D729-4DA9-88B3-BAAF95A32D85}&quot; pptId=&quot;6891&quot;/&gt;&#10;    &lt;slide id=&quot;{04715122-B9F7-493B-B346-9086DB2F603A}&quot; pptId=&quot;6905&quot;/&gt;&#10;    &lt;slide id=&quot;{E3D9FE00-B3FE-483D-983D-C5CC90A14113}&quot; pptId=&quot;6910&quot;/&gt;&#10;    &lt;slide id=&quot;{7CF71C1E-C79D-436F-B5F7-F39989793342}&quot; pptId=&quot;260&quot;/&gt;&#10;    &lt;slide id=&quot;{1FF81994-6ED1-47B9-95E5-B14A442762DC}&quot; pptId=&quot;6919&quot;/&gt;&#10;    &lt;slide id=&quot;{38A0E98C-30B6-46DF-B8DC-6A8B81E63725}&quot; pptId=&quot;6886&quot;/&gt;&#10;    &lt;slide id=&quot;{63702715-0B62-4D99-8364-14CEF5D8EA2D}&quot; pptId=&quot;6892&quot;/&gt;&#10;    &lt;slide id=&quot;{7D9B3702-540B-4DF4-A16C-5B815A86583E}&quot; pptId=&quot;6908&quot;/&gt;&#10;    &lt;slide id=&quot;{7D6D1AC4-8AD9-42A7-A805-1416F7DE1C49}&quot; pptId=&quot;6909&quot;/&gt;&#10;    &lt;slide id=&quot;{14DFBFF8-0D1D-47C9-BB60-67082C15F2AB}&quot; pptId=&quot;6893&quot;/&gt;&#10;    &lt;slide id=&quot;{4AC849B8-C7FC-4820-8A34-0E6BBD210C51}&quot; pptId=&quot;6894&quot;/&gt;&#10;    &lt;slide id=&quot;{53F31A34-B14D-4661-B3C7-ECD90C273A01}&quot; pptId=&quot;6918&quot;/&gt;&#10;    &lt;slide id=&quot;{D7817051-1A2A-4A12-B87E-385F9AF56E20}&quot; pptId=&quot;6906&quot;/&gt;&#10;    &lt;slide id=&quot;{907C2208-423A-4ECF-9BE7-31E4D589DE84}&quot; pptId=&quot;6907&quot;/&gt;&#10;    &lt;slide id=&quot;{E38FAF31-6F87-46A8-B64F-22121F98167E}&quot; pptId=&quot;6920&quot;/&gt;&#10;    &lt;slide id=&quot;{643B8100-50AD-43EE-90E2-D8E4419A9A04}&quot; pptId=&quot;6911&quot;/&gt;&#10;    &lt;slide id=&quot;{72AA987C-E030-4377-8A1A-2FC47EC7860F}&quot; pptId=&quot;6885&quot;/&gt;&#10;    &lt;slide id=&quot;{20043308-6DCD-4A14-B92B-D7EEDA2A7C1C}&quot; pptId=&quot;6912&quot;/&gt;&#10;    &lt;slide id=&quot;{C3C6FD46-5861-4BBE-AE05-D2812CEF3D60}&quot; pptId=&quot;6913&quot;/&gt;&#10;    &lt;slide id=&quot;{E4073F84-5E88-4FDD-B510-735F8472BF29}&quot; pptId=&quot;6914&quot;/&gt;&#10;    &lt;slide id=&quot;{8E15A5D6-3DA6-4092-9657-0B6CD35C0B11}&quot; pptId=&quot;6915&quot;/&gt;&#10;    &lt;slide id=&quot;{04A3226E-0BF7-48BF-BF10-58429694674D}&quot; pptId=&quot;6279&quot;/&gt;&#10;  &lt;/slides&gt;&#10;&#10;  &lt;narration&gt;&#10;    &lt;audioTracks&gt;&#10;      &lt;audioTrack duration=&quot;2215054&quot; muted=&quot;false&quot; name=&quot;Luke 3_1-14 Edited Sony Recording&quot; resource=&quot;bbfffba6&quot; slideId=&quot;{0BBD37B8-AFCB-43BA-B044-EDB9254ADCE9}&quot; startTime=&quot;0&quot; stepIndex=&quot;0&quot; volume=&quot;1&quot;&gt;&#10;        &lt;audio channels=&quot;2&quot; format=&quot;flt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28.880"/>
  <p:tag name="ISPRING_SLIDE_ID_2" val="{0BBD37B8-AFCB-43BA-B044-EDB9254ADCE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41309</TotalTime>
  <Words>1783</Words>
  <Application>Microsoft Macintosh PowerPoint</Application>
  <PresentationFormat>Widescreen</PresentationFormat>
  <Paragraphs>216</Paragraphs>
  <Slides>46</Slides>
  <Notes>45</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46</vt:i4>
      </vt:variant>
    </vt:vector>
  </HeadingPairs>
  <TitlesOfParts>
    <vt:vector size="55" baseType="lpstr">
      <vt:lpstr>ＭＳ Ｐゴシック</vt: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BibleStudyDownloads.org • وعظ العهد الجديد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2_39-52 - Fully Man and Fully God</dc:title>
  <dc:creator>Dan Bridges</dc:creator>
  <cp:lastModifiedBy>Rick Griffith</cp:lastModifiedBy>
  <cp:revision>38</cp:revision>
  <dcterms:created xsi:type="dcterms:W3CDTF">2023-11-07T11:17:49Z</dcterms:created>
  <dcterms:modified xsi:type="dcterms:W3CDTF">2026-06-10T17:53:47Z</dcterms:modified>
</cp:coreProperties>
</file>