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0" r:id="rId2"/>
    <p:sldMasterId id="2147483705" r:id="rId3"/>
    <p:sldMasterId id="2147483769" r:id="rId4"/>
    <p:sldMasterId id="2147483783" r:id="rId5"/>
    <p:sldMasterId id="2147483795" r:id="rId6"/>
    <p:sldMasterId id="2147483807" r:id="rId7"/>
    <p:sldMasterId id="2147483821" r:id="rId8"/>
    <p:sldMasterId id="2147483835" r:id="rId9"/>
    <p:sldMasterId id="2147483849" r:id="rId10"/>
    <p:sldMasterId id="2147483861" r:id="rId11"/>
    <p:sldMasterId id="2147483863" r:id="rId12"/>
    <p:sldMasterId id="2147483875" r:id="rId13"/>
  </p:sldMasterIdLst>
  <p:notesMasterIdLst>
    <p:notesMasterId r:id="rId84"/>
  </p:notesMasterIdLst>
  <p:sldIdLst>
    <p:sldId id="3744" r:id="rId14"/>
    <p:sldId id="2423" r:id="rId15"/>
    <p:sldId id="465" r:id="rId16"/>
    <p:sldId id="466" r:id="rId17"/>
    <p:sldId id="822" r:id="rId18"/>
    <p:sldId id="823" r:id="rId19"/>
    <p:sldId id="541" r:id="rId20"/>
    <p:sldId id="542" r:id="rId21"/>
    <p:sldId id="4111" r:id="rId22"/>
    <p:sldId id="4110" r:id="rId23"/>
    <p:sldId id="5296" r:id="rId24"/>
    <p:sldId id="5297" r:id="rId25"/>
    <p:sldId id="5298" r:id="rId26"/>
    <p:sldId id="5292" r:id="rId27"/>
    <p:sldId id="5293" r:id="rId28"/>
    <p:sldId id="5294" r:id="rId29"/>
    <p:sldId id="5295" r:id="rId30"/>
    <p:sldId id="5299" r:id="rId31"/>
    <p:sldId id="4113" r:id="rId32"/>
    <p:sldId id="4117" r:id="rId33"/>
    <p:sldId id="4116" r:id="rId34"/>
    <p:sldId id="484" r:id="rId35"/>
    <p:sldId id="485" r:id="rId36"/>
    <p:sldId id="4114" r:id="rId37"/>
    <p:sldId id="4115" r:id="rId38"/>
    <p:sldId id="488" r:id="rId39"/>
    <p:sldId id="489" r:id="rId40"/>
    <p:sldId id="530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4118" r:id="rId59"/>
    <p:sldId id="509" r:id="rId60"/>
    <p:sldId id="5301" r:id="rId61"/>
    <p:sldId id="475" r:id="rId62"/>
    <p:sldId id="5303" r:id="rId63"/>
    <p:sldId id="5304" r:id="rId64"/>
    <p:sldId id="5305" r:id="rId65"/>
    <p:sldId id="515" r:id="rId66"/>
    <p:sldId id="516" r:id="rId67"/>
    <p:sldId id="517" r:id="rId68"/>
    <p:sldId id="4120" r:id="rId69"/>
    <p:sldId id="519" r:id="rId70"/>
    <p:sldId id="520" r:id="rId71"/>
    <p:sldId id="4121" r:id="rId72"/>
    <p:sldId id="522" r:id="rId73"/>
    <p:sldId id="523" r:id="rId74"/>
    <p:sldId id="524" r:id="rId75"/>
    <p:sldId id="525" r:id="rId76"/>
    <p:sldId id="5306" r:id="rId77"/>
    <p:sldId id="5307" r:id="rId78"/>
    <p:sldId id="5308" r:id="rId79"/>
    <p:sldId id="529" r:id="rId80"/>
    <p:sldId id="3743" r:id="rId81"/>
    <p:sldId id="320" r:id="rId82"/>
    <p:sldId id="404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E9"/>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50" autoAdjust="0"/>
    <p:restoredTop sz="96327" autoAdjust="0"/>
  </p:normalViewPr>
  <p:slideViewPr>
    <p:cSldViewPr snapToGrid="0" snapToObjects="1">
      <p:cViewPr varScale="1">
        <p:scale>
          <a:sx n="90" d="100"/>
          <a:sy n="90" d="100"/>
        </p:scale>
        <p:origin x="192" y="1640"/>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1698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will bodily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extLst>
      <p:ext uri="{BB962C8B-B14F-4D97-AF65-F5344CB8AC3E}">
        <p14:creationId xmlns:p14="http://schemas.microsoft.com/office/powerpoint/2010/main" val="271272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There exist five perspectives on when Jesus will come back concerning the Tribulation. All five see his return before the Millennium, so all five are Premillennial. But they differ in relating to the Tribulation.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know of 5 Rapture views, but these 3 of the most held.</a:t>
            </a:r>
          </a:p>
          <a:p>
            <a:r>
              <a:rPr lang="en-US"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extLst>
      <p:ext uri="{BB962C8B-B14F-4D97-AF65-F5344CB8AC3E}">
        <p14:creationId xmlns:p14="http://schemas.microsoft.com/office/powerpoint/2010/main" val="354805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I believe that the Pre-Trib view has the best merit. One reason is that there are too many differences between the two phases of Christ's return as seen in the 17 distinctions in the next four slides.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Arial"/>
                <a:ea typeface="+mn-ea"/>
                <a:cs typeface="Arial"/>
              </a:rPr>
              <a:t>Despite their similarities, several contrasts exist between the Rapture and the Revelation (adapted and expanded from Charles F. Baker, </a:t>
            </a:r>
            <a:r>
              <a:rPr lang="en-US" sz="1200" i="1" kern="1200" dirty="0">
                <a:solidFill>
                  <a:schemeClr val="tx1"/>
                </a:solidFill>
                <a:effectLst/>
                <a:latin typeface="Arial"/>
                <a:ea typeface="+mn-ea"/>
                <a:cs typeface="Arial"/>
              </a:rPr>
              <a:t>A Dispensational Theology</a:t>
            </a:r>
            <a:r>
              <a:rPr lang="en-US" sz="1200" kern="1200" dirty="0">
                <a:solidFill>
                  <a:schemeClr val="tx1"/>
                </a:solidFill>
                <a:effectLst/>
                <a:latin typeface="Arial"/>
                <a:ea typeface="+mn-ea"/>
                <a:cs typeface="Arial"/>
              </a:rPr>
              <a:t>, 584-86).</a:t>
            </a:r>
            <a:endParaRPr lang="en-US" dirty="0">
              <a:latin typeface="Arial"/>
              <a:ea typeface="ＭＳ Ｐゴシック" charset="0"/>
              <a:cs typeface="Arial"/>
            </a:endParaRP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we will focus on the first stage: The Rapture.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Paul gave them three reasons to have hope in the Lord’s return. So today we’ll see these three reasons to look forward to the Lord’s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Last Christmas we focused on the first coming of our Savior in Bethlehem. </a:t>
            </a:r>
          </a:p>
          <a:p>
            <a:endParaRPr lang="en-US" dirty="0"/>
          </a:p>
        </p:txBody>
      </p:sp>
    </p:spTree>
    <p:extLst>
      <p:ext uri="{BB962C8B-B14F-4D97-AF65-F5344CB8AC3E}">
        <p14:creationId xmlns:p14="http://schemas.microsoft.com/office/powerpoint/2010/main" val="3665942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My comments today will focus on the first of these two events: the Rapture.  We'll be looking at the key passage in all Scripture relating to this very important event in God's timetable of the ages. Believers at Thessalonica had died and those left were wondering when and if they would see them again</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71272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Paul gave them three reasons to have hope in the Lord’s return. So today we’ll see these three reasons to look forward to the Lord’s return at the Rapture. </a:t>
            </a:r>
          </a:p>
        </p:txBody>
      </p:sp>
    </p:spTree>
    <p:extLst>
      <p:ext uri="{BB962C8B-B14F-4D97-AF65-F5344CB8AC3E}">
        <p14:creationId xmlns:p14="http://schemas.microsoft.com/office/powerpoint/2010/main" val="266480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Knowing the destiny of Christians at death helps us to control our grief.</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Knowledge of what happens after death is one of the most important things to know.</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is seen in what some say about the time of the Rapture:</a:t>
            </a:r>
            <a:r>
              <a:rPr lang="en-US" baseline="0" dirty="0">
                <a:latin typeface="Arial"/>
                <a:cs typeface="Arial"/>
              </a:rPr>
              <a:t> </a:t>
            </a:r>
            <a:r>
              <a:rPr lang="en-US" baseline="0" dirty="0" err="1">
                <a:latin typeface="Arial"/>
                <a:cs typeface="Arial"/>
              </a:rPr>
              <a:t>I"'m</a:t>
            </a:r>
            <a:r>
              <a:rPr lang="en-US" baseline="0" dirty="0">
                <a:latin typeface="Arial"/>
                <a:cs typeface="Arial"/>
              </a:rPr>
              <a:t> not pretrib, midtrib, or posttrib. I am </a:t>
            </a:r>
            <a:r>
              <a:rPr lang="en-US" baseline="0" dirty="0" err="1">
                <a:latin typeface="Arial"/>
                <a:cs typeface="Arial"/>
              </a:rPr>
              <a:t>pantrib</a:t>
            </a:r>
            <a:r>
              <a:rPr lang="en-US" baseline="0" dirty="0">
                <a:latin typeface="Arial"/>
                <a:cs typeface="Arial"/>
              </a:rPr>
              <a:t>, because it will all pan out in the end!"</a:t>
            </a:r>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It is difficult to lose a loved one even when you know where that person is going after death.</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We all respond to life based on what we know.</a:t>
            </a:r>
          </a:p>
          <a:p>
            <a:endParaRPr lang="en-US" dirty="0">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D752-9723-924A-B846-64E8BBA88FBA}"/>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C217C9AE-1497-63B0-426D-E6B7E37250C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9E272CCA-C745-C8FA-4CD7-FF335B63169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536C76AC-3AA5-F76D-00B5-70BC571E9CB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Many people grieve with no hope of where their loved one went at death—but not believers!</a:t>
            </a:r>
          </a:p>
        </p:txBody>
      </p:sp>
    </p:spTree>
    <p:extLst>
      <p:ext uri="{BB962C8B-B14F-4D97-AF65-F5344CB8AC3E}">
        <p14:creationId xmlns:p14="http://schemas.microsoft.com/office/powerpoint/2010/main" val="3555330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still grieve, but we do so in hope.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Recent studies claim that we go through these emotions but not necessarily in this order.</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Notice what Paul is really saying in this verse. </a:t>
            </a:r>
          </a:p>
          <a:p>
            <a:r>
              <a:rPr lang="en-US" dirty="0">
                <a:latin typeface="Arial"/>
                <a:cs typeface="Arial"/>
              </a:rPr>
              <a:t>He is not saying that Christians will not grieve.  </a:t>
            </a:r>
          </a:p>
          <a:p>
            <a:r>
              <a:rPr lang="en-US" dirty="0">
                <a:latin typeface="Arial"/>
                <a:cs typeface="Arial"/>
              </a:rPr>
              <a:t>He is only addressing the issue of how they should grieve.  They should grieve in such a way that shows hope—like when Jesus grieved over Lazarus.</a:t>
            </a: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Why did Paul say these things though?  What problem was he addressing in the church?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had already taught the believers about the Rapture when he was with them.  He told them that when Christ comes all who have trusted Him will be removed from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Thessalonians were confused regarding the destiny of believers who had died before the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thought these would miss the Rapture and had to wait until the Great White Throne Judgment.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wondered whether they would be saved at all.</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As did Jesus, so do we.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"if" here (in the NASB &amp; KJV) is better translated as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1)</a:t>
            </a:r>
            <a:r>
              <a:rPr lang="en-US" baseline="0" dirty="0">
                <a:latin typeface="Arial"/>
                <a:cs typeface="Arial"/>
              </a:rPr>
              <a:t> </a:t>
            </a:r>
            <a:r>
              <a:rPr lang="en-US" dirty="0">
                <a:latin typeface="Arial"/>
                <a:cs typeface="Arial"/>
              </a:rPr>
              <a:t>Therefore, it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2) Paul did not doubt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historical basis assures that the bodies of all Christians also will be raised (4:14b).</a:t>
            </a:r>
          </a:p>
          <a:p>
            <a:r>
              <a:rPr lang="en-US" dirty="0"/>
              <a:t>Paul declared that both Christ's resurrection and our resurrection stand or fall together.</a:t>
            </a:r>
          </a:p>
          <a:p>
            <a:r>
              <a:rPr lang="en-US" dirty="0"/>
              <a:t>This is taught in 1 Corinthians 15:12-20.</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Therefore,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to the second reason to expect his return…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Now the living moving faster than the dead—but then the dead will move faster than the living! </a:t>
            </a:r>
          </a:p>
          <a:p>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1.	Paul did not make this truth up.  It was Christ's promise.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this was an unrecorded statement of Christ (cf. Acts 20:35).</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Paul received this word by direct revelation.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Paul included himself among the living group and expected to be living when Christ returned.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more evidence for a pre-tribulation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Paul, the next event on God's timetable was the return of Christ since it could happen at any moment.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These four events will happen in the following order, each event beginning with the letter "R" (cf. Ryrie)…</a:t>
            </a:r>
            <a:r>
              <a:rPr lang="en-SG" dirty="0">
                <a:effectLst/>
              </a:rPr>
              <a:t>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as we experience the new year I believe the Scripture has some words of encouragement for us in regard to Christ's second coming to earth at the Rapture.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81303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Where is Christ right now?  In heaven seated at the right side of the Father.</a:t>
            </a:r>
          </a:p>
          <a:p>
            <a:r>
              <a:rPr lang="en-US" dirty="0">
                <a:latin typeface="Arial"/>
                <a:cs typeface="Arial"/>
              </a:rPr>
              <a:t>Christ Himself (not an angel) will return for the church.</a:t>
            </a:r>
          </a:p>
          <a:p>
            <a:r>
              <a:rPr lang="en-US" dirty="0">
                <a:latin typeface="Arial"/>
                <a:cs typeface="Arial"/>
              </a:rPr>
              <a:t>His return will be accompanied by three things:  </a:t>
            </a:r>
          </a:p>
          <a:p>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 this shout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carries with it a ring of authority and urgency.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Arial"/>
                <a:ea typeface="+mn-ea"/>
                <a:cs typeface="Arial"/>
              </a:rPr>
              <a:t>Trumpets are associated with God's activity in the Bible:</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-Ex 19:16 has a trumpet at Mt. Sinai</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-Isa 27:13 uses the trumpet to signal the return to the land from Assyria</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-Joel 2:1 mentions the trumpet sounding in judgment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-Matt 24:31 has a trumpet sound when Christ returns after the Tribulation</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By using the trumpet, God calls attention to this event as a majestic, dramatic, spectacular one worthy of Christ who is King of kings and Lord of lords.</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a:t>
            </a:r>
            <a:endParaRPr lang="en-SG" sz="1200" kern="1200" dirty="0">
              <a:solidFill>
                <a:schemeClr val="tx1"/>
              </a:solidFill>
              <a:effectLst/>
              <a:latin typeface="Arial"/>
              <a:ea typeface="+mn-ea"/>
              <a:cs typeface="Arial"/>
            </a:endParaRPr>
          </a:p>
          <a:p>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Christians who have died during the Church Age will rise first.</a:t>
            </a:r>
          </a:p>
          <a:p>
            <a:r>
              <a:rPr lang="en-US" dirty="0">
                <a:latin typeface="Arial"/>
                <a:cs typeface="Arial"/>
              </a:rPr>
              <a:t>The designation "in Christ" refers only to those who have died since Christ's death and resurrection in the Church Age.</a:t>
            </a:r>
          </a:p>
          <a:p>
            <a:r>
              <a:rPr lang="en-US" dirty="0">
                <a:latin typeface="Arial"/>
                <a:cs typeface="Arial"/>
              </a:rPr>
              <a:t>So, the bodies of those who have died as Christians will be rejoined with their spirits which have already been with Christ.  </a:t>
            </a:r>
          </a:p>
          <a:p>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355283-6062-3E47-B905-D36181E84A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But what happens to the bodies of these who have died?  Are they changed?  (RAPTURE transformation of the body =  farmer's wife in an elevator).</a:t>
            </a:r>
          </a:p>
          <a:p>
            <a:r>
              <a:rPr lang="en-US" dirty="0">
                <a:latin typeface="Arial"/>
                <a:ea typeface="ＭＳ Ｐゴシック" charset="0"/>
                <a:cs typeface="Arial"/>
              </a:rPr>
              <a:t>For sure!  Read 1 Corinthians 15:50-55.</a:t>
            </a:r>
          </a:p>
          <a:p>
            <a:r>
              <a:rPr lang="en-US" dirty="0">
                <a:latin typeface="Arial"/>
                <a:ea typeface="ＭＳ Ｐゴシック" charset="0"/>
                <a:cs typeface="Arial"/>
              </a:rPr>
              <a:t>Exactly how these bodies are reassembled and resurrected is not stated.</a:t>
            </a:r>
          </a:p>
          <a:p>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Too many movies show Christians disappearing!!</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get the English term "Rapture" from the Latin.</a:t>
            </a:r>
            <a:endParaRPr lang="en-US" dirty="0">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short Fed Ex commercial parallels the Rapture in certain aspects!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04748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Enoch had what you might call an individual Rapture or catching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792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6A436B2-7EF5-4BBD-BF62-99F03C7FEAD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3792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CEE945-117C-4687-AA68-C870730B3463}"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79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7926"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r>
              <a:rPr lang="en-US" dirty="0">
                <a:latin typeface="Times New Roman" pitchFamily="18" charset="0"/>
              </a:rPr>
              <a:t>Common-331</a:t>
            </a:r>
          </a:p>
          <a:p>
            <a:r>
              <a:rPr lang="en-US" dirty="0">
                <a:latin typeface="Times New Roman" pitchFamily="18" charset="0"/>
              </a:rPr>
              <a:t>ES-24-1Thess4Rapture-5</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p:txBody>
      </p:sp>
    </p:spTree>
    <p:extLst>
      <p:ext uri="{BB962C8B-B14F-4D97-AF65-F5344CB8AC3E}">
        <p14:creationId xmlns:p14="http://schemas.microsoft.com/office/powerpoint/2010/main" val="183828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Jesus also left the earth in the same way that we will follow him!</a:t>
            </a:r>
          </a:p>
        </p:txBody>
      </p:sp>
    </p:spTree>
    <p:extLst>
      <p:ext uri="{BB962C8B-B14F-4D97-AF65-F5344CB8AC3E}">
        <p14:creationId xmlns:p14="http://schemas.microsoft.com/office/powerpoint/2010/main" val="2214396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Paul already had a private "Rapture" to the “third heaven” in 2 Corinthians 12:2,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15076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Bible doesn’t say what will happen to our clothes—but certainly we won’t go naked. Maybe our clothes will be replaced with a robe!</a:t>
            </a:r>
          </a:p>
        </p:txBody>
      </p:sp>
    </p:spTree>
    <p:extLst>
      <p:ext uri="{BB962C8B-B14F-4D97-AF65-F5344CB8AC3E}">
        <p14:creationId xmlns:p14="http://schemas.microsoft.com/office/powerpoint/2010/main" val="1914059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Rapture will bring chaos for those left behind. Cars and planes will crash upon the sudden catching up of millions.</a:t>
            </a:r>
            <a:endParaRPr lang="en-US" dirty="0">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call this a "translation" to heaven.</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result will be reunions with both Jesus and other believers.</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A8BDE2-278E-B648-8725-0B551DB273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ea typeface="ＭＳ Ｐゴシック" charset="0"/>
                <a:cs typeface="ＭＳ Ｐゴシック" charset="0"/>
              </a:rPr>
              <a:t>It will be our first time to stand on clouds. But don't try that now!</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result for us now is in the final verse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"comfort" (or "encourage") here means to "come alongside to help (Read Charles Swindoll, </a:t>
            </a:r>
            <a:r>
              <a:rPr lang="en-US" i="1" dirty="0">
                <a:latin typeface="Arial"/>
                <a:cs typeface="Arial"/>
              </a:rPr>
              <a:t>Contagious Christianity</a:t>
            </a:r>
            <a:r>
              <a:rPr lang="en-US" dirty="0">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We're also guaranteed escape from the coming wrath of the Tribulation, which is something to be encouraged about!  (A post-tribulation rapture would be no comfort to anyone as all would have to go through seven years of hell on earth!)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sure return of Jesus is not a stuffy doctrine but a reassuring personal promise!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894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276593-04F0-48BA-8603-307EF37B298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894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3AC3D55-9A8B-42D1-A72A-281804921EA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89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895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pitchFamily="18" charset="0"/>
              </a:rPr>
              <a:t>Posttribulationalism sees the Church bringing in the Millennium gradually. Once this glorious age arrives, then Jesus returns to a Christianized earth. It is by far the most optimistic view of the Millennium. It was the most popular millennial view around 1900</a:t>
            </a:r>
          </a:p>
          <a:p>
            <a:r>
              <a:rPr lang="en-US" dirty="0">
                <a:latin typeface="Times New Roman" pitchFamily="18" charset="0"/>
              </a:rPr>
              <a:t>________</a:t>
            </a:r>
          </a:p>
          <a:p>
            <a:r>
              <a:rPr lang="en-US" dirty="0">
                <a:latin typeface="Times New Roman" pitchFamily="18" charset="0"/>
              </a:rPr>
              <a:t>Common-332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ES-24-1Thess4Rapture-6</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1307186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is foolish to claim that we have time to live for ourselves.</a:t>
            </a:r>
          </a:p>
        </p:txBody>
      </p:sp>
    </p:spTree>
    <p:extLst>
      <p:ext uri="{BB962C8B-B14F-4D97-AF65-F5344CB8AC3E}">
        <p14:creationId xmlns:p14="http://schemas.microsoft.com/office/powerpoint/2010/main" val="2505785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Jesus will come as suddenly as he came to the disciples in the upper room—and we will rise just as quickly!</a:t>
            </a:r>
          </a:p>
        </p:txBody>
      </p:sp>
    </p:spTree>
    <p:extLst>
      <p:ext uri="{BB962C8B-B14F-4D97-AF65-F5344CB8AC3E}">
        <p14:creationId xmlns:p14="http://schemas.microsoft.com/office/powerpoint/2010/main" val="3948247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You don't expect a thief to break into your house—but prepare for Jesus to return as much as you would prepare to know that a thief is coming.</a:t>
            </a:r>
          </a:p>
          <a:p>
            <a:endParaRPr lang="en-US" dirty="0">
              <a:cs typeface="ＭＳ Ｐゴシック" charset="0"/>
            </a:endParaRPr>
          </a:p>
        </p:txBody>
      </p:sp>
    </p:spTree>
    <p:extLst>
      <p:ext uri="{BB962C8B-B14F-4D97-AF65-F5344CB8AC3E}">
        <p14:creationId xmlns:p14="http://schemas.microsoft.com/office/powerpoint/2010/main" val="600300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does the Rapture affect how we live?</a:t>
            </a:r>
            <a:endParaRPr lang="en-US" dirty="0">
              <a:latin typeface="Arial"/>
              <a:cs typeface="Arial"/>
            </a:endParaRPr>
          </a:p>
        </p:txBody>
      </p:sp>
    </p:spTree>
    <p:extLst>
      <p:ext uri="{BB962C8B-B14F-4D97-AF65-F5344CB8AC3E}">
        <p14:creationId xmlns:p14="http://schemas.microsoft.com/office/powerpoint/2010/main" val="2058075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Swindoll gives three ways to be prepared for the Rapture based on Titus 2:11-13.</a:t>
            </a:r>
          </a:p>
        </p:txBody>
      </p:sp>
    </p:spTree>
    <p:extLst>
      <p:ext uri="{BB962C8B-B14F-4D97-AF65-F5344CB8AC3E}">
        <p14:creationId xmlns:p14="http://schemas.microsoft.com/office/powerpoint/2010/main" val="28676379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Don’t be caught doing something stupid when Jesus arrives—something shameful like looking at porn, being immoral, or gluttonous or drunken.</a:t>
            </a:r>
          </a:p>
        </p:txBody>
      </p:sp>
    </p:spTree>
    <p:extLst>
      <p:ext uri="{BB962C8B-B14F-4D97-AF65-F5344CB8AC3E}">
        <p14:creationId xmlns:p14="http://schemas.microsoft.com/office/powerpoint/2010/main" val="38330455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Instead, focus on these three goals: wisdom, righteousness, and devotion. Be sober and holy.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2973387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Live as if you will reign with Christ—because the faithful believers will!</a:t>
            </a:r>
            <a:endParaRPr lang="en-US" dirty="0">
              <a:latin typeface="Arial"/>
              <a:cs typeface="Arial"/>
            </a:endParaRPr>
          </a:p>
        </p:txBody>
      </p:sp>
    </p:spTree>
    <p:extLst>
      <p:ext uri="{BB962C8B-B14F-4D97-AF65-F5344CB8AC3E}">
        <p14:creationId xmlns:p14="http://schemas.microsoft.com/office/powerpoint/2010/main" val="4238344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Jesus is preparing heaven now as your eternal home—and he invites you there now!</a:t>
            </a:r>
          </a:p>
          <a:p>
            <a:r>
              <a:rPr lang="en-US" dirty="0">
                <a:latin typeface="Arial" panose="020B0604020202020204" pitchFamily="34" charset="0"/>
                <a:ea typeface="ＭＳ Ｐゴシック" charset="0"/>
                <a:cs typeface="Arial" panose="020B0604020202020204" pitchFamily="34" charset="0"/>
              </a:rPr>
              <a:t>Respond in belief and discipleship.</a:t>
            </a:r>
          </a:p>
          <a:p>
            <a:r>
              <a:rPr lang="en-US" dirty="0">
                <a:latin typeface="Times New Roman" charset="0"/>
                <a:ea typeface="ＭＳ Ｐゴシック" charset="0"/>
                <a:cs typeface="ＭＳ Ｐゴシック" charset="0"/>
              </a:rPr>
              <a:t>Pray that you will be ready.</a:t>
            </a:r>
          </a:p>
        </p:txBody>
      </p:sp>
    </p:spTree>
    <p:extLst>
      <p:ext uri="{BB962C8B-B14F-4D97-AF65-F5344CB8AC3E}">
        <p14:creationId xmlns:p14="http://schemas.microsoft.com/office/powerpoint/2010/main" val="1379483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53EB9-BA75-D84B-8575-B0F128243ED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normAutofit fontScale="77500" lnSpcReduction="20000"/>
          </a:bodyPr>
          <a:lstStyle/>
          <a:p>
            <a:pPr algn="r" rtl="1"/>
            <a:r>
              <a:rPr lang="ar-JO" dirty="0">
                <a:latin typeface="Times New Roman" charset="0"/>
                <a:ea typeface="ＭＳ Ｐゴシック" charset="0"/>
                <a:cs typeface="ＭＳ Ｐゴシック" charset="0"/>
              </a:rPr>
              <a:t>في تفكيري، وجهة نظر بريميل هي الأكثر منطقيَّة وتوراتيَّة لأنها ترى الإصحاحات على أنها تسلسل زمني مباشر. كما أنه لا يرى أن ارتباط الشيطان ينطبق ببساطة على الأمم ولكن على جميع الأشخاص الذين يشكلون هذه الأمم.</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ES-24-1Thess4Rapture-7</a:t>
            </a:r>
          </a:p>
        </p:txBody>
      </p:sp>
    </p:spTree>
    <p:extLst>
      <p:ext uri="{BB962C8B-B14F-4D97-AF65-F5344CB8AC3E}">
        <p14:creationId xmlns:p14="http://schemas.microsoft.com/office/powerpoint/2010/main" val="134584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08873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Within that study, an important doctrine is Christ’s Second Coming but allow me to clarify what I mean by Christ's Second Coming.  I am using this as an umbrella term that encompasses two events separated by seven years: the Rapture that is followed by the Revelation.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43939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CFF074F-28D0-454D-A628-9F5CF0BAFBFD}" type="slidenum">
              <a:rPr lang="en-GB"/>
              <a:pPr>
                <a:defRPr/>
              </a:pPr>
              <a:t>‹#›</a:t>
            </a:fld>
            <a:endParaRPr lang="en-GB"/>
          </a:p>
        </p:txBody>
      </p:sp>
    </p:spTree>
    <p:extLst>
      <p:ext uri="{BB962C8B-B14F-4D97-AF65-F5344CB8AC3E}">
        <p14:creationId xmlns:p14="http://schemas.microsoft.com/office/powerpoint/2010/main" val="2630270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A7EB160-183A-46AD-9329-984C97F8B2D1}" type="slidenum">
              <a:rPr lang="en-GB"/>
              <a:pPr>
                <a:defRPr/>
              </a:pPr>
              <a:t>‹#›</a:t>
            </a:fld>
            <a:endParaRPr lang="en-GB"/>
          </a:p>
        </p:txBody>
      </p:sp>
    </p:spTree>
    <p:extLst>
      <p:ext uri="{BB962C8B-B14F-4D97-AF65-F5344CB8AC3E}">
        <p14:creationId xmlns:p14="http://schemas.microsoft.com/office/powerpoint/2010/main" val="27764755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5AB801-EBC0-461D-BD09-107159641779}" type="slidenum">
              <a:rPr lang="en-GB"/>
              <a:pPr>
                <a:defRPr/>
              </a:pPr>
              <a:t>‹#›</a:t>
            </a:fld>
            <a:endParaRPr lang="en-GB"/>
          </a:p>
        </p:txBody>
      </p:sp>
    </p:spTree>
    <p:extLst>
      <p:ext uri="{BB962C8B-B14F-4D97-AF65-F5344CB8AC3E}">
        <p14:creationId xmlns:p14="http://schemas.microsoft.com/office/powerpoint/2010/main" val="567992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3680F5-4BDB-4042-A7B2-475DDFEB59C3}" type="slidenum">
              <a:rPr lang="en-GB"/>
              <a:pPr>
                <a:defRPr/>
              </a:pPr>
              <a:t>‹#›</a:t>
            </a:fld>
            <a:endParaRPr lang="en-GB"/>
          </a:p>
        </p:txBody>
      </p:sp>
    </p:spTree>
    <p:extLst>
      <p:ext uri="{BB962C8B-B14F-4D97-AF65-F5344CB8AC3E}">
        <p14:creationId xmlns:p14="http://schemas.microsoft.com/office/powerpoint/2010/main" val="13980590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6FBB3B4-4251-4876-82FC-16C52E3274B7}" type="slidenum">
              <a:rPr lang="en-GB"/>
              <a:pPr>
                <a:defRPr/>
              </a:pPr>
              <a:t>‹#›</a:t>
            </a:fld>
            <a:endParaRPr lang="en-GB"/>
          </a:p>
        </p:txBody>
      </p:sp>
    </p:spTree>
    <p:extLst>
      <p:ext uri="{BB962C8B-B14F-4D97-AF65-F5344CB8AC3E}">
        <p14:creationId xmlns:p14="http://schemas.microsoft.com/office/powerpoint/2010/main" val="3406623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1C9633-4DBA-41D1-BBEA-341ACFCC54A2}" type="slidenum">
              <a:rPr lang="en-GB"/>
              <a:pPr>
                <a:defRPr/>
              </a:pPr>
              <a:t>‹#›</a:t>
            </a:fld>
            <a:endParaRPr lang="en-GB"/>
          </a:p>
        </p:txBody>
      </p:sp>
    </p:spTree>
    <p:extLst>
      <p:ext uri="{BB962C8B-B14F-4D97-AF65-F5344CB8AC3E}">
        <p14:creationId xmlns:p14="http://schemas.microsoft.com/office/powerpoint/2010/main" val="36647389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B25AD8F-4150-40EC-9259-A0080A2AAAFA}" type="slidenum">
              <a:rPr lang="en-GB"/>
              <a:pPr>
                <a:defRPr/>
              </a:pPr>
              <a:t>‹#›</a:t>
            </a:fld>
            <a:endParaRPr lang="en-GB"/>
          </a:p>
        </p:txBody>
      </p:sp>
    </p:spTree>
    <p:extLst>
      <p:ext uri="{BB962C8B-B14F-4D97-AF65-F5344CB8AC3E}">
        <p14:creationId xmlns:p14="http://schemas.microsoft.com/office/powerpoint/2010/main" val="1595647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663FF96-1C93-41DB-96E7-C65FFC159DE6}" type="slidenum">
              <a:rPr lang="en-GB"/>
              <a:pPr>
                <a:defRPr/>
              </a:pPr>
              <a:t>‹#›</a:t>
            </a:fld>
            <a:endParaRPr lang="en-GB"/>
          </a:p>
        </p:txBody>
      </p:sp>
    </p:spTree>
    <p:extLst>
      <p:ext uri="{BB962C8B-B14F-4D97-AF65-F5344CB8AC3E}">
        <p14:creationId xmlns:p14="http://schemas.microsoft.com/office/powerpoint/2010/main" val="42072608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C128213-389A-4145-9460-8650AB810D64}" type="slidenum">
              <a:rPr lang="en-GB"/>
              <a:pPr>
                <a:defRPr/>
              </a:pPr>
              <a:t>‹#›</a:t>
            </a:fld>
            <a:endParaRPr lang="en-GB"/>
          </a:p>
        </p:txBody>
      </p:sp>
    </p:spTree>
    <p:extLst>
      <p:ext uri="{BB962C8B-B14F-4D97-AF65-F5344CB8AC3E}">
        <p14:creationId xmlns:p14="http://schemas.microsoft.com/office/powerpoint/2010/main" val="28341618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339583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9930810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8135241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0818301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5934103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335155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2707231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936687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9060612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1723327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76008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4375162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2542379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104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0886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67082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0245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8023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1306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24989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744732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1537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5846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77140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997765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14287"/>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532036"/>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758913"/>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392245"/>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564437"/>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089142"/>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520274"/>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14171"/>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030409"/>
      </p:ext>
    </p:extLst>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806067"/>
      </p:ext>
    </p:extLst>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7799803"/>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927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994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99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816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6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55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9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9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487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208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12291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3711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51250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25014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10282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52992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08196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884508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18889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43810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3604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68186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76766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7861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64395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06112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54733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93226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28883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1062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702628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369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401938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480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522617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7426727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138623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807923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5382841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9853681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5888910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42734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629962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959362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31741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2498553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918865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095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9749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901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585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15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9506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12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03109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178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556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5085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5033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0048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BD6A1DF-770F-473D-970E-9986BE9A6D86}" type="slidenum">
              <a:rPr lang="en-GB"/>
              <a:pPr>
                <a:defRPr/>
              </a:pPr>
              <a:t>‹#›</a:t>
            </a:fld>
            <a:endParaRPr lang="en-GB"/>
          </a:p>
        </p:txBody>
      </p:sp>
    </p:spTree>
    <p:extLst>
      <p:ext uri="{BB962C8B-B14F-4D97-AF65-F5344CB8AC3E}">
        <p14:creationId xmlns:p14="http://schemas.microsoft.com/office/powerpoint/2010/main" val="1165650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ACB84B0-55DC-4F3E-B6A2-6A79170344A8}" type="slidenum">
              <a:rPr lang="en-GB"/>
              <a:pPr>
                <a:defRPr/>
              </a:pPr>
              <a:t>‹#›</a:t>
            </a:fld>
            <a:endParaRPr lang="en-GB"/>
          </a:p>
        </p:txBody>
      </p:sp>
    </p:spTree>
    <p:extLst>
      <p:ext uri="{BB962C8B-B14F-4D97-AF65-F5344CB8AC3E}">
        <p14:creationId xmlns:p14="http://schemas.microsoft.com/office/powerpoint/2010/main" val="18226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09.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9"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08F1D79-3FFE-461D-A767-9F8F5A541927}" type="slidenum">
              <a:rPr lang="en-GB"/>
              <a:pPr>
                <a:defRPr/>
              </a:pPr>
              <a:t>‹#›</a:t>
            </a:fld>
            <a:endParaRPr lang="en-GB"/>
          </a:p>
        </p:txBody>
      </p:sp>
    </p:spTree>
    <p:extLst>
      <p:ext uri="{BB962C8B-B14F-4D97-AF65-F5344CB8AC3E}">
        <p14:creationId xmlns:p14="http://schemas.microsoft.com/office/powerpoint/2010/main" val="167909865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extLst>
      <p:ext uri="{BB962C8B-B14F-4D97-AF65-F5344CB8AC3E}">
        <p14:creationId xmlns:p14="http://schemas.microsoft.com/office/powerpoint/2010/main" val="3556996624"/>
      </p:ext>
    </p:extLst>
  </p:cSld>
  <p:clrMap bg1="dk2" tx1="lt1" bg2="dk1" tx2="lt2" accent1="accent1" accent2="accent2" accent3="accent3" accent4="accent4" accent5="accent5" accent6="accent6" hlink="hlink" folHlink="folHlink"/>
  <p:sldLayoutIdLst>
    <p:sldLayoutId id="214748386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593128633"/>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4232057906"/>
      </p:ext>
    </p:extLst>
  </p:cSld>
  <p:clrMap bg1="lt1" tx1="dk1" bg2="lt2" tx2="dk2" accent1="accent1" accent2="accent2" accent3="accent3" accent4="accent4" accent5="accent5" accent6="accent6" hlink="hlink" folHlink="folHlink"/>
  <p:sldLayoutIdLst>
    <p:sldLayoutId id="214748387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9180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01964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8260553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7780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88414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6246005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extLst>
      <p:ext uri="{BB962C8B-B14F-4D97-AF65-F5344CB8AC3E}">
        <p14:creationId xmlns:p14="http://schemas.microsoft.com/office/powerpoint/2010/main" val="317946804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36404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9.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59.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20.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508936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 4: 13-18</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 y="0"/>
            <a:ext cx="9120187" cy="5183306"/>
          </a:xfrm>
          <a:prstGeom prst="rect">
            <a:avLst/>
          </a:prstGeom>
        </p:spPr>
      </p:pic>
      <p:sp>
        <p:nvSpPr>
          <p:cNvPr id="900098" name="Rectangle 2"/>
          <p:cNvSpPr>
            <a:spLocks noGrp="1" noChangeArrowheads="1"/>
          </p:cNvSpPr>
          <p:nvPr>
            <p:ph type="ctrTitle"/>
          </p:nvPr>
        </p:nvSpPr>
        <p:spPr>
          <a:xfrm>
            <a:off x="-23813" y="3495234"/>
            <a:ext cx="9120187" cy="1446653"/>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هل أنت مستعد                  لرجوع الرب؟</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A474A02-1E97-FA4E-5E11-784C908D405F}"/>
              </a:ext>
            </a:extLst>
          </p:cNvPr>
          <p:cNvSpPr>
            <a:spLocks noChangeArrowheads="1"/>
          </p:cNvSpPr>
          <p:nvPr/>
        </p:nvSpPr>
        <p:spPr bwMode="auto">
          <a:xfrm>
            <a:off x="-36512" y="6381328"/>
            <a:ext cx="9180512" cy="47667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auto" latinLnBrk="0" hangingPunct="1">
              <a:lnSpc>
                <a:spcPct val="100000"/>
              </a:lnSpc>
              <a:spcBef>
                <a:spcPct val="20000"/>
              </a:spcBef>
              <a:spcAft>
                <a:spcPts val="0"/>
              </a:spcAft>
              <a:buClr>
                <a:srgbClr val="FFCC00"/>
              </a:buClr>
              <a:buSzPct val="70000"/>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د. ريك غريفيث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 •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 مؤسَّسة الدراسات اللاهوتيَّة الأردنيَّة </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 </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BibleStudyDownloads.org</a:t>
            </a:r>
          </a:p>
        </p:txBody>
      </p:sp>
    </p:spTree>
    <p:extLst>
      <p:ext uri="{BB962C8B-B14F-4D97-AF65-F5344CB8AC3E}">
        <p14:creationId xmlns:p14="http://schemas.microsoft.com/office/powerpoint/2010/main" val="2624502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مرحلتي رجوعه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الإعلان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مجيء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المستقبلي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الحرفي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39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a:t>
            </a: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425819" y="3276600"/>
            <a:ext cx="31096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4535487" y="3276600"/>
            <a:ext cx="336879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a:ea typeface="ＭＳ Ｐゴシック" charset="0"/>
                <a:cs typeface="Arial"/>
              </a:rPr>
              <a:t>المجيء</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EG" sz="4000" b="1" dirty="0">
                <a:solidFill>
                  <a:srgbClr val="FFFFFF"/>
                </a:solidFill>
                <a:ea typeface="ＭＳ Ｐゴシック" charset="-128"/>
              </a:rPr>
              <a:t>عقيدة ما قبل الألفية</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وجهات النظر الخمسة لل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ختطاف ما قبل ال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أ</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لفية</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887222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يسوع الأول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bwMode="auto">
          <a:xfrm>
            <a:off x="3149600" y="1383080"/>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726010"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bwMode="auto">
          <a:xfrm>
            <a:off x="3585377"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p:cNvSpPr/>
          <p:nvPr/>
        </p:nvSpPr>
        <p:spPr bwMode="auto">
          <a:xfrm>
            <a:off x="3750477" y="177281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bwMode="auto">
          <a:xfrm>
            <a:off x="4986609" y="1556792"/>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bwMode="auto">
          <a:xfrm>
            <a:off x="4174067" y="541879"/>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ar-JO" sz="4000" b="1" dirty="0">
                <a:effectLst/>
                <a:latin typeface="Arial" panose="020B0604020202020204" pitchFamily="34" charset="0"/>
                <a:ea typeface="ＭＳ Ｐゴシック" charset="0"/>
                <a:cs typeface="Arial" panose="020B0604020202020204" pitchFamily="34" charset="0"/>
              </a:rPr>
              <a:t>نظريات الضيقة الرئيسية</a:t>
            </a:r>
            <a:endParaRPr lang="en-US" sz="4000" b="1" dirty="0">
              <a:effectLst/>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6193367" y="156308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p:cNvSpPr/>
          <p:nvPr/>
        </p:nvSpPr>
        <p:spPr bwMode="auto">
          <a:xfrm>
            <a:off x="7107767" y="2048696"/>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1608664" y="2509812"/>
            <a:ext cx="2154506" cy="239128"/>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قبل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Rectangle 33"/>
          <p:cNvSpPr/>
          <p:nvPr/>
        </p:nvSpPr>
        <p:spPr bwMode="auto">
          <a:xfrm>
            <a:off x="3670037" y="3420117"/>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Rectangle 34"/>
          <p:cNvSpPr/>
          <p:nvPr/>
        </p:nvSpPr>
        <p:spPr bwMode="auto">
          <a:xfrm>
            <a:off x="3229769" y="3610619"/>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p:cNvSpPr/>
          <p:nvPr/>
        </p:nvSpPr>
        <p:spPr bwMode="auto">
          <a:xfrm>
            <a:off x="4125252" y="3579637"/>
            <a:ext cx="518195"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3779847" y="393305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5015979" y="3683829"/>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42" name="Rectangle 41"/>
          <p:cNvSpPr/>
          <p:nvPr/>
        </p:nvSpPr>
        <p:spPr bwMode="auto">
          <a:xfrm>
            <a:off x="4296183" y="2639285"/>
            <a:ext cx="97405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a:off x="6222737" y="3690117"/>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45" name="Rectangle 44"/>
          <p:cNvSpPr/>
          <p:nvPr/>
        </p:nvSpPr>
        <p:spPr bwMode="auto">
          <a:xfrm>
            <a:off x="7137137" y="4175733"/>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p>
        </p:txBody>
      </p:sp>
      <p:sp>
        <p:nvSpPr>
          <p:cNvPr id="48" name="Rectangle 2"/>
          <p:cNvSpPr txBox="1">
            <a:spLocks noChangeArrowheads="1"/>
          </p:cNvSpPr>
          <p:nvPr/>
        </p:nvSpPr>
        <p:spPr bwMode="auto">
          <a:xfrm>
            <a:off x="1638034" y="4628382"/>
            <a:ext cx="2150412" cy="247595"/>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وسط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p:cNvSpPr/>
          <p:nvPr/>
        </p:nvSpPr>
        <p:spPr bwMode="auto">
          <a:xfrm>
            <a:off x="3644250" y="546786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p:cNvSpPr/>
          <p:nvPr/>
        </p:nvSpPr>
        <p:spPr bwMode="auto">
          <a:xfrm>
            <a:off x="3009638" y="5486830"/>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p:cNvSpPr/>
          <p:nvPr/>
        </p:nvSpPr>
        <p:spPr bwMode="auto">
          <a:xfrm>
            <a:off x="4125252" y="5544925"/>
            <a:ext cx="541611"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p:cNvSpPr/>
          <p:nvPr/>
        </p:nvSpPr>
        <p:spPr bwMode="auto">
          <a:xfrm>
            <a:off x="3763171" y="6206755"/>
            <a:ext cx="785380" cy="21873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p:cNvSpPr/>
          <p:nvPr/>
        </p:nvSpPr>
        <p:spPr bwMode="auto">
          <a:xfrm>
            <a:off x="4990192" y="5701458"/>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56" name="Rectangle 2"/>
          <p:cNvSpPr txBox="1">
            <a:spLocks noChangeArrowheads="1"/>
          </p:cNvSpPr>
          <p:nvPr/>
        </p:nvSpPr>
        <p:spPr bwMode="auto">
          <a:xfrm>
            <a:off x="4851002" y="59810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57" name="Rectangle 56"/>
          <p:cNvSpPr/>
          <p:nvPr/>
        </p:nvSpPr>
        <p:spPr bwMode="auto">
          <a:xfrm>
            <a:off x="4177650" y="468703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p:cNvSpPr/>
          <p:nvPr/>
        </p:nvSpPr>
        <p:spPr bwMode="auto">
          <a:xfrm>
            <a:off x="6196950" y="5737862"/>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60" name="Rectangle 59"/>
          <p:cNvSpPr/>
          <p:nvPr/>
        </p:nvSpPr>
        <p:spPr bwMode="auto">
          <a:xfrm>
            <a:off x="7111350" y="6223478"/>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2"/>
          <p:cNvSpPr txBox="1">
            <a:spLocks noChangeArrowheads="1"/>
          </p:cNvSpPr>
          <p:nvPr/>
        </p:nvSpPr>
        <p:spPr bwMode="auto">
          <a:xfrm>
            <a:off x="1612247" y="6597352"/>
            <a:ext cx="2138230" cy="195423"/>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بعد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0FC3F6C4-9515-5416-7AED-0AAFB203280A}"/>
              </a:ext>
            </a:extLst>
          </p:cNvPr>
          <p:cNvSpPr/>
          <p:nvPr/>
        </p:nvSpPr>
        <p:spPr bwMode="auto">
          <a:xfrm>
            <a:off x="4125252" y="5517232"/>
            <a:ext cx="541611"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2"/>
          <p:cNvSpPr txBox="1">
            <a:spLocks noChangeArrowheads="1"/>
          </p:cNvSpPr>
          <p:nvPr/>
        </p:nvSpPr>
        <p:spPr bwMode="auto">
          <a:xfrm>
            <a:off x="3131840" y="546566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
        <p:nvSpPr>
          <p:cNvPr id="7" name="Rectangle 6">
            <a:extLst>
              <a:ext uri="{FF2B5EF4-FFF2-40B4-BE49-F238E27FC236}">
                <a16:creationId xmlns:a16="http://schemas.microsoft.com/office/drawing/2014/main" id="{4366989D-514B-A58D-10A2-6D6C2870E281}"/>
              </a:ext>
            </a:extLst>
          </p:cNvPr>
          <p:cNvSpPr/>
          <p:nvPr/>
        </p:nvSpPr>
        <p:spPr bwMode="auto">
          <a:xfrm>
            <a:off x="3674330" y="3481576"/>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B9B96363-CAF3-3605-C70F-BEEB84DDD78E}"/>
              </a:ext>
            </a:extLst>
          </p:cNvPr>
          <p:cNvSpPr>
            <a:spLocks/>
          </p:cNvSpPr>
          <p:nvPr/>
        </p:nvSpPr>
        <p:spPr bwMode="auto">
          <a:xfrm>
            <a:off x="3181456" y="1412776"/>
            <a:ext cx="634761" cy="12856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560419BF-4D5C-F81A-569C-16612F093240}"/>
              </a:ext>
            </a:extLst>
          </p:cNvPr>
          <p:cNvSpPr/>
          <p:nvPr/>
        </p:nvSpPr>
        <p:spPr bwMode="auto">
          <a:xfrm>
            <a:off x="2771800" y="1465352"/>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riangle 22">
            <a:extLst>
              <a:ext uri="{FF2B5EF4-FFF2-40B4-BE49-F238E27FC236}">
                <a16:creationId xmlns:a16="http://schemas.microsoft.com/office/drawing/2014/main" id="{51FD2C31-D9E7-F577-6130-8FBF2D35D7BF}"/>
              </a:ext>
            </a:extLst>
          </p:cNvPr>
          <p:cNvSpPr/>
          <p:nvPr/>
        </p:nvSpPr>
        <p:spPr bwMode="auto">
          <a:xfrm rot="1550483" flipV="1">
            <a:off x="3314257" y="1412776"/>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p:cNvSpPr txBox="1">
            <a:spLocks noChangeArrowheads="1"/>
          </p:cNvSpPr>
          <p:nvPr/>
        </p:nvSpPr>
        <p:spPr bwMode="auto">
          <a:xfrm>
            <a:off x="2727690" y="135117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riangle 23">
            <a:extLst>
              <a:ext uri="{FF2B5EF4-FFF2-40B4-BE49-F238E27FC236}">
                <a16:creationId xmlns:a16="http://schemas.microsoft.com/office/drawing/2014/main" id="{610A3262-606B-FACA-99F6-3B43FA42D72B}"/>
              </a:ext>
            </a:extLst>
          </p:cNvPr>
          <p:cNvSpPr/>
          <p:nvPr/>
        </p:nvSpPr>
        <p:spPr bwMode="auto">
          <a:xfrm rot="1550483" flipV="1">
            <a:off x="3795068" y="348711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riangle 24">
            <a:extLst>
              <a:ext uri="{FF2B5EF4-FFF2-40B4-BE49-F238E27FC236}">
                <a16:creationId xmlns:a16="http://schemas.microsoft.com/office/drawing/2014/main" id="{2F1A7444-587F-9DC9-26D1-2FFDABF42A92}"/>
              </a:ext>
            </a:extLst>
          </p:cNvPr>
          <p:cNvSpPr/>
          <p:nvPr/>
        </p:nvSpPr>
        <p:spPr bwMode="auto">
          <a:xfrm rot="3224719" flipV="1">
            <a:off x="4018883" y="363590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7" name="Rectangle 2"/>
          <p:cNvSpPr txBox="1">
            <a:spLocks noChangeArrowheads="1"/>
          </p:cNvSpPr>
          <p:nvPr/>
        </p:nvSpPr>
        <p:spPr bwMode="auto">
          <a:xfrm>
            <a:off x="3419872" y="3389329"/>
            <a:ext cx="127269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Tree>
    <p:extLst>
      <p:ext uri="{BB962C8B-B14F-4D97-AF65-F5344CB8AC3E}">
        <p14:creationId xmlns:p14="http://schemas.microsoft.com/office/powerpoint/2010/main" val="25497521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الإختطاف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a:ea typeface="ＭＳ Ｐゴシック" charset="0"/>
                <a:cs typeface="Arial"/>
              </a:rPr>
              <a:t>المملكة الأبدية</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b="1" dirty="0">
                <a:solidFill>
                  <a:schemeClr val="bg1"/>
                </a:solidFill>
                <a:effectLst/>
                <a:latin typeface="Arial"/>
                <a:ea typeface="ＭＳ Ｐゴシック" charset="0"/>
                <a:cs typeface="Arial"/>
              </a:rPr>
              <a:t>الإختطاف ما قبل الضيقة</a:t>
            </a:r>
            <a:endParaRPr lang="en-US" sz="4000" b="1" dirty="0">
              <a:solidFill>
                <a:schemeClr val="bg1"/>
              </a:solidFill>
              <a:effectLst/>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763276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EG"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3716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الضيقة (رؤ ٣: ١٠</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الضيقة (رؤ ١٩: ١١-١٢)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في الهواء (1 تس 4: 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إلى الأرض، ورجلاه تلامسان جبل الزيتون (زك ١٤: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المجئ من أجل القديسين (يو ١٤: ١-٢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١تس ٤: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مجيء مع القديسين (مت ٢٥: ٣١ ؛ ١تس ٣: ١٣ ؛ رؤ ١٩: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(أمواتًا وأحياء) سيُخطفون (يُختطفون) من الأرض لملاقاة الرب في الهواء ويؤخذون إلى السماء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١٦-١٧)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على الأرض سيبقون على الأرض (لا ضيقة) ليُدخلوا إلى الألفية (أع ١٥: ١٦ ؛ رؤ ٥: ١٠ ؛ راجع مت ٦: ١٠ ؛ الفصل ٢٤)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تنتج الراحة والأمل (١تس ٤: 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ينتج الخوف والدينونة (مت ٢٤: ٢٧-٣١؛ لو ٢١:  ٢٠-٢٨ ؛ رؤ ٦: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22817001"/>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كشف الحقيقة الغامضة فقط في عصر العهد الجديد (١ كو ١٥: ٥١)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مركزية في نبوة العهد القديم ولكن تم توضيحها في العهد الجديد (ار ٣٠: ٧ ؛ زك ١٤: ١-٣ ؛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٢٤: ٣٠ ؛ كو ٣: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تمجدت أجساد قديسي الكنيسة (١ كو ١٥: ٥١-٥٨ ؛ في ٣: ٢٠-٢١) وأحضرت إلى السماء لمدة سبع سنوات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تركت أجساد قديسين الضيقه في حالة مميتة لتواصل العيش على الأرض في الألفية (مت ٢٥: ٣١-٣٤)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وشيكة، لا حاجة لإشارات (١ تس ٤: 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ليست وشيكة ولكنها مسبوقة بعلامات مذهلة في السماء وعلى الأرض (مت ٢٤: ٢٩-٣١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لو ٢١: ٢٥-٢٨ ؛ أع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١٩-٢١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رؤ ١: ٧ ؛ الفصل ٦-١٩)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الهدف الأساسي هو تحرير القديسين من هذا العالم (١ تس ١: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الغرض الأساسي هو الدينونة على الغير مؤمنين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٢٥: ٣١-٤٦)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87383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مرئي وسري لأن المؤمنين وحدهم يرون المسيح وبما أن الله يرسل ضلالًا قويًا من خلال المسيح الدجال (٢تس ٢: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مرئي وعام لأن كل عين تراه (رؤ ١: 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algn="ctr" rtl="1"/>
                      <a:r>
                        <a:rPr kumimoji="0" lang="ar-EG" sz="2000" b="1" i="0" u="none" strike="noStrike" kern="1200"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يحقق وعدًا للكنيسة حيث لا يوجد تمييز بين اليهود والأمم (١ تس ٤: ١٥ ؛ راجع يو ١٤: ١-٣ ؛ أف ٢: ١١-١٦)</a:t>
                      </a:r>
                    </a:p>
                    <a:p>
                      <a:pPr marL="12700" marR="0" lvl="0" indent="0" algn="ctr" defTabSz="4572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الوفاء بالوعود لإسرائيل بالعهود التي أُبرمت في العهد القديم (تك ١٢: ١-٣ ؛ مز ٨٩ ؛ إش ١١: ١١-١٤ ؛ راجع رو ١١: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٢٦-٢٧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يبدأ الشر في الزيادة (٢ تس ٢: 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يتم قمع الشر (٢ تس ١: ٧ ؛ مز ٣٧: ٩-١٠)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sng"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زالة الكنيسة (١ تس ٤: ١٣-١٨)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إزالة الشيطان (رؤ ٢٠: ١-٣)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1631478"/>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المسيح كرئيس للكنيسة وكل الأشياء (أف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١٠ ، ٢٢ ؛ ٤: ١٥ ؛ كو ١: ١٨ ؛ ٢: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تبرر المسيح على أنه المسيح لإسرائيل (زك ١٤: ٣-٤ ؛ راجع أع ١: ٦ مع آية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مقعد دينونة المسيح للمؤمنين (٢ كو ٥: ١٠ ؛ ١كو ٣: ١٣</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إسرائيل والأمم (حز ٢٠: ٣٤-٣٨ ؛ مت ٢٥ ؛ زك ١٤: ٤ ؛ راجع ص ١٦٠)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الرب قريب (في ٤: 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 قريب (مت ٢٤: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دمرت الطبيعة فيما بعد (رؤ ٦-١٦)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استعادت الطبيعة بعد ذلك (رو ٨: ١٩-٢٢ ؛ إش ١١: ٦-٩ ؛ ٣٥: ٩ ؛ ٦٥: ٢٥)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0590766"/>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الإختطاف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0846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علينا أن نترقب الإختطاف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بتوقع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975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المجيء الأول للمسيح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17314006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مرحلتي رجوعه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الإعلان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076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علينا أن نترقب الإختطاف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بتوقع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 4 : 13-18</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04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defRPr/>
            </a:pP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يعلمنا الإختطاف أن نحزن ب </a:t>
            </a:r>
            <a:r>
              <a:rPr lang="ar-JO" sz="11500" b="1" dirty="0">
                <a:solidFill>
                  <a:srgbClr val="0000FF"/>
                </a:solidFill>
                <a:effectLst>
                  <a:glow rad="127000">
                    <a:schemeClr val="bg1"/>
                  </a:glow>
                </a:effectLst>
                <a:latin typeface="Arial" panose="020B0604020202020204" pitchFamily="34" charset="0"/>
                <a:ea typeface="ＭＳ Ｐゴシック" charset="0"/>
                <a:cs typeface="Arial" panose="020B0604020202020204" pitchFamily="34" charset="0"/>
              </a:rPr>
              <a:t>رجاء</a:t>
            </a:r>
            <a:r>
              <a:rPr lang="en-US" sz="115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br>
              <a:rPr lang="en-US" sz="6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تس 4: 13-14</a:t>
            </a: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824204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ثم لا أريد              أن تجهلوا           أيها الإخوة           من جهة الراقدين</a:t>
            </a: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4: 13أ</a:t>
            </a:r>
            <a: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348333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معرفة المصير المستقبلي للمؤمنين الذين ماتوا (4: 13أ)</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927697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الحزن صعب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199708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الحزن هو الثمن الذي ندفعه من أجل المحبة</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الملكة إليزابيث الثانية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425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معرفتنا عن المؤمنين الذين ماتوا تمنعنا من الحزن بلا رجاء (4: 13ب)</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3152198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48A9-B229-0B2D-022D-18EC2C544E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9D714E-5E75-9937-CD13-B01C0C8126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a:extLst>
              <a:ext uri="{FF2B5EF4-FFF2-40B4-BE49-F238E27FC236}">
                <a16:creationId xmlns:a16="http://schemas.microsoft.com/office/drawing/2014/main" id="{543C8DDB-2DF6-D93C-0DE2-E4A47AEED3D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0444F6A6-0286-DCC2-7CA5-4EE0C767BA48}"/>
              </a:ext>
            </a:extLst>
          </p:cNvPr>
          <p:cNvSpPr>
            <a:spLocks noGrp="1" noChangeArrowheads="1"/>
          </p:cNvSpPr>
          <p:nvPr>
            <p:ph type="ctrTitle"/>
          </p:nvPr>
        </p:nvSpPr>
        <p:spPr>
          <a:xfrm>
            <a:off x="2" y="29467"/>
            <a:ext cx="4538132" cy="5981866"/>
          </a:xfrm>
          <a:effectLst/>
        </p:spPr>
        <p:txBody>
          <a:bodyPr anchor="t"/>
          <a:lstStyle/>
          <a:p>
            <a:pPr>
              <a:defRPr/>
            </a:pP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ثم لا أريد أن تجهلوا        أيها الإخوة من جهة الراقدين </a:t>
            </a:r>
            <a:r>
              <a:rPr lang="ar-JO" sz="3600" b="1" dirty="0">
                <a:solidFill>
                  <a:srgbClr val="FFFF00"/>
                </a:solidFill>
                <a:effectLst>
                  <a:glow rad="254000">
                    <a:schemeClr val="tx1"/>
                  </a:glow>
                </a:effectLst>
                <a:latin typeface="Arial" panose="020B0604020202020204" pitchFamily="34" charset="0"/>
                <a:ea typeface="ＭＳ Ｐゴシック" charset="0"/>
                <a:cs typeface="Arial" panose="020B0604020202020204" pitchFamily="34" charset="0"/>
              </a:rPr>
              <a:t>لكي لا تحزنوا كالباقين   الذين لا رجاء لهم</a:t>
            </a: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          (4: 13)</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88986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Arial" panose="020B0604020202020204" pitchFamily="34" charset="0"/>
              </a:rPr>
              <a:t>هل يجب أن يحزن المسيحيون عندما يموت شخص مؤمن ؟</a:t>
            </a:r>
            <a:endParaRPr lang="en-US" sz="54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1104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أنت مستعد لرجوعه؟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35391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b="1" dirty="0">
                <a:solidFill>
                  <a:srgbClr val="000000"/>
                </a:solidFill>
                <a:effectLst/>
                <a:latin typeface="Arial" charset="0"/>
                <a:ea typeface="ＭＳ Ｐゴシック" charset="0"/>
                <a:cs typeface="Arial" panose="020B0604020202020204" pitchFamily="34" charset="0"/>
              </a:rPr>
              <a:t>خمس مراحل من الحزن</a:t>
            </a:r>
            <a:endParaRPr lang="en-US" b="1" dirty="0">
              <a:solidFill>
                <a:srgbClr val="000000"/>
              </a:solidFill>
              <a:effectLst/>
              <a:latin typeface="Arial"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flipH="1">
            <a:off x="35790" y="1063541"/>
            <a:ext cx="8977333" cy="5794460"/>
          </a:xfrm>
          <a:prstGeom prst="rect">
            <a:avLst/>
          </a:prstGeom>
        </p:spPr>
      </p:pic>
      <p:sp>
        <p:nvSpPr>
          <p:cNvPr id="5" name="Rectangle 2"/>
          <p:cNvSpPr txBox="1">
            <a:spLocks noChangeArrowheads="1"/>
          </p:cNvSpPr>
          <p:nvPr/>
        </p:nvSpPr>
        <p:spPr bwMode="auto">
          <a:xfrm>
            <a:off x="5102790" y="5046290"/>
            <a:ext cx="1574377" cy="547213"/>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الإنكار</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53458" y="5391675"/>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الإحباط</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790" y="200238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القبول</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994903" y="259227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المساومة</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3757547" y="200238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الغضب</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7736479" y="2025055"/>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الإيجابي</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700689" y="5678330"/>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السلبي</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7700688" y="352866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التجاوب العاطفي</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828987" y="6285508"/>
            <a:ext cx="1574377"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الوقت</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3" name="Cloud 2"/>
          <p:cNvSpPr/>
          <p:nvPr/>
        </p:nvSpPr>
        <p:spPr bwMode="auto">
          <a:xfrm>
            <a:off x="5413435" y="241297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2"/>
          <p:cNvSpPr txBox="1">
            <a:spLocks noChangeArrowheads="1"/>
          </p:cNvSpPr>
          <p:nvPr/>
        </p:nvSpPr>
        <p:spPr bwMode="auto">
          <a:xfrm>
            <a:off x="5659751" y="2582334"/>
            <a:ext cx="1312434" cy="83182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استقبال الأخبار السيئة</a:t>
            </a:r>
            <a:endParaRPr kumimoji="0" lang="en-US" sz="4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5" name="Right Arrow 14">
            <a:extLst>
              <a:ext uri="{FF2B5EF4-FFF2-40B4-BE49-F238E27FC236}">
                <a16:creationId xmlns:a16="http://schemas.microsoft.com/office/drawing/2014/main" id="{91470D72-5BFD-5239-4602-93D7343D252B}"/>
              </a:ext>
            </a:extLst>
          </p:cNvPr>
          <p:cNvSpPr/>
          <p:nvPr/>
        </p:nvSpPr>
        <p:spPr bwMode="auto">
          <a:xfrm flipH="1">
            <a:off x="1465246" y="6325519"/>
            <a:ext cx="2104034" cy="526835"/>
          </a:xfrm>
          <a:prstGeom prst="rightArrow">
            <a:avLst/>
          </a:prstGeom>
          <a:solidFill>
            <a:srgbClr val="004FE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Right Arrow 15">
            <a:extLst>
              <a:ext uri="{FF2B5EF4-FFF2-40B4-BE49-F238E27FC236}">
                <a16:creationId xmlns:a16="http://schemas.microsoft.com/office/drawing/2014/main" id="{CAFD2549-F8A7-303C-D635-772EC2C3F79F}"/>
              </a:ext>
            </a:extLst>
          </p:cNvPr>
          <p:cNvSpPr/>
          <p:nvPr/>
        </p:nvSpPr>
        <p:spPr bwMode="auto">
          <a:xfrm flipH="1">
            <a:off x="5526258" y="6325519"/>
            <a:ext cx="2104034" cy="526835"/>
          </a:xfrm>
          <a:prstGeom prst="rightArrow">
            <a:avLst/>
          </a:prstGeom>
          <a:solidFill>
            <a:srgbClr val="004FE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008099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ثم لا أريد أن تجهلوا        أيها الإخوة من جهة الراقدين </a:t>
            </a:r>
            <a:r>
              <a:rPr lang="ar-JO" sz="3600" b="1" dirty="0">
                <a:solidFill>
                  <a:srgbClr val="FFFF00"/>
                </a:solidFill>
                <a:effectLst>
                  <a:glow rad="254000">
                    <a:schemeClr val="tx1"/>
                  </a:glow>
                </a:effectLst>
                <a:latin typeface="Arial" panose="020B0604020202020204" pitchFamily="34" charset="0"/>
                <a:ea typeface="ＭＳ Ｐゴシック" charset="0"/>
                <a:cs typeface="Arial" panose="020B0604020202020204" pitchFamily="34" charset="0"/>
              </a:rPr>
              <a:t>لكي لا تحزنوا كالباقين   الذين لا رجاء لهم</a:t>
            </a: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          (4: 13)</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52927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الإختطاف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3668456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قيامة المسيح تضمن قيامة المؤمن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(4: 14)</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6615" y="222045"/>
            <a:ext cx="3031066" cy="4572000"/>
          </a:xfrm>
          <a:prstGeom prst="rect">
            <a:avLst/>
          </a:prstGeom>
        </p:spPr>
      </p:pic>
      <p:pic>
        <p:nvPicPr>
          <p:cNvPr id="4" name="Picture 3"/>
          <p:cNvPicPr>
            <a:picLocks noChangeAspect="1"/>
          </p:cNvPicPr>
          <p:nvPr/>
        </p:nvPicPr>
        <p:blipFill>
          <a:blip r:embed="rId4"/>
          <a:stretch>
            <a:fillRect/>
          </a:stretch>
        </p:blipFill>
        <p:spPr>
          <a:xfrm>
            <a:off x="362359" y="692812"/>
            <a:ext cx="4051300" cy="2794000"/>
          </a:xfrm>
          <a:prstGeom prst="rect">
            <a:avLst/>
          </a:prstGeom>
        </p:spPr>
      </p:pic>
      <p:sp>
        <p:nvSpPr>
          <p:cNvPr id="6" name="Notched Right Arrow 5"/>
          <p:cNvSpPr/>
          <p:nvPr/>
        </p:nvSpPr>
        <p:spPr bwMode="auto">
          <a:xfrm rot="10800000">
            <a:off x="3299412" y="1629106"/>
            <a:ext cx="267546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91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لأنه إن كنا نؤمن أن يسوع مات وقام فكذلك الراقدون بيسوع سيحضرهم الله أيضاً معه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(4: 14)</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26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الآثار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65268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defRPr/>
            </a:pP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يعلمنا الإختطاف أن نحزن ب</a:t>
            </a:r>
            <a:b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11500" b="1" dirty="0">
                <a:solidFill>
                  <a:srgbClr val="0000FF"/>
                </a:solidFill>
                <a:effectLst>
                  <a:glow rad="127000">
                    <a:schemeClr val="bg1"/>
                  </a:glow>
                </a:effectLst>
                <a:latin typeface="Arial" panose="020B0604020202020204" pitchFamily="34" charset="0"/>
                <a:ea typeface="ＭＳ Ｐゴシック" charset="0"/>
                <a:cs typeface="Arial" panose="020B0604020202020204" pitchFamily="34" charset="0"/>
              </a:rPr>
              <a:t>رجاء</a:t>
            </a:r>
            <a:r>
              <a:rPr lang="en-US" sz="115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br>
              <a:rPr lang="en-US" sz="6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تس 4: 13-14</a:t>
            </a: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667631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المؤمنون الذين رقدوا سيقابلون المسيح في الهواء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قبل</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هؤلاء الأحياء (4: 15-17)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31286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061790"/>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فإننا نقول لكم هذا بكلمة الرب إننا نحن الأحياء الباقين إلى مجيء الرب لا نسبق الراقدين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 تس 4: 15)</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42837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يوم ما في المستقبل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4 أحداث مهمة </a:t>
            </a:r>
            <a:b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سوف تحصل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دون سابق إنذار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(4: 16-17)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021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ar-JO" sz="3200" b="1" dirty="0"/>
              <a:t>مجيئي المسيح</a:t>
            </a:r>
            <a:endParaRPr lang="en-US" sz="3200" b="1" dirty="0"/>
          </a:p>
        </p:txBody>
      </p:sp>
      <p:graphicFrame>
        <p:nvGraphicFramePr>
          <p:cNvPr id="4" name="Table 3"/>
          <p:cNvGraphicFramePr>
            <a:graphicFrameLocks noGrp="1"/>
          </p:cNvGraphicFramePr>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ar-JO" sz="2800" b="1" dirty="0">
                          <a:latin typeface="Arial"/>
                          <a:cs typeface="Arial"/>
                        </a:rPr>
                        <a:t>المجيء الأول</a:t>
                      </a:r>
                      <a:endParaRPr lang="en-US" sz="2800" b="1" dirty="0">
                        <a:latin typeface="Arial"/>
                        <a:cs typeface="Arial"/>
                      </a:endParaRPr>
                    </a:p>
                  </a:txBody>
                  <a:tcPr>
                    <a:noFill/>
                  </a:tcPr>
                </a:tc>
                <a:tc rowSpan="8">
                  <a:txBody>
                    <a:bodyPr/>
                    <a:lstStyle/>
                    <a:p>
                      <a:pPr algn="ctr"/>
                      <a:r>
                        <a:rPr lang="en-US" sz="2800" b="1" dirty="0">
                          <a:latin typeface="Arial"/>
                          <a:cs typeface="Arial"/>
                        </a:rPr>
                        <a:t>(</a:t>
                      </a:r>
                      <a:r>
                        <a:rPr lang="ar-JO" sz="2800" b="1" dirty="0">
                          <a:latin typeface="Arial"/>
                          <a:cs typeface="Arial"/>
                        </a:rPr>
                        <a:t>عصر</a:t>
                      </a:r>
                      <a:r>
                        <a:rPr lang="ar-JO" sz="2800" b="1" baseline="0" dirty="0">
                          <a:latin typeface="Arial"/>
                          <a:cs typeface="Arial"/>
                        </a:rPr>
                        <a:t> الكنيسة</a:t>
                      </a:r>
                      <a:r>
                        <a:rPr lang="en-US" sz="2800" b="1" dirty="0">
                          <a:latin typeface="Arial"/>
                          <a:cs typeface="Arial"/>
                        </a:rPr>
                        <a:t>)</a:t>
                      </a:r>
                    </a:p>
                  </a:txBody>
                  <a:tcPr vert="vert270">
                    <a:noFill/>
                  </a:tcPr>
                </a:tc>
                <a:tc>
                  <a:txBody>
                    <a:bodyPr/>
                    <a:lstStyle/>
                    <a:p>
                      <a:pPr algn="ctr"/>
                      <a:r>
                        <a:rPr lang="ar-JO" sz="2800" b="1" dirty="0">
                          <a:latin typeface="Arial"/>
                          <a:cs typeface="Arial"/>
                        </a:rPr>
                        <a:t>المجيء الثاني</a:t>
                      </a:r>
                      <a:endParaRPr lang="en-US" sz="2800" b="1" dirty="0">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وضع في المذود</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ينزل على جبل</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جاء كحمل</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ياتي كرب</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lgn="ctr"/>
                      <a:r>
                        <a:rPr lang="ar-JO" sz="2000" b="1" i="0" kern="1200" spc="-100" baseline="0" dirty="0">
                          <a:solidFill>
                            <a:schemeClr val="lt1"/>
                          </a:solidFill>
                          <a:effectLst>
                            <a:outerShdw blurRad="38100" dist="38100" dir="2700000" algn="tl">
                              <a:srgbClr val="000000">
                                <a:alpha val="43137"/>
                              </a:srgbClr>
                            </a:outerShdw>
                          </a:effectLst>
                          <a:latin typeface="Arial"/>
                          <a:ea typeface="+mn-ea"/>
                          <a:cs typeface="Arial"/>
                        </a:rPr>
                        <a:t>متواضع وفقير</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مجيد وقوي</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أعدائه</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الموت لأعدائه</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جرب من الشيطان</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يحبس الشيطان</a:t>
                      </a:r>
                      <a:r>
                        <a:rPr lang="ar-JO" sz="2000" b="1" spc="-100" baseline="0" dirty="0">
                          <a:effectLst>
                            <a:outerShdw blurRad="38100" dist="38100" dir="2700000" algn="tl">
                              <a:srgbClr val="000000">
                                <a:alpha val="43137"/>
                              </a:srgbClr>
                            </a:outerShdw>
                          </a:effectLst>
                          <a:latin typeface="Arial"/>
                          <a:cs typeface="Arial"/>
                        </a:rPr>
                        <a:t> في حفرة لا قاع لها</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عاش في عالم شرير</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يقود العالم إلى البر</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الخطايا</a:t>
                      </a:r>
                      <a:r>
                        <a:rPr lang="ar-JO" sz="2000" b="1" i="0" spc="-100" baseline="0" dirty="0">
                          <a:effectLst>
                            <a:outerShdw blurRad="38100" dist="38100" dir="2700000" algn="tl">
                              <a:srgbClr val="000000">
                                <a:alpha val="43137"/>
                              </a:srgbClr>
                            </a:outerShdw>
                          </a:effectLst>
                          <a:latin typeface="Arial"/>
                          <a:cs typeface="Arial"/>
                        </a:rPr>
                        <a:t> وقام ثانية</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يوجه ويحكم</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راعوث ولاري مودي: مذكورة من تيري هول، بانوراما الكتاب المقدس، 117</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8" name="Text Box 37"/>
          <p:cNvSpPr txBox="1">
            <a:spLocks noChangeArrowheads="1"/>
          </p:cNvSpPr>
          <p:nvPr/>
        </p:nvSpPr>
        <p:spPr bwMode="auto">
          <a:xfrm>
            <a:off x="8410851"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3802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الرجوع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الرب نفسه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بهتاف</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بصوت</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رئيس ملائكة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بوق</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ينزل من السماء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 4: 16أ)</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42289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صوت يسوع الآمر</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3383764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صوت رئيس ملائكة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1974352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بوق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324724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139952" y="3628132"/>
            <a:ext cx="5004048"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والأموات في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سيقومون أولاً</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 4: 16ب</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0520457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ar-JO" altLang="ja-JP" sz="3600" b="1" dirty="0">
                <a:latin typeface="Arial" panose="020B0604020202020204" pitchFamily="34" charset="0"/>
                <a:ea typeface="ＭＳ Ｐゴシック" charset="0"/>
                <a:cs typeface="Arial" panose="020B0604020202020204" pitchFamily="34" charset="0"/>
              </a:rPr>
              <a:t>والأموات في المسيح سيقومون أولاً</a:t>
            </a:r>
            <a:br>
              <a:rPr lang="en-US" sz="3600" b="1" dirty="0">
                <a:latin typeface="Arial" panose="020B0604020202020204" pitchFamily="34" charset="0"/>
                <a:ea typeface="ＭＳ Ｐゴシック" charset="0"/>
                <a:cs typeface="Arial" panose="020B0604020202020204" pitchFamily="34" charset="0"/>
              </a:rPr>
            </a:br>
            <a:r>
              <a:rPr lang="en-US" sz="3600" b="1" dirty="0">
                <a:latin typeface="Arial" panose="020B0604020202020204" pitchFamily="34" charset="0"/>
                <a:ea typeface="ＭＳ Ｐゴシック" charset="0"/>
                <a:cs typeface="Arial" panose="020B0604020202020204" pitchFamily="34" charset="0"/>
              </a:rPr>
              <a:t>(</a:t>
            </a:r>
            <a:r>
              <a:rPr lang="ar-JO" sz="3600" b="1" dirty="0">
                <a:latin typeface="Arial" panose="020B0604020202020204" pitchFamily="34" charset="0"/>
                <a:ea typeface="ＭＳ Ｐゴシック" charset="0"/>
                <a:cs typeface="Arial" panose="020B0604020202020204" pitchFamily="34" charset="0"/>
              </a:rPr>
              <a:t>1 تس 4: 16ب</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356806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نخطف</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نختفي</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الإختطاف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571067" y="-1"/>
            <a:ext cx="3572933" cy="6858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defTabSz="457200">
              <a:defRPr sz="4400" b="1">
                <a:solidFill>
                  <a:srgbClr val="000000"/>
                </a:solidFill>
                <a:effectLst>
                  <a:glow rad="127000">
                    <a:srgbClr val="FFFFFF"/>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ثم نحن الأحياء الباقين س</a:t>
            </a:r>
            <a:r>
              <a:rPr kumimoji="0" lang="ar-JO" sz="3600" b="1" i="0"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نخطف</a:t>
            </a: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جميعاً معهم في السحب لملاقاة الرب في الهواء</a:t>
            </a:r>
            <a:b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4: 17أ)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3963424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31640" y="1702917"/>
            <a:ext cx="4248472" cy="769349"/>
          </a:xfrm>
          <a:solidFill>
            <a:schemeClr val="tx1"/>
          </a:solidFill>
          <a:effectLst>
            <a:outerShdw blurRad="63500" dist="35921" dir="2700000" algn="ctr" rotWithShape="0">
              <a:schemeClr val="tx2">
                <a:alpha val="74998"/>
              </a:schemeClr>
            </a:outerShdw>
          </a:effectLst>
        </p:spPr>
        <p:txBody>
          <a:bodyPr/>
          <a:lstStyle/>
          <a:p>
            <a:pPr>
              <a:defRPr/>
            </a:pPr>
            <a:r>
              <a:rPr lang="ar-JO" b="1" spc="-200" dirty="0">
                <a:effectLst>
                  <a:glow rad="228600">
                    <a:schemeClr val="tx1"/>
                  </a:glow>
                </a:effectLst>
                <a:latin typeface="Arial" panose="020B0604020202020204" pitchFamily="34" charset="0"/>
                <a:ea typeface="ＭＳ Ｐゴシック" charset="0"/>
                <a:cs typeface="Arial" panose="020B0604020202020204" pitchFamily="34" charset="0"/>
              </a:rPr>
              <a:t>الإختطاف</a:t>
            </a:r>
            <a:endParaRPr lang="en-US" b="1" spc="-200" dirty="0">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From </a:t>
            </a:r>
            <a:r>
              <a:rPr kumimoji="0" lang="en-US" sz="4400" b="1" i="1"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rapturo,</a:t>
            </a: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نخطف</a:t>
            </a: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لاتيني</a:t>
            </a: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347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88" y="-248"/>
            <a:ext cx="9144000" cy="6858000"/>
          </a:xfrm>
          <a:prstGeom prst="rect">
            <a:avLst/>
          </a:prstGeom>
        </p:spPr>
      </p:pic>
    </p:spTree>
    <p:extLst>
      <p:ext uri="{BB962C8B-B14F-4D97-AF65-F5344CB8AC3E}">
        <p14:creationId xmlns:p14="http://schemas.microsoft.com/office/powerpoint/2010/main" val="393574886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
        <p:nvSpPr>
          <p:cNvPr id="900098" name="Rectangle 2"/>
          <p:cNvSpPr>
            <a:spLocks noGrp="1" noChangeArrowheads="1"/>
          </p:cNvSpPr>
          <p:nvPr>
            <p:ph type="ctrTitle"/>
          </p:nvPr>
        </p:nvSpPr>
        <p:spPr>
          <a:xfrm>
            <a:off x="0" y="5128496"/>
            <a:ext cx="9144000" cy="1729503"/>
          </a:xfrm>
          <a:effectLst>
            <a:outerShdw blurRad="63500" dist="35921" dir="2700000" algn="ctr" rotWithShape="0">
              <a:schemeClr val="tx2">
                <a:alpha val="74998"/>
              </a:schemeClr>
            </a:outerShdw>
          </a:effectLst>
        </p:spPr>
        <p:txBody>
          <a:bodyPr/>
          <a:lstStyle/>
          <a:p>
            <a:pPr rtl="1"/>
            <a:r>
              <a:rPr lang="ar-SA" sz="4000" b="1" dirty="0"/>
              <a:t>تكوين ٥ : ٢٤</a:t>
            </a:r>
            <a:br>
              <a:rPr lang="ar-SA" sz="4000" b="1" dirty="0"/>
            </a:br>
            <a:r>
              <a:rPr lang="ar-SA" sz="4000" b="1" dirty="0"/>
              <a:t>٢٤ وَسَارَ </a:t>
            </a:r>
            <a:r>
              <a:rPr lang="ar-SA" sz="4000" b="1" dirty="0" err="1"/>
              <a:t>اخْنُوخُ</a:t>
            </a:r>
            <a:r>
              <a:rPr lang="ar-SA" sz="4000" b="1" dirty="0"/>
              <a:t> مَعَ اللهِ وَلَمْ يُوجَدْ لانَّ اللهَ اخَذَهُ. </a:t>
            </a:r>
          </a:p>
        </p:txBody>
      </p:sp>
    </p:spTree>
    <p:extLst>
      <p:ext uri="{BB962C8B-B14F-4D97-AF65-F5344CB8AC3E}">
        <p14:creationId xmlns:p14="http://schemas.microsoft.com/office/powerpoint/2010/main" val="2742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DEF80F1-A407-4F4F-8E1F-F3ACA7B7DA29}"/>
              </a:ext>
            </a:extLst>
          </p:cNvPr>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8674" name="Line 2"/>
          <p:cNvSpPr>
            <a:spLocks noChangeShapeType="1"/>
          </p:cNvSpPr>
          <p:nvPr/>
        </p:nvSpPr>
        <p:spPr bwMode="auto">
          <a:xfrm>
            <a:off x="1447800" y="3440088"/>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5" name="Line 3"/>
          <p:cNvSpPr>
            <a:spLocks noChangeShapeType="1"/>
          </p:cNvSpPr>
          <p:nvPr/>
        </p:nvSpPr>
        <p:spPr bwMode="auto">
          <a:xfrm>
            <a:off x="7126288" y="1963713"/>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6" name="Text Box 4"/>
          <p:cNvSpPr txBox="1">
            <a:spLocks noChangeArrowheads="1"/>
          </p:cNvSpPr>
          <p:nvPr/>
        </p:nvSpPr>
        <p:spPr bwMode="auto">
          <a:xfrm rot="-5400000">
            <a:off x="-681831" y="3070995"/>
            <a:ext cx="31337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7" name="Text Box 5"/>
          <p:cNvSpPr txBox="1">
            <a:spLocks noChangeArrowheads="1"/>
          </p:cNvSpPr>
          <p:nvPr/>
        </p:nvSpPr>
        <p:spPr bwMode="auto">
          <a:xfrm rot="5400000" flipH="1">
            <a:off x="5851526" y="3224188"/>
            <a:ext cx="4951412"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8678" name="Text Box 6"/>
          <p:cNvSpPr txBox="1">
            <a:spLocks noChangeArrowheads="1"/>
          </p:cNvSpPr>
          <p:nvPr/>
        </p:nvSpPr>
        <p:spPr bwMode="auto">
          <a:xfrm>
            <a:off x="6019800" y="620688"/>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8679" name="Text Box 7"/>
          <p:cNvSpPr txBox="1">
            <a:spLocks noChangeArrowheads="1"/>
          </p:cNvSpPr>
          <p:nvPr/>
        </p:nvSpPr>
        <p:spPr bwMode="auto">
          <a:xfrm>
            <a:off x="1828800" y="2297088"/>
            <a:ext cx="3733800" cy="20653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 الروحي</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الضيقات</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8680" name="Rectangle 8"/>
          <p:cNvSpPr>
            <a:spLocks noChangeArrowheads="1"/>
          </p:cNvSpPr>
          <p:nvPr/>
        </p:nvSpPr>
        <p:spPr bwMode="auto">
          <a:xfrm>
            <a:off x="533400" y="1611288"/>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81" name="Text Box 9"/>
          <p:cNvSpPr txBox="1">
            <a:spLocks noChangeArrowheads="1"/>
          </p:cNvSpPr>
          <p:nvPr/>
        </p:nvSpPr>
        <p:spPr bwMode="auto">
          <a:xfrm rot="5400000">
            <a:off x="5876132" y="4448944"/>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dirty="0">
              <a:ln>
                <a:noFill/>
              </a:ln>
              <a:solidFill>
                <a:srgbClr val="FFFF00"/>
              </a:solidFill>
              <a:effectLst/>
              <a:uLnTx/>
              <a:uFillTx/>
              <a:latin typeface="Arial" pitchFamily="34" charset="0"/>
              <a:ea typeface="MS PGothic" pitchFamily="34" charset="-128"/>
              <a:cs typeface="Arial" pitchFamily="34" charset="0"/>
            </a:endParaRPr>
          </a:p>
        </p:txBody>
      </p:sp>
      <p:sp>
        <p:nvSpPr>
          <p:cNvPr id="235531" name="Text Box 11"/>
          <p:cNvSpPr txBox="1">
            <a:spLocks noChangeArrowheads="1"/>
          </p:cNvSpPr>
          <p:nvPr/>
        </p:nvSpPr>
        <p:spPr bwMode="auto">
          <a:xfrm>
            <a:off x="8394700"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3" name="Title 12"/>
          <p:cNvSpPr>
            <a:spLocks noGrp="1"/>
          </p:cNvSpPr>
          <p:nvPr>
            <p:ph type="title" idx="4294967295"/>
          </p:nvPr>
        </p:nvSpPr>
        <p:spPr>
          <a:xfrm>
            <a:off x="838200" y="44624"/>
            <a:ext cx="7770813" cy="990600"/>
          </a:xfrm>
        </p:spPr>
        <p:txBody>
          <a:bodyPr/>
          <a:lstStyle/>
          <a:p>
            <a:pPr>
              <a:buFont typeface="Times New Roman" charset="0"/>
              <a:buNone/>
              <a:defRPr/>
            </a:pPr>
            <a:r>
              <a:rPr lang="ar-JO" sz="4000" b="1" dirty="0">
                <a:solidFill>
                  <a:srgbClr val="FFFFFF"/>
                </a:solidFill>
                <a:effectLst>
                  <a:outerShdw blurRad="38100" dist="38100" dir="2700000" algn="tl">
                    <a:srgbClr val="000000"/>
                  </a:outerShdw>
                </a:effectLst>
                <a:latin typeface="Arial" pitchFamily="34" charset="0"/>
                <a:ea typeface="ＭＳ Ｐゴシック" charset="0"/>
                <a:cs typeface="Arial" pitchFamily="34" charset="0"/>
              </a:rPr>
              <a:t>اللاألفيَّة</a:t>
            </a:r>
            <a:endParaRPr lang="en-US" sz="4000" b="1" dirty="0">
              <a:latin typeface="Arial" pitchFamily="34" charset="0"/>
              <a:ea typeface="ＭＳ Ｐゴシック" charset="0"/>
              <a:cs typeface="Arial" pitchFamily="34" charset="0"/>
            </a:endParaRPr>
          </a:p>
        </p:txBody>
      </p:sp>
      <p:sp>
        <p:nvSpPr>
          <p:cNvPr id="6" name="Text Box 23">
            <a:extLst>
              <a:ext uri="{FF2B5EF4-FFF2-40B4-BE49-F238E27FC236}">
                <a16:creationId xmlns:a16="http://schemas.microsoft.com/office/drawing/2014/main" id="{5CF22254-51F3-0563-E12C-32892FA1EACB}"/>
              </a:ext>
            </a:extLst>
          </p:cNvPr>
          <p:cNvSpPr txBox="1">
            <a:spLocks noChangeArrowheads="1"/>
          </p:cNvSpPr>
          <p:nvPr/>
        </p:nvSpPr>
        <p:spPr bwMode="auto">
          <a:xfrm>
            <a:off x="901700" y="5516563"/>
            <a:ext cx="4316413" cy="6477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6-18</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7" name="Text Box 24">
            <a:extLst>
              <a:ext uri="{FF2B5EF4-FFF2-40B4-BE49-F238E27FC236}">
                <a16:creationId xmlns:a16="http://schemas.microsoft.com/office/drawing/2014/main" id="{9228A814-DBB6-1FBE-6E85-6F9082DA40ED}"/>
              </a:ext>
            </a:extLst>
          </p:cNvPr>
          <p:cNvSpPr txBox="1">
            <a:spLocks noChangeArrowheads="1"/>
          </p:cNvSpPr>
          <p:nvPr/>
        </p:nvSpPr>
        <p:spPr bwMode="auto">
          <a:xfrm>
            <a:off x="5956300" y="61563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19</a:t>
            </a:r>
          </a:p>
        </p:txBody>
      </p:sp>
      <p:sp>
        <p:nvSpPr>
          <p:cNvPr id="8" name="Text Box 26">
            <a:extLst>
              <a:ext uri="{FF2B5EF4-FFF2-40B4-BE49-F238E27FC236}">
                <a16:creationId xmlns:a16="http://schemas.microsoft.com/office/drawing/2014/main" id="{561F2F05-E1A2-498A-C64C-2EF581E80599}"/>
              </a:ext>
            </a:extLst>
          </p:cNvPr>
          <p:cNvSpPr txBox="1">
            <a:spLocks noChangeArrowheads="1"/>
          </p:cNvSpPr>
          <p:nvPr/>
        </p:nvSpPr>
        <p:spPr bwMode="auto">
          <a:xfrm>
            <a:off x="7480300" y="6156325"/>
            <a:ext cx="16637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
        <p:nvSpPr>
          <p:cNvPr id="9" name="Text Box 23">
            <a:extLst>
              <a:ext uri="{FF2B5EF4-FFF2-40B4-BE49-F238E27FC236}">
                <a16:creationId xmlns:a16="http://schemas.microsoft.com/office/drawing/2014/main" id="{ED654E7A-D9FE-0C94-E906-02E0EC205338}"/>
              </a:ext>
            </a:extLst>
          </p:cNvPr>
          <p:cNvSpPr txBox="1">
            <a:spLocks noChangeArrowheads="1"/>
          </p:cNvSpPr>
          <p:nvPr/>
        </p:nvSpPr>
        <p:spPr bwMode="auto">
          <a:xfrm>
            <a:off x="901700" y="6092825"/>
            <a:ext cx="43164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20</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Tree>
    <p:extLst>
      <p:ext uri="{BB962C8B-B14F-4D97-AF65-F5344CB8AC3E}">
        <p14:creationId xmlns:p14="http://schemas.microsoft.com/office/powerpoint/2010/main" val="599708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par>
                          <p:cTn id="45" fill="hold">
                            <p:stCondLst>
                              <p:cond delay="15000"/>
                            </p:stCondLst>
                            <p:childTnLst>
                              <p:par>
                                <p:cTn id="46" presetID="17" presetClass="entr" presetSubtype="8" fill="hold" grpId="0" nodeType="afterEffect">
                                  <p:stCondLst>
                                    <p:cond delay="100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ppt_x</p:attrName>
                                        </p:attrNameLst>
                                      </p:cBhvr>
                                      <p:tavLst>
                                        <p:tav tm="0">
                                          <p:val>
                                            <p:strVal val="#ppt_x-#ppt_w/2"/>
                                          </p:val>
                                        </p:tav>
                                        <p:tav tm="100000">
                                          <p:val>
                                            <p:strVal val="#ppt_x"/>
                                          </p:val>
                                        </p:tav>
                                      </p:tavLst>
                                    </p:anim>
                                    <p:anim calcmode="lin" valueType="num">
                                      <p:cBhvr>
                                        <p:cTn id="49" dur="500" fill="hold"/>
                                        <p:tgtEl>
                                          <p:spTgt spid="6"/>
                                        </p:tgtEl>
                                        <p:attrNameLst>
                                          <p:attrName>ppt_y</p:attrName>
                                        </p:attrNameLst>
                                      </p:cBhvr>
                                      <p:tavLst>
                                        <p:tav tm="0">
                                          <p:val>
                                            <p:strVal val="#ppt_y"/>
                                          </p:val>
                                        </p:tav>
                                        <p:tav tm="100000">
                                          <p:val>
                                            <p:strVal val="#ppt_y"/>
                                          </p:val>
                                        </p:tav>
                                      </p:tavLst>
                                    </p:anim>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strVal val="#ppt_h"/>
                                          </p:val>
                                        </p:tav>
                                        <p:tav tm="100000">
                                          <p:val>
                                            <p:strVal val="#ppt_h"/>
                                          </p:val>
                                        </p:tav>
                                      </p:tavLst>
                                    </p:anim>
                                  </p:childTnLst>
                                </p:cTn>
                              </p:par>
                            </p:childTnLst>
                          </p:cTn>
                        </p:par>
                        <p:par>
                          <p:cTn id="52" fill="hold">
                            <p:stCondLst>
                              <p:cond delay="16500"/>
                            </p:stCondLst>
                            <p:childTnLst>
                              <p:par>
                                <p:cTn id="53" presetID="17" presetClass="entr" presetSubtype="8" fill="hold" grpId="0" nodeType="afterEffect">
                                  <p:stCondLst>
                                    <p:cond delay="100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ppt_x</p:attrName>
                                        </p:attrNameLst>
                                      </p:cBhvr>
                                      <p:tavLst>
                                        <p:tav tm="0">
                                          <p:val>
                                            <p:strVal val="#ppt_x-#ppt_w/2"/>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strVal val="#ppt_h"/>
                                          </p:val>
                                        </p:tav>
                                        <p:tav tm="100000">
                                          <p:val>
                                            <p:strVal val="#ppt_h"/>
                                          </p:val>
                                        </p:tav>
                                      </p:tavLst>
                                    </p:anim>
                                  </p:childTnLst>
                                </p:cTn>
                              </p:par>
                            </p:childTnLst>
                          </p:cTn>
                        </p:par>
                        <p:par>
                          <p:cTn id="59" fill="hold">
                            <p:stCondLst>
                              <p:cond delay="18000"/>
                            </p:stCondLst>
                            <p:childTnLst>
                              <p:par>
                                <p:cTn id="60" presetID="17" presetClass="entr" presetSubtype="8" fill="hold" grpId="0" nodeType="afterEffect">
                                  <p:stCondLst>
                                    <p:cond delay="100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ppt_x</p:attrName>
                                        </p:attrNameLst>
                                      </p:cBhvr>
                                      <p:tavLst>
                                        <p:tav tm="0">
                                          <p:val>
                                            <p:strVal val="#ppt_x-#ppt_w/2"/>
                                          </p:val>
                                        </p:tav>
                                        <p:tav tm="100000">
                                          <p:val>
                                            <p:strVal val="#ppt_x"/>
                                          </p:val>
                                        </p:tav>
                                      </p:tavLst>
                                    </p:anim>
                                    <p:anim calcmode="lin" valueType="num">
                                      <p:cBhvr>
                                        <p:cTn id="63" dur="500" fill="hold"/>
                                        <p:tgtEl>
                                          <p:spTgt spid="9"/>
                                        </p:tgtEl>
                                        <p:attrNameLst>
                                          <p:attrName>ppt_y</p:attrName>
                                        </p:attrNameLst>
                                      </p:cBhvr>
                                      <p:tavLst>
                                        <p:tav tm="0">
                                          <p:val>
                                            <p:strVal val="#ppt_y"/>
                                          </p:val>
                                        </p:tav>
                                        <p:tav tm="100000">
                                          <p:val>
                                            <p:strVal val="#ppt_y"/>
                                          </p:val>
                                        </p:tav>
                                      </p:tavLst>
                                    </p:anim>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strVal val="#ppt_h"/>
                                          </p:val>
                                        </p:tav>
                                        <p:tav tm="100000">
                                          <p:val>
                                            <p:strVal val="#ppt_h"/>
                                          </p:val>
                                        </p:tav>
                                      </p:tavLst>
                                    </p:anim>
                                  </p:childTnLst>
                                </p:cTn>
                              </p:par>
                            </p:childTnLst>
                          </p:cTn>
                        </p:par>
                        <p:par>
                          <p:cTn id="66" fill="hold">
                            <p:stCondLst>
                              <p:cond delay="19500"/>
                            </p:stCondLst>
                            <p:childTnLst>
                              <p:par>
                                <p:cTn id="67" presetID="17" presetClass="entr" presetSubtype="8" fill="hold" grpId="0" nodeType="after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ppt_x</p:attrName>
                                        </p:attrNameLst>
                                      </p:cBhvr>
                                      <p:tavLst>
                                        <p:tav tm="0">
                                          <p:val>
                                            <p:strVal val="#ppt_x-#ppt_w/2"/>
                                          </p:val>
                                        </p:tav>
                                        <p:tav tm="100000">
                                          <p:val>
                                            <p:strVal val="#ppt_x"/>
                                          </p:val>
                                        </p:tav>
                                      </p:tavLst>
                                    </p:anim>
                                    <p:anim calcmode="lin" valueType="num">
                                      <p:cBhvr>
                                        <p:cTn id="70" dur="500" fill="hold"/>
                                        <p:tgtEl>
                                          <p:spTgt spid="8"/>
                                        </p:tgtEl>
                                        <p:attrNameLst>
                                          <p:attrName>ppt_y</p:attrName>
                                        </p:attrNameLst>
                                      </p:cBhvr>
                                      <p:tavLst>
                                        <p:tav tm="0">
                                          <p:val>
                                            <p:strVal val="#ppt_y"/>
                                          </p:val>
                                        </p:tav>
                                        <p:tav tm="100000">
                                          <p:val>
                                            <p:strVal val="#ppt_y"/>
                                          </p:val>
                                        </p:tav>
                                      </p:tavLst>
                                    </p:anim>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P spid="6" grpId="0" autoUpdateAnimBg="0"/>
      <p:bldP spid="7" grpId="0" autoUpdateAnimBg="0"/>
      <p:bldP spid="8" grpId="0" autoUpdateAnimBg="0"/>
      <p:bldP spid="9"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صعد     المسيح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460773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اختطفت إلى السماء الثالثة</a:t>
            </a:r>
            <a:br>
              <a:rPr lang="en-SG" sz="3600" b="1" dirty="0">
                <a:latin typeface="Arial" panose="020B0604020202020204" pitchFamily="34" charset="0"/>
                <a:cs typeface="Arial" panose="020B0604020202020204" pitchFamily="34" charset="0"/>
              </a:rPr>
            </a:br>
            <a:r>
              <a:rPr lang="en-SG"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2 كورنثوس 12: 2</a:t>
            </a:r>
            <a:r>
              <a:rPr lang="en-SG" sz="3600" b="1" dirty="0">
                <a:latin typeface="Arial" panose="020B0604020202020204" pitchFamily="34" charset="0"/>
                <a:cs typeface="Arial" panose="020B0604020202020204" pitchFamily="34" charset="0"/>
              </a:rPr>
              <a:t>)</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السماء الثانية</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الفضاء النجمي</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 الأولى</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الجو</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 الثالثة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مسكن الله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السماوات الثلاثة في الكتاب المقدس</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351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فوضى الإختطاف</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2458696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فوضى الإختطاف</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1536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الترجمة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52955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الوحدة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57298"/>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وهكذا نكون كل حين مع الرب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 4: 17ب)</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325761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ar-JO" b="1" dirty="0">
                <a:latin typeface="Arial" charset="0"/>
                <a:ea typeface="ＭＳ Ｐゴシック" charset="0"/>
              </a:rPr>
              <a:t>سوف نلتقي به في السحب</a:t>
            </a:r>
            <a:endParaRPr lang="en-US" b="1" dirty="0">
              <a:latin typeface="Arial"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رجوع المسيح يساعدنا أن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نشجع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بعضنا بعضاً (4: 18)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590365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علينا أن نترقب الإختطاف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بتوقع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3538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445224"/>
            <a:ext cx="9144000" cy="115146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تسالونيكي 4: 13-18</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 يعطي رجاء وتشجيع أنه سيأتي من أجل</a:t>
            </a: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a:t>
            </a:r>
            <a:endParaRPr kumimoji="0" lang="en-US"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659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22594"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698" name="Line 2"/>
          <p:cNvSpPr>
            <a:spLocks noChangeShapeType="1"/>
          </p:cNvSpPr>
          <p:nvPr/>
        </p:nvSpPr>
        <p:spPr bwMode="auto">
          <a:xfrm flipV="1">
            <a:off x="1979613" y="3585692"/>
            <a:ext cx="6029325" cy="33337"/>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699" name="Line 3"/>
          <p:cNvSpPr>
            <a:spLocks noChangeShapeType="1"/>
          </p:cNvSpPr>
          <p:nvPr/>
        </p:nvSpPr>
        <p:spPr bwMode="auto">
          <a:xfrm>
            <a:off x="7126288" y="2107729"/>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700" name="Text Box 4"/>
          <p:cNvSpPr txBox="1">
            <a:spLocks noChangeArrowheads="1"/>
          </p:cNvSpPr>
          <p:nvPr/>
        </p:nvSpPr>
        <p:spPr bwMode="auto">
          <a:xfrm rot="-5400000">
            <a:off x="37307" y="3078485"/>
            <a:ext cx="2495550" cy="1176337"/>
          </a:xfrm>
          <a:prstGeom prst="rect">
            <a:avLst/>
          </a:prstGeom>
          <a:noFill/>
          <a:ln w="9525">
            <a:noFill/>
            <a:miter lim="800000"/>
            <a:headEnd/>
            <a:tailEnd/>
          </a:ln>
        </p:spPr>
        <p:txBody>
          <a:bodyPr lIns="90000" tIns="46800" rIns="90000" bIns="46800" anchor="ctr">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1" name="Text Box 5"/>
          <p:cNvSpPr txBox="1">
            <a:spLocks noChangeArrowheads="1"/>
          </p:cNvSpPr>
          <p:nvPr/>
        </p:nvSpPr>
        <p:spPr bwMode="auto">
          <a:xfrm>
            <a:off x="6019800" y="764704"/>
            <a:ext cx="2209800" cy="13255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9702" name="Text Box 6"/>
          <p:cNvSpPr txBox="1">
            <a:spLocks noChangeArrowheads="1"/>
          </p:cNvSpPr>
          <p:nvPr/>
        </p:nvSpPr>
        <p:spPr bwMode="auto">
          <a:xfrm>
            <a:off x="1828800" y="2441104"/>
            <a:ext cx="3733800" cy="22129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الإنجيل </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الذهبي</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الضيقات</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3" name="Text Box 7"/>
          <p:cNvSpPr txBox="1">
            <a:spLocks noChangeArrowheads="1"/>
          </p:cNvSpPr>
          <p:nvPr/>
        </p:nvSpPr>
        <p:spPr bwMode="auto">
          <a:xfrm rot="5400000" flipH="1">
            <a:off x="5856287" y="3345980"/>
            <a:ext cx="4951413" cy="70326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9704" name="Text Box 8"/>
          <p:cNvSpPr txBox="1">
            <a:spLocks noChangeArrowheads="1"/>
          </p:cNvSpPr>
          <p:nvPr/>
        </p:nvSpPr>
        <p:spPr bwMode="auto">
          <a:xfrm rot="5400000">
            <a:off x="5826125" y="4638204"/>
            <a:ext cx="2667000" cy="711200"/>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29705" name="AutoShape 9"/>
          <p:cNvSpPr>
            <a:spLocks noChangeArrowheads="1"/>
          </p:cNvSpPr>
          <p:nvPr/>
        </p:nvSpPr>
        <p:spPr bwMode="auto">
          <a:xfrm rot="5400000">
            <a:off x="1215232" y="925835"/>
            <a:ext cx="4121150" cy="53292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extLst>
        </p:spPr>
        <p:txBody>
          <a:bodyPr rot="10800000"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6555" name="Text Box 10"/>
          <p:cNvSpPr txBox="1">
            <a:spLocks noChangeArrowheads="1"/>
          </p:cNvSpPr>
          <p:nvPr/>
        </p:nvSpPr>
        <p:spPr bwMode="auto">
          <a:xfrm>
            <a:off x="685800" y="116632"/>
            <a:ext cx="7772400" cy="762000"/>
          </a:xfrm>
          <a:prstGeom prst="rect">
            <a:avLst/>
          </a:prstGeom>
          <a:noFill/>
          <a:ln w="9525">
            <a:noFill/>
            <a:miter lim="800000"/>
            <a:headEnd/>
            <a:tailEnd/>
          </a:ln>
        </p:spPr>
        <p:txBody>
          <a:body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ما بعد الألفيَّة</a:t>
            </a:r>
            <a:endParaRPr kumimoji="0" lang="en-GB" sz="4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6556" name="Text Box 11"/>
          <p:cNvSpPr txBox="1">
            <a:spLocks noChangeArrowheads="1"/>
          </p:cNvSpPr>
          <p:nvPr/>
        </p:nvSpPr>
        <p:spPr bwMode="auto">
          <a:xfrm>
            <a:off x="8353425" y="95250"/>
            <a:ext cx="701675" cy="463550"/>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 name="Text Box 23">
            <a:extLst>
              <a:ext uri="{FF2B5EF4-FFF2-40B4-BE49-F238E27FC236}">
                <a16:creationId xmlns:a16="http://schemas.microsoft.com/office/drawing/2014/main" id="{CAFF9ACE-A902-3FA9-2D19-9CD388E77C6F}"/>
              </a:ext>
            </a:extLst>
          </p:cNvPr>
          <p:cNvSpPr txBox="1">
            <a:spLocks noChangeArrowheads="1"/>
          </p:cNvSpPr>
          <p:nvPr/>
        </p:nvSpPr>
        <p:spPr bwMode="auto">
          <a:xfrm>
            <a:off x="215900" y="6156325"/>
            <a:ext cx="44275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6-18</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3" name="Text Box 24">
            <a:extLst>
              <a:ext uri="{FF2B5EF4-FFF2-40B4-BE49-F238E27FC236}">
                <a16:creationId xmlns:a16="http://schemas.microsoft.com/office/drawing/2014/main" id="{B06BFACD-D630-63F9-CA38-69F51D651ECE}"/>
              </a:ext>
            </a:extLst>
          </p:cNvPr>
          <p:cNvSpPr txBox="1">
            <a:spLocks noChangeArrowheads="1"/>
          </p:cNvSpPr>
          <p:nvPr/>
        </p:nvSpPr>
        <p:spPr bwMode="auto">
          <a:xfrm>
            <a:off x="6443663" y="6156325"/>
            <a:ext cx="1223962"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19</a:t>
            </a:r>
          </a:p>
        </p:txBody>
      </p:sp>
      <p:sp>
        <p:nvSpPr>
          <p:cNvPr id="4" name="Text Box 25">
            <a:extLst>
              <a:ext uri="{FF2B5EF4-FFF2-40B4-BE49-F238E27FC236}">
                <a16:creationId xmlns:a16="http://schemas.microsoft.com/office/drawing/2014/main" id="{589394E6-8C17-5CCF-AEEF-76A11BE814F4}"/>
              </a:ext>
            </a:extLst>
          </p:cNvPr>
          <p:cNvSpPr txBox="1">
            <a:spLocks noChangeArrowheads="1"/>
          </p:cNvSpPr>
          <p:nvPr/>
        </p:nvSpPr>
        <p:spPr bwMode="auto">
          <a:xfrm>
            <a:off x="4749800" y="6156325"/>
            <a:ext cx="97472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20</a:t>
            </a:r>
          </a:p>
        </p:txBody>
      </p:sp>
      <p:sp>
        <p:nvSpPr>
          <p:cNvPr id="5" name="Text Box 26">
            <a:extLst>
              <a:ext uri="{FF2B5EF4-FFF2-40B4-BE49-F238E27FC236}">
                <a16:creationId xmlns:a16="http://schemas.microsoft.com/office/drawing/2014/main" id="{193408F1-85AD-4468-31A0-DC00C3C5D5DA}"/>
              </a:ext>
            </a:extLst>
          </p:cNvPr>
          <p:cNvSpPr txBox="1">
            <a:spLocks noChangeArrowheads="1"/>
          </p:cNvSpPr>
          <p:nvPr/>
        </p:nvSpPr>
        <p:spPr bwMode="auto">
          <a:xfrm>
            <a:off x="7524750" y="6156325"/>
            <a:ext cx="17002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Tree>
    <p:extLst>
      <p:ext uri="{BB962C8B-B14F-4D97-AF65-F5344CB8AC3E}">
        <p14:creationId xmlns:p14="http://schemas.microsoft.com/office/powerpoint/2010/main" val="2177200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p:val>
                                            <p:strVal val="#ppt_x"/>
                                          </p:val>
                                        </p:tav>
                                      </p:tavLst>
                                    </p:anim>
                                    <p:anim calcmode="lin" valueType="num">
                                      <p:cBhvr>
                                        <p:cTn id="8" dur="500" fill="hold"/>
                                        <p:tgtEl>
                                          <p:spTgt spid="29700"/>
                                        </p:tgtEl>
                                        <p:attrNameLst>
                                          <p:attrName>ppt_y</p:attrName>
                                        </p:attrNameLst>
                                      </p:cBhvr>
                                      <p:tavLst>
                                        <p:tav tm="100000">
                                          <p:val>
                                            <p:strVal val="#ppt_y"/>
                                          </p:val>
                                        </p:tav>
                                        <p:tav>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p:val>
                                            <p:strVal val="#ppt_x"/>
                                          </p:val>
                                        </p:tav>
                                      </p:tavLst>
                                    </p:anim>
                                    <p:anim calcmode="lin" valueType="num">
                                      <p:cBhvr>
                                        <p:cTn id="17" dur="5000" fill="hold"/>
                                        <p:tgtEl>
                                          <p:spTgt spid="29705"/>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p:val>
                                            <p:strVal val="#ppt_x"/>
                                          </p:val>
                                        </p:tav>
                                      </p:tavLst>
                                    </p:anim>
                                    <p:anim calcmode="lin" valueType="num">
                                      <p:cBhvr additive="repl">
                                        <p:cTn id="22" dur="500" fill="hold"/>
                                        <p:tgtEl>
                                          <p:spTgt spid="29702"/>
                                        </p:tgtEl>
                                        <p:attrNameLst>
                                          <p:attrName>ppt_y</p:attrName>
                                        </p:attrNameLst>
                                      </p:cBhvr>
                                      <p:tavLst>
                                        <p:tav tm="100000">
                                          <p:val>
                                            <p:strVal val="#ppt_y"/>
                                          </p:val>
                                        </p:tav>
                                        <p:tav>
                                          <p:val>
                                            <p:strVal val="#ppt_y"/>
                                          </p:val>
                                        </p:tav>
                                      </p:tavLst>
                                    </p:anim>
                                    <p:anim calcmode="lin" valueType="num">
                                      <p:cBhvr additive="repl">
                                        <p:cTn id="23" dur="500" fill="hold"/>
                                        <p:tgtEl>
                                          <p:spTgt spid="29702"/>
                                        </p:tgtEl>
                                        <p:attrNameLst>
                                          <p:attrName>ppt_w</p:attrName>
                                        </p:attrNameLst>
                                      </p:cBhvr>
                                      <p:tavLst>
                                        <p:tav tm="100000">
                                          <p:val>
                                            <p:fltVal val="0"/>
                                          </p:val>
                                        </p:tav>
                                        <p:tav>
                                          <p:val>
                                            <p:strVal val="#ppt_w"/>
                                          </p:val>
                                        </p:tav>
                                      </p:tavLst>
                                    </p:anim>
                                    <p:anim calcmode="lin" valueType="num">
                                      <p:cBhvr additive="repl">
                                        <p:cTn id="24" dur="500" fill="hold"/>
                                        <p:tgtEl>
                                          <p:spTgt spid="29702"/>
                                        </p:tgtEl>
                                        <p:attrNameLst>
                                          <p:attrName>ppt_h</p:attrName>
                                        </p:attrNameLst>
                                      </p:cBhvr>
                                      <p:tavLst>
                                        <p:tav tm="100000">
                                          <p:val>
                                            <p:strVal val="#ppt_h"/>
                                          </p:val>
                                        </p:tav>
                                        <p:tav>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p:val>
                                            <p:strVal val="#ppt_x"/>
                                          </p:val>
                                        </p:tav>
                                      </p:tavLst>
                                    </p:anim>
                                    <p:anim calcmode="lin" valueType="num">
                                      <p:cBhvr>
                                        <p:cTn id="29" dur="500" fill="hold"/>
                                        <p:tgtEl>
                                          <p:spTgt spid="29701"/>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p:val>
                                            <p:strVal val="#ppt_x"/>
                                          </p:val>
                                        </p:tav>
                                      </p:tavLst>
                                    </p:anim>
                                    <p:anim calcmode="lin" valueType="num">
                                      <p:cBhvr>
                                        <p:cTn id="34" dur="500" fill="hold"/>
                                        <p:tgtEl>
                                          <p:spTgt spid="29699"/>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p:val>
                                            <p:strVal val="#ppt_x"/>
                                          </p:val>
                                        </p:tav>
                                      </p:tavLst>
                                    </p:anim>
                                    <p:anim calcmode="lin" valueType="num">
                                      <p:cBhvr>
                                        <p:cTn id="39" dur="500" fill="hold"/>
                                        <p:tgtEl>
                                          <p:spTgt spid="2970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p:val>
                                            <p:strVal val="#ppt_x"/>
                                          </p:val>
                                        </p:tav>
                                      </p:tavLst>
                                    </p:anim>
                                    <p:anim calcmode="lin" valueType="num">
                                      <p:cBhvr>
                                        <p:cTn id="44" dur="500" fill="hold"/>
                                        <p:tgtEl>
                                          <p:spTgt spid="29703"/>
                                        </p:tgtEl>
                                        <p:attrNameLst>
                                          <p:attrName>ppt_y</p:attrName>
                                        </p:attrNameLst>
                                      </p:cBhvr>
                                      <p:tavLst>
                                        <p:tav tm="100000">
                                          <p:val>
                                            <p:strVal val="#ppt_y"/>
                                          </p:val>
                                        </p:tav>
                                        <p:tav>
                                          <p:val>
                                            <p:strVal val="#ppt_y"/>
                                          </p:val>
                                        </p:tav>
                                      </p:tavLst>
                                    </p:anim>
                                  </p:childTnLst>
                                </p:cTn>
                              </p:par>
                            </p:childTnLst>
                          </p:cTn>
                        </p:par>
                        <p:par>
                          <p:cTn id="45" fill="hold">
                            <p:stCondLst>
                              <p:cond delay="19500"/>
                            </p:stCondLst>
                            <p:childTnLst>
                              <p:par>
                                <p:cTn id="46" presetID="17" presetClass="entr" presetSubtype="8" fill="hold" grpId="0" nodeType="afterEffect">
                                  <p:stCondLst>
                                    <p:cond delay="100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ppt_x</p:attrName>
                                        </p:attrNameLst>
                                      </p:cBhvr>
                                      <p:tavLst>
                                        <p:tav tm="0">
                                          <p:val>
                                            <p:strVal val="#ppt_x-#ppt_w/2"/>
                                          </p:val>
                                        </p:tav>
                                        <p:tav tm="100000">
                                          <p:val>
                                            <p:strVal val="#ppt_x"/>
                                          </p:val>
                                        </p:tav>
                                      </p:tavLst>
                                    </p:anim>
                                    <p:anim calcmode="lin" valueType="num">
                                      <p:cBhvr>
                                        <p:cTn id="49" dur="500" fill="hold"/>
                                        <p:tgtEl>
                                          <p:spTgt spid="2"/>
                                        </p:tgtEl>
                                        <p:attrNameLst>
                                          <p:attrName>ppt_y</p:attrName>
                                        </p:attrNameLst>
                                      </p:cBhvr>
                                      <p:tavLst>
                                        <p:tav tm="0">
                                          <p:val>
                                            <p:strVal val="#ppt_y"/>
                                          </p:val>
                                        </p:tav>
                                        <p:tav tm="100000">
                                          <p:val>
                                            <p:strVal val="#ppt_y"/>
                                          </p:val>
                                        </p:tav>
                                      </p:tavLst>
                                    </p:anim>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strVal val="#ppt_h"/>
                                          </p:val>
                                        </p:tav>
                                        <p:tav tm="100000">
                                          <p:val>
                                            <p:strVal val="#ppt_h"/>
                                          </p:val>
                                        </p:tav>
                                      </p:tavLst>
                                    </p:anim>
                                  </p:childTnLst>
                                </p:cTn>
                              </p:par>
                            </p:childTnLst>
                          </p:cTn>
                        </p:par>
                        <p:par>
                          <p:cTn id="52" fill="hold">
                            <p:stCondLst>
                              <p:cond delay="21000"/>
                            </p:stCondLst>
                            <p:childTnLst>
                              <p:par>
                                <p:cTn id="53" presetID="17" presetClass="entr" presetSubtype="8" fill="hold" grpId="0" nodeType="afterEffect">
                                  <p:stCondLst>
                                    <p:cond delay="100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ppt_x</p:attrName>
                                        </p:attrNameLst>
                                      </p:cBhvr>
                                      <p:tavLst>
                                        <p:tav tm="0">
                                          <p:val>
                                            <p:strVal val="#ppt_x-#ppt_w/2"/>
                                          </p:val>
                                        </p:tav>
                                        <p:tav tm="100000">
                                          <p:val>
                                            <p:strVal val="#ppt_x"/>
                                          </p:val>
                                        </p:tav>
                                      </p:tavLst>
                                    </p:anim>
                                    <p:anim calcmode="lin" valueType="num">
                                      <p:cBhvr>
                                        <p:cTn id="56" dur="500" fill="hold"/>
                                        <p:tgtEl>
                                          <p:spTgt spid="3"/>
                                        </p:tgtEl>
                                        <p:attrNameLst>
                                          <p:attrName>ppt_y</p:attrName>
                                        </p:attrNameLst>
                                      </p:cBhvr>
                                      <p:tavLst>
                                        <p:tav tm="0">
                                          <p:val>
                                            <p:strVal val="#ppt_y"/>
                                          </p:val>
                                        </p:tav>
                                        <p:tav tm="100000">
                                          <p:val>
                                            <p:strVal val="#ppt_y"/>
                                          </p:val>
                                        </p:tav>
                                      </p:tavLst>
                                    </p:anim>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strVal val="#ppt_h"/>
                                          </p:val>
                                        </p:tav>
                                        <p:tav tm="100000">
                                          <p:val>
                                            <p:strVal val="#ppt_h"/>
                                          </p:val>
                                        </p:tav>
                                      </p:tavLst>
                                    </p:anim>
                                  </p:childTnLst>
                                </p:cTn>
                              </p:par>
                            </p:childTnLst>
                          </p:cTn>
                        </p:par>
                        <p:par>
                          <p:cTn id="59" fill="hold">
                            <p:stCondLst>
                              <p:cond delay="22500"/>
                            </p:stCondLst>
                            <p:childTnLst>
                              <p:par>
                                <p:cTn id="60" presetID="17" presetClass="entr" presetSubtype="8" fill="hold" grpId="0" nodeType="afterEffect">
                                  <p:stCondLst>
                                    <p:cond delay="100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ppt_x</p:attrName>
                                        </p:attrNameLst>
                                      </p:cBhvr>
                                      <p:tavLst>
                                        <p:tav tm="0">
                                          <p:val>
                                            <p:strVal val="#ppt_x-#ppt_w/2"/>
                                          </p:val>
                                        </p:tav>
                                        <p:tav tm="100000">
                                          <p:val>
                                            <p:strVal val="#ppt_x"/>
                                          </p:val>
                                        </p:tav>
                                      </p:tavLst>
                                    </p:anim>
                                    <p:anim calcmode="lin" valueType="num">
                                      <p:cBhvr>
                                        <p:cTn id="63" dur="500" fill="hold"/>
                                        <p:tgtEl>
                                          <p:spTgt spid="4"/>
                                        </p:tgtEl>
                                        <p:attrNameLst>
                                          <p:attrName>ppt_y</p:attrName>
                                        </p:attrNameLst>
                                      </p:cBhvr>
                                      <p:tavLst>
                                        <p:tav tm="0">
                                          <p:val>
                                            <p:strVal val="#ppt_y"/>
                                          </p:val>
                                        </p:tav>
                                        <p:tav tm="100000">
                                          <p:val>
                                            <p:strVal val="#ppt_y"/>
                                          </p:val>
                                        </p:tav>
                                      </p:tavLst>
                                    </p:anim>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strVal val="#ppt_h"/>
                                          </p:val>
                                        </p:tav>
                                        <p:tav tm="100000">
                                          <p:val>
                                            <p:strVal val="#ppt_h"/>
                                          </p:val>
                                        </p:tav>
                                      </p:tavLst>
                                    </p:anim>
                                  </p:childTnLst>
                                </p:cTn>
                              </p:par>
                            </p:childTnLst>
                          </p:cTn>
                        </p:par>
                        <p:par>
                          <p:cTn id="66" fill="hold">
                            <p:stCondLst>
                              <p:cond delay="24000"/>
                            </p:stCondLst>
                            <p:childTnLst>
                              <p:par>
                                <p:cTn id="67" presetID="17" presetClass="entr" presetSubtype="8" fill="hold" grpId="0" nodeType="afterEffect">
                                  <p:stCondLst>
                                    <p:cond delay="100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ppt_x</p:attrName>
                                        </p:attrNameLst>
                                      </p:cBhvr>
                                      <p:tavLst>
                                        <p:tav tm="0">
                                          <p:val>
                                            <p:strVal val="#ppt_x-#ppt_w/2"/>
                                          </p:val>
                                        </p:tav>
                                        <p:tav tm="100000">
                                          <p:val>
                                            <p:strVal val="#ppt_x"/>
                                          </p:val>
                                        </p:tav>
                                      </p:tavLst>
                                    </p:anim>
                                    <p:anim calcmode="lin" valueType="num">
                                      <p:cBhvr>
                                        <p:cTn id="70" dur="500" fill="hold"/>
                                        <p:tgtEl>
                                          <p:spTgt spid="5"/>
                                        </p:tgtEl>
                                        <p:attrNameLst>
                                          <p:attrName>ppt_y</p:attrName>
                                        </p:attrNameLst>
                                      </p:cBhvr>
                                      <p:tavLst>
                                        <p:tav tm="0">
                                          <p:val>
                                            <p:strVal val="#ppt_y"/>
                                          </p:val>
                                        </p:tav>
                                        <p:tav tm="100000">
                                          <p:val>
                                            <p:strVal val="#ppt_y"/>
                                          </p:val>
                                        </p:tav>
                                      </p:tavLst>
                                    </p:anim>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لدي وقت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43450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6" y="387606"/>
            <a:ext cx="4364671" cy="3100657"/>
          </a:xfrm>
          <a:solidFill>
            <a:schemeClr val="tx1"/>
          </a:solidFill>
          <a:effectLst>
            <a:outerShdw blurRad="63500" dist="35921" dir="2700000" algn="ctr" rotWithShape="0">
              <a:schemeClr val="tx2">
                <a:alpha val="74998"/>
              </a:schemeClr>
            </a:outerShdw>
          </a:effectLst>
        </p:spPr>
        <p:txBody>
          <a:bodyPr/>
          <a:lstStyle/>
          <a:p>
            <a:pPr>
              <a:defRPr/>
            </a:pPr>
            <a:r>
              <a:rPr lang="ar-JO" sz="9600" b="1" dirty="0">
                <a:effectLst>
                  <a:glow rad="635000">
                    <a:schemeClr val="tx1"/>
                  </a:glow>
                </a:effectLst>
                <a:latin typeface="Arial" panose="020B0604020202020204" pitchFamily="34" charset="0"/>
                <a:ea typeface="ＭＳ Ｐゴシック" charset="0"/>
                <a:cs typeface="Arial" panose="020B0604020202020204" pitchFamily="34" charset="0"/>
              </a:rPr>
              <a:t>ها أنا   آتي سريعاً</a:t>
            </a:r>
            <a:endParaRPr lang="en-US" sz="9600" b="1" dirty="0">
              <a:effectLst>
                <a:glow rad="635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 3: 11</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0099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تسالونيكي 5: 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كلص في الليل</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1675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تعيش؟</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9180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تأكد أنك حصلت على خلاص الله                       المقدم لك مجاناً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(تيطس 2: 11)</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لأنه قد ظهرت           نعمة الله المخلصة     لجميع الناس</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8359565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استمر في مقاومة نمط الحياة الفاسد</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(تيطس 2: 12أ)</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معلمة إيانا                 أن ننكر الفجور     والشهوات العالمية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p>
        </p:txBody>
      </p:sp>
    </p:spTree>
    <p:extLst>
      <p:ext uri="{BB962C8B-B14F-4D97-AF65-F5344CB8AC3E}">
        <p14:creationId xmlns:p14="http://schemas.microsoft.com/office/powerpoint/2010/main" val="210908384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عش بطريقة معقولة وتقية</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(تيطس 2: 12ب-13)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ونعيش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بالتعقل والبر والتقوى </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العالم الحاضر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13 منتظرين الرجاء المبارك وظهور مجد الله العظيم ومخلصنا يسوع المسيح</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p>
        </p:txBody>
      </p:sp>
    </p:spTree>
    <p:extLst>
      <p:ext uri="{BB962C8B-B14F-4D97-AF65-F5344CB8AC3E}">
        <p14:creationId xmlns:p14="http://schemas.microsoft.com/office/powerpoint/2010/main" val="721168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الأمناء سيحكمون مع المسيح</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2908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Arial" panose="020B0604020202020204" pitchFamily="34" charset="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633457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عصر الكنيسة (لا توجد علامات)</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المجيء الثاني</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الضيقة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الألفيَّة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30" name="Text Box 10"/>
          <p:cNvSpPr txBox="1">
            <a:spLocks noChangeArrowheads="1"/>
          </p:cNvSpPr>
          <p:nvPr/>
        </p:nvSpPr>
        <p:spPr bwMode="auto">
          <a:xfrm>
            <a:off x="4643438" y="3778250"/>
            <a:ext cx="3168650" cy="18774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قيد الشيطان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يملكون قديسين</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rPr>
              <a:t>المملكة الأبديَّة</a:t>
            </a:r>
            <a:endParaRPr kumimoji="0" lang="en-US"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endParaRP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824333" name="Text Box 13"/>
          <p:cNvSpPr txBox="1">
            <a:spLocks noChangeArrowheads="1"/>
          </p:cNvSpPr>
          <p:nvPr/>
        </p:nvSpPr>
        <p:spPr bwMode="auto">
          <a:xfrm>
            <a:off x="5334000" y="768350"/>
            <a:ext cx="2438400"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القدوم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الثاني=</a:t>
            </a:r>
            <a:endParaRPr kumimoji="0" lang="en-US" sz="4000" b="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endParaRP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ea typeface="ＭＳ Ｐゴシック" pitchFamily="-111" charset="-128"/>
              </a:rPr>
              <a:t>العقيدة الألفيَّة</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5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علامات</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err="1">
                <a:ln>
                  <a:noFill/>
                </a:ln>
                <a:solidFill>
                  <a:srgbClr val="00CC99">
                    <a:lumMod val="20000"/>
                    <a:lumOff val="80000"/>
                  </a:srgbClr>
                </a:solidFill>
                <a:effectLst/>
                <a:uLnTx/>
                <a:uFillTx/>
                <a:latin typeface="Arial"/>
                <a:ea typeface="ＭＳ Ｐゴシック" charset="0"/>
                <a:cs typeface="Arial"/>
              </a:rPr>
              <a:t>الإختطاف</a:t>
            </a:r>
            <a:endParaRPr kumimoji="0" lang="en-US"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 سفر رؤيا</a:t>
            </a: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433</a:t>
            </a:r>
          </a:p>
        </p:txBody>
      </p:sp>
    </p:spTree>
    <p:extLst>
      <p:ext uri="{BB962C8B-B14F-4D97-AF65-F5344CB8AC3E}">
        <p14:creationId xmlns:p14="http://schemas.microsoft.com/office/powerpoint/2010/main" val="37344644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2" name="TextBox 1">
            <a:extLst>
              <a:ext uri="{FF2B5EF4-FFF2-40B4-BE49-F238E27FC236}">
                <a16:creationId xmlns:a16="http://schemas.microsoft.com/office/drawing/2014/main" id="{FD75D05B-0EF2-A781-AC4E-10CB42D89501}"/>
              </a:ext>
            </a:extLst>
          </p:cNvPr>
          <p:cNvSpPr txBox="1"/>
          <p:nvPr/>
        </p:nvSpPr>
        <p:spPr>
          <a:xfrm>
            <a:off x="-1194619" y="219751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علم الأخرويات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أخير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دراسة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دراسة الأمور الأخيرة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المستقبل</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4996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مرحلتي رجوعه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
        <p:nvSpPr>
          <p:cNvPr id="5" name="Rectangle 2">
            <a:extLst>
              <a:ext uri="{FF2B5EF4-FFF2-40B4-BE49-F238E27FC236}">
                <a16:creationId xmlns:a16="http://schemas.microsoft.com/office/drawing/2014/main" id="{FBF48334-5142-7A44-83E5-10CBEBA2E5CD}"/>
              </a:ext>
            </a:extLst>
          </p:cNvPr>
          <p:cNvSpPr txBox="1">
            <a:spLocks noChangeArrowheads="1"/>
          </p:cNvSpPr>
          <p:nvPr/>
        </p:nvSpPr>
        <p:spPr bwMode="auto">
          <a:xfrm>
            <a:off x="0" y="-92623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Two Stages of His Return</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908411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3023</TotalTime>
  <Words>4004</Words>
  <Application>Microsoft Macintosh PowerPoint</Application>
  <PresentationFormat>On-screen Show (4:3)</PresentationFormat>
  <Paragraphs>504</Paragraphs>
  <Slides>70</Slides>
  <Notes>69</Notes>
  <HiddenSlides>15</HiddenSlides>
  <MMClips>1</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70</vt:i4>
      </vt:variant>
    </vt:vector>
  </HeadingPairs>
  <TitlesOfParts>
    <vt:vector size="89" baseType="lpstr">
      <vt:lpstr>ＭＳ Ｐゴシック</vt:lpstr>
      <vt:lpstr>Arial</vt:lpstr>
      <vt:lpstr>Calibri</vt:lpstr>
      <vt:lpstr>Comic Sans MS</vt:lpstr>
      <vt:lpstr>Times New Roman</vt:lpstr>
      <vt:lpstr>Wingdings</vt:lpstr>
      <vt:lpstr>49_Blank Presentation</vt:lpstr>
      <vt:lpstr>25_Blank Presentation</vt:lpstr>
      <vt:lpstr>預設簡報設計</vt:lpstr>
      <vt:lpstr>Orbit</vt:lpstr>
      <vt:lpstr>1_Blank Presentation</vt:lpstr>
      <vt:lpstr>21_Blank Presentation</vt:lpstr>
      <vt:lpstr>50_Blank Presentation</vt:lpstr>
      <vt:lpstr>11_Blank Presentation</vt:lpstr>
      <vt:lpstr>47_Blank Presentation</vt:lpstr>
      <vt:lpstr>9_Office Theme</vt:lpstr>
      <vt:lpstr>1_Beam</vt:lpstr>
      <vt:lpstr>4_Orbit</vt:lpstr>
      <vt:lpstr>24_Office Theme</vt:lpstr>
      <vt:lpstr>هل أنت مستعد                  لرجوع الرب؟</vt:lpstr>
      <vt:lpstr>المجيء الأول للمسيح</vt:lpstr>
      <vt:lpstr>هل أنت مستعد لرجوعه؟</vt:lpstr>
      <vt:lpstr>مجيئي المسيح</vt:lpstr>
      <vt:lpstr>اللاألفيَّة</vt:lpstr>
      <vt:lpstr>PowerPoint Presentation</vt:lpstr>
      <vt:lpstr>العقيدة الألفيَّة</vt:lpstr>
      <vt:lpstr>علم الأخرويات</vt:lpstr>
      <vt:lpstr>مرحلتي رجوعه</vt:lpstr>
      <vt:lpstr>مرحلتي رجوعه</vt:lpstr>
      <vt:lpstr>عقيدة ما قبل الألفية</vt:lpstr>
      <vt:lpstr>نظريات الضيقة الرئيسية</vt:lpstr>
      <vt:lpstr>الإختطاف ما قبل الضيقة</vt:lpstr>
      <vt:lpstr>مراحل المجيء الثاني</vt:lpstr>
      <vt:lpstr>مراحل المجيء الثاني</vt:lpstr>
      <vt:lpstr>مراحل المجيء الثاني</vt:lpstr>
      <vt:lpstr>مراحل المجيء الثاني</vt:lpstr>
      <vt:lpstr>الإختطاف</vt:lpstr>
      <vt:lpstr>لماذا يجب علينا أن نترقب الإختطاف بتوقع؟</vt:lpstr>
      <vt:lpstr>مرحلتي رجوعه</vt:lpstr>
      <vt:lpstr>لماذا يجب علينا أن نترقب الإختطاف بتوقع؟</vt:lpstr>
      <vt:lpstr>1. يعلمنا الإختطاف أن نحزن ب رجاء  (1 تس 4: 13-14)</vt:lpstr>
      <vt:lpstr> ثم لا أريد              أن تجهلوا           أيها الإخوة           من جهة الراقدين (4: 13أ)</vt:lpstr>
      <vt:lpstr>معرفة المصير المستقبلي للمؤمنين الذين ماتوا (4: 13أ) </vt:lpstr>
      <vt:lpstr>الحزن صعب</vt:lpstr>
      <vt:lpstr>الحزن هو الثمن الذي ندفعه من أجل المحبة الملكة إليزابيث الثانية</vt:lpstr>
      <vt:lpstr>معرفتنا عن المؤمنين الذين ماتوا تمنعنا من الحزن بلا رجاء (4: 13ب) </vt:lpstr>
      <vt:lpstr> ثم لا أريد أن تجهلوا        أيها الإخوة من جهة الراقدين لكي لا تحزنوا كالباقين   الذين لا رجاء لهم          (4: 13)</vt:lpstr>
      <vt:lpstr>هل يجب أن يحزن المسيحيون عندما يموت شخص مؤمن ؟</vt:lpstr>
      <vt:lpstr>خمس مراحل من الحزن</vt:lpstr>
      <vt:lpstr> ثم لا أريد أن تجهلوا        أيها الإخوة من جهة الراقدين لكي لا تحزنوا كالباقين   الذين لا رجاء لهم          (4: 13)</vt:lpstr>
      <vt:lpstr>الإختطاف</vt:lpstr>
      <vt:lpstr>قيامة المسيح تضمن قيامة المؤمن  (4: 14) </vt:lpstr>
      <vt:lpstr>لأنه إن كنا نؤمن أن يسوع مات وقام فكذلك الراقدون بيسوع سيحضرهم الله أيضاً معه (4: 14)</vt:lpstr>
      <vt:lpstr>الآثار</vt:lpstr>
      <vt:lpstr>1. يعلمنا الإختطاف أن نحزن ب رجاء  (1 تس 4: 13-14)</vt:lpstr>
      <vt:lpstr>2. المؤمنون الذين رقدوا سيقابلون المسيح في الهواء قبل هؤلاء الأحياء (4: 15-17)</vt:lpstr>
      <vt:lpstr>فإننا نقول لكم هذا بكلمة الرب إننا نحن الأحياء الباقين إلى مجيء الرب لا نسبق الراقدين (1 تس 4: 15)</vt:lpstr>
      <vt:lpstr>في يوم ما في المستقبل  4 أحداث مهمة  سوف تحصل  دون سابق إنذار (4: 16-17)</vt:lpstr>
      <vt:lpstr>الرجوع</vt:lpstr>
      <vt:lpstr>صوت يسوع الآمر</vt:lpstr>
      <vt:lpstr>صوت رئيس ملائكة</vt:lpstr>
      <vt:lpstr>بوق الله</vt:lpstr>
      <vt:lpstr>القيامة</vt:lpstr>
      <vt:lpstr>والأموات في المسيح سيقومون أولاً (1 تس 4: 16ب)</vt:lpstr>
      <vt:lpstr>الإختطاف</vt:lpstr>
      <vt:lpstr>الإختطاف</vt:lpstr>
      <vt:lpstr>PowerPoint Presentation</vt:lpstr>
      <vt:lpstr>تكوين ٥ : ٢٤ ٢٤ وَسَارَ اخْنُوخُ مَعَ اللهِ وَلَمْ يُوجَدْ لانَّ اللهَ اخَذَهُ. </vt:lpstr>
      <vt:lpstr>صعد     المسيح</vt:lpstr>
      <vt:lpstr>اختطفت إلى السماء الثالثة (2 كورنثوس 12: 2)</vt:lpstr>
      <vt:lpstr>فوضى الإختطاف</vt:lpstr>
      <vt:lpstr>فوضى الإختطاف</vt:lpstr>
      <vt:lpstr>الترجمة</vt:lpstr>
      <vt:lpstr>الوحدة</vt:lpstr>
      <vt:lpstr>سوف نلتقي به في السحب</vt:lpstr>
      <vt:lpstr>3. رجوع المسيح يساعدنا أن نشجع بعضنا بعضاً (4: 18)</vt:lpstr>
      <vt:lpstr>لماذا يجب علينا أن نترقب الإختطاف بتوقع؟</vt:lpstr>
      <vt:lpstr>الفكرة الرئيسية في 1 تسالونيكي 4: 13-18</vt:lpstr>
      <vt:lpstr>لدي وقت</vt:lpstr>
      <vt:lpstr>ها أنا   آتي سريعاً</vt:lpstr>
      <vt:lpstr>1 تسالونيكي 5: 2</vt:lpstr>
      <vt:lpstr>كيف تعيش؟</vt:lpstr>
      <vt:lpstr>تأكد أنك حصلت على خلاص الله                       المقدم لك مجاناً (تيطس 2: 11) </vt:lpstr>
      <vt:lpstr>استمر في مقاومة نمط الحياة الفاسد (تيطس 2: 12أ) </vt:lpstr>
      <vt:lpstr>عش بطريقة معقولة وتقية (تيطس 2: 12ب-13)</vt:lpstr>
      <vt:lpstr>الأمناء سيحكمون مع المسيح</vt:lpstr>
      <vt:lpstr>Black</vt:lpstr>
      <vt:lpstr>Black</vt:lpstr>
      <vt:lpstr>وعظ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280</cp:revision>
  <dcterms:created xsi:type="dcterms:W3CDTF">2014-08-02T06:39:19Z</dcterms:created>
  <dcterms:modified xsi:type="dcterms:W3CDTF">2024-02-05T07:08:44Z</dcterms:modified>
</cp:coreProperties>
</file>