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765" r:id="rId2"/>
    <p:sldMasterId id="2147483767" r:id="rId3"/>
    <p:sldMasterId id="2147483780" r:id="rId4"/>
    <p:sldMasterId id="2147483783" r:id="rId5"/>
    <p:sldMasterId id="2147483785" r:id="rId6"/>
    <p:sldMasterId id="2147483787" r:id="rId7"/>
  </p:sldMasterIdLst>
  <p:notesMasterIdLst>
    <p:notesMasterId r:id="rId51"/>
  </p:notesMasterIdLst>
  <p:sldIdLst>
    <p:sldId id="729" r:id="rId8"/>
    <p:sldId id="781" r:id="rId9"/>
    <p:sldId id="955" r:id="rId10"/>
    <p:sldId id="791" r:id="rId11"/>
    <p:sldId id="797" r:id="rId12"/>
    <p:sldId id="4208" r:id="rId13"/>
    <p:sldId id="1142" r:id="rId14"/>
    <p:sldId id="5227" r:id="rId15"/>
    <p:sldId id="4243" r:id="rId16"/>
    <p:sldId id="5228" r:id="rId17"/>
    <p:sldId id="5229" r:id="rId18"/>
    <p:sldId id="783" r:id="rId19"/>
    <p:sldId id="839" r:id="rId20"/>
    <p:sldId id="631" r:id="rId21"/>
    <p:sldId id="4210" r:id="rId22"/>
    <p:sldId id="2572" r:id="rId23"/>
    <p:sldId id="2520" r:id="rId24"/>
    <p:sldId id="2510" r:id="rId25"/>
    <p:sldId id="2548" r:id="rId26"/>
    <p:sldId id="784" r:id="rId27"/>
    <p:sldId id="5230" r:id="rId28"/>
    <p:sldId id="922" r:id="rId29"/>
    <p:sldId id="785" r:id="rId30"/>
    <p:sldId id="947" r:id="rId31"/>
    <p:sldId id="843" r:id="rId32"/>
    <p:sldId id="809" r:id="rId33"/>
    <p:sldId id="803" r:id="rId34"/>
    <p:sldId id="296" r:id="rId35"/>
    <p:sldId id="4206" r:id="rId36"/>
    <p:sldId id="4205" r:id="rId37"/>
    <p:sldId id="5231" r:id="rId38"/>
    <p:sldId id="787" r:id="rId39"/>
    <p:sldId id="287" r:id="rId40"/>
    <p:sldId id="4196" r:id="rId41"/>
    <p:sldId id="4202" r:id="rId42"/>
    <p:sldId id="4088" r:id="rId43"/>
    <p:sldId id="4203" r:id="rId44"/>
    <p:sldId id="5232" r:id="rId45"/>
    <p:sldId id="822" r:id="rId46"/>
    <p:sldId id="5233" r:id="rId47"/>
    <p:sldId id="4204" r:id="rId48"/>
    <p:sldId id="298" r:id="rId49"/>
    <p:sldId id="95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3"/>
    <a:srgbClr val="E9098B"/>
    <a:srgbClr val="00AEEF"/>
    <a:srgbClr val="D8E11F"/>
    <a:srgbClr val="992E92"/>
    <a:srgbClr val="000000"/>
    <a:srgbClr val="C69C66"/>
    <a:srgbClr val="267D1C"/>
    <a:srgbClr val="5C5634"/>
    <a:srgbClr val="2A0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2" autoAdjust="0"/>
    <p:restoredTop sz="85340" autoAdjust="0"/>
  </p:normalViewPr>
  <p:slideViewPr>
    <p:cSldViewPr snapToGrid="0">
      <p:cViewPr>
        <p:scale>
          <a:sx n="71" d="100"/>
          <a:sy n="71" d="100"/>
        </p:scale>
        <p:origin x="72" y="1432"/>
      </p:cViewPr>
      <p:guideLst/>
    </p:cSldViewPr>
  </p:slideViewPr>
  <p:notesTextViewPr>
    <p:cViewPr>
      <p:scale>
        <a:sx n="185" d="100"/>
        <a:sy n="18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B004B-FCCC-4D4A-89D7-48EABCB64B8B}" type="datetimeFigureOut">
              <a:rPr lang="en-US" smtClean="0"/>
              <a:t>9/4/23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BEC71-F2EA-4B56-8282-D5B5CCDB2376}" type="slidenum">
              <a:rPr lang="en-US" smtClean="0"/>
              <a:t>‹#›</a:t>
            </a:fld>
            <a:endParaRPr lang="en-US"/>
          </a:p>
        </p:txBody>
      </p:sp>
    </p:spTree>
    <p:extLst>
      <p:ext uri="{BB962C8B-B14F-4D97-AF65-F5344CB8AC3E}">
        <p14:creationId xmlns:p14="http://schemas.microsoft.com/office/powerpoint/2010/main" val="343435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(Paul does not immediately tell us contentment’s secret but he does say that…)</a:t>
            </a:r>
            <a:r>
              <a:rPr lang="en-US" sz="1800" dirty="0">
                <a:effectLst/>
              </a:rPr>
              <a:t> </a:t>
            </a:r>
            <a:endParaRPr lang="en-US" sz="1800" dirty="0"/>
          </a:p>
        </p:txBody>
      </p:sp>
      <p:sp>
        <p:nvSpPr>
          <p:cNvPr id="4" name="Slide Number Placeholder 3"/>
          <p:cNvSpPr>
            <a:spLocks noGrp="1"/>
          </p:cNvSpPr>
          <p:nvPr>
            <p:ph type="sldNum" sz="quarter" idx="5"/>
          </p:nvPr>
        </p:nvSpPr>
        <p:spPr/>
        <p:txBody>
          <a:bodyPr/>
          <a:lstStyle/>
          <a:p>
            <a:fld id="{C3CBEC71-F2EA-4B56-8282-D5B5CCDB2376}" type="slidenum">
              <a:rPr lang="en-US" smtClean="0"/>
              <a:t>11</a:t>
            </a:fld>
            <a:endParaRPr lang="en-US"/>
          </a:p>
        </p:txBody>
      </p:sp>
    </p:spTree>
    <p:extLst>
      <p:ext uri="{BB962C8B-B14F-4D97-AF65-F5344CB8AC3E}">
        <p14:creationId xmlns:p14="http://schemas.microsoft.com/office/powerpoint/2010/main" val="424905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Be a grateful person.</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12</a:t>
            </a:fld>
            <a:endParaRPr lang="en-US"/>
          </a:p>
        </p:txBody>
      </p:sp>
    </p:spTree>
    <p:extLst>
      <p:ext uri="{BB962C8B-B14F-4D97-AF65-F5344CB8AC3E}">
        <p14:creationId xmlns:p14="http://schemas.microsoft.com/office/powerpoint/2010/main" val="128201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rtl="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The church had supported him during a time of great need in nearby Thessalonica.</a:t>
            </a:r>
            <a:endParaRPr lang="en-US" sz="1800" b="0" dirty="0">
              <a:effectLst/>
              <a:latin typeface="Arial" panose="020B0604020202020204" pitchFamily="34" charset="0"/>
              <a:cs typeface="Times New Roman" panose="02020603050405020304" pitchFamily="18" charset="0"/>
            </a:endParaRPr>
          </a:p>
          <a:p>
            <a:pPr marL="914400" marR="0" lvl="2" indent="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He didn’t just thank </a:t>
            </a:r>
            <a:r>
              <a:rPr lang="en-US" sz="1800" kern="1200" dirty="0">
                <a:solidFill>
                  <a:schemeClr val="tx1"/>
                </a:solidFill>
                <a:effectLst/>
                <a:latin typeface="Arial" panose="020B0604020202020204" pitchFamily="34" charset="0"/>
                <a:cs typeface="+mn-cs"/>
              </a:rPr>
              <a:t>the</a:t>
            </a:r>
            <a:r>
              <a:rPr lang="en-US" sz="1800" b="0" dirty="0">
                <a:effectLst/>
                <a:latin typeface="Arial" panose="020B0604020202020204" pitchFamily="34" charset="0"/>
                <a:cs typeface="Arial" panose="020B0604020202020204" pitchFamily="34" charset="0"/>
              </a:rPr>
              <a:t> church, but he credited God for putting it on their hearts to help him.</a:t>
            </a:r>
            <a:endParaRPr lang="en-US" sz="1800" b="0" dirty="0">
              <a:effectLst/>
              <a:latin typeface="Arial" panose="020B0604020202020204" pitchFamily="34" charset="0"/>
              <a:cs typeface="Times New Roman" panose="02020603050405020304" pitchFamily="18" charset="0"/>
            </a:endParaRPr>
          </a:p>
          <a:p>
            <a:pPr marL="914400" marR="0" lvl="2" indent="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I think people need to know that they have been an answer to prayer.</a:t>
            </a:r>
            <a:endParaRPr lang="en-US" sz="1800" b="0" dirty="0">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CBEC71-F2EA-4B56-8282-D5B5CCDB2376}" type="slidenum">
              <a:rPr lang="en-US" smtClean="0"/>
              <a:t>13</a:t>
            </a:fld>
            <a:endParaRPr lang="en-US"/>
          </a:p>
        </p:txBody>
      </p:sp>
    </p:spTree>
    <p:extLst>
      <p:ext uri="{BB962C8B-B14F-4D97-AF65-F5344CB8AC3E}">
        <p14:creationId xmlns:p14="http://schemas.microsoft.com/office/powerpoint/2010/main" val="1518568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We thank God for his faithful support over the past 43 years on support!</a:t>
            </a:r>
          </a:p>
          <a:p>
            <a:pPr eaLnBrk="1" hangingPunct="1"/>
            <a:r>
              <a:rPr lang="en-US" sz="1800" dirty="0">
                <a:effectLst/>
                <a:latin typeface="Arial" panose="020B0604020202020204" pitchFamily="34" charset="0"/>
                <a:ea typeface="Times New Roman" panose="02020603050405020304" pitchFamily="18" charset="0"/>
              </a:rPr>
              <a:t>He faithfully provided for us for 30 years while we were in Singapore.</a:t>
            </a:r>
          </a:p>
          <a:p>
            <a:pPr eaLnBrk="1" hangingPunct="1"/>
            <a:r>
              <a:rPr lang="en-US" sz="1800" dirty="0">
                <a:effectLst/>
                <a:latin typeface="Arial" panose="020B0604020202020204" pitchFamily="34" charset="0"/>
                <a:ea typeface="ＭＳ Ｐゴシック" charset="0"/>
                <a:cs typeface="ＭＳ Ｐゴシック" charset="0"/>
              </a:rPr>
              <a:t>We thank God for the many that supported 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latinLnBrk="0" hangingPunct="1">
              <a:spcBef>
                <a:spcPts val="0"/>
              </a:spcBef>
              <a:spcAft>
                <a:spcPts val="0"/>
              </a:spcAft>
              <a:buFont typeface="+mj-lt"/>
              <a:buNone/>
            </a:pPr>
            <a:r>
              <a:rPr lang="en-US" sz="1100" kern="1200" dirty="0">
                <a:solidFill>
                  <a:schemeClr val="tx1"/>
                </a:solidFill>
                <a:effectLst/>
                <a:latin typeface="Arial" panose="020B0604020202020204" pitchFamily="34" charset="0"/>
                <a:cs typeface="+mn-cs"/>
              </a:rPr>
              <a:t>Are you a grateful person? </a:t>
            </a:r>
          </a:p>
          <a:p>
            <a:pPr marL="0" marR="0" lvl="2" indent="-228600" algn="l" defTabSz="914400" rtl="0" eaLnBrk="1" latinLnBrk="0" hangingPunct="1">
              <a:spcBef>
                <a:spcPts val="0"/>
              </a:spcBef>
              <a:spcAft>
                <a:spcPts val="0"/>
              </a:spcAft>
              <a:buFont typeface="+mj-lt"/>
              <a:buAutoNum type="arabicPeriod"/>
            </a:pPr>
            <a:r>
              <a:rPr lang="en-US" sz="1100" kern="1200" dirty="0">
                <a:solidFill>
                  <a:schemeClr val="tx1"/>
                </a:solidFill>
                <a:effectLst/>
                <a:latin typeface="Arial" panose="020B0604020202020204" pitchFamily="34" charset="0"/>
                <a:cs typeface="+mn-cs"/>
              </a:rPr>
              <a:t>What percentage of the statements that you make every day are positive? I know some people that make over 90% of their speech negative. </a:t>
            </a:r>
          </a:p>
          <a:p>
            <a:pPr marL="0" marR="0" lvl="2" indent="-228600" algn="l" defTabSz="914400" rtl="0" eaLnBrk="1" latinLnBrk="0" hangingPunct="1">
              <a:spcBef>
                <a:spcPts val="0"/>
              </a:spcBef>
              <a:spcAft>
                <a:spcPts val="0"/>
              </a:spcAft>
              <a:buFont typeface="+mj-lt"/>
              <a:buAutoNum type="arabicPeriod"/>
            </a:pPr>
            <a:r>
              <a:rPr lang="en-US" sz="1100" kern="1200" dirty="0">
                <a:solidFill>
                  <a:schemeClr val="tx1"/>
                </a:solidFill>
                <a:effectLst/>
                <a:latin typeface="Arial" panose="020B0604020202020204" pitchFamily="34" charset="0"/>
                <a:cs typeface="+mn-cs"/>
              </a:rPr>
              <a:t>“Contentment is simply gratitude, appreciation, and acceptance for the way things are right now.”</a:t>
            </a:r>
          </a:p>
          <a:p>
            <a:pPr marL="0" marR="0" algn="l" defTabSz="914400" rtl="0" eaLnBrk="1" latinLnBrk="0" hangingPunct="1">
              <a:spcBef>
                <a:spcPts val="0"/>
              </a:spcBef>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mn-cs"/>
              </a:rPr>
              <a:t>If you </a:t>
            </a:r>
            <a:r>
              <a:rPr lang="en-US" sz="1100" dirty="0">
                <a:effectLst/>
                <a:latin typeface="Arial" panose="020B0604020202020204" pitchFamily="34" charset="0"/>
                <a:ea typeface="Times New Roman" panose="02020603050405020304" pitchFamily="18" charset="0"/>
              </a:rPr>
              <a:t>can be thankful for how things are right now, then your gratefulness will always be current!</a:t>
            </a:r>
            <a:r>
              <a:rPr lang="en-US" dirty="0">
                <a:effectLst/>
              </a:rPr>
              <a:t> </a:t>
            </a:r>
          </a:p>
          <a:p>
            <a:pPr marL="0" marR="0" algn="l" defTabSz="914400" rtl="0" eaLnBrk="1" latinLnBrk="0" hangingPunct="1">
              <a:spcBef>
                <a:spcPts val="0"/>
              </a:spcBef>
              <a:spcAft>
                <a:spcPts val="0"/>
              </a:spcAft>
            </a:pPr>
            <a:r>
              <a:rPr lang="en-US" dirty="0">
                <a:effectLst/>
              </a:rPr>
              <a:t>_________</a:t>
            </a:r>
          </a:p>
          <a:p>
            <a:pPr marL="0" marR="0">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Julie Rosenberg, “Sustainable Happiness: How to Find Contentment That Will Last,” https://</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www.happify.com</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hd</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/sustainable-happiness-how-to-find-contentment-that-will-last/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9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t>It is a refreshing change from the Chinese world to the Arab world.</a:t>
            </a:r>
          </a:p>
          <a:p>
            <a:r>
              <a:rPr lang="en-US" sz="1800" dirty="0"/>
              <a:t>___________</a:t>
            </a:r>
          </a:p>
          <a:p>
            <a:r>
              <a:rPr lang="en-US" sz="1800" dirty="0"/>
              <a:t>Common-117</a:t>
            </a:r>
          </a:p>
          <a:p>
            <a:endParaRPr lang="en-US" sz="1800" dirty="0"/>
          </a:p>
        </p:txBody>
      </p:sp>
    </p:spTree>
    <p:extLst>
      <p:ext uri="{BB962C8B-B14F-4D97-AF65-F5344CB8AC3E}">
        <p14:creationId xmlns:p14="http://schemas.microsoft.com/office/powerpoint/2010/main" val="196689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914400" marR="0" lvl="2" indent="0">
              <a:spcBef>
                <a:spcPts val="1200"/>
              </a:spcBef>
              <a:spcAft>
                <a:spcPts val="300"/>
              </a:spcAft>
              <a:buFont typeface="Arial" panose="020B0604020202020204" pitchFamily="34" charset="0"/>
              <a:buNone/>
            </a:pPr>
            <a:r>
              <a:rPr lang="en-US" sz="1100" b="0" dirty="0">
                <a:effectLst/>
                <a:latin typeface="Arial" panose="020B0604020202020204" pitchFamily="34" charset="0"/>
                <a:cs typeface="Arial" panose="020B0604020202020204" pitchFamily="34" charset="0"/>
              </a:rPr>
              <a:t>We are grateful to be at JETS</a:t>
            </a:r>
            <a:endParaRPr lang="en-US" sz="1100" b="0" dirty="0">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1526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We knew that shifting to Jordan would require more support and that Jordan has more water issues than nearly any nation with the falling level of the Sea of Galilee, the Jordan River, and the Dead Sea. But we could move to join a school providing 50% of Jordan’s pastors!</a:t>
            </a:r>
            <a:r>
              <a:rPr lang="en-US" dirty="0">
                <a:effectLst/>
              </a:rPr>
              <a:t> </a:t>
            </a:r>
            <a:endParaRPr lang="en-US" dirty="0"/>
          </a:p>
        </p:txBody>
      </p:sp>
    </p:spTree>
    <p:extLst>
      <p:ext uri="{BB962C8B-B14F-4D97-AF65-F5344CB8AC3E}">
        <p14:creationId xmlns:p14="http://schemas.microsoft.com/office/powerpoint/2010/main" val="366509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dirty="0">
                <a:effectLst/>
                <a:latin typeface="Arial" panose="020B0604020202020204" pitchFamily="34" charset="0"/>
                <a:cs typeface="Arial" panose="020B0604020202020204" pitchFamily="34" charset="0"/>
              </a:rPr>
              <a:t>But we just thanked God in advance for meeting our needs—and our Singapore church sent us out with the commitment to pay our rent, plus we ended up getting an apartment with a freshwater well underneath—no water issues!</a:t>
            </a:r>
            <a:endParaRPr lang="en-US" sz="1200" b="0" dirty="0">
              <a:effectLst/>
              <a:latin typeface="Arial" panose="020B060402020202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(Before telling us the secret of contentment, Paul tells us where it is NOT found…)</a:t>
            </a:r>
            <a:r>
              <a:rPr lang="en-US" dirty="0">
                <a:effectLst/>
              </a:rPr>
              <a:t> </a:t>
            </a:r>
            <a:endParaRPr lang="en-US" dirty="0"/>
          </a:p>
        </p:txBody>
      </p:sp>
    </p:spTree>
    <p:extLst>
      <p:ext uri="{BB962C8B-B14F-4D97-AF65-F5344CB8AC3E}">
        <p14:creationId xmlns:p14="http://schemas.microsoft.com/office/powerpoint/2010/main" val="3323407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b="0" dirty="0">
                <a:effectLst/>
                <a:latin typeface="Arial" panose="020B0604020202020204" pitchFamily="34" charset="0"/>
                <a:ea typeface="Times New Roman" panose="02020603050405020304" pitchFamily="18" charset="0"/>
              </a:rPr>
              <a:t>Satisfaction isn’t found in getting your way.</a:t>
            </a:r>
            <a:r>
              <a:rPr lang="en-US" b="0" dirty="0">
                <a:effectLst/>
              </a:rPr>
              <a:t> </a:t>
            </a:r>
          </a:p>
          <a:p>
            <a:pPr marL="1143000" marR="0" lvl="2" indent="-228600" rtl="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Paul needed food, clothes, and shelter just like we all do.</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But he trusted God whether these needs were met or not.</a:t>
            </a:r>
            <a:endParaRPr lang="en-US" sz="1100" b="0" dirty="0">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CBEC71-F2EA-4B56-8282-D5B5CCDB2376}" type="slidenum">
              <a:rPr lang="en-US" smtClean="0"/>
              <a:t>20</a:t>
            </a:fld>
            <a:endParaRPr lang="en-US"/>
          </a:p>
        </p:txBody>
      </p:sp>
    </p:spTree>
    <p:extLst>
      <p:ext uri="{BB962C8B-B14F-4D97-AF65-F5344CB8AC3E}">
        <p14:creationId xmlns:p14="http://schemas.microsoft.com/office/powerpoint/2010/main" val="98299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800" dirty="0">
                <a:effectLst/>
                <a:latin typeface="Arial" panose="020B0604020202020204" pitchFamily="34" charset="0"/>
                <a:ea typeface="Times New Roman" panose="02020603050405020304" pitchFamily="18" charset="0"/>
              </a:rPr>
              <a:t>I wonder if you would agree with me that most people aren’t content. Are most of us satisfied with our possessions or situation in life?</a:t>
            </a:r>
            <a:r>
              <a:rPr lang="en-US" sz="1800" dirty="0">
                <a:effectLst/>
              </a:rPr>
              <a:t> </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We compare ourselves with others. It seems that others always have more things or more likes on Facebook or more views on YouTube. </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Our ambition makes us never feel we have enough. Whoever said that they don’t need more money?</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We want to please others and feel that they will never be happy with us. </a:t>
            </a:r>
          </a:p>
          <a:p>
            <a:pPr marL="0" lvl="0" algn="l" defTabSz="914400" rtl="0" eaLnBrk="1" latinLnBrk="0" hangingPunct="1"/>
            <a:r>
              <a:rPr lang="en-US" sz="1800" kern="1200" dirty="0">
                <a:solidFill>
                  <a:schemeClr val="tx1"/>
                </a:solidFill>
                <a:effectLst/>
                <a:latin typeface="Arial" panose="020B0604020202020204" pitchFamily="34" charset="0"/>
                <a:ea typeface="Times New Roman" panose="02020603050405020304" pitchFamily="18" charset="0"/>
                <a:cs typeface="+mn-cs"/>
              </a:rPr>
              <a:t>So, how are you doing today? Is your contentment related to how much appreciation you receive?</a:t>
            </a:r>
            <a:r>
              <a:rPr lang="en-US" sz="1800" kern="1200" dirty="0">
                <a:solidFill>
                  <a:schemeClr val="tx1"/>
                </a:solidFill>
                <a:effectLst/>
                <a:latin typeface="Arial" panose="020B0604020202020204" pitchFamily="34" charset="0"/>
                <a:cs typeface="+mn-cs"/>
              </a:rPr>
              <a:t> </a:t>
            </a:r>
          </a:p>
        </p:txBody>
      </p:sp>
      <p:sp>
        <p:nvSpPr>
          <p:cNvPr id="4" name="Slide Number Placeholder 3"/>
          <p:cNvSpPr>
            <a:spLocks noGrp="1"/>
          </p:cNvSpPr>
          <p:nvPr>
            <p:ph type="sldNum" sz="quarter" idx="5"/>
          </p:nvPr>
        </p:nvSpPr>
        <p:spPr/>
        <p:txBody>
          <a:bodyPr/>
          <a:lstStyle/>
          <a:p>
            <a:fld id="{C3CBEC71-F2EA-4B56-8282-D5B5CCDB2376}" type="slidenum">
              <a:rPr lang="en-US" smtClean="0"/>
              <a:t>2</a:t>
            </a:fld>
            <a:endParaRPr lang="en-US"/>
          </a:p>
        </p:txBody>
      </p:sp>
    </p:spTree>
    <p:extLst>
      <p:ext uri="{BB962C8B-B14F-4D97-AF65-F5344CB8AC3E}">
        <p14:creationId xmlns:p14="http://schemas.microsoft.com/office/powerpoint/2010/main" val="846619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sz="1800" dirty="0">
                <a:effectLst/>
                <a:latin typeface="Arial" panose="020B0604020202020204" pitchFamily="34" charset="0"/>
                <a:ea typeface="Times New Roman" panose="02020603050405020304" pitchFamily="18" charset="0"/>
              </a:rPr>
              <a:t>Imagine Paul’s conversation with his persecutors where they couldn’t stop him from being thankful…</a:t>
            </a:r>
            <a:endParaRPr lang="en-US" dirty="0">
              <a:latin typeface="Times New Roman" charset="0"/>
              <a:ea typeface="ＭＳ Ｐゴシック" charset="0"/>
              <a:cs typeface="ＭＳ Ｐゴシック" charset="0"/>
            </a:endParaRPr>
          </a:p>
        </p:txBody>
      </p:sp>
      <p:sp>
        <p:nvSpPr>
          <p:cNvPr id="3174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82476-6851-9D40-99ED-EE5209540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67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rtl="0">
              <a:spcBef>
                <a:spcPts val="1200"/>
              </a:spcBef>
              <a:spcAft>
                <a:spcPts val="300"/>
              </a:spcAft>
              <a:buFont typeface="+mj-lt"/>
              <a:buAutoNum type="alphaUcPeriod"/>
            </a:pPr>
            <a:r>
              <a:rPr lang="en-US" sz="1100" b="0" dirty="0">
                <a:effectLst/>
                <a:latin typeface="Arial" panose="020B0604020202020204" pitchFamily="34" charset="0"/>
                <a:cs typeface="Arial" panose="020B0604020202020204" pitchFamily="34" charset="0"/>
              </a:rPr>
              <a:t>There are miserable billionaires and grateful poor folks.</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Times New Roman" panose="02020603050405020304" pitchFamily="18" charset="0"/>
              </a:rPr>
              <a:t>My experience is to see more appreciation from the poor than from the rich. </a:t>
            </a: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Times New Roman" panose="02020603050405020304" pitchFamily="18" charset="0"/>
              </a:rPr>
              <a:t>We find more contentment in poor Jordan than in rich Singapore.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(Is there a simple way to the secret of contentment? Not really. In verses 11b-12 Paul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says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that…)</a:t>
            </a:r>
            <a:r>
              <a:rPr lang="en-US" dirty="0">
                <a:effectLst/>
              </a:rPr>
              <a:t> </a:t>
            </a:r>
            <a:endParaRPr lang="en-US" b="0" dirty="0"/>
          </a:p>
        </p:txBody>
      </p:sp>
      <p:sp>
        <p:nvSpPr>
          <p:cNvPr id="4" name="Slide Number Placeholder 3"/>
          <p:cNvSpPr>
            <a:spLocks noGrp="1"/>
          </p:cNvSpPr>
          <p:nvPr>
            <p:ph type="sldNum" sz="quarter" idx="5"/>
          </p:nvPr>
        </p:nvSpPr>
        <p:spPr/>
        <p:txBody>
          <a:bodyPr/>
          <a:lstStyle/>
          <a:p>
            <a:fld id="{C3CBEC71-F2EA-4B56-8282-D5B5CCDB2376}" type="slidenum">
              <a:rPr lang="en-US" smtClean="0"/>
              <a:t>22</a:t>
            </a:fld>
            <a:endParaRPr lang="en-US"/>
          </a:p>
        </p:txBody>
      </p:sp>
    </p:spTree>
    <p:extLst>
      <p:ext uri="{BB962C8B-B14F-4D97-AF65-F5344CB8AC3E}">
        <p14:creationId xmlns:p14="http://schemas.microsoft.com/office/powerpoint/2010/main" val="57582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Times New Roman" panose="02020603050405020304" pitchFamily="18" charset="0"/>
                <a:cs typeface="Arial" panose="020B0604020202020204" pitchFamily="34" charset="0"/>
              </a:rPr>
              <a:t>[We all have to grow in contentment.]</a:t>
            </a:r>
            <a:endParaRPr lang="en-US"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rtl="0">
              <a:spcBef>
                <a:spcPts val="1200"/>
              </a:spcBef>
              <a:spcAft>
                <a:spcPts val="300"/>
              </a:spcAft>
              <a:buFont typeface="+mj-lt"/>
              <a:buAutoNum type="alphaUcPeriod"/>
            </a:pPr>
            <a:r>
              <a:rPr lang="en-US" sz="1100" b="0" dirty="0">
                <a:effectLst/>
                <a:latin typeface="Arial" panose="020B0604020202020204" pitchFamily="34" charset="0"/>
                <a:cs typeface="Arial" panose="020B0604020202020204" pitchFamily="34" charset="0"/>
              </a:rPr>
              <a:t>The reason Paul could be content was because he had </a:t>
            </a:r>
            <a:r>
              <a:rPr lang="en-US" sz="1100" b="0" i="1" dirty="0">
                <a:effectLst/>
                <a:latin typeface="Arial" panose="020B0604020202020204" pitchFamily="34" charset="0"/>
                <a:cs typeface="Arial" panose="020B0604020202020204" pitchFamily="34" charset="0"/>
              </a:rPr>
              <a:t>learned</a:t>
            </a:r>
            <a:r>
              <a:rPr lang="en-US" sz="1100" b="0" dirty="0">
                <a:effectLst/>
                <a:latin typeface="Arial" panose="020B0604020202020204" pitchFamily="34" charset="0"/>
                <a:cs typeface="Arial" panose="020B0604020202020204" pitchFamily="34" charset="0"/>
              </a:rPr>
              <a:t> the secret of contentment despite his circumstances (11b-12).</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Even the great Apostle Paul had to learn contentment!</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You can see this progression in his letters, beginning with his dissatisfaction with the Galatians in his first letter. </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By the time he wrote this letter to the Philippians, he had been in prison the past four years—two years in prison in Caesarea, interrupted by a shipwreck, and then two years under house arrest in Rome.</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But he said that learning contentment for him was a process.</a:t>
            </a:r>
            <a:endParaRPr lang="en-US" sz="1100" b="0" dirty="0">
              <a:effectLst/>
              <a:latin typeface="Arial" panose="020B06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C3CBEC71-F2EA-4B56-8282-D5B5CCDB2376}" type="slidenum">
              <a:rPr lang="en-US" smtClean="0"/>
              <a:t>23</a:t>
            </a:fld>
            <a:endParaRPr lang="en-US"/>
          </a:p>
        </p:txBody>
      </p:sp>
    </p:spTree>
    <p:extLst>
      <p:ext uri="{BB962C8B-B14F-4D97-AF65-F5344CB8AC3E}">
        <p14:creationId xmlns:p14="http://schemas.microsoft.com/office/powerpoint/2010/main" val="167915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Greek word literally means “self-sufficient.”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24</a:t>
            </a:fld>
            <a:endParaRPr lang="en-US"/>
          </a:p>
        </p:txBody>
      </p:sp>
    </p:spTree>
    <p:extLst>
      <p:ext uri="{BB962C8B-B14F-4D97-AF65-F5344CB8AC3E}">
        <p14:creationId xmlns:p14="http://schemas.microsoft.com/office/powerpoint/2010/main" val="3934224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Slide Image Placeholder 1"/>
          <p:cNvSpPr>
            <a:spLocks noGrp="1" noRot="1" noChangeAspect="1"/>
          </p:cNvSpPr>
          <p:nvPr>
            <p:ph type="sldImg"/>
          </p:nvPr>
        </p:nvSpPr>
        <p:spPr>
          <a:ln/>
        </p:spPr>
      </p:sp>
      <p:sp>
        <p:nvSpPr>
          <p:cNvPr id="6686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lvl="1"/>
            <a:r>
              <a:rPr lang="en-US" sz="1800" dirty="0">
                <a:effectLst/>
                <a:latin typeface="Arial" panose="020B0604020202020204" pitchFamily="34" charset="0"/>
                <a:ea typeface="Times New Roman" panose="02020603050405020304" pitchFamily="18" charset="0"/>
              </a:rPr>
              <a:t>But Paul applied it to divine sufficiency…</a:t>
            </a:r>
          </a:p>
          <a:p>
            <a:pPr marL="0" lvl="1"/>
            <a:r>
              <a:rPr lang="en-US" sz="1800" dirty="0">
                <a:effectLst/>
                <a:latin typeface="Arial" panose="020B0604020202020204" pitchFamily="34" charset="0"/>
                <a:ea typeface="ＭＳ Ｐゴシック" charset="0"/>
              </a:rPr>
              <a:t>___________</a:t>
            </a:r>
          </a:p>
          <a:p>
            <a:pPr marL="0" lvl="1"/>
            <a:r>
              <a:rPr lang="en-US" dirty="0">
                <a:latin typeface="Times New Roman" charset="0"/>
                <a:ea typeface="ＭＳ Ｐゴシック" charset="0"/>
              </a:rPr>
              <a:t>John F. Walvoord, Roy B. Zuck and Dallas Theological Seminary., The Bible Knowledge Commentary : An Exposition of the Scriptures (Wheaton, IL: Victor Books, 1983-c1985), 2:664.</a:t>
            </a:r>
          </a:p>
        </p:txBody>
      </p:sp>
      <p:sp>
        <p:nvSpPr>
          <p:cNvPr id="6686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1FECCD-400A-D948-8AE3-57D69BC5F6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26</a:t>
            </a:fld>
            <a:endParaRPr lang="en-US"/>
          </a:p>
        </p:txBody>
      </p:sp>
    </p:spTree>
    <p:extLst>
      <p:ext uri="{BB962C8B-B14F-4D97-AF65-F5344CB8AC3E}">
        <p14:creationId xmlns:p14="http://schemas.microsoft.com/office/powerpoint/2010/main" val="474325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Paul applied contentment to three contrasts.</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27</a:t>
            </a:fld>
            <a:endParaRPr lang="en-US"/>
          </a:p>
        </p:txBody>
      </p:sp>
    </p:spTree>
    <p:extLst>
      <p:ext uri="{BB962C8B-B14F-4D97-AF65-F5344CB8AC3E}">
        <p14:creationId xmlns:p14="http://schemas.microsoft.com/office/powerpoint/2010/main" val="3792465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Paul later applied it only to food and clothing.</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28</a:t>
            </a:fld>
            <a:endParaRPr lang="en-US"/>
          </a:p>
        </p:txBody>
      </p:sp>
    </p:spTree>
    <p:extLst>
      <p:ext uri="{BB962C8B-B14F-4D97-AF65-F5344CB8AC3E}">
        <p14:creationId xmlns:p14="http://schemas.microsoft.com/office/powerpoint/2010/main" val="1523353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We start out discontent as babies and have to learn contentment.</a:t>
            </a:r>
          </a:p>
          <a:p>
            <a:r>
              <a:rPr lang="en-US" sz="1800" dirty="0">
                <a:effectLst/>
                <a:latin typeface="Arial" panose="020B0604020202020204" pitchFamily="34" charset="0"/>
                <a:ea typeface="Times New Roman" panose="02020603050405020304" pitchFamily="18" charset="0"/>
              </a:rPr>
              <a:t>Is contentment a choice? If we think it is something that happens to us, then we have confused it with happiness.</a:t>
            </a:r>
          </a:p>
          <a:p>
            <a:r>
              <a:rPr lang="en-US" sz="1800" dirty="0">
                <a:effectLst/>
                <a:latin typeface="Arial" panose="020B0604020202020204" pitchFamily="34" charset="0"/>
                <a:ea typeface="Times New Roman" panose="02020603050405020304" pitchFamily="18" charset="0"/>
              </a:rPr>
              <a:t>Happiness is based on happenings, so anyone can be happy. There is no virtue in enjoying the easy things happening to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29</a:t>
            </a:fld>
            <a:endParaRPr lang="en-US"/>
          </a:p>
        </p:txBody>
      </p:sp>
    </p:spTree>
    <p:extLst>
      <p:ext uri="{BB962C8B-B14F-4D97-AF65-F5344CB8AC3E}">
        <p14:creationId xmlns:p14="http://schemas.microsoft.com/office/powerpoint/2010/main" val="2109183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But contentment can be learned—isn’t that encouraging? One study shows that the more internet, the less sleep, in-person social interaction, and less happiness.</a:t>
            </a:r>
            <a:r>
              <a:rPr lang="en-US" dirty="0">
                <a:effectLst/>
              </a:rPr>
              <a:t> </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One of my goals is to be increasingly content in each of the remaining years of my life. </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Susan and I seek to be easy to take in as guests. We don’t want our hosts to sigh when they close the door after we leave.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I think it would be great to be the most content when I take my last breath!</a:t>
            </a:r>
            <a:r>
              <a:rPr lang="en-US" dirty="0">
                <a:effectLst/>
              </a:rPr>
              <a:t> </a:t>
            </a:r>
          </a:p>
          <a:p>
            <a:r>
              <a:rPr lang="en-US" dirty="0">
                <a:effectLst/>
              </a:rPr>
              <a:t>_____________</a:t>
            </a:r>
          </a:p>
          <a:p>
            <a:r>
              <a:rPr lang="en-US" dirty="0"/>
              <a:t>https://</a:t>
            </a:r>
            <a:r>
              <a:rPr lang="en-US" dirty="0" err="1"/>
              <a:t>www.tampabay.com</a:t>
            </a:r>
            <a:r>
              <a:rPr lang="en-US" dirty="0"/>
              <a:t>/data/2019/03/20/us-falls-in-world-happiness-report-finland-named-happiest-country/</a:t>
            </a:r>
          </a:p>
        </p:txBody>
      </p:sp>
      <p:sp>
        <p:nvSpPr>
          <p:cNvPr id="4" name="Slide Number Placeholder 3"/>
          <p:cNvSpPr>
            <a:spLocks noGrp="1"/>
          </p:cNvSpPr>
          <p:nvPr>
            <p:ph type="sldNum" sz="quarter" idx="5"/>
          </p:nvPr>
        </p:nvSpPr>
        <p:spPr/>
        <p:txBody>
          <a:bodyPr/>
          <a:lstStyle/>
          <a:p>
            <a:fld id="{C3CBEC71-F2EA-4B56-8282-D5B5CCDB2376}" type="slidenum">
              <a:rPr lang="en-US" smtClean="0"/>
              <a:t>30</a:t>
            </a:fld>
            <a:endParaRPr lang="en-US"/>
          </a:p>
        </p:txBody>
      </p:sp>
    </p:spTree>
    <p:extLst>
      <p:ext uri="{BB962C8B-B14F-4D97-AF65-F5344CB8AC3E}">
        <p14:creationId xmlns:p14="http://schemas.microsoft.com/office/powerpoint/2010/main" val="156228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latinLnBrk="0" hangingPunct="1">
              <a:spcBef>
                <a:spcPts val="1200"/>
              </a:spcBef>
              <a:spcAft>
                <a:spcPts val="300"/>
              </a:spcAft>
              <a:buFont typeface="+mj-lt"/>
              <a:buNone/>
            </a:pPr>
            <a:r>
              <a:rPr lang="en-US" sz="1100" b="0" kern="1200" dirty="0">
                <a:solidFill>
                  <a:schemeClr val="tx1"/>
                </a:solidFill>
                <a:effectLst/>
                <a:latin typeface="Arial" panose="020B0604020202020204" pitchFamily="34" charset="0"/>
                <a:cs typeface="Arial" panose="020B0604020202020204" pitchFamily="34" charset="0"/>
              </a:rPr>
              <a:t>A</a:t>
            </a:r>
            <a:r>
              <a:rPr lang="en-US" sz="1100" kern="1200" dirty="0">
                <a:solidFill>
                  <a:schemeClr val="tx1"/>
                </a:solidFill>
                <a:effectLst/>
                <a:latin typeface="Arial" panose="020B0604020202020204" pitchFamily="34" charset="0"/>
                <a:cs typeface="+mn-cs"/>
              </a:rPr>
              <a:t>re you happy with how others drive?</a:t>
            </a:r>
          </a:p>
          <a:p>
            <a:pPr marL="0" marR="0" lvl="3" indent="0" algn="l" defTabSz="914400" rtl="0" eaLnBrk="1" latinLnBrk="0" hangingPunct="1">
              <a:spcBef>
                <a:spcPts val="1200"/>
              </a:spcBef>
              <a:spcAft>
                <a:spcPts val="300"/>
              </a:spcAft>
              <a:buFont typeface="+mj-lt"/>
              <a:buNone/>
            </a:pPr>
            <a:r>
              <a:rPr lang="en-US" sz="1100" kern="1200" dirty="0">
                <a:solidFill>
                  <a:schemeClr val="tx1"/>
                </a:solidFill>
                <a:effectLst/>
                <a:latin typeface="Arial" panose="020B0604020202020204" pitchFamily="34" charset="0"/>
                <a:cs typeface="+mn-cs"/>
              </a:rPr>
              <a:t>Do you wish others would change their behavior?</a:t>
            </a:r>
          </a:p>
          <a:p>
            <a:pPr marL="0" algn="l" defTabSz="914400" rtl="0" eaLnBrk="1" latinLnBrk="0" hangingPunct="1"/>
            <a:r>
              <a:rPr lang="en-US" sz="1100" kern="1200" dirty="0">
                <a:solidFill>
                  <a:schemeClr val="tx1"/>
                </a:solidFill>
                <a:effectLst/>
                <a:latin typeface="Arial" panose="020B0604020202020204" pitchFamily="34" charset="0"/>
                <a:ea typeface="Times New Roman" panose="02020603050405020304" pitchFamily="18" charset="0"/>
                <a:cs typeface="+mn-cs"/>
              </a:rPr>
              <a:t>Would those who know you best say that you are content?</a:t>
            </a:r>
            <a:r>
              <a:rPr lang="en-US" sz="1100" kern="1200" dirty="0">
                <a:solidFill>
                  <a:schemeClr val="tx1"/>
                </a:solidFill>
                <a:effectLst/>
                <a:latin typeface="Arial" panose="020B0604020202020204" pitchFamily="34" charset="0"/>
                <a:cs typeface="+mn-cs"/>
              </a:rPr>
              <a:t> </a:t>
            </a:r>
          </a:p>
        </p:txBody>
      </p:sp>
      <p:sp>
        <p:nvSpPr>
          <p:cNvPr id="4" name="Slide Number Placeholder 3"/>
          <p:cNvSpPr>
            <a:spLocks noGrp="1"/>
          </p:cNvSpPr>
          <p:nvPr>
            <p:ph type="sldNum" sz="quarter" idx="5"/>
          </p:nvPr>
        </p:nvSpPr>
        <p:spPr/>
        <p:txBody>
          <a:bodyPr/>
          <a:lstStyle/>
          <a:p>
            <a:fld id="{C3CBEC71-F2EA-4B56-8282-D5B5CCDB2376}" type="slidenum">
              <a:rPr lang="en-US" smtClean="0"/>
              <a:t>3</a:t>
            </a:fld>
            <a:endParaRPr lang="en-US"/>
          </a:p>
        </p:txBody>
      </p:sp>
    </p:spTree>
    <p:extLst>
      <p:ext uri="{BB962C8B-B14F-4D97-AF65-F5344CB8AC3E}">
        <p14:creationId xmlns:p14="http://schemas.microsoft.com/office/powerpoint/2010/main" val="459443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solidFill>
                  <a:srgbClr val="FFFF00"/>
                </a:solidFill>
                <a:effectLst>
                  <a:glow rad="139700">
                    <a:schemeClr val="bg1"/>
                  </a:glow>
                </a:effectLst>
                <a:latin typeface="Calibri" panose="020F0502020204030204" pitchFamily="34" charset="0"/>
                <a:cs typeface="Calibri" panose="020F0502020204030204" pitchFamily="34" charset="0"/>
              </a:rPr>
              <a:t>How can we live with optimism above life’s circumstances?</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66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[You can’t be satisfied in your own power—only in the power of Jesus.]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32</a:t>
            </a:fld>
            <a:endParaRPr lang="en-US"/>
          </a:p>
        </p:txBody>
      </p:sp>
    </p:spTree>
    <p:extLst>
      <p:ext uri="{BB962C8B-B14F-4D97-AF65-F5344CB8AC3E}">
        <p14:creationId xmlns:p14="http://schemas.microsoft.com/office/powerpoint/2010/main" val="3526155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The secret of contentment for Paul was Christ’s strength (13).</a:t>
            </a:r>
            <a:r>
              <a:rPr lang="en-US" dirty="0">
                <a:effectLst/>
              </a:rPr>
              <a:t> </a:t>
            </a:r>
          </a:p>
          <a:p>
            <a:pPr eaLnBrk="1" hangingPunct="1">
              <a:spcBef>
                <a:spcPct val="0"/>
              </a:spcBef>
            </a:pPr>
            <a:r>
              <a:rPr lang="en-US" sz="1800" dirty="0">
                <a:effectLst/>
                <a:latin typeface="Arial" panose="020B0604020202020204" pitchFamily="34" charset="0"/>
                <a:ea typeface="Times New Roman" panose="02020603050405020304" pitchFamily="18" charset="0"/>
              </a:rPr>
              <a:t>As an example, Jesus gives us the strength to control anger.</a:t>
            </a:r>
          </a:p>
          <a:p>
            <a:pPr eaLnBrk="1" hangingPunct="1">
              <a:spcBef>
                <a:spcPct val="0"/>
              </a:spcBef>
            </a:pPr>
            <a:r>
              <a:rPr lang="en-US" sz="1800" dirty="0">
                <a:effectLst/>
                <a:latin typeface="Arial" panose="020B0604020202020204" pitchFamily="34" charset="0"/>
                <a:ea typeface="Times New Roman" panose="02020603050405020304" pitchFamily="18" charset="0"/>
              </a:rPr>
              <a:t>• Sometimes we say, “He makes me so mad!” But do we really think about what this reveals about us? Is our anger in the hands of someone else? Maybe so! Maybe our contentment is controlled by somebody other than us.</a:t>
            </a:r>
          </a:p>
          <a:p>
            <a:pPr eaLnBrk="1" hangingPunct="1">
              <a:spcBef>
                <a:spcPct val="0"/>
              </a:spcBef>
            </a:pPr>
            <a:r>
              <a:rPr lang="en-US" sz="1800" dirty="0">
                <a:effectLst/>
                <a:latin typeface="Arial" panose="020B0604020202020204" pitchFamily="34" charset="0"/>
                <a:ea typeface="Times New Roman" panose="02020603050405020304" pitchFamily="18" charset="0"/>
              </a:rPr>
              <a:t>• So we also depend on someone else to make us happy as well.</a:t>
            </a:r>
            <a:r>
              <a:rPr lang="en-US" dirty="0">
                <a:effectLst/>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Really?  Your anger or contentment is based on somebody else?!!</a:t>
            </a: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It is much better to find that Christ gives us the strength and power to control our temper. How much better to have our contentment in him.</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33176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How are you trying to be content in your own strength?</a:t>
            </a:r>
            <a:r>
              <a:rPr lang="en-US" sz="2800" dirty="0">
                <a:effectLst/>
              </a:rPr>
              <a:t> </a:t>
            </a:r>
          </a:p>
          <a:p>
            <a:pPr eaLnBrk="1" hangingPunct="1">
              <a:spcBef>
                <a:spcPct val="0"/>
              </a:spcBef>
            </a:pPr>
            <a:r>
              <a:rPr lang="en-US" sz="2800" dirty="0">
                <a:effectLst/>
                <a:latin typeface="Arial" panose="020B0604020202020204" pitchFamily="34" charset="0"/>
                <a:ea typeface="Times New Roman" panose="02020603050405020304" pitchFamily="18" charset="0"/>
                <a:cs typeface="Times New Roman" panose="02020603050405020304" pitchFamily="18" charset="0"/>
              </a:rPr>
              <a:t>[Read quote]</a:t>
            </a:r>
          </a:p>
          <a:p>
            <a:pPr eaLnBrk="1" hangingPunct="1">
              <a:spcBef>
                <a:spcPct val="0"/>
              </a:spcBef>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Really? Do we create it?</a:t>
            </a:r>
            <a:r>
              <a:rPr lang="en-US" dirty="0">
                <a:effectLst/>
              </a:rPr>
              <a:t> </a:t>
            </a:r>
          </a:p>
          <a:p>
            <a:pPr eaLnBrk="1" hangingPunct="1">
              <a:spcBef>
                <a:spcPct val="0"/>
              </a:spcBef>
            </a:pPr>
            <a:r>
              <a:rPr lang="en-US" dirty="0">
                <a:effectLst/>
              </a:rPr>
              <a:t>• This is the worldly philosophy of yoga teacher Julie Rosenberg.</a:t>
            </a:r>
          </a:p>
          <a:p>
            <a:pPr eaLnBrk="1" hangingPunct="1">
              <a:spcBef>
                <a:spcPct val="0"/>
              </a:spcBef>
            </a:pPr>
            <a:r>
              <a:rPr lang="en-US" altLang="en-US" dirty="0">
                <a:effectLst/>
                <a:ea typeface="ＭＳ Ｐゴシック" panose="020B0600070205080204" pitchFamily="34" charset="-128"/>
              </a:rPr>
              <a:t>________________________</a:t>
            </a:r>
            <a:endParaRPr lang="en-US" altLang="en-US" dirty="0">
              <a:ea typeface="ＭＳ Ｐゴシック" panose="020B0600070205080204" pitchFamily="34" charset="-128"/>
            </a:endParaRPr>
          </a:p>
          <a:p>
            <a:pPr eaLnBrk="1" hangingPunct="1">
              <a:spcBef>
                <a:spcPct val="0"/>
              </a:spcBef>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Julie Rosenberg, “Sustainable Happiness: How to Find Contentment That Will Last,” https://</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www.happify.com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/sustainable-happiness-how-to-find-contentment-that-will-last/</a:t>
            </a:r>
            <a:r>
              <a:rPr lang="en-US" dirty="0">
                <a:effectLst/>
              </a:rPr>
              <a:t> </a:t>
            </a: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88189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rPr>
              <a:t>Many times we claim that we </a:t>
            </a:r>
            <a:r>
              <a:rPr lang="en-US" sz="1800" b="1" i="1" dirty="0">
                <a:effectLst/>
                <a:latin typeface="Arial" panose="020B0604020202020204" pitchFamily="34" charset="0"/>
                <a:ea typeface="Times New Roman" panose="02020603050405020304" pitchFamily="18" charset="0"/>
              </a:rPr>
              <a:t>cannot</a:t>
            </a:r>
            <a:r>
              <a:rPr lang="en-US" sz="1800" dirty="0">
                <a:effectLst/>
                <a:latin typeface="Arial" panose="020B0604020202020204" pitchFamily="34" charset="0"/>
                <a:ea typeface="Times New Roman" panose="02020603050405020304" pitchFamily="18" charset="0"/>
              </a:rPr>
              <a:t> do something—I </a:t>
            </a:r>
            <a:r>
              <a:rPr lang="en-US" sz="1800" i="1" dirty="0">
                <a:effectLst/>
                <a:latin typeface="Arial" panose="020B0604020202020204" pitchFamily="34" charset="0"/>
                <a:ea typeface="Times New Roman" panose="02020603050405020304" pitchFamily="18" charset="0"/>
              </a:rPr>
              <a:t>cannot </a:t>
            </a:r>
            <a:r>
              <a:rPr lang="en-US" sz="1800" dirty="0">
                <a:effectLst/>
                <a:latin typeface="Arial" panose="020B0604020202020204" pitchFamily="34" charset="0"/>
                <a:ea typeface="Times New Roman" panose="02020603050405020304" pitchFamily="18" charset="0"/>
              </a:rPr>
              <a:t>learn Arabic in my 60s, I cannot move to the Middle East, I cannot… you fill in the blank for you! For me, I was tempted to say, “I can’t learn these 28 consonants that can each be written four different ways!” </a:t>
            </a:r>
          </a:p>
          <a:p>
            <a:r>
              <a:rPr lang="en-US" sz="1800" dirty="0">
                <a:effectLst/>
                <a:latin typeface="Arial" panose="020B0604020202020204" pitchFamily="34" charset="0"/>
                <a:ea typeface="Times New Roman" panose="02020603050405020304" pitchFamily="18" charset="0"/>
              </a:rPr>
              <a:t>• But God helped me learn to read this.</a:t>
            </a:r>
          </a:p>
          <a:p>
            <a:r>
              <a:rPr lang="en-US" sz="1800" dirty="0">
                <a:effectLst/>
                <a:latin typeface="Arial" panose="020B0604020202020204" pitchFamily="34" charset="0"/>
                <a:ea typeface="Times New Roman" panose="02020603050405020304" pitchFamily="18" charset="0"/>
              </a:rPr>
              <a:t>• It means “Dr Rick Griffith.”</a:t>
            </a:r>
            <a:r>
              <a:rPr lang="en-US" dirty="0">
                <a:effectLst/>
              </a:rPr>
              <a:t> </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Philippians 4:13 reveals that when we say, “I </a:t>
            </a:r>
            <a:r>
              <a:rPr lang="en-US" sz="1800" b="1" dirty="0">
                <a:effectLst/>
                <a:latin typeface="Arial" panose="020B0604020202020204" pitchFamily="34" charset="0"/>
                <a:ea typeface="Times New Roman" panose="02020603050405020304" pitchFamily="18" charset="0"/>
              </a:rPr>
              <a:t>can’t</a:t>
            </a:r>
            <a:r>
              <a:rPr lang="en-US" sz="1800" dirty="0">
                <a:effectLst/>
                <a:latin typeface="Arial" panose="020B0604020202020204" pitchFamily="34" charset="0"/>
                <a:ea typeface="Times New Roman" panose="02020603050405020304" pitchFamily="18" charset="0"/>
              </a:rPr>
              <a:t> do this,” </a:t>
            </a:r>
          </a:p>
          <a:p>
            <a:pPr eaLnBrk="1" hangingPunct="1">
              <a:spcBef>
                <a:spcPct val="0"/>
              </a:spcBef>
            </a:pPr>
            <a:r>
              <a:rPr lang="en-US" sz="1800" dirty="0">
                <a:effectLst/>
                <a:latin typeface="Arial" panose="020B0604020202020204" pitchFamily="34" charset="0"/>
                <a:ea typeface="Times New Roman" panose="02020603050405020304" pitchFamily="18" charset="0"/>
              </a:rPr>
              <a:t>• we are really saying, “I </a:t>
            </a:r>
            <a:r>
              <a:rPr lang="en-US" sz="1800" b="1" dirty="0">
                <a:effectLst/>
                <a:latin typeface="Arial" panose="020B0604020202020204" pitchFamily="34" charset="0"/>
                <a:ea typeface="Times New Roman" panose="02020603050405020304" pitchFamily="18" charset="0"/>
              </a:rPr>
              <a:t>won’t</a:t>
            </a:r>
            <a:r>
              <a:rPr lang="en-US" sz="1800" dirty="0">
                <a:effectLst/>
                <a:latin typeface="Arial" panose="020B0604020202020204" pitchFamily="34" charset="0"/>
                <a:ea typeface="Times New Roman" panose="02020603050405020304" pitchFamily="18" charset="0"/>
              </a:rPr>
              <a:t> do this.”</a:t>
            </a:r>
            <a:r>
              <a:rPr lang="en-US" dirty="0">
                <a:effectLst/>
              </a:rPr>
              <a:t> </a:t>
            </a:r>
          </a:p>
          <a:p>
            <a:pPr eaLnBrk="1" hangingPunct="1">
              <a:spcBef>
                <a:spcPct val="0"/>
              </a:spcBef>
            </a:pPr>
            <a:r>
              <a:rPr lang="en-US" altLang="en-US" dirty="0">
                <a:effectLst/>
                <a:ea typeface="ＭＳ Ｐゴシック" panose="020B0600070205080204" pitchFamily="34" charset="-128"/>
              </a:rPr>
              <a:t>• </a:t>
            </a:r>
            <a:r>
              <a:rPr lang="en-US" sz="1800" dirty="0">
                <a:effectLst/>
                <a:latin typeface="Arial" panose="020B0604020202020204" pitchFamily="34" charset="0"/>
                <a:ea typeface="Times New Roman" panose="02020603050405020304" pitchFamily="18" charset="0"/>
              </a:rPr>
              <a:t>In fact, learning this truth years ago has stopped me from saying “I can’t” because I know that contentment and ability are found in Christ, in whom I </a:t>
            </a:r>
            <a:r>
              <a:rPr lang="en-US" sz="1800" b="1" dirty="0">
                <a:effectLst/>
                <a:latin typeface="Arial" panose="020B0604020202020204" pitchFamily="34" charset="0"/>
                <a:ea typeface="Times New Roman" panose="02020603050405020304" pitchFamily="18" charset="0"/>
              </a:rPr>
              <a:t>can</a:t>
            </a:r>
            <a:r>
              <a:rPr lang="en-US" sz="1800" dirty="0">
                <a:effectLst/>
                <a:latin typeface="Arial" panose="020B0604020202020204" pitchFamily="34" charset="0"/>
                <a:ea typeface="Times New Roman" panose="02020603050405020304" pitchFamily="18" charset="0"/>
              </a:rPr>
              <a:t> do everything.</a:t>
            </a:r>
            <a:r>
              <a:rPr lang="en-US" dirty="0">
                <a:effectLst/>
              </a:rPr>
              <a:t> </a:t>
            </a: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39823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solidFill>
                  <a:srgbClr val="FFFF00"/>
                </a:solidFill>
                <a:effectLst>
                  <a:glow rad="139700">
                    <a:schemeClr val="bg1"/>
                  </a:glow>
                </a:effectLst>
                <a:latin typeface="Calibri" panose="020F0502020204030204" pitchFamily="34" charset="0"/>
                <a:cs typeface="Calibri" panose="020F0502020204030204" pitchFamily="34" charset="0"/>
              </a:rPr>
              <a:t>How can we live with optimism above life’s circumstances?</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02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secret of our contentment despite our circumstances is learning to rely on Christ’s strength (restatement).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39</a:t>
            </a:fld>
            <a:endParaRPr lang="en-US"/>
          </a:p>
        </p:txBody>
      </p:sp>
    </p:spTree>
    <p:extLst>
      <p:ext uri="{BB962C8B-B14F-4D97-AF65-F5344CB8AC3E}">
        <p14:creationId xmlns:p14="http://schemas.microsoft.com/office/powerpoint/2010/main" val="1373681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94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a:t>
            </a:fld>
            <a:endParaRPr lang="en-US"/>
          </a:p>
        </p:txBody>
      </p:sp>
    </p:spTree>
    <p:extLst>
      <p:ext uri="{BB962C8B-B14F-4D97-AF65-F5344CB8AC3E}">
        <p14:creationId xmlns:p14="http://schemas.microsoft.com/office/powerpoint/2010/main" val="2126369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41</a:t>
            </a:fld>
            <a:endParaRPr lang="en-US"/>
          </a:p>
        </p:txBody>
      </p:sp>
    </p:spTree>
    <p:extLst>
      <p:ext uri="{BB962C8B-B14F-4D97-AF65-F5344CB8AC3E}">
        <p14:creationId xmlns:p14="http://schemas.microsoft.com/office/powerpoint/2010/main" val="4184996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Preaching (np)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Do you want to live like this? I do!</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421647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solidFill>
                  <a:srgbClr val="FFFF00"/>
                </a:solidFill>
                <a:effectLst>
                  <a:glow rad="139700">
                    <a:schemeClr val="bg1"/>
                  </a:glow>
                </a:effectLst>
                <a:latin typeface="Calibri" panose="020F0502020204030204" pitchFamily="34" charset="0"/>
                <a:cs typeface="Calibri" panose="020F0502020204030204" pitchFamily="34" charset="0"/>
              </a:rPr>
              <a:t>How can we live with optimism above life’s circumstances?</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2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b="0" dirty="0">
                <a:effectLst/>
                <a:latin typeface="Arial" panose="020B0604020202020204" pitchFamily="34" charset="0"/>
                <a:ea typeface="Times New Roman" panose="02020603050405020304" pitchFamily="18" charset="0"/>
              </a:rPr>
              <a:t>What if we found a letter written to a prisoner to cheer him up? Would that help us learn contentment?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cs typeface="Arial" panose="020B0604020202020204" pitchFamily="34" charset="0"/>
              </a:rPr>
              <a:t>Now switch it around. Today we will look at a letter written by the content prisoner and sent to discontented free people.</a:t>
            </a:r>
            <a:endParaRPr lang="en-US" sz="1800" b="0" dirty="0">
              <a:effectLst/>
              <a:latin typeface="Arial" panose="020B0604020202020204" pitchFamily="34" charset="0"/>
              <a:cs typeface="Times New Roman" panose="02020603050405020304" pitchFamily="18" charset="0"/>
            </a:endParaRPr>
          </a:p>
          <a:p>
            <a:r>
              <a:rPr lang="en-US" sz="1800" b="0" dirty="0">
                <a:effectLst/>
                <a:latin typeface="Arial" panose="020B0604020202020204" pitchFamily="34" charset="0"/>
                <a:ea typeface="Times New Roman" panose="02020603050405020304" pitchFamily="18" charset="0"/>
              </a:rPr>
              <a:t>Paul was content in prison writing to discontent people who were free.</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r>
              <a:rPr lang="en-US" sz="1800" dirty="0">
                <a:effectLst/>
                <a:latin typeface="Arial" panose="020B0604020202020204" pitchFamily="34" charset="0"/>
                <a:ea typeface="Times New Roman" panose="02020603050405020304" pitchFamily="18" charset="0"/>
              </a:rPr>
              <a:t>Paul had already written six missionary letters and three prison letters. </a:t>
            </a:r>
            <a:r>
              <a:rPr lang="en-US" dirty="0"/>
              <a:t>Philippians was written near the end of Paul's 2-year Roman imprisonment. He wasn't sure which way it should end—release or death—but he knew he would soon be free either way!</a:t>
            </a:r>
          </a:p>
          <a:p>
            <a:r>
              <a:rPr lang="en-US" dirty="0"/>
              <a:t>______________</a:t>
            </a: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Let’s read Phil 4:10-13. These verses will answer how we can be content…</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10</a:t>
            </a:fld>
            <a:endParaRPr lang="en-US"/>
          </a:p>
        </p:txBody>
      </p:sp>
    </p:spTree>
    <p:extLst>
      <p:ext uri="{BB962C8B-B14F-4D97-AF65-F5344CB8AC3E}">
        <p14:creationId xmlns:p14="http://schemas.microsoft.com/office/powerpoint/2010/main" val="236502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6639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95272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2578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
        <p:nvSpPr>
          <p:cNvPr id="11" name="TextBox 10"/>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22931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99530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9/4/23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9681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818215"/>
            <a:ext cx="2504979"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4480368"/>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9/4/23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05540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7859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15655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901E480-354E-CE47-8762-69B417C4D00C}" type="slidenum">
              <a:rPr lang="en-GB"/>
              <a:pPr>
                <a:defRPr/>
              </a:pPr>
              <a:t>‹#›</a:t>
            </a:fld>
            <a:endParaRPr lang="en-GB"/>
          </a:p>
        </p:txBody>
      </p:sp>
    </p:spTree>
    <p:extLst>
      <p:ext uri="{BB962C8B-B14F-4D97-AF65-F5344CB8AC3E}">
        <p14:creationId xmlns:p14="http://schemas.microsoft.com/office/powerpoint/2010/main" val="1970537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79139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70343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592831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4018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201272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2427499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4114445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342765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3156331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672815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92557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198495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62D18B-A05A-4C91-82DA-69E5D2F12AB3}"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38523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779229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33322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85257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2DDF18B7-50FD-7040-8708-8B5DB7D140DA}" type="slidenum">
              <a:rPr lang="en-US"/>
              <a:pPr>
                <a:defRPr/>
              </a:pPr>
              <a:t>‹#›</a:t>
            </a:fld>
            <a:endParaRPr lang="en-US"/>
          </a:p>
        </p:txBody>
      </p:sp>
    </p:spTree>
    <p:extLst>
      <p:ext uri="{BB962C8B-B14F-4D97-AF65-F5344CB8AC3E}">
        <p14:creationId xmlns:p14="http://schemas.microsoft.com/office/powerpoint/2010/main" val="930855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59F67-08AD-F29E-81D6-1C3330BACFA4}"/>
              </a:ext>
            </a:extLst>
          </p:cNvPr>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a:extLst>
              <a:ext uri="{FF2B5EF4-FFF2-40B4-BE49-F238E27FC236}">
                <a16:creationId xmlns:a16="http://schemas.microsoft.com/office/drawing/2014/main" id="{254F06DB-DCF5-71CA-80D0-E896E3A8EC41}"/>
              </a:ext>
            </a:extLst>
          </p:cNvPr>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a:extLst>
              <a:ext uri="{FF2B5EF4-FFF2-40B4-BE49-F238E27FC236}">
                <a16:creationId xmlns:a16="http://schemas.microsoft.com/office/drawing/2014/main" id="{AD1C7252-C245-3E4C-1997-E7655E4A473D}"/>
              </a:ext>
            </a:extLst>
          </p:cNvPr>
          <p:cNvSpPr>
            <a:spLocks noGrp="1" noChangeArrowheads="1"/>
          </p:cNvSpPr>
          <p:nvPr>
            <p:ph type="sldNum" sz="quarter" idx="12"/>
          </p:nvPr>
        </p:nvSpPr>
        <p:spPr/>
        <p:txBody>
          <a:bodyPr/>
          <a:lstStyle>
            <a:lvl1pPr eaLnBrk="1" hangingPunct="1">
              <a:defRPr/>
            </a:lvl1pPr>
          </a:lstStyle>
          <a:p>
            <a:fld id="{9A446E3D-A296-1040-91D2-BC09B7D345E6}" type="slidenum">
              <a:rPr lang="en-US" altLang="en-US"/>
              <a:pPr/>
              <a:t>‹#›</a:t>
            </a:fld>
            <a:endParaRPr lang="en-US" altLang="en-US"/>
          </a:p>
        </p:txBody>
      </p:sp>
    </p:spTree>
    <p:extLst>
      <p:ext uri="{BB962C8B-B14F-4D97-AF65-F5344CB8AC3E}">
        <p14:creationId xmlns:p14="http://schemas.microsoft.com/office/powerpoint/2010/main" val="4048659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3921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26630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62879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4471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8619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094506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56392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25106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35169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28892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75172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23220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4812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7396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07"/>
            <a:ext cx="3816804"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734507"/>
            <a:ext cx="3816804"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62D18B-A05A-4C91-82DA-69E5D2F12AB3}" type="datetimeFigureOut">
              <a:rPr lang="en-US" smtClean="0"/>
              <a:t>9/4/23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737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62D18B-A05A-4C91-82DA-69E5D2F12AB3}" type="datetimeFigureOut">
              <a:rPr lang="en-US" smtClean="0"/>
              <a:t>9/4/23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47858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2D18B-A05A-4C91-82DA-69E5D2F12AB3}" type="datetimeFigureOut">
              <a:rPr lang="en-US" smtClean="0"/>
              <a:t>9/4/23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5805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65794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609923"/>
            <a:ext cx="4451212" cy="1829338"/>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4451212"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069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3.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6362D18B-A05A-4C91-82DA-69E5D2F12AB3}" type="datetimeFigureOut">
              <a:rPr lang="en-US" smtClean="0"/>
              <a:t>9/4/23</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218998EB-8823-4EF2-82A3-53A62F38B758}" type="slidenum">
              <a:rPr lang="en-US" smtClean="0"/>
              <a:t>‹#›</a:t>
            </a:fld>
            <a:endParaRPr lang="en-US"/>
          </a:p>
        </p:txBody>
      </p:sp>
    </p:spTree>
    <p:extLst>
      <p:ext uri="{BB962C8B-B14F-4D97-AF65-F5344CB8AC3E}">
        <p14:creationId xmlns:p14="http://schemas.microsoft.com/office/powerpoint/2010/main" val="376079916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1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91A2190-2BEB-2649-8274-395E9F56226C}" type="slidenum">
              <a:rPr lang="en-GB"/>
              <a:pPr>
                <a:defRPr/>
              </a:pPr>
              <a:t>‹#›</a:t>
            </a:fld>
            <a:endParaRPr lang="en-GB"/>
          </a:p>
        </p:txBody>
      </p:sp>
    </p:spTree>
    <p:extLst>
      <p:ext uri="{BB962C8B-B14F-4D97-AF65-F5344CB8AC3E}">
        <p14:creationId xmlns:p14="http://schemas.microsoft.com/office/powerpoint/2010/main" val="3245680321"/>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extLst>
      <p:ext uri="{BB962C8B-B14F-4D97-AF65-F5344CB8AC3E}">
        <p14:creationId xmlns:p14="http://schemas.microsoft.com/office/powerpoint/2010/main" val="2372186994"/>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extLst>
      <p:ext uri="{BB962C8B-B14F-4D97-AF65-F5344CB8AC3E}">
        <p14:creationId xmlns:p14="http://schemas.microsoft.com/office/powerpoint/2010/main" val="2624266021"/>
      </p:ext>
    </p:extLst>
  </p:cSld>
  <p:clrMap bg1="lt1" tx1="dk1" bg2="lt2" tx2="dk2" accent1="accent1" accent2="accent2" accent3="accent3" accent4="accent4" accent5="accent5" accent6="accent6" hlink="hlink" folHlink="folHlink"/>
  <p:sldLayoutIdLst>
    <p:sldLayoutId id="2147483781" r:id="rId1"/>
    <p:sldLayoutId id="2147483782"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extLst>
      <p:ext uri="{BB962C8B-B14F-4D97-AF65-F5344CB8AC3E}">
        <p14:creationId xmlns:p14="http://schemas.microsoft.com/office/powerpoint/2010/main" val="1995693774"/>
      </p:ext>
    </p:extLst>
  </p:cSld>
  <p:clrMap bg1="dk2" tx1="lt1" bg2="dk1" tx2="lt2" accent1="accent1" accent2="accent2" accent3="accent3" accent4="accent4" accent5="accent5" accent6="accent6" hlink="hlink" folHlink="folHlink"/>
  <p:sldLayoutIdLst>
    <p:sldLayoutId id="2147483784"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9234F7-C599-A3B4-B70F-978EBB451DBF}"/>
              </a:ext>
            </a:extLst>
          </p:cNvPr>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3315" name="Rectangle 3">
            <a:extLst>
              <a:ext uri="{FF2B5EF4-FFF2-40B4-BE49-F238E27FC236}">
                <a16:creationId xmlns:a16="http://schemas.microsoft.com/office/drawing/2014/main" id="{681FFE83-F79B-428D-8C7A-1DC1F12B418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A186276-1BCB-7AE0-BC9C-9DEC8167802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A15A183-62D5-932B-A20F-29230D56C63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2D3400-7F80-AA6D-A8FD-4D761B539FE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panose="020B0604020202020204" pitchFamily="34" charset="0"/>
              </a:defRPr>
            </a:lvl1pPr>
          </a:lstStyle>
          <a:p>
            <a:fld id="{D7D680EC-EF79-D344-85A7-2E6F96F19F1F}" type="slidenum">
              <a:rPr lang="en-US" altLang="en-US"/>
              <a:pPr/>
              <a:t>‹#›</a:t>
            </a:fld>
            <a:endParaRPr lang="en-US" altLang="en-US"/>
          </a:p>
        </p:txBody>
      </p:sp>
    </p:spTree>
    <p:extLst>
      <p:ext uri="{BB962C8B-B14F-4D97-AF65-F5344CB8AC3E}">
        <p14:creationId xmlns:p14="http://schemas.microsoft.com/office/powerpoint/2010/main" val="1452489228"/>
      </p:ext>
    </p:extLst>
  </p:cSld>
  <p:clrMap bg1="dk2" tx1="lt1" bg2="dk1" tx2="lt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00594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publicdomainpictures.net/en/view-image.php?image=362441&amp;picture=meadow-and-hill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publicdomainpictures.net/en/view-image.php?image=362441&amp;picture=meadow-and-hil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stening to the Lord in the Wilderness">
            <a:extLst>
              <a:ext uri="{FF2B5EF4-FFF2-40B4-BE49-F238E27FC236}">
                <a16:creationId xmlns:a16="http://schemas.microsoft.com/office/drawing/2014/main" id="{F14C81A9-91C7-8AD1-D6A4-D0B5DEF341C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E5970F-AC60-1204-9A5F-D19BBBC58F1F}"/>
              </a:ext>
            </a:extLst>
          </p:cNvPr>
          <p:cNvSpPr txBox="1"/>
          <p:nvPr/>
        </p:nvSpPr>
        <p:spPr>
          <a:xfrm>
            <a:off x="2627309" y="1074864"/>
            <a:ext cx="3839513" cy="923330"/>
          </a:xfrm>
          <a:prstGeom prst="rect">
            <a:avLst/>
          </a:prstGeom>
          <a:noFill/>
          <a:effectLst>
            <a:glow rad="127000">
              <a:schemeClr val="bg1"/>
            </a:glow>
          </a:effectLst>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ar-JO" dirty="0">
                <a:effectLst>
                  <a:glow rad="139700">
                    <a:schemeClr val="bg1"/>
                  </a:glow>
                </a:effectLst>
              </a:rPr>
              <a:t>فيلبي 4: 10-13</a:t>
            </a:r>
            <a:endParaRPr lang="en-US" dirty="0">
              <a:effectLst>
                <a:glow rad="139700">
                  <a:schemeClr val="bg1"/>
                </a:glow>
              </a:effectLst>
            </a:endParaRPr>
          </a:p>
        </p:txBody>
      </p:sp>
      <p:sp>
        <p:nvSpPr>
          <p:cNvPr id="4" name="TextBox 3">
            <a:extLst>
              <a:ext uri="{FF2B5EF4-FFF2-40B4-BE49-F238E27FC236}">
                <a16:creationId xmlns:a16="http://schemas.microsoft.com/office/drawing/2014/main" id="{34EB66FE-4E71-BA9B-AE6A-C8F4C78656C1}"/>
              </a:ext>
            </a:extLst>
          </p:cNvPr>
          <p:cNvSpPr txBox="1"/>
          <p:nvPr/>
        </p:nvSpPr>
        <p:spPr>
          <a:xfrm>
            <a:off x="278244" y="2782964"/>
            <a:ext cx="8487525" cy="1200329"/>
          </a:xfrm>
          <a:prstGeom prst="rect">
            <a:avLst/>
          </a:prstGeom>
          <a:noFill/>
        </p:spPr>
        <p:txBody>
          <a:bodyPr wrap="square" rtlCol="0">
            <a:spAutoFit/>
          </a:bodyPr>
          <a:lstStyle/>
          <a:p>
            <a:pPr algn="ctr"/>
            <a:r>
              <a:rPr lang="ar-JO" sz="7200" b="1" dirty="0">
                <a:effectLst>
                  <a:glow rad="139700">
                    <a:schemeClr val="bg1"/>
                  </a:glow>
                </a:effectLst>
                <a:latin typeface="Calibri" panose="020F0502020204030204" pitchFamily="34" charset="0"/>
                <a:cs typeface="Calibri" panose="020F0502020204030204" pitchFamily="34" charset="0"/>
              </a:rPr>
              <a:t>تَعلُّم القناعة</a:t>
            </a:r>
            <a:endParaRPr lang="en-US" sz="7200" b="1" dirty="0">
              <a:effectLst>
                <a:glow rad="139700">
                  <a:schemeClr val="bg1"/>
                </a:glo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D486502-3C79-344E-0F3C-F730CEE95B0A}"/>
              </a:ext>
            </a:extLst>
          </p:cNvPr>
          <p:cNvSpPr txBox="1"/>
          <p:nvPr/>
        </p:nvSpPr>
        <p:spPr>
          <a:xfrm>
            <a:off x="-5620215" y="7332699"/>
            <a:ext cx="14764215" cy="2308324"/>
          </a:xfrm>
          <a:prstGeom prst="rect">
            <a:avLst/>
          </a:prstGeom>
          <a:noFill/>
        </p:spPr>
        <p:txBody>
          <a:bodyPr wrap="square" rtlCol="0">
            <a:spAutoFit/>
          </a:bodyPr>
          <a:lstStyle/>
          <a:p>
            <a:pPr algn="ctr"/>
            <a:r>
              <a:rPr lang="ar-JO" sz="7200" b="1" dirty="0">
                <a:effectLst>
                  <a:glow rad="139700">
                    <a:schemeClr val="bg1"/>
                  </a:glow>
                </a:effectLst>
                <a:latin typeface="Calibri" panose="020F0502020204030204" pitchFamily="34" charset="0"/>
                <a:cs typeface="Calibri" panose="020F0502020204030204" pitchFamily="34" charset="0"/>
              </a:rPr>
              <a:t>تَعلُّم القناعة-</a:t>
            </a:r>
            <a:r>
              <a:rPr lang="ar-JO" sz="7200" dirty="0">
                <a:effectLst>
                  <a:glow rad="139700">
                    <a:schemeClr val="bg1"/>
                  </a:glow>
                </a:effectLst>
              </a:rPr>
              <a:t>فيلبي 4ـ</a:t>
            </a:r>
          </a:p>
          <a:p>
            <a:pPr algn="ctr"/>
            <a:r>
              <a:rPr lang="ar-JO" sz="7200" dirty="0">
                <a:effectLst>
                  <a:glow rad="139700">
                    <a:schemeClr val="bg1"/>
                  </a:glow>
                </a:effectLst>
              </a:rPr>
              <a:t>10-13</a:t>
            </a:r>
            <a:endParaRPr lang="en-US" sz="7200" dirty="0">
              <a:effectLst>
                <a:glow rad="139700">
                  <a:schemeClr val="bg1"/>
                </a:glow>
              </a:effectLst>
            </a:endParaRPr>
          </a:p>
        </p:txBody>
      </p:sp>
      <p:sp>
        <p:nvSpPr>
          <p:cNvPr id="7" name="Rectangle 6">
            <a:extLst>
              <a:ext uri="{FF2B5EF4-FFF2-40B4-BE49-F238E27FC236}">
                <a16:creationId xmlns:a16="http://schemas.microsoft.com/office/drawing/2014/main" id="{CB5CF72C-FFDA-EE72-6294-1E2F542731E4}"/>
              </a:ext>
            </a:extLst>
          </p:cNvPr>
          <p:cNvSpPr>
            <a:spLocks noChangeArrowheads="1"/>
          </p:cNvSpPr>
          <p:nvPr/>
        </p:nvSpPr>
        <p:spPr bwMode="auto">
          <a:xfrm>
            <a:off x="-36512" y="6367581"/>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a:t>
            </a:r>
            <a:r>
              <a:rPr lang="ar-JO" sz="2000" b="1" kern="0" dirty="0">
                <a:solidFill>
                  <a:srgbClr val="FFFFFF"/>
                </a:solidFill>
                <a:effectLst>
                  <a:outerShdw blurRad="38100" dist="38100" dir="2700000" algn="tl">
                    <a:srgbClr val="000000"/>
                  </a:outerShdw>
                </a:effectLst>
                <a:latin typeface=""/>
                <a:cs typeface="Traditional Arabic" pitchFamily="2" charset="-78"/>
              </a:rPr>
              <a:t>غريفيث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8484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field with trees and mountains in the background&#10;&#10;Description automatically generated with low confidence">
            <a:extLst>
              <a:ext uri="{FF2B5EF4-FFF2-40B4-BE49-F238E27FC236}">
                <a16:creationId xmlns:a16="http://schemas.microsoft.com/office/drawing/2014/main" id="{8A6D8017-A6FF-FB00-02E1-03297D3BD7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38849" cy="51435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5151" y="2377440"/>
            <a:ext cx="9138849" cy="3785652"/>
          </a:xfrm>
          <a:prstGeom prst="rect">
            <a:avLst/>
          </a:prstGeom>
          <a:solidFill>
            <a:srgbClr val="267D1C">
              <a:alpha val="70000"/>
            </a:srgbClr>
          </a:solidFill>
        </p:spPr>
        <p:txBody>
          <a:bodyPr wrap="square" rtlCol="0">
            <a:spAutoFit/>
          </a:bodyPr>
          <a:lstStyle/>
          <a:p>
            <a:pPr marL="466725" algn="r"/>
            <a:r>
              <a:rPr lang="ar-SA" sz="4000" b="1" dirty="0">
                <a:effectLst>
                  <a:glow rad="139700">
                    <a:schemeClr val="bg1"/>
                  </a:glow>
                </a:effectLst>
                <a:latin typeface="Arial" panose="020B0604020202020204" pitchFamily="34" charset="0"/>
                <a:cs typeface="Arial" panose="020B0604020202020204" pitchFamily="34" charset="0"/>
              </a:rPr>
              <a:t>فيلبي ٤ : ١٠-١١</a:t>
            </a:r>
          </a:p>
          <a:p>
            <a:pPr marL="466725" algn="r"/>
            <a:endParaRPr lang="en-US" sz="4000" b="1" dirty="0">
              <a:effectLst>
                <a:glow rad="139700">
                  <a:schemeClr val="bg1"/>
                </a:glow>
              </a:effectLst>
              <a:latin typeface="Arial" panose="020B0604020202020204" pitchFamily="34" charset="0"/>
              <a:cs typeface="Arial" panose="020B0604020202020204" pitchFamily="34" charset="0"/>
            </a:endParaRPr>
          </a:p>
          <a:p>
            <a:pPr marL="466725" algn="r"/>
            <a:r>
              <a:rPr lang="ar-SA" sz="4000" b="1" dirty="0">
                <a:effectLst>
                  <a:glow rad="139700">
                    <a:schemeClr val="bg1"/>
                  </a:glow>
                </a:effectLst>
                <a:latin typeface="Arial" panose="020B0604020202020204" pitchFamily="34" charset="0"/>
                <a:cs typeface="Arial" panose="020B0604020202020204" pitchFamily="34" charset="0"/>
              </a:rPr>
              <a:t>١٠ ثُمَّ إِنِّي فَرِحْتُ بِالرَّبِّ جِدّاً لأَنَّكُمُ الآنَ قَدْ أَزْهَرَ أَيْضاً مَرَّةً اعْتِنَاؤُكُمْ بِي الَّذِي كُنْتُمْ تَعْتَنُونَهُ وَلَكِنْ لَمْ تَكُنْ لَكُمْ فُرْصَةٌ. ١١ لَيْسَ أَنِّي أَقُولُ مِنْ جِهَةِ احْتِيَاجٍ، فَإِنِّي قَدْ تَعَلَّمْتُ أَنْ أَكُونَ مُكْتَفِياً بِمَا أَنَا فِيهِ. </a:t>
            </a:r>
          </a:p>
        </p:txBody>
      </p:sp>
    </p:spTree>
    <p:extLst>
      <p:ext uri="{BB962C8B-B14F-4D97-AF65-F5344CB8AC3E}">
        <p14:creationId xmlns:p14="http://schemas.microsoft.com/office/powerpoint/2010/main" val="2689332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field with trees and mountains in the background&#10;&#10;Description automatically generated with low confidence">
            <a:extLst>
              <a:ext uri="{FF2B5EF4-FFF2-40B4-BE49-F238E27FC236}">
                <a16:creationId xmlns:a16="http://schemas.microsoft.com/office/drawing/2014/main" id="{8A6D8017-A6FF-FB00-02E1-03297D3BD7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38849" cy="51435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5151" y="2377440"/>
            <a:ext cx="9138849" cy="4480560"/>
          </a:xfrm>
          <a:prstGeom prst="rect">
            <a:avLst/>
          </a:prstGeom>
          <a:solidFill>
            <a:srgbClr val="267D1C">
              <a:alpha val="70000"/>
            </a:srgbClr>
          </a:solidFill>
        </p:spPr>
        <p:txBody>
          <a:bodyPr wrap="square" rtlCol="0">
            <a:spAutoFit/>
          </a:bodyPr>
          <a:lstStyle>
            <a:defPPr>
              <a:defRPr lang="en-US"/>
            </a:defPPr>
            <a:lvl1pPr algn="r">
              <a:defRPr sz="4000" b="1">
                <a:effectLst>
                  <a:glow rad="139700">
                    <a:schemeClr val="bg1"/>
                  </a:glow>
                </a:effectLst>
                <a:latin typeface="Arial" panose="020B0604020202020204" pitchFamily="34" charset="0"/>
                <a:cs typeface="Arial" panose="020B0604020202020204" pitchFamily="34" charset="0"/>
              </a:defRPr>
            </a:lvl1pPr>
          </a:lstStyle>
          <a:p>
            <a:r>
              <a:rPr lang="ar-SA" dirty="0"/>
              <a:t>فيلبي ٤ : ١٢-١٣</a:t>
            </a:r>
          </a:p>
          <a:p>
            <a:endParaRPr lang="en-US" dirty="0"/>
          </a:p>
          <a:p>
            <a:r>
              <a:rPr lang="ar-SA" dirty="0"/>
              <a:t>١٢ أَعْرِفُ أَنْ أَتَّضِعَ وَأَعْرِفُ أَيْضاً أَنْ أَسْتَفْضِلَ. فِي كُلِّ شَيْءٍ وَفِي جَمِيعِ الأَشْيَاءِ قَدْ تَدَرَّبْتُ أَنْ أَشْبَعَ وَأَنْ أَجُوعَ، وَأَنْ أَسْتَفْضِلَ وَأَنْ أَنْقُصَ. ١٣ أَسْتَطِيعُ كُلَّ شَيْءٍ فِي الْمَسِيحِ الَّذِي يُقَوِّينِي. </a:t>
            </a:r>
          </a:p>
        </p:txBody>
      </p:sp>
    </p:spTree>
    <p:extLst>
      <p:ext uri="{BB962C8B-B14F-4D97-AF65-F5344CB8AC3E}">
        <p14:creationId xmlns:p14="http://schemas.microsoft.com/office/powerpoint/2010/main" val="2340134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D81C12B0-A035-B0EE-61C9-83DD8045D36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326352"/>
            <a:ext cx="9144000" cy="1446550"/>
          </a:xfrm>
          <a:prstGeom prst="rect">
            <a:avLst/>
          </a:prstGeom>
          <a:noFill/>
        </p:spPr>
        <p:txBody>
          <a:bodyPr wrap="square" rtlCol="0">
            <a:spAutoFit/>
          </a:bodyPr>
          <a:lstStyle/>
          <a:p>
            <a:pPr marL="857250" indent="-857250" algn="r" rtl="1">
              <a:buAutoNum type="romanUcPeriod"/>
            </a:pPr>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من الجيّد أن نشكر الله والنّاس </a:t>
            </a:r>
          </a:p>
          <a:p>
            <a:pPr algn="r" rtl="1"/>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          مع أن ذلك ليس هو السِّر</a:t>
            </a:r>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571737" y="1923904"/>
            <a:ext cx="8000525" cy="1938992"/>
          </a:xfrm>
          <a:prstGeom prst="rect">
            <a:avLst/>
          </a:prstGeom>
          <a:noFill/>
        </p:spPr>
        <p:txBody>
          <a:bodyPr wrap="square" rtlCol="0">
            <a:spAutoFit/>
          </a:bodyPr>
          <a:lstStyle/>
          <a:p>
            <a:pPr algn="r" rtl="1"/>
            <a:r>
              <a:rPr lang="ar-SA" sz="4000" b="1" dirty="0">
                <a:effectLst>
                  <a:glow rad="139700">
                    <a:schemeClr val="bg1"/>
                  </a:glow>
                </a:effectLst>
                <a:latin typeface="Arial" panose="020B0604020202020204" pitchFamily="34" charset="0"/>
                <a:cs typeface="Arial" panose="020B0604020202020204" pitchFamily="34" charset="0"/>
              </a:rPr>
              <a:t>١٠ ثُمَّ إِنِّي فَرِحْتُ بِالرَّبِّ جِدّاً لأَنَّكُمُ الآنَ قَدْ أَزْهَرَ أَيْضاً مَرَّةً اعْتِنَاؤُكُمْ بِي الَّذِي كُنْتُمْ تَعْتَنُونَهُ وَلَكِنْ لَمْ تَكُنْ لَكُمْ فُرْصَةٌ</a:t>
            </a:r>
            <a:endParaRPr lang="en-US" sz="4000" b="1" dirty="0">
              <a:effectLst>
                <a:glow rad="139700">
                  <a:schemeClr val="bg1"/>
                </a:glow>
              </a:effectLst>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264160" y="4267200"/>
            <a:ext cx="8489141" cy="2438400"/>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r" rtl="1">
              <a:spcAft>
                <a:spcPts val="1350"/>
              </a:spcAft>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مضى وقت طويل لم يُظهروا فيه</a:t>
            </a:r>
          </a:p>
          <a:p>
            <a:pPr algn="r" rtl="1">
              <a:spcAft>
                <a:spcPts val="1350"/>
              </a:spcAft>
            </a:pPr>
            <a:r>
              <a:rPr lang="ar-JO" sz="3600" b="1" dirty="0">
                <a:effectLst>
                  <a:glow rad="139700">
                    <a:schemeClr val="bg1"/>
                  </a:glow>
                </a:effectLst>
                <a:latin typeface="Calibri" panose="020F0502020204030204" pitchFamily="34" charset="0"/>
                <a:cs typeface="Calibri" panose="020F0502020204030204" pitchFamily="34" charset="0"/>
              </a:rPr>
              <a:t>     اهتمامًا بوضع بولس.</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spcAft>
                <a:spcPts val="1350"/>
              </a:spcAft>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فرح بولس كثيرًا بهديّتهم له.</a:t>
            </a:r>
            <a:endParaRPr lang="en-US" sz="36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46837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0" name="TextBox 6"/>
          <p:cNvSpPr txBox="1">
            <a:spLocks noChangeArrowheads="1"/>
          </p:cNvSpPr>
          <p:nvPr/>
        </p:nvSpPr>
        <p:spPr bwMode="auto">
          <a:xfrm>
            <a:off x="0" y="990600"/>
            <a:ext cx="1979613"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662531" name="Rectangle 1026"/>
          <p:cNvSpPr>
            <a:spLocks noGrp="1" noChangeArrowheads="1"/>
          </p:cNvSpPr>
          <p:nvPr>
            <p:ph type="ctrTitle"/>
          </p:nvPr>
        </p:nvSpPr>
        <p:spPr>
          <a:xfrm>
            <a:off x="4495800" y="762000"/>
            <a:ext cx="4648200" cy="1295400"/>
          </a:xfrm>
          <a:solidFill>
            <a:srgbClr val="000090"/>
          </a:solidFill>
        </p:spPr>
        <p:txBody>
          <a:bodyPr/>
          <a:lstStyle/>
          <a:p>
            <a:r>
              <a:rPr lang="ar-JO" sz="3200" dirty="0">
                <a:solidFill>
                  <a:schemeClr val="bg1"/>
                </a:solidFill>
                <a:latin typeface="Arial" charset="0"/>
                <a:ea typeface="ＭＳ Ｐゴシック" charset="0"/>
              </a:rPr>
              <a:t>دعمت كنيسة فيلبي بولس عندما كان في تسالونيكي</a:t>
            </a:r>
            <a:endParaRPr lang="en-US" sz="3200" dirty="0">
              <a:solidFill>
                <a:schemeClr val="bg1"/>
              </a:solidFill>
              <a:latin typeface="Arial" charset="0"/>
              <a:ea typeface="ＭＳ Ｐゴシック" charset="0"/>
            </a:endParaRPr>
          </a:p>
        </p:txBody>
      </p:sp>
      <p:sp>
        <p:nvSpPr>
          <p:cNvPr id="662532" name="Curved Down Arrow 5"/>
          <p:cNvSpPr>
            <a:spLocks noChangeArrowheads="1"/>
          </p:cNvSpPr>
          <p:nvPr/>
        </p:nvSpPr>
        <p:spPr bwMode="auto">
          <a:xfrm rot="20950799" flipH="1">
            <a:off x="1874838" y="342900"/>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6253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28213" y="466725"/>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4" name="TextBox 6"/>
          <p:cNvSpPr txBox="1">
            <a:spLocks noChangeArrowheads="1"/>
          </p:cNvSpPr>
          <p:nvPr/>
        </p:nvSpPr>
        <p:spPr bwMode="auto">
          <a:xfrm>
            <a:off x="10079038" y="720725"/>
            <a:ext cx="17240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Unicode MS" charset="0"/>
                <a:ea typeface="ＭＳ Ｐゴシック" charset="0"/>
                <a:cs typeface="Arial" charset="0"/>
              </a:rPr>
              <a:t>帖撒罗尼迦</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62535" name="Rectangle 1026"/>
          <p:cNvSpPr txBox="1">
            <a:spLocks noChangeArrowheads="1"/>
          </p:cNvSpPr>
          <p:nvPr/>
        </p:nvSpPr>
        <p:spPr bwMode="auto">
          <a:xfrm>
            <a:off x="14324013" y="492125"/>
            <a:ext cx="4648200" cy="12954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腓利比人在</a:t>
            </a:r>
            <a:r>
              <a:rPr kumimoji="0" lang="en-US" sz="3200" b="1" i="0" u="none" strike="noStrike" kern="1200" cap="none" spc="0" normalizeH="0" baseline="0" noProof="0">
                <a:ln>
                  <a:noFill/>
                </a:ln>
                <a:solidFill>
                  <a:srgbClr val="FFFFFF"/>
                </a:solidFill>
                <a:effectLst/>
                <a:uLnTx/>
                <a:uFillTx/>
                <a:latin typeface="Arial Unicode MS" charset="0"/>
                <a:ea typeface="ＭＳ Ｐゴシック" charset="0"/>
                <a:cs typeface="Arial" charset="0"/>
              </a:rPr>
              <a:t>帖撒罗尼迦</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支持保罗</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62536" name="Curved Down Arrow 5"/>
          <p:cNvSpPr>
            <a:spLocks noChangeArrowheads="1"/>
          </p:cNvSpPr>
          <p:nvPr/>
        </p:nvSpPr>
        <p:spPr bwMode="auto">
          <a:xfrm rot="20950799" flipH="1">
            <a:off x="11703050" y="73025"/>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662537" name="TextBox 2"/>
          <p:cNvSpPr txBox="1">
            <a:spLocks noChangeArrowheads="1"/>
          </p:cNvSpPr>
          <p:nvPr/>
        </p:nvSpPr>
        <p:spPr bwMode="auto">
          <a:xfrm>
            <a:off x="12312650" y="4743450"/>
            <a:ext cx="410368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地中海</a:t>
            </a:r>
          </a:p>
        </p:txBody>
      </p:sp>
      <p:sp>
        <p:nvSpPr>
          <p:cNvPr id="662538" name="TextBox 7"/>
          <p:cNvSpPr txBox="1">
            <a:spLocks noChangeArrowheads="1"/>
          </p:cNvSpPr>
          <p:nvPr/>
        </p:nvSpPr>
        <p:spPr bwMode="auto">
          <a:xfrm>
            <a:off x="10512425" y="1214438"/>
            <a:ext cx="2074863"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马其顿</a:t>
            </a:r>
          </a:p>
        </p:txBody>
      </p:sp>
      <p:sp>
        <p:nvSpPr>
          <p:cNvPr id="662539" name="TextBox 8"/>
          <p:cNvSpPr txBox="1">
            <a:spLocks noChangeArrowheads="1"/>
          </p:cNvSpPr>
          <p:nvPr/>
        </p:nvSpPr>
        <p:spPr bwMode="auto">
          <a:xfrm>
            <a:off x="12671425" y="566738"/>
            <a:ext cx="1368425"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腓利比</a:t>
            </a:r>
          </a:p>
        </p:txBody>
      </p:sp>
      <p:sp>
        <p:nvSpPr>
          <p:cNvPr id="662540" name="TextBox 9"/>
          <p:cNvSpPr txBox="1">
            <a:spLocks noChangeArrowheads="1"/>
          </p:cNvSpPr>
          <p:nvPr/>
        </p:nvSpPr>
        <p:spPr bwMode="auto">
          <a:xfrm>
            <a:off x="10728325" y="2409825"/>
            <a:ext cx="11509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哥林多</a:t>
            </a:r>
          </a:p>
        </p:txBody>
      </p:sp>
      <p:sp>
        <p:nvSpPr>
          <p:cNvPr id="662541" name="TextBox 10"/>
          <p:cNvSpPr txBox="1">
            <a:spLocks noChangeArrowheads="1"/>
          </p:cNvSpPr>
          <p:nvPr/>
        </p:nvSpPr>
        <p:spPr bwMode="auto">
          <a:xfrm>
            <a:off x="12312650" y="2438400"/>
            <a:ext cx="11509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雅典</a:t>
            </a:r>
          </a:p>
        </p:txBody>
      </p:sp>
      <p:sp>
        <p:nvSpPr>
          <p:cNvPr id="662542" name="TextBox 11"/>
          <p:cNvSpPr txBox="1">
            <a:spLocks noChangeArrowheads="1"/>
          </p:cNvSpPr>
          <p:nvPr/>
        </p:nvSpPr>
        <p:spPr bwMode="auto">
          <a:xfrm>
            <a:off x="12887325" y="1905000"/>
            <a:ext cx="11525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以弗所</a:t>
            </a:r>
          </a:p>
        </p:txBody>
      </p:sp>
      <p:sp>
        <p:nvSpPr>
          <p:cNvPr id="662543" name="TextBox 12"/>
          <p:cNvSpPr txBox="1">
            <a:spLocks noChangeArrowheads="1"/>
          </p:cNvSpPr>
          <p:nvPr/>
        </p:nvSpPr>
        <p:spPr bwMode="auto">
          <a:xfrm>
            <a:off x="15263813" y="2481263"/>
            <a:ext cx="1152525"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歌罗西</a:t>
            </a:r>
          </a:p>
        </p:txBody>
      </p:sp>
      <p:sp>
        <p:nvSpPr>
          <p:cNvPr id="662544" name="TextBox 13"/>
          <p:cNvSpPr txBox="1">
            <a:spLocks noChangeArrowheads="1"/>
          </p:cNvSpPr>
          <p:nvPr/>
        </p:nvSpPr>
        <p:spPr bwMode="auto">
          <a:xfrm>
            <a:off x="17208500" y="3128963"/>
            <a:ext cx="1152525"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安提阿</a:t>
            </a:r>
          </a:p>
        </p:txBody>
      </p:sp>
      <p:sp>
        <p:nvSpPr>
          <p:cNvPr id="662545" name="TextBox 14"/>
          <p:cNvSpPr txBox="1">
            <a:spLocks noChangeArrowheads="1"/>
          </p:cNvSpPr>
          <p:nvPr/>
        </p:nvSpPr>
        <p:spPr bwMode="auto">
          <a:xfrm>
            <a:off x="14471650" y="5751513"/>
            <a:ext cx="1512888"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亚历山大</a:t>
            </a:r>
          </a:p>
        </p:txBody>
      </p:sp>
      <p:sp>
        <p:nvSpPr>
          <p:cNvPr id="662546" name="TextBox 15"/>
          <p:cNvSpPr txBox="1">
            <a:spLocks noChangeArrowheads="1"/>
          </p:cNvSpPr>
          <p:nvPr/>
        </p:nvSpPr>
        <p:spPr bwMode="auto">
          <a:xfrm>
            <a:off x="16416338" y="5751513"/>
            <a:ext cx="1512887"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耶路撒冷</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800" b="1" dirty="0">
                <a:solidFill>
                  <a:schemeClr val="tx1"/>
                </a:solidFill>
                <a:latin typeface="Times" panose="02020603050405020304" pitchFamily="18" charset="0"/>
                <a:cs typeface="Times" panose="02020603050405020304" pitchFamily="18" charset="0"/>
              </a:rPr>
              <a:t>كليّة اللاهوت في سنغافورة </a:t>
            </a:r>
            <a:endParaRPr lang="en-US" sz="4800" b="1" dirty="0">
              <a:solidFill>
                <a:schemeClr val="tx1"/>
              </a:solidFill>
              <a:latin typeface="Times" panose="02020603050405020304" pitchFamily="18" charset="0"/>
              <a:cs typeface="Times" panose="02020603050405020304" pitchFamily="18"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7791057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Things To Be Grateful For | HuffPost Life">
            <a:extLst>
              <a:ext uri="{FF2B5EF4-FFF2-40B4-BE49-F238E27FC236}">
                <a16:creationId xmlns:a16="http://schemas.microsoft.com/office/drawing/2014/main" id="{1CA8E8D1-2277-608E-DA64-A49FA968D3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17"/>
          <a:stretch/>
        </p:blipFill>
        <p:spPr bwMode="auto">
          <a:xfrm>
            <a:off x="0" y="44450"/>
            <a:ext cx="9144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DE06A94-2EF9-E5C9-9596-41793BC5D5DA}"/>
              </a:ext>
            </a:extLst>
          </p:cNvPr>
          <p:cNvSpPr>
            <a:spLocks noGrp="1"/>
          </p:cNvSpPr>
          <p:nvPr>
            <p:ph type="title"/>
          </p:nvPr>
        </p:nvSpPr>
        <p:spPr>
          <a:xfrm>
            <a:off x="0" y="44449"/>
            <a:ext cx="5038165" cy="4437903"/>
          </a:xfrm>
        </p:spPr>
        <p:txBody>
          <a:bodyPr/>
          <a:lstStyle/>
          <a:p>
            <a:r>
              <a:rPr lang="ar-JO" sz="9600" b="1" dirty="0">
                <a:latin typeface="Times" panose="02020603050405020304" pitchFamily="18" charset="0"/>
                <a:cs typeface="Times" panose="02020603050405020304" pitchFamily="18" charset="0"/>
              </a:rPr>
              <a:t>هل أنتَ </a:t>
            </a:r>
            <a:br>
              <a:rPr lang="ar-JO" sz="9600" b="1" dirty="0">
                <a:latin typeface="Times" panose="02020603050405020304" pitchFamily="18" charset="0"/>
                <a:cs typeface="Times" panose="02020603050405020304" pitchFamily="18" charset="0"/>
              </a:rPr>
            </a:br>
            <a:r>
              <a:rPr lang="ar-JO" sz="9600" b="1" dirty="0">
                <a:latin typeface="Times" panose="02020603050405020304" pitchFamily="18" charset="0"/>
                <a:cs typeface="Times" panose="02020603050405020304" pitchFamily="18" charset="0"/>
              </a:rPr>
              <a:t>مُمتن؟</a:t>
            </a:r>
            <a:endParaRPr lang="en-US" sz="96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8530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Times" panose="02020603050405020304" pitchFamily="18" charset="0"/>
                <a:ea typeface="ＭＳ Ｐゴシック" charset="0"/>
                <a:cs typeface="Times" panose="02020603050405020304" pitchFamily="18" charset="0"/>
              </a:rPr>
              <a:t>من الشرق إلى الغرب</a:t>
            </a:r>
            <a:endParaRPr lang="en-US" b="1" dirty="0">
              <a:effectLst>
                <a:glow rad="127000">
                  <a:schemeClr val="tx1"/>
                </a:glow>
              </a:effectLst>
              <a:latin typeface="Times" panose="02020603050405020304" pitchFamily="18" charset="0"/>
              <a:ea typeface="ＭＳ Ｐゴシック" charset="0"/>
              <a:cs typeface="Times" panose="02020603050405020304" pitchFamily="18"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Times" panose="02020603050405020304" pitchFamily="18" charset="0"/>
                <a:ea typeface="ＭＳ Ｐゴシック" charset="0"/>
                <a:cs typeface="Times" panose="02020603050405020304" pitchFamily="18" charset="0"/>
              </a:rPr>
              <a:t>سنغافورة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Times" panose="02020603050405020304" pitchFamily="18" charset="0"/>
              <a:ea typeface="ＭＳ Ｐゴシック" charset="0"/>
              <a:cs typeface="Times" panose="02020603050405020304" pitchFamily="18"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الاردن </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0"/>
                                        <p:tgtEl>
                                          <p:spTgt spid="2"/>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6375E-FD9F-D143-9638-530F72371048}"/>
              </a:ext>
            </a:extLst>
          </p:cNvPr>
          <p:cNvPicPr>
            <a:picLocks noChangeAspect="1"/>
          </p:cNvPicPr>
          <p:nvPr/>
        </p:nvPicPr>
        <p:blipFill rotWithShape="1">
          <a:blip r:embed="rId3"/>
          <a:srcRect b="3822"/>
          <a:stretch/>
        </p:blipFill>
        <p:spPr>
          <a:xfrm>
            <a:off x="0" y="489045"/>
            <a:ext cx="9144000" cy="6125511"/>
          </a:xfrm>
          <a:prstGeom prst="rect">
            <a:avLst/>
          </a:prstGeom>
        </p:spPr>
      </p:pic>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endParaRPr lang="en-US" dirty="0"/>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127000">
                  <a:schemeClr val="tx1"/>
                </a:glow>
              </a:effectLst>
              <a:latin typeface="Arial" charset="0"/>
              <a:ea typeface="ＭＳ Ｐゴシック" charset="0"/>
              <a:cs typeface="ＭＳ Ｐゴシック" charset="0"/>
            </a:endParaRPr>
          </a:p>
        </p:txBody>
      </p:sp>
      <p:sp>
        <p:nvSpPr>
          <p:cNvPr id="9" name="Title 8">
            <a:extLst>
              <a:ext uri="{FF2B5EF4-FFF2-40B4-BE49-F238E27FC236}">
                <a16:creationId xmlns:a16="http://schemas.microsoft.com/office/drawing/2014/main" id="{0AB71524-0448-0D44-A9E5-0B316490B7DC}"/>
              </a:ext>
            </a:extLst>
          </p:cNvPr>
          <p:cNvSpPr>
            <a:spLocks noGrp="1"/>
          </p:cNvSpPr>
          <p:nvPr>
            <p:ph type="ctrTitle"/>
          </p:nvPr>
        </p:nvSpPr>
        <p:spPr>
          <a:xfrm>
            <a:off x="-1" y="29470"/>
            <a:ext cx="9143999" cy="1425257"/>
          </a:xfrm>
          <a:solidFill>
            <a:schemeClr val="tx1"/>
          </a:solidFill>
        </p:spPr>
        <p:txBody>
          <a:bodyPr/>
          <a:lstStyle/>
          <a:p>
            <a:pPr defTabSz="914400">
              <a:defRPr/>
            </a:pPr>
            <a:r>
              <a:rPr lang="ar-JO" sz="4800" dirty="0">
                <a:latin typeface="+mj-lt"/>
              </a:rPr>
              <a:t>مؤسسة الدّراسات اللاهوتية الأردنية</a:t>
            </a:r>
            <a:br>
              <a:rPr lang="ar-JO" sz="4800" dirty="0">
                <a:latin typeface="+mj-lt"/>
              </a:rPr>
            </a:br>
            <a:r>
              <a:rPr lang="ar-JO" sz="4800" dirty="0">
                <a:latin typeface="+mj-lt"/>
              </a:rPr>
              <a:t>( جيتس)</a:t>
            </a:r>
            <a:endParaRPr lang="en-US" sz="4800" dirty="0">
              <a:latin typeface="+mj-lt"/>
            </a:endParaRPr>
          </a:p>
        </p:txBody>
      </p:sp>
    </p:spTree>
    <p:extLst>
      <p:ext uri="{BB962C8B-B14F-4D97-AF65-F5344CB8AC3E}">
        <p14:creationId xmlns:p14="http://schemas.microsoft.com/office/powerpoint/2010/main" val="41575370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715807" cy="6858000"/>
          </a:xfrm>
          <a:prstGeom prst="rect">
            <a:avLst/>
          </a:prstGeom>
        </p:spPr>
      </p:pic>
      <p:sp>
        <p:nvSpPr>
          <p:cNvPr id="900098" name="Rectangle 2"/>
          <p:cNvSpPr>
            <a:spLocks noGrp="1" noChangeArrowheads="1"/>
          </p:cNvSpPr>
          <p:nvPr>
            <p:ph type="ctrTitle"/>
          </p:nvPr>
        </p:nvSpPr>
        <p:spPr>
          <a:xfrm>
            <a:off x="0" y="6139311"/>
            <a:ext cx="9144000" cy="668263"/>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Times" panose="02020603050405020304" pitchFamily="18" charset="0"/>
                <a:ea typeface="ＭＳ Ｐゴシック" charset="0"/>
                <a:cs typeface="Times" panose="02020603050405020304" pitchFamily="18" charset="0"/>
              </a:rPr>
              <a:t>60 كنيسة إنجيليّة</a:t>
            </a:r>
            <a:endParaRPr lang="en-US" sz="3200" b="1" dirty="0">
              <a:effectLst>
                <a:glow rad="127000">
                  <a:schemeClr val="tx1"/>
                </a:glow>
              </a:effectLst>
              <a:latin typeface="Times" panose="02020603050405020304" pitchFamily="18" charset="0"/>
              <a:ea typeface="ＭＳ Ｐゴシック" charset="0"/>
              <a:cs typeface="Times" panose="02020603050405020304" pitchFamily="18" charset="0"/>
            </a:endParaRPr>
          </a:p>
        </p:txBody>
      </p:sp>
      <p:grpSp>
        <p:nvGrpSpPr>
          <p:cNvPr id="900096" name="Group 900095">
            <a:extLst>
              <a:ext uri="{FF2B5EF4-FFF2-40B4-BE49-F238E27FC236}">
                <a16:creationId xmlns:a16="http://schemas.microsoft.com/office/drawing/2014/main" id="{68645BB9-5284-7D4D-BEBB-952E47E8925C}"/>
              </a:ext>
            </a:extLst>
          </p:cNvPr>
          <p:cNvGrpSpPr/>
          <p:nvPr/>
        </p:nvGrpSpPr>
        <p:grpSpPr>
          <a:xfrm>
            <a:off x="2203271" y="915094"/>
            <a:ext cx="7129889" cy="5355717"/>
            <a:chOff x="1962642" y="607085"/>
            <a:chExt cx="7129889" cy="5355717"/>
          </a:xfrm>
        </p:grpSpPr>
        <p:sp>
          <p:nvSpPr>
            <p:cNvPr id="70" name="Rectangle 2">
              <a:extLst>
                <a:ext uri="{FF2B5EF4-FFF2-40B4-BE49-F238E27FC236}">
                  <a16:creationId xmlns:a16="http://schemas.microsoft.com/office/drawing/2014/main" id="{57EC272D-EF69-084F-86FF-891B200F49D5}"/>
                </a:ext>
              </a:extLst>
            </p:cNvPr>
            <p:cNvSpPr txBox="1">
              <a:spLocks noChangeArrowheads="1"/>
            </p:cNvSpPr>
            <p:nvPr/>
          </p:nvSpPr>
          <p:spPr bwMode="auto">
            <a:xfrm>
              <a:off x="3516427" y="607085"/>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Times" panose="02020603050405020304" pitchFamily="18" charset="0"/>
                  <a:ea typeface="ＭＳ Ｐゴシック" charset="0"/>
                  <a:cs typeface="Times" panose="02020603050405020304" pitchFamily="18" charset="0"/>
                </a:rPr>
                <a:t>خريجو كلّيات لاهوت أخرى </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Oval 1">
              <a:extLst>
                <a:ext uri="{FF2B5EF4-FFF2-40B4-BE49-F238E27FC236}">
                  <a16:creationId xmlns:a16="http://schemas.microsoft.com/office/drawing/2014/main" id="{67CF65FD-4B81-554B-BBF0-2A505011C7FE}"/>
                </a:ext>
              </a:extLst>
            </p:cNvPr>
            <p:cNvSpPr/>
            <p:nvPr/>
          </p:nvSpPr>
          <p:spPr bwMode="auto">
            <a:xfrm>
              <a:off x="2753667" y="17594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35612578-ED8E-864C-9443-98F328DE805E}"/>
                </a:ext>
              </a:extLst>
            </p:cNvPr>
            <p:cNvSpPr/>
            <p:nvPr/>
          </p:nvSpPr>
          <p:spPr bwMode="auto">
            <a:xfrm>
              <a:off x="2906067" y="19118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3BF65848-26BE-9343-B920-5287AA51C9BE}"/>
                </a:ext>
              </a:extLst>
            </p:cNvPr>
            <p:cNvSpPr/>
            <p:nvPr/>
          </p:nvSpPr>
          <p:spPr bwMode="auto">
            <a:xfrm>
              <a:off x="3076113" y="162786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Oval 9">
              <a:extLst>
                <a:ext uri="{FF2B5EF4-FFF2-40B4-BE49-F238E27FC236}">
                  <a16:creationId xmlns:a16="http://schemas.microsoft.com/office/drawing/2014/main" id="{1E8E91C3-4FF9-3146-A795-8A389060248C}"/>
                </a:ext>
              </a:extLst>
            </p:cNvPr>
            <p:cNvSpPr/>
            <p:nvPr/>
          </p:nvSpPr>
          <p:spPr bwMode="auto">
            <a:xfrm>
              <a:off x="2865787" y="3335157"/>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Oval 10">
              <a:extLst>
                <a:ext uri="{FF2B5EF4-FFF2-40B4-BE49-F238E27FC236}">
                  <a16:creationId xmlns:a16="http://schemas.microsoft.com/office/drawing/2014/main" id="{B9EEBC32-168C-6345-8A0F-280B16EB2FF1}"/>
                </a:ext>
              </a:extLst>
            </p:cNvPr>
            <p:cNvSpPr/>
            <p:nvPr/>
          </p:nvSpPr>
          <p:spPr bwMode="auto">
            <a:xfrm>
              <a:off x="2400346" y="418777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Oval 17">
              <a:extLst>
                <a:ext uri="{FF2B5EF4-FFF2-40B4-BE49-F238E27FC236}">
                  <a16:creationId xmlns:a16="http://schemas.microsoft.com/office/drawing/2014/main" id="{017712BA-CBFC-014B-9D86-5754CC9F6A0B}"/>
                </a:ext>
              </a:extLst>
            </p:cNvPr>
            <p:cNvSpPr/>
            <p:nvPr/>
          </p:nvSpPr>
          <p:spPr bwMode="auto">
            <a:xfrm>
              <a:off x="3058467" y="186528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Oval 18">
              <a:extLst>
                <a:ext uri="{FF2B5EF4-FFF2-40B4-BE49-F238E27FC236}">
                  <a16:creationId xmlns:a16="http://schemas.microsoft.com/office/drawing/2014/main" id="{AA32A817-C7F9-5947-8925-C8BACC935402}"/>
                </a:ext>
              </a:extLst>
            </p:cNvPr>
            <p:cNvSpPr/>
            <p:nvPr/>
          </p:nvSpPr>
          <p:spPr bwMode="auto">
            <a:xfrm>
              <a:off x="2782494" y="300623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Oval 20">
              <a:extLst>
                <a:ext uri="{FF2B5EF4-FFF2-40B4-BE49-F238E27FC236}">
                  <a16:creationId xmlns:a16="http://schemas.microsoft.com/office/drawing/2014/main" id="{88AF0015-F760-9B42-9DC8-A5B9F2333A57}"/>
                </a:ext>
              </a:extLst>
            </p:cNvPr>
            <p:cNvSpPr/>
            <p:nvPr/>
          </p:nvSpPr>
          <p:spPr bwMode="auto">
            <a:xfrm>
              <a:off x="2819440" y="2319280"/>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Oval 22">
              <a:extLst>
                <a:ext uri="{FF2B5EF4-FFF2-40B4-BE49-F238E27FC236}">
                  <a16:creationId xmlns:a16="http://schemas.microsoft.com/office/drawing/2014/main" id="{2084054F-CD56-0B4A-887B-0876A47C8029}"/>
                </a:ext>
              </a:extLst>
            </p:cNvPr>
            <p:cNvSpPr/>
            <p:nvPr/>
          </p:nvSpPr>
          <p:spPr bwMode="auto">
            <a:xfrm>
              <a:off x="2782494" y="43635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Oval 26">
              <a:extLst>
                <a:ext uri="{FF2B5EF4-FFF2-40B4-BE49-F238E27FC236}">
                  <a16:creationId xmlns:a16="http://schemas.microsoft.com/office/drawing/2014/main" id="{18678D4C-A5C3-D142-B55E-1FFA9C3B51F7}"/>
                </a:ext>
              </a:extLst>
            </p:cNvPr>
            <p:cNvSpPr/>
            <p:nvPr/>
          </p:nvSpPr>
          <p:spPr bwMode="auto">
            <a:xfrm>
              <a:off x="4415646" y="1694551"/>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Oval 28">
              <a:extLst>
                <a:ext uri="{FF2B5EF4-FFF2-40B4-BE49-F238E27FC236}">
                  <a16:creationId xmlns:a16="http://schemas.microsoft.com/office/drawing/2014/main" id="{4889B1B1-A524-2745-A41A-CC993AC3311C}"/>
                </a:ext>
              </a:extLst>
            </p:cNvPr>
            <p:cNvSpPr/>
            <p:nvPr/>
          </p:nvSpPr>
          <p:spPr bwMode="auto">
            <a:xfrm>
              <a:off x="1962642" y="549425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Oval 29">
              <a:extLst>
                <a:ext uri="{FF2B5EF4-FFF2-40B4-BE49-F238E27FC236}">
                  <a16:creationId xmlns:a16="http://schemas.microsoft.com/office/drawing/2014/main" id="{B2CEC984-B4CC-2746-A988-99D86ED2B751}"/>
                </a:ext>
              </a:extLst>
            </p:cNvPr>
            <p:cNvSpPr/>
            <p:nvPr/>
          </p:nvSpPr>
          <p:spPr bwMode="auto">
            <a:xfrm>
              <a:off x="2987883" y="582804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Oval 34">
              <a:extLst>
                <a:ext uri="{FF2B5EF4-FFF2-40B4-BE49-F238E27FC236}">
                  <a16:creationId xmlns:a16="http://schemas.microsoft.com/office/drawing/2014/main" id="{8F557E7F-C7FF-7342-8A55-1BB3D14CF6F5}"/>
                </a:ext>
              </a:extLst>
            </p:cNvPr>
            <p:cNvSpPr/>
            <p:nvPr/>
          </p:nvSpPr>
          <p:spPr bwMode="auto">
            <a:xfrm>
              <a:off x="6147996" y="12581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6" name="Oval 35">
              <a:extLst>
                <a:ext uri="{FF2B5EF4-FFF2-40B4-BE49-F238E27FC236}">
                  <a16:creationId xmlns:a16="http://schemas.microsoft.com/office/drawing/2014/main" id="{B86B26C0-D105-FC4E-84CF-957A892AEFD5}"/>
                </a:ext>
              </a:extLst>
            </p:cNvPr>
            <p:cNvSpPr/>
            <p:nvPr/>
          </p:nvSpPr>
          <p:spPr bwMode="auto">
            <a:xfrm>
              <a:off x="3957894" y="368076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Oval 36">
              <a:extLst>
                <a:ext uri="{FF2B5EF4-FFF2-40B4-BE49-F238E27FC236}">
                  <a16:creationId xmlns:a16="http://schemas.microsoft.com/office/drawing/2014/main" id="{310423FD-B219-374E-9D57-A1ED5FC419EA}"/>
                </a:ext>
              </a:extLst>
            </p:cNvPr>
            <p:cNvSpPr/>
            <p:nvPr/>
          </p:nvSpPr>
          <p:spPr bwMode="auto">
            <a:xfrm>
              <a:off x="3281953" y="136928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1" name="Oval 70">
              <a:extLst>
                <a:ext uri="{FF2B5EF4-FFF2-40B4-BE49-F238E27FC236}">
                  <a16:creationId xmlns:a16="http://schemas.microsoft.com/office/drawing/2014/main" id="{5B7803DA-CF6E-F344-9136-42A3DDC642C6}"/>
                </a:ext>
              </a:extLst>
            </p:cNvPr>
            <p:cNvSpPr>
              <a:spLocks noChangeAspect="1"/>
            </p:cNvSpPr>
            <p:nvPr/>
          </p:nvSpPr>
          <p:spPr bwMode="auto">
            <a:xfrm>
              <a:off x="3177937" y="820098"/>
              <a:ext cx="372177" cy="372177"/>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38" name="Group 37">
            <a:extLst>
              <a:ext uri="{FF2B5EF4-FFF2-40B4-BE49-F238E27FC236}">
                <a16:creationId xmlns:a16="http://schemas.microsoft.com/office/drawing/2014/main" id="{7C426E93-0EFA-824D-8D63-170CB765F49F}"/>
              </a:ext>
            </a:extLst>
          </p:cNvPr>
          <p:cNvGrpSpPr/>
          <p:nvPr/>
        </p:nvGrpSpPr>
        <p:grpSpPr>
          <a:xfrm>
            <a:off x="2068517" y="299077"/>
            <a:ext cx="7264643" cy="5923832"/>
            <a:chOff x="1827888" y="-8932"/>
            <a:chExt cx="7264643" cy="5923832"/>
          </a:xfrm>
        </p:grpSpPr>
        <p:sp>
          <p:nvSpPr>
            <p:cNvPr id="12" name="Rectangle 2">
              <a:extLst>
                <a:ext uri="{FF2B5EF4-FFF2-40B4-BE49-F238E27FC236}">
                  <a16:creationId xmlns:a16="http://schemas.microsoft.com/office/drawing/2014/main" id="{EF79A1C9-7B2D-074A-B663-22C58E54BC70}"/>
                </a:ext>
              </a:extLst>
            </p:cNvPr>
            <p:cNvSpPr txBox="1">
              <a:spLocks noChangeArrowheads="1"/>
            </p:cNvSpPr>
            <p:nvPr/>
          </p:nvSpPr>
          <p:spPr bwMode="auto">
            <a:xfrm>
              <a:off x="3516427" y="-8932"/>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Times" panose="02020603050405020304" pitchFamily="18" charset="0"/>
                  <a:ea typeface="ＭＳ Ｐゴシック" charset="0"/>
                  <a:cs typeface="Times" panose="02020603050405020304" pitchFamily="18" charset="0"/>
                </a:rPr>
                <a:t>رعاة كنائس من خريجي جيتس</a:t>
              </a:r>
              <a:endParaRPr kumimoji="0" lang="en-US" sz="2400" b="1" i="0" u="none" strike="noStrike" kern="0" cap="none" spc="0" normalizeH="0" baseline="0" noProof="0" dirty="0">
                <a:ln>
                  <a:noFill/>
                </a:ln>
                <a:solidFill>
                  <a:srgbClr val="FFFFFF"/>
                </a:solidFill>
                <a:effectLst>
                  <a:glow rad="127000">
                    <a:srgbClr val="000000"/>
                  </a:glow>
                </a:effectLst>
                <a:uLnTx/>
                <a:uFillTx/>
                <a:latin typeface="Times" panose="02020603050405020304" pitchFamily="18" charset="0"/>
                <a:ea typeface="ＭＳ Ｐゴシック" charset="0"/>
                <a:cs typeface="Times" panose="02020603050405020304" pitchFamily="18" charset="0"/>
              </a:endParaRPr>
            </a:p>
          </p:txBody>
        </p:sp>
        <p:sp>
          <p:nvSpPr>
            <p:cNvPr id="39" name="Oval 38">
              <a:extLst>
                <a:ext uri="{FF2B5EF4-FFF2-40B4-BE49-F238E27FC236}">
                  <a16:creationId xmlns:a16="http://schemas.microsoft.com/office/drawing/2014/main" id="{AC698394-6BE6-9341-A45C-209C05865920}"/>
                </a:ext>
              </a:extLst>
            </p:cNvPr>
            <p:cNvSpPr/>
            <p:nvPr/>
          </p:nvSpPr>
          <p:spPr bwMode="auto">
            <a:xfrm>
              <a:off x="3826757" y="382845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1" name="Oval 40">
              <a:extLst>
                <a:ext uri="{FF2B5EF4-FFF2-40B4-BE49-F238E27FC236}">
                  <a16:creationId xmlns:a16="http://schemas.microsoft.com/office/drawing/2014/main" id="{A9D4F264-961C-2942-B445-7458F5AA0C62}"/>
                </a:ext>
              </a:extLst>
            </p:cNvPr>
            <p:cNvSpPr/>
            <p:nvPr/>
          </p:nvSpPr>
          <p:spPr bwMode="auto">
            <a:xfrm>
              <a:off x="2360395" y="402737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4" name="Oval 43">
              <a:extLst>
                <a:ext uri="{FF2B5EF4-FFF2-40B4-BE49-F238E27FC236}">
                  <a16:creationId xmlns:a16="http://schemas.microsoft.com/office/drawing/2014/main" id="{221B1DE6-6BBF-814E-8592-0C7EFE8C0E37}"/>
                </a:ext>
              </a:extLst>
            </p:cNvPr>
            <p:cNvSpPr/>
            <p:nvPr/>
          </p:nvSpPr>
          <p:spPr bwMode="auto">
            <a:xfrm>
              <a:off x="2576050" y="355296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5" name="Oval 44">
              <a:extLst>
                <a:ext uri="{FF2B5EF4-FFF2-40B4-BE49-F238E27FC236}">
                  <a16:creationId xmlns:a16="http://schemas.microsoft.com/office/drawing/2014/main" id="{41DB3AD7-9F94-4C44-BED7-6B1DCBDBD542}"/>
                </a:ext>
              </a:extLst>
            </p:cNvPr>
            <p:cNvSpPr>
              <a:spLocks noChangeAspect="1"/>
            </p:cNvSpPr>
            <p:nvPr/>
          </p:nvSpPr>
          <p:spPr bwMode="auto">
            <a:xfrm>
              <a:off x="3177937" y="204081"/>
              <a:ext cx="372177" cy="372177"/>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7" name="Oval 46">
              <a:extLst>
                <a:ext uri="{FF2B5EF4-FFF2-40B4-BE49-F238E27FC236}">
                  <a16:creationId xmlns:a16="http://schemas.microsoft.com/office/drawing/2014/main" id="{1BD5EDFF-9C78-2F46-BDD6-3B055E396CF1}"/>
                </a:ext>
              </a:extLst>
            </p:cNvPr>
            <p:cNvSpPr/>
            <p:nvPr/>
          </p:nvSpPr>
          <p:spPr bwMode="auto">
            <a:xfrm>
              <a:off x="2747839" y="4559970"/>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8" name="Oval 47">
              <a:extLst>
                <a:ext uri="{FF2B5EF4-FFF2-40B4-BE49-F238E27FC236}">
                  <a16:creationId xmlns:a16="http://schemas.microsoft.com/office/drawing/2014/main" id="{79AD82F5-FDB1-7F41-B799-5F6BEB56DE15}"/>
                </a:ext>
              </a:extLst>
            </p:cNvPr>
            <p:cNvSpPr/>
            <p:nvPr/>
          </p:nvSpPr>
          <p:spPr bwMode="auto">
            <a:xfrm>
              <a:off x="2894181" y="578014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0" name="Oval 49">
              <a:extLst>
                <a:ext uri="{FF2B5EF4-FFF2-40B4-BE49-F238E27FC236}">
                  <a16:creationId xmlns:a16="http://schemas.microsoft.com/office/drawing/2014/main" id="{CC7DBD86-FC18-784E-8964-68BB30CC2FB3}"/>
                </a:ext>
              </a:extLst>
            </p:cNvPr>
            <p:cNvSpPr/>
            <p:nvPr/>
          </p:nvSpPr>
          <p:spPr bwMode="auto">
            <a:xfrm>
              <a:off x="3691289" y="507251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3" name="Oval 52">
              <a:extLst>
                <a:ext uri="{FF2B5EF4-FFF2-40B4-BE49-F238E27FC236}">
                  <a16:creationId xmlns:a16="http://schemas.microsoft.com/office/drawing/2014/main" id="{31EEB5CF-A309-6544-A8B0-0858D2214881}"/>
                </a:ext>
              </a:extLst>
            </p:cNvPr>
            <p:cNvSpPr/>
            <p:nvPr/>
          </p:nvSpPr>
          <p:spPr bwMode="auto">
            <a:xfrm>
              <a:off x="1827888" y="544450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6" name="Oval 55">
              <a:extLst>
                <a:ext uri="{FF2B5EF4-FFF2-40B4-BE49-F238E27FC236}">
                  <a16:creationId xmlns:a16="http://schemas.microsoft.com/office/drawing/2014/main" id="{A857950F-4EE7-8F49-B522-B6E4DE1AC3D0}"/>
                </a:ext>
              </a:extLst>
            </p:cNvPr>
            <p:cNvSpPr/>
            <p:nvPr/>
          </p:nvSpPr>
          <p:spPr bwMode="auto">
            <a:xfrm>
              <a:off x="2885214" y="203453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9" name="Oval 58">
              <a:extLst>
                <a:ext uri="{FF2B5EF4-FFF2-40B4-BE49-F238E27FC236}">
                  <a16:creationId xmlns:a16="http://schemas.microsoft.com/office/drawing/2014/main" id="{9A3424D3-607C-534B-ABBB-2AD3B3F109A0}"/>
                </a:ext>
              </a:extLst>
            </p:cNvPr>
            <p:cNvSpPr/>
            <p:nvPr/>
          </p:nvSpPr>
          <p:spPr bwMode="auto">
            <a:xfrm>
              <a:off x="3055260" y="17505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0" name="Oval 59">
              <a:extLst>
                <a:ext uri="{FF2B5EF4-FFF2-40B4-BE49-F238E27FC236}">
                  <a16:creationId xmlns:a16="http://schemas.microsoft.com/office/drawing/2014/main" id="{1DF4172A-2F6B-1B45-87EE-5D0FC8057D03}"/>
                </a:ext>
              </a:extLst>
            </p:cNvPr>
            <p:cNvSpPr/>
            <p:nvPr/>
          </p:nvSpPr>
          <p:spPr bwMode="auto">
            <a:xfrm>
              <a:off x="3207660" y="19029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6" name="Oval 65">
              <a:extLst>
                <a:ext uri="{FF2B5EF4-FFF2-40B4-BE49-F238E27FC236}">
                  <a16:creationId xmlns:a16="http://schemas.microsoft.com/office/drawing/2014/main" id="{A48B2F35-764F-7F47-AE97-B36A8CB4924F}"/>
                </a:ext>
              </a:extLst>
            </p:cNvPr>
            <p:cNvSpPr/>
            <p:nvPr/>
          </p:nvSpPr>
          <p:spPr bwMode="auto">
            <a:xfrm>
              <a:off x="3037614" y="198801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7" name="Oval 66">
              <a:extLst>
                <a:ext uri="{FF2B5EF4-FFF2-40B4-BE49-F238E27FC236}">
                  <a16:creationId xmlns:a16="http://schemas.microsoft.com/office/drawing/2014/main" id="{80C2258F-785E-F546-9C64-4C83BC21A33D}"/>
                </a:ext>
              </a:extLst>
            </p:cNvPr>
            <p:cNvSpPr/>
            <p:nvPr/>
          </p:nvSpPr>
          <p:spPr bwMode="auto">
            <a:xfrm>
              <a:off x="2761641" y="312895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8" name="Oval 67">
              <a:extLst>
                <a:ext uri="{FF2B5EF4-FFF2-40B4-BE49-F238E27FC236}">
                  <a16:creationId xmlns:a16="http://schemas.microsoft.com/office/drawing/2014/main" id="{7A5ED40C-A8D9-D14A-9E86-2152169307F9}"/>
                </a:ext>
              </a:extLst>
            </p:cNvPr>
            <p:cNvSpPr/>
            <p:nvPr/>
          </p:nvSpPr>
          <p:spPr bwMode="auto">
            <a:xfrm>
              <a:off x="2798587" y="244200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2" name="Oval 71">
              <a:extLst>
                <a:ext uri="{FF2B5EF4-FFF2-40B4-BE49-F238E27FC236}">
                  <a16:creationId xmlns:a16="http://schemas.microsoft.com/office/drawing/2014/main" id="{19367054-6578-204D-A62F-A67C27C732F8}"/>
                </a:ext>
              </a:extLst>
            </p:cNvPr>
            <p:cNvSpPr/>
            <p:nvPr/>
          </p:nvSpPr>
          <p:spPr bwMode="auto">
            <a:xfrm>
              <a:off x="4438577" y="157756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4" name="Oval 73">
              <a:extLst>
                <a:ext uri="{FF2B5EF4-FFF2-40B4-BE49-F238E27FC236}">
                  <a16:creationId xmlns:a16="http://schemas.microsoft.com/office/drawing/2014/main" id="{8BEF7C1B-4738-D54C-B6C1-4E44E631D18C}"/>
                </a:ext>
              </a:extLst>
            </p:cNvPr>
            <p:cNvSpPr/>
            <p:nvPr/>
          </p:nvSpPr>
          <p:spPr bwMode="auto">
            <a:xfrm>
              <a:off x="5783283" y="1259725"/>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3427415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00096"/>
                                        </p:tgtEl>
                                        <p:attrNameLst>
                                          <p:attrName>style.visibility</p:attrName>
                                        </p:attrNameLst>
                                      </p:cBhvr>
                                      <p:to>
                                        <p:strVal val="visible"/>
                                      </p:to>
                                    </p:set>
                                    <p:animEffect transition="in" filter="wipe(down)">
                                      <p:cBhvr>
                                        <p:cTn id="25" dur="580">
                                          <p:stCondLst>
                                            <p:cond delay="0"/>
                                          </p:stCondLst>
                                        </p:cTn>
                                        <p:tgtEl>
                                          <p:spTgt spid="900096"/>
                                        </p:tgtEl>
                                      </p:cBhvr>
                                    </p:animEffect>
                                    <p:anim calcmode="lin" valueType="num">
                                      <p:cBhvr>
                                        <p:cTn id="26" dur="1822" tmFilter="0,0; 0.14,0.36; 0.43,0.73; 0.71,0.91; 1.0,1.0">
                                          <p:stCondLst>
                                            <p:cond delay="0"/>
                                          </p:stCondLst>
                                        </p:cTn>
                                        <p:tgtEl>
                                          <p:spTgt spid="90009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0009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0009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0009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00096"/>
                                        </p:tgtEl>
                                        <p:attrNameLst>
                                          <p:attrName>ppt_y</p:attrName>
                                        </p:attrNameLst>
                                      </p:cBhvr>
                                      <p:tavLst>
                                        <p:tav tm="0" fmla="#ppt_y-sin(pi*$)/81">
                                          <p:val>
                                            <p:fltVal val="0"/>
                                          </p:val>
                                        </p:tav>
                                        <p:tav tm="100000">
                                          <p:val>
                                            <p:fltVal val="1"/>
                                          </p:val>
                                        </p:tav>
                                      </p:tavLst>
                                    </p:anim>
                                    <p:animScale>
                                      <p:cBhvr>
                                        <p:cTn id="31" dur="26">
                                          <p:stCondLst>
                                            <p:cond delay="650"/>
                                          </p:stCondLst>
                                        </p:cTn>
                                        <p:tgtEl>
                                          <p:spTgt spid="900096"/>
                                        </p:tgtEl>
                                      </p:cBhvr>
                                      <p:to x="100000" y="60000"/>
                                    </p:animScale>
                                    <p:animScale>
                                      <p:cBhvr>
                                        <p:cTn id="32" dur="166" decel="50000">
                                          <p:stCondLst>
                                            <p:cond delay="676"/>
                                          </p:stCondLst>
                                        </p:cTn>
                                        <p:tgtEl>
                                          <p:spTgt spid="900096"/>
                                        </p:tgtEl>
                                      </p:cBhvr>
                                      <p:to x="100000" y="100000"/>
                                    </p:animScale>
                                    <p:animScale>
                                      <p:cBhvr>
                                        <p:cTn id="33" dur="26">
                                          <p:stCondLst>
                                            <p:cond delay="1312"/>
                                          </p:stCondLst>
                                        </p:cTn>
                                        <p:tgtEl>
                                          <p:spTgt spid="900096"/>
                                        </p:tgtEl>
                                      </p:cBhvr>
                                      <p:to x="100000" y="80000"/>
                                    </p:animScale>
                                    <p:animScale>
                                      <p:cBhvr>
                                        <p:cTn id="34" dur="166" decel="50000">
                                          <p:stCondLst>
                                            <p:cond delay="1338"/>
                                          </p:stCondLst>
                                        </p:cTn>
                                        <p:tgtEl>
                                          <p:spTgt spid="900096"/>
                                        </p:tgtEl>
                                      </p:cBhvr>
                                      <p:to x="100000" y="100000"/>
                                    </p:animScale>
                                    <p:animScale>
                                      <p:cBhvr>
                                        <p:cTn id="35" dur="26">
                                          <p:stCondLst>
                                            <p:cond delay="1642"/>
                                          </p:stCondLst>
                                        </p:cTn>
                                        <p:tgtEl>
                                          <p:spTgt spid="900096"/>
                                        </p:tgtEl>
                                      </p:cBhvr>
                                      <p:to x="100000" y="90000"/>
                                    </p:animScale>
                                    <p:animScale>
                                      <p:cBhvr>
                                        <p:cTn id="36" dur="166" decel="50000">
                                          <p:stCondLst>
                                            <p:cond delay="1668"/>
                                          </p:stCondLst>
                                        </p:cTn>
                                        <p:tgtEl>
                                          <p:spTgt spid="900096"/>
                                        </p:tgtEl>
                                      </p:cBhvr>
                                      <p:to x="100000" y="100000"/>
                                    </p:animScale>
                                    <p:animScale>
                                      <p:cBhvr>
                                        <p:cTn id="37" dur="26">
                                          <p:stCondLst>
                                            <p:cond delay="1808"/>
                                          </p:stCondLst>
                                        </p:cTn>
                                        <p:tgtEl>
                                          <p:spTgt spid="900096"/>
                                        </p:tgtEl>
                                      </p:cBhvr>
                                      <p:to x="100000" y="95000"/>
                                    </p:animScale>
                                    <p:animScale>
                                      <p:cBhvr>
                                        <p:cTn id="38" dur="166" decel="50000">
                                          <p:stCondLst>
                                            <p:cond delay="1834"/>
                                          </p:stCondLst>
                                        </p:cTn>
                                        <p:tgtEl>
                                          <p:spTgt spid="9000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B89271-16F2-627B-E0BA-942C416CB35B}"/>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rtl="1">
              <a:defRPr/>
            </a:pPr>
            <a:r>
              <a:rPr lang="ar-JO" sz="5400" b="1" dirty="0">
                <a:effectLst>
                  <a:glow rad="127000">
                    <a:schemeClr val="tx1"/>
                  </a:glow>
                </a:effectLst>
                <a:latin typeface="Times" panose="02020603050405020304" pitchFamily="18" charset="0"/>
                <a:ea typeface="ＭＳ Ｐゴシック" charset="0"/>
                <a:cs typeface="Times" panose="02020603050405020304" pitchFamily="18" charset="0"/>
              </a:rPr>
              <a:t>بيتنا في الأردن </a:t>
            </a:r>
            <a:endParaRPr lang="en-US" sz="5400" b="1" dirty="0">
              <a:effectLst>
                <a:glow rad="127000">
                  <a:schemeClr val="tx1"/>
                </a:glow>
              </a:effectLst>
              <a:latin typeface="Times" panose="02020603050405020304" pitchFamily="18" charset="0"/>
              <a:ea typeface="ＭＳ Ｐゴシック" charset="0"/>
              <a:cs typeface="Times" panose="02020603050405020304" pitchFamily="18" charset="0"/>
            </a:endParaRPr>
          </a:p>
        </p:txBody>
      </p:sp>
    </p:spTree>
    <p:extLst>
      <p:ext uri="{BB962C8B-B14F-4D97-AF65-F5344CB8AC3E}">
        <p14:creationId xmlns:p14="http://schemas.microsoft.com/office/powerpoint/2010/main" val="37786068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ega Freedom Sale: Vijay Sales' unveils offers on electronic products and  gadgets - Times of India">
            <a:extLst>
              <a:ext uri="{FF2B5EF4-FFF2-40B4-BE49-F238E27FC236}">
                <a16:creationId xmlns:a16="http://schemas.microsoft.com/office/drawing/2014/main" id="{3EE934E6-170A-C7DB-651B-6A7D5F1853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97"/>
          <a:stretch/>
        </p:blipFill>
        <p:spPr bwMode="auto">
          <a:xfrm>
            <a:off x="0" y="588804"/>
            <a:ext cx="9144000" cy="47064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ales of Ferrari's, Bentley's and Other Super Expensive Luxury Cars Soaring  - TheStreet">
            <a:extLst>
              <a:ext uri="{FF2B5EF4-FFF2-40B4-BE49-F238E27FC236}">
                <a16:creationId xmlns:a16="http://schemas.microsoft.com/office/drawing/2014/main" id="{AB56B0F0-2AAF-2B95-2070-5968935F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719" y="294856"/>
            <a:ext cx="2689687" cy="179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19 Conservative outfits ideas | outfits, style, fashion">
            <a:extLst>
              <a:ext uri="{FF2B5EF4-FFF2-40B4-BE49-F238E27FC236}">
                <a16:creationId xmlns:a16="http://schemas.microsoft.com/office/drawing/2014/main" id="{68B53695-A3A0-EC67-F4FF-C7CF875E3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575" y="103908"/>
            <a:ext cx="2039888" cy="30566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10 Men's Weekend Wear ideas | mens outfits, leather jacket men, leather men">
            <a:extLst>
              <a:ext uri="{FF2B5EF4-FFF2-40B4-BE49-F238E27FC236}">
                <a16:creationId xmlns:a16="http://schemas.microsoft.com/office/drawing/2014/main" id="{2D3B1DC8-16F2-D550-623B-193EBFAFDC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37" y="403633"/>
            <a:ext cx="2037276" cy="2950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6F05F-A81E-955B-DC7D-9F0593DD53DB}"/>
              </a:ext>
            </a:extLst>
          </p:cNvPr>
          <p:cNvSpPr txBox="1"/>
          <p:nvPr/>
        </p:nvSpPr>
        <p:spPr>
          <a:xfrm>
            <a:off x="275076" y="5294770"/>
            <a:ext cx="8593847" cy="1561966"/>
          </a:xfrm>
          <a:prstGeom prst="rect">
            <a:avLst/>
          </a:prstGeom>
          <a:noFill/>
        </p:spPr>
        <p:txBody>
          <a:bodyPr wrap="square" rtlCol="0">
            <a:spAutoFit/>
          </a:bodyPr>
          <a:lstStyle/>
          <a:p>
            <a:pPr algn="ctr">
              <a:spcAft>
                <a:spcPts val="900"/>
              </a:spcAft>
            </a:pPr>
            <a:r>
              <a:rPr lang="ar-JO" sz="4400" b="1" dirty="0">
                <a:effectLst>
                  <a:glow rad="139700">
                    <a:schemeClr val="bg1"/>
                  </a:glow>
                </a:effectLst>
                <a:latin typeface="Calibri" panose="020F0502020204030204" pitchFamily="34" charset="0"/>
                <a:cs typeface="Calibri" panose="020F0502020204030204" pitchFamily="34" charset="0"/>
              </a:rPr>
              <a:t>كل شيء حولنا يقول لنا أنّنا </a:t>
            </a:r>
          </a:p>
          <a:p>
            <a:pPr algn="ctr">
              <a:spcAft>
                <a:spcPts val="900"/>
              </a:spcAft>
            </a:pPr>
            <a:r>
              <a:rPr lang="ar-JO" sz="4400" b="1" dirty="0">
                <a:effectLst>
                  <a:glow rad="139700">
                    <a:schemeClr val="bg1"/>
                  </a:glow>
                </a:effectLst>
                <a:latin typeface="Calibri" panose="020F0502020204030204" pitchFamily="34" charset="0"/>
                <a:cs typeface="Calibri" panose="020F0502020204030204" pitchFamily="34" charset="0"/>
              </a:rPr>
              <a:t>لا نملك كل ما يلزمنا لنكون سعداء!</a:t>
            </a:r>
            <a:endParaRPr lang="en-US" sz="44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2944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312F835C-2DBD-1A37-CC69-47D6122DE06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249002"/>
            <a:ext cx="9144000" cy="1754326"/>
          </a:xfrm>
          <a:prstGeom prst="rect">
            <a:avLst/>
          </a:prstGeom>
          <a:noFill/>
        </p:spPr>
        <p:txBody>
          <a:bodyPr wrap="square" rtlCol="0">
            <a:spAutoFit/>
          </a:bodyPr>
          <a:lstStyle/>
          <a:p>
            <a:pPr marL="857250" indent="-857250" algn="ctr" rtl="1">
              <a:buAutoNum type="romanUcPeriod" startAt="2"/>
            </a:pPr>
            <a:r>
              <a:rPr lang="ar-JO" sz="5400" b="1" dirty="0">
                <a:solidFill>
                  <a:srgbClr val="FFFF00"/>
                </a:solidFill>
                <a:effectLst>
                  <a:glow rad="139700">
                    <a:schemeClr val="bg1"/>
                  </a:glow>
                </a:effectLst>
                <a:latin typeface="Calibri" panose="020F0502020204030204" pitchFamily="34" charset="0"/>
                <a:cs typeface="Calibri" panose="020F0502020204030204" pitchFamily="34" charset="0"/>
              </a:rPr>
              <a:t>لا تعتقد أن القناعة تأتي</a:t>
            </a:r>
          </a:p>
          <a:p>
            <a:pPr algn="ctr" rtl="1"/>
            <a:r>
              <a:rPr lang="ar-JO" sz="5400" b="1" dirty="0">
                <a:solidFill>
                  <a:srgbClr val="FFFF00"/>
                </a:solidFill>
                <a:effectLst>
                  <a:glow rad="139700">
                    <a:schemeClr val="bg1"/>
                  </a:glow>
                </a:effectLst>
                <a:latin typeface="Calibri" panose="020F0502020204030204" pitchFamily="34" charset="0"/>
                <a:cs typeface="Calibri" panose="020F0502020204030204" pitchFamily="34" charset="0"/>
              </a:rPr>
              <a:t> من تلبية احتياجاتك </a:t>
            </a:r>
            <a:endParaRPr lang="en-US" sz="54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481219" y="2453829"/>
            <a:ext cx="8572262" cy="769441"/>
          </a:xfrm>
          <a:prstGeom prst="rect">
            <a:avLst/>
          </a:prstGeom>
          <a:noFill/>
        </p:spPr>
        <p:txBody>
          <a:bodyPr wrap="square" rtlCol="0">
            <a:spAutoFit/>
          </a:bodyPr>
          <a:lstStyle/>
          <a:p>
            <a:pPr algn="r" rtl="1"/>
            <a:r>
              <a:rPr lang="ar-JO" sz="6600" b="1" baseline="30000" dirty="0">
                <a:effectLst>
                  <a:glow rad="139700">
                    <a:schemeClr val="bg1"/>
                  </a:glow>
                </a:effectLst>
                <a:latin typeface="Calibri" panose="020F0502020204030204" pitchFamily="34" charset="0"/>
                <a:cs typeface="Calibri" panose="020F0502020204030204" pitchFamily="34" charset="0"/>
              </a:rPr>
              <a:t>لَيْسَ أَنِّي أَقُولُ مِنْ جِهَةِ احْتِيَاجٍ </a:t>
            </a:r>
            <a:r>
              <a:rPr lang="en-US" sz="4400" b="1" dirty="0">
                <a:effectLst>
                  <a:glow rad="139700">
                    <a:schemeClr val="bg1"/>
                  </a:glow>
                </a:effectLst>
                <a:latin typeface="Calibri" panose="020F0502020204030204" pitchFamily="34" charset="0"/>
                <a:cs typeface="Calibri" panose="020F0502020204030204" pitchFamily="34" charset="0"/>
              </a:rPr>
              <a:t>... </a:t>
            </a:r>
            <a:r>
              <a:rPr lang="ar-JO" sz="4400" b="1" dirty="0">
                <a:effectLst>
                  <a:glow rad="139700">
                    <a:schemeClr val="bg1"/>
                  </a:glow>
                </a:effectLst>
                <a:latin typeface="Calibri" panose="020F0502020204030204" pitchFamily="34" charset="0"/>
                <a:cs typeface="Calibri" panose="020F0502020204030204" pitchFamily="34" charset="0"/>
              </a:rPr>
              <a:t> </a:t>
            </a:r>
            <a:r>
              <a:rPr lang="ar-JO" sz="4000" b="1" dirty="0">
                <a:effectLst>
                  <a:glow rad="139700">
                    <a:schemeClr val="bg1"/>
                  </a:glow>
                </a:effectLst>
                <a:latin typeface="Calibri" panose="020F0502020204030204" pitchFamily="34" charset="0"/>
                <a:cs typeface="Calibri" panose="020F0502020204030204" pitchFamily="34" charset="0"/>
              </a:rPr>
              <a:t>(11)</a:t>
            </a:r>
            <a:endParaRPr lang="en-US" sz="5400" b="1" dirty="0">
              <a:effectLst>
                <a:glow rad="139700">
                  <a:schemeClr val="bg1"/>
                </a:glow>
              </a:effectLst>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481219" y="3673771"/>
            <a:ext cx="8181563" cy="2935227"/>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r" rtl="1">
              <a:spcAft>
                <a:spcPts val="45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فرح بولس لم يكن بسبب أن</a:t>
            </a:r>
          </a:p>
          <a:p>
            <a:pPr algn="r" rtl="1">
              <a:spcAft>
                <a:spcPts val="450"/>
              </a:spcAft>
            </a:pPr>
            <a:r>
              <a:rPr lang="ar-JO" sz="4000" b="1" dirty="0">
                <a:effectLst>
                  <a:glow rad="139700">
                    <a:schemeClr val="bg1"/>
                  </a:glow>
                </a:effectLst>
                <a:latin typeface="Calibri" panose="020F0502020204030204" pitchFamily="34" charset="0"/>
                <a:cs typeface="Calibri" panose="020F0502020204030204" pitchFamily="34" charset="0"/>
              </a:rPr>
              <a:t> </a:t>
            </a:r>
            <a:r>
              <a:rPr lang="en-US" sz="4000" b="1" dirty="0">
                <a:effectLst>
                  <a:glow rad="139700">
                    <a:schemeClr val="bg1"/>
                  </a:glow>
                </a:effectLst>
                <a:latin typeface="Calibri" panose="020F0502020204030204" pitchFamily="34" charset="0"/>
                <a:cs typeface="Calibri" panose="020F0502020204030204" pitchFamily="34" charset="0"/>
              </a:rPr>
              <a:t>    </a:t>
            </a:r>
            <a:r>
              <a:rPr lang="ar-JO" sz="4000" b="1" dirty="0">
                <a:effectLst>
                  <a:glow rad="139700">
                    <a:schemeClr val="bg1"/>
                  </a:glow>
                </a:effectLst>
                <a:latin typeface="Calibri" panose="020F0502020204030204" pitchFamily="34" charset="0"/>
                <a:cs typeface="Calibri" panose="020F0502020204030204" pitchFamily="34" charset="0"/>
              </a:rPr>
              <a:t>هديتهم سددت احتياجاته </a:t>
            </a:r>
            <a:r>
              <a:rPr lang="en-US" sz="4000" b="1" dirty="0">
                <a:effectLst>
                  <a:glow rad="139700">
                    <a:schemeClr val="bg1"/>
                  </a:glow>
                </a:effectLst>
                <a:latin typeface="Calibri" panose="020F0502020204030204" pitchFamily="34" charset="0"/>
                <a:cs typeface="Calibri" panose="020F0502020204030204" pitchFamily="34" charset="0"/>
              </a:rPr>
              <a:t>.</a:t>
            </a:r>
          </a:p>
          <a:p>
            <a:pPr marL="428625" indent="-428625" algn="r" rtl="1">
              <a:spcAft>
                <a:spcPts val="135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لم يرَ بولس أنّ لديه " احتياج"</a:t>
            </a:r>
          </a:p>
          <a:p>
            <a:pPr algn="r" rtl="1">
              <a:spcAft>
                <a:spcPts val="1350"/>
              </a:spcAft>
            </a:pPr>
            <a:r>
              <a:rPr lang="ar-JO" sz="4000" b="1" dirty="0">
                <a:effectLst>
                  <a:glow rad="139700">
                    <a:schemeClr val="bg1"/>
                  </a:glow>
                </a:effectLst>
                <a:latin typeface="Calibri" panose="020F0502020204030204" pitchFamily="34" charset="0"/>
                <a:cs typeface="Calibri" panose="020F0502020204030204" pitchFamily="34" charset="0"/>
              </a:rPr>
              <a:t>      لأنّه تعلّم أن يكون قانعًا.</a:t>
            </a:r>
            <a:endParaRPr lang="en-US" sz="40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1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33" name="Text Box 28"/>
          <p:cNvSpPr txBox="1">
            <a:spLocks noChangeArrowheads="1"/>
          </p:cNvSpPr>
          <p:nvPr/>
        </p:nvSpPr>
        <p:spPr bwMode="auto">
          <a:xfrm>
            <a:off x="7660109" y="-731449"/>
            <a:ext cx="1551961"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185-186</a:t>
            </a:r>
            <a:endParaRPr kumimoji="0" lang="en-US" sz="32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endParaRPr>
          </a:p>
        </p:txBody>
      </p:sp>
      <p:sp>
        <p:nvSpPr>
          <p:cNvPr id="2" name="Title 1"/>
          <p:cNvSpPr>
            <a:spLocks noGrp="1"/>
          </p:cNvSpPr>
          <p:nvPr>
            <p:ph type="title"/>
          </p:nvPr>
        </p:nvSpPr>
        <p:spPr>
          <a:xfrm>
            <a:off x="107535" y="111034"/>
            <a:ext cx="3672408" cy="647700"/>
          </a:xfrm>
        </p:spPr>
        <p:txBody>
          <a:bodyPr/>
          <a:lstStyle/>
          <a:p>
            <a:r>
              <a:rPr lang="ar-JO" sz="4400" b="1" dirty="0">
                <a:latin typeface="Times" panose="02020603050405020304" pitchFamily="18" charset="0"/>
                <a:ea typeface="ＭＳ Ｐゴシック" charset="0"/>
                <a:cs typeface="Times" panose="02020603050405020304" pitchFamily="18" charset="0"/>
              </a:rPr>
              <a:t>حوار تخيلي </a:t>
            </a:r>
            <a:endParaRPr lang="en-US" sz="4400" b="1" dirty="0">
              <a:latin typeface="Times" panose="02020603050405020304" pitchFamily="18" charset="0"/>
              <a:ea typeface="ＭＳ Ｐゴシック" charset="0"/>
              <a:cs typeface="Times" panose="02020603050405020304" pitchFamily="18" charset="0"/>
            </a:endParaRPr>
          </a:p>
        </p:txBody>
      </p:sp>
      <p:sp>
        <p:nvSpPr>
          <p:cNvPr id="17" name="Title 1">
            <a:extLst>
              <a:ext uri="{FF2B5EF4-FFF2-40B4-BE49-F238E27FC236}">
                <a16:creationId xmlns:a16="http://schemas.microsoft.com/office/drawing/2014/main" id="{09C7D789-6D8A-5B44-A52C-D18F75AE0154}"/>
              </a:ext>
            </a:extLst>
          </p:cNvPr>
          <p:cNvSpPr txBox="1">
            <a:spLocks/>
          </p:cNvSpPr>
          <p:nvPr/>
        </p:nvSpPr>
        <p:spPr bwMode="auto">
          <a:xfrm>
            <a:off x="5505235" y="-42819"/>
            <a:ext cx="352715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المضطهدون</a:t>
            </a:r>
            <a:endParaRPr kumimoji="0" lang="en-US" sz="4000" b="0" i="0" u="none" strike="noStrike" kern="0" cap="none" spc="0" normalizeH="0" baseline="0" noProof="0" dirty="0">
              <a:ln>
                <a:noFill/>
              </a:ln>
              <a:solidFill>
                <a:srgbClr val="E3EBF1"/>
              </a:solidFill>
              <a:effectLst/>
              <a:uLnTx/>
              <a:uFillTx/>
              <a:latin typeface="Times" panose="02020603050405020304" pitchFamily="18" charset="0"/>
              <a:ea typeface="ＭＳ Ｐゴシック" charset="0"/>
              <a:cs typeface="Times" panose="02020603050405020304" pitchFamily="18" charset="0"/>
            </a:endParaRPr>
          </a:p>
        </p:txBody>
      </p:sp>
      <p:sp>
        <p:nvSpPr>
          <p:cNvPr id="18" name="Title 1">
            <a:extLst>
              <a:ext uri="{FF2B5EF4-FFF2-40B4-BE49-F238E27FC236}">
                <a16:creationId xmlns:a16="http://schemas.microsoft.com/office/drawing/2014/main" id="{4FD9D6A4-5F12-4C4D-AE80-44A399632010}"/>
              </a:ext>
            </a:extLst>
          </p:cNvPr>
          <p:cNvSpPr txBox="1">
            <a:spLocks/>
          </p:cNvSpPr>
          <p:nvPr/>
        </p:nvSpPr>
        <p:spPr bwMode="auto">
          <a:xfrm>
            <a:off x="2731172" y="2846"/>
            <a:ext cx="209504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بولس</a:t>
            </a:r>
            <a:endParaRPr kumimoji="0" lang="en-US" sz="4000" b="0" i="0" u="none" strike="noStrike" kern="0" cap="none" spc="0" normalizeH="0" baseline="0" noProof="0" dirty="0">
              <a:ln>
                <a:noFill/>
              </a:ln>
              <a:solidFill>
                <a:srgbClr val="E3EBF1"/>
              </a:solidFill>
              <a:effectLst/>
              <a:uLnTx/>
              <a:uFillTx/>
              <a:latin typeface="Times" panose="02020603050405020304" pitchFamily="18" charset="0"/>
              <a:ea typeface="ＭＳ Ｐゴシック" charset="0"/>
              <a:cs typeface="Times" panose="02020603050405020304" pitchFamily="18" charset="0"/>
            </a:endParaRPr>
          </a:p>
        </p:txBody>
      </p:sp>
      <p:sp>
        <p:nvSpPr>
          <p:cNvPr id="19" name="Title 1">
            <a:extLst>
              <a:ext uri="{FF2B5EF4-FFF2-40B4-BE49-F238E27FC236}">
                <a16:creationId xmlns:a16="http://schemas.microsoft.com/office/drawing/2014/main" id="{60A07F6E-EB3F-A542-8C8F-4EDC8D209048}"/>
              </a:ext>
            </a:extLst>
          </p:cNvPr>
          <p:cNvSpPr txBox="1">
            <a:spLocks/>
          </p:cNvSpPr>
          <p:nvPr/>
        </p:nvSpPr>
        <p:spPr bwMode="auto">
          <a:xfrm>
            <a:off x="5181053" y="772968"/>
            <a:ext cx="3851339" cy="2244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أنت تحب أن تشارك عن يسوع سوف </a:t>
            </a:r>
            <a:r>
              <a:rPr kumimoji="0" lang="ar-JO" altLang="ja-JP" sz="3600" b="1" i="0" u="none" strike="noStrike" kern="1200" cap="none" spc="0" normalizeH="0" baseline="0" noProof="0" dirty="0">
                <a:ln>
                  <a:noFill/>
                </a:ln>
                <a:solidFill>
                  <a:srgbClr val="FFFF00"/>
                </a:solidFill>
                <a:effectLst/>
                <a:uLnTx/>
                <a:uFillTx/>
                <a:latin typeface="Times" panose="02020603050405020304" pitchFamily="18" charset="0"/>
                <a:ea typeface="ＭＳ Ｐゴシック" charset="0"/>
                <a:cs typeface="Times" panose="02020603050405020304" pitchFamily="18" charset="0"/>
              </a:rPr>
              <a:t>أضعك في السجن</a:t>
            </a: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a:t>
            </a:r>
            <a:endParaRPr kumimoji="0" lang="en-US" sz="3600" b="0" i="0" u="none" strike="noStrike" kern="0" cap="none" spc="0" normalizeH="0" baseline="0" noProof="0" dirty="0">
              <a:ln>
                <a:noFill/>
              </a:ln>
              <a:solidFill>
                <a:srgbClr val="E3EBF1"/>
              </a:solidFill>
              <a:effectLst/>
              <a:uLnTx/>
              <a:uFillTx/>
              <a:latin typeface="Times" panose="02020603050405020304" pitchFamily="18" charset="0"/>
              <a:ea typeface="ＭＳ Ｐゴシック" charset="0"/>
              <a:cs typeface="Times" panose="02020603050405020304" pitchFamily="18" charset="0"/>
            </a:endParaRPr>
          </a:p>
        </p:txBody>
      </p:sp>
      <p:sp>
        <p:nvSpPr>
          <p:cNvPr id="20" name="Title 1">
            <a:extLst>
              <a:ext uri="{FF2B5EF4-FFF2-40B4-BE49-F238E27FC236}">
                <a16:creationId xmlns:a16="http://schemas.microsoft.com/office/drawing/2014/main" id="{2654461A-9F63-5847-8B4B-3431CA47359C}"/>
              </a:ext>
            </a:extLst>
          </p:cNvPr>
          <p:cNvSpPr txBox="1">
            <a:spLocks/>
          </p:cNvSpPr>
          <p:nvPr/>
        </p:nvSpPr>
        <p:spPr bwMode="auto">
          <a:xfrm>
            <a:off x="107535" y="818634"/>
            <a:ext cx="4762177" cy="239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جيد! هذا سيعطيني وقت أكثر للصلاة وكتابة الرسائل للكنائس ومشاركة المسيح مع كل جندي من حرّاسي.</a:t>
            </a:r>
            <a:endParaRPr kumimoji="0" lang="en-US" sz="3600" b="0" i="0" u="none" strike="noStrike" kern="0" cap="none" spc="0" normalizeH="0" baseline="0" noProof="0" dirty="0">
              <a:ln>
                <a:noFill/>
              </a:ln>
              <a:solidFill>
                <a:srgbClr val="E3EBF1"/>
              </a:solidFill>
              <a:effectLst/>
              <a:uLnTx/>
              <a:uFillTx/>
              <a:latin typeface="Times" panose="02020603050405020304" pitchFamily="18" charset="0"/>
              <a:ea typeface="ＭＳ Ｐゴシック" charset="0"/>
              <a:cs typeface="Times" panose="02020603050405020304" pitchFamily="18" charset="0"/>
            </a:endParaRPr>
          </a:p>
        </p:txBody>
      </p:sp>
      <p:sp>
        <p:nvSpPr>
          <p:cNvPr id="21" name="Title 1">
            <a:extLst>
              <a:ext uri="{FF2B5EF4-FFF2-40B4-BE49-F238E27FC236}">
                <a16:creationId xmlns:a16="http://schemas.microsoft.com/office/drawing/2014/main" id="{D41693C6-6F05-434F-949F-4D49929162AB}"/>
              </a:ext>
            </a:extLst>
          </p:cNvPr>
          <p:cNvSpPr txBox="1">
            <a:spLocks/>
          </p:cNvSpPr>
          <p:nvPr/>
        </p:nvSpPr>
        <p:spPr bwMode="auto">
          <a:xfrm>
            <a:off x="5181053" y="3305408"/>
            <a:ext cx="3851339" cy="193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r" defTabSz="455613"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حسنًا، إذن </a:t>
            </a:r>
            <a:r>
              <a:rPr kumimoji="0" lang="ar-JO" altLang="ja-JP" sz="3600" b="1" i="0" u="none" strike="noStrike" kern="1200" cap="none" spc="0" normalizeH="0" baseline="0" noProof="0" dirty="0">
                <a:ln>
                  <a:noFill/>
                </a:ln>
                <a:solidFill>
                  <a:srgbClr val="FFFF00"/>
                </a:solidFill>
                <a:effectLst/>
                <a:uLnTx/>
                <a:uFillTx/>
                <a:latin typeface="Times" panose="02020603050405020304" pitchFamily="18" charset="0"/>
                <a:ea typeface="ＭＳ Ｐゴシック" charset="0"/>
                <a:cs typeface="Times" panose="02020603050405020304" pitchFamily="18" charset="0"/>
              </a:rPr>
              <a:t>سأعذبك!</a:t>
            </a:r>
            <a:endParaRPr kumimoji="0" lang="en-US" sz="3600" b="1" i="0" u="none" strike="noStrike" kern="1200" cap="none" spc="0" normalizeH="0" baseline="0" noProof="0" dirty="0">
              <a:ln>
                <a:noFill/>
              </a:ln>
              <a:solidFill>
                <a:srgbClr val="FFFF00"/>
              </a:solidFill>
              <a:effectLst/>
              <a:uLnTx/>
              <a:uFillTx/>
              <a:latin typeface="Times" panose="02020603050405020304" pitchFamily="18" charset="0"/>
              <a:ea typeface="ＭＳ Ｐゴシック" charset="0"/>
              <a:cs typeface="Times" panose="02020603050405020304" pitchFamily="18" charset="0"/>
            </a:endParaRPr>
          </a:p>
        </p:txBody>
      </p:sp>
      <p:sp>
        <p:nvSpPr>
          <p:cNvPr id="22" name="Title 1">
            <a:extLst>
              <a:ext uri="{FF2B5EF4-FFF2-40B4-BE49-F238E27FC236}">
                <a16:creationId xmlns:a16="http://schemas.microsoft.com/office/drawing/2014/main" id="{14E4E2D1-49E0-3345-AA44-8BC474EEA966}"/>
              </a:ext>
            </a:extLst>
          </p:cNvPr>
          <p:cNvSpPr txBox="1">
            <a:spLocks/>
          </p:cNvSpPr>
          <p:nvPr/>
        </p:nvSpPr>
        <p:spPr bwMode="auto">
          <a:xfrm>
            <a:off x="107535" y="3351073"/>
            <a:ext cx="4762177" cy="20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شكرًا لك، لأنني بهذه الطريقة أستطيع أن أشترك بآلام سيدي يسوع.</a:t>
            </a:r>
            <a:endParaRPr kumimoji="0" lang="en-US"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endParaRPr>
          </a:p>
        </p:txBody>
      </p:sp>
      <p:sp>
        <p:nvSpPr>
          <p:cNvPr id="23" name="Title 1">
            <a:extLst>
              <a:ext uri="{FF2B5EF4-FFF2-40B4-BE49-F238E27FC236}">
                <a16:creationId xmlns:a16="http://schemas.microsoft.com/office/drawing/2014/main" id="{9D8BF235-74AD-5845-8066-1CDF145A8000}"/>
              </a:ext>
            </a:extLst>
          </p:cNvPr>
          <p:cNvSpPr txBox="1">
            <a:spLocks/>
          </p:cNvSpPr>
          <p:nvPr/>
        </p:nvSpPr>
        <p:spPr bwMode="auto">
          <a:xfrm>
            <a:off x="5181053" y="5358798"/>
            <a:ext cx="3851339" cy="1499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r" defTabSz="455613"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حقًا؟ إذن </a:t>
            </a:r>
            <a:r>
              <a:rPr kumimoji="0" lang="ar-JO" altLang="ja-JP" sz="3600" b="1" i="0" u="none" strike="noStrike" kern="1200" cap="none" spc="0" normalizeH="0" baseline="0" noProof="0" dirty="0">
                <a:ln>
                  <a:noFill/>
                </a:ln>
                <a:solidFill>
                  <a:srgbClr val="FFFF00"/>
                </a:solidFill>
                <a:effectLst/>
                <a:uLnTx/>
                <a:uFillTx/>
                <a:latin typeface="Times" panose="02020603050405020304" pitchFamily="18" charset="0"/>
                <a:ea typeface="ＭＳ Ｐゴシック" charset="0"/>
                <a:cs typeface="Times" panose="02020603050405020304" pitchFamily="18" charset="0"/>
              </a:rPr>
              <a:t>سأقتلك</a:t>
            </a: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a:t>
            </a:r>
            <a:endParaRPr kumimoji="0" lang="en-US"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endParaRPr>
          </a:p>
        </p:txBody>
      </p:sp>
      <p:sp>
        <p:nvSpPr>
          <p:cNvPr id="24" name="Title 1">
            <a:extLst>
              <a:ext uri="{FF2B5EF4-FFF2-40B4-BE49-F238E27FC236}">
                <a16:creationId xmlns:a16="http://schemas.microsoft.com/office/drawing/2014/main" id="{E8C48FCB-234E-374D-BBDA-39897410E4A0}"/>
              </a:ext>
            </a:extLst>
          </p:cNvPr>
          <p:cNvSpPr txBox="1">
            <a:spLocks/>
          </p:cNvSpPr>
          <p:nvPr/>
        </p:nvSpPr>
        <p:spPr bwMode="auto">
          <a:xfrm>
            <a:off x="107535" y="5404463"/>
            <a:ext cx="4762177" cy="156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هذا أفضل خيار، لأنك حينها ستدخلني إلى محضره! </a:t>
            </a:r>
            <a:endParaRPr kumimoji="0" lang="en-US" sz="36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endParaRPr>
          </a:p>
        </p:txBody>
      </p:sp>
    </p:spTree>
    <p:extLst>
      <p:ext uri="{BB962C8B-B14F-4D97-AF65-F5344CB8AC3E}">
        <p14:creationId xmlns:p14="http://schemas.microsoft.com/office/powerpoint/2010/main" val="345531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3">
            <a:extLst>
              <a:ext uri="{28A0092B-C50C-407E-A947-70E740481C1C}">
                <a14:useLocalDpi xmlns:a14="http://schemas.microsoft.com/office/drawing/2010/main"/>
              </a:ext>
            </a:extLst>
          </a:blip>
          <a:srcRect l="4455" t="7248" r="4790" b="10357"/>
          <a:stretch/>
        </p:blipFill>
        <p:spPr bwMode="auto">
          <a:xfrm>
            <a:off x="-1" y="1"/>
            <a:ext cx="95405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normAutofit/>
          </a:bodyPr>
          <a:lstStyle/>
          <a:p>
            <a:r>
              <a:rPr lang="ar-JO" sz="6000" b="1" dirty="0">
                <a:solidFill>
                  <a:schemeClr val="tx1"/>
                </a:solidFill>
                <a:latin typeface="Times" panose="02020603050405020304" pitchFamily="18" charset="0"/>
                <a:ea typeface="ＭＳ Ｐゴシック" charset="0"/>
                <a:cs typeface="Times" panose="02020603050405020304" pitchFamily="18" charset="0"/>
              </a:rPr>
              <a:t>مَن الذي كان</a:t>
            </a:r>
            <a:br>
              <a:rPr lang="ar-JO" sz="6000" b="1" dirty="0">
                <a:solidFill>
                  <a:schemeClr val="tx1"/>
                </a:solidFill>
                <a:latin typeface="Times" panose="02020603050405020304" pitchFamily="18" charset="0"/>
                <a:ea typeface="ＭＳ Ｐゴシック" charset="0"/>
                <a:cs typeface="Times" panose="02020603050405020304" pitchFamily="18" charset="0"/>
              </a:rPr>
            </a:br>
            <a:r>
              <a:rPr lang="ar-JO" sz="6000" b="1" dirty="0">
                <a:solidFill>
                  <a:schemeClr val="tx1"/>
                </a:solidFill>
                <a:latin typeface="Times" panose="02020603050405020304" pitchFamily="18" charset="0"/>
                <a:ea typeface="ＭＳ Ｐゴシック" charset="0"/>
                <a:cs typeface="Times" panose="02020603050405020304" pitchFamily="18" charset="0"/>
              </a:rPr>
              <a:t> بالحقيقة مقيّدًا؟ </a:t>
            </a:r>
            <a:endParaRPr lang="en-US" sz="6000" b="1" dirty="0">
              <a:solidFill>
                <a:schemeClr val="tx1"/>
              </a:solidFill>
              <a:latin typeface="Times" panose="02020603050405020304" pitchFamily="18" charset="0"/>
              <a:ea typeface="ＭＳ Ｐゴシック" charset="0"/>
              <a:cs typeface="Times"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2DFF2897-3485-35DD-D500-62C9F113348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336028"/>
            <a:ext cx="9144000" cy="2123658"/>
          </a:xfrm>
          <a:prstGeom prst="rect">
            <a:avLst/>
          </a:prstGeom>
          <a:noFill/>
        </p:spPr>
        <p:txBody>
          <a:bodyPr wrap="square" rtlCol="0">
            <a:spAutoFit/>
          </a:bodyPr>
          <a:lstStyle/>
          <a:p>
            <a:pPr algn="r" rtl="1"/>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III	</a:t>
            </a:r>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 القناعة هي سمة يتم </a:t>
            </a:r>
            <a:r>
              <a:rPr lang="ar-JO" sz="4400" b="1" dirty="0">
                <a:effectLst>
                  <a:glow rad="139700">
                    <a:schemeClr val="bg1"/>
                  </a:glow>
                </a:effectLst>
                <a:latin typeface="Calibri" panose="020F0502020204030204" pitchFamily="34" charset="0"/>
                <a:cs typeface="Calibri" panose="020F0502020204030204" pitchFamily="34" charset="0"/>
              </a:rPr>
              <a:t>تعلّمها</a:t>
            </a:r>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 ( 11ب- 12)</a:t>
            </a:r>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a:p>
            <a:pPr algn="r" rtl="1"/>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a:p>
            <a:pPr algn="r" rtl="1"/>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162560" y="1536174"/>
            <a:ext cx="8328421" cy="3785652"/>
          </a:xfrm>
          <a:prstGeom prst="rect">
            <a:avLst/>
          </a:prstGeom>
          <a:noFill/>
        </p:spPr>
        <p:txBody>
          <a:bodyPr wrap="square" rtlCol="0">
            <a:spAutoFit/>
          </a:bodyPr>
          <a:lstStyle/>
          <a:p>
            <a:pPr algn="r" rtl="1"/>
            <a:r>
              <a:rPr lang="ar-JO" sz="4200" b="1" dirty="0">
                <a:effectLst>
                  <a:glow rad="139700">
                    <a:schemeClr val="bg1"/>
                  </a:glow>
                </a:effectLst>
                <a:latin typeface="Arial" panose="020B0604020202020204" pitchFamily="34" charset="0"/>
                <a:cs typeface="Arial" panose="020B0604020202020204" pitchFamily="34" charset="0"/>
              </a:rPr>
              <a:t>...</a:t>
            </a:r>
            <a:r>
              <a:rPr lang="ar-SA" sz="4200" b="1" dirty="0">
                <a:effectLst>
                  <a:glow rad="139700">
                    <a:schemeClr val="bg1"/>
                  </a:glow>
                </a:effectLst>
                <a:latin typeface="Times" panose="02020603050405020304" pitchFamily="18" charset="0"/>
              </a:rPr>
              <a:t>فَإِنِّي قَدْ </a:t>
            </a:r>
            <a:r>
              <a:rPr lang="ar-SA" sz="4200" b="1" dirty="0">
                <a:solidFill>
                  <a:srgbClr val="FFFF00"/>
                </a:solidFill>
                <a:effectLst>
                  <a:glow rad="139700">
                    <a:schemeClr val="bg1"/>
                  </a:glow>
                </a:effectLst>
                <a:latin typeface="Times" panose="02020603050405020304" pitchFamily="18" charset="0"/>
              </a:rPr>
              <a:t>تَعَلَّمْتُ</a:t>
            </a:r>
            <a:r>
              <a:rPr lang="ar-SA" sz="4200" b="1" dirty="0">
                <a:effectLst>
                  <a:glow rad="139700">
                    <a:schemeClr val="bg1"/>
                  </a:glow>
                </a:effectLst>
                <a:latin typeface="Times" panose="02020603050405020304" pitchFamily="18" charset="0"/>
              </a:rPr>
              <a:t> أَنْ أَكُونَ مُكْتَفِياً بِمَا أَنَا فِيهِ.</a:t>
            </a:r>
            <a:endParaRPr lang="ar-JO" sz="4200" b="1" dirty="0">
              <a:effectLst>
                <a:glow rad="139700">
                  <a:schemeClr val="bg1"/>
                </a:glow>
              </a:effectLst>
              <a:latin typeface="Times" panose="02020603050405020304" pitchFamily="18" charset="0"/>
            </a:endParaRPr>
          </a:p>
          <a:p>
            <a:pPr algn="r" rtl="1"/>
            <a:r>
              <a:rPr lang="ar-JO" sz="4200" b="1" dirty="0">
                <a:effectLst>
                  <a:glow rad="139700">
                    <a:schemeClr val="bg1"/>
                  </a:glow>
                </a:effectLst>
                <a:latin typeface="Times" panose="02020603050405020304" pitchFamily="18" charset="0"/>
              </a:rPr>
              <a:t>أ</a:t>
            </a:r>
            <a:r>
              <a:rPr lang="ar-SA" sz="4200" b="1" dirty="0">
                <a:effectLst>
                  <a:glow rad="139700">
                    <a:schemeClr val="bg1"/>
                  </a:glow>
                </a:effectLst>
                <a:latin typeface="Times" panose="02020603050405020304" pitchFamily="18" charset="0"/>
              </a:rPr>
              <a:t>عْرِفُ أَنْ أَتَّضِعَ وَأَعْرِفُ أَيْضاً أَنْ أَسْتَفْضِلَ. فِي كُلِّ شَيْءٍ وَفِي جَمِيعِ الأَشْيَاءِ قَدْ </a:t>
            </a:r>
            <a:r>
              <a:rPr lang="ar-SA" sz="4200" b="1" dirty="0">
                <a:solidFill>
                  <a:srgbClr val="FFFF00"/>
                </a:solidFill>
                <a:effectLst>
                  <a:glow rad="139700">
                    <a:schemeClr val="bg1"/>
                  </a:glow>
                </a:effectLst>
                <a:latin typeface="Times" panose="02020603050405020304" pitchFamily="18" charset="0"/>
              </a:rPr>
              <a:t>تَدَرَّبْتُ</a:t>
            </a:r>
            <a:r>
              <a:rPr lang="ar-SA" sz="4200" b="1" dirty="0">
                <a:effectLst>
                  <a:glow rad="139700">
                    <a:schemeClr val="bg1"/>
                  </a:glow>
                </a:effectLst>
                <a:latin typeface="Times" panose="02020603050405020304" pitchFamily="18" charset="0"/>
              </a:rPr>
              <a:t> أَنْ أَشْبَعَ وَأَنْ أَجُوعَ، وَأَنْ أَسْتَفْضِلَ وَأَنْ أَنْقُصَ.</a:t>
            </a:r>
            <a:r>
              <a:rPr lang="ar-SA" sz="3600" dirty="0"/>
              <a:t> </a:t>
            </a:r>
            <a:endParaRPr lang="ar-JO" sz="3600" b="1" dirty="0">
              <a:effectLst>
                <a:glow rad="139700">
                  <a:schemeClr val="bg1"/>
                </a:glow>
              </a:effectLst>
              <a:latin typeface="Arial" panose="020B0604020202020204" pitchFamily="34" charset="0"/>
              <a:cs typeface="Arial" panose="020B0604020202020204" pitchFamily="34" charset="0"/>
            </a:endParaRPr>
          </a:p>
          <a:p>
            <a:pPr algn="r" rtl="1"/>
            <a:endParaRPr lang="ar-JO" sz="3600" b="1" dirty="0">
              <a:effectLst>
                <a:glow rad="139700">
                  <a:schemeClr val="bg1"/>
                </a:glow>
              </a:effectLst>
              <a:latin typeface="Arial" panose="020B0604020202020204" pitchFamily="34" charset="0"/>
              <a:cs typeface="Arial" panose="020B0604020202020204" pitchFamily="34" charset="0"/>
            </a:endParaRPr>
          </a:p>
          <a:p>
            <a:pPr algn="r" rtl="1"/>
            <a:r>
              <a:rPr lang="ar-SA" sz="3600" b="1" dirty="0">
                <a:effectLst>
                  <a:glow rad="139700">
                    <a:schemeClr val="bg1"/>
                  </a:glow>
                </a:effectLst>
                <a:latin typeface="Arial" panose="020B0604020202020204" pitchFamily="34" charset="0"/>
                <a:cs typeface="Arial" panose="020B0604020202020204" pitchFamily="34" charset="0"/>
              </a:rPr>
              <a:t>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481218" y="4811565"/>
            <a:ext cx="8181563" cy="1633450"/>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rtl="1">
              <a:spcAft>
                <a:spcPts val="45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تعلّم بولس  السّر وراء أن يكون قانعًا</a:t>
            </a:r>
          </a:p>
          <a:p>
            <a:pPr algn="ctr" rtl="1">
              <a:spcAft>
                <a:spcPts val="450"/>
              </a:spcAft>
            </a:pPr>
            <a:r>
              <a:rPr lang="ar-JO" sz="4000" b="1" dirty="0">
                <a:effectLst>
                  <a:glow rad="139700">
                    <a:schemeClr val="bg1"/>
                  </a:glow>
                </a:effectLst>
                <a:latin typeface="Calibri" panose="020F0502020204030204" pitchFamily="34" charset="0"/>
                <a:cs typeface="Calibri" panose="020F0502020204030204" pitchFamily="34" charset="0"/>
              </a:rPr>
              <a:t> بغض النظر عن ظروفه وفي كل الظروف</a:t>
            </a:r>
            <a:endParaRPr lang="en-US" sz="40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719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2" descr="cross on blue sky.jpg"/>
          <p:cNvPicPr>
            <a:picLocks noChangeAspect="1"/>
          </p:cNvPicPr>
          <p:nvPr/>
        </p:nvPicPr>
        <p:blipFill>
          <a:blip r:embed="rId3" cstate="screen">
            <a:extLst>
              <a:ext uri="{28A0092B-C50C-407E-A947-70E740481C1C}">
                <a14:useLocalDpi xmlns:a14="http://schemas.microsoft.com/office/drawing/2010/main"/>
              </a:ext>
            </a:extLst>
          </a:blip>
          <a:srcRect l="-2306"/>
          <a:stretch>
            <a:fillRect/>
          </a:stretch>
        </p:blipFill>
        <p:spPr bwMode="auto">
          <a:xfrm>
            <a:off x="-30480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2" name="Title 1"/>
          <p:cNvSpPr>
            <a:spLocks noGrp="1"/>
          </p:cNvSpPr>
          <p:nvPr>
            <p:ph type="title"/>
          </p:nvPr>
        </p:nvSpPr>
        <p:spPr>
          <a:xfrm>
            <a:off x="-76200" y="44450"/>
            <a:ext cx="9144000" cy="1631950"/>
          </a:xfrm>
        </p:spPr>
        <p:txBody>
          <a:bodyPr/>
          <a:lstStyle/>
          <a:p>
            <a:pPr>
              <a:defRPr/>
            </a:pPr>
            <a:r>
              <a:rPr lang="ar-JO" sz="4400" b="1" kern="1200" dirty="0">
                <a:effectLst>
                  <a:glow rad="165100">
                    <a:schemeClr val="bg1"/>
                  </a:glow>
                </a:effectLst>
                <a:latin typeface="Times" panose="02020603050405020304" pitchFamily="18" charset="0"/>
                <a:ea typeface="ＭＳ Ｐゴシック" charset="0"/>
                <a:cs typeface="Times" panose="02020603050405020304" pitchFamily="18" charset="0"/>
              </a:rPr>
              <a:t>ما معنى  أن تكون قانعًا ( 4: 11-12)؟</a:t>
            </a:r>
            <a:endParaRPr lang="en-US" sz="4400" b="1" kern="1200" dirty="0">
              <a:effectLst>
                <a:glow rad="165100">
                  <a:schemeClr val="bg1"/>
                </a:glow>
              </a:effectLst>
              <a:latin typeface="Times" panose="02020603050405020304" pitchFamily="18" charset="0"/>
              <a:ea typeface="ＭＳ Ｐゴシック" charset="0"/>
              <a:cs typeface="Times" panose="02020603050405020304" pitchFamily="18" charset="0"/>
            </a:endParaRPr>
          </a:p>
        </p:txBody>
      </p:sp>
      <p:sp>
        <p:nvSpPr>
          <p:cNvPr id="4" name="Title 1"/>
          <p:cNvSpPr txBox="1">
            <a:spLocks/>
          </p:cNvSpPr>
          <p:nvPr/>
        </p:nvSpPr>
        <p:spPr bwMode="auto">
          <a:xfrm>
            <a:off x="-36512" y="1745704"/>
            <a:ext cx="6934200" cy="4419600"/>
          </a:xfrm>
          <a:prstGeom prst="rect">
            <a:avLst/>
          </a:prstGeom>
          <a:noFill/>
          <a:ln w="9525">
            <a:noFill/>
            <a:miter lim="800000"/>
            <a:headEnd/>
            <a:tailEnd/>
          </a:ln>
        </p:spPr>
        <p:txBody>
          <a:bodyPr lIns="91429" tIns="45714" rIns="91429" bIns="45714" anchor="ctr"/>
          <a:lstStyle>
            <a:lvl1pPr algn="ctr" eaLnBrk="0" hangingPunct="0">
              <a:defRPr sz="4000">
                <a:solidFill>
                  <a:schemeClr val="tx2"/>
                </a:solidFill>
                <a:effectLst>
                  <a:glow rad="1651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err="1">
                <a:ln>
                  <a:noFill/>
                </a:ln>
                <a:solidFill>
                  <a:srgbClr val="E3EBF1"/>
                </a:solidFill>
                <a:effectLst>
                  <a:glow rad="139700">
                    <a:schemeClr val="bg1">
                      <a:alpha val="40000"/>
                    </a:schemeClr>
                  </a:glow>
                </a:effectLst>
                <a:uLnTx/>
                <a:uFillTx/>
                <a:latin typeface="Arial Black" charset="0"/>
                <a:ea typeface="ＭＳ Ｐゴシック" charset="0"/>
              </a:rPr>
              <a:t>autarkes</a:t>
            </a: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b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br>
            <a:r>
              <a:rPr kumimoji="0" lang="en-US" sz="4000" b="0" i="1"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autos</a:t>
            </a: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r>
              <a:rPr kumimoji="0" lang="ru-RU" altLang="ja-JP"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t>
            </a:r>
            <a:r>
              <a:rPr lang="ar-JO" altLang="ja-JP" sz="5400" b="1" dirty="0">
                <a:solidFill>
                  <a:srgbClr val="E3EBF1"/>
                </a:solidFill>
                <a:effectLst>
                  <a:glow rad="139700">
                    <a:schemeClr val="bg1">
                      <a:alpha val="40000"/>
                    </a:schemeClr>
                  </a:glow>
                </a:effectLst>
                <a:ea typeface="ＭＳ Ｐゴシック" charset="0"/>
              </a:rPr>
              <a:t>ذات</a:t>
            </a:r>
            <a:r>
              <a:rPr kumimoji="0" lang="ru-RU" altLang="ja-JP"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b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t>
            </a:r>
            <a:b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br>
            <a:r>
              <a:rPr kumimoji="0" lang="en-US" sz="4000" b="0" i="1" u="none" strike="noStrike" kern="1200" cap="none" spc="0" normalizeH="0" baseline="0" noProof="0" dirty="0" err="1">
                <a:ln>
                  <a:noFill/>
                </a:ln>
                <a:solidFill>
                  <a:srgbClr val="E3EBF1"/>
                </a:solidFill>
                <a:effectLst>
                  <a:glow rad="139700">
                    <a:schemeClr val="bg1">
                      <a:alpha val="40000"/>
                    </a:schemeClr>
                  </a:glow>
                </a:effectLst>
                <a:uLnTx/>
                <a:uFillTx/>
                <a:latin typeface="Arial Black" charset="0"/>
                <a:ea typeface="ＭＳ Ｐゴシック" charset="0"/>
              </a:rPr>
              <a:t>arkeo</a:t>
            </a: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r>
              <a:rPr kumimoji="0" lang="ru-RU" altLang="ja-JP"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t>
            </a:r>
            <a:r>
              <a:rPr kumimoji="0" lang="ar-JO" sz="5400" b="1"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كافٍ</a:t>
            </a:r>
            <a:r>
              <a:rPr kumimoji="0" lang="ru-RU" altLang="ja-JP"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39700">
                    <a:schemeClr val="bg1">
                      <a:alpha val="40000"/>
                    </a:schemeClr>
                  </a:glow>
                </a:effectLst>
                <a:uLnTx/>
                <a:uFillTx/>
                <a:latin typeface="Arial Black" charset="0"/>
                <a:ea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Title 1"/>
          <p:cNvSpPr>
            <a:spLocks noGrp="1"/>
          </p:cNvSpPr>
          <p:nvPr>
            <p:ph type="title"/>
          </p:nvPr>
        </p:nvSpPr>
        <p:spPr/>
        <p:txBody>
          <a:bodyPr/>
          <a:lstStyle/>
          <a:p>
            <a:r>
              <a:rPr lang="en-US" i="1" dirty="0" err="1">
                <a:effectLst/>
                <a:latin typeface="Arial Black" charset="0"/>
                <a:ea typeface="ＭＳ Ｐゴシック" charset="0"/>
                <a:cs typeface="ＭＳ Ｐゴシック" charset="0"/>
              </a:rPr>
              <a:t>autarkes</a:t>
            </a:r>
            <a:r>
              <a:rPr lang="en-US" i="1" dirty="0">
                <a:effectLst/>
                <a:latin typeface="Arial Black" charset="0"/>
                <a:ea typeface="ＭＳ Ｐゴシック" charset="0"/>
                <a:cs typeface="ＭＳ Ｐゴシック" charset="0"/>
              </a:rPr>
              <a:t>...</a:t>
            </a:r>
            <a:r>
              <a:rPr lang="ar-JO" i="1" dirty="0">
                <a:effectLst/>
                <a:latin typeface="Times" panose="02020603050405020304" pitchFamily="18" charset="0"/>
                <a:ea typeface="ＭＳ Ｐゴシック" charset="0"/>
                <a:cs typeface="Times" panose="02020603050405020304" pitchFamily="18" charset="0"/>
              </a:rPr>
              <a:t>توضيح بخصوص</a:t>
            </a:r>
            <a:endParaRPr lang="en-US" i="1" dirty="0">
              <a:effectLst/>
              <a:latin typeface="Arial Black" charset="0"/>
              <a:ea typeface="ＭＳ Ｐゴシック" charset="0"/>
              <a:cs typeface="ＭＳ Ｐゴシック" charset="0"/>
            </a:endParaRPr>
          </a:p>
        </p:txBody>
      </p:sp>
      <p:sp>
        <p:nvSpPr>
          <p:cNvPr id="667650" name="Title 1"/>
          <p:cNvSpPr txBox="1">
            <a:spLocks/>
          </p:cNvSpPr>
          <p:nvPr/>
        </p:nvSpPr>
        <p:spPr bwMode="auto">
          <a:xfrm>
            <a:off x="152400" y="1295400"/>
            <a:ext cx="8763000" cy="4648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استخدمَ الرّواقيون هذه الكلمة( التي لم ترد إلاّ في هذا النّص من العهد الجديد) لتعني الاعتماد على الذات والتّحمُل وقبول ضغوطات الحياة بهدوء. لكن بولس استخدمها ليشير إلى الإكتفاء  الممنوح من الله مهما كانت الظروف"</a:t>
            </a:r>
            <a:endParaRPr kumimoji="0" lang="en-US" sz="4400" b="1" i="1"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sp>
        <p:nvSpPr>
          <p:cNvPr id="667651" name="Title 1"/>
          <p:cNvSpPr txBox="1">
            <a:spLocks/>
          </p:cNvSpPr>
          <p:nvPr/>
        </p:nvSpPr>
        <p:spPr bwMode="auto">
          <a:xfrm>
            <a:off x="0" y="60960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3EBF1"/>
                </a:solidFill>
                <a:effectLst/>
                <a:uLnTx/>
                <a:uFillTx/>
                <a:latin typeface="Arial" charset="0"/>
                <a:ea typeface="ＭＳ Ｐゴシック" charset="0"/>
                <a:cs typeface="Arial" charset="0"/>
              </a:rPr>
              <a:t>Robert Lightner, in </a:t>
            </a:r>
            <a:r>
              <a:rPr kumimoji="0" lang="en-US" sz="2400" b="1" i="1" u="none" strike="noStrike" kern="1200" cap="none" spc="0" normalizeH="0" baseline="0" noProof="0">
                <a:ln>
                  <a:noFill/>
                </a:ln>
                <a:solidFill>
                  <a:srgbClr val="E3EBF1"/>
                </a:solidFill>
                <a:effectLst/>
                <a:uLnTx/>
                <a:uFillTx/>
                <a:latin typeface="Arial" charset="0"/>
                <a:ea typeface="ＭＳ Ｐゴシック" charset="0"/>
                <a:cs typeface="Arial" charset="0"/>
              </a:rPr>
              <a:t>The Bible Knowledge Commentary, </a:t>
            </a:r>
            <a:r>
              <a:rPr kumimoji="0" lang="en-US" sz="2400" b="1" i="0" u="none" strike="noStrike" kern="1200" cap="none" spc="0" normalizeH="0" baseline="0" noProof="0">
                <a:ln>
                  <a:noFill/>
                </a:ln>
                <a:solidFill>
                  <a:srgbClr val="E3EBF1"/>
                </a:solidFill>
                <a:effectLst/>
                <a:uLnTx/>
                <a:uFillTx/>
                <a:latin typeface="Arial" charset="0"/>
                <a:ea typeface="ＭＳ Ｐゴシック" charset="0"/>
                <a:cs typeface="Arial" charset="0"/>
              </a:rPr>
              <a:t>2:664</a:t>
            </a:r>
            <a:r>
              <a:rPr kumimoji="0" lang="en-US" sz="2400" b="1" i="1" u="none" strike="noStrike" kern="1200" cap="none" spc="0" normalizeH="0" baseline="0" noProof="0">
                <a:ln>
                  <a:noFill/>
                </a:ln>
                <a:solidFill>
                  <a:srgbClr val="E3EBF1"/>
                </a:solidFill>
                <a:effectLst/>
                <a:uLnTx/>
                <a:uFillTx/>
                <a:latin typeface="Arial" charset="0"/>
                <a:ea typeface="ＭＳ Ｐゴシック" charset="0"/>
                <a:cs typeface="Arial" charset="0"/>
              </a:rPr>
              <a:t> (emphasis his)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stening to the Lord in the Wilderness">
            <a:extLst>
              <a:ext uri="{FF2B5EF4-FFF2-40B4-BE49-F238E27FC236}">
                <a16:creationId xmlns:a16="http://schemas.microsoft.com/office/drawing/2014/main" id="{9B415428-55F6-EED3-4A62-B75B2DFF904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243840" y="1805967"/>
            <a:ext cx="8615679" cy="2123658"/>
          </a:xfrm>
          <a:prstGeom prst="rect">
            <a:avLst/>
          </a:prstGeom>
          <a:noFill/>
        </p:spPr>
        <p:txBody>
          <a:bodyPr wrap="square" rtlCol="0">
            <a:spAutoFit/>
          </a:bodyPr>
          <a:lstStyle>
            <a:defPPr>
              <a:defRPr lang="en-US"/>
            </a:defPPr>
            <a:lvl1pPr algn="r" rtl="1">
              <a:defRPr sz="4200" b="1">
                <a:effectLst>
                  <a:glow rad="139700">
                    <a:schemeClr val="bg1"/>
                  </a:glow>
                </a:effectLst>
                <a:latin typeface="Arial" panose="020B0604020202020204" pitchFamily="34" charset="0"/>
                <a:cs typeface="Arial" panose="020B0604020202020204" pitchFamily="34" charset="0"/>
              </a:defRPr>
            </a:lvl1pPr>
          </a:lstStyle>
          <a:p>
            <a:r>
              <a:rPr lang="ar-JO" dirty="0"/>
              <a:t>أ</a:t>
            </a:r>
            <a:r>
              <a:rPr lang="ar-SA" dirty="0"/>
              <a:t>عْرِفُ أَنْ </a:t>
            </a:r>
            <a:r>
              <a:rPr lang="ar-SA" dirty="0">
                <a:solidFill>
                  <a:srgbClr val="FFFF00"/>
                </a:solidFill>
              </a:rPr>
              <a:t>أَتَّضِعَ</a:t>
            </a:r>
            <a:r>
              <a:rPr lang="ar-SA" dirty="0"/>
              <a:t> وَأَعْرِفُ أَيْضاً أَنْ </a:t>
            </a:r>
            <a:r>
              <a:rPr lang="ar-SA" dirty="0">
                <a:solidFill>
                  <a:srgbClr val="FFFF00"/>
                </a:solidFill>
              </a:rPr>
              <a:t>أَسْتَفْضِلَ</a:t>
            </a:r>
            <a:r>
              <a:rPr lang="ar-SA" dirty="0"/>
              <a:t>. فِي كُلِّ شَيْءٍ وَفِي جَمِيعِ الأَشْيَاءِ قَدْ تَدَرَّبْتُ أَنْ </a:t>
            </a:r>
            <a:r>
              <a:rPr lang="ar-SA" dirty="0">
                <a:solidFill>
                  <a:srgbClr val="FFFF00"/>
                </a:solidFill>
              </a:rPr>
              <a:t>أَشْبَعَ</a:t>
            </a:r>
            <a:r>
              <a:rPr lang="ar-SA" dirty="0"/>
              <a:t> وَأَنْ </a:t>
            </a:r>
            <a:r>
              <a:rPr lang="ar-SA" dirty="0">
                <a:solidFill>
                  <a:srgbClr val="FFFF00"/>
                </a:solidFill>
              </a:rPr>
              <a:t>أَجُوعَ</a:t>
            </a:r>
            <a:r>
              <a:rPr lang="ar-SA" dirty="0"/>
              <a:t>، وَأَنْ </a:t>
            </a:r>
            <a:r>
              <a:rPr lang="ar-SA" dirty="0">
                <a:solidFill>
                  <a:srgbClr val="FFFF00"/>
                </a:solidFill>
              </a:rPr>
              <a:t>أَسْتَفْضِلَ</a:t>
            </a:r>
            <a:r>
              <a:rPr lang="ar-SA" dirty="0"/>
              <a:t> وَأَنْ </a:t>
            </a:r>
            <a:r>
              <a:rPr lang="ar-SA" dirty="0">
                <a:solidFill>
                  <a:srgbClr val="FFFF00"/>
                </a:solidFill>
              </a:rPr>
              <a:t>أَنْقُصَ</a:t>
            </a:r>
            <a:r>
              <a:rPr lang="ar-SA" dirty="0"/>
              <a:t>. </a:t>
            </a:r>
            <a:r>
              <a:rPr lang="ar-JO" dirty="0"/>
              <a:t>( 12) </a:t>
            </a: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531810" y="4612640"/>
            <a:ext cx="8181563" cy="1927620"/>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ar-JO" sz="3600" b="1" dirty="0">
                <a:effectLst>
                  <a:glow rad="139700">
                    <a:schemeClr val="bg1"/>
                  </a:glow>
                </a:effectLst>
                <a:latin typeface="Calibri" panose="020F0502020204030204" pitchFamily="34" charset="0"/>
                <a:cs typeface="Calibri" panose="020F0502020204030204" pitchFamily="34" charset="0"/>
              </a:rPr>
              <a:t>ليس هناك طرق مختصرة!  الحياة هي المدرسة. ومن خلال مصارعتنا مع  ظروف الحياة  نتعلم القناعة!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3DFF120-6F4C-AE44-2483-7A123A6D5116}"/>
              </a:ext>
            </a:extLst>
          </p:cNvPr>
          <p:cNvSpPr txBox="1"/>
          <p:nvPr/>
        </p:nvSpPr>
        <p:spPr>
          <a:xfrm>
            <a:off x="50592" y="485046"/>
            <a:ext cx="9042816" cy="830997"/>
          </a:xfrm>
          <a:prstGeom prst="rect">
            <a:avLst/>
          </a:prstGeom>
          <a:noFill/>
        </p:spPr>
        <p:txBody>
          <a:bodyPr wrap="square" rtlCol="0">
            <a:spAutoFit/>
          </a:bodyPr>
          <a:lstStyle/>
          <a:p>
            <a:pPr algn="ctr"/>
            <a:r>
              <a:rPr lang="ar-JO" sz="4800" b="1" dirty="0">
                <a:solidFill>
                  <a:srgbClr val="FFFF00"/>
                </a:solidFill>
                <a:effectLst>
                  <a:glow rad="139700">
                    <a:schemeClr val="bg1"/>
                  </a:glow>
                </a:effectLst>
                <a:latin typeface="Calibri" panose="020F0502020204030204" pitchFamily="34" charset="0"/>
                <a:cs typeface="Calibri" panose="020F0502020204030204" pitchFamily="34" charset="0"/>
              </a:rPr>
              <a:t>ادراك السّر- كيف يمكننا الحصول عليه؟</a:t>
            </a:r>
            <a:endParaRPr lang="en-US" sz="48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5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stening to the Lord in the Wilderness">
            <a:extLst>
              <a:ext uri="{FF2B5EF4-FFF2-40B4-BE49-F238E27FC236}">
                <a16:creationId xmlns:a16="http://schemas.microsoft.com/office/drawing/2014/main" id="{493F6C6F-69C5-563A-6139-D06487585FC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628039" y="1618031"/>
            <a:ext cx="8919015"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اتضع- </a:t>
            </a:r>
            <a:r>
              <a:rPr lang="ar-JO" sz="3600" b="1" dirty="0">
                <a:effectLst>
                  <a:glow rad="139700">
                    <a:schemeClr val="bg1"/>
                  </a:glow>
                </a:effectLst>
                <a:latin typeface="Calibri" panose="020F0502020204030204" pitchFamily="34" charset="0"/>
                <a:cs typeface="Calibri" panose="020F0502020204030204" pitchFamily="34" charset="0"/>
              </a:rPr>
              <a:t>متواضع، فقير ومحتاج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3DFF120-6F4C-AE44-2483-7A123A6D5116}"/>
              </a:ext>
            </a:extLst>
          </p:cNvPr>
          <p:cNvSpPr txBox="1"/>
          <p:nvPr/>
        </p:nvSpPr>
        <p:spPr>
          <a:xfrm>
            <a:off x="0" y="564012"/>
            <a:ext cx="9042816" cy="707886"/>
          </a:xfrm>
          <a:prstGeom prst="rect">
            <a:avLst/>
          </a:prstGeom>
          <a:noFill/>
        </p:spPr>
        <p:txBody>
          <a:bodyPr wrap="square" rtlCol="0">
            <a:spAutoFit/>
          </a:bodyPr>
          <a:lstStyle/>
          <a:p>
            <a:pPr algn="ctr"/>
            <a:r>
              <a:rPr lang="ar-JO" sz="4000" b="1" dirty="0">
                <a:solidFill>
                  <a:srgbClr val="FFFF00"/>
                </a:solidFill>
                <a:effectLst>
                  <a:glow rad="139700">
                    <a:schemeClr val="bg1"/>
                  </a:glow>
                </a:effectLst>
                <a:latin typeface="Calibri" panose="020F0502020204030204" pitchFamily="34" charset="0"/>
                <a:cs typeface="Calibri" panose="020F0502020204030204" pitchFamily="34" charset="0"/>
              </a:rPr>
              <a:t>الاختبارات التي استخدمها  الله لتعليم بولس  </a:t>
            </a:r>
            <a:endParaRPr lang="en-US" sz="40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27C247F-434C-3739-C6F5-D6DDDEF01A80}"/>
              </a:ext>
            </a:extLst>
          </p:cNvPr>
          <p:cNvSpPr txBox="1"/>
          <p:nvPr/>
        </p:nvSpPr>
        <p:spPr>
          <a:xfrm>
            <a:off x="760537" y="2423956"/>
            <a:ext cx="7530439"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استفضل- </a:t>
            </a:r>
            <a:r>
              <a:rPr lang="ar-JO" sz="3600" b="1" dirty="0">
                <a:effectLst>
                  <a:glow rad="139700">
                    <a:schemeClr val="bg1"/>
                  </a:glow>
                </a:effectLst>
                <a:latin typeface="Calibri" panose="020F0502020204030204" pitchFamily="34" charset="0"/>
                <a:cs typeface="Calibri" panose="020F0502020204030204" pitchFamily="34" charset="0"/>
              </a:rPr>
              <a:t>يكون لدي وفرة وفيض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BEB4D05-5AE7-B103-0A03-F7B87B193D1C}"/>
              </a:ext>
            </a:extLst>
          </p:cNvPr>
          <p:cNvSpPr txBox="1"/>
          <p:nvPr/>
        </p:nvSpPr>
        <p:spPr>
          <a:xfrm>
            <a:off x="-628039" y="4035806"/>
            <a:ext cx="8919015"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أجوع –</a:t>
            </a:r>
            <a:r>
              <a:rPr lang="ar-JO" sz="3600" b="1" dirty="0">
                <a:effectLst>
                  <a:glow rad="139700">
                    <a:schemeClr val="bg1"/>
                  </a:glow>
                </a:effectLst>
                <a:latin typeface="Calibri" panose="020F0502020204030204" pitchFamily="34" charset="0"/>
                <a:cs typeface="Calibri" panose="020F0502020204030204" pitchFamily="34" charset="0"/>
              </a:rPr>
              <a:t>أكون جائعًا جدًا وبلا طعام</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89A1AA3-8C25-63A2-A1F5-21BA4EA75FB7}"/>
              </a:ext>
            </a:extLst>
          </p:cNvPr>
          <p:cNvSpPr txBox="1"/>
          <p:nvPr/>
        </p:nvSpPr>
        <p:spPr>
          <a:xfrm>
            <a:off x="-628039" y="3229881"/>
            <a:ext cx="8919015"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أشبع-  </a:t>
            </a:r>
            <a:r>
              <a:rPr lang="ar-JO" sz="3600" b="1" dirty="0">
                <a:effectLst>
                  <a:glow rad="139700">
                    <a:schemeClr val="bg1"/>
                  </a:glow>
                </a:effectLst>
                <a:latin typeface="Calibri" panose="020F0502020204030204" pitchFamily="34" charset="0"/>
                <a:cs typeface="Calibri" panose="020F0502020204030204" pitchFamily="34" charset="0"/>
              </a:rPr>
              <a:t>يكون</a:t>
            </a:r>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 </a:t>
            </a:r>
            <a:r>
              <a:rPr lang="ar-JO" sz="3600" b="1" dirty="0">
                <a:effectLst>
                  <a:glow rad="139700">
                    <a:schemeClr val="bg1"/>
                  </a:glow>
                </a:effectLst>
                <a:latin typeface="Calibri" panose="020F0502020204030204" pitchFamily="34" charset="0"/>
                <a:cs typeface="Calibri" panose="020F0502020204030204" pitchFamily="34" charset="0"/>
              </a:rPr>
              <a:t>لدي ما يشبعني ويكفيني من الطعام</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38E2C56-C012-2AE5-DC81-F7F684235597}"/>
              </a:ext>
            </a:extLst>
          </p:cNvPr>
          <p:cNvSpPr txBox="1"/>
          <p:nvPr/>
        </p:nvSpPr>
        <p:spPr>
          <a:xfrm>
            <a:off x="-628039" y="5647657"/>
            <a:ext cx="8919015"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أنقص -   </a:t>
            </a:r>
            <a:r>
              <a:rPr lang="ar-JO" sz="3600" b="1" dirty="0">
                <a:effectLst>
                  <a:glow rad="139700">
                    <a:schemeClr val="bg1"/>
                  </a:glow>
                </a:effectLst>
                <a:latin typeface="Calibri" panose="020F0502020204030204" pitchFamily="34" charset="0"/>
                <a:cs typeface="Calibri" panose="020F0502020204030204" pitchFamily="34" charset="0"/>
              </a:rPr>
              <a:t>أكون في عوز شديد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8F6C3AA-3ACD-C61B-23C1-6B852C76695C}"/>
              </a:ext>
            </a:extLst>
          </p:cNvPr>
          <p:cNvSpPr txBox="1"/>
          <p:nvPr/>
        </p:nvSpPr>
        <p:spPr>
          <a:xfrm>
            <a:off x="760537" y="4841731"/>
            <a:ext cx="7530439" cy="646331"/>
          </a:xfrm>
          <a:prstGeom prst="rect">
            <a:avLst/>
          </a:prstGeom>
          <a:noFill/>
        </p:spPr>
        <p:txBody>
          <a:bodyPr wrap="square" rtlCol="0">
            <a:spAutoFit/>
          </a:bodyPr>
          <a:lstStyle/>
          <a:p>
            <a:pPr algn="r" rtl="1"/>
            <a:r>
              <a:rPr lang="ar-JO" sz="3600" b="1" dirty="0">
                <a:solidFill>
                  <a:srgbClr val="FFFF00"/>
                </a:solidFill>
                <a:effectLst>
                  <a:glow rad="139700">
                    <a:schemeClr val="bg1"/>
                  </a:glow>
                </a:effectLst>
                <a:latin typeface="Calibri" panose="020F0502020204030204" pitchFamily="34" charset="0"/>
                <a:cs typeface="Calibri" panose="020F0502020204030204" pitchFamily="34" charset="0"/>
              </a:rPr>
              <a:t>استفضل- </a:t>
            </a:r>
            <a:r>
              <a:rPr lang="ar-JO" sz="3600" b="1" dirty="0">
                <a:effectLst>
                  <a:glow rad="139700">
                    <a:schemeClr val="bg1"/>
                  </a:glow>
                </a:effectLst>
                <a:latin typeface="Calibri" panose="020F0502020204030204" pitchFamily="34" charset="0"/>
                <a:cs typeface="Calibri" panose="020F0502020204030204" pitchFamily="34" charset="0"/>
              </a:rPr>
              <a:t>يكون لدي وفرة وفيض </a:t>
            </a:r>
            <a:endParaRPr lang="en-US" sz="36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311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0994B3D5-A0E1-1A3E-8576-B4B84C5327D5}"/>
              </a:ext>
            </a:extLst>
          </p:cNvPr>
          <p:cNvSpPr>
            <a:spLocks noGrp="1"/>
          </p:cNvSpPr>
          <p:nvPr>
            <p:ph type="title"/>
          </p:nvPr>
        </p:nvSpPr>
        <p:spPr>
          <a:xfrm>
            <a:off x="609600" y="8964"/>
            <a:ext cx="8001000" cy="1143000"/>
          </a:xfrm>
        </p:spPr>
        <p:txBody>
          <a:bodyPr/>
          <a:lstStyle/>
          <a:p>
            <a:r>
              <a:rPr lang="ar-JO" altLang="en-US" sz="7200" i="1" dirty="0">
                <a:effectLst/>
                <a:latin typeface="Times" panose="02020603050405020304" pitchFamily="18" charset="0"/>
                <a:ea typeface="ＭＳ Ｐゴシック" panose="020B0600070205080204" pitchFamily="34" charset="-128"/>
                <a:cs typeface="Times" panose="02020603050405020304" pitchFamily="18" charset="0"/>
              </a:rPr>
              <a:t>تَعلّم</a:t>
            </a:r>
            <a:endParaRPr lang="en-US" altLang="en-US" sz="5400" i="1" dirty="0">
              <a:effectLst/>
              <a:latin typeface="Times" panose="02020603050405020304" pitchFamily="18" charset="0"/>
              <a:ea typeface="ＭＳ Ｐゴシック" panose="020B0600070205080204" pitchFamily="34" charset="-128"/>
              <a:cs typeface="Times" panose="02020603050405020304" pitchFamily="18" charset="0"/>
            </a:endParaRPr>
          </a:p>
        </p:txBody>
      </p:sp>
      <p:pic>
        <p:nvPicPr>
          <p:cNvPr id="73730" name="Picture 2" descr="contentment-LRG.jpg">
            <a:extLst>
              <a:ext uri="{FF2B5EF4-FFF2-40B4-BE49-F238E27FC236}">
                <a16:creationId xmlns:a16="http://schemas.microsoft.com/office/drawing/2014/main" id="{9BB51F00-982C-995F-C7D1-CE2612407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75764"/>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a:extLst>
              <a:ext uri="{FF2B5EF4-FFF2-40B4-BE49-F238E27FC236}">
                <a16:creationId xmlns:a16="http://schemas.microsoft.com/office/drawing/2014/main" id="{A13F6C6F-116F-C61B-19DD-FC90F1D4228B}"/>
              </a:ext>
            </a:extLst>
          </p:cNvPr>
          <p:cNvSpPr txBox="1">
            <a:spLocks/>
          </p:cNvSpPr>
          <p:nvPr/>
        </p:nvSpPr>
        <p:spPr bwMode="auto">
          <a:xfrm>
            <a:off x="381000" y="5342964"/>
            <a:ext cx="8001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800" b="0" i="0" u="none" strike="noStrike" kern="1200" cap="none" spc="0" normalizeH="0" baseline="0" noProof="0" dirty="0">
                <a:ln>
                  <a:noFill/>
                </a:ln>
                <a:effectLst/>
                <a:uLnTx/>
                <a:uFillTx/>
                <a:latin typeface="Times "/>
                <a:cs typeface="Times" panose="02020603050405020304" pitchFamily="18" charset="0"/>
              </a:rPr>
              <a:t>" </a:t>
            </a:r>
            <a:r>
              <a:rPr lang="ar-JO" sz="4000" b="0" i="0" dirty="0">
                <a:effectLst/>
                <a:latin typeface="Times "/>
                <a:cs typeface="Times" panose="02020603050405020304" pitchFamily="18" charset="0"/>
              </a:rPr>
              <a:t>فَإِنْ كَانَ لَنَا قُوتٌ وَكِسْوَةٌ فَلْنَكْتَفِ بِهِمَا"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u="none" strike="noStrike" kern="1200" cap="none" spc="0" normalizeH="0" baseline="0" noProof="0" dirty="0">
                <a:ln>
                  <a:noFill/>
                </a:ln>
                <a:uLnTx/>
                <a:uFillTx/>
                <a:latin typeface="Times "/>
                <a:cs typeface="Times" panose="02020603050405020304" pitchFamily="18" charset="0"/>
              </a:rPr>
              <a:t>1 تي 6</a:t>
            </a:r>
            <a:r>
              <a:rPr lang="ar-JO" altLang="en-US" sz="3600" dirty="0">
                <a:latin typeface="Times "/>
                <a:cs typeface="Times" panose="02020603050405020304" pitchFamily="18" charset="0"/>
              </a:rPr>
              <a:t>: 8 </a:t>
            </a:r>
            <a:endParaRPr kumimoji="0" lang="en-US" altLang="en-US" sz="4400" b="0" i="0" u="none" strike="noStrike" kern="1200" cap="none" spc="0" normalizeH="0" baseline="0" noProof="0" dirty="0">
              <a:ln>
                <a:noFill/>
              </a:ln>
              <a:effectLst/>
              <a:uLnTx/>
              <a:uFillTx/>
              <a:latin typeface="Times "/>
              <a:cs typeface="Times" panose="02020603050405020304" pitchFamily="18" charset="0"/>
            </a:endParaRPr>
          </a:p>
        </p:txBody>
      </p:sp>
      <p:sp>
        <p:nvSpPr>
          <p:cNvPr id="2" name="Title 1">
            <a:extLst>
              <a:ext uri="{FF2B5EF4-FFF2-40B4-BE49-F238E27FC236}">
                <a16:creationId xmlns:a16="http://schemas.microsoft.com/office/drawing/2014/main" id="{8D4576BE-BBE1-5FD7-BFCC-43697C3F67A5}"/>
              </a:ext>
            </a:extLst>
          </p:cNvPr>
          <p:cNvSpPr txBox="1">
            <a:spLocks/>
          </p:cNvSpPr>
          <p:nvPr/>
        </p:nvSpPr>
        <p:spPr bwMode="auto">
          <a:xfrm>
            <a:off x="892628" y="1364236"/>
            <a:ext cx="7206344" cy="1143000"/>
          </a:xfrm>
          <a:prstGeom prst="rect">
            <a:avLst/>
          </a:prstGeom>
          <a:solidFill>
            <a:schemeClr val="bg1"/>
          </a:solid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ar-JO" altLang="en-US" sz="11500" i="1" kern="0" dirty="0">
                <a:effectLst/>
                <a:latin typeface="Times" panose="02020603050405020304" pitchFamily="18" charset="0"/>
                <a:ea typeface="ＭＳ Ｐゴシック" panose="020B0600070205080204" pitchFamily="34" charset="-128"/>
                <a:cs typeface="Times" panose="02020603050405020304" pitchFamily="18" charset="0"/>
              </a:rPr>
              <a:t>القناعة </a:t>
            </a:r>
            <a:endParaRPr lang="en-US" altLang="en-US" sz="11500" i="1" kern="0" dirty="0">
              <a:effectLst/>
              <a:latin typeface="Times" panose="02020603050405020304" pitchFamily="18" charset="0"/>
              <a:ea typeface="ＭＳ Ｐゴシック" panose="020B0600070205080204" pitchFamily="34" charset="-128"/>
              <a:cs typeface="Times"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6054-32D2-4660-58CF-A0B9260886A2}"/>
              </a:ext>
            </a:extLst>
          </p:cNvPr>
          <p:cNvSpPr>
            <a:spLocks noGrp="1"/>
          </p:cNvSpPr>
          <p:nvPr>
            <p:ph type="title"/>
          </p:nvPr>
        </p:nvSpPr>
        <p:spPr>
          <a:xfrm>
            <a:off x="-1" y="0"/>
            <a:ext cx="9140007" cy="1224112"/>
          </a:xfrm>
        </p:spPr>
        <p:txBody>
          <a:bodyPr>
            <a:normAutofit/>
          </a:bodyPr>
          <a:lstStyle/>
          <a:p>
            <a:r>
              <a:rPr lang="ar-JO" sz="4400" b="1" dirty="0">
                <a:solidFill>
                  <a:schemeClr val="tx1"/>
                </a:solidFill>
                <a:latin typeface="Arial" panose="020B0604020202020204" pitchFamily="34" charset="0"/>
                <a:cs typeface="Arial" panose="020B0604020202020204" pitchFamily="34" charset="0"/>
              </a:rPr>
              <a:t>في الأساس نحن غير قانعين</a:t>
            </a:r>
            <a:endParaRPr lang="en-US" sz="4400" b="1" dirty="0">
              <a:solidFill>
                <a:schemeClr val="tx1"/>
              </a:solidFill>
              <a:latin typeface="Arial" panose="020B0604020202020204" pitchFamily="34" charset="0"/>
              <a:cs typeface="Arial" panose="020B0604020202020204" pitchFamily="34" charset="0"/>
            </a:endParaRPr>
          </a:p>
        </p:txBody>
      </p:sp>
      <p:pic>
        <p:nvPicPr>
          <p:cNvPr id="15362" name="Picture 2" descr="Signs Formula Doesn't Agree with Baby: What to Look For | Else Nutrition">
            <a:extLst>
              <a:ext uri="{FF2B5EF4-FFF2-40B4-BE49-F238E27FC236}">
                <a16:creationId xmlns:a16="http://schemas.microsoft.com/office/drawing/2014/main" id="{E1C31C7B-E98E-8CFA-06F2-B58B9656E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 y="1224112"/>
            <a:ext cx="9144000"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contentment-beth1-590x3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2" name="Title 1"/>
          <p:cNvSpPr>
            <a:spLocks noGrp="1"/>
          </p:cNvSpPr>
          <p:nvPr>
            <p:ph type="title"/>
          </p:nvPr>
        </p:nvSpPr>
        <p:spPr>
          <a:xfrm>
            <a:off x="-1" y="44449"/>
            <a:ext cx="4149969" cy="3138365"/>
          </a:xfrm>
        </p:spPr>
        <p:txBody>
          <a:bodyPr>
            <a:normAutofit/>
          </a:bodyPr>
          <a:lstStyle/>
          <a:p>
            <a:pPr>
              <a:defRPr/>
            </a:pPr>
            <a:r>
              <a:rPr lang="ar-JO" sz="8800" dirty="0">
                <a:effectLst>
                  <a:glow rad="127000">
                    <a:schemeClr val="bg1"/>
                  </a:glow>
                </a:effectLst>
                <a:latin typeface="Arial Black" charset="0"/>
                <a:ea typeface="ＭＳ Ｐゴシック" charset="0"/>
                <a:cs typeface="ＭＳ Ｐゴシック" charset="0"/>
              </a:rPr>
              <a:t>هل أنت</a:t>
            </a:r>
            <a:br>
              <a:rPr lang="ar-JO" sz="8800" dirty="0">
                <a:effectLst>
                  <a:glow rad="127000">
                    <a:schemeClr val="bg1"/>
                  </a:glow>
                </a:effectLst>
                <a:latin typeface="Arial Black" charset="0"/>
                <a:ea typeface="ＭＳ Ｐゴシック" charset="0"/>
                <a:cs typeface="ＭＳ Ｐゴシック" charset="0"/>
              </a:rPr>
            </a:br>
            <a:r>
              <a:rPr lang="ar-JO" sz="8800" dirty="0">
                <a:effectLst>
                  <a:glow rad="127000">
                    <a:schemeClr val="bg1"/>
                  </a:glow>
                </a:effectLst>
                <a:latin typeface="Arial Black" charset="0"/>
                <a:ea typeface="ＭＳ Ｐゴシック" charset="0"/>
                <a:cs typeface="ＭＳ Ｐゴシック" charset="0"/>
              </a:rPr>
              <a:t> قانع؟ </a:t>
            </a:r>
            <a:endParaRPr lang="en-US" sz="8800" dirty="0">
              <a:effectLst>
                <a:glow rad="127000">
                  <a:schemeClr val="bg1"/>
                </a:glow>
              </a:effectLst>
              <a:latin typeface="Arial Black"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ED3A3-6DF3-A9E1-3960-000FB0833F08}"/>
              </a:ext>
            </a:extLst>
          </p:cNvPr>
          <p:cNvGrpSpPr/>
          <p:nvPr/>
        </p:nvGrpSpPr>
        <p:grpSpPr>
          <a:xfrm>
            <a:off x="-2" y="1224112"/>
            <a:ext cx="9144001" cy="5633888"/>
            <a:chOff x="-2" y="1224112"/>
            <a:chExt cx="9144001" cy="5633888"/>
          </a:xfrm>
        </p:grpSpPr>
        <p:pic>
          <p:nvPicPr>
            <p:cNvPr id="14338" name="Picture 2" descr="U.S. falls in world happiness report, Finland named happiest country">
              <a:extLst>
                <a:ext uri="{FF2B5EF4-FFF2-40B4-BE49-F238E27FC236}">
                  <a16:creationId xmlns:a16="http://schemas.microsoft.com/office/drawing/2014/main" id="{49478036-4876-8B4B-A83C-2D85F29646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9" r="5334"/>
            <a:stretch/>
          </p:blipFill>
          <p:spPr bwMode="auto">
            <a:xfrm>
              <a:off x="-2" y="1224112"/>
              <a:ext cx="9144001" cy="56338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5794B0-E70B-CBFA-D729-F68003C5668C}"/>
                </a:ext>
              </a:extLst>
            </p:cNvPr>
            <p:cNvSpPr/>
            <p:nvPr/>
          </p:nvSpPr>
          <p:spPr>
            <a:xfrm>
              <a:off x="7252853" y="3208838"/>
              <a:ext cx="1824645" cy="1496291"/>
            </a:xfrm>
            <a:prstGeom prst="rect">
              <a:avLst/>
            </a:prstGeom>
            <a:solidFill>
              <a:srgbClr val="F1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D8F6054-32D2-4660-58CF-A0B9260886A2}"/>
              </a:ext>
            </a:extLst>
          </p:cNvPr>
          <p:cNvSpPr>
            <a:spLocks noGrp="1"/>
          </p:cNvSpPr>
          <p:nvPr>
            <p:ph type="title"/>
          </p:nvPr>
        </p:nvSpPr>
        <p:spPr>
          <a:xfrm>
            <a:off x="-1" y="0"/>
            <a:ext cx="9140007" cy="1224112"/>
          </a:xfrm>
        </p:spPr>
        <p:txBody>
          <a:bodyPr>
            <a:normAutofit/>
          </a:bodyPr>
          <a:lstStyle/>
          <a:p>
            <a:r>
              <a:rPr lang="ar-JO" sz="7200" b="1" dirty="0">
                <a:solidFill>
                  <a:schemeClr val="tx1"/>
                </a:solidFill>
                <a:latin typeface="Times" panose="02020603050405020304" pitchFamily="18" charset="0"/>
                <a:cs typeface="Times" panose="02020603050405020304" pitchFamily="18" charset="0"/>
              </a:rPr>
              <a:t>انترنت أكثر = سعادة أقل</a:t>
            </a:r>
            <a:endParaRPr lang="en-US" sz="7200" b="1" dirty="0">
              <a:solidFill>
                <a:schemeClr val="tx1"/>
              </a:solidFill>
              <a:latin typeface="Times" panose="02020603050405020304" pitchFamily="18" charset="0"/>
              <a:cs typeface="Times" panose="02020603050405020304" pitchFamily="18" charset="0"/>
            </a:endParaRPr>
          </a:p>
        </p:txBody>
      </p:sp>
      <p:sp>
        <p:nvSpPr>
          <p:cNvPr id="3" name="Title 1">
            <a:extLst>
              <a:ext uri="{FF2B5EF4-FFF2-40B4-BE49-F238E27FC236}">
                <a16:creationId xmlns:a16="http://schemas.microsoft.com/office/drawing/2014/main" id="{83F6119B-655E-8ACE-E636-E82F906011A4}"/>
              </a:ext>
            </a:extLst>
          </p:cNvPr>
          <p:cNvSpPr txBox="1">
            <a:spLocks/>
          </p:cNvSpPr>
          <p:nvPr/>
        </p:nvSpPr>
        <p:spPr bwMode="auto">
          <a:xfrm>
            <a:off x="6746476" y="3178201"/>
            <a:ext cx="2296866" cy="3113077"/>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ar-JO" altLang="en-US" sz="3200" b="1" kern="0" dirty="0">
                <a:solidFill>
                  <a:srgbClr val="E9098B"/>
                </a:solidFill>
                <a:effectLst/>
                <a:latin typeface="Arial" panose="020B0604020202020204" pitchFamily="34" charset="0"/>
                <a:ea typeface="ＭＳ Ｐゴシック" panose="020B0600070205080204" pitchFamily="34" charset="-128"/>
                <a:cs typeface="Arial" panose="020B0604020202020204" pitchFamily="34" charset="0"/>
              </a:rPr>
              <a:t>ساعات الانترنت</a:t>
            </a:r>
            <a:endParaRPr lang="en-US" altLang="en-US" sz="3200" b="1" kern="0" dirty="0">
              <a:solidFill>
                <a:srgbClr val="E9098B"/>
              </a:solidFill>
              <a:effectLst/>
              <a:latin typeface="Arial" panose="020B0604020202020204" pitchFamily="34" charset="0"/>
              <a:ea typeface="ＭＳ Ｐゴシック" panose="020B0600070205080204" pitchFamily="34" charset="-128"/>
              <a:cs typeface="Arial" panose="020B0604020202020204" pitchFamily="34" charset="0"/>
            </a:endParaRPr>
          </a:p>
          <a:p>
            <a:pPr defTabSz="914400"/>
            <a:r>
              <a:rPr lang="ar-JO" altLang="en-US" sz="3200" b="1" kern="0" dirty="0">
                <a:solidFill>
                  <a:srgbClr val="D8E11F"/>
                </a:solidFill>
                <a:effectLst>
                  <a:glow rad="228600">
                    <a:schemeClr val="bg1">
                      <a:alpha val="81016"/>
                    </a:schemeClr>
                  </a:glow>
                </a:effectLst>
                <a:latin typeface="Arial" panose="020B0604020202020204" pitchFamily="34" charset="0"/>
                <a:ea typeface="ＭＳ Ｐゴシック" panose="020B0600070205080204" pitchFamily="34" charset="-128"/>
                <a:cs typeface="Arial" panose="020B0604020202020204" pitchFamily="34" charset="0"/>
              </a:rPr>
              <a:t>النوم   </a:t>
            </a:r>
            <a:endParaRPr lang="en-US" altLang="en-US" sz="3200" b="1" kern="0" dirty="0">
              <a:solidFill>
                <a:srgbClr val="D8E11F"/>
              </a:solidFill>
              <a:effectLst>
                <a:glow rad="228600">
                  <a:schemeClr val="bg1">
                    <a:alpha val="81016"/>
                  </a:schemeClr>
                </a:glow>
              </a:effectLst>
              <a:latin typeface="Arial" panose="020B0604020202020204" pitchFamily="34" charset="0"/>
              <a:ea typeface="ＭＳ Ｐゴシック" panose="020B0600070205080204" pitchFamily="34" charset="-128"/>
              <a:cs typeface="Arial" panose="020B0604020202020204" pitchFamily="34" charset="0"/>
            </a:endParaRPr>
          </a:p>
          <a:p>
            <a:pPr defTabSz="914400"/>
            <a:r>
              <a:rPr lang="ar-JO" altLang="en-US" sz="3200" b="1" kern="0" dirty="0">
                <a:solidFill>
                  <a:srgbClr val="992E92"/>
                </a:solidFill>
                <a:effectLst/>
                <a:latin typeface="Arial" panose="020B0604020202020204" pitchFamily="34" charset="0"/>
                <a:ea typeface="ＭＳ Ｐゴシック" panose="020B0600070205080204" pitchFamily="34" charset="-128"/>
                <a:cs typeface="Arial" panose="020B0604020202020204" pitchFamily="34" charset="0"/>
              </a:rPr>
              <a:t>التفاعل الشخصي في المجتمع   </a:t>
            </a:r>
            <a:endParaRPr lang="en-US" altLang="en-US" sz="3200" b="1" kern="0" dirty="0">
              <a:solidFill>
                <a:srgbClr val="992E92"/>
              </a:solidFill>
              <a:effectLst/>
              <a:latin typeface="Arial" panose="020B0604020202020204" pitchFamily="34" charset="0"/>
              <a:ea typeface="ＭＳ Ｐゴシック" panose="020B0600070205080204" pitchFamily="34" charset="-128"/>
              <a:cs typeface="Arial" panose="020B0604020202020204" pitchFamily="34" charset="0"/>
            </a:endParaRPr>
          </a:p>
          <a:p>
            <a:pPr defTabSz="914400"/>
            <a:r>
              <a:rPr lang="ar-JO" altLang="en-US" sz="3200" b="1" kern="0" dirty="0">
                <a:solidFill>
                  <a:srgbClr val="00AEEF"/>
                </a:solidFill>
                <a:effectLst/>
                <a:latin typeface="Arial" panose="020B0604020202020204" pitchFamily="34" charset="0"/>
                <a:ea typeface="ＭＳ Ｐゴシック" panose="020B0600070205080204" pitchFamily="34" charset="-128"/>
                <a:cs typeface="Arial" panose="020B0604020202020204" pitchFamily="34" charset="0"/>
              </a:rPr>
              <a:t>السعادة</a:t>
            </a:r>
            <a:endParaRPr lang="en-US" altLang="en-US" sz="3200" b="1" kern="0" dirty="0">
              <a:solidFill>
                <a:srgbClr val="00AEE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A568D665-8379-B8FF-31D5-95006428F502}"/>
              </a:ext>
            </a:extLst>
          </p:cNvPr>
          <p:cNvSpPr/>
          <p:nvPr/>
        </p:nvSpPr>
        <p:spPr>
          <a:xfrm>
            <a:off x="-1001683" y="3109085"/>
            <a:ext cx="1338349" cy="1496291"/>
          </a:xfrm>
          <a:prstGeom prst="rect">
            <a:avLst/>
          </a:prstGeom>
          <a:solidFill>
            <a:srgbClr val="F1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682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السؤال المهم:</a:t>
            </a:r>
            <a:endPar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212365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ما هو</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a:t>
            </a:r>
            <a:r>
              <a:rPr kumimoji="0" lang="ar-JO" sz="66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سر</a:t>
            </a: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القناعة؟</a:t>
            </a:r>
            <a:endParaRPr kumimoji="0" lang="en-US"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6361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E48068E4-90BC-C1B3-D944-6D6CC28A8160}"/>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1D70BE-EDFE-9EBC-9357-E76091751461}"/>
              </a:ext>
            </a:extLst>
          </p:cNvPr>
          <p:cNvSpPr txBox="1"/>
          <p:nvPr/>
        </p:nvSpPr>
        <p:spPr>
          <a:xfrm>
            <a:off x="481217" y="3044279"/>
            <a:ext cx="8181563" cy="830997"/>
          </a:xfrm>
          <a:prstGeom prst="rect">
            <a:avLst/>
          </a:prstGeom>
          <a:noFill/>
        </p:spPr>
        <p:txBody>
          <a:bodyPr wrap="square" rtlCol="0">
            <a:spAutoFit/>
          </a:bodyPr>
          <a:lstStyle/>
          <a:p>
            <a:pPr algn="r" rtl="1">
              <a:spcAft>
                <a:spcPts val="1350"/>
              </a:spcAft>
            </a:pPr>
            <a:r>
              <a:rPr lang="ar-JO" sz="6000" b="1" baseline="30000" dirty="0">
                <a:effectLst>
                  <a:glow rad="139700">
                    <a:schemeClr val="bg1"/>
                  </a:glow>
                </a:effectLst>
                <a:latin typeface="Calibri" panose="020F0502020204030204" pitchFamily="34" charset="0"/>
                <a:cs typeface="Calibri" panose="020F0502020204030204" pitchFamily="34" charset="0"/>
              </a:rPr>
              <a:t>أستطيع كل شيء في المسيح الذي يقويّني  </a:t>
            </a:r>
            <a:r>
              <a:rPr lang="ar-JO" sz="4800" b="1" baseline="30000" dirty="0">
                <a:effectLst>
                  <a:glow rad="139700">
                    <a:schemeClr val="bg1"/>
                  </a:glow>
                </a:effectLst>
                <a:latin typeface="Calibri" panose="020F0502020204030204" pitchFamily="34" charset="0"/>
                <a:cs typeface="Calibri" panose="020F0502020204030204" pitchFamily="34" charset="0"/>
              </a:rPr>
              <a:t>( 13)</a:t>
            </a:r>
            <a:endParaRPr lang="en-US" sz="4800" b="1" dirty="0">
              <a:effectLst>
                <a:glow rad="139700">
                  <a:schemeClr val="bg1"/>
                </a:glo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3F3E4F0-5A29-3937-37CD-E88A458D7B4E}"/>
              </a:ext>
            </a:extLst>
          </p:cNvPr>
          <p:cNvSpPr txBox="1"/>
          <p:nvPr/>
        </p:nvSpPr>
        <p:spPr>
          <a:xfrm>
            <a:off x="47847" y="894660"/>
            <a:ext cx="8931349" cy="1569660"/>
          </a:xfrm>
          <a:prstGeom prst="rect">
            <a:avLst/>
          </a:prstGeom>
          <a:noFill/>
        </p:spPr>
        <p:txBody>
          <a:bodyPr wrap="square" rtlCol="0">
            <a:spAutoFit/>
          </a:bodyPr>
          <a:lstStyle/>
          <a:p>
            <a:pPr marL="857250" indent="-857250" algn="ctr" rtl="1">
              <a:buAutoNum type="romanUcPeriod" startAt="4"/>
            </a:pPr>
            <a:r>
              <a:rPr lang="ar-JO" sz="4800" b="1" dirty="0">
                <a:solidFill>
                  <a:srgbClr val="FFFF00"/>
                </a:solidFill>
                <a:effectLst>
                  <a:glow rad="139700">
                    <a:schemeClr val="bg1"/>
                  </a:glow>
                </a:effectLst>
                <a:latin typeface="Calibri" panose="020F0502020204030204" pitchFamily="34" charset="0"/>
                <a:cs typeface="Calibri" panose="020F0502020204030204" pitchFamily="34" charset="0"/>
              </a:rPr>
              <a:t>تأتي القناعة من خلال</a:t>
            </a:r>
          </a:p>
          <a:p>
            <a:pPr algn="ctr" rtl="1"/>
            <a:r>
              <a:rPr lang="ar-JO" sz="4800" b="1" dirty="0">
                <a:solidFill>
                  <a:srgbClr val="FFFF00"/>
                </a:solidFill>
                <a:effectLst>
                  <a:glow rad="139700">
                    <a:schemeClr val="bg1"/>
                  </a:glow>
                </a:effectLst>
                <a:latin typeface="Calibri" panose="020F0502020204030204" pitchFamily="34" charset="0"/>
                <a:cs typeface="Calibri" panose="020F0502020204030204" pitchFamily="34" charset="0"/>
              </a:rPr>
              <a:t> الثقة بقوة </a:t>
            </a:r>
            <a:r>
              <a:rPr lang="ar-JO" sz="4800" b="1" dirty="0">
                <a:effectLst>
                  <a:glow rad="139700">
                    <a:schemeClr val="bg1"/>
                  </a:glow>
                </a:effectLst>
                <a:latin typeface="Calibri" panose="020F0502020204030204" pitchFamily="34" charset="0"/>
                <a:cs typeface="Calibri" panose="020F0502020204030204" pitchFamily="34" charset="0"/>
              </a:rPr>
              <a:t>المسيح</a:t>
            </a:r>
            <a:endParaRPr lang="en-US" sz="4800" b="1" dirty="0">
              <a:effectLst>
                <a:glow rad="139700">
                  <a:schemeClr val="bg1"/>
                </a:glow>
              </a:effectLst>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186ECE-8184-D6AF-FFF7-7267797B47D5}"/>
              </a:ext>
            </a:extLst>
          </p:cNvPr>
          <p:cNvSpPr/>
          <p:nvPr/>
        </p:nvSpPr>
        <p:spPr>
          <a:xfrm>
            <a:off x="481217" y="4679424"/>
            <a:ext cx="8181563" cy="1446550"/>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rtl="1">
              <a:spcAft>
                <a:spcPts val="45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المسيح هو من مكّن بولس</a:t>
            </a:r>
          </a:p>
          <a:p>
            <a:pPr algn="ctr" rtl="1">
              <a:spcAft>
                <a:spcPts val="450"/>
              </a:spcAft>
            </a:pPr>
            <a:r>
              <a:rPr lang="ar-JO" sz="4000" b="1" dirty="0">
                <a:effectLst>
                  <a:glow rad="139700">
                    <a:schemeClr val="bg1"/>
                  </a:glow>
                </a:effectLst>
                <a:latin typeface="Calibri" panose="020F0502020204030204" pitchFamily="34" charset="0"/>
                <a:cs typeface="Calibri" panose="020F0502020204030204" pitchFamily="34" charset="0"/>
              </a:rPr>
              <a:t>من أن يكون  قانعًا                 </a:t>
            </a:r>
            <a:endParaRPr lang="en-US" sz="4000" b="1" dirty="0">
              <a:effectLst>
                <a:glow rad="139700">
                  <a:schemeClr val="bg1"/>
                </a:glo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26657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arn(inVertical)">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3073400" y="593725"/>
            <a:ext cx="5867400" cy="2165350"/>
          </a:xfrm>
        </p:spPr>
        <p:txBody>
          <a:bodyPr/>
          <a:lstStyle/>
          <a:p>
            <a:r>
              <a:rPr lang="ar-JO" altLang="en-US" sz="4800" b="1" dirty="0">
                <a:effectLst/>
                <a:latin typeface="Times" panose="02020603050405020304" pitchFamily="18" charset="0"/>
                <a:ea typeface="ＭＳ Ｐゴシック" panose="020B0600070205080204" pitchFamily="34" charset="-128"/>
                <a:cs typeface="Times" panose="02020603050405020304" pitchFamily="18" charset="0"/>
              </a:rPr>
              <a:t>"هو يجعلني في قمة </a:t>
            </a:r>
            <a:r>
              <a:rPr lang="ar-JO" altLang="en-US" sz="4800" b="1" dirty="0">
                <a:solidFill>
                  <a:srgbClr val="FFFF00"/>
                </a:solidFill>
                <a:effectLst/>
                <a:latin typeface="Times" panose="02020603050405020304" pitchFamily="18" charset="0"/>
                <a:ea typeface="ＭＳ Ｐゴシック" panose="020B0600070205080204" pitchFamily="34" charset="-128"/>
                <a:cs typeface="Times" panose="02020603050405020304" pitchFamily="18" charset="0"/>
              </a:rPr>
              <a:t>الغضب</a:t>
            </a:r>
            <a:r>
              <a:rPr lang="ar-JO" altLang="en-US" sz="4800" b="1" dirty="0">
                <a:effectLst/>
                <a:latin typeface="Times" panose="02020603050405020304" pitchFamily="18" charset="0"/>
                <a:ea typeface="ＭＳ Ｐゴシック" panose="020B0600070205080204" pitchFamily="34" charset="-128"/>
                <a:cs typeface="Times" panose="02020603050405020304" pitchFamily="18" charset="0"/>
              </a:rPr>
              <a:t>!"</a:t>
            </a:r>
            <a:endParaRPr lang="en-US" altLang="en-US" sz="4800" b="1" dirty="0">
              <a:effectLst/>
              <a:latin typeface="Times" panose="02020603050405020304" pitchFamily="18" charset="0"/>
              <a:ea typeface="ＭＳ Ｐゴシック" panose="020B0600070205080204" pitchFamily="34" charset="-128"/>
              <a:cs typeface="Times" panose="02020603050405020304" pitchFamily="18" charset="0"/>
            </a:endParaRPr>
          </a:p>
        </p:txBody>
      </p:sp>
      <p:pic>
        <p:nvPicPr>
          <p:cNvPr id="63490" name="Picture 3" descr="anger.jpg">
            <a:extLst>
              <a:ext uri="{FF2B5EF4-FFF2-40B4-BE49-F238E27FC236}">
                <a16:creationId xmlns:a16="http://schemas.microsoft.com/office/drawing/2014/main" id="{4D6CD469-836C-0E82-7B4F-5ABDC6E21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246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8DDB416E-3F0F-2F4C-4683-D675FE861796}"/>
              </a:ext>
            </a:extLst>
          </p:cNvPr>
          <p:cNvGrpSpPr>
            <a:grpSpLocks/>
          </p:cNvGrpSpPr>
          <p:nvPr/>
        </p:nvGrpSpPr>
        <p:grpSpPr bwMode="auto">
          <a:xfrm>
            <a:off x="0" y="3390900"/>
            <a:ext cx="9144000" cy="2247900"/>
            <a:chOff x="0" y="3390900"/>
            <a:chExt cx="9144000" cy="2247900"/>
          </a:xfrm>
        </p:grpSpPr>
        <p:sp>
          <p:nvSpPr>
            <p:cNvPr id="63492" name="Title 1">
              <a:extLst>
                <a:ext uri="{FF2B5EF4-FFF2-40B4-BE49-F238E27FC236}">
                  <a16:creationId xmlns:a16="http://schemas.microsoft.com/office/drawing/2014/main" id="{079C7000-8D32-8C97-AC6B-A1A2664CEF02}"/>
                </a:ext>
              </a:extLst>
            </p:cNvPr>
            <p:cNvSpPr txBox="1">
              <a:spLocks/>
            </p:cNvSpPr>
            <p:nvPr/>
          </p:nvSpPr>
          <p:spPr bwMode="auto">
            <a:xfrm>
              <a:off x="0" y="340995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E3EBF1"/>
                  </a:solidFill>
                  <a:effectLst/>
                  <a:uLnTx/>
                  <a:uFillTx/>
                  <a:latin typeface="Times" panose="02020603050405020304" pitchFamily="18" charset="0"/>
                  <a:cs typeface="Times" panose="02020603050405020304" pitchFamily="18" charset="0"/>
                </a:rPr>
                <a:t>"هو يجعلني في قمّة </a:t>
              </a:r>
              <a:r>
                <a:rPr kumimoji="0" lang="ar-JO" altLang="ja-JP" sz="4800" b="1" i="0" u="none" strike="noStrike" kern="1200" cap="none" spc="0" normalizeH="0" baseline="0" noProof="0" dirty="0">
                  <a:ln>
                    <a:noFill/>
                  </a:ln>
                  <a:solidFill>
                    <a:srgbClr val="FFFF00"/>
                  </a:solidFill>
                  <a:effectLst/>
                  <a:uLnTx/>
                  <a:uFillTx/>
                  <a:latin typeface="Times" panose="02020603050405020304" pitchFamily="18" charset="0"/>
                  <a:cs typeface="Times" panose="02020603050405020304" pitchFamily="18" charset="0"/>
                </a:rPr>
                <a:t>السعادة</a:t>
              </a:r>
              <a:r>
                <a:rPr kumimoji="0" lang="ar-JO" altLang="ja-JP" sz="4800" b="1" i="0" u="none" strike="noStrike" kern="1200" cap="none" spc="0" normalizeH="0" baseline="0" noProof="0" dirty="0">
                  <a:ln>
                    <a:noFill/>
                  </a:ln>
                  <a:solidFill>
                    <a:srgbClr val="E3EBF1"/>
                  </a:solidFill>
                  <a:effectLst/>
                  <a:uLnTx/>
                  <a:uFillTx/>
                  <a:latin typeface="Times" panose="02020603050405020304" pitchFamily="18" charset="0"/>
                  <a:cs typeface="Times" panose="02020603050405020304" pitchFamily="18" charset="0"/>
                </a:rPr>
                <a:t>!"</a:t>
              </a:r>
              <a:endParaRPr kumimoji="0" lang="en-US" altLang="en-US" sz="4800" b="1" i="0" u="none" strike="noStrike" kern="1200" cap="none" spc="0" normalizeH="0" baseline="0" noProof="0" dirty="0">
                <a:ln>
                  <a:noFill/>
                </a:ln>
                <a:solidFill>
                  <a:srgbClr val="E3EBF1"/>
                </a:solidFill>
                <a:effectLst/>
                <a:uLnTx/>
                <a:uFillTx/>
                <a:latin typeface="Times" panose="02020603050405020304" pitchFamily="18" charset="0"/>
                <a:cs typeface="Times" panose="02020603050405020304" pitchFamily="18" charset="0"/>
              </a:endParaRPr>
            </a:p>
          </p:txBody>
        </p:sp>
        <p:pic>
          <p:nvPicPr>
            <p:cNvPr id="63493" name="Picture 4" descr="siiidd.jpg">
              <a:extLst>
                <a:ext uri="{FF2B5EF4-FFF2-40B4-BE49-F238E27FC236}">
                  <a16:creationId xmlns:a16="http://schemas.microsoft.com/office/drawing/2014/main" id="{B1A50F5A-1578-BD13-DEEB-72D3C7DEF1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3390900"/>
              <a:ext cx="406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BF9197-DE7B-5E46-8ECE-75995903CC00}"/>
              </a:ext>
            </a:extLst>
          </p:cNvPr>
          <p:cNvSpPr/>
          <p:nvPr/>
        </p:nvSpPr>
        <p:spPr bwMode="auto">
          <a:xfrm>
            <a:off x="-108520" y="-99392"/>
            <a:ext cx="9361040" cy="7056784"/>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ar-JO" sz="6600" b="1" dirty="0">
                <a:solidFill>
                  <a:schemeClr val="tx1"/>
                </a:solidFill>
                <a:effectLst/>
                <a:latin typeface="Times" panose="02020603050405020304" pitchFamily="18" charset="0"/>
                <a:ea typeface="ＭＳ Ｐゴシック" charset="0"/>
                <a:cs typeface="Times" panose="02020603050405020304" pitchFamily="18" charset="0"/>
              </a:rPr>
              <a:t>فيلبي 4: 13</a:t>
            </a:r>
            <a:endParaRPr lang="en-US" sz="6600" b="1" dirty="0">
              <a:solidFill>
                <a:schemeClr val="tx1"/>
              </a:solidFill>
              <a:effectLst/>
              <a:latin typeface="Times" panose="02020603050405020304" pitchFamily="18" charset="0"/>
              <a:ea typeface="ＭＳ Ｐゴシック" charset="0"/>
              <a:cs typeface="Times" panose="02020603050405020304" pitchFamily="18" charset="0"/>
            </a:endParaRP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9600" kern="0" dirty="0">
                <a:solidFill>
                  <a:srgbClr val="FFFFFF"/>
                </a:solidFill>
                <a:effectLst/>
                <a:latin typeface="Times" panose="02020603050405020304" pitchFamily="18" charset="0"/>
                <a:ea typeface="ＭＳ Ｐゴシック" charset="0"/>
                <a:cs typeface="Times" panose="02020603050405020304" pitchFamily="18" charset="0"/>
              </a:rPr>
              <a:t>أستطيع</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9600" kern="0" dirty="0">
                <a:solidFill>
                  <a:srgbClr val="FFFFFF"/>
                </a:solidFill>
                <a:effectLst/>
                <a:latin typeface="Times" panose="02020603050405020304" pitchFamily="18" charset="0"/>
                <a:ea typeface="ＭＳ Ｐゴシック" charset="0"/>
                <a:cs typeface="Times" panose="02020603050405020304" pitchFamily="18" charset="0"/>
              </a:rPr>
              <a:t> كل شيء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بالمسيح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rPr>
              <a:t> الذي يقويّني</a:t>
            </a:r>
            <a:endParaRPr kumimoji="0" lang="en-US" sz="9600" b="0" i="0" u="none" strike="noStrike" kern="0" cap="none" spc="0" normalizeH="0" baseline="0" noProof="0" dirty="0">
              <a:ln>
                <a:noFill/>
              </a:ln>
              <a:solidFill>
                <a:srgbClr val="FFFFFF"/>
              </a:solidFill>
              <a:effectLst/>
              <a:uLnTx/>
              <a:uFillTx/>
              <a:latin typeface="Times" panose="02020603050405020304" pitchFamily="18" charset="0"/>
              <a:ea typeface="ＭＳ Ｐゴシック" charset="0"/>
              <a:cs typeface="Times" panose="02020603050405020304" pitchFamily="18" charset="0"/>
            </a:endParaRPr>
          </a:p>
        </p:txBody>
      </p:sp>
    </p:spTree>
    <p:extLst>
      <p:ext uri="{BB962C8B-B14F-4D97-AF65-F5344CB8AC3E}">
        <p14:creationId xmlns:p14="http://schemas.microsoft.com/office/powerpoint/2010/main" val="2271895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2467856" y="1"/>
            <a:ext cx="6676143" cy="6858000"/>
          </a:xfrm>
        </p:spPr>
        <p:txBody>
          <a:bodyPr/>
          <a:lstStyle/>
          <a:p>
            <a:r>
              <a:rPr lang="ar-JO" sz="4400" b="0" i="0" dirty="0">
                <a:solidFill>
                  <a:schemeClr val="tx1"/>
                </a:solidFill>
                <a:effectLst/>
                <a:latin typeface="Times" panose="02020603050405020304" pitchFamily="18" charset="0"/>
                <a:cs typeface="Times" panose="02020603050405020304" pitchFamily="18" charset="0"/>
              </a:rPr>
              <a:t>معظمنا تعلّمنا أن نؤمن بأن السعادة مرتبطة بإنجازاتنا. فنعتقد، 'سأكون سعيدًا عندما أتزوج' أو 'سأكون أكثر رضا في العمل عندما أحصل على ترقية.’ ونحن مقتنعون بأننا سنجد الفرح عندما نشترك في ماراثون أو نشتري تلك السيارة الفاخرة. الحقيقة هي أنه يمكننا خلق شعور بالسعادة الآن، بغض النظر عن ظروفنا."</a:t>
            </a:r>
            <a:endParaRPr lang="en-US" altLang="en-US" sz="4400" b="1" dirty="0">
              <a:solidFill>
                <a:schemeClr val="tx1"/>
              </a:solidFill>
              <a:effectLst/>
              <a:latin typeface="Times" panose="02020603050405020304" pitchFamily="18" charset="0"/>
              <a:ea typeface="ＭＳ Ｐゴシック" panose="020B0600070205080204" pitchFamily="34" charset="-128"/>
              <a:cs typeface="Times" panose="02020603050405020304" pitchFamily="18" charset="0"/>
            </a:endParaRPr>
          </a:p>
        </p:txBody>
      </p:sp>
      <p:grpSp>
        <p:nvGrpSpPr>
          <p:cNvPr id="4" name="Group 3">
            <a:extLst>
              <a:ext uri="{FF2B5EF4-FFF2-40B4-BE49-F238E27FC236}">
                <a16:creationId xmlns:a16="http://schemas.microsoft.com/office/drawing/2014/main" id="{1686EEE2-2319-6099-E73A-BA671B9E3C65}"/>
              </a:ext>
            </a:extLst>
          </p:cNvPr>
          <p:cNvGrpSpPr/>
          <p:nvPr/>
        </p:nvGrpSpPr>
        <p:grpSpPr>
          <a:xfrm>
            <a:off x="0" y="600285"/>
            <a:ext cx="2467856" cy="5351941"/>
            <a:chOff x="0" y="600285"/>
            <a:chExt cx="2467856" cy="5351941"/>
          </a:xfrm>
        </p:grpSpPr>
        <p:sp>
          <p:nvSpPr>
            <p:cNvPr id="3" name="Title 1">
              <a:extLst>
                <a:ext uri="{FF2B5EF4-FFF2-40B4-BE49-F238E27FC236}">
                  <a16:creationId xmlns:a16="http://schemas.microsoft.com/office/drawing/2014/main" id="{4DE4BB0F-3D8C-7768-0968-46DFA9A345AB}"/>
                </a:ext>
              </a:extLst>
            </p:cNvPr>
            <p:cNvSpPr txBox="1">
              <a:spLocks/>
            </p:cNvSpPr>
            <p:nvPr/>
          </p:nvSpPr>
          <p:spPr bwMode="auto">
            <a:xfrm>
              <a:off x="0" y="3866134"/>
              <a:ext cx="2467856" cy="208609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ar-JO" altLang="ja-JP" b="1" kern="0" dirty="0">
                  <a:effectLst/>
                  <a:latin typeface="Arial" panose="020B0604020202020204" pitchFamily="34" charset="0"/>
                  <a:ea typeface="ＭＳ Ｐゴシック" panose="020B0600070205080204" pitchFamily="34" charset="-128"/>
                  <a:cs typeface="Arial" panose="020B0604020202020204" pitchFamily="34" charset="0"/>
                </a:rPr>
                <a:t>جولي روزنبيرغ</a:t>
              </a:r>
            </a:p>
            <a:p>
              <a:pPr defTabSz="914400"/>
              <a:r>
                <a:rPr lang="ar-JO" altLang="en-US" b="1" kern="0" dirty="0">
                  <a:effectLst/>
                  <a:latin typeface="Arial" panose="020B0604020202020204" pitchFamily="34" charset="0"/>
                  <a:ea typeface="ＭＳ Ｐゴシック" panose="020B0600070205080204" pitchFamily="34" charset="-128"/>
                  <a:cs typeface="Arial" panose="020B0604020202020204" pitchFamily="34" charset="0"/>
                </a:rPr>
                <a:t>معلمة يوغا</a:t>
              </a:r>
              <a:endParaRPr lang="en-US" altLang="en-US" b="1" kern="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11266" name="Picture 2" descr="Dr. Julie Rosenberg - Wellness Coach">
              <a:extLst>
                <a:ext uri="{FF2B5EF4-FFF2-40B4-BE49-F238E27FC236}">
                  <a16:creationId xmlns:a16="http://schemas.microsoft.com/office/drawing/2014/main" id="{D538C793-2D40-4D15-28C9-41B5EC7E7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285"/>
              <a:ext cx="2467856" cy="3027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411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b="1" dirty="0">
                <a:effectLst/>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Dr. Rick Griffith</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08" charset="-128"/>
                <a:cs typeface="Traditional Arabic" pitchFamily="2" charset="-78"/>
              </a:rPr>
              <a:t>د. ريك غريفيث</a:t>
            </a:r>
            <a:endParaRPr kumimoji="0" lang="ar-SA" sz="8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2509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1486139" y="214161"/>
            <a:ext cx="5867400" cy="2165350"/>
          </a:xfrm>
        </p:spPr>
        <p:txBody>
          <a:bodyPr/>
          <a:lstStyle/>
          <a:p>
            <a:r>
              <a:rPr lang="ar-JO" altLang="en-US" sz="6600" dirty="0">
                <a:effectLst/>
                <a:latin typeface="Times" panose="02020603050405020304" pitchFamily="18" charset="0"/>
                <a:ea typeface="ＭＳ Ｐゴシック" panose="020B0600070205080204" pitchFamily="34" charset="-128"/>
                <a:cs typeface="Times" panose="02020603050405020304" pitchFamily="18" charset="0"/>
              </a:rPr>
              <a:t>... لا أستطيع...</a:t>
            </a:r>
            <a:endParaRPr lang="en-US" altLang="en-US" sz="6600" dirty="0">
              <a:effectLst/>
              <a:latin typeface="Times" panose="02020603050405020304" pitchFamily="18" charset="0"/>
              <a:ea typeface="ＭＳ Ｐゴシック" panose="020B0600070205080204" pitchFamily="34" charset="-128"/>
              <a:cs typeface="Times" panose="02020603050405020304" pitchFamily="18" charset="0"/>
            </a:endParaRPr>
          </a:p>
        </p:txBody>
      </p:sp>
      <p:sp>
        <p:nvSpPr>
          <p:cNvPr id="3" name="Title 1">
            <a:extLst>
              <a:ext uri="{FF2B5EF4-FFF2-40B4-BE49-F238E27FC236}">
                <a16:creationId xmlns:a16="http://schemas.microsoft.com/office/drawing/2014/main" id="{4E4A2D5C-8F60-8647-B9B1-A0857E9A1F6E}"/>
              </a:ext>
            </a:extLst>
          </p:cNvPr>
          <p:cNvSpPr txBox="1">
            <a:spLocks/>
          </p:cNvSpPr>
          <p:nvPr/>
        </p:nvSpPr>
        <p:spPr bwMode="auto">
          <a:xfrm>
            <a:off x="1486139" y="2388018"/>
            <a:ext cx="5867400" cy="216535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ar-JO" altLang="ja-JP" sz="6600" kern="0" dirty="0">
                <a:effectLst/>
                <a:latin typeface="Times" panose="02020603050405020304" pitchFamily="18" charset="0"/>
                <a:ea typeface="ＭＳ Ｐゴシック" panose="020B0600070205080204" pitchFamily="34" charset="-128"/>
                <a:cs typeface="Times" panose="02020603050405020304" pitchFamily="18" charset="0"/>
              </a:rPr>
              <a:t>...لا أريد...</a:t>
            </a:r>
            <a:endParaRPr lang="en-US" altLang="en-US" sz="6600" kern="0" dirty="0">
              <a:effectLst/>
              <a:latin typeface="Times" panose="02020603050405020304" pitchFamily="18" charset="0"/>
              <a:ea typeface="ＭＳ Ｐゴシック" panose="020B0600070205080204" pitchFamily="34" charset="-128"/>
              <a:cs typeface="Times" panose="02020603050405020304" pitchFamily="18" charset="0"/>
            </a:endParaRPr>
          </a:p>
        </p:txBody>
      </p:sp>
      <p:sp>
        <p:nvSpPr>
          <p:cNvPr id="4" name="Title 1">
            <a:extLst>
              <a:ext uri="{FF2B5EF4-FFF2-40B4-BE49-F238E27FC236}">
                <a16:creationId xmlns:a16="http://schemas.microsoft.com/office/drawing/2014/main" id="{F0EFF2BC-3112-E76B-9E56-B4CB893E3188}"/>
              </a:ext>
            </a:extLst>
          </p:cNvPr>
          <p:cNvSpPr txBox="1">
            <a:spLocks/>
          </p:cNvSpPr>
          <p:nvPr/>
        </p:nvSpPr>
        <p:spPr bwMode="auto">
          <a:xfrm>
            <a:off x="1486139" y="4478489"/>
            <a:ext cx="5867400" cy="216535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ar-JO" altLang="en-US" sz="8800" b="1" kern="0" dirty="0">
                <a:effectLst/>
                <a:latin typeface="Times" panose="02020603050405020304" pitchFamily="18" charset="0"/>
                <a:ea typeface="ＭＳ Ｐゴシック" panose="020B0600070205080204" pitchFamily="34" charset="-128"/>
                <a:cs typeface="Times" panose="02020603050405020304" pitchFamily="18" charset="0"/>
              </a:rPr>
              <a:t>... أستطيع...</a:t>
            </a:r>
            <a:endParaRPr lang="en-US" altLang="en-US" sz="8800" b="1" kern="0" dirty="0">
              <a:effectLst/>
              <a:latin typeface="Times" panose="02020603050405020304" pitchFamily="18" charset="0"/>
              <a:ea typeface="ＭＳ Ｐゴシック" panose="020B0600070205080204" pitchFamily="34" charset="-128"/>
              <a:cs typeface="Times" panose="02020603050405020304" pitchFamily="18" charset="0"/>
            </a:endParaRPr>
          </a:p>
        </p:txBody>
      </p:sp>
    </p:spTree>
    <p:extLst>
      <p:ext uri="{BB962C8B-B14F-4D97-AF65-F5344CB8AC3E}">
        <p14:creationId xmlns:p14="http://schemas.microsoft.com/office/powerpoint/2010/main" val="40033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السؤال المهم:</a:t>
            </a:r>
            <a:endPar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212365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ما هو</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a:t>
            </a:r>
            <a:r>
              <a:rPr kumimoji="0" lang="ar-JO" sz="66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سر</a:t>
            </a: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القناعة؟</a:t>
            </a:r>
            <a:endParaRPr kumimoji="0" lang="en-US"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920287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9F27C216-E88D-253E-51C9-C7122DCD1A1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2632841" y="-69478"/>
            <a:ext cx="3630346" cy="854080"/>
          </a:xfrm>
          <a:prstGeom prst="rect">
            <a:avLst/>
          </a:prstGeom>
          <a:noFill/>
        </p:spPr>
        <p:txBody>
          <a:bodyPr wrap="square" rtlCol="0">
            <a:spAutoFit/>
          </a:bodyPr>
          <a:lstStyle/>
          <a:p>
            <a:pPr algn="ctr"/>
            <a:r>
              <a:rPr lang="ar-JO" sz="4950" b="1" dirty="0">
                <a:effectLst>
                  <a:glow rad="139700">
                    <a:schemeClr val="bg1"/>
                  </a:glow>
                </a:effectLst>
                <a:latin typeface="Calibri" panose="020F0502020204030204" pitchFamily="34" charset="0"/>
                <a:cs typeface="Calibri" panose="020F0502020204030204" pitchFamily="34" charset="0"/>
              </a:rPr>
              <a:t>الفكرة الرئيسية</a:t>
            </a:r>
            <a:endParaRPr lang="en-US" sz="4950" b="1" dirty="0">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131735" y="2273217"/>
            <a:ext cx="8880529" cy="1938992"/>
          </a:xfrm>
          <a:prstGeom prst="rect">
            <a:avLst/>
          </a:prstGeom>
          <a:noFill/>
        </p:spPr>
        <p:txBody>
          <a:bodyPr wrap="square" rtlCol="0">
            <a:spAutoFit/>
          </a:bodyPr>
          <a:lstStyle>
            <a:defPPr>
              <a:defRPr lang="en-US"/>
            </a:defPPr>
            <a:lvl1pPr algn="ctr">
              <a:defRPr sz="5000" b="1">
                <a:solidFill>
                  <a:srgbClr val="FFFF00"/>
                </a:solidFill>
                <a:effectLst>
                  <a:glow rad="139700">
                    <a:schemeClr val="bg1"/>
                  </a:glow>
                </a:effectLst>
                <a:latin typeface="Calibri" panose="020F0502020204030204" pitchFamily="34" charset="0"/>
                <a:cs typeface="Calibri" panose="020F0502020204030204" pitchFamily="34" charset="0"/>
              </a:defRPr>
            </a:lvl1pPr>
          </a:lstStyle>
          <a:p>
            <a:r>
              <a:rPr lang="ar-JO" sz="6000" dirty="0"/>
              <a:t>تعلّم </a:t>
            </a:r>
            <a:r>
              <a:rPr lang="ar-JO" sz="6000" dirty="0">
                <a:solidFill>
                  <a:schemeClr val="tx1"/>
                </a:solidFill>
              </a:rPr>
              <a:t>القناعة بالاعتماد</a:t>
            </a:r>
          </a:p>
          <a:p>
            <a:r>
              <a:rPr lang="ar-JO" sz="6000" dirty="0">
                <a:solidFill>
                  <a:schemeClr val="tx1"/>
                </a:solidFill>
              </a:rPr>
              <a:t> على قوة المسيح.</a:t>
            </a:r>
            <a:endParaRPr lang="en-US" sz="6000" dirty="0">
              <a:solidFill>
                <a:schemeClr val="tx1"/>
              </a:solidFill>
            </a:endParaRPr>
          </a:p>
        </p:txBody>
      </p:sp>
    </p:spTree>
    <p:extLst>
      <p:ext uri="{BB962C8B-B14F-4D97-AF65-F5344CB8AC3E}">
        <p14:creationId xmlns:p14="http://schemas.microsoft.com/office/powerpoint/2010/main" val="265760494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stening to the Lord in the Wilderness">
            <a:extLst>
              <a:ext uri="{FF2B5EF4-FFF2-40B4-BE49-F238E27FC236}">
                <a16:creationId xmlns:a16="http://schemas.microsoft.com/office/drawing/2014/main" id="{F4B4D086-70BD-1F0F-B6C9-570F5D7314F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89945" y="2023930"/>
            <a:ext cx="4345195" cy="4524315"/>
          </a:xfrm>
          <a:prstGeom prst="rect">
            <a:avLst/>
          </a:prstGeom>
          <a:noFill/>
        </p:spPr>
        <p:txBody>
          <a:bodyPr wrap="square" rtlCol="0">
            <a:spAutoFit/>
          </a:bodyPr>
          <a:lstStyle/>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الوضع المالي</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كونك غير متزوج</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أطفالنا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أشغالنا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وجودك بثقافة مختلفة</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مظهرنا الخارجي</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أساتذتنا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ازدحام السيارات</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B0FFCB8-32DC-1EB3-9092-528EB1C39167}"/>
              </a:ext>
            </a:extLst>
          </p:cNvPr>
          <p:cNvSpPr txBox="1"/>
          <p:nvPr/>
        </p:nvSpPr>
        <p:spPr>
          <a:xfrm>
            <a:off x="4572000" y="2023930"/>
            <a:ext cx="4345195" cy="4524315"/>
          </a:xfrm>
          <a:prstGeom prst="rect">
            <a:avLst/>
          </a:prstGeom>
          <a:noFill/>
        </p:spPr>
        <p:txBody>
          <a:bodyPr wrap="square" rtlCol="0">
            <a:spAutoFit/>
          </a:bodyPr>
          <a:lstStyle/>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الممتلكات</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شريك الحياة </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 الاكتفاء الجنسي</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خدماتنا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أصدقاؤنا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قدراتنا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طلّابنا</a:t>
            </a:r>
            <a:endParaRPr lang="en-US" sz="3600" b="1" dirty="0">
              <a:effectLst>
                <a:glow rad="139700">
                  <a:schemeClr val="bg1"/>
                </a:glow>
              </a:effectLst>
              <a:latin typeface="Calibri" panose="020F0502020204030204" pitchFamily="34" charset="0"/>
              <a:cs typeface="Calibri" panose="020F0502020204030204" pitchFamily="34" charset="0"/>
            </a:endParaRPr>
          </a:p>
          <a:p>
            <a:pPr marL="428625" indent="-428625" algn="r" rtl="1">
              <a:buFont typeface="Arial" panose="020B0604020202020204" pitchFamily="34" charset="0"/>
              <a:buChar char="•"/>
            </a:pPr>
            <a:r>
              <a:rPr lang="ar-JO" sz="3600" b="1" dirty="0">
                <a:effectLst>
                  <a:glow rad="139700">
                    <a:schemeClr val="bg1"/>
                  </a:glow>
                </a:effectLst>
                <a:latin typeface="Calibri" panose="020F0502020204030204" pitchFamily="34" charset="0"/>
                <a:cs typeface="Calibri" panose="020F0502020204030204" pitchFamily="34" charset="0"/>
              </a:rPr>
              <a:t>المشغوليات</a:t>
            </a:r>
            <a:endParaRPr lang="en-US" sz="3600" b="1" dirty="0">
              <a:effectLst>
                <a:glow rad="139700">
                  <a:schemeClr val="bg1"/>
                </a:glo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91F0C8C-98E0-4C03-B9CF-EE8A5DC28216}"/>
              </a:ext>
            </a:extLst>
          </p:cNvPr>
          <p:cNvSpPr txBox="1"/>
          <p:nvPr/>
        </p:nvSpPr>
        <p:spPr>
          <a:xfrm>
            <a:off x="0" y="336934"/>
            <a:ext cx="9143999" cy="1569660"/>
          </a:xfrm>
          <a:prstGeom prst="rect">
            <a:avLst/>
          </a:prstGeom>
          <a:noFill/>
        </p:spPr>
        <p:txBody>
          <a:bodyPr wrap="square" rtlCol="0">
            <a:spAutoFit/>
          </a:bodyPr>
          <a:lstStyle/>
          <a:p>
            <a:pPr algn="ctr"/>
            <a:r>
              <a:rPr lang="ar-JO" sz="4800" b="1" dirty="0">
                <a:solidFill>
                  <a:srgbClr val="FFFF00"/>
                </a:solidFill>
                <a:effectLst>
                  <a:glow rad="139700">
                    <a:schemeClr val="bg1"/>
                  </a:glow>
                </a:effectLst>
                <a:latin typeface="Calibri" panose="020F0502020204030204" pitchFamily="34" charset="0"/>
                <a:cs typeface="Calibri" panose="020F0502020204030204" pitchFamily="34" charset="0"/>
              </a:rPr>
              <a:t>ما هي الأمور التي غالبًا  ما لا نشعر حيالها بالرضا؟</a:t>
            </a:r>
            <a:endParaRPr lang="en-US" sz="48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81852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 calcmode="lin" valueType="num">
                                      <p:cBhvr additive="base">
                                        <p:cTn id="5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
                                            <p:txEl>
                                              <p:pRg st="4" end="4"/>
                                            </p:txEl>
                                          </p:spTgt>
                                        </p:tgtEl>
                                        <p:attrNameLst>
                                          <p:attrName>style.visibility</p:attrName>
                                        </p:attrNameLst>
                                      </p:cBhvr>
                                      <p:to>
                                        <p:strVal val="visible"/>
                                      </p:to>
                                    </p:set>
                                    <p:anim calcmode="lin" valueType="num">
                                      <p:cBhvr additive="base">
                                        <p:cTn id="6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 calcmode="lin" valueType="num">
                                      <p:cBhvr additive="base">
                                        <p:cTn id="79"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 calcmode="lin" valueType="num">
                                      <p:cBhvr additive="base">
                                        <p:cTn id="8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 calcmode="lin" valueType="num">
                                      <p:cBhvr additive="base">
                                        <p:cTn id="91"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calcmode="lin" valueType="num">
                                      <p:cBhvr additive="base">
                                        <p:cTn id="97"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xEl>
                                              <p:pRg st="7" end="7"/>
                                            </p:txEl>
                                          </p:spTgt>
                                        </p:tgtEl>
                                        <p:attrNameLst>
                                          <p:attrName>style.visibility</p:attrName>
                                        </p:attrNameLst>
                                      </p:cBhvr>
                                      <p:to>
                                        <p:strVal val="visible"/>
                                      </p:to>
                                    </p:set>
                                    <p:anim calcmode="lin" valueType="num">
                                      <p:cBhvr additive="base">
                                        <p:cTn id="103"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stening to the Lord in the Wilderness">
            <a:extLst>
              <a:ext uri="{FF2B5EF4-FFF2-40B4-BE49-F238E27FC236}">
                <a16:creationId xmlns:a16="http://schemas.microsoft.com/office/drawing/2014/main" id="{F4B4D086-70BD-1F0F-B6C9-570F5D7314F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197224" y="1906594"/>
            <a:ext cx="4581055" cy="4524315"/>
          </a:xfrm>
          <a:prstGeom prst="rect">
            <a:avLst/>
          </a:prstGeom>
          <a:noFill/>
        </p:spPr>
        <p:txBody>
          <a:bodyPr wrap="square" rtlCol="0">
            <a:spAutoFit/>
          </a:bodyPr>
          <a:lstStyle/>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الوضع المالي</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كونك غير متزوج</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أطفالنا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أشغالنا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وجودك بثقافة مختلفة</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مظهرنا الخارجي</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أساتذتنا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ازدحام السيارات</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8B0FFCB8-32DC-1EB3-9092-528EB1C39167}"/>
              </a:ext>
            </a:extLst>
          </p:cNvPr>
          <p:cNvSpPr txBox="1"/>
          <p:nvPr/>
        </p:nvSpPr>
        <p:spPr>
          <a:xfrm>
            <a:off x="4591318" y="1906594"/>
            <a:ext cx="4345195" cy="4524315"/>
          </a:xfrm>
          <a:prstGeom prst="rect">
            <a:avLst/>
          </a:prstGeom>
          <a:noFill/>
        </p:spPr>
        <p:txBody>
          <a:bodyPr wrap="square" rtlCol="0">
            <a:spAutoFit/>
          </a:bodyPr>
          <a:lstStyle/>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الممتلكات</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شريك الحياة </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الاكتفاء الجنسي</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خدماتنا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أصدقاؤنا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قدراتنا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طلّابنا</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a:p>
            <a:pPr marL="428625" marR="0" lvl="0" indent="-428625"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المشغوليات</a:t>
            </a:r>
            <a:endParaRPr kumimoji="0" lang="en-US" sz="3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91F0C8C-98E0-4C03-B9CF-EE8A5DC28216}"/>
              </a:ext>
            </a:extLst>
          </p:cNvPr>
          <p:cNvSpPr txBox="1"/>
          <p:nvPr/>
        </p:nvSpPr>
        <p:spPr>
          <a:xfrm>
            <a:off x="0" y="211431"/>
            <a:ext cx="914399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ما هي الأمور التي غالبًا  ما لا نشعر حيالها بالرضا؟</a:t>
            </a:r>
            <a:endParaRPr kumimoji="0" lang="en-US" sz="48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C09F86E-3C2D-7D9A-DA0C-8536CF48DF4B}"/>
              </a:ext>
            </a:extLst>
          </p:cNvPr>
          <p:cNvSpPr txBox="1"/>
          <p:nvPr/>
        </p:nvSpPr>
        <p:spPr>
          <a:xfrm>
            <a:off x="4383831" y="3813188"/>
            <a:ext cx="2546490" cy="1323439"/>
          </a:xfrm>
          <a:prstGeom prst="rect">
            <a:avLst/>
          </a:prstGeom>
          <a:solidFill>
            <a:srgbClr val="C69C66">
              <a:alpha val="70000"/>
            </a:srgbClr>
          </a:solidFill>
        </p:spPr>
        <p:txBody>
          <a:bodyPr wrap="square" rtlCol="0">
            <a:spAutoFit/>
          </a:bodyPr>
          <a:lstStyle/>
          <a:p>
            <a:pPr algn="ctr"/>
            <a:r>
              <a:rPr lang="ar-JO" sz="4000" b="1" dirty="0">
                <a:solidFill>
                  <a:srgbClr val="FFFF00"/>
                </a:solidFill>
                <a:effectLst>
                  <a:glow rad="139700">
                    <a:schemeClr val="bg1"/>
                  </a:glow>
                </a:effectLst>
                <a:latin typeface="Calibri" panose="020F0502020204030204" pitchFamily="34" charset="0"/>
                <a:cs typeface="Calibri" panose="020F0502020204030204" pitchFamily="34" charset="0"/>
              </a:rPr>
              <a:t>من اين يريدك الله  أن تبدأ؟ </a:t>
            </a:r>
            <a:endParaRPr lang="en-US" sz="40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4207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9F27C216-E88D-253E-51C9-C7122DCD1A1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214909"/>
            <a:ext cx="9144000" cy="1446550"/>
          </a:xfrm>
          <a:prstGeom prst="rect">
            <a:avLst/>
          </a:prstGeom>
          <a:noFill/>
        </p:spPr>
        <p:txBody>
          <a:bodyPr wrap="square" rtlCol="0">
            <a:spAutoFit/>
          </a:bodyPr>
          <a:lstStyle/>
          <a:p>
            <a:pPr algn="ctr"/>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فكّر بالأمر:</a:t>
            </a:r>
          </a:p>
          <a:p>
            <a:pPr algn="ctr"/>
            <a:r>
              <a:rPr lang="ar-JO" sz="4400" b="1" dirty="0">
                <a:solidFill>
                  <a:srgbClr val="FFFF00"/>
                </a:solidFill>
                <a:effectLst>
                  <a:glow rad="139700">
                    <a:schemeClr val="bg1"/>
                  </a:glow>
                </a:effectLst>
                <a:latin typeface="Calibri" panose="020F0502020204030204" pitchFamily="34" charset="0"/>
                <a:cs typeface="Calibri" panose="020F0502020204030204" pitchFamily="34" charset="0"/>
              </a:rPr>
              <a:t>كيف تتعلم القناعة </a:t>
            </a:r>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225018" y="1876367"/>
            <a:ext cx="8693964" cy="3298339"/>
          </a:xfrm>
          <a:prstGeom prst="rect">
            <a:avLst/>
          </a:prstGeom>
          <a:noFill/>
        </p:spPr>
        <p:txBody>
          <a:bodyPr wrap="square" rtlCol="0">
            <a:spAutoFit/>
          </a:bodyPr>
          <a:lstStyle/>
          <a:p>
            <a:pPr marL="557213" indent="-557213" algn="r" rtl="1">
              <a:spcAft>
                <a:spcPts val="450"/>
              </a:spcAft>
              <a:buFont typeface="+mj-lt"/>
              <a:buAutoNum type="arabicPeriod"/>
            </a:pPr>
            <a:r>
              <a:rPr lang="ar-JO" sz="4000" b="1" dirty="0">
                <a:solidFill>
                  <a:srgbClr val="FFFF00"/>
                </a:solidFill>
                <a:effectLst>
                  <a:glow rad="139700">
                    <a:schemeClr val="bg1"/>
                  </a:glow>
                </a:effectLst>
                <a:latin typeface="Calibri" panose="020F0502020204030204" pitchFamily="34" charset="0"/>
                <a:cs typeface="Calibri" panose="020F0502020204030204" pitchFamily="34" charset="0"/>
              </a:rPr>
              <a:t>أين  ( في أي مجال) </a:t>
            </a:r>
            <a:r>
              <a:rPr lang="ar-JO" sz="4000" b="1" dirty="0">
                <a:effectLst>
                  <a:glow rad="139700">
                    <a:schemeClr val="bg1"/>
                  </a:glow>
                </a:effectLst>
                <a:latin typeface="Calibri" panose="020F0502020204030204" pitchFamily="34" charset="0"/>
                <a:cs typeface="Calibri" panose="020F0502020204030204" pitchFamily="34" charset="0"/>
              </a:rPr>
              <a:t>كنت تثق في قوتك الشخصية لتحقيق القناعة؟</a:t>
            </a:r>
            <a:endParaRPr lang="en-US" sz="4000" b="1" dirty="0">
              <a:effectLst>
                <a:glow rad="139700">
                  <a:schemeClr val="bg1"/>
                </a:glow>
              </a:effectLst>
              <a:latin typeface="Calibri" panose="020F0502020204030204" pitchFamily="34" charset="0"/>
              <a:cs typeface="Calibri" panose="020F0502020204030204" pitchFamily="34" charset="0"/>
            </a:endParaRPr>
          </a:p>
          <a:p>
            <a:pPr marL="557213" indent="-557213" algn="r" rtl="1">
              <a:spcAft>
                <a:spcPts val="450"/>
              </a:spcAft>
              <a:buFont typeface="+mj-lt"/>
              <a:buAutoNum type="arabicPeriod"/>
            </a:pPr>
            <a:r>
              <a:rPr lang="ar-JO" sz="4000" b="1" dirty="0">
                <a:solidFill>
                  <a:srgbClr val="FFFF00"/>
                </a:solidFill>
                <a:effectLst>
                  <a:glow rad="139700">
                    <a:schemeClr val="bg1"/>
                  </a:glow>
                </a:effectLst>
                <a:latin typeface="Calibri" panose="020F0502020204030204" pitchFamily="34" charset="0"/>
                <a:cs typeface="Calibri" panose="020F0502020204030204" pitchFamily="34" charset="0"/>
              </a:rPr>
              <a:t>اعترف </a:t>
            </a:r>
            <a:r>
              <a:rPr lang="ar-JO" sz="4000" b="1" dirty="0">
                <a:effectLst>
                  <a:glow rad="139700">
                    <a:schemeClr val="bg1"/>
                  </a:glow>
                </a:effectLst>
                <a:latin typeface="Calibri" panose="020F0502020204030204" pitchFamily="34" charset="0"/>
                <a:cs typeface="Calibri" panose="020F0502020204030204" pitchFamily="34" charset="0"/>
              </a:rPr>
              <a:t>ليسوع بأنّه أقوى منك</a:t>
            </a:r>
            <a:endParaRPr lang="en-US" sz="4000" b="1" dirty="0">
              <a:effectLst>
                <a:glow rad="139700">
                  <a:schemeClr val="bg1"/>
                </a:glow>
              </a:effectLst>
              <a:latin typeface="Calibri" panose="020F0502020204030204" pitchFamily="34" charset="0"/>
              <a:cs typeface="Calibri" panose="020F0502020204030204" pitchFamily="34" charset="0"/>
            </a:endParaRPr>
          </a:p>
          <a:p>
            <a:pPr marL="557213" indent="-557213" algn="r" rtl="1">
              <a:spcAft>
                <a:spcPts val="450"/>
              </a:spcAft>
              <a:buFont typeface="+mj-lt"/>
              <a:buAutoNum type="arabicPeriod"/>
            </a:pPr>
            <a:r>
              <a:rPr lang="ar-JO" sz="4000" b="1" dirty="0">
                <a:solidFill>
                  <a:srgbClr val="FFFF00"/>
                </a:solidFill>
                <a:effectLst>
                  <a:glow rad="139700">
                    <a:schemeClr val="bg1"/>
                  </a:glow>
                </a:effectLst>
                <a:latin typeface="Calibri" panose="020F0502020204030204" pitchFamily="34" charset="0"/>
                <a:cs typeface="Calibri" panose="020F0502020204030204" pitchFamily="34" charset="0"/>
              </a:rPr>
              <a:t>ثق </a:t>
            </a:r>
            <a:r>
              <a:rPr lang="ar-JO" sz="4000" b="1" dirty="0">
                <a:effectLst>
                  <a:glow rad="139700">
                    <a:schemeClr val="bg1"/>
                  </a:glow>
                </a:effectLst>
                <a:latin typeface="Calibri" panose="020F0502020204030204" pitchFamily="34" charset="0"/>
                <a:cs typeface="Calibri" panose="020F0502020204030204" pitchFamily="34" charset="0"/>
              </a:rPr>
              <a:t>بيسوع  في المجال الذي تصارع فيه من أجل القناعة</a:t>
            </a:r>
            <a:r>
              <a:rPr lang="ar-JO" sz="4000" b="1" dirty="0">
                <a:solidFill>
                  <a:srgbClr val="F1F1F3"/>
                </a:solidFill>
                <a:effectLst>
                  <a:glow rad="139700">
                    <a:schemeClr val="bg1"/>
                  </a:glow>
                </a:effectLst>
                <a:latin typeface="Calibri" panose="020F0502020204030204" pitchFamily="34" charset="0"/>
                <a:cs typeface="Calibri" panose="020F0502020204030204" pitchFamily="34" charset="0"/>
              </a:rPr>
              <a:t>.</a:t>
            </a:r>
            <a:endParaRPr lang="en-US" sz="4000" b="1" dirty="0">
              <a:solidFill>
                <a:srgbClr val="F1F1F3"/>
              </a:solidFill>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1202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7757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normAutofit/>
          </a:bodyPr>
          <a:lstStyle/>
          <a:p>
            <a:pPr eaLnBrk="1" hangingPunct="1">
              <a:defRPr/>
            </a:pPr>
            <a:r>
              <a:rPr lang="ar-JO" sz="3200" b="1" dirty="0">
                <a:solidFill>
                  <a:srgbClr val="FFFFFF"/>
                </a:solidFill>
                <a:latin typeface="Arial" charset="0"/>
                <a:ea typeface="ＭＳ Ｐゴシック" charset="0"/>
              </a:rPr>
              <a:t> رابط عظات من العهد الجديد</a:t>
            </a:r>
            <a:r>
              <a:rPr lang="en-US" sz="3200" b="1" dirty="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احصل على هذا الملف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8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EB66FE-4E71-BA9B-AE6A-C8F4C78656C1}"/>
              </a:ext>
            </a:extLst>
          </p:cNvPr>
          <p:cNvSpPr txBox="1"/>
          <p:nvPr/>
        </p:nvSpPr>
        <p:spPr>
          <a:xfrm>
            <a:off x="0" y="615690"/>
            <a:ext cx="9144000" cy="923330"/>
          </a:xfrm>
          <a:prstGeom prst="rect">
            <a:avLst/>
          </a:prstGeom>
          <a:noFill/>
        </p:spPr>
        <p:txBody>
          <a:bodyPr wrap="square" rtlCol="0">
            <a:spAutoFit/>
          </a:bodyPr>
          <a:lstStyle/>
          <a:p>
            <a:pPr algn="ctr"/>
            <a:r>
              <a:rPr lang="ar-JO" sz="5400" b="1" dirty="0">
                <a:solidFill>
                  <a:srgbClr val="FFFF00"/>
                </a:solidFill>
                <a:effectLst>
                  <a:glow rad="139700">
                    <a:schemeClr val="bg1"/>
                  </a:glow>
                </a:effectLst>
                <a:latin typeface="Calibri" panose="020F0502020204030204" pitchFamily="34" charset="0"/>
                <a:cs typeface="Calibri" panose="020F0502020204030204" pitchFamily="34" charset="0"/>
              </a:rPr>
              <a:t>ما هي القناعة؟</a:t>
            </a:r>
            <a:endParaRPr lang="en-US" sz="5400" b="1" dirty="0">
              <a:solidFill>
                <a:srgbClr val="FFFF00"/>
              </a:solidFill>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340964" y="1939930"/>
            <a:ext cx="8539566" cy="3400931"/>
          </a:xfrm>
          <a:prstGeom prst="rect">
            <a:avLst/>
          </a:prstGeom>
          <a:noFill/>
        </p:spPr>
        <p:txBody>
          <a:bodyPr wrap="square" rtlCol="0">
            <a:spAutoFit/>
          </a:bodyPr>
          <a:lstStyle/>
          <a:p>
            <a:pPr algn="r" rtl="1">
              <a:spcAft>
                <a:spcPts val="900"/>
              </a:spcAft>
            </a:pPr>
            <a:r>
              <a:rPr lang="ar-JO" sz="4000" b="1" dirty="0">
                <a:effectLst>
                  <a:glow rad="139700">
                    <a:schemeClr val="bg1"/>
                  </a:glow>
                </a:effectLst>
                <a:latin typeface="Calibri" panose="020F0502020204030204" pitchFamily="34" charset="0"/>
                <a:cs typeface="Calibri" panose="020F0502020204030204" pitchFamily="34" charset="0"/>
              </a:rPr>
              <a:t>تعريف: </a:t>
            </a:r>
          </a:p>
          <a:p>
            <a:pPr marL="571500" indent="-571500" algn="r" rtl="1">
              <a:spcAft>
                <a:spcPts val="90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أن تكون على ثقة بأنّ لديك كل ما تحتاجه لمواجهة أي موقف.</a:t>
            </a:r>
          </a:p>
          <a:p>
            <a:pPr marL="571500" indent="-571500" algn="r" rtl="1">
              <a:spcAft>
                <a:spcPts val="900"/>
              </a:spcAft>
              <a:buFont typeface="Arial" panose="020B0604020202020204" pitchFamily="34" charset="0"/>
              <a:buChar char="•"/>
            </a:pPr>
            <a:r>
              <a:rPr lang="ar-JO" sz="4000" b="1" dirty="0">
                <a:effectLst>
                  <a:glow rad="139700">
                    <a:schemeClr val="bg1"/>
                  </a:glow>
                </a:effectLst>
                <a:latin typeface="Calibri" panose="020F0502020204030204" pitchFamily="34" charset="0"/>
                <a:cs typeface="Calibri" panose="020F0502020204030204" pitchFamily="34" charset="0"/>
              </a:rPr>
              <a:t>لذلك، أنت تتمتع بالسلام ( قانع) بوضعك الحالي </a:t>
            </a:r>
            <a:endParaRPr lang="en-US" sz="4000" b="1" dirty="0">
              <a:effectLst>
                <a:glow rad="1397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1252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السؤال المهم:</a:t>
            </a:r>
            <a:endPar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212365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ما هو</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a:t>
            </a:r>
            <a:r>
              <a:rPr kumimoji="0" lang="ar-JO" sz="66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سر</a:t>
            </a:r>
            <a:r>
              <a:rPr kumimoji="0" lang="ar-JO"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القناعة؟</a:t>
            </a:r>
            <a:endParaRPr kumimoji="0" lang="en-US" sz="66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68504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997" cy="688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lgn="ctr">
              <a:defRPr/>
            </a:pPr>
            <a:br>
              <a:rPr lang="en-US" sz="8000" b="1" dirty="0">
                <a:solidFill>
                  <a:srgbClr val="FFFFFF"/>
                </a:solidFill>
                <a:effectLst>
                  <a:glow rad="228600">
                    <a:srgbClr val="000000">
                      <a:alpha val="78000"/>
                    </a:srgbClr>
                  </a:glow>
                </a:effectLst>
              </a:rPr>
            </a:br>
            <a:r>
              <a:rPr lang="ar-JO" sz="8000" b="1" dirty="0">
                <a:solidFill>
                  <a:srgbClr val="FFFFFF"/>
                </a:solidFill>
                <a:effectLst>
                  <a:glow rad="228600">
                    <a:srgbClr val="000000">
                      <a:alpha val="78000"/>
                    </a:srgbClr>
                  </a:glow>
                </a:effectLst>
              </a:rPr>
              <a:t>ماذا لو استطاع سجين فرحان أن يقدم لنا نصيحة ؟</a:t>
            </a:r>
            <a:endParaRPr lang="en-US" sz="8000" b="1" dirty="0">
              <a:solidFill>
                <a:srgbClr val="FFFFFF"/>
              </a:solidFill>
              <a:effectLst>
                <a:glow rad="228600">
                  <a:srgbClr val="000000">
                    <a:alpha val="78000"/>
                  </a:srgbClr>
                </a:glow>
              </a:effectLs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D_2" val="{42BC363D-3CF5-4FE2-B53F-4A775546E2EF}"/>
  <p:tag name="GENSWF_ADVANCE_TIME" val="33.372"/>
  <p:tag name="TIMING" val="|3.674|3.642|14.771"/>
  <p:tag name="ISPRING_CUSTOM_TIMING_US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10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12287</TotalTime>
  <Words>2841</Words>
  <Application>Microsoft Macintosh PowerPoint</Application>
  <PresentationFormat>On-screen Show (4:3)</PresentationFormat>
  <Paragraphs>376</Paragraphs>
  <Slides>43</Slides>
  <Notes>41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43</vt:i4>
      </vt:variant>
    </vt:vector>
  </HeadingPairs>
  <TitlesOfParts>
    <vt:vector size="65" baseType="lpstr">
      <vt:lpstr>Arial Unicode MS</vt:lpstr>
      <vt:lpstr>BONES</vt:lpstr>
      <vt:lpstr>Times</vt:lpstr>
      <vt:lpstr>Times </vt:lpstr>
      <vt:lpstr>Arial</vt:lpstr>
      <vt:lpstr>Arial Black</vt:lpstr>
      <vt:lpstr>Arial Narrow</vt:lpstr>
      <vt:lpstr>Calibri</vt:lpstr>
      <vt:lpstr>Calisto MT</vt:lpstr>
      <vt:lpstr>Comic Sans MS</vt:lpstr>
      <vt:lpstr>Symbol</vt:lpstr>
      <vt:lpstr>Tahoma</vt:lpstr>
      <vt:lpstr>Times New Roman</vt:lpstr>
      <vt:lpstr>Wingdings</vt:lpstr>
      <vt:lpstr>Wingdings 2</vt:lpstr>
      <vt:lpstr>Slate</vt:lpstr>
      <vt:lpstr>10_Default Design</vt:lpstr>
      <vt:lpstr>Blank Presentation</vt:lpstr>
      <vt:lpstr>1_Default Design</vt:lpstr>
      <vt:lpstr>7_Lock And Key</vt:lpstr>
      <vt:lpstr>1_Blank Presentation</vt:lpstr>
      <vt:lpstr>49_Blank Presentation</vt:lpstr>
      <vt:lpstr>PowerPoint Presentation</vt:lpstr>
      <vt:lpstr>PowerPoint Presentation</vt:lpstr>
      <vt:lpstr>هل أنت  قانع؟ </vt:lpstr>
      <vt:lpstr>PowerPoint Presentation</vt:lpstr>
      <vt:lpstr>PowerPoint Presentation</vt:lpstr>
      <vt:lpstr>PowerPoint Presentation</vt:lpstr>
      <vt:lpstr>Background</vt:lpstr>
      <vt:lpstr>نظرة عامة على العهد الجديد (رسائل بولس)</vt:lpstr>
      <vt:lpstr> ماذا لو استطاع سجين فرحان أن يقدم لنا نصيحة ؟</vt:lpstr>
      <vt:lpstr>PowerPoint Presentation</vt:lpstr>
      <vt:lpstr>PowerPoint Presentation</vt:lpstr>
      <vt:lpstr>PowerPoint Presentation</vt:lpstr>
      <vt:lpstr>دعمت كنيسة فيلبي بولس عندما كان في تسالونيكي</vt:lpstr>
      <vt:lpstr>كليّة اللاهوت في سنغافورة </vt:lpstr>
      <vt:lpstr>هل أنتَ  مُمتن؟</vt:lpstr>
      <vt:lpstr>من الشرق إلى الغرب</vt:lpstr>
      <vt:lpstr>مؤسسة الدّراسات اللاهوتية الأردنية ( جيتس)</vt:lpstr>
      <vt:lpstr>60 كنيسة إنجيليّة</vt:lpstr>
      <vt:lpstr>بيتنا في الأردن </vt:lpstr>
      <vt:lpstr>PowerPoint Presentation</vt:lpstr>
      <vt:lpstr>حوار تخيلي </vt:lpstr>
      <vt:lpstr>مَن الذي كان  بالحقيقة مقيّدًا؟ </vt:lpstr>
      <vt:lpstr>PowerPoint Presentation</vt:lpstr>
      <vt:lpstr>ما معنى  أن تكون قانعًا ( 4: 11-12)؟</vt:lpstr>
      <vt:lpstr>autarkes...توضيح بخصوص</vt:lpstr>
      <vt:lpstr>PowerPoint Presentation</vt:lpstr>
      <vt:lpstr>PowerPoint Presentation</vt:lpstr>
      <vt:lpstr>تَعلّم</vt:lpstr>
      <vt:lpstr>في الأساس نحن غير قانعين</vt:lpstr>
      <vt:lpstr>انترنت أكثر = سعادة أقل</vt:lpstr>
      <vt:lpstr>PowerPoint Presentation</vt:lpstr>
      <vt:lpstr>PowerPoint Presentation</vt:lpstr>
      <vt:lpstr>"هو يجعلني في قمة الغضب!"</vt:lpstr>
      <vt:lpstr>فيلبي 4: 13</vt:lpstr>
      <vt:lpstr>معظمنا تعلّمنا أن نؤمن بأن السعادة مرتبطة بإنجازاتنا. فنعتقد، 'سأكون سعيدًا عندما أتزوج' أو 'سأكون أكثر رضا في العمل عندما أحصل على ترقية.’ ونحن مقتنعون بأننا سنجد الفرح عندما نشترك في ماراثون أو نشتري تلك السيارة الفاخرة. الحقيقة هي أنه يمكننا خلق شعور بالسعادة الآن، بغض النظر عن ظروفنا."</vt:lpstr>
      <vt:lpstr>Arabic</vt:lpstr>
      <vt:lpstr>... لا أستطيع...</vt:lpstr>
      <vt:lpstr>PowerPoint Presentation</vt:lpstr>
      <vt:lpstr>PowerPoint Presentation</vt:lpstr>
      <vt:lpstr>PowerPoint Presentation</vt:lpstr>
      <vt:lpstr>PowerPoint Presentation</vt:lpstr>
      <vt:lpstr>PowerPoint Presentation</vt:lpstr>
      <vt:lpstr> رابط عظات من العهد الجديدBibleStudyDownloads.org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156</cp:revision>
  <dcterms:created xsi:type="dcterms:W3CDTF">2023-04-19T02:24:26Z</dcterms:created>
  <dcterms:modified xsi:type="dcterms:W3CDTF">2023-09-04T03:10:18Z</dcterms:modified>
</cp:coreProperties>
</file>