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18"/>
  </p:notesMasterIdLst>
  <p:sldIdLst>
    <p:sldId id="271" r:id="rId4"/>
    <p:sldId id="266" r:id="rId5"/>
    <p:sldId id="270" r:id="rId6"/>
    <p:sldId id="267" r:id="rId7"/>
    <p:sldId id="268" r:id="rId8"/>
    <p:sldId id="269" r:id="rId9"/>
    <p:sldId id="260" r:id="rId10"/>
    <p:sldId id="261" r:id="rId11"/>
    <p:sldId id="262" r:id="rId12"/>
    <p:sldId id="263" r:id="rId13"/>
    <p:sldId id="264" r:id="rId14"/>
    <p:sldId id="265" r:id="rId15"/>
    <p:sldId id="298"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5067A-DFA4-6141-B75C-9B689493A937}"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3F03C-AAEF-9A40-9B24-69AFF79DBAF4}" type="slidenum">
              <a:rPr lang="en-US" smtClean="0"/>
              <a:t>‹#›</a:t>
            </a:fld>
            <a:endParaRPr lang="en-US"/>
          </a:p>
        </p:txBody>
      </p:sp>
    </p:spTree>
    <p:extLst>
      <p:ext uri="{BB962C8B-B14F-4D97-AF65-F5344CB8AC3E}">
        <p14:creationId xmlns:p14="http://schemas.microsoft.com/office/powerpoint/2010/main" val="215004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0319-F3A0-F076-D2CB-6CCBEB3FD0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1F729B1-A10B-7BDF-9B28-6429DD4EA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88D64A9B-082A-4765-BD00-5739AF214EA6}"/>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5" name="Footer Placeholder 4">
            <a:extLst>
              <a:ext uri="{FF2B5EF4-FFF2-40B4-BE49-F238E27FC236}">
                <a16:creationId xmlns:a16="http://schemas.microsoft.com/office/drawing/2014/main" id="{516A1F18-3D55-F980-28BA-33496ACBBAE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93C9004-EAB1-4154-C84E-FA65F5234145}"/>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958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12BF-9C9A-33BA-E5E4-9E3A7CAF46D3}"/>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DCF461A-6505-779B-8797-252F2786A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8C93D98-ACA3-C5BB-52CD-4254C1620495}"/>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5" name="Footer Placeholder 4">
            <a:extLst>
              <a:ext uri="{FF2B5EF4-FFF2-40B4-BE49-F238E27FC236}">
                <a16:creationId xmlns:a16="http://schemas.microsoft.com/office/drawing/2014/main" id="{1227515B-9721-1E77-A769-05465CDE914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DC0B820-C141-A180-F358-12B9654B39C4}"/>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82958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642BC-FE0D-BA15-018B-F96E3C03DC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6031A44-9B2C-FA24-4DA6-C892C8D07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4417AA2-A873-06B9-F755-E537CDC74693}"/>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5" name="Footer Placeholder 4">
            <a:extLst>
              <a:ext uri="{FF2B5EF4-FFF2-40B4-BE49-F238E27FC236}">
                <a16:creationId xmlns:a16="http://schemas.microsoft.com/office/drawing/2014/main" id="{7E81A10A-5EFF-A9C3-FC8B-CA7F200DD9B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745F482-EC61-DEA4-6C4A-093DCF6A4838}"/>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84489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645212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598796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480716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526847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325441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918537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04030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721786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A10C-CE72-5C7C-474C-6A15565CAD5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DDEE261-5FA2-F863-EC19-93DA34B48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83B098A-DDD5-5FA1-062B-ACC75EB94300}"/>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5" name="Footer Placeholder 4">
            <a:extLst>
              <a:ext uri="{FF2B5EF4-FFF2-40B4-BE49-F238E27FC236}">
                <a16:creationId xmlns:a16="http://schemas.microsoft.com/office/drawing/2014/main" id="{C3BD182C-6A36-8A21-6F66-CA1384A658A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47137C3-DB83-EE49-F2E2-7D6445D27439}"/>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91964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89289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75198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291471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719968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971620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662658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411817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889902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911486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159072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480F-908D-19F3-EF6E-23B9627003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20A9C639-19FB-E6E8-3E41-B06C86D0C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6B4A9-DBC0-C24B-6A97-BC6973D9F383}"/>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5" name="Footer Placeholder 4">
            <a:extLst>
              <a:ext uri="{FF2B5EF4-FFF2-40B4-BE49-F238E27FC236}">
                <a16:creationId xmlns:a16="http://schemas.microsoft.com/office/drawing/2014/main" id="{3F648CF6-5338-6B4E-5B75-280AC0724F5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840C06C-B139-3C13-5C74-56D9C1BD3C6F}"/>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208943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7836155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382851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104390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85A9-8B9C-8FB6-BED2-DA2FF56EDBC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5A0D4CB-B243-5FCB-E6E6-E89315014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41DBE12-F591-BE53-CCB1-0FA03FC6D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05DAF25-BAA7-266B-826E-BF562CB89F0F}"/>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6" name="Footer Placeholder 5">
            <a:extLst>
              <a:ext uri="{FF2B5EF4-FFF2-40B4-BE49-F238E27FC236}">
                <a16:creationId xmlns:a16="http://schemas.microsoft.com/office/drawing/2014/main" id="{502E896C-D468-65A6-D464-CC8BDB5F768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280524F-994F-8E95-CC59-51CFFA2C1101}"/>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374341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9090-551E-7CF5-EFA2-8A7834571394}"/>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532D22C-EBAC-25D7-C88C-7A779C879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067D8-DDF7-EDF6-66D8-B804706D4D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AAF54D8-7CAD-2597-02D4-45A8AA2EA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B7A5B5-755D-51F7-DB02-CCF60A59F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DE0A123-7BAE-95C4-2704-17D78DFF0254}"/>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8" name="Footer Placeholder 7">
            <a:extLst>
              <a:ext uri="{FF2B5EF4-FFF2-40B4-BE49-F238E27FC236}">
                <a16:creationId xmlns:a16="http://schemas.microsoft.com/office/drawing/2014/main" id="{1ECAE098-8BB3-5C18-9D6A-14CF5F1A8BFF}"/>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87A09B7D-9868-2131-449D-151E86624066}"/>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42059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C090-4673-C4E5-A9D1-D424F287D893}"/>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568A1F6-2343-A80A-3E55-0E29EC2C77FE}"/>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4" name="Footer Placeholder 3">
            <a:extLst>
              <a:ext uri="{FF2B5EF4-FFF2-40B4-BE49-F238E27FC236}">
                <a16:creationId xmlns:a16="http://schemas.microsoft.com/office/drawing/2014/main" id="{AAE9326B-2EA3-753B-DB6E-B17F12DBCE0E}"/>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433323A-4AD4-28A5-29A5-7E632585DA7F}"/>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6326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18121-EE98-285C-1FEF-1AEDB8C8D093}"/>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3" name="Footer Placeholder 2">
            <a:extLst>
              <a:ext uri="{FF2B5EF4-FFF2-40B4-BE49-F238E27FC236}">
                <a16:creationId xmlns:a16="http://schemas.microsoft.com/office/drawing/2014/main" id="{74D77434-5914-63B1-67E0-AA37739B103D}"/>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048CBAC7-E41E-9C7D-27ED-E4D35D171B4F}"/>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267643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006F-E151-1F66-47E8-044FBCDAB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FD7F133-0CBD-B61C-E7BA-8BDF20449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B807CD5-CD2C-C2FC-E39D-2F2175454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5A0-0274-13AE-4A18-191871AA5203}"/>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6" name="Footer Placeholder 5">
            <a:extLst>
              <a:ext uri="{FF2B5EF4-FFF2-40B4-BE49-F238E27FC236}">
                <a16:creationId xmlns:a16="http://schemas.microsoft.com/office/drawing/2014/main" id="{EA51CC2A-4077-6710-067C-70CF05DD8F4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58228A2-5D02-8A8B-24D4-14D52D32BAB3}"/>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5274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7EEF-769C-0B8F-4407-97D897CF3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80A55F4-118E-EC1D-A804-C6070711A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6AA212FE-369D-ABC5-A4F2-99FAEB683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C44C5-05F0-E937-8937-E3BE772953A7}"/>
              </a:ext>
            </a:extLst>
          </p:cNvPr>
          <p:cNvSpPr>
            <a:spLocks noGrp="1"/>
          </p:cNvSpPr>
          <p:nvPr>
            <p:ph type="dt" sz="half" idx="10"/>
          </p:nvPr>
        </p:nvSpPr>
        <p:spPr/>
        <p:txBody>
          <a:bodyPr/>
          <a:lstStyle/>
          <a:p>
            <a:fld id="{8AE03757-6AFA-40B5-8796-0B8498CAAF44}" type="datetimeFigureOut">
              <a:rPr lang="en-SG" smtClean="0"/>
              <a:t>18/6/2024</a:t>
            </a:fld>
            <a:endParaRPr lang="en-SG"/>
          </a:p>
        </p:txBody>
      </p:sp>
      <p:sp>
        <p:nvSpPr>
          <p:cNvPr id="6" name="Footer Placeholder 5">
            <a:extLst>
              <a:ext uri="{FF2B5EF4-FFF2-40B4-BE49-F238E27FC236}">
                <a16:creationId xmlns:a16="http://schemas.microsoft.com/office/drawing/2014/main" id="{3CD25907-8E40-8B54-1477-707E5F7B2C0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237BBDB-01B3-8E63-836A-FC47EEAE4A40}"/>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24599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AB44E-4B5F-BFFD-F23D-A959E55D6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3E0A9F6-9C2F-8511-93A7-81D86E28D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3F4FEFE-D47C-4BB5-DA9F-820B00489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3757-6AFA-40B5-8796-0B8498CAAF44}" type="datetimeFigureOut">
              <a:rPr lang="en-SG" smtClean="0"/>
              <a:t>18/6/2024</a:t>
            </a:fld>
            <a:endParaRPr lang="en-SG"/>
          </a:p>
        </p:txBody>
      </p:sp>
      <p:sp>
        <p:nvSpPr>
          <p:cNvPr id="5" name="Footer Placeholder 4">
            <a:extLst>
              <a:ext uri="{FF2B5EF4-FFF2-40B4-BE49-F238E27FC236}">
                <a16:creationId xmlns:a16="http://schemas.microsoft.com/office/drawing/2014/main" id="{854262C4-0511-D4D3-712C-820D36C0C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BD5C45E2-FF36-ABB7-E568-82115B648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FC6BE-2670-4853-8526-B5B3924B8A49}" type="slidenum">
              <a:rPr lang="en-SG" smtClean="0"/>
              <a:t>‹#›</a:t>
            </a:fld>
            <a:endParaRPr lang="en-SG"/>
          </a:p>
        </p:txBody>
      </p:sp>
    </p:spTree>
    <p:extLst>
      <p:ext uri="{BB962C8B-B14F-4D97-AF65-F5344CB8AC3E}">
        <p14:creationId xmlns:p14="http://schemas.microsoft.com/office/powerpoint/2010/main" val="44389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50309233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936058244"/>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624013"/>
            <a:ext cx="5829300" cy="3609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3047238" y="338574"/>
            <a:ext cx="6096000" cy="646331"/>
          </a:xfrm>
          <a:prstGeom prst="rect">
            <a:avLst/>
          </a:prstGeom>
          <a:solidFill>
            <a:schemeClr val="accent2">
              <a:lumMod val="50000"/>
            </a:schemeClr>
          </a:solidFill>
        </p:spPr>
        <p:txBody>
          <a:bodyPr wrap="square">
            <a:spAutoFit/>
          </a:bodyPr>
          <a:lstStyle/>
          <a:p>
            <a:pPr algn="ctr"/>
            <a:r>
              <a:rPr lang="ar-JO" sz="3600" b="1" dirty="0">
                <a:solidFill>
                  <a:schemeClr val="bg1"/>
                </a:solidFill>
                <a:latin typeface="Arial" panose="020B0604020202020204" pitchFamily="34" charset="0"/>
                <a:ea typeface="Calibri" panose="020F0502020204030204" pitchFamily="34" charset="0"/>
                <a:cs typeface="Arial" panose="020B0604020202020204" pitchFamily="34" charset="0"/>
              </a:rPr>
              <a:t>الكنيسة المقادة بالروح</a:t>
            </a:r>
            <a:endParaRPr lang="en-SG"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BC61C3-31C9-9FC3-97BE-1E79C5F4E4C0}"/>
              </a:ext>
            </a:extLst>
          </p:cNvPr>
          <p:cNvSpPr txBox="1"/>
          <p:nvPr/>
        </p:nvSpPr>
        <p:spPr>
          <a:xfrm>
            <a:off x="2914650" y="4228961"/>
            <a:ext cx="6096000" cy="646331"/>
          </a:xfrm>
          <a:prstGeom prst="rect">
            <a:avLst/>
          </a:prstGeom>
          <a:solidFill>
            <a:schemeClr val="tx1"/>
          </a:solidFill>
        </p:spPr>
        <p:txBody>
          <a:bodyPr wrap="square" lIns="91440" tIns="45720" rIns="91440" bIns="45720" anchor="t">
            <a:spAutoFit/>
          </a:bodyPr>
          <a:lstStyle/>
          <a:p>
            <a:pPr algn="ctr"/>
            <a:r>
              <a:rPr lang="ar-JO" sz="3600" b="1" dirty="0">
                <a:solidFill>
                  <a:schemeClr val="bg1"/>
                </a:solidFill>
                <a:latin typeface="Arial" panose="020B0604020202020204" pitchFamily="34" charset="0"/>
                <a:ea typeface="Calibri"/>
                <a:cs typeface="Arial" panose="020B0604020202020204" pitchFamily="34" charset="0"/>
              </a:rPr>
              <a:t>غلاطية 6: 1-10</a:t>
            </a:r>
            <a:endParaRPr lang="en-SG" sz="3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1C911ED-3ADC-3E49-B3CF-CAF70CDCFDEA}"/>
              </a:ext>
            </a:extLst>
          </p:cNvPr>
          <p:cNvSpPr>
            <a:spLocks noChangeArrowheads="1"/>
          </p:cNvSpPr>
          <p:nvPr/>
        </p:nvSpPr>
        <p:spPr bwMode="auto">
          <a:xfrm>
            <a:off x="0" y="5213866"/>
            <a:ext cx="12192000" cy="1644134"/>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جيم هارملينغ</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كنيسة الطرق المتقاطعة الدولية سنغافورة </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 </a:t>
            </a:r>
          </a:p>
        </p:txBody>
      </p:sp>
    </p:spTree>
    <p:extLst>
      <p:ext uri="{BB962C8B-B14F-4D97-AF65-F5344CB8AC3E}">
        <p14:creationId xmlns:p14="http://schemas.microsoft.com/office/powerpoint/2010/main" val="8933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6" name="TextBox 5">
            <a:extLst>
              <a:ext uri="{FF2B5EF4-FFF2-40B4-BE49-F238E27FC236}">
                <a16:creationId xmlns:a16="http://schemas.microsoft.com/office/drawing/2014/main" id="{49E9AEFE-D513-3BD5-ED37-40983E10B660}"/>
              </a:ext>
            </a:extLst>
          </p:cNvPr>
          <p:cNvSpPr txBox="1"/>
          <p:nvPr/>
        </p:nvSpPr>
        <p:spPr>
          <a:xfrm>
            <a:off x="1617518" y="1070263"/>
            <a:ext cx="8956964" cy="3138936"/>
          </a:xfrm>
          <a:prstGeom prst="rect">
            <a:avLst/>
          </a:prstGeom>
          <a:noFill/>
        </p:spPr>
        <p:txBody>
          <a:bodyPr wrap="square">
            <a:spAutoFit/>
          </a:bodyPr>
          <a:lstStyle/>
          <a:p>
            <a:pPr algn="ctr">
              <a:lnSpc>
                <a:spcPct val="115000"/>
              </a:lnSpc>
              <a:spcBef>
                <a:spcPts val="1200"/>
              </a:spcBef>
              <a:spcAft>
                <a:spcPts val="800"/>
              </a:spcAft>
            </a:pPr>
            <a:r>
              <a:rPr lang="ar-JO"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خلاصة القول أنه إن كانت العلاقات المسيحية الحقيقية لا تحكمها المنافسة بل الخدمة، فإن الفكر الصحيح تجاه الآخرين ليس أنا أفضل منك وسوف أثبت ذلك، ولا أنت أفضل مني وأنا مستاء من ذلك، ولكن أنت شخص ذو أهمية في حد ذاتك (لأن الله خلقك على صورته ومات المسيح من أجلك)، وإنه لمن دواعي سروري وشرف لي أن أخدمك.</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جون ستوت</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50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495" y="4336594"/>
            <a:ext cx="4071505" cy="2521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2480344" y="785383"/>
            <a:ext cx="7231311" cy="558743"/>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15000"/>
              </a:lnSpc>
              <a:spcBef>
                <a:spcPts val="15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تسلك الكنائس المقادة بالروح بحسب الروح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(5: 16-26)</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8B04EC-D55E-52C7-19E8-C3FA3A6CF3DD}"/>
              </a:ext>
            </a:extLst>
          </p:cNvPr>
          <p:cNvSpPr txBox="1"/>
          <p:nvPr/>
        </p:nvSpPr>
        <p:spPr>
          <a:xfrm>
            <a:off x="1402770" y="1758668"/>
            <a:ext cx="9386457" cy="558743"/>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15000"/>
              </a:lnSpc>
              <a:spcBef>
                <a:spcPts val="15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تسترد الكنائس المقادة بالروح أولئك الذين يسلكون بالجسد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(6: 1-5)</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024D93-2CAA-42FF-2066-42A2CB10B9CF}"/>
              </a:ext>
            </a:extLst>
          </p:cNvPr>
          <p:cNvSpPr txBox="1"/>
          <p:nvPr/>
        </p:nvSpPr>
        <p:spPr>
          <a:xfrm>
            <a:off x="1545648" y="2721562"/>
            <a:ext cx="4550352" cy="523220"/>
          </a:xfrm>
          <a:prstGeom prst="rect">
            <a:avLst/>
          </a:prstGeom>
          <a:noFill/>
        </p:spPr>
        <p:txBody>
          <a:bodyPr wrap="square">
            <a:spAutoFit/>
          </a:bodyPr>
          <a:lstStyle/>
          <a:p>
            <a:pPr marL="457200" lvl="0" indent="-457200" algn="r" rtl="1">
              <a:buFont typeface="Arial" panose="020B0604020202020204" pitchFamily="34" charset="0"/>
              <a:buChar char="•"/>
            </a:pPr>
            <a:r>
              <a:rPr lang="ar-JO" sz="2800" dirty="0">
                <a:solidFill>
                  <a:schemeClr val="bg1"/>
                </a:solidFill>
                <a:latin typeface="Arial" panose="020B0604020202020204" pitchFamily="34" charset="0"/>
                <a:cs typeface="Arial" panose="020B0604020202020204" pitchFamily="34" charset="0"/>
              </a:rPr>
              <a:t>نسترد بلطف (1أ)</a:t>
            </a:r>
            <a:endParaRPr lang="en-SG" sz="2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2CF979-B01C-F58B-431E-FAF2ECB935FC}"/>
              </a:ext>
            </a:extLst>
          </p:cNvPr>
          <p:cNvSpPr txBox="1"/>
          <p:nvPr/>
        </p:nvSpPr>
        <p:spPr>
          <a:xfrm>
            <a:off x="1542183" y="3518199"/>
            <a:ext cx="4650799" cy="523220"/>
          </a:xfrm>
          <a:prstGeom prst="rect">
            <a:avLst/>
          </a:prstGeom>
          <a:noFill/>
        </p:spPr>
        <p:txBody>
          <a:bodyPr wrap="square">
            <a:spAutoFit/>
          </a:bodyPr>
          <a:lstStyle/>
          <a:p>
            <a:pPr marL="457200" lvl="0" indent="-457200" algn="r" rtl="1">
              <a:buFont typeface="Arial" panose="020B0604020202020204" pitchFamily="34" charset="0"/>
              <a:buChar char="•"/>
            </a:pPr>
            <a:r>
              <a:rPr lang="ar-JO" sz="2800" dirty="0">
                <a:solidFill>
                  <a:schemeClr val="bg1"/>
                </a:solidFill>
                <a:latin typeface="Arial" panose="020B0604020202020204" pitchFamily="34" charset="0"/>
                <a:cs typeface="Arial" panose="020B0604020202020204" pitchFamily="34" charset="0"/>
              </a:rPr>
              <a:t>نسترد بحذر (1ب)</a:t>
            </a:r>
            <a:endParaRPr lang="en-SG" sz="28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C14035-0CB7-2118-A3C6-11425C02420E}"/>
              </a:ext>
            </a:extLst>
          </p:cNvPr>
          <p:cNvSpPr txBox="1"/>
          <p:nvPr/>
        </p:nvSpPr>
        <p:spPr>
          <a:xfrm>
            <a:off x="1542183" y="4245567"/>
            <a:ext cx="4650799" cy="523220"/>
          </a:xfrm>
          <a:prstGeom prst="rect">
            <a:avLst/>
          </a:prstGeom>
          <a:noFill/>
        </p:spPr>
        <p:txBody>
          <a:bodyPr wrap="square">
            <a:spAutoFit/>
          </a:bodyPr>
          <a:lstStyle/>
          <a:p>
            <a:pPr marL="457200" lvl="0" indent="-457200" algn="r" rtl="1">
              <a:buFont typeface="Arial" panose="020B0604020202020204" pitchFamily="34" charset="0"/>
              <a:buChar char="•"/>
            </a:pPr>
            <a:r>
              <a:rPr lang="ar-JO" sz="2800" dirty="0">
                <a:solidFill>
                  <a:schemeClr val="bg1"/>
                </a:solidFill>
                <a:latin typeface="Arial" panose="020B0604020202020204" pitchFamily="34" charset="0"/>
                <a:cs typeface="Arial" panose="020B0604020202020204" pitchFamily="34" charset="0"/>
              </a:rPr>
              <a:t>نسترد بدافع المحبة (2)</a:t>
            </a:r>
            <a:endParaRPr lang="en-SG"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9AAA8F9-5420-42DD-0AE5-949E470FA5CA}"/>
              </a:ext>
            </a:extLst>
          </p:cNvPr>
          <p:cNvSpPr txBox="1"/>
          <p:nvPr/>
        </p:nvSpPr>
        <p:spPr>
          <a:xfrm>
            <a:off x="1542183" y="4921719"/>
            <a:ext cx="4650799" cy="523220"/>
          </a:xfrm>
          <a:prstGeom prst="rect">
            <a:avLst/>
          </a:prstGeom>
          <a:noFill/>
        </p:spPr>
        <p:txBody>
          <a:bodyPr wrap="square">
            <a:spAutoFit/>
          </a:bodyPr>
          <a:lstStyle/>
          <a:p>
            <a:pPr marL="457200" lvl="0" indent="-457200" algn="r" rtl="1">
              <a:buFont typeface="Arial" panose="020B0604020202020204" pitchFamily="34" charset="0"/>
              <a:buChar char="•"/>
            </a:pPr>
            <a:r>
              <a:rPr lang="ar-JO" sz="2800" dirty="0">
                <a:solidFill>
                  <a:schemeClr val="bg1"/>
                </a:solidFill>
                <a:latin typeface="Arial" panose="020B0604020202020204" pitchFamily="34" charset="0"/>
                <a:cs typeface="Arial" panose="020B0604020202020204" pitchFamily="34" charset="0"/>
              </a:rPr>
              <a:t>نسترد لنحمي (3-5)</a:t>
            </a:r>
            <a:endParaRPr lang="en-SG"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5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172" y="4402656"/>
            <a:ext cx="3964828" cy="2455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2480344" y="785383"/>
            <a:ext cx="7231311" cy="558743"/>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15000"/>
              </a:lnSpc>
              <a:spcBef>
                <a:spcPts val="15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تسلك الكنائس المقادة بالروح بحسب الروح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(5: 16-26)</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8B04EC-D55E-52C7-19E8-C3FA3A6CF3DD}"/>
              </a:ext>
            </a:extLst>
          </p:cNvPr>
          <p:cNvSpPr txBox="1"/>
          <p:nvPr/>
        </p:nvSpPr>
        <p:spPr>
          <a:xfrm>
            <a:off x="1402770" y="1758668"/>
            <a:ext cx="9386457" cy="558743"/>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15000"/>
              </a:lnSpc>
              <a:spcBef>
                <a:spcPts val="15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تسترد الكنائس المقادة بالروح أولئك الذين يسلكون بالجسد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(6: 1-5)</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845BF1-4C52-EDF0-1432-0C0C5ED5263C}"/>
              </a:ext>
            </a:extLst>
          </p:cNvPr>
          <p:cNvSpPr txBox="1"/>
          <p:nvPr/>
        </p:nvSpPr>
        <p:spPr>
          <a:xfrm>
            <a:off x="2336409" y="2731953"/>
            <a:ext cx="7519177"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تخدم الكنائس المقادة بالروح الآخرين بمحبة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(6: 6-10)</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D9FDA3-837E-C774-7DC7-7A5FB846A2D4}"/>
              </a:ext>
            </a:extLst>
          </p:cNvPr>
          <p:cNvSpPr txBox="1"/>
          <p:nvPr/>
        </p:nvSpPr>
        <p:spPr>
          <a:xfrm>
            <a:off x="2480344" y="3567305"/>
            <a:ext cx="8221807" cy="545727"/>
          </a:xfrm>
          <a:prstGeom prst="rect">
            <a:avLst/>
          </a:prstGeom>
          <a:noFill/>
        </p:spPr>
        <p:txBody>
          <a:bodyPr wrap="square">
            <a:spAutoFit/>
          </a:bodyPr>
          <a:lstStyle/>
          <a:p>
            <a:pPr marL="457200" lvl="0" indent="-457200" algn="r" rtl="1">
              <a:lnSpc>
                <a:spcPct val="115000"/>
              </a:lnSpc>
              <a:spcBef>
                <a:spcPts val="1200"/>
              </a:spcBef>
              <a:spcAft>
                <a:spcPts val="800"/>
              </a:spcAft>
              <a:buFont typeface="Arial" panose="020B0604020202020204" pitchFamily="34" charset="0"/>
              <a:buChar char="•"/>
            </a:pP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نشارك الأخبار السارة مع معلمينا الروحيين (6)</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91D3EE1-1D8D-18DC-B745-7E57064943AC}"/>
              </a:ext>
            </a:extLst>
          </p:cNvPr>
          <p:cNvSpPr txBox="1"/>
          <p:nvPr/>
        </p:nvSpPr>
        <p:spPr>
          <a:xfrm>
            <a:off x="2480344" y="4329247"/>
            <a:ext cx="5718083" cy="1041247"/>
          </a:xfrm>
          <a:prstGeom prst="rect">
            <a:avLst/>
          </a:prstGeom>
          <a:noFill/>
        </p:spPr>
        <p:txBody>
          <a:bodyPr wrap="square">
            <a:spAutoFit/>
          </a:bodyPr>
          <a:lstStyle/>
          <a:p>
            <a:pPr marL="457200" lvl="0" indent="-457200" algn="r" rtl="1">
              <a:lnSpc>
                <a:spcPct val="115000"/>
              </a:lnSpc>
              <a:spcBef>
                <a:spcPts val="1200"/>
              </a:spcBef>
              <a:spcAft>
                <a:spcPts val="800"/>
              </a:spcAft>
              <a:buFont typeface="Arial" panose="020B0604020202020204" pitchFamily="34" charset="0"/>
              <a:buChar char="•"/>
            </a:pP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نأخذ بعين الإعتبار النتيجة المستقبلية لاستثمارات الحياة الحالية (٧-١٠)</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62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993" y="1375602"/>
            <a:ext cx="2678874" cy="2522151"/>
          </a:xfrm>
        </p:spPr>
        <p:txBody>
          <a:bodyPr/>
          <a:lstStyle/>
          <a:p>
            <a:pPr algn="r"/>
            <a:r>
              <a:rPr lang="en-US" dirty="0"/>
              <a:t>Black</a:t>
            </a:r>
          </a:p>
        </p:txBody>
      </p:sp>
    </p:spTree>
    <p:extLst>
      <p:ext uri="{BB962C8B-B14F-4D97-AF65-F5344CB8AC3E}">
        <p14:creationId xmlns:p14="http://schemas.microsoft.com/office/powerpoint/2010/main" val="38596453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الجديد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والملخص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in a classroom&#10;&#10;Description automatically generated with medium confidence">
            <a:extLst>
              <a:ext uri="{FF2B5EF4-FFF2-40B4-BE49-F238E27FC236}">
                <a16:creationId xmlns:a16="http://schemas.microsoft.com/office/drawing/2014/main" id="{CC4BA3FE-FF7C-1B8C-5AB7-E296C5C8E169}"/>
              </a:ext>
            </a:extLst>
          </p:cNvPr>
          <p:cNvPicPr>
            <a:picLocks noChangeAspect="1"/>
          </p:cNvPicPr>
          <p:nvPr/>
        </p:nvPicPr>
        <p:blipFill rotWithShape="1">
          <a:blip r:embed="rId2">
            <a:extLst>
              <a:ext uri="{28A0092B-C50C-407E-A947-70E740481C1C}">
                <a14:useLocalDpi xmlns:a14="http://schemas.microsoft.com/office/drawing/2010/main" val="0"/>
              </a:ext>
            </a:extLst>
          </a:blip>
          <a:srcRect t="3098" b="21916"/>
          <a:stretch/>
        </p:blipFill>
        <p:spPr>
          <a:xfrm>
            <a:off x="20" y="1282"/>
            <a:ext cx="12191980" cy="6856718"/>
          </a:xfrm>
          <a:prstGeom prst="rect">
            <a:avLst/>
          </a:prstGeom>
        </p:spPr>
      </p:pic>
    </p:spTree>
    <p:extLst>
      <p:ext uri="{BB962C8B-B14F-4D97-AF65-F5344CB8AC3E}">
        <p14:creationId xmlns:p14="http://schemas.microsoft.com/office/powerpoint/2010/main" val="335587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oat standing in a room&#10;&#10;Description automatically generated with low confidence">
            <a:extLst>
              <a:ext uri="{FF2B5EF4-FFF2-40B4-BE49-F238E27FC236}">
                <a16:creationId xmlns:a16="http://schemas.microsoft.com/office/drawing/2014/main" id="{627858B5-4333-7ABE-D504-98359B7420A3}"/>
              </a:ext>
            </a:extLst>
          </p:cNvPr>
          <p:cNvPicPr>
            <a:picLocks noChangeAspect="1"/>
          </p:cNvPicPr>
          <p:nvPr/>
        </p:nvPicPr>
        <p:blipFill rotWithShape="1">
          <a:blip r:embed="rId2">
            <a:extLst>
              <a:ext uri="{28A0092B-C50C-407E-A947-70E740481C1C}">
                <a14:useLocalDpi xmlns:a14="http://schemas.microsoft.com/office/drawing/2010/main" val="0"/>
              </a:ext>
            </a:extLst>
          </a:blip>
          <a:srcRect t="11036" b="13978"/>
          <a:stretch/>
        </p:blipFill>
        <p:spPr>
          <a:xfrm>
            <a:off x="20" y="1282"/>
            <a:ext cx="12191980" cy="6856718"/>
          </a:xfrm>
          <a:prstGeom prst="rect">
            <a:avLst/>
          </a:prstGeom>
        </p:spPr>
      </p:pic>
    </p:spTree>
    <p:extLst>
      <p:ext uri="{BB962C8B-B14F-4D97-AF65-F5344CB8AC3E}">
        <p14:creationId xmlns:p14="http://schemas.microsoft.com/office/powerpoint/2010/main" val="35469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in chairs&#10;&#10;Description automatically generated with medium confidence">
            <a:extLst>
              <a:ext uri="{FF2B5EF4-FFF2-40B4-BE49-F238E27FC236}">
                <a16:creationId xmlns:a16="http://schemas.microsoft.com/office/drawing/2014/main" id="{E360EFC6-87DA-83BB-73BF-B8978538B722}"/>
              </a:ext>
            </a:extLst>
          </p:cNvPr>
          <p:cNvPicPr>
            <a:picLocks noChangeAspect="1"/>
          </p:cNvPicPr>
          <p:nvPr/>
        </p:nvPicPr>
        <p:blipFill rotWithShape="1">
          <a:blip r:embed="rId2">
            <a:extLst>
              <a:ext uri="{28A0092B-C50C-407E-A947-70E740481C1C}">
                <a14:useLocalDpi xmlns:a14="http://schemas.microsoft.com/office/drawing/2010/main" val="0"/>
              </a:ext>
            </a:extLst>
          </a:blip>
          <a:srcRect t="10237" b="15026"/>
          <a:stretch/>
        </p:blipFill>
        <p:spPr>
          <a:xfrm>
            <a:off x="20" y="1282"/>
            <a:ext cx="12191980" cy="6856718"/>
          </a:xfrm>
          <a:prstGeom prst="rect">
            <a:avLst/>
          </a:prstGeom>
        </p:spPr>
      </p:pic>
    </p:spTree>
    <p:extLst>
      <p:ext uri="{BB962C8B-B14F-4D97-AF65-F5344CB8AC3E}">
        <p14:creationId xmlns:p14="http://schemas.microsoft.com/office/powerpoint/2010/main" val="23122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men standing in a line&#10;&#10;Description automatically generated with low confidence">
            <a:extLst>
              <a:ext uri="{FF2B5EF4-FFF2-40B4-BE49-F238E27FC236}">
                <a16:creationId xmlns:a16="http://schemas.microsoft.com/office/drawing/2014/main" id="{5E25B9D2-FEB7-DB7C-81C3-86A96FB1EAA9}"/>
              </a:ext>
            </a:extLst>
          </p:cNvPr>
          <p:cNvPicPr>
            <a:picLocks noChangeAspect="1"/>
          </p:cNvPicPr>
          <p:nvPr/>
        </p:nvPicPr>
        <p:blipFill rotWithShape="1">
          <a:blip r:embed="rId2">
            <a:extLst>
              <a:ext uri="{28A0092B-C50C-407E-A947-70E740481C1C}">
                <a14:useLocalDpi xmlns:a14="http://schemas.microsoft.com/office/drawing/2010/main" val="0"/>
              </a:ext>
            </a:extLst>
          </a:blip>
          <a:srcRect t="867" b="24396"/>
          <a:stretch/>
        </p:blipFill>
        <p:spPr>
          <a:xfrm>
            <a:off x="20" y="1282"/>
            <a:ext cx="12191980" cy="6856718"/>
          </a:xfrm>
          <a:prstGeom prst="rect">
            <a:avLst/>
          </a:prstGeom>
        </p:spPr>
      </p:pic>
    </p:spTree>
    <p:extLst>
      <p:ext uri="{BB962C8B-B14F-4D97-AF65-F5344CB8AC3E}">
        <p14:creationId xmlns:p14="http://schemas.microsoft.com/office/powerpoint/2010/main" val="36564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group of men shaking hands&#10;&#10;Description automatically generated">
            <a:extLst>
              <a:ext uri="{FF2B5EF4-FFF2-40B4-BE49-F238E27FC236}">
                <a16:creationId xmlns:a16="http://schemas.microsoft.com/office/drawing/2014/main" id="{2FA73F7C-F889-AF70-FD9E-D5119E7FD44C}"/>
              </a:ext>
            </a:extLst>
          </p:cNvPr>
          <p:cNvPicPr>
            <a:picLocks noChangeAspect="1"/>
          </p:cNvPicPr>
          <p:nvPr/>
        </p:nvPicPr>
        <p:blipFill rotWithShape="1">
          <a:blip r:embed="rId2">
            <a:extLst>
              <a:ext uri="{28A0092B-C50C-407E-A947-70E740481C1C}">
                <a14:useLocalDpi xmlns:a14="http://schemas.microsoft.com/office/drawing/2010/main" val="0"/>
              </a:ext>
            </a:extLst>
          </a:blip>
          <a:srcRect t="4267" b="20996"/>
          <a:stretch/>
        </p:blipFill>
        <p:spPr>
          <a:xfrm>
            <a:off x="20" y="1282"/>
            <a:ext cx="12191980" cy="6856718"/>
          </a:xfrm>
          <a:prstGeom prst="rect">
            <a:avLst/>
          </a:prstGeom>
        </p:spPr>
      </p:pic>
    </p:spTree>
    <p:extLst>
      <p:ext uri="{BB962C8B-B14F-4D97-AF65-F5344CB8AC3E}">
        <p14:creationId xmlns:p14="http://schemas.microsoft.com/office/powerpoint/2010/main" val="42642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624013"/>
            <a:ext cx="5829300" cy="3609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3047238" y="338574"/>
            <a:ext cx="6096000" cy="646331"/>
          </a:xfrm>
          <a:prstGeom prst="rect">
            <a:avLst/>
          </a:prstGeom>
          <a:solidFill>
            <a:schemeClr val="accent2">
              <a:lumMod val="50000"/>
            </a:schemeClr>
          </a:solidFill>
        </p:spPr>
        <p:txBody>
          <a:bodyPr wrap="square">
            <a:spAutoFit/>
          </a:bodyPr>
          <a:lstStyle/>
          <a:p>
            <a:pPr algn="ctr"/>
            <a:r>
              <a:rPr lang="ar-JO" sz="3600" b="1" dirty="0">
                <a:solidFill>
                  <a:schemeClr val="bg1"/>
                </a:solidFill>
                <a:latin typeface="Arial" panose="020B0604020202020204" pitchFamily="34" charset="0"/>
                <a:ea typeface="Calibri" panose="020F0502020204030204" pitchFamily="34" charset="0"/>
                <a:cs typeface="Arial" panose="020B0604020202020204" pitchFamily="34" charset="0"/>
              </a:rPr>
              <a:t>الكنيسة المقادة بالروح</a:t>
            </a:r>
            <a:endParaRPr lang="en-SG"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BC61C3-31C9-9FC3-97BE-1E79C5F4E4C0}"/>
              </a:ext>
            </a:extLst>
          </p:cNvPr>
          <p:cNvSpPr txBox="1"/>
          <p:nvPr/>
        </p:nvSpPr>
        <p:spPr>
          <a:xfrm>
            <a:off x="3047238" y="6057761"/>
            <a:ext cx="6096000" cy="461665"/>
          </a:xfrm>
          <a:prstGeom prst="rect">
            <a:avLst/>
          </a:prstGeom>
          <a:solidFill>
            <a:schemeClr val="tx1"/>
          </a:solidFill>
        </p:spPr>
        <p:txBody>
          <a:bodyPr wrap="square" lIns="91440" tIns="45720" rIns="91440" bIns="45720" anchor="t">
            <a:spAutoFit/>
          </a:bodyPr>
          <a:lstStyle/>
          <a:p>
            <a:pPr algn="ctr"/>
            <a:r>
              <a:rPr lang="ar-JO" sz="2400" b="1" dirty="0">
                <a:solidFill>
                  <a:schemeClr val="bg1"/>
                </a:solidFill>
                <a:latin typeface="Arial" panose="020B0604020202020204" pitchFamily="34" charset="0"/>
                <a:ea typeface="Calibri"/>
                <a:cs typeface="Arial" panose="020B0604020202020204" pitchFamily="34" charset="0"/>
              </a:rPr>
              <a:t>غلاطية 6: 1-10</a:t>
            </a:r>
            <a:endParaRPr lang="en-S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74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77DBEF-DDAF-41F4-297D-CDF4A92AD064}"/>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80B30F8-70EC-BFDE-47B6-B48AB720B1DC}"/>
              </a:ext>
            </a:extLst>
          </p:cNvPr>
          <p:cNvSpPr txBox="1"/>
          <p:nvPr/>
        </p:nvSpPr>
        <p:spPr>
          <a:xfrm>
            <a:off x="763732" y="1212911"/>
            <a:ext cx="5034396" cy="3539430"/>
          </a:xfrm>
          <a:prstGeom prst="rect">
            <a:avLst/>
          </a:prstGeom>
          <a:noFill/>
          <a:ln w="19050">
            <a:solidFill>
              <a:schemeClr val="bg1"/>
            </a:solidFill>
          </a:ln>
        </p:spPr>
        <p:txBody>
          <a:bodyPr wrap="square">
            <a:spAutoFit/>
          </a:bodyPr>
          <a:lstStyle/>
          <a:p>
            <a:pPr algn="ctr"/>
            <a:r>
              <a:rPr lang="ar-JO"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العهد القديم</a:t>
            </a:r>
            <a:endPar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ar-JO" sz="3200" dirty="0">
                <a:solidFill>
                  <a:schemeClr val="bg1"/>
                </a:solidFill>
                <a:latin typeface="Arial" panose="020B0604020202020204" pitchFamily="34" charset="0"/>
                <a:cs typeface="Arial" panose="020B0604020202020204" pitchFamily="34" charset="0"/>
              </a:rPr>
              <a:t>ناموس موسى</a:t>
            </a:r>
            <a:endParaRPr lang="en-US" sz="32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ar-JO" sz="3200" dirty="0">
                <a:solidFill>
                  <a:schemeClr val="bg1"/>
                </a:solidFill>
                <a:latin typeface="Arial" panose="020B0604020202020204" pitchFamily="34" charset="0"/>
                <a:cs typeface="Arial" panose="020B0604020202020204" pitchFamily="34" charset="0"/>
              </a:rPr>
              <a:t>طاعة بدون الروح القدس</a:t>
            </a:r>
            <a:endParaRPr lang="en-US" sz="32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ar-JO" sz="3200" dirty="0">
                <a:solidFill>
                  <a:schemeClr val="bg1"/>
                </a:solidFill>
                <a:latin typeface="Arial" panose="020B0604020202020204" pitchFamily="34" charset="0"/>
                <a:cs typeface="Arial" panose="020B0604020202020204" pitchFamily="34" charset="0"/>
              </a:rPr>
              <a:t>عدم القدرة</a:t>
            </a:r>
            <a:endParaRPr lang="en-SG" sz="3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3ACD2CE-134A-C80A-DA07-CA272F8D76F9}"/>
              </a:ext>
            </a:extLst>
          </p:cNvPr>
          <p:cNvSpPr txBox="1"/>
          <p:nvPr/>
        </p:nvSpPr>
        <p:spPr>
          <a:xfrm>
            <a:off x="6477866" y="1212911"/>
            <a:ext cx="5034396" cy="3539430"/>
          </a:xfrm>
          <a:prstGeom prst="rect">
            <a:avLst/>
          </a:prstGeom>
          <a:noFill/>
          <a:ln w="19050">
            <a:solidFill>
              <a:schemeClr val="bg1"/>
            </a:solidFill>
          </a:ln>
        </p:spPr>
        <p:txBody>
          <a:bodyPr wrap="square">
            <a:spAutoFit/>
          </a:bodyPr>
          <a:lstStyle/>
          <a:p>
            <a:pPr algn="ctr"/>
            <a:r>
              <a:rPr lang="ar-JO"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العهد الجديد</a:t>
            </a:r>
            <a:endPar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ar-JO" sz="3200" dirty="0">
                <a:solidFill>
                  <a:schemeClr val="bg1"/>
                </a:solidFill>
                <a:latin typeface="Arial" panose="020B0604020202020204" pitchFamily="34" charset="0"/>
                <a:cs typeface="Arial" panose="020B0604020202020204" pitchFamily="34" charset="0"/>
              </a:rPr>
              <a:t>ناموس المسيح</a:t>
            </a:r>
            <a:endParaRPr lang="en-US" sz="32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ar-JO" sz="3200" dirty="0">
                <a:solidFill>
                  <a:schemeClr val="bg1"/>
                </a:solidFill>
                <a:latin typeface="Arial" panose="020B0604020202020204" pitchFamily="34" charset="0"/>
                <a:cs typeface="Arial" panose="020B0604020202020204" pitchFamily="34" charset="0"/>
              </a:rPr>
              <a:t>طاعة مع الروح القدس</a:t>
            </a:r>
            <a:endParaRPr lang="en-US" sz="32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ar-JO" sz="3200" dirty="0">
                <a:solidFill>
                  <a:schemeClr val="bg1"/>
                </a:solidFill>
                <a:latin typeface="Arial" panose="020B0604020202020204" pitchFamily="34" charset="0"/>
                <a:cs typeface="Arial" panose="020B0604020202020204" pitchFamily="34" charset="0"/>
              </a:rPr>
              <a:t>القدرة</a:t>
            </a:r>
            <a:endParaRPr lang="en-SG"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29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495" y="4336594"/>
            <a:ext cx="4071505" cy="2521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2480344" y="785383"/>
            <a:ext cx="7231311"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تسلك الكنائس المقادة بالروح بحسب الروح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(5: 16-26)</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8B04EC-D55E-52C7-19E8-C3FA3A6CF3DD}"/>
              </a:ext>
            </a:extLst>
          </p:cNvPr>
          <p:cNvSpPr txBox="1"/>
          <p:nvPr/>
        </p:nvSpPr>
        <p:spPr>
          <a:xfrm>
            <a:off x="1402770" y="1758668"/>
            <a:ext cx="9386457"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تسترد الكنائس المقادة بالروح أولئك الذين يسلكون بالجسد </a:t>
            </a: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(6: 1-5)</a:t>
            </a:r>
            <a:endParaRPr lang="en-SG"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024D93-2CAA-42FF-2066-42A2CB10B9CF}"/>
              </a:ext>
            </a:extLst>
          </p:cNvPr>
          <p:cNvSpPr txBox="1"/>
          <p:nvPr/>
        </p:nvSpPr>
        <p:spPr>
          <a:xfrm>
            <a:off x="413039" y="3433462"/>
            <a:ext cx="7068416" cy="1806264"/>
          </a:xfrm>
          <a:prstGeom prst="rect">
            <a:avLst/>
          </a:prstGeom>
          <a:noFill/>
        </p:spPr>
        <p:txBody>
          <a:bodyPr wrap="square">
            <a:spAutoFit/>
          </a:bodyPr>
          <a:lstStyle/>
          <a:p>
            <a:pPr algn="ctr">
              <a:lnSpc>
                <a:spcPct val="115000"/>
              </a:lnSpc>
              <a:spcBef>
                <a:spcPts val="1200"/>
              </a:spcBef>
              <a:spcAft>
                <a:spcPts val="800"/>
              </a:spcAft>
            </a:pP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الآن عندما نكون مغرورين                                         تصبح علاقاتنا مع الآخرين مسمومة.</a:t>
            </a:r>
          </a:p>
          <a:p>
            <a:pPr algn="ctr">
              <a:lnSpc>
                <a:spcPct val="115000"/>
              </a:lnSpc>
              <a:spcBef>
                <a:spcPts val="1200"/>
              </a:spcBef>
              <a:spcAft>
                <a:spcPts val="800"/>
              </a:spcAft>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جون ستوت</a:t>
            </a:r>
            <a:endParaRPr lang="en-SG"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19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292</Words>
  <Application>Microsoft Office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ＭＳ Ｐゴシック</vt:lpstr>
      <vt:lpstr>Aptos</vt:lpstr>
      <vt:lpstr>Arial</vt:lpstr>
      <vt:lpstr>Calibri</vt:lpstr>
      <vt:lpstr>Calibri Light</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الجديد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Rami Jwainat</cp:lastModifiedBy>
  <cp:revision>13</cp:revision>
  <dcterms:created xsi:type="dcterms:W3CDTF">2023-06-15T13:43:54Z</dcterms:created>
  <dcterms:modified xsi:type="dcterms:W3CDTF">2024-06-18T06:35:41Z</dcterms:modified>
</cp:coreProperties>
</file>