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44" r:id="rId6"/>
    <p:sldMasterId id="2147483756" r:id="rId7"/>
    <p:sldMasterId id="2147483767" r:id="rId8"/>
  </p:sldMasterIdLst>
  <p:notesMasterIdLst>
    <p:notesMasterId r:id="rId32"/>
  </p:notesMasterIdLst>
  <p:sldIdLst>
    <p:sldId id="269" r:id="rId9"/>
    <p:sldId id="304" r:id="rId10"/>
    <p:sldId id="322" r:id="rId11"/>
    <p:sldId id="311" r:id="rId12"/>
    <p:sldId id="270" r:id="rId13"/>
    <p:sldId id="312" r:id="rId14"/>
    <p:sldId id="313" r:id="rId15"/>
    <p:sldId id="323" r:id="rId16"/>
    <p:sldId id="314" r:id="rId17"/>
    <p:sldId id="315" r:id="rId18"/>
    <p:sldId id="316" r:id="rId19"/>
    <p:sldId id="317" r:id="rId20"/>
    <p:sldId id="318" r:id="rId21"/>
    <p:sldId id="319" r:id="rId22"/>
    <p:sldId id="324" r:id="rId23"/>
    <p:sldId id="325" r:id="rId24"/>
    <p:sldId id="320" r:id="rId25"/>
    <p:sldId id="321" r:id="rId26"/>
    <p:sldId id="326" r:id="rId27"/>
    <p:sldId id="294" r:id="rId28"/>
    <p:sldId id="327" r:id="rId29"/>
    <p:sldId id="302"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755"/>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03ED-8E04-284F-9D04-733476D10DF8}" type="datetimeFigureOut">
              <a:rPr lang="en-US" smtClean="0"/>
              <a:t>6/15/2024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47BA7-643E-484B-AB6E-7CE2E2139187}" type="slidenum">
              <a:rPr lang="en-US" smtClean="0"/>
              <a:t>‹#›</a:t>
            </a:fld>
            <a:endParaRPr lang="en-US"/>
          </a:p>
        </p:txBody>
      </p:sp>
    </p:spTree>
    <p:extLst>
      <p:ext uri="{BB962C8B-B14F-4D97-AF65-F5344CB8AC3E}">
        <p14:creationId xmlns:p14="http://schemas.microsoft.com/office/powerpoint/2010/main" val="80464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8DEFB-298D-5448-AC0A-5802B16C96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58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287811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8597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1075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118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528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9637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0350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389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3397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95292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748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46363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016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2320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53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104-D0AE-3B66-B5AD-F43E7987FA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F991CD5-B2FD-08EC-A012-AA3372D39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672B57-D144-9051-280F-DE5750F1ADCF}"/>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a:extLst>
              <a:ext uri="{FF2B5EF4-FFF2-40B4-BE49-F238E27FC236}">
                <a16:creationId xmlns:a16="http://schemas.microsoft.com/office/drawing/2014/main" id="{228C5225-2BB4-EB52-4D6E-DBF3C9300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5BE18-7A2B-B0DA-066F-4E8B62C2F3F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29761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1729-C1EB-36DF-A620-5B59E43510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C758DA-211F-637C-2901-FD19933CA5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A0015D-BE02-52AE-6B93-FFCD60867AA2}"/>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a:extLst>
              <a:ext uri="{FF2B5EF4-FFF2-40B4-BE49-F238E27FC236}">
                <a16:creationId xmlns:a16="http://schemas.microsoft.com/office/drawing/2014/main" id="{2074D04B-5C1A-D1C9-A2FD-EEFF6B7AF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B0AD2-863F-3ADC-2A1B-BC689FC4BBA5}"/>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74388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47E5-7049-35E0-C9E1-4BDD7C2A65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E432D0-A7F0-AA2B-0FA2-7ADA0EF2B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3E29C3-7456-99A8-573F-152E38088C06}"/>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a:extLst>
              <a:ext uri="{FF2B5EF4-FFF2-40B4-BE49-F238E27FC236}">
                <a16:creationId xmlns:a16="http://schemas.microsoft.com/office/drawing/2014/main" id="{CB7C343B-0B04-FD63-CA3B-14E44F77C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3DE0F-1E82-0603-6C67-9A9AD8B67006}"/>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470740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06AA-6C99-3E14-DCBA-1B736A2839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3A542D-C21C-A120-EE32-0AC65334C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189F65-C1D0-C10A-8779-51D32B8539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DE9370-6FD8-8609-E552-F1ACC28ACAF4}"/>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a:extLst>
              <a:ext uri="{FF2B5EF4-FFF2-40B4-BE49-F238E27FC236}">
                <a16:creationId xmlns:a16="http://schemas.microsoft.com/office/drawing/2014/main" id="{89600A36-1EE6-6D89-4077-483B3CACC6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9EB55-DD34-E0E3-455F-0E88477E0FAD}"/>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42018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7ABB-031A-321E-8FE3-2B0E41DB629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D4520C-47B7-6CB8-A620-6D3BE3F66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119B1A-265A-971C-16C0-CD86AA49ED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CC9E4E-EEAC-3765-A3FA-904BD23D3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305C4F-86D2-7638-9A43-A0AF910BC8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952573-D2E3-17CC-6534-15510370857E}"/>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8" name="Footer Placeholder 7">
            <a:extLst>
              <a:ext uri="{FF2B5EF4-FFF2-40B4-BE49-F238E27FC236}">
                <a16:creationId xmlns:a16="http://schemas.microsoft.com/office/drawing/2014/main" id="{12A9718D-059F-62CB-4B64-1FC04729FA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BC6A8-8C7D-F364-8C91-2EC3C526BB8D}"/>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46670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6E34-BB94-1FAA-5D9F-DDF0DD5B602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3CC446A-7D38-B0B3-B648-AC4E1BA9DF26}"/>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4" name="Footer Placeholder 3">
            <a:extLst>
              <a:ext uri="{FF2B5EF4-FFF2-40B4-BE49-F238E27FC236}">
                <a16:creationId xmlns:a16="http://schemas.microsoft.com/office/drawing/2014/main" id="{306EA752-FC38-ADD3-13C9-568EBB9B63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875FF7-1D89-7F87-B46E-D0912C853960}"/>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09587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2FAFF-0B7A-D166-27EA-30C739E93E7D}"/>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3" name="Footer Placeholder 2">
            <a:extLst>
              <a:ext uri="{FF2B5EF4-FFF2-40B4-BE49-F238E27FC236}">
                <a16:creationId xmlns:a16="http://schemas.microsoft.com/office/drawing/2014/main" id="{58C07193-706D-82B3-7259-5E8B8EEDF6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C8F08B-A74A-4980-AAFD-89EAC7D17C7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862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20817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ED0F-55A5-1650-141B-BAAC0D4D20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339454C-BF81-79FE-1F59-3D1319F6B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C68CD9-CFE3-0709-DC18-2530E2A44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886A0A-2E15-598E-771B-6CAC624C7F58}"/>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a:extLst>
              <a:ext uri="{FF2B5EF4-FFF2-40B4-BE49-F238E27FC236}">
                <a16:creationId xmlns:a16="http://schemas.microsoft.com/office/drawing/2014/main" id="{515B846B-D9D1-991E-1037-F861FAA2F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E47A9-EE99-05B8-F92C-CD9FA085E31C}"/>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528698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4D5C-5765-1E9E-6DB5-C235DC9A6B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37F392F-6493-CDB4-6EF9-A6D6E60B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B053F-5133-B247-86F0-D17ECAFD8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0829D9-C3A7-F4D5-33E9-3749AC12843C}"/>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a:extLst>
              <a:ext uri="{FF2B5EF4-FFF2-40B4-BE49-F238E27FC236}">
                <a16:creationId xmlns:a16="http://schemas.microsoft.com/office/drawing/2014/main" id="{51AE83FD-CF51-F575-768D-02D02932B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B1FA9-7665-3592-37DA-3B9D09E9BB40}"/>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8080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0DCF-33A5-A9C3-0FAD-D02005A4C87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9C1181-221F-400D-144A-E0311E1D36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9D5646-61AF-5009-8D73-1B6A29D5AE36}"/>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a:extLst>
              <a:ext uri="{FF2B5EF4-FFF2-40B4-BE49-F238E27FC236}">
                <a16:creationId xmlns:a16="http://schemas.microsoft.com/office/drawing/2014/main" id="{C9D1B1D4-CCEC-9833-58EB-BA053D251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F4C4A-2B67-3982-C821-0C4CE648EBA6}"/>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04835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90AE1-DCC7-7A0E-8F55-3F80D330D4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91820F-39EA-2945-1D81-0EA0DB1EE5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DEF8E6-34B6-0BE6-2F41-44DA86F5B97E}"/>
              </a:ext>
            </a:extLst>
          </p:cNvPr>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a:extLst>
              <a:ext uri="{FF2B5EF4-FFF2-40B4-BE49-F238E27FC236}">
                <a16:creationId xmlns:a16="http://schemas.microsoft.com/office/drawing/2014/main" id="{56C761FE-B269-1AAC-5605-6A959829B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B94F9-E5EA-E520-EE8E-46555FBBFEE3}"/>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57581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152657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58521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424363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0025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F800446-8340-5845-A8BD-C8F7085C7ECF}" type="datetimeFigureOut">
              <a:rPr lang="en-US" smtClean="0"/>
              <a:t>6/15/2024</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939735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9470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4205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F800446-8340-5845-A8BD-C8F7085C7ECF}" type="datetimeFigureOut">
              <a:rPr lang="en-US" smtClean="0"/>
              <a:t>6/15/2024</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57684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23839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a:xfrm>
            <a:off x="804672" y="6227064"/>
            <a:ext cx="5942203" cy="320040"/>
          </a:xfrm>
        </p:spPr>
        <p:txBody>
          <a:bodyPr/>
          <a:lstStyle/>
          <a:p>
            <a:r>
              <a:rPr lang="en-US"/>
              <a:t>
              </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084362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55272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18505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6657997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10050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6586095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79389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7860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7712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1301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87160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4460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2174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29632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26605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92091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080556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715102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68153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61575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56707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55201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69846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9075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3115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190498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219302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7890789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2649338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957555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8751276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5744080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1405470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2109187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2387879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0934407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1147924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81612532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571270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279701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09156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156720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0118236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5581325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0374007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9005487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7648543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4598011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2490348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526582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6/15/2024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6587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367030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736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1C6FB-EAB1-D9F5-4A30-622BE0369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80AB74-347E-6551-A5E7-0E198CEADA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B02A29-D19A-AC14-EE4B-4EF597B6C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00446-8340-5845-A8BD-C8F7085C7ECF}" type="datetimeFigureOut">
              <a:rPr lang="en-US" smtClean="0"/>
              <a:t>6/15/2024</a:t>
            </a:fld>
            <a:endParaRPr lang="en-US"/>
          </a:p>
        </p:txBody>
      </p:sp>
      <p:sp>
        <p:nvSpPr>
          <p:cNvPr id="5" name="Footer Placeholder 4">
            <a:extLst>
              <a:ext uri="{FF2B5EF4-FFF2-40B4-BE49-F238E27FC236}">
                <a16:creationId xmlns:a16="http://schemas.microsoft.com/office/drawing/2014/main" id="{739F55E2-4934-A2B7-ABBE-46530478C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C00FE1-FA82-25BC-2D3F-946B4AEFB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999416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6342362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20881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6/15/2024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788713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9"/>
            <a:ext cx="109728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153521369"/>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294310980"/>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https://encrypted-tbn0.gstatic.com/images?q=tbn%3AANd9GcQw2lkVj_JIK-C1RE2fYeKtcvaV_gzgie_Y15D4ehsyKMCXzScH" TargetMode="External"/><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ar-JO" sz="10000" dirty="0">
                <a:solidFill>
                  <a:schemeClr val="accent2">
                    <a:lumMod val="60000"/>
                    <a:lumOff val="40000"/>
                  </a:schemeClr>
                </a:solidFill>
                <a:latin typeface="Arial" panose="020B0604020202020204" pitchFamily="34" charset="0"/>
                <a:cs typeface="Arial" panose="020B0604020202020204" pitchFamily="34" charset="0"/>
              </a:rPr>
              <a:t>تحررنا لنكون أحراراً</a:t>
            </a:r>
            <a:br>
              <a:rPr lang="en-US" dirty="0">
                <a:latin typeface="Arial" panose="020B0604020202020204" pitchFamily="34" charset="0"/>
                <a:cs typeface="Arial" panose="020B0604020202020204" pitchFamily="34" charset="0"/>
              </a:rPr>
            </a:br>
            <a:r>
              <a:rPr lang="ar-JO" sz="5400" dirty="0">
                <a:latin typeface="Arial" panose="020B0604020202020204" pitchFamily="34" charset="0"/>
                <a:cs typeface="Arial" panose="020B0604020202020204" pitchFamily="34" charset="0"/>
              </a:rPr>
              <a:t>الرسالة إلى غلاطية</a:t>
            </a:r>
            <a:endParaRPr lang="en-US" sz="5400" dirty="0">
              <a:latin typeface="Arial" panose="020B0604020202020204" pitchFamily="34" charset="0"/>
              <a:cs typeface="Arial" panose="020B0604020202020204" pitchFamily="34" charset="0"/>
            </a:endParaRP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4195941" y="0"/>
            <a:ext cx="422904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6400" b="1" dirty="0">
                <a:solidFill>
                  <a:srgbClr val="C00000"/>
                </a:solidFill>
                <a:latin typeface="Arial" panose="020B0604020202020204" pitchFamily="34" charset="0"/>
                <a:cs typeface="Arial" panose="020B0604020202020204" pitchFamily="34" charset="0"/>
              </a:rPr>
              <a:t>الحرية الحقيقية</a:t>
            </a:r>
            <a:endParaRPr lang="en-US" sz="6400" b="1" dirty="0">
              <a:solidFill>
                <a:srgbClr val="C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019CB96-9D89-7D0D-1F8B-BDB0CE68F7AE}"/>
              </a:ext>
            </a:extLst>
          </p:cNvPr>
          <p:cNvSpPr>
            <a:spLocks noChangeArrowheads="1"/>
          </p:cNvSpPr>
          <p:nvPr/>
        </p:nvSpPr>
        <p:spPr bwMode="auto">
          <a:xfrm>
            <a:off x="0" y="5549462"/>
            <a:ext cx="12192000" cy="1308538"/>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مانيك كوريا</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كنيسة الطرق المتقاطعة الدولية سنغافورة •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CICFamily.com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a:t>
            </a:r>
          </a:p>
        </p:txBody>
      </p:sp>
      <p:sp>
        <p:nvSpPr>
          <p:cNvPr id="5" name="Title 1">
            <a:extLst>
              <a:ext uri="{FF2B5EF4-FFF2-40B4-BE49-F238E27FC236}">
                <a16:creationId xmlns:a16="http://schemas.microsoft.com/office/drawing/2014/main" id="{1D6FCA1A-CDF7-92F4-1067-F7CEEB9E04AA}"/>
              </a:ext>
            </a:extLst>
          </p:cNvPr>
          <p:cNvSpPr txBox="1">
            <a:spLocks/>
          </p:cNvSpPr>
          <p:nvPr/>
        </p:nvSpPr>
        <p:spPr>
          <a:xfrm>
            <a:off x="1247364" y="4403836"/>
            <a:ext cx="10515600" cy="871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غلاطية 5: 1-12</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43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13-15</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algn="r" rtl="1"/>
            <a:r>
              <a:rPr lang="ar-JO" sz="2800" kern="100" dirty="0">
                <a:effectLst/>
                <a:latin typeface="Arial" panose="020B0604020202020204" pitchFamily="34" charset="0"/>
                <a:ea typeface="Calibri" panose="020F0502020204030204" pitchFamily="34" charset="0"/>
                <a:cs typeface="Arial" panose="020B0604020202020204" pitchFamily="34" charset="0"/>
              </a:rPr>
              <a:t>ع 13: لقد خلصنا من الخطية، ولكن ليس للخطية. لنعيش في المحبة.</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kern="100" dirty="0">
                <a:latin typeface="Arial" panose="020B0604020202020204" pitchFamily="34" charset="0"/>
                <a:ea typeface="Calibri" panose="020F0502020204030204" pitchFamily="34" charset="0"/>
                <a:cs typeface="Arial" panose="020B0604020202020204" pitchFamily="34" charset="0"/>
              </a:rPr>
              <a:t>في المسيح علينا أن نحقق القصد الحقيقي للناموس – أن نحب بعضنا البعض.</a:t>
            </a:r>
            <a:endParaRPr lang="en-US" sz="2800" kern="100" dirty="0">
              <a:latin typeface="Arial" panose="020B0604020202020204" pitchFamily="34" charset="0"/>
              <a:ea typeface="Calibri" panose="020F0502020204030204" pitchFamily="34" charset="0"/>
              <a:cs typeface="Arial" panose="020B0604020202020204" pitchFamily="34" charset="0"/>
            </a:endParaRPr>
          </a:p>
          <a:p>
            <a:pPr algn="r" rtl="1"/>
            <a:r>
              <a:rPr lang="ar-JO" sz="2800" kern="100" dirty="0">
                <a:latin typeface="Arial" panose="020B0604020202020204" pitchFamily="34" charset="0"/>
                <a:ea typeface="Calibri" panose="020F0502020204030204" pitchFamily="34" charset="0"/>
                <a:cs typeface="Arial" panose="020B0604020202020204" pitchFamily="34" charset="0"/>
              </a:rPr>
              <a:t>ع 15: لكن إذا أظهرت أفعالنا أننا ضد بعضنا البعض، فمن الأفضل أن نحذر.</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endParaRPr lang="en-US" sz="2800"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46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16-26</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803565" y="1749583"/>
            <a:ext cx="10617748" cy="4604987"/>
          </a:xfrm>
        </p:spPr>
        <p:txBody>
          <a:bodyPr>
            <a:normAutofit/>
          </a:bodyPr>
          <a:lstStyle/>
          <a:p>
            <a:pPr algn="r" rtl="1"/>
            <a:r>
              <a:rPr lang="ar-JO" sz="2800" kern="100" dirty="0">
                <a:latin typeface="Arial" panose="020B0604020202020204" pitchFamily="34" charset="0"/>
                <a:cs typeface="Arial" panose="020B0604020202020204" pitchFamily="34" charset="0"/>
              </a:rPr>
              <a:t>إن لم نكن حذرين يمكن لنا أن نسقط من الحرية إلى الناموسية (ع 1) أو الإستباحة (ع 13).</a:t>
            </a:r>
            <a:endParaRPr lang="en-US" sz="2800" kern="100" dirty="0">
              <a:latin typeface="Arial" panose="020B0604020202020204" pitchFamily="34" charset="0"/>
              <a:cs typeface="Arial" panose="020B0604020202020204" pitchFamily="34" charset="0"/>
            </a:endParaRPr>
          </a:p>
          <a:p>
            <a:pPr algn="r" rtl="1"/>
            <a:r>
              <a:rPr lang="ar-JO" sz="2800" kern="100" dirty="0">
                <a:latin typeface="Arial" panose="020B0604020202020204" pitchFamily="34" charset="0"/>
                <a:cs typeface="Arial" panose="020B0604020202020204" pitchFamily="34" charset="0"/>
              </a:rPr>
              <a:t>هذا الجزء مملوء بالروح القدس – تم ذكره 7 مرات فيه فقط.</a:t>
            </a:r>
            <a:endParaRPr lang="en-US" sz="2800" kern="100" dirty="0">
              <a:latin typeface="Arial" panose="020B0604020202020204" pitchFamily="34" charset="0"/>
              <a:cs typeface="Arial" panose="020B0604020202020204" pitchFamily="34" charset="0"/>
            </a:endParaRPr>
          </a:p>
          <a:p>
            <a:pPr algn="r" rtl="1"/>
            <a:r>
              <a:rPr lang="ar-JO" sz="2800" kern="100" dirty="0">
                <a:latin typeface="Arial" panose="020B0604020202020204" pitchFamily="34" charset="0"/>
                <a:cs typeface="Arial" panose="020B0604020202020204" pitchFamily="34" charset="0"/>
              </a:rPr>
              <a:t>ع 19-21 – أعمال الجسد موصوفة بوضوح.</a:t>
            </a:r>
            <a:endParaRPr lang="en-US" sz="2800" kern="100" dirty="0">
              <a:latin typeface="Arial" panose="020B0604020202020204" pitchFamily="34" charset="0"/>
              <a:cs typeface="Arial" panose="020B0604020202020204" pitchFamily="34" charset="0"/>
            </a:endParaRPr>
          </a:p>
          <a:p>
            <a:pPr algn="r" rtl="1"/>
            <a:r>
              <a:rPr lang="ar-JO" sz="2800" kern="100" dirty="0">
                <a:latin typeface="Arial" panose="020B0604020202020204" pitchFamily="34" charset="0"/>
                <a:cs typeface="Arial" panose="020B0604020202020204" pitchFamily="34" charset="0"/>
              </a:rPr>
              <a:t>ع ٢١ ب – يحذرنا بولس أن الذين يفعلون مثل هذه الأشياء سيخسرون ملكوت الله.</a:t>
            </a:r>
            <a:r>
              <a:rPr lang="en-US" sz="2400" b="1" i="0" dirty="0">
                <a:solidFill>
                  <a:srgbClr val="0A0A0A"/>
                </a:solidFill>
                <a:effectLst/>
                <a:latin typeface="Arial" panose="020B0604020202020204" pitchFamily="34" charset="0"/>
                <a:cs typeface="Arial" panose="020B0604020202020204" pitchFamily="34" charset="0"/>
              </a:rPr>
              <a:t>   </a:t>
            </a:r>
            <a:r>
              <a:rPr lang="el-GR" sz="2400" b="1" dirty="0">
                <a:solidFill>
                  <a:srgbClr val="0A0A0A"/>
                </a:solidFill>
                <a:effectLst/>
                <a:latin typeface="Arial" panose="020B0604020202020204" pitchFamily="34" charset="0"/>
                <a:cs typeface="Arial" panose="020B0604020202020204" pitchFamily="34" charset="0"/>
              </a:rPr>
              <a:t>πράσσω</a:t>
            </a:r>
            <a:r>
              <a:rPr lang="el-GR" sz="2400" b="0" dirty="0">
                <a:solidFill>
                  <a:srgbClr val="0A0A0A"/>
                </a:solidFill>
                <a:effectLst/>
                <a:latin typeface="Arial" panose="020B0604020202020204" pitchFamily="34" charset="0"/>
                <a:cs typeface="Arial" panose="020B0604020202020204" pitchFamily="34" charset="0"/>
              </a:rPr>
              <a:t> </a:t>
            </a:r>
            <a:r>
              <a:rPr lang="en-SG" sz="2400" b="1" dirty="0" err="1">
                <a:solidFill>
                  <a:srgbClr val="0A0A0A"/>
                </a:solidFill>
                <a:effectLst/>
                <a:latin typeface="Arial" panose="020B0604020202020204" pitchFamily="34" charset="0"/>
                <a:cs typeface="Arial" panose="020B0604020202020204" pitchFamily="34" charset="0"/>
              </a:rPr>
              <a:t>prássō</a:t>
            </a:r>
            <a:r>
              <a:rPr lang="ar-JO" sz="2400" b="1" dirty="0">
                <a:solidFill>
                  <a:srgbClr val="0A0A0A"/>
                </a:solidFill>
                <a:effectLst/>
                <a:latin typeface="Arial" panose="020B0604020202020204" pitchFamily="34" charset="0"/>
                <a:cs typeface="Arial" panose="020B0604020202020204" pitchFamily="34" charset="0"/>
              </a:rPr>
              <a:t> حرفياً تعني الممارسة، أي الأداء بشكل متكرر أو معتاد.</a:t>
            </a:r>
            <a:endParaRPr lang="en-US" sz="2800"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78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16-26</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algn="r" rtl="1"/>
            <a:r>
              <a:rPr lang="ar-JO" sz="2800" kern="100" dirty="0">
                <a:latin typeface="Calibri" panose="020F0502020204030204" pitchFamily="34" charset="0"/>
                <a:cs typeface="Times New Roman" panose="02020603050405020304" pitchFamily="18" charset="0"/>
              </a:rPr>
              <a:t>ع 22-23 – ثمرة واحدة للروح بتسع نكهات:</a:t>
            </a:r>
            <a:endParaRPr lang="en-US" sz="2800" kern="100" dirty="0">
              <a:latin typeface="Calibri" panose="020F0502020204030204" pitchFamily="34" charset="0"/>
              <a:cs typeface="Times New Roman" panose="02020603050405020304" pitchFamily="18" charset="0"/>
            </a:endParaRPr>
          </a:p>
          <a:p>
            <a:pPr algn="r" rtl="1"/>
            <a:r>
              <a:rPr lang="ar-JO" sz="2800" kern="100" dirty="0">
                <a:latin typeface="Calibri" panose="020F0502020204030204" pitchFamily="34" charset="0"/>
                <a:cs typeface="Times New Roman" panose="02020603050405020304" pitchFamily="18" charset="0"/>
              </a:rPr>
              <a:t>ترتبط المحبة والفرح والسلام بالعلاقة الصحيحة مع الله.</a:t>
            </a:r>
            <a:endParaRPr lang="en-US" sz="2800" kern="100" dirty="0">
              <a:latin typeface="Calibri" panose="020F0502020204030204" pitchFamily="34" charset="0"/>
              <a:cs typeface="Times New Roman" panose="02020603050405020304" pitchFamily="18" charset="0"/>
            </a:endParaRPr>
          </a:p>
          <a:p>
            <a:pPr algn="r" rtl="1"/>
            <a:r>
              <a:rPr lang="ar-JO" sz="2800" kern="100" dirty="0">
                <a:latin typeface="Calibri" panose="020F0502020204030204" pitchFamily="34" charset="0"/>
                <a:cs typeface="Times New Roman" panose="02020603050405020304" pitchFamily="18" charset="0"/>
              </a:rPr>
              <a:t>...يرتبط طول الأناة، اللطف، الصلاح بالعلاقة الصحيحة مع الآخرين.</a:t>
            </a:r>
            <a:endParaRPr lang="en-US" sz="2800" kern="100" dirty="0">
              <a:latin typeface="Calibri" panose="020F0502020204030204" pitchFamily="34" charset="0"/>
              <a:cs typeface="Times New Roman" panose="02020603050405020304" pitchFamily="18" charset="0"/>
            </a:endParaRPr>
          </a:p>
          <a:p>
            <a:pPr algn="r" rtl="1"/>
            <a:r>
              <a:rPr lang="ar-JO" sz="2800" kern="100" dirty="0">
                <a:latin typeface="Calibri" panose="020F0502020204030204" pitchFamily="34" charset="0"/>
                <a:cs typeface="Times New Roman" panose="02020603050405020304" pitchFamily="18" charset="0"/>
              </a:rPr>
              <a:t>…يرتبط الإيمان والوداعة والتعفف بمواقفنا وسلوكنا الشخصي.</a:t>
            </a:r>
            <a:endParaRPr lang="en-US" sz="2800" kern="100" dirty="0">
              <a:latin typeface="Calibri" panose="020F0502020204030204" pitchFamily="34" charset="0"/>
              <a:cs typeface="Times New Roman" panose="02020603050405020304" pitchFamily="18" charset="0"/>
            </a:endParaRPr>
          </a:p>
          <a:p>
            <a:pPr marL="0" indent="0" algn="ctr">
              <a:buNone/>
            </a:pPr>
            <a:r>
              <a:rPr lang="ar-JO" sz="2800" b="1" kern="100" dirty="0">
                <a:latin typeface="Calibri" panose="020F0502020204030204" pitchFamily="34" charset="0"/>
                <a:cs typeface="Times New Roman" panose="02020603050405020304" pitchFamily="18" charset="0"/>
              </a:rPr>
              <a:t>هل نحن معينون لحياة الميل الدائم إلى الخطية؟</a:t>
            </a:r>
            <a:endParaRPr lang="en-US" sz="2800" b="1" kern="100" dirty="0">
              <a:latin typeface="Calibri" panose="020F0502020204030204" pitchFamily="34" charset="0"/>
              <a:cs typeface="Times New Roman" panose="02020603050405020304" pitchFamily="18" charset="0"/>
            </a:endParaRPr>
          </a:p>
          <a:p>
            <a:endParaRPr lang="en-US" sz="2800" b="1" kern="100" dirty="0">
              <a:latin typeface="Calibri" panose="020F0502020204030204" pitchFamily="34" charset="0"/>
              <a:cs typeface="Times New Roman" panose="02020603050405020304" pitchFamily="18" charset="0"/>
            </a:endParaRPr>
          </a:p>
          <a:p>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45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16-26</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algn="r" rtl="1"/>
            <a:r>
              <a:rPr lang="ar-JO" sz="2800" kern="100" dirty="0">
                <a:latin typeface="Arial" panose="020B0604020202020204" pitchFamily="34" charset="0"/>
                <a:cs typeface="Arial" panose="020B0604020202020204" pitchFamily="34" charset="0"/>
              </a:rPr>
              <a:t>اسلكوا بالروح فلا تكملوا شهوة الجسد (ع 16)</a:t>
            </a:r>
            <a:endParaRPr lang="en-US" sz="2800" kern="100" dirty="0">
              <a:latin typeface="Arial" panose="020B0604020202020204" pitchFamily="34" charset="0"/>
              <a:cs typeface="Arial" panose="020B0604020202020204" pitchFamily="34" charset="0"/>
            </a:endParaRPr>
          </a:p>
          <a:p>
            <a:pPr algn="r" rtl="1"/>
            <a:r>
              <a:rPr lang="ar-JO" sz="2800" kern="100" dirty="0">
                <a:latin typeface="Arial" panose="020B0604020202020204" pitchFamily="34" charset="0"/>
                <a:cs typeface="Arial" panose="020B0604020202020204" pitchFamily="34" charset="0"/>
              </a:rPr>
              <a:t>كيف يمكننا السير في انتصار ثابت؟</a:t>
            </a:r>
            <a:endParaRPr lang="en-US" sz="2800" kern="100" dirty="0">
              <a:latin typeface="Arial" panose="020B0604020202020204" pitchFamily="34" charset="0"/>
              <a:cs typeface="Arial" panose="020B0604020202020204" pitchFamily="34" charset="0"/>
            </a:endParaRPr>
          </a:p>
          <a:p>
            <a:pPr marL="514350" indent="-514350" algn="r" rtl="1">
              <a:buAutoNum type="arabicParenR"/>
            </a:pPr>
            <a:r>
              <a:rPr lang="ar-JO" sz="2800" kern="100" dirty="0">
                <a:latin typeface="Arial" panose="020B0604020202020204" pitchFamily="34" charset="0"/>
                <a:cs typeface="Arial" panose="020B0604020202020204" pitchFamily="34" charset="0"/>
              </a:rPr>
              <a:t>يجب علينا أن نصلب الجسد يومياً. (لوقا ٩: ٢٣ – أنظر أيضاً مرقس ٨: ٣٤؛ متى ١٦: ٢٤؛ راجع غلاطية ٢: ٢٠؛ رومية ٦: ٦)</a:t>
            </a:r>
            <a:endParaRPr lang="en-US" sz="2800" kern="100" dirty="0">
              <a:latin typeface="Arial" panose="020B0604020202020204" pitchFamily="34" charset="0"/>
              <a:cs typeface="Arial" panose="020B0604020202020204" pitchFamily="34" charset="0"/>
            </a:endParaRPr>
          </a:p>
          <a:p>
            <a:pPr marL="0" indent="0" algn="ctr">
              <a:buNone/>
            </a:pPr>
            <a:r>
              <a:rPr lang="ar-JO" sz="3600" b="1" kern="100" dirty="0">
                <a:latin typeface="Arial" panose="020B0604020202020204" pitchFamily="34" charset="0"/>
                <a:cs typeface="Arial" panose="020B0604020202020204" pitchFamily="34" charset="0"/>
              </a:rPr>
              <a:t>لا يمكن تحسين الخطيئة – بل يجب قتلها</a:t>
            </a:r>
            <a:endParaRPr lang="en-US" sz="2800"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67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16-26</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409575" indent="-409575" algn="r" rtl="1">
              <a:buNone/>
            </a:pPr>
            <a:r>
              <a:rPr lang="ar-JO" sz="2800" b="1" kern="100" dirty="0">
                <a:latin typeface="Arial" panose="020B0604020202020204" pitchFamily="34" charset="0"/>
                <a:cs typeface="Arial" panose="020B0604020202020204" pitchFamily="34" charset="0"/>
              </a:rPr>
              <a:t>كيف نصلب طبيعتنا الخاطئة؟</a:t>
            </a:r>
            <a:endParaRPr lang="en-US" sz="2800" b="1" kern="100" dirty="0">
              <a:latin typeface="Arial" panose="020B0604020202020204" pitchFamily="34" charset="0"/>
              <a:cs typeface="Arial" panose="020B0604020202020204" pitchFamily="34" charset="0"/>
            </a:endParaRPr>
          </a:p>
          <a:p>
            <a:pPr marL="0" indent="0" algn="r" rtl="1">
              <a:buNone/>
            </a:pPr>
            <a:r>
              <a:rPr lang="ar-JO" sz="2800" kern="100" dirty="0">
                <a:latin typeface="Arial" panose="020B0604020202020204" pitchFamily="34" charset="0"/>
                <a:ea typeface="Calibri" panose="020F0502020204030204" pitchFamily="34" charset="0"/>
                <a:cs typeface="Arial" panose="020B0604020202020204" pitchFamily="34" charset="0"/>
              </a:rPr>
              <a:t>1.  عظ لنفسك إنجيل يسوع الصحيح كل يوم.</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marL="409575" indent="-409575" algn="r" rtl="1">
              <a:buNone/>
            </a:pPr>
            <a:r>
              <a:rPr lang="ar-JO" sz="2800" kern="100" dirty="0">
                <a:effectLst/>
                <a:latin typeface="Arial" panose="020B0604020202020204" pitchFamily="34" charset="0"/>
                <a:ea typeface="Calibri" panose="020F0502020204030204" pitchFamily="34" charset="0"/>
                <a:cs typeface="Arial" panose="020B0604020202020204" pitchFamily="34" charset="0"/>
              </a:rPr>
              <a:t>2. عندما تواجه إغراءات طبيعتك الخاطئة التي لا مفر منها، أو الوعد الخادع من العالم، أو أكاذيب الشيطان المغرية، اهرب إلى الله. فاخضعوا لله. قاوموا إبليس فيهرب منكم. اقتربوا إلى الله فيقترب إليكم. (يعقوب 4: 7-8).</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p>
            <a:pPr marL="409575" indent="-409575">
              <a:buNone/>
            </a:pPr>
            <a:endParaRPr lang="en-US" sz="2800"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60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D2AB-1713-880D-8194-DE0DC6AF4C49}"/>
              </a:ext>
            </a:extLst>
          </p:cNvPr>
          <p:cNvSpPr>
            <a:spLocks noGrp="1"/>
          </p:cNvSpPr>
          <p:nvPr>
            <p:ph type="title"/>
          </p:nvPr>
        </p:nvSpPr>
        <p:spPr/>
        <p:txBody>
          <a:bodyPr>
            <a:normAutofit/>
          </a:bodyPr>
          <a:lstStyle/>
          <a:p>
            <a:r>
              <a:rPr lang="ar-JO" sz="2400" b="1" dirty="0">
                <a:latin typeface="Arial" panose="020B0604020202020204" pitchFamily="34" charset="0"/>
                <a:cs typeface="Arial" panose="020B0604020202020204" pitchFamily="34" charset="0"/>
              </a:rPr>
              <a:t>صلاة مقتبسة من</a:t>
            </a:r>
            <a:br>
              <a:rPr lang="ar-JO" sz="2400" b="1" dirty="0">
                <a:latin typeface="Arial" panose="020B0604020202020204" pitchFamily="34" charset="0"/>
                <a:cs typeface="Arial" panose="020B0604020202020204" pitchFamily="34" charset="0"/>
              </a:rPr>
            </a:br>
            <a:r>
              <a:rPr lang="en-US" sz="2400" b="1" dirty="0">
                <a:effectLst/>
                <a:latin typeface="Arial" panose="020B0604020202020204" pitchFamily="34" charset="0"/>
                <a:ea typeface="Calibri" panose="020F0502020204030204" pitchFamily="34" charset="0"/>
                <a:cs typeface="Arial" panose="020B0604020202020204" pitchFamily="34" charset="0"/>
              </a:rPr>
              <a:t>https://servantsofgrace.org/crucified-with-christ-how-the-cross-kills-sin</a:t>
            </a:r>
            <a:r>
              <a:rPr lang="en-SG" sz="2400" b="1" dirty="0">
                <a:effectLst/>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0EA256-CCEA-630E-475D-9E60C4CEDA04}"/>
              </a:ext>
            </a:extLst>
          </p:cNvPr>
          <p:cNvSpPr>
            <a:spLocks noGrp="1"/>
          </p:cNvSpPr>
          <p:nvPr>
            <p:ph idx="1"/>
          </p:nvPr>
        </p:nvSpPr>
        <p:spPr>
          <a:xfrm>
            <a:off x="5118447" y="803185"/>
            <a:ext cx="6595133" cy="5852257"/>
          </a:xfrm>
        </p:spPr>
        <p:txBody>
          <a:bodyPr>
            <a:normAutofit/>
          </a:bodyPr>
          <a:lstStyle/>
          <a:p>
            <a:pPr marL="0" indent="0" algn="r" rtl="1">
              <a:buNone/>
            </a:pPr>
            <a:r>
              <a:rPr lang="ar-JO" sz="3600" dirty="0">
                <a:latin typeface="Arial" panose="020B0604020202020204" pitchFamily="34" charset="0"/>
                <a:cs typeface="Arial" panose="020B0604020202020204" pitchFamily="34" charset="0"/>
              </a:rPr>
              <a:t>أيها الرب يسوع، لقد مت لتحررني من الخطية، وتميت أهوائي ورغباتي الخاطئة، وتغيرني وتعيدني إلى صورتك المجيدة، شكراً لك على حبك الذي لا يموت، والآن طهرني بدمك، قوّني بقوتك، ادعمني بنعمتك، امنحني قوتك، ساعدني يا رب.</a:t>
            </a:r>
            <a:endParaRPr lang="en-US" sz="36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6" name="Picture 2" descr="20,000+ Free Sunrise &amp; Sunset Images - Pixabay">
            <a:extLst>
              <a:ext uri="{FF2B5EF4-FFF2-40B4-BE49-F238E27FC236}">
                <a16:creationId xmlns:a16="http://schemas.microsoft.com/office/drawing/2014/main" id="{9DFCD358-E09E-4D9D-6186-56DE3B0CC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9" y="0"/>
            <a:ext cx="2812447" cy="187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9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16-26</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917828" cy="4604987"/>
          </a:xfrm>
        </p:spPr>
        <p:txBody>
          <a:bodyPr>
            <a:normAutofit/>
          </a:bodyPr>
          <a:lstStyle/>
          <a:p>
            <a:pPr marL="347663" indent="-347663" algn="r" rtl="1">
              <a:buNone/>
            </a:pPr>
            <a:r>
              <a:rPr lang="ar-JO" sz="2800" b="1" kern="100" dirty="0">
                <a:latin typeface="Arial" panose="020B0604020202020204" pitchFamily="34" charset="0"/>
                <a:cs typeface="Arial" panose="020B0604020202020204" pitchFamily="34" charset="0"/>
              </a:rPr>
              <a:t>كيف نصلب طبيعتنا الخاطئة؟</a:t>
            </a:r>
            <a:endParaRPr lang="en-US" sz="2800" b="1" kern="100" dirty="0">
              <a:latin typeface="Arial" panose="020B0604020202020204" pitchFamily="34" charset="0"/>
              <a:cs typeface="Arial" panose="020B0604020202020204" pitchFamily="34" charset="0"/>
            </a:endParaRPr>
          </a:p>
          <a:p>
            <a:pPr marL="347663" indent="-347663" algn="r" rtl="1">
              <a:buNone/>
            </a:pPr>
            <a:r>
              <a:rPr lang="ar-JO" sz="2800" kern="1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1.  عظ لنفسك إنجيل يسوع الصحيح كل يوم.</a:t>
            </a:r>
          </a:p>
          <a:p>
            <a:pPr marL="347663" indent="-347663" algn="r" rtl="1">
              <a:buNone/>
            </a:pPr>
            <a:r>
              <a:rPr lang="ar-JO" sz="2800" kern="1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2. عندما تواجه إغراءات طبيعتك الخاطئة التي لا مفر منها، أو الوعد الخادع من العالم، أو أكاذيب الشيطان المغرية، اهرب إلى الله. فاخضعوا لله. قاوموا إبليس فيهرب منكم. اقتربوا إلى الله فيقترب إليكم. (يعقوب 4: 7-8).</a:t>
            </a:r>
            <a:endParaRPr lang="en-SG" sz="2800" kern="1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7663" indent="-347663" algn="r" rtl="1">
              <a:buNone/>
            </a:pPr>
            <a:r>
              <a:rPr lang="ar-JO" sz="2800" kern="100" dirty="0">
                <a:effectLst/>
                <a:latin typeface="Arial" panose="020B0604020202020204" pitchFamily="34" charset="0"/>
                <a:ea typeface="Calibri" panose="020F0502020204030204" pitchFamily="34" charset="0"/>
                <a:cs typeface="Arial" panose="020B0604020202020204" pitchFamily="34" charset="0"/>
              </a:rPr>
              <a:t>3. إذا سقطت فلا تيأس. اعترف بخطاياك (1يوحنا 1: 9). اطلب المساعدة من المسيحيين الآخرين (يعقوب 5: 16). لا تصارع مع الذنوب المحيطة بك.</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722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kumimoji="0" lang="ar-JO" sz="3200" b="0"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غلاطية 5: 16-26</a:t>
            </a:r>
            <a:endParaRPr lang="en-US" dirty="0"/>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0" indent="0" algn="r" rtl="1">
              <a:buNone/>
            </a:pPr>
            <a:r>
              <a:rPr lang="ar-JO" sz="2800" kern="100" dirty="0">
                <a:latin typeface="Arial" panose="020B0604020202020204" pitchFamily="34" charset="0"/>
                <a:cs typeface="Arial" panose="020B0604020202020204" pitchFamily="34" charset="0"/>
              </a:rPr>
              <a:t>2) بشكل إيجابي، نحن بحاجة إلى القيادة والسلوك بحسب الروح (ع 16 و18 و25).</a:t>
            </a:r>
            <a:endParaRPr lang="en-US" sz="2800"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51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06D5-D0AF-B84E-2BA2-AF8D9D5DB4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65FF18-198B-11BF-B1EF-9E8DF79B2567}"/>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1B779474-E01B-B8B4-798B-AA931DAD2E8C}"/>
              </a:ext>
            </a:extLst>
          </p:cNvPr>
          <p:cNvSpPr>
            <a:spLocks noChangeArrowheads="1"/>
          </p:cNvSpPr>
          <p:nvPr/>
        </p:nvSpPr>
        <p:spPr bwMode="auto">
          <a:xfrm>
            <a:off x="136633" y="0"/>
            <a:ext cx="228024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3" descr="Living In Grace Blog: Effort versus earning">
            <a:extLst>
              <a:ext uri="{FF2B5EF4-FFF2-40B4-BE49-F238E27FC236}">
                <a16:creationId xmlns:a16="http://schemas.microsoft.com/office/drawing/2014/main" id="{9FA3A53F-6FF2-9C10-A6F6-9D07C15425C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196" y="0"/>
            <a:ext cx="12280196" cy="688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4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16-26</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409575" indent="-409575" algn="r" rtl="1">
              <a:buNone/>
            </a:pPr>
            <a:r>
              <a:rPr lang="ar-JO" sz="2800" kern="100" dirty="0">
                <a:latin typeface="Arial" panose="020B0604020202020204" pitchFamily="34" charset="0"/>
                <a:cs typeface="Arial" panose="020B0604020202020204" pitchFamily="34" charset="0"/>
              </a:rPr>
              <a:t>2) بشكل إيجابي، نحن بحاجة إلى القيادة والسلوك بحسب الروح (ع 16 و18 و25).</a:t>
            </a:r>
            <a:endParaRPr lang="en-US" sz="2800" kern="100" dirty="0">
              <a:latin typeface="Arial" panose="020B0604020202020204" pitchFamily="34" charset="0"/>
              <a:cs typeface="Arial" panose="020B0604020202020204" pitchFamily="34" charset="0"/>
            </a:endParaRPr>
          </a:p>
          <a:p>
            <a:pPr marL="368300" indent="0" algn="r" rtl="1">
              <a:buNone/>
            </a:pPr>
            <a:r>
              <a:rPr lang="ar-JO" sz="2800" kern="100" dirty="0">
                <a:latin typeface="Arial" panose="020B0604020202020204" pitchFamily="34" charset="0"/>
                <a:cs typeface="Arial" panose="020B0604020202020204" pitchFamily="34" charset="0"/>
              </a:rPr>
              <a:t>تباين كلمتين مستخدمتان للسلوك في الأعداد 16 و25</a:t>
            </a:r>
            <a:endParaRPr lang="en-US" sz="2800" kern="100" dirty="0">
              <a:latin typeface="Arial" panose="020B0604020202020204" pitchFamily="34" charset="0"/>
              <a:cs typeface="Arial" panose="020B0604020202020204" pitchFamily="34" charset="0"/>
            </a:endParaRPr>
          </a:p>
          <a:p>
            <a:pPr marL="685800" indent="-317500" algn="r" rtl="1"/>
            <a:r>
              <a:rPr lang="ar-JO" sz="2800" kern="100" dirty="0">
                <a:latin typeface="Arial" panose="020B0604020202020204" pitchFamily="34" charset="0"/>
                <a:cs typeface="Arial" panose="020B0604020202020204" pitchFamily="34" charset="0"/>
              </a:rPr>
              <a:t>ع 16 هو السلوك العادي</a:t>
            </a:r>
            <a:endParaRPr lang="en-US" sz="2800" kern="100" dirty="0">
              <a:latin typeface="Arial" panose="020B0604020202020204" pitchFamily="34" charset="0"/>
              <a:cs typeface="Arial" panose="020B0604020202020204" pitchFamily="34" charset="0"/>
            </a:endParaRPr>
          </a:p>
          <a:p>
            <a:pPr marL="685800" indent="-317500" algn="r" rtl="1"/>
            <a:r>
              <a:rPr lang="ar-JO" sz="2800" kern="100" dirty="0">
                <a:latin typeface="Arial" panose="020B0604020202020204" pitchFamily="34" charset="0"/>
                <a:cs typeface="Arial" panose="020B0604020202020204" pitchFamily="34" charset="0"/>
              </a:rPr>
              <a:t>ع 25 باليونانية </a:t>
            </a:r>
            <a:r>
              <a:rPr lang="el-GR" sz="2800" kern="100" dirty="0">
                <a:latin typeface="Arial" panose="020B0604020202020204" pitchFamily="34" charset="0"/>
                <a:cs typeface="Arial" panose="020B0604020202020204" pitchFamily="34" charset="0"/>
              </a:rPr>
              <a:t>στοιχέω </a:t>
            </a:r>
            <a:r>
              <a:rPr lang="en-US" sz="2800" kern="100" dirty="0" err="1">
                <a:latin typeface="Arial" panose="020B0604020202020204" pitchFamily="34" charset="0"/>
                <a:cs typeface="Arial" panose="020B0604020202020204" pitchFamily="34" charset="0"/>
              </a:rPr>
              <a:t>stoicheō</a:t>
            </a:r>
            <a:r>
              <a:rPr lang="en-US" sz="2800" kern="100" dirty="0">
                <a:latin typeface="Arial" panose="020B0604020202020204" pitchFamily="34" charset="0"/>
                <a:cs typeface="Arial" panose="020B0604020202020204" pitchFamily="34" charset="0"/>
              </a:rPr>
              <a:t> </a:t>
            </a:r>
            <a:r>
              <a:rPr lang="ar-JO" sz="2800" kern="100" dirty="0">
                <a:latin typeface="Arial" panose="020B0604020202020204" pitchFamily="34" charset="0"/>
                <a:cs typeface="Arial" panose="020B0604020202020204" pitchFamily="34" charset="0"/>
              </a:rPr>
              <a:t> حرفياً التقدم في صف واحد كمسيرة جندي، اتباع النظام.</a:t>
            </a:r>
            <a:endParaRPr lang="en-US" sz="2800"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61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4943DB-8101-3AAF-4D80-675FB02A7DB8}"/>
              </a:ext>
            </a:extLst>
          </p:cNvPr>
          <p:cNvGraphicFramePr>
            <a:graphicFrameLocks noGrp="1"/>
          </p:cNvGraphicFramePr>
          <p:nvPr>
            <p:extLst>
              <p:ext uri="{D42A27DB-BD31-4B8C-83A1-F6EECF244321}">
                <p14:modId xmlns:p14="http://schemas.microsoft.com/office/powerpoint/2010/main" val="130645249"/>
              </p:ext>
            </p:extLst>
          </p:nvPr>
        </p:nvGraphicFramePr>
        <p:xfrm>
          <a:off x="321275" y="871136"/>
          <a:ext cx="11549450" cy="5469159"/>
        </p:xfrm>
        <a:graphic>
          <a:graphicData uri="http://schemas.openxmlformats.org/drawingml/2006/table">
            <a:tbl>
              <a:tblPr firstRow="1" firstCol="1" bandRow="1"/>
              <a:tblGrid>
                <a:gridCol w="3849390">
                  <a:extLst>
                    <a:ext uri="{9D8B030D-6E8A-4147-A177-3AD203B41FA5}">
                      <a16:colId xmlns:a16="http://schemas.microsoft.com/office/drawing/2014/main" val="1345329423"/>
                    </a:ext>
                  </a:extLst>
                </a:gridCol>
                <a:gridCol w="3849390">
                  <a:extLst>
                    <a:ext uri="{9D8B030D-6E8A-4147-A177-3AD203B41FA5}">
                      <a16:colId xmlns:a16="http://schemas.microsoft.com/office/drawing/2014/main" val="3414080781"/>
                    </a:ext>
                  </a:extLst>
                </a:gridCol>
                <a:gridCol w="3850670">
                  <a:extLst>
                    <a:ext uri="{9D8B030D-6E8A-4147-A177-3AD203B41FA5}">
                      <a16:colId xmlns:a16="http://schemas.microsoft.com/office/drawing/2014/main" val="1003506925"/>
                    </a:ext>
                  </a:extLst>
                </a:gridCol>
              </a:tblGrid>
              <a:tr h="1020726">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إنجيل فريد</a:t>
                      </a:r>
                    </a:p>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الإصحاحات 1-2</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التبرير بالإيمان</a:t>
                      </a:r>
                    </a:p>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الإصحاحات 3-4</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تحررنا لنكون أحراراً</a:t>
                      </a:r>
                    </a:p>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الإصحاحات 5-6</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32857592"/>
                  </a:ext>
                </a:extLst>
              </a:tr>
              <a:tr h="494270">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سيرة ذاتية</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عقائدي</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تطبيقي</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60925019"/>
                  </a:ext>
                </a:extLst>
              </a:tr>
              <a:tr h="494270">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رسالة الرسول</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فداء المسيح</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السلوك بالروح القدس</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90250010"/>
                  </a:ext>
                </a:extLst>
              </a:tr>
              <a:tr h="494270">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الإنجيل صحيح</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الإنجيل متفوق</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الإنجيل حرية</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27030994"/>
                  </a:ext>
                </a:extLst>
              </a:tr>
              <a:tr h="494270">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الدفاع عن النعمة</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شرح النعمة</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تطبيق النعمة</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65631870"/>
                  </a:ext>
                </a:extLst>
              </a:tr>
              <a:tr h="2471353">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الآية الرئيسية: مع المسيح صلبت، فأحيا لا أنا، بل المسيح يحيا في. (غل 2: 20)</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الآية الرئيسية:  ثم بما أنكم أبناء، أرسل الله روح ابنه إلى قلوبكم صارخا: يا أبا الآب (غل 4: 6)</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الآية الرئيسية: فاثبتوا إذا في الحرية التي قد حررنا المسيح بها، ولا ترتبكوا أيضا بنير عبودية (غل 5: 1)</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30917538"/>
                  </a:ext>
                </a:extLst>
              </a:tr>
            </a:tbl>
          </a:graphicData>
        </a:graphic>
      </p:graphicFrame>
      <p:sp>
        <p:nvSpPr>
          <p:cNvPr id="2" name="Title 1">
            <a:extLst>
              <a:ext uri="{FF2B5EF4-FFF2-40B4-BE49-F238E27FC236}">
                <a16:creationId xmlns:a16="http://schemas.microsoft.com/office/drawing/2014/main" id="{341FA8B0-C325-001A-3A7E-BBB30FF943EC}"/>
              </a:ext>
            </a:extLst>
          </p:cNvPr>
          <p:cNvSpPr>
            <a:spLocks noGrp="1"/>
          </p:cNvSpPr>
          <p:nvPr>
            <p:ph type="title"/>
          </p:nvPr>
        </p:nvSpPr>
        <p:spPr>
          <a:xfrm>
            <a:off x="838200" y="1"/>
            <a:ext cx="10515600" cy="871136"/>
          </a:xfrm>
        </p:spPr>
        <p:txBody>
          <a:bodyPr/>
          <a:lstStyle/>
          <a:p>
            <a:pPr algn="ctr"/>
            <a:r>
              <a:rPr lang="ar-JO" b="1" dirty="0">
                <a:latin typeface="Arial" panose="020B0604020202020204" pitchFamily="34" charset="0"/>
                <a:cs typeface="Arial" panose="020B0604020202020204" pitchFamily="34" charset="0"/>
              </a:rPr>
              <a:t>نظرة عامة على غلاطية</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443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a:xfrm>
            <a:off x="1371600" y="685800"/>
            <a:ext cx="7668228" cy="1485900"/>
          </a:xfrm>
        </p:spPr>
        <p:txBody>
          <a:bodyPr>
            <a:normAutofit/>
          </a:bodyPr>
          <a:lstStyle/>
          <a:p>
            <a:pPr algn="ctr"/>
            <a:r>
              <a:rPr lang="ar-JO" sz="6000" b="1" dirty="0">
                <a:latin typeface="Arial" panose="020B0604020202020204" pitchFamily="34" charset="0"/>
                <a:cs typeface="Arial" panose="020B0604020202020204" pitchFamily="34" charset="0"/>
              </a:rPr>
              <a:t>جون ستوت</a:t>
            </a:r>
            <a:endParaRPr lang="en-US" sz="6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964407" y="2099261"/>
            <a:ext cx="10415586" cy="3581400"/>
          </a:xfrm>
        </p:spPr>
        <p:txBody>
          <a:bodyPr>
            <a:noAutofit/>
          </a:bodyPr>
          <a:lstStyle/>
          <a:p>
            <a:pPr marL="0" indent="0" algn="r" rtl="1">
              <a:buNone/>
            </a:pPr>
            <a:r>
              <a:rPr lang="ar-JO" sz="3600" b="1" dirty="0">
                <a:latin typeface="Arial" panose="020B0604020202020204" pitchFamily="34" charset="0"/>
                <a:cs typeface="Arial" panose="020B0604020202020204" pitchFamily="34" charset="0"/>
              </a:rPr>
              <a:t>سيظهر هذا في أسلوب حياتنا بأكمله - في المهن الترفيهية التي نمارسها، والكتب التي نقرأها، والصداقات التي نبنيها.... بكل هذه الطرق، ننشغل بالأمور الروحية .... لا يكفي أن نستسلم بشكل سلبي لسيطرة الروح؛ ويجب علينا أيضًا أن نسير بنشاط في طريق الروح.</a:t>
            </a:r>
            <a:endParaRPr lang="en-US" sz="3600" b="1" dirty="0">
              <a:latin typeface="Arial" panose="020B0604020202020204" pitchFamily="34" charset="0"/>
              <a:cs typeface="Arial" panose="020B0604020202020204" pitchFamily="34" charset="0"/>
            </a:endParaRPr>
          </a:p>
          <a:p>
            <a:pPr marL="0" indent="0">
              <a:buNone/>
            </a:pPr>
            <a:endParaRPr lang="en-US" sz="3600" b="1" dirty="0">
              <a:latin typeface="Arial" panose="020B0604020202020204" pitchFamily="34" charset="0"/>
              <a:cs typeface="Arial" panose="020B0604020202020204" pitchFamily="34" charset="0"/>
            </a:endParaRPr>
          </a:p>
          <a:p>
            <a:pPr marL="0" indent="0">
              <a:buNone/>
            </a:pPr>
            <a:r>
              <a:rPr lang="ar-JO" sz="1600" b="1" dirty="0">
                <a:latin typeface="Arial" panose="020B0604020202020204" pitchFamily="34" charset="0"/>
                <a:cs typeface="Arial" panose="020B0604020202020204" pitchFamily="34" charset="0"/>
              </a:rPr>
              <a:t>جون ستوت، رسالة غلاطية (ليسيتر: إنترفارسيتي، 1984)، ص 134</a:t>
            </a:r>
            <a:endParaRPr lang="en-US" sz="1600" b="1" dirty="0">
              <a:latin typeface="Arial" panose="020B0604020202020204" pitchFamily="34" charset="0"/>
              <a:cs typeface="Arial" panose="020B0604020202020204" pitchFamily="34" charset="0"/>
            </a:endParaRPr>
          </a:p>
        </p:txBody>
      </p:sp>
      <p:pic>
        <p:nvPicPr>
          <p:cNvPr id="1026" name="Picture 2" descr="John Stott | People | Christianity Today">
            <a:extLst>
              <a:ext uri="{FF2B5EF4-FFF2-40B4-BE49-F238E27FC236}">
                <a16:creationId xmlns:a16="http://schemas.microsoft.com/office/drawing/2014/main" id="{8D7EDCA6-2FDA-907C-5754-DB845DB4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828" y="1"/>
            <a:ext cx="3152172" cy="177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0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BC2D-8525-BF97-AC15-28EA1552D7AF}"/>
              </a:ext>
            </a:extLst>
          </p:cNvPr>
          <p:cNvSpPr>
            <a:spLocks noGrp="1"/>
          </p:cNvSpPr>
          <p:nvPr>
            <p:ph type="title"/>
          </p:nvPr>
        </p:nvSpPr>
        <p:spPr>
          <a:xfrm>
            <a:off x="392907" y="200025"/>
            <a:ext cx="12044362" cy="1485900"/>
          </a:xfrm>
        </p:spPr>
        <p:txBody>
          <a:bodyPr>
            <a:noAutofit/>
          </a:bodyPr>
          <a:lstStyle/>
          <a:p>
            <a:pPr algn="ctr"/>
            <a:r>
              <a:rPr lang="ar-JO" sz="5400" dirty="0">
                <a:solidFill>
                  <a:schemeClr val="bg1"/>
                </a:solidFill>
                <a:latin typeface="Arial" panose="020B0604020202020204" pitchFamily="34" charset="0"/>
                <a:cs typeface="Arial" panose="020B0604020202020204" pitchFamily="34" charset="0"/>
              </a:rPr>
              <a:t>صلاة خلال الذهاب إلى مكان العمل</a:t>
            </a:r>
            <a:endParaRPr lang="en-US" sz="54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23C33A-600E-E0E7-BADF-51D2FB76C823}"/>
              </a:ext>
            </a:extLst>
          </p:cNvPr>
          <p:cNvSpPr>
            <a:spLocks noGrp="1"/>
          </p:cNvSpPr>
          <p:nvPr>
            <p:ph idx="1"/>
          </p:nvPr>
        </p:nvSpPr>
        <p:spPr>
          <a:xfrm>
            <a:off x="1143001" y="1281524"/>
            <a:ext cx="10944224" cy="5288238"/>
          </a:xfrm>
        </p:spPr>
        <p:txBody>
          <a:bodyPr>
            <a:normAutofit/>
          </a:bodyPr>
          <a:lstStyle/>
          <a:p>
            <a:pPr marL="0" indent="0" algn="r" rtl="1">
              <a:buNone/>
            </a:pPr>
            <a:r>
              <a:rPr lang="ar-JO" sz="3600" b="1" dirty="0">
                <a:solidFill>
                  <a:schemeClr val="bg1"/>
                </a:solidFill>
                <a:latin typeface="Arial" panose="020B0604020202020204" pitchFamily="34" charset="0"/>
                <a:cs typeface="Arial" panose="020B0604020202020204" pitchFamily="34" charset="0"/>
              </a:rPr>
              <a:t>أبي السماوي، عندما أدخل مكان العمل هذا أحمل حضورك معي، أسعى وأرغب في التحدث والتعبير عن سلامك ونعمتك ورحمتك، ونظامك الكامل لكل من أقابله اليوم، أنا أقر وأخضع لسيادتك على كل ما سيتم التحدث به والتفكير فيه وتحديده وإنجازه هذا اليوم. ساعدني على أن أقاد بروحك في كل دقيقة من حياتي وعملي اليوم، تمجد فيَّ اليوم باسم يسوع. آمين؟</a:t>
            </a:r>
          </a:p>
          <a:p>
            <a:pPr marL="0" indent="0" algn="r" rtl="1">
              <a:buNone/>
            </a:pPr>
            <a:endParaRPr lang="en-US" sz="3600" b="1" dirty="0">
              <a:solidFill>
                <a:schemeClr val="bg1"/>
              </a:solidFill>
              <a:latin typeface="Arial" panose="020B0604020202020204" pitchFamily="34" charset="0"/>
              <a:cs typeface="Arial" panose="020B0604020202020204" pitchFamily="34" charset="0"/>
            </a:endParaRPr>
          </a:p>
          <a:p>
            <a:pPr marL="0" indent="0" algn="r" rtl="1">
              <a:buNone/>
            </a:pPr>
            <a:r>
              <a:rPr lang="en-US" b="1" dirty="0">
                <a:solidFill>
                  <a:schemeClr val="bg1"/>
                </a:solidFill>
                <a:latin typeface="Arial" panose="020B0604020202020204" pitchFamily="34" charset="0"/>
                <a:cs typeface="Arial" panose="020B0604020202020204" pitchFamily="34" charset="0"/>
              </a:rPr>
              <a:t> —</a:t>
            </a:r>
            <a:r>
              <a:rPr lang="ar-JO" b="1" dirty="0">
                <a:solidFill>
                  <a:schemeClr val="bg1"/>
                </a:solidFill>
                <a:latin typeface="Arial" panose="020B0604020202020204" pitchFamily="34" charset="0"/>
                <a:cs typeface="Arial" panose="020B0604020202020204" pitchFamily="34" charset="0"/>
              </a:rPr>
              <a:t>مقتبس من ديفيد دبليو جيل، التلمذة في مكان العمل 101 (هندريكسون، 2020)، الصفحة 21</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51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993" y="1375602"/>
            <a:ext cx="2678874" cy="2522151"/>
          </a:xfrm>
        </p:spPr>
        <p:txBody>
          <a:bodyPr/>
          <a:lstStyle/>
          <a:p>
            <a:pPr algn="r"/>
            <a:r>
              <a:rPr lang="en-US" dirty="0"/>
              <a:t>Black</a:t>
            </a:r>
          </a:p>
        </p:txBody>
      </p:sp>
    </p:spTree>
    <p:extLst>
      <p:ext uri="{BB962C8B-B14F-4D97-AF65-F5344CB8AC3E}">
        <p14:creationId xmlns:p14="http://schemas.microsoft.com/office/powerpoint/2010/main" val="38596453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الجديد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والملاحظات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18136-8B2E-962B-FEFD-B07F95D6CA5F}"/>
              </a:ext>
            </a:extLst>
          </p:cNvPr>
          <p:cNvPicPr>
            <a:picLocks noChangeAspect="1"/>
          </p:cNvPicPr>
          <p:nvPr/>
        </p:nvPicPr>
        <p:blipFill>
          <a:blip r:embed="rId2"/>
          <a:stretch>
            <a:fillRect/>
          </a:stretch>
        </p:blipFill>
        <p:spPr>
          <a:xfrm>
            <a:off x="1536158" y="-1"/>
            <a:ext cx="9124125" cy="6861341"/>
          </a:xfrm>
          <a:prstGeom prst="rect">
            <a:avLst/>
          </a:prstGeom>
        </p:spPr>
      </p:pic>
    </p:spTree>
    <p:extLst>
      <p:ext uri="{BB962C8B-B14F-4D97-AF65-F5344CB8AC3E}">
        <p14:creationId xmlns:p14="http://schemas.microsoft.com/office/powerpoint/2010/main" val="256427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Did Shakespeare Write? - No Sweat Shakespeare">
            <a:extLst>
              <a:ext uri="{FF2B5EF4-FFF2-40B4-BE49-F238E27FC236}">
                <a16:creationId xmlns:a16="http://schemas.microsoft.com/office/drawing/2014/main" id="{9568018D-BACD-152B-ECB5-2ED4E1B6C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95" y="781050"/>
            <a:ext cx="1142041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3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1-12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algn="r" rtl="1"/>
            <a:r>
              <a:rPr lang="ar-JO" sz="2800" kern="100" dirty="0">
                <a:latin typeface="Arial" panose="020B0604020202020204" pitchFamily="34" charset="0"/>
                <a:ea typeface="Calibri" panose="020F0502020204030204" pitchFamily="34" charset="0"/>
                <a:cs typeface="Arial" panose="020B0604020202020204" pitchFamily="34" charset="0"/>
              </a:rPr>
              <a:t>ع 1-6: يخاطب الغلاطيين الذين يريدون أن يتبعوا المتهودين.</a:t>
            </a:r>
          </a:p>
          <a:p>
            <a:pPr algn="r" rtl="1"/>
            <a:r>
              <a:rPr lang="ar-JO" sz="2800" kern="100" dirty="0">
                <a:effectLst/>
                <a:latin typeface="Arial" panose="020B0604020202020204" pitchFamily="34" charset="0"/>
                <a:ea typeface="Calibri" panose="020F0502020204030204" pitchFamily="34" charset="0"/>
                <a:cs typeface="Arial" panose="020B0604020202020204" pitchFamily="34" charset="0"/>
              </a:rPr>
              <a:t>ع 7-12: يخاطب المعلمين الكذبة وأنشطتهم.</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42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latians 5:1 ESV - Bible Study, Meaning, Images, Commentaries,  Devotionals, and more...">
            <a:extLst>
              <a:ext uri="{FF2B5EF4-FFF2-40B4-BE49-F238E27FC236}">
                <a16:creationId xmlns:a16="http://schemas.microsoft.com/office/drawing/2014/main" id="{C86356D1-3CAC-ED2B-E8B4-086AD1B11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752" y="0"/>
            <a:ext cx="75805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7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1-6</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263237" y="1749583"/>
            <a:ext cx="11526982" cy="4604987"/>
          </a:xfrm>
        </p:spPr>
        <p:txBody>
          <a:bodyPr>
            <a:noAutofit/>
          </a:bodyPr>
          <a:lstStyle/>
          <a:p>
            <a:pPr algn="r" rtl="1"/>
            <a:r>
              <a:rPr lang="ar-JO" sz="2800" dirty="0">
                <a:latin typeface="Arial" panose="020B0604020202020204" pitchFamily="34" charset="0"/>
                <a:cs typeface="Arial" panose="020B0604020202020204" pitchFamily="34" charset="0"/>
              </a:rPr>
              <a:t>كان الختان علامة جسدية ذات أهمية لاهوتية – مما يميز إسرائيل كشعب العهد مع الله. </a:t>
            </a:r>
            <a:endParaRPr lang="en-US" sz="2800" dirty="0">
              <a:latin typeface="Arial" panose="020B0604020202020204" pitchFamily="34" charset="0"/>
              <a:cs typeface="Arial" panose="020B0604020202020204" pitchFamily="34" charset="0"/>
            </a:endParaRPr>
          </a:p>
          <a:p>
            <a:pPr marL="0" indent="0" algn="r" rtl="1" fontAlgn="base">
              <a:buNone/>
            </a:pPr>
            <a:r>
              <a:rPr lang="ar-JO" sz="2800" b="0" i="0" dirty="0">
                <a:solidFill>
                  <a:srgbClr val="23221F"/>
                </a:solidFill>
                <a:effectLst/>
                <a:latin typeface="Arial" panose="020B0604020202020204" pitchFamily="34" charset="0"/>
                <a:cs typeface="Arial" panose="020B0604020202020204" pitchFamily="34" charset="0"/>
              </a:rPr>
              <a:t>هذا هو عهدي الذي تحفظونه بيني وبينكم، وبين نسلك من بعدك: يختن منكم كل ذكر (تكوين 17: 10)</a:t>
            </a:r>
            <a:endParaRPr lang="en-SG" sz="2800" b="0" i="0" dirty="0">
              <a:solidFill>
                <a:srgbClr val="23221F"/>
              </a:solidFill>
              <a:effectLst/>
              <a:latin typeface="Arial" panose="020B0604020202020204" pitchFamily="34" charset="0"/>
              <a:cs typeface="Arial" panose="020B0604020202020204" pitchFamily="34" charset="0"/>
            </a:endParaRPr>
          </a:p>
          <a:p>
            <a:pPr marL="0" indent="0" algn="r" rtl="1" fontAlgn="base">
              <a:buNone/>
            </a:pPr>
            <a:r>
              <a:rPr lang="ar-JO" sz="2800" dirty="0">
                <a:latin typeface="Arial" panose="020B0604020202020204" pitchFamily="34" charset="0"/>
                <a:cs typeface="Arial" panose="020B0604020202020204" pitchFamily="34" charset="0"/>
              </a:rPr>
              <a:t>وانحدر قوم من اليهودية، وجعلوا يعلمون الإخوة أنه إن لم تختتنوا حسب عادة موسى، لا يمكنكم أن تخلصوا (أعمال 15: 1)</a:t>
            </a:r>
            <a:endParaRPr lang="en-US" sz="2800" dirty="0">
              <a:latin typeface="Arial" panose="020B0604020202020204" pitchFamily="34" charset="0"/>
              <a:cs typeface="Arial" panose="020B0604020202020204" pitchFamily="34" charset="0"/>
            </a:endParaRPr>
          </a:p>
          <a:p>
            <a:pPr algn="r" rtl="1" fontAlgn="base"/>
            <a:r>
              <a:rPr lang="ar-JO" sz="2800" kern="100" dirty="0">
                <a:latin typeface="Arial" panose="020B0604020202020204" pitchFamily="34" charset="0"/>
                <a:ea typeface="Calibri" panose="020F0502020204030204" pitchFamily="34" charset="0"/>
                <a:cs typeface="Arial" panose="020B0604020202020204" pitchFamily="34" charset="0"/>
              </a:rPr>
              <a:t>ع</a:t>
            </a:r>
            <a:r>
              <a:rPr lang="ar-JO" sz="2800" kern="100" dirty="0">
                <a:effectLst/>
                <a:latin typeface="Arial" panose="020B0604020202020204" pitchFamily="34" charset="0"/>
                <a:ea typeface="Calibri" panose="020F0502020204030204" pitchFamily="34" charset="0"/>
                <a:cs typeface="Arial" panose="020B0604020202020204" pitchFamily="34" charset="0"/>
              </a:rPr>
              <a:t> ٢-٤ : الختان يعني الإنفصال عن المسيح ... والسقوط من النعمة.</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marL="0" indent="0" fontAlgn="base">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72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1-6</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algn="r" rtl="1"/>
            <a:r>
              <a:rPr lang="ar-JO" sz="2800" kern="1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ع ٢-٤ : الختان يعني الإنفصال عن المسيح ... والسقوط من النعمة.</a:t>
            </a:r>
          </a:p>
          <a:p>
            <a:pPr algn="r" rtl="1"/>
            <a:r>
              <a:rPr lang="ar-JO" sz="2800" kern="100" dirty="0">
                <a:latin typeface="Arial" panose="020B0604020202020204" pitchFamily="34" charset="0"/>
                <a:ea typeface="Calibri" panose="020F0502020204030204" pitchFamily="34" charset="0"/>
                <a:cs typeface="Arial" panose="020B0604020202020204" pitchFamily="34" charset="0"/>
              </a:rPr>
              <a:t>ع 5-6 - لأننا بالروح بالإيمان </a:t>
            </a:r>
            <a:r>
              <a:rPr lang="ar-JO" sz="2800" b="1" kern="100" dirty="0">
                <a:latin typeface="Arial" panose="020B0604020202020204" pitchFamily="34" charset="0"/>
                <a:ea typeface="Calibri" panose="020F0502020204030204" pitchFamily="34" charset="0"/>
                <a:cs typeface="Arial" panose="020B0604020202020204" pitchFamily="34" charset="0"/>
              </a:rPr>
              <a:t>نتوقع</a:t>
            </a:r>
            <a:r>
              <a:rPr lang="ar-JO" sz="2800" kern="100" dirty="0">
                <a:latin typeface="Arial" panose="020B0604020202020204" pitchFamily="34" charset="0"/>
                <a:ea typeface="Calibri" panose="020F0502020204030204" pitchFamily="34" charset="0"/>
                <a:cs typeface="Arial" panose="020B0604020202020204" pitchFamily="34" charset="0"/>
              </a:rPr>
              <a:t> رجاء البر.</a:t>
            </a:r>
            <a:endParaRPr lang="en-US" sz="2800" kern="100" dirty="0">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2800" kern="100" dirty="0">
                <a:effectLst/>
                <a:latin typeface="Arial" panose="020B0604020202020204" pitchFamily="34" charset="0"/>
                <a:ea typeface="Calibri" panose="020F0502020204030204" pitchFamily="34" charset="0"/>
                <a:cs typeface="Arial" panose="020B0604020202020204" pitchFamily="34" charset="0"/>
              </a:rPr>
              <a:t>	</a:t>
            </a:r>
            <a:r>
              <a:rPr lang="ar-JO" sz="2800" kern="100" dirty="0">
                <a:latin typeface="Arial" panose="020B0604020202020204" pitchFamily="34" charset="0"/>
                <a:ea typeface="Calibri" panose="020F0502020204030204" pitchFamily="34" charset="0"/>
                <a:cs typeface="Arial" panose="020B0604020202020204" pitchFamily="34" charset="0"/>
              </a:rPr>
              <a:t>ما يهم هو الإيمان </a:t>
            </a:r>
            <a:r>
              <a:rPr lang="ar-JO" sz="2800" b="1" kern="100" dirty="0">
                <a:latin typeface="Arial" panose="020B0604020202020204" pitchFamily="34" charset="0"/>
                <a:ea typeface="Calibri" panose="020F0502020204030204" pitchFamily="34" charset="0"/>
                <a:cs typeface="Arial" panose="020B0604020202020204" pitchFamily="34" charset="0"/>
              </a:rPr>
              <a:t>العامل</a:t>
            </a:r>
            <a:r>
              <a:rPr lang="ar-JO" sz="2800" kern="100" dirty="0">
                <a:latin typeface="Arial" panose="020B0604020202020204" pitchFamily="34" charset="0"/>
                <a:ea typeface="Calibri" panose="020F0502020204030204" pitchFamily="34" charset="0"/>
                <a:cs typeface="Arial" panose="020B0604020202020204" pitchFamily="34" charset="0"/>
              </a:rPr>
              <a:t> بالمحبة</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060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5: 7-12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599090" y="1853754"/>
            <a:ext cx="11361682" cy="4808872"/>
          </a:xfrm>
        </p:spPr>
        <p:txBody>
          <a:bodyPr>
            <a:normAutofit/>
          </a:bodyPr>
          <a:lstStyle/>
          <a:p>
            <a:pPr algn="r" rtl="1"/>
            <a:r>
              <a:rPr lang="ar-JO" sz="2800" kern="100" dirty="0">
                <a:latin typeface="Arial" panose="020B0604020202020204" pitchFamily="34" charset="0"/>
                <a:ea typeface="Calibri" panose="020F0502020204030204" pitchFamily="34" charset="0"/>
                <a:cs typeface="Arial" panose="020B0604020202020204" pitchFamily="34" charset="0"/>
              </a:rPr>
              <a:t>ع 7 يشبه بولس الحياة المسيحية بالسباق، فمن منعك من الركض؟</a:t>
            </a:r>
            <a:r>
              <a:rPr lang="en-US" sz="2800" kern="100" dirty="0">
                <a:effectLst/>
                <a:latin typeface="Arial" panose="020B0604020202020204" pitchFamily="34" charset="0"/>
                <a:ea typeface="Calibri" panose="020F0502020204030204" pitchFamily="34" charset="0"/>
                <a:cs typeface="Arial" panose="020B0604020202020204" pitchFamily="34" charset="0"/>
              </a:rPr>
              <a:t>  </a:t>
            </a:r>
          </a:p>
          <a:p>
            <a:pPr algn="r" rtl="1"/>
            <a:r>
              <a:rPr lang="ar-JO" sz="2800" kern="100" dirty="0">
                <a:latin typeface="Arial" panose="020B0604020202020204" pitchFamily="34" charset="0"/>
                <a:ea typeface="Calibri" panose="020F0502020204030204" pitchFamily="34" charset="0"/>
                <a:cs typeface="Arial" panose="020B0604020202020204" pitchFamily="34" charset="0"/>
              </a:rPr>
              <a:t>ع 8 – مثل هذا التعليم (القناعة) ليس من الله.</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kern="100" dirty="0">
                <a:latin typeface="Arial" panose="020B0604020202020204" pitchFamily="34" charset="0"/>
                <a:ea typeface="Calibri" panose="020F0502020204030204" pitchFamily="34" charset="0"/>
                <a:cs typeface="Arial" panose="020B0604020202020204" pitchFamily="34" charset="0"/>
              </a:rPr>
              <a:t>ع 9 - إن القليل من الخميرة (التعليم الكاذب) يؤثر على العجين كله (الجسد).</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kern="100" dirty="0">
                <a:latin typeface="Arial" panose="020B0604020202020204" pitchFamily="34" charset="0"/>
                <a:ea typeface="Calibri" panose="020F0502020204030204" pitchFamily="34" charset="0"/>
                <a:cs typeface="Arial" panose="020B0604020202020204" pitchFamily="34" charset="0"/>
              </a:rPr>
              <a:t>ع</a:t>
            </a:r>
            <a:r>
              <a:rPr lang="ar-JO" sz="2800" kern="100" dirty="0">
                <a:effectLst/>
                <a:latin typeface="Arial" panose="020B0604020202020204" pitchFamily="34" charset="0"/>
                <a:ea typeface="Calibri" panose="020F0502020204030204" pitchFamily="34" charset="0"/>
                <a:cs typeface="Arial" panose="020B0604020202020204" pitchFamily="34" charset="0"/>
              </a:rPr>
              <a:t> ١٠ – بولس واثق من أنهم سيبقون أقوياء ويدينون المعلمين الكذبة.</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ع 11 - إذا كان بولس قد علم الختان، فلماذا يعارض الشعب اليهودي كرازته بالصليب؟ يتمنى بولس لهؤلاء المعلمين الكذابين أن يخصوا أنفسهم.</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664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1105</Words>
  <Application>Microsoft Office PowerPoint</Application>
  <PresentationFormat>Widescreen</PresentationFormat>
  <Paragraphs>97</Paragraphs>
  <Slides>23</Slides>
  <Notes>3</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23</vt:i4>
      </vt:variant>
    </vt:vector>
  </HeadingPairs>
  <TitlesOfParts>
    <vt:vector size="42" baseType="lpstr">
      <vt:lpstr>ＭＳ Ｐゴシック</vt:lpstr>
      <vt:lpstr>Arial</vt:lpstr>
      <vt:lpstr>Calibri</vt:lpstr>
      <vt:lpstr>Calibri Light</vt:lpstr>
      <vt:lpstr>Franklin Gothic Book</vt:lpstr>
      <vt:lpstr>Gill Sans MT</vt:lpstr>
      <vt:lpstr>Rockwell</vt:lpstr>
      <vt:lpstr>Rockwell Condensed</vt:lpstr>
      <vt:lpstr>Rockwell Extra Bold</vt:lpstr>
      <vt:lpstr>Times New Roman</vt:lpstr>
      <vt:lpstr>Wingdings</vt:lpstr>
      <vt:lpstr>Wood Type</vt:lpstr>
      <vt:lpstr>Gallery</vt:lpstr>
      <vt:lpstr>Office Theme</vt:lpstr>
      <vt:lpstr>Atlas</vt:lpstr>
      <vt:lpstr>Crop</vt:lpstr>
      <vt:lpstr>1_Crop</vt:lpstr>
      <vt:lpstr>Orbit</vt:lpstr>
      <vt:lpstr>1_Orbit</vt:lpstr>
      <vt:lpstr>تحررنا لنكون أحراراً الرسالة إلى غلاطية</vt:lpstr>
      <vt:lpstr>نظرة عامة على غلاطية</vt:lpstr>
      <vt:lpstr>PowerPoint Presentation</vt:lpstr>
      <vt:lpstr>PowerPoint Presentation</vt:lpstr>
      <vt:lpstr>غلاطية 5: 1-12</vt:lpstr>
      <vt:lpstr>PowerPoint Presentation</vt:lpstr>
      <vt:lpstr>غلاطية 5: 1-6</vt:lpstr>
      <vt:lpstr>غلاطية 5: 1-6</vt:lpstr>
      <vt:lpstr>غلاطية 5: 7-12</vt:lpstr>
      <vt:lpstr>غلاطية 5: 13-15</vt:lpstr>
      <vt:lpstr>غلاطية 5: 16-26</vt:lpstr>
      <vt:lpstr>غلاطية 5: 16-26</vt:lpstr>
      <vt:lpstr>غلاطية 5: 16-26</vt:lpstr>
      <vt:lpstr>غلاطية 5: 16-26</vt:lpstr>
      <vt:lpstr>صلاة مقتبسة من https://servantsofgrace.org/crucified-with-christ-how-the-cross-kills-sin </vt:lpstr>
      <vt:lpstr>غلاطية 5: 16-26</vt:lpstr>
      <vt:lpstr>غلاطية 5: 16-26</vt:lpstr>
      <vt:lpstr>PowerPoint Presentation</vt:lpstr>
      <vt:lpstr>غلاطية 5: 16-26</vt:lpstr>
      <vt:lpstr>جون ستوت</vt:lpstr>
      <vt:lpstr>صلاة خلال الذهاب إلى مكان العمل</vt:lpstr>
      <vt:lpstr>Black</vt:lpstr>
      <vt:lpstr>رابط وعظ العهد الجديد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Rami Jwainat</cp:lastModifiedBy>
  <cp:revision>9</cp:revision>
  <dcterms:created xsi:type="dcterms:W3CDTF">2023-06-07T07:38:58Z</dcterms:created>
  <dcterms:modified xsi:type="dcterms:W3CDTF">2024-06-15T08:46:55Z</dcterms:modified>
</cp:coreProperties>
</file>