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E6_3153AE2F.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 id="2147483719" r:id="rId3"/>
    <p:sldMasterId id="2147483770" r:id="rId4"/>
    <p:sldMasterId id="2147483783" r:id="rId5"/>
    <p:sldMasterId id="2147483799" r:id="rId6"/>
  </p:sldMasterIdLst>
  <p:notesMasterIdLst>
    <p:notesMasterId r:id="rId72"/>
  </p:notesMasterIdLst>
  <p:sldIdLst>
    <p:sldId id="257" r:id="rId7"/>
    <p:sldId id="786" r:id="rId8"/>
    <p:sldId id="787" r:id="rId9"/>
    <p:sldId id="791" r:id="rId10"/>
    <p:sldId id="785" r:id="rId11"/>
    <p:sldId id="788" r:id="rId12"/>
    <p:sldId id="774" r:id="rId13"/>
    <p:sldId id="789" r:id="rId14"/>
    <p:sldId id="793" r:id="rId15"/>
    <p:sldId id="790" r:id="rId16"/>
    <p:sldId id="776" r:id="rId17"/>
    <p:sldId id="792" r:id="rId18"/>
    <p:sldId id="794" r:id="rId19"/>
    <p:sldId id="795" r:id="rId20"/>
    <p:sldId id="796" r:id="rId21"/>
    <p:sldId id="784" r:id="rId22"/>
    <p:sldId id="775" r:id="rId23"/>
    <p:sldId id="783" r:id="rId24"/>
    <p:sldId id="777" r:id="rId25"/>
    <p:sldId id="485" r:id="rId26"/>
    <p:sldId id="779" r:id="rId27"/>
    <p:sldId id="780" r:id="rId28"/>
    <p:sldId id="781" r:id="rId29"/>
    <p:sldId id="782" r:id="rId30"/>
    <p:sldId id="486" r:id="rId31"/>
    <p:sldId id="674" r:id="rId32"/>
    <p:sldId id="655" r:id="rId33"/>
    <p:sldId id="676" r:id="rId34"/>
    <p:sldId id="675" r:id="rId35"/>
    <p:sldId id="677" r:id="rId36"/>
    <p:sldId id="669" r:id="rId37"/>
    <p:sldId id="772" r:id="rId38"/>
    <p:sldId id="682" r:id="rId39"/>
    <p:sldId id="683" r:id="rId40"/>
    <p:sldId id="684" r:id="rId41"/>
    <p:sldId id="657" r:id="rId42"/>
    <p:sldId id="688" r:id="rId43"/>
    <p:sldId id="496" r:id="rId44"/>
    <p:sldId id="497" r:id="rId45"/>
    <p:sldId id="689" r:id="rId46"/>
    <p:sldId id="768" r:id="rId47"/>
    <p:sldId id="752" r:id="rId48"/>
    <p:sldId id="658" r:id="rId49"/>
    <p:sldId id="659" r:id="rId50"/>
    <p:sldId id="690" r:id="rId51"/>
    <p:sldId id="691" r:id="rId52"/>
    <p:sldId id="692" r:id="rId53"/>
    <p:sldId id="696" r:id="rId54"/>
    <p:sldId id="699" r:id="rId55"/>
    <p:sldId id="697" r:id="rId56"/>
    <p:sldId id="678" r:id="rId57"/>
    <p:sldId id="679" r:id="rId58"/>
    <p:sldId id="698" r:id="rId59"/>
    <p:sldId id="703" r:id="rId60"/>
    <p:sldId id="704" r:id="rId61"/>
    <p:sldId id="706" r:id="rId62"/>
    <p:sldId id="726" r:id="rId63"/>
    <p:sldId id="767" r:id="rId64"/>
    <p:sldId id="719" r:id="rId65"/>
    <p:sldId id="754" r:id="rId66"/>
    <p:sldId id="755" r:id="rId67"/>
    <p:sldId id="798" r:id="rId68"/>
    <p:sldId id="720" r:id="rId69"/>
    <p:sldId id="406" r:id="rId70"/>
    <p:sldId id="404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1" autoAdjust="0"/>
    <p:restoredTop sz="86207" autoAdjust="0"/>
  </p:normalViewPr>
  <p:slideViewPr>
    <p:cSldViewPr snapToGrid="0" snapToObjects="1">
      <p:cViewPr varScale="1">
        <p:scale>
          <a:sx n="70" d="100"/>
          <a:sy n="70" d="100"/>
        </p:scale>
        <p:origin x="13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omments/modernComment_1E6_3153AE2F.xml><?xml version="1.0" encoding="utf-8"?>
<p188:cmLst xmlns:a="http://schemas.openxmlformats.org/drawingml/2006/main" xmlns:r="http://schemas.openxmlformats.org/officeDocument/2006/relationships" xmlns:p188="http://schemas.microsoft.com/office/powerpoint/2018/8/main">
  <p188:cm id="{DADEE661-80EE-4F1F-9A83-BB5135A6E5BA}" authorId="{D28FEB34-8EB8-5767-47DA-C9A32804D452}" created="2024-06-02T10:54:29.159">
    <ac:deMkLst xmlns:ac="http://schemas.microsoft.com/office/drawing/2013/main/command">
      <pc:docMk xmlns:pc="http://schemas.microsoft.com/office/powerpoint/2013/main/command"/>
      <pc:sldMk xmlns:pc="http://schemas.microsoft.com/office/powerpoint/2013/main/command" cId="827567663" sldId="486"/>
      <ac:picMk id="263170" creationId="{00000000-0000-0000-0000-000000000000}"/>
    </ac:deMkLst>
    <p188:txBody>
      <a:bodyPr/>
      <a:lstStyle/>
      <a:p>
        <a:r>
          <a:rPr lang="en-US"/>
          <a:t>9: 1-10: 18</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radio.foxnews.com/toddstarnes/top-stories/exclusive-county-clerk-resigns-instead-of-issuing-gay-marriage-licenses.html" TargetMode="External"/><Relationship Id="rId3" Type="http://schemas.openxmlformats.org/officeDocument/2006/relationships/hyperlink" Target="http://www.worldmag.com/2015/04/a_clerks_struggle" TargetMode="External"/><Relationship Id="rId7" Type="http://schemas.openxmlformats.org/officeDocument/2006/relationships/hyperlink" Target="http://www.arktimes.com/ArkansasBlog/archives/2015/06/30/arkansas-house-republicans-dont-like-marriage-ruling-vow-to-protect-legal-discrimin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newsmax.com/US/texas-country-reverses-gay/2015/06/30/id/652965/" TargetMode="External"/><Relationship Id="rId11" Type="http://schemas.openxmlformats.org/officeDocument/2006/relationships/hyperlink" Target="http://www.frc.org/wwlivewithtonyperkins/steve-scalise-bobby-jindal" TargetMode="External"/><Relationship Id="rId5" Type="http://schemas.openxmlformats.org/officeDocument/2006/relationships/hyperlink" Target="http://www.usnews.com/news/us/articles/2015/06/30/same-sex-marriage-fight-turns-to-clerk-who-refuse-licenses" TargetMode="External"/><Relationship Id="rId10" Type="http://schemas.openxmlformats.org/officeDocument/2006/relationships/hyperlink" Target="http://www.frc.org/contact-elected-officials" TargetMode="External"/><Relationship Id="rId4" Type="http://schemas.openxmlformats.org/officeDocument/2006/relationships/hyperlink" Target="http://www.kentucky.com/2015/06/29/3923157_some-kentucky-county-clerks-refusing.html?rh=1" TargetMode="External"/><Relationship Id="rId9" Type="http://schemas.openxmlformats.org/officeDocument/2006/relationships/hyperlink" Target="http://thehill.com/blogs/blog-briefing-room/246576-aclu-sues-jindal-over-religious-freedom-order"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author already visited them once and wanted to revisit them (13:19, 23).  </a:t>
            </a:r>
          </a:p>
          <a:p>
            <a:r>
              <a:rPr lang="en-US" sz="1200" kern="1200" dirty="0">
                <a:solidFill>
                  <a:schemeClr val="tx1"/>
                </a:solidFill>
                <a:effectLst/>
                <a:latin typeface="+mn-lt"/>
                <a:ea typeface="+mn-ea"/>
                <a:cs typeface="+mn-cs"/>
              </a:rPr>
              <a:t>The readers apparently had a concern for Timothy as well (13:18)</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24</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BA5955-5D6A-7748-B467-A813D6E19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approved the old covenant system but only for a time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Dave </a:t>
            </a:r>
            <a:r>
              <a:rPr lang="en-US" dirty="0" err="1"/>
              <a:t>Urbanski</a:t>
            </a:r>
            <a:r>
              <a:rPr lang="en-US" dirty="0"/>
              <a:t>, "</a:t>
            </a:r>
            <a:r>
              <a:rPr lang="en-US" b="1" dirty="0"/>
              <a:t>After Supreme Court Ruling on Gay Marriage, Man</a:t>
            </a:r>
            <a:r>
              <a:rPr lang="fr-FR" b="1" dirty="0"/>
              <a:t>'</a:t>
            </a:r>
            <a:r>
              <a:rPr lang="en-US" b="1" dirty="0"/>
              <a:t>s Quip About Saying </a:t>
            </a:r>
            <a:r>
              <a:rPr lang="fr-FR" b="1" dirty="0"/>
              <a:t>'</a:t>
            </a:r>
            <a:r>
              <a:rPr lang="en-US" b="1" dirty="0"/>
              <a:t>I Do</a:t>
            </a:r>
            <a:r>
              <a:rPr lang="fr-FR" b="1" dirty="0"/>
              <a:t>'</a:t>
            </a:r>
            <a:r>
              <a:rPr lang="en-US" b="1" dirty="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a:t>
            </a:r>
            <a:r>
              <a:rPr lang="en-US" dirty="0" err="1"/>
              <a:t>Uhler</a:t>
            </a:r>
            <a:r>
              <a:rPr lang="en-US" dirty="0"/>
              <a:t> said the company where he</a:t>
            </a:r>
            <a:r>
              <a:rPr lang="fr-FR" dirty="0"/>
              <a:t>'</a:t>
            </a:r>
            <a:r>
              <a:rPr lang="en-US" dirty="0"/>
              <a:t>d worked as a digital marketing specialist for the last two years — Grace Tax Advisory Group in Fort Myers — fired him because of his post.</a:t>
            </a:r>
          </a:p>
          <a:p>
            <a:r>
              <a:rPr lang="en-US" dirty="0"/>
              <a:t>"What happened was, they took it out of context," he told WZVN.</a:t>
            </a:r>
          </a:p>
          <a:p>
            <a:r>
              <a:rPr lang="en-US" dirty="0"/>
              <a:t>Trial lawyer Scot Goldberg told the station that while the company</a:t>
            </a:r>
            <a:r>
              <a:rPr lang="fr-FR" dirty="0"/>
              <a:t>'</a:t>
            </a:r>
            <a:r>
              <a:rPr lang="en-US" dirty="0"/>
              <a:t>s actions are "a little bit over the line," </a:t>
            </a:r>
            <a:r>
              <a:rPr lang="en-US" dirty="0" err="1"/>
              <a:t>Uhler</a:t>
            </a:r>
            <a:r>
              <a:rPr lang="fr-FR" dirty="0"/>
              <a:t>'</a:t>
            </a:r>
            <a:r>
              <a:rPr lang="en-US" dirty="0"/>
              <a:t>s former bosses have legal recourse since Florida is an "at will" state — meaning no reason is needed for firing without notice.</a:t>
            </a:r>
          </a:p>
          <a:p>
            <a:r>
              <a:rPr lang="en-US" dirty="0">
                <a:effectLst/>
              </a:rPr>
              <a:t>Now relegated to hoofing it for a new job — you might call it "Ryan </a:t>
            </a:r>
            <a:r>
              <a:rPr lang="en-US" dirty="0" err="1">
                <a:effectLst/>
              </a:rPr>
              <a:t>Uhler</a:t>
            </a:r>
            <a:r>
              <a:rPr lang="fr-FR" dirty="0">
                <a:effectLst/>
              </a:rPr>
              <a:t>'</a:t>
            </a:r>
            <a:r>
              <a:rPr lang="en-US" dirty="0">
                <a:effectLst/>
              </a:rPr>
              <a:t>s Day Off" and then some — his affection for Rocco remains steadfast.</a:t>
            </a:r>
            <a:endParaRPr lang="en-US" dirty="0"/>
          </a:p>
          <a:p>
            <a:r>
              <a:rPr lang="en-US" dirty="0"/>
              <a:t>"God, I love my dog," he told the station, "just as much as I love my wife and my kid."</a:t>
            </a:r>
          </a:p>
          <a:p>
            <a:r>
              <a:rPr lang="en-US" dirty="0"/>
              <a:t>No word yet on how that</a:t>
            </a:r>
            <a:r>
              <a:rPr lang="fr-FR" dirty="0"/>
              <a:t>'</a:t>
            </a:r>
            <a:r>
              <a:rPr lang="en-US" dirty="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2, 2015 (accessed 3 July 2015)</a:t>
            </a:r>
            <a:r>
              <a:rPr lang="en-US" baseline="0" dirty="0"/>
              <a:t> at </a:t>
            </a:r>
            <a:r>
              <a:rPr lang="en-US" dirty="0"/>
              <a:t>http://</a:t>
            </a:r>
            <a:r>
              <a:rPr lang="en-US" dirty="0" err="1"/>
              <a:t>www.theblaze.com</a:t>
            </a:r>
            <a:r>
              <a:rPr lang="en-US" dirty="0"/>
              <a:t>/stories/2015/07/02/after-supreme-court-ruling-on-gay-marriage-mans-quip-about-saying-i-do-to-his-dog-sits-badly-with-his-bosses/</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3402742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45CBF1-3F8D-6041-94CF-93F11C05938D}" type="slidenum">
              <a:rPr lang="en-US" sz="1200">
                <a:solidFill>
                  <a:prstClr val="black"/>
                </a:solidFill>
                <a:latin typeface="Times New Roman" charset="0"/>
              </a:rPr>
              <a:pPr/>
              <a:t>36</a:t>
            </a:fld>
            <a:endParaRPr lang="en-US" sz="1200">
              <a:solidFill>
                <a:prstClr val="black"/>
              </a:solidFill>
              <a:latin typeface="Times New Roman"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45CBF1-3F8D-6041-94CF-93F11C05938D}" type="slidenum">
              <a:rPr lang="en-US" sz="1200">
                <a:solidFill>
                  <a:prstClr val="black"/>
                </a:solidFill>
                <a:latin typeface="Times New Roman" charset="0"/>
              </a:rPr>
              <a:pPr/>
              <a:t>37</a:t>
            </a:fld>
            <a:endParaRPr lang="en-US" sz="1200">
              <a:solidFill>
                <a:prstClr val="black"/>
              </a:solidFill>
              <a:latin typeface="Times New Roman"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ffectLst/>
              </a:rPr>
              <a:t>Two Cherubim kneel on top of a replica of the Ark of the Covenant in the Holy of Holies at </a:t>
            </a:r>
            <a:r>
              <a:rPr lang="en-US" dirty="0" err="1">
                <a:effectLst/>
              </a:rPr>
              <a:t>Timna</a:t>
            </a:r>
            <a:r>
              <a:rPr lang="en-US" dirty="0">
                <a:effectLst/>
              </a:rPr>
              <a:t> National Park located in the Jordan Rift Valley.</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Dave </a:t>
            </a:r>
            <a:r>
              <a:rPr lang="en-US" dirty="0" err="1"/>
              <a:t>Urbanski</a:t>
            </a:r>
            <a:r>
              <a:rPr lang="en-US" dirty="0"/>
              <a:t>, "</a:t>
            </a:r>
            <a:r>
              <a:rPr lang="en-US" b="1" dirty="0"/>
              <a:t>After Supreme Court Ruling on Gay Marriage, Man</a:t>
            </a:r>
            <a:r>
              <a:rPr lang="fr-FR" b="1" dirty="0"/>
              <a:t>'</a:t>
            </a:r>
            <a:r>
              <a:rPr lang="en-US" b="1" dirty="0"/>
              <a:t>s Quip About Saying </a:t>
            </a:r>
            <a:r>
              <a:rPr lang="fr-FR" b="1" dirty="0"/>
              <a:t>'</a:t>
            </a:r>
            <a:r>
              <a:rPr lang="en-US" b="1" dirty="0"/>
              <a:t>I Do</a:t>
            </a:r>
            <a:r>
              <a:rPr lang="fr-FR" b="1" dirty="0"/>
              <a:t>'</a:t>
            </a:r>
            <a:r>
              <a:rPr lang="en-US" b="1" dirty="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"[Ryan] </a:t>
            </a:r>
            <a:r>
              <a:rPr lang="en-US" dirty="0" err="1"/>
              <a:t>Uhler</a:t>
            </a:r>
            <a:r>
              <a:rPr lang="en-US" dirty="0"/>
              <a:t> said the company where he</a:t>
            </a:r>
            <a:r>
              <a:rPr lang="fr-FR" dirty="0"/>
              <a:t>'</a:t>
            </a:r>
            <a:r>
              <a:rPr lang="en-US" dirty="0"/>
              <a:t>d worked as a digital marketing specialist for the last two years — Grace Tax Advisory Group in Fort Myers — fired him because of his post.</a:t>
            </a:r>
          </a:p>
          <a:p>
            <a:r>
              <a:rPr lang="en-US" dirty="0"/>
              <a:t>"What happened was, they took it out of context," he told WZVN.</a:t>
            </a:r>
          </a:p>
          <a:p>
            <a:r>
              <a:rPr lang="en-US" dirty="0"/>
              <a:t>Trial lawyer Scot Goldberg told the station that while the company</a:t>
            </a:r>
            <a:r>
              <a:rPr lang="fr-FR" dirty="0"/>
              <a:t>'</a:t>
            </a:r>
            <a:r>
              <a:rPr lang="en-US" dirty="0"/>
              <a:t>s actions are "a little bit over the line," </a:t>
            </a:r>
            <a:r>
              <a:rPr lang="en-US" dirty="0" err="1"/>
              <a:t>Uhler</a:t>
            </a:r>
            <a:r>
              <a:rPr lang="fr-FR" dirty="0"/>
              <a:t>'</a:t>
            </a:r>
            <a:r>
              <a:rPr lang="en-US" dirty="0"/>
              <a:t>s former bosses have legal recourse since Florida is an "at will" state — meaning no reason is needed for firing without notice.</a:t>
            </a:r>
          </a:p>
          <a:p>
            <a:r>
              <a:rPr lang="en-US" dirty="0">
                <a:effectLst/>
              </a:rPr>
              <a:t>Now relegated to hoofing it for a new job — you might call it "Ryan </a:t>
            </a:r>
            <a:r>
              <a:rPr lang="en-US" dirty="0" err="1">
                <a:effectLst/>
              </a:rPr>
              <a:t>Uhler</a:t>
            </a:r>
            <a:r>
              <a:rPr lang="fr-FR" dirty="0">
                <a:effectLst/>
              </a:rPr>
              <a:t>'</a:t>
            </a:r>
            <a:r>
              <a:rPr lang="en-US" dirty="0">
                <a:effectLst/>
              </a:rPr>
              <a:t>s Day Off" and then some — his affection for Rocco remains steadfast.</a:t>
            </a:r>
            <a:endParaRPr lang="en-US" dirty="0"/>
          </a:p>
          <a:p>
            <a:r>
              <a:rPr lang="en-US" dirty="0"/>
              <a:t>"God, I love my dog," he told the station, "just as much as I love my wife and my kid."</a:t>
            </a:r>
          </a:p>
          <a:p>
            <a:r>
              <a:rPr lang="en-US" dirty="0"/>
              <a:t>No word yet on how that</a:t>
            </a:r>
            <a:r>
              <a:rPr lang="fr-FR" dirty="0"/>
              <a:t>'</a:t>
            </a:r>
            <a:r>
              <a:rPr lang="en-US" dirty="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2, 2015 (accessed 3 July 2015)</a:t>
            </a:r>
            <a:r>
              <a:rPr lang="en-US" baseline="0" dirty="0"/>
              <a:t> at </a:t>
            </a:r>
            <a:r>
              <a:rPr lang="en-US" dirty="0"/>
              <a:t>http://</a:t>
            </a:r>
            <a:r>
              <a:rPr lang="en-US" dirty="0" err="1"/>
              <a:t>www.theblaze.com</a:t>
            </a:r>
            <a:r>
              <a:rPr lang="en-US" dirty="0"/>
              <a:t>/stories/2015/07/02/after-supreme-court-ruling-on-gay-marriage-mans-quip-about-saying-i-do-to-his-dog-sits-badly-with-his-bosses/</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3402742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His sacrifice gives us </a:t>
            </a:r>
            <a:r>
              <a:rPr lang="en-US" sz="1200" i="1" kern="1200" dirty="0">
                <a:solidFill>
                  <a:schemeClr val="tx1"/>
                </a:solidFill>
                <a:effectLst/>
                <a:latin typeface="+mn-lt"/>
                <a:ea typeface="+mn-ea"/>
                <a:cs typeface="+mn-cs"/>
              </a:rPr>
              <a:t>eternal</a:t>
            </a:r>
            <a:r>
              <a:rPr lang="en-US" sz="1200" kern="1200" dirty="0">
                <a:solidFill>
                  <a:schemeClr val="tx1"/>
                </a:solidFill>
                <a:effectLst/>
                <a:latin typeface="+mn-lt"/>
                <a:ea typeface="+mn-ea"/>
                <a:cs typeface="+mn-cs"/>
              </a:rPr>
              <a:t> life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6B180E7-2E3C-534A-9B46-10164483177B}" type="slidenum">
              <a:rPr lang="en-US" sz="1200">
                <a:solidFill>
                  <a:prstClr val="black"/>
                </a:solidFill>
                <a:latin typeface="Times New Roman" charset="0"/>
              </a:rPr>
              <a:pPr/>
              <a:t>43</a:t>
            </a:fld>
            <a:endParaRPr lang="en-US" sz="1200">
              <a:solidFill>
                <a:prstClr val="black"/>
              </a:solidFill>
              <a:latin typeface="Times New Roman"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273106C-C8CD-BD40-AE9E-2E19A47665C9}" type="slidenum">
              <a:rPr lang="en-US" sz="1200">
                <a:solidFill>
                  <a:prstClr val="black"/>
                </a:solidFill>
                <a:latin typeface="Times New Roman" charset="0"/>
              </a:rPr>
              <a:pPr/>
              <a:t>44</a:t>
            </a:fld>
            <a:endParaRPr lang="en-US" sz="1200">
              <a:solidFill>
                <a:prstClr val="black"/>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Perkins (President</a:t>
            </a:r>
            <a:r>
              <a:rPr lang="en-US" baseline="0" dirty="0"/>
              <a:t> of Family Research Council) wrote on 1 July 2015 at </a:t>
            </a:r>
            <a:r>
              <a:rPr lang="en-US" dirty="0"/>
              <a:t>http://</a:t>
            </a:r>
            <a:r>
              <a:rPr lang="en-US" dirty="0" err="1"/>
              <a:t>www.frc.org</a:t>
            </a:r>
            <a:r>
              <a:rPr lang="en-US" dirty="0"/>
              <a:t>/</a:t>
            </a:r>
            <a:r>
              <a:rPr lang="en-US" dirty="0" err="1"/>
              <a:t>updatearticle</a:t>
            </a:r>
            <a:r>
              <a:rPr lang="en-US" dirty="0"/>
              <a:t>/20150701/keep-calm-clerk-on</a:t>
            </a:r>
          </a:p>
          <a:p>
            <a:endParaRPr lang="en-US" dirty="0"/>
          </a:p>
          <a:p>
            <a:r>
              <a:rPr lang="en-US" dirty="0"/>
              <a:t>The five justices of the Supreme Court </a:t>
            </a:r>
            <a:r>
              <a:rPr lang="en-US" dirty="0" err="1"/>
              <a:t>weren</a:t>
            </a:r>
            <a:r>
              <a:rPr lang="fr-FR" dirty="0"/>
              <a:t>'</a:t>
            </a:r>
            <a:r>
              <a:rPr lang="en-US" dirty="0"/>
              <a:t>t the only ones with a strong opinion on marriage. And dozens of county clerks are risking everything to prove it. Five days after five justices bulldozed the votes of 50 million people, the Left was wrong to assume everyone would just fall in line. They </a:t>
            </a:r>
            <a:r>
              <a:rPr lang="en-US" dirty="0" err="1"/>
              <a:t>didn</a:t>
            </a:r>
            <a:r>
              <a:rPr lang="fr-FR" dirty="0"/>
              <a:t>'</a:t>
            </a:r>
            <a:r>
              <a:rPr lang="en-US" dirty="0"/>
              <a:t>t count on an army of local officials standing in the wreckage of judicial activism, refusing to budge.</a:t>
            </a:r>
          </a:p>
          <a:p>
            <a:r>
              <a:rPr lang="en-US" dirty="0"/>
              <a:t>For most of them, it </a:t>
            </a:r>
            <a:r>
              <a:rPr lang="en-US" dirty="0" err="1"/>
              <a:t>wasn</a:t>
            </a:r>
            <a:r>
              <a:rPr lang="fr-FR" dirty="0"/>
              <a:t>'</a:t>
            </a:r>
            <a:r>
              <a:rPr lang="en-US" dirty="0"/>
              <a:t>t a question of </a:t>
            </a:r>
            <a:r>
              <a:rPr lang="en-US" i="1" dirty="0"/>
              <a:t>if</a:t>
            </a:r>
            <a:r>
              <a:rPr lang="en-US" dirty="0"/>
              <a:t> their beliefs would come under attack, but </a:t>
            </a:r>
            <a:r>
              <a:rPr lang="en-US" i="1" dirty="0"/>
              <a:t>when</a:t>
            </a:r>
            <a:r>
              <a:rPr lang="en-US" dirty="0"/>
              <a:t>. Like Jennifer </a:t>
            </a:r>
            <a:r>
              <a:rPr lang="en-US" dirty="0" err="1"/>
              <a:t>Schoenrock</a:t>
            </a:r>
            <a:r>
              <a:rPr lang="en-US" dirty="0"/>
              <a:t>, the wife of a disabled veteran and family breadwinner, they knew the day was coming when they</a:t>
            </a:r>
            <a:r>
              <a:rPr lang="fr-FR" dirty="0"/>
              <a:t>'</a:t>
            </a:r>
            <a:r>
              <a:rPr lang="en-US" dirty="0"/>
              <a:t>d have to choose between their convictions and their career. "I want to do the right thing," </a:t>
            </a:r>
            <a:r>
              <a:rPr lang="en-US" dirty="0">
                <a:hlinkClick r:id="rId3"/>
              </a:rPr>
              <a:t>Jennifer explained</a:t>
            </a:r>
            <a:r>
              <a:rPr lang="en-US" dirty="0"/>
              <a:t>. And that means obeying God</a:t>
            </a:r>
            <a:r>
              <a:rPr lang="fr-FR" dirty="0"/>
              <a:t>'</a:t>
            </a:r>
            <a:r>
              <a:rPr lang="en-US" dirty="0"/>
              <a:t>s law -- not man</a:t>
            </a:r>
            <a:r>
              <a:rPr lang="fr-FR" dirty="0"/>
              <a:t>'</a:t>
            </a:r>
            <a:r>
              <a:rPr lang="en-US" dirty="0"/>
              <a:t>s. After last week, these clerks take seriously the reality that their offices are the new front lines in the battle for religious liberty -- and many of them have no intention of going quietly. As far as they</a:t>
            </a:r>
            <a:r>
              <a:rPr lang="fr-FR" dirty="0"/>
              <a:t>'</a:t>
            </a:r>
            <a:r>
              <a:rPr lang="en-US" dirty="0"/>
              <a:t>re concerned, a lot of things have changed since Friday, but their First Amendment rights </a:t>
            </a:r>
            <a:r>
              <a:rPr lang="en-US" dirty="0" err="1"/>
              <a:t>weren</a:t>
            </a:r>
            <a:r>
              <a:rPr lang="fr-FR" dirty="0"/>
              <a:t>'</a:t>
            </a:r>
            <a:r>
              <a:rPr lang="en-US" dirty="0"/>
              <a:t>t one of them.</a:t>
            </a:r>
          </a:p>
          <a:p>
            <a:r>
              <a:rPr lang="en-US" dirty="0"/>
              <a:t>From small counties in Arkansas to busy towns in Texas, there are hundreds of people ready to defend the ground five unelected justices took from voters. The Court may have changed their definition of marriage, Kentucky clerk Chris Cockrell explained, but he </a:t>
            </a:r>
            <a:r>
              <a:rPr lang="en-US" dirty="0" err="1"/>
              <a:t>isn</a:t>
            </a:r>
            <a:r>
              <a:rPr lang="fr-FR" dirty="0"/>
              <a:t>'</a:t>
            </a:r>
            <a:r>
              <a:rPr lang="en-US" dirty="0"/>
              <a:t>t prepared to change his. If that means going to jail, so be it. And according to the state</a:t>
            </a:r>
            <a:r>
              <a:rPr lang="fr-FR" dirty="0"/>
              <a:t>'</a:t>
            </a:r>
            <a:r>
              <a:rPr lang="en-US" dirty="0"/>
              <a:t>s ACLU, that</a:t>
            </a:r>
            <a:r>
              <a:rPr lang="fr-FR" dirty="0"/>
              <a:t>'</a:t>
            </a:r>
            <a:r>
              <a:rPr lang="en-US" dirty="0"/>
              <a:t>s no empty threat. "Two things can happen if a Kentucky clerk won</a:t>
            </a:r>
            <a:r>
              <a:rPr lang="fr-FR" dirty="0"/>
              <a:t>'</a:t>
            </a:r>
            <a:r>
              <a:rPr lang="en-US" dirty="0"/>
              <a:t>t issue a marriage license to a same-sex couple," warned one law professor. "They can resign or go to jail."</a:t>
            </a:r>
          </a:p>
          <a:p>
            <a:r>
              <a:rPr lang="en-US" dirty="0"/>
              <a:t>And don</a:t>
            </a:r>
            <a:r>
              <a:rPr lang="fr-FR" dirty="0"/>
              <a:t>'</a:t>
            </a:r>
            <a:r>
              <a:rPr lang="en-US" dirty="0"/>
              <a:t>t think the Left won</a:t>
            </a:r>
            <a:r>
              <a:rPr lang="fr-FR" dirty="0"/>
              <a:t>'</a:t>
            </a:r>
            <a:r>
              <a:rPr lang="en-US" dirty="0"/>
              <a:t>t send them. This week, the Kentucky County Clerks Association says it</a:t>
            </a:r>
            <a:r>
              <a:rPr lang="fr-FR" dirty="0"/>
              <a:t>'</a:t>
            </a:r>
            <a:r>
              <a:rPr lang="en-US" dirty="0"/>
              <a:t>s been swamped with cries for help from local officials after Governor Steve </a:t>
            </a:r>
            <a:r>
              <a:rPr lang="en-US" dirty="0" err="1"/>
              <a:t>Beshear</a:t>
            </a:r>
            <a:r>
              <a:rPr lang="en-US" dirty="0"/>
              <a:t> (D) ordered government workers to abide by the ruling. Resistance comes with a heavy price: a year in prison for "</a:t>
            </a:r>
            <a:r>
              <a:rPr lang="en-US" dirty="0">
                <a:hlinkClick r:id="rId4"/>
              </a:rPr>
              <a:t>first-degree official misconduct</a:t>
            </a:r>
            <a:r>
              <a:rPr lang="en-US" dirty="0"/>
              <a:t>." That </a:t>
            </a:r>
            <a:r>
              <a:rPr lang="en-US" dirty="0" err="1"/>
              <a:t>doesn</a:t>
            </a:r>
            <a:r>
              <a:rPr lang="fr-FR" dirty="0"/>
              <a:t>'</a:t>
            </a:r>
            <a:r>
              <a:rPr lang="en-US" dirty="0"/>
              <a:t>t scare Rowan County clerk (and Democrat) Kim Davis. Like a lot of offices, hers shut down the marriage license window altogether -- in part because so many of her co-workers object. "What has happened is that five lawyers have imposed their personal view of what the definition of marriage should be on the rest of us. And I, as a Christian, have strong views too. And I know I don</a:t>
            </a:r>
            <a:r>
              <a:rPr lang="fr-FR" dirty="0"/>
              <a:t>'</a:t>
            </a:r>
            <a:r>
              <a:rPr lang="en-US" dirty="0"/>
              <a:t>t stand alone."</a:t>
            </a:r>
          </a:p>
          <a:p>
            <a:r>
              <a:rPr lang="en-US" dirty="0"/>
              <a:t>Gay activists have started </a:t>
            </a:r>
            <a:r>
              <a:rPr lang="en-US" dirty="0">
                <a:hlinkClick r:id="rId5"/>
              </a:rPr>
              <a:t>picketing Davis</a:t>
            </a:r>
            <a:r>
              <a:rPr lang="fr-FR" dirty="0">
                <a:hlinkClick r:id="rId5"/>
              </a:rPr>
              <a:t>'</a:t>
            </a:r>
            <a:r>
              <a:rPr lang="en-US" dirty="0">
                <a:hlinkClick r:id="rId5"/>
              </a:rPr>
              <a:t>s office</a:t>
            </a:r>
            <a:r>
              <a:rPr lang="en-US" dirty="0"/>
              <a:t>, but she refuses to resign. If the government won</a:t>
            </a:r>
            <a:r>
              <a:rPr lang="fr-FR" dirty="0"/>
              <a:t>'</a:t>
            </a:r>
            <a:r>
              <a:rPr lang="en-US" dirty="0"/>
              <a:t>t force her, the ACLU vows to. Which may be why the only people busier than state officials are U.S. attorneys. On both sides, offices have been inundated with requests for legal help. In Texas, Attorney General Ken Paxton has promised to find legal representation for any government official whose beliefs are under attack.</a:t>
            </a:r>
          </a:p>
          <a:p>
            <a:r>
              <a:rPr lang="en-US" dirty="0"/>
              <a:t>That could be several. Of the 254 counties in Texas, </a:t>
            </a:r>
            <a:r>
              <a:rPr lang="en-US" dirty="0">
                <a:hlinkClick r:id="rId6"/>
              </a:rPr>
              <a:t>less than half (114)</a:t>
            </a:r>
            <a:r>
              <a:rPr lang="en-US" dirty="0"/>
              <a:t> told the AP they were "ready and willing" to issue same-sex marriage licenses. Nationally, nonprofit groups like Alliance Defending Freedom and Liberty Institute are already responding to the marriage whirlwind, flying to the aid of clerks and other officials everywhere.</a:t>
            </a:r>
          </a:p>
          <a:p>
            <a:r>
              <a:rPr lang="en-US" dirty="0"/>
              <a:t>In some states, the turmoil is even splitting the executive and legislative branches. After Governor Asa Hutchinson (R) </a:t>
            </a:r>
            <a:r>
              <a:rPr lang="en-US" dirty="0">
                <a:hlinkClick r:id="rId7"/>
              </a:rPr>
              <a:t>insisted</a:t>
            </a:r>
            <a:r>
              <a:rPr lang="en-US" dirty="0"/>
              <a:t> that Arkansas comply with the Court, state representatives swore to stand by clerks who refuse. "We affirm our support for Amendment 83 of the Arkansas Constitution as overwhelmingly passed by the people in 2004. We refuse to simply shrug our shoulders and abandon basic principles that have guided our country successfully the past 239 years. We will work with other conservative leaders in our state and across the nation... [to] explore all available options."</a:t>
            </a:r>
          </a:p>
          <a:p>
            <a:r>
              <a:rPr lang="en-US" dirty="0"/>
              <a:t>Down in Mississippi, the handful of clerks handing in their resignation letters includes Linda </a:t>
            </a:r>
            <a:r>
              <a:rPr lang="en-US" dirty="0" err="1"/>
              <a:t>Barnette</a:t>
            </a:r>
            <a:r>
              <a:rPr lang="en-US" dirty="0"/>
              <a:t>. After 24 years, the Grenada County Baptist said that when it came to her job or her faith, there was never any real debate. "My final authority is the Bible," </a:t>
            </a:r>
            <a:r>
              <a:rPr lang="en-US" dirty="0">
                <a:hlinkClick r:id="rId8"/>
              </a:rPr>
              <a:t>she told Fox News</a:t>
            </a:r>
            <a:r>
              <a:rPr lang="fr-FR" dirty="0">
                <a:hlinkClick r:id="rId8"/>
              </a:rPr>
              <a:t>'</a:t>
            </a:r>
            <a:r>
              <a:rPr lang="en-US" dirty="0">
                <a:hlinkClick r:id="rId8"/>
              </a:rPr>
              <a:t>s Todd Starnes</a:t>
            </a:r>
            <a:r>
              <a:rPr lang="en-US" dirty="0"/>
              <a:t>. In her mind, the battle is finally at the church</a:t>
            </a:r>
            <a:r>
              <a:rPr lang="fr-FR" dirty="0"/>
              <a:t>'</a:t>
            </a:r>
            <a:r>
              <a:rPr lang="en-US" dirty="0"/>
              <a:t>s door. "Christians are being put to the test," she said. </a:t>
            </a:r>
            <a:r>
              <a:rPr lang="fr-FR" dirty="0"/>
              <a:t>'</a:t>
            </a:r>
            <a:r>
              <a:rPr lang="en-US" dirty="0"/>
              <a:t>We</a:t>
            </a:r>
            <a:r>
              <a:rPr lang="fr-FR" dirty="0"/>
              <a:t>'</a:t>
            </a:r>
            <a:r>
              <a:rPr lang="en-US" dirty="0"/>
              <a:t>re going to see the true Christians who stand. It</a:t>
            </a:r>
            <a:r>
              <a:rPr lang="fr-FR" dirty="0"/>
              <a:t>'</a:t>
            </a:r>
            <a:r>
              <a:rPr lang="en-US" dirty="0"/>
              <a:t>s going to be time to stop talking the talk. It</a:t>
            </a:r>
            <a:r>
              <a:rPr lang="fr-FR" dirty="0"/>
              <a:t>'</a:t>
            </a:r>
            <a:r>
              <a:rPr lang="en-US" dirty="0"/>
              <a:t>s going to come down to that."</a:t>
            </a:r>
          </a:p>
          <a:p>
            <a:r>
              <a:rPr lang="en-US" dirty="0"/>
              <a:t>One man who knows about walking the walk is Governor Bobby Jindal (R-La.). Fortunately, the Louisiana governor was as prepared for this as he would be for any local disaster and had the foresight to protect religious liberty in law. People in Indiana and Arizona </a:t>
            </a:r>
            <a:r>
              <a:rPr lang="en-US" dirty="0" err="1"/>
              <a:t>weren</a:t>
            </a:r>
            <a:r>
              <a:rPr lang="fr-FR" dirty="0"/>
              <a:t>'</a:t>
            </a:r>
            <a:r>
              <a:rPr lang="en-US" dirty="0"/>
              <a:t>t so lucky. Their governors either watered down their legislation -- or refused to pass it altogether -- leaving officials without the legal firewall they need to keep the Left at bay. If the ACLU wants to sue Governor Jindal, let them. "The Left likes to pick and choose which liberties they support at any given time," </a:t>
            </a:r>
            <a:r>
              <a:rPr lang="en-US" dirty="0">
                <a:hlinkClick r:id="rId9"/>
              </a:rPr>
              <a:t>he jabbed</a:t>
            </a:r>
            <a:r>
              <a:rPr lang="en-US" dirty="0"/>
              <a:t>.</a:t>
            </a:r>
          </a:p>
          <a:p>
            <a:r>
              <a:rPr lang="en-US" dirty="0"/>
              <a:t>The reality is, the First Amendment has been around a lot longer than whatever "rights" the Court invented June 26. And with a growing chorus of conservative leaders, Bobby Jindal is willing to go to the mat to defend them. Your state officials should too. </a:t>
            </a:r>
            <a:r>
              <a:rPr lang="en-US" dirty="0">
                <a:hlinkClick r:id="rId10"/>
              </a:rPr>
              <a:t>Contact your leaders</a:t>
            </a:r>
            <a:r>
              <a:rPr lang="en-US" dirty="0"/>
              <a:t> and ask them to follow in the footsteps of courageous conservatives like Governor Jindal and Ken Paxton. Also, don</a:t>
            </a:r>
            <a:r>
              <a:rPr lang="fr-FR" dirty="0"/>
              <a:t>'</a:t>
            </a:r>
            <a:r>
              <a:rPr lang="en-US" dirty="0"/>
              <a:t>t miss the Governor in his own words from </a:t>
            </a:r>
            <a:r>
              <a:rPr lang="en-US" dirty="0">
                <a:hlinkClick r:id="rId11"/>
              </a:rPr>
              <a:t>yesterday</a:t>
            </a:r>
            <a:r>
              <a:rPr lang="fr-FR" dirty="0">
                <a:hlinkClick r:id="rId11"/>
              </a:rPr>
              <a:t>'</a:t>
            </a:r>
            <a:r>
              <a:rPr lang="en-US" dirty="0">
                <a:hlinkClick r:id="rId11"/>
              </a:rPr>
              <a:t>s radio interview on "Washington Watch</a:t>
            </a:r>
            <a:r>
              <a:rPr 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2002662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0E396C0-9D5F-CD43-AF0C-24A6EE43325F}" type="slidenum">
              <a:rPr lang="en-US" sz="1200">
                <a:solidFill>
                  <a:prstClr val="black"/>
                </a:solidFill>
                <a:latin typeface="Times New Roman" charset="0"/>
              </a:rPr>
              <a:pPr/>
              <a:t>56</a:t>
            </a:fld>
            <a:endParaRPr lang="en-US" sz="1200">
              <a:solidFill>
                <a:prstClr val="black"/>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2089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Perkins (President</a:t>
            </a:r>
            <a:r>
              <a:rPr lang="en-US" baseline="0" dirty="0"/>
              <a:t> of Family Research Council) wrote on his Action Alert on 30 June 2015:</a:t>
            </a:r>
          </a:p>
          <a:p>
            <a:r>
              <a:rPr lang="en-US" baseline="0" dirty="0"/>
              <a:t>"</a:t>
            </a:r>
            <a:r>
              <a:rPr lang="en-US" sz="1200" kern="1200" dirty="0">
                <a:solidFill>
                  <a:schemeClr val="tx1"/>
                </a:solidFill>
                <a:latin typeface="+mn-lt"/>
                <a:ea typeface="+mn-ea"/>
                <a:cs typeface="+mn-cs"/>
              </a:rPr>
              <a:t>Last week, the Supreme Court ruled in </a:t>
            </a:r>
            <a:r>
              <a:rPr lang="en-US" sz="1200" i="1" kern="1200" dirty="0" err="1">
                <a:solidFill>
                  <a:schemeClr val="tx1"/>
                </a:solidFill>
                <a:latin typeface="+mn-lt"/>
                <a:ea typeface="+mn-ea"/>
                <a:cs typeface="+mn-cs"/>
              </a:rPr>
              <a:t>Obergefell</a:t>
            </a:r>
            <a:r>
              <a:rPr lang="en-US" sz="1200" i="1" kern="1200" dirty="0">
                <a:solidFill>
                  <a:schemeClr val="tx1"/>
                </a:solidFill>
                <a:latin typeface="+mn-lt"/>
                <a:ea typeface="+mn-ea"/>
                <a:cs typeface="+mn-cs"/>
              </a:rPr>
              <a:t> v. Hodges</a:t>
            </a:r>
            <a:r>
              <a:rPr lang="en-US" sz="1200" i="0" kern="1200" dirty="0">
                <a:solidFill>
                  <a:schemeClr val="tx1"/>
                </a:solidFill>
                <a:latin typeface="+mn-lt"/>
                <a:ea typeface="+mn-ea"/>
                <a:cs typeface="+mn-cs"/>
              </a:rPr>
              <a:t> that all states must license and recognize marriages between same-sex couples. This decision could have devastating implications for institutions and individuals that hold the belief that marriage is between one man and one woman. We have seen state discrimination, and we need you to urge Congress to prevent federal discrimination against those who support natural marriage!"</a:t>
            </a:r>
          </a:p>
        </p:txBody>
      </p:sp>
      <p:sp>
        <p:nvSpPr>
          <p:cNvPr id="4" name="Slide Number Placeholder 3"/>
          <p:cNvSpPr>
            <a:spLocks noGrp="1"/>
          </p:cNvSpPr>
          <p:nvPr>
            <p:ph type="sldNum" sz="quarter" idx="10"/>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303783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3</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Tony Perkins (President</a:t>
            </a:r>
            <a:r>
              <a:rPr lang="en-US" baseline="0" dirty="0"/>
              <a:t> of Family Research Council) wrote on his Action Alert on 30 June 2015:</a:t>
            </a:r>
          </a:p>
          <a:p>
            <a:r>
              <a:rPr lang="en-US" sz="1200" i="0" kern="1200" dirty="0">
                <a:solidFill>
                  <a:schemeClr val="tx1"/>
                </a:solidFill>
                <a:latin typeface="+mn-lt"/>
                <a:ea typeface="+mn-ea"/>
                <a:cs typeface="+mn-cs"/>
              </a:rPr>
              <a:t>"Businesses and organizations continue to be threatened because of their owners</a:t>
            </a:r>
            <a:r>
              <a:rPr lang="fr-FR" sz="1200" i="0" kern="1200" dirty="0">
                <a:solidFill>
                  <a:schemeClr val="tx1"/>
                </a:solidFill>
                <a:latin typeface="+mn-lt"/>
                <a:ea typeface="+mn-ea"/>
                <a:cs typeface="+mn-cs"/>
              </a:rPr>
              <a:t>'</a:t>
            </a:r>
            <a:r>
              <a:rPr lang="en-US" sz="1200" i="0" kern="1200" dirty="0">
                <a:solidFill>
                  <a:schemeClr val="tx1"/>
                </a:solidFill>
                <a:latin typeface="+mn-lt"/>
                <a:ea typeface="+mn-ea"/>
                <a:cs typeface="+mn-cs"/>
              </a:rPr>
              <a:t> faith. An Oregon bakery owned by Aaron and Melissa Klein was fined $135,000 simply for declining to make a wedding cake for a same-sex wedding. </a:t>
            </a:r>
            <a:r>
              <a:rPr lang="en-US" sz="1200" i="0" kern="1200" dirty="0" err="1">
                <a:solidFill>
                  <a:schemeClr val="tx1"/>
                </a:solidFill>
                <a:latin typeface="+mn-lt"/>
                <a:ea typeface="+mn-ea"/>
                <a:cs typeface="+mn-cs"/>
              </a:rPr>
              <a:t>Barronelle</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Stutzman</a:t>
            </a:r>
            <a:r>
              <a:rPr lang="en-US" sz="1200" i="0" kern="1200" dirty="0">
                <a:solidFill>
                  <a:schemeClr val="tx1"/>
                </a:solidFill>
                <a:latin typeface="+mn-lt"/>
                <a:ea typeface="+mn-ea"/>
                <a:cs typeface="+mn-cs"/>
              </a:rPr>
              <a:t>, a grandmother in Washington state, had to close her floral business because of the crippling fees imposed on her for not providing flower arrangements for a same-sex wedding.</a:t>
            </a:r>
          </a:p>
          <a:p>
            <a:r>
              <a:rPr lang="en-US" sz="1200" i="0" kern="1200" dirty="0">
                <a:solidFill>
                  <a:schemeClr val="tx1"/>
                </a:solidFill>
                <a:latin typeface="+mn-lt"/>
                <a:ea typeface="+mn-ea"/>
                <a:cs typeface="+mn-cs"/>
              </a:rPr>
              <a:t>Child welfare organizations, such as Lutheran Community Services and Catholic Charities, are being threatened by this decision to recognize same-sex marriage or face losing their ability to participate in federal programs or apply for federal grants.</a:t>
            </a:r>
          </a:p>
          <a:p>
            <a:r>
              <a:rPr lang="en-US" sz="1200" i="0" kern="1200" dirty="0">
                <a:solidFill>
                  <a:schemeClr val="tx1"/>
                </a:solidFill>
                <a:latin typeface="+mn-lt"/>
                <a:ea typeface="+mn-ea"/>
                <a:cs typeface="+mn-cs"/>
              </a:rPr>
              <a:t>Our Founders envisioned a nation where the moral and religious beliefs of individuals, faith-based organizations, and business owners would be protected, not a nation where one</a:t>
            </a:r>
            <a:r>
              <a:rPr lang="fr-FR" sz="1200" i="0" kern="1200" dirty="0">
                <a:solidFill>
                  <a:schemeClr val="tx1"/>
                </a:solidFill>
                <a:latin typeface="+mn-lt"/>
                <a:ea typeface="+mn-ea"/>
                <a:cs typeface="+mn-cs"/>
              </a:rPr>
              <a:t>'</a:t>
            </a:r>
            <a:r>
              <a:rPr lang="en-US" sz="1200" i="0" kern="1200" dirty="0">
                <a:solidFill>
                  <a:schemeClr val="tx1"/>
                </a:solidFill>
                <a:latin typeface="+mn-lt"/>
                <a:ea typeface="+mn-ea"/>
                <a:cs typeface="+mn-cs"/>
              </a:rPr>
              <a:t>s convictions about marriage could be used as a disqualifying factor for interaction with the federal government.</a:t>
            </a:r>
          </a:p>
          <a:p>
            <a:r>
              <a:rPr lang="en-US" sz="1200" i="0" kern="1200" dirty="0">
                <a:solidFill>
                  <a:schemeClr val="tx1"/>
                </a:solidFill>
                <a:latin typeface="+mn-lt"/>
                <a:ea typeface="+mn-ea"/>
                <a:cs typeface="+mn-cs"/>
              </a:rPr>
              <a:t>To stop the federal government from discriminating against people because of their beliefs in marriage, Senator Mike Lee (R-UT) has introduced the First Amendment Defense Act, S.1598, in the Senate, and Representative </a:t>
            </a:r>
            <a:r>
              <a:rPr lang="en-US" sz="1200" i="0" kern="1200" dirty="0" err="1">
                <a:solidFill>
                  <a:schemeClr val="tx1"/>
                </a:solidFill>
                <a:latin typeface="+mn-lt"/>
                <a:ea typeface="+mn-ea"/>
                <a:cs typeface="+mn-cs"/>
              </a:rPr>
              <a:t>Raúl</a:t>
            </a:r>
            <a:r>
              <a:rPr lang="en-US" sz="1200" i="0" kern="1200" dirty="0">
                <a:solidFill>
                  <a:schemeClr val="tx1"/>
                </a:solidFill>
                <a:latin typeface="+mn-lt"/>
                <a:ea typeface="+mn-ea"/>
                <a:cs typeface="+mn-cs"/>
              </a:rPr>
              <a:t> Labrador (R-UT) has introduced the companion bill, H.R. 2802, in the House. Simply put, FADA would prohibit the federal government from penalizing persons for their personal moral or religious beliefs in natural marriage in areas such as federal employment, grants, contracts, tax treatment, and other programs.	</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3171848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317184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19</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Today we continue in our study of the book of Hebrews.  The first readers were confused about the significance of the death of Jesus, so they were tempted to return to the old sacrificial system</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Little is known about the author, recipients, origin and destination</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93183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79087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51392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9348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693443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75531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115819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665072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959904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338581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934264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12511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64264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95514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8655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1109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9401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526601"/>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50895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274665"/>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667651"/>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11290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6434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27282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1461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1427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85652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00474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54434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003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18062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92516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78297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2065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3004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1169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4863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26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5364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624493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78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08778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37984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424597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493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66063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00497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9727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42982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0633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74279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166472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09679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051033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223033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98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29085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36186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822120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78106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103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4659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86420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3094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1479089D-9BFB-1A42-B25A-4EABCE7C168D}"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2904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36075152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1CE0-09F0-C844-9567-91EE901B4A6D}" type="datetimeFigureOut">
              <a:rPr lang="en-US" smtClean="0">
                <a:solidFill>
                  <a:prstClr val="black">
                    <a:tint val="75000"/>
                  </a:prstClr>
                </a:solidFill>
                <a:latin typeface="Arial"/>
              </a:rPr>
              <a:pPr/>
              <a:t>6/2/2024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70368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24198"/>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638986"/>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themeOverride" Target="../theme/themeOverride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hemeOverride" Target="../theme/themeOverride2.xml"/><Relationship Id="rId5" Type="http://schemas.openxmlformats.org/officeDocument/2006/relationships/image" Target="../media/image22.emf"/><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E6_3153AE2F.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9</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27323"/>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رئيس كهنتنا</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t>إعادة تعريف المحكمة العليا للزواج</a:t>
            </a:r>
            <a:b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br>
            <a: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t>26 حزيران 2015</a:t>
            </a:r>
            <a:endParaRPr lang="en-US" sz="3600" b="1" dirty="0">
              <a:effectLst>
                <a:glow rad="228600">
                  <a:schemeClr val="tx1"/>
                </a:glow>
              </a:effectLst>
            </a:endParaRPr>
          </a:p>
        </p:txBody>
      </p:sp>
      <p:pic>
        <p:nvPicPr>
          <p:cNvPr id="3" name="Picture 2" descr="Screen Shot 2015-07-03 at 7.04.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03719"/>
            <a:ext cx="9144000" cy="5354281"/>
          </a:xfrm>
          <a:prstGeom prst="rect">
            <a:avLst/>
          </a:prstGeom>
        </p:spPr>
      </p:pic>
    </p:spTree>
    <p:extLst>
      <p:ext uri="{BB962C8B-B14F-4D97-AF65-F5344CB8AC3E}">
        <p14:creationId xmlns:p14="http://schemas.microsoft.com/office/powerpoint/2010/main" val="166606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200" b="1" dirty="0">
                <a:effectLst>
                  <a:glow rad="228600">
                    <a:schemeClr val="tx1"/>
                  </a:glow>
                </a:effectLst>
              </a:rPr>
              <a:t>كيف يجب أن نرد على هذا الحكم 5-4؟</a:t>
            </a:r>
            <a:endParaRPr lang="en-US" sz="32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183052" y="1440489"/>
            <a:ext cx="8769174" cy="4932660"/>
          </a:xfrm>
          <a:prstGeom prst="rect">
            <a:avLst/>
          </a:prstGeom>
        </p:spPr>
      </p:pic>
    </p:spTree>
    <p:extLst>
      <p:ext uri="{BB962C8B-B14F-4D97-AF65-F5344CB8AC3E}">
        <p14:creationId xmlns:p14="http://schemas.microsoft.com/office/powerpoint/2010/main" val="3565083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ar-JO" sz="3600" b="1" dirty="0">
                <a:effectLst>
                  <a:glow rad="228600">
                    <a:schemeClr val="tx1"/>
                  </a:glow>
                </a:effectLst>
              </a:rPr>
              <a:t>هل يمكننا الإكتفاء بقول لا؟</a:t>
            </a:r>
            <a:endParaRPr lang="en-US" sz="36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34925" y="985157"/>
            <a:ext cx="9144000" cy="27975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5404" y="2993571"/>
            <a:ext cx="3848559" cy="3864429"/>
          </a:xfrm>
          <a:prstGeom prst="rect">
            <a:avLst/>
          </a:prstGeom>
        </p:spPr>
      </p:pic>
      <p:sp>
        <p:nvSpPr>
          <p:cNvPr id="6" name="Title 1"/>
          <p:cNvSpPr txBox="1">
            <a:spLocks/>
          </p:cNvSpPr>
          <p:nvPr/>
        </p:nvSpPr>
        <p:spPr bwMode="auto">
          <a:xfrm>
            <a:off x="38099" y="4108449"/>
            <a:ext cx="4407305" cy="2132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rPr>
              <a:t>غرامة قدرها 135  ألف دولار أمريكي</a:t>
            </a:r>
            <a:endParaRPr lang="en-US" b="1" dirty="0">
              <a:effectLst>
                <a:glow rad="228600">
                  <a:schemeClr val="tx1"/>
                </a:glow>
              </a:effectLst>
            </a:endParaRPr>
          </a:p>
        </p:txBody>
      </p:sp>
    </p:spTree>
    <p:extLst>
      <p:ext uri="{BB962C8B-B14F-4D97-AF65-F5344CB8AC3E}">
        <p14:creationId xmlns:p14="http://schemas.microsoft.com/office/powerpoint/2010/main" val="217754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ar-JO" sz="3600" b="1" dirty="0">
                <a:effectLst>
                  <a:glow rad="228600">
                    <a:schemeClr val="tx1"/>
                  </a:glow>
                </a:effectLst>
              </a:rPr>
              <a:t>هل يمكننا المساعدة؟</a:t>
            </a:r>
            <a:endParaRPr lang="en-US" sz="3600" b="1" dirty="0">
              <a:effectLst>
                <a:glow rad="228600">
                  <a:schemeClr val="tx1"/>
                </a:glow>
              </a:effectLst>
            </a:endParaRPr>
          </a:p>
        </p:txBody>
      </p:sp>
      <p:pic>
        <p:nvPicPr>
          <p:cNvPr id="7" name="Picture 6"/>
          <p:cNvPicPr>
            <a:picLocks noChangeAspect="1"/>
          </p:cNvPicPr>
          <p:nvPr/>
        </p:nvPicPr>
        <p:blipFill>
          <a:blip r:embed="rId3"/>
          <a:stretch>
            <a:fillRect/>
          </a:stretch>
        </p:blipFill>
        <p:spPr>
          <a:xfrm>
            <a:off x="0" y="1137332"/>
            <a:ext cx="9143999" cy="5707625"/>
          </a:xfrm>
          <a:prstGeom prst="rect">
            <a:avLst/>
          </a:prstGeom>
        </p:spPr>
      </p:pic>
      <p:pic>
        <p:nvPicPr>
          <p:cNvPr id="8" name="Picture 7"/>
          <p:cNvPicPr>
            <a:picLocks noChangeAspect="1"/>
          </p:cNvPicPr>
          <p:nvPr/>
        </p:nvPicPr>
        <p:blipFill>
          <a:blip r:embed="rId4"/>
          <a:stretch>
            <a:fillRect/>
          </a:stretch>
        </p:blipFill>
        <p:spPr>
          <a:xfrm>
            <a:off x="5916386" y="1905000"/>
            <a:ext cx="3987800" cy="5194300"/>
          </a:xfrm>
          <a:prstGeom prst="rect">
            <a:avLst/>
          </a:prstGeom>
        </p:spPr>
      </p:pic>
    </p:spTree>
    <p:extLst>
      <p:ext uri="{BB962C8B-B14F-4D97-AF65-F5344CB8AC3E}">
        <p14:creationId xmlns:p14="http://schemas.microsoft.com/office/powerpoint/2010/main" val="40613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effectLst>
                  <a:glow rad="228600">
                    <a:schemeClr val="tx1"/>
                  </a:glow>
                </a:effectLst>
              </a:rPr>
              <a:t>حالات أخرى</a:t>
            </a:r>
            <a:endParaRPr lang="en-US" sz="4000" b="1" dirty="0">
              <a:effectLst>
                <a:glow rad="228600">
                  <a:schemeClr val="tx1"/>
                </a:glow>
              </a:effectLst>
            </a:endParaRPr>
          </a:p>
        </p:txBody>
      </p:sp>
      <p:pic>
        <p:nvPicPr>
          <p:cNvPr id="5" name="Picture 4"/>
          <p:cNvPicPr>
            <a:picLocks noChangeAspect="1"/>
          </p:cNvPicPr>
          <p:nvPr/>
        </p:nvPicPr>
        <p:blipFill>
          <a:blip r:embed="rId2"/>
          <a:stretch>
            <a:fillRect/>
          </a:stretch>
        </p:blipFill>
        <p:spPr>
          <a:xfrm>
            <a:off x="4358249" y="1324428"/>
            <a:ext cx="4750826" cy="5533571"/>
          </a:xfrm>
          <a:prstGeom prst="rect">
            <a:avLst/>
          </a:prstGeom>
        </p:spPr>
      </p:pic>
      <p:pic>
        <p:nvPicPr>
          <p:cNvPr id="4" name="Picture 3"/>
          <p:cNvPicPr>
            <a:picLocks noChangeAspect="1"/>
          </p:cNvPicPr>
          <p:nvPr/>
        </p:nvPicPr>
        <p:blipFill>
          <a:blip r:embed="rId3"/>
          <a:stretch>
            <a:fillRect/>
          </a:stretch>
        </p:blipFill>
        <p:spPr>
          <a:xfrm>
            <a:off x="0" y="1187450"/>
            <a:ext cx="5528412" cy="3692979"/>
          </a:xfrm>
          <a:prstGeom prst="rect">
            <a:avLst/>
          </a:prstGeom>
        </p:spPr>
      </p:pic>
    </p:spTree>
    <p:extLst>
      <p:ext uri="{BB962C8B-B14F-4D97-AF65-F5344CB8AC3E}">
        <p14:creationId xmlns:p14="http://schemas.microsoft.com/office/powerpoint/2010/main" val="140475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6143" y="952500"/>
            <a:ext cx="6077857" cy="5905500"/>
          </a:xfrm>
          <a:prstGeom prst="rect">
            <a:avLst/>
          </a:prstGeom>
        </p:spPr>
      </p:pic>
      <p:sp>
        <p:nvSpPr>
          <p:cNvPr id="2" name="Title 1"/>
          <p:cNvSpPr>
            <a:spLocks noGrp="1"/>
          </p:cNvSpPr>
          <p:nvPr>
            <p:ph type="title"/>
          </p:nvPr>
        </p:nvSpPr>
        <p:spPr>
          <a:xfrm>
            <a:off x="0" y="0"/>
            <a:ext cx="5807075" cy="6813550"/>
          </a:xfrm>
        </p:spPr>
        <p:txBody>
          <a:bodyPr/>
          <a:lstStyle/>
          <a:p>
            <a:r>
              <a:rPr lang="ar-JO" sz="4000" b="1" dirty="0">
                <a:effectLst>
                  <a:glow rad="228600">
                    <a:schemeClr val="tx1"/>
                  </a:glow>
                </a:effectLst>
              </a:rPr>
              <a:t>من الأفضل أن تكون جاهزاً ومن الأفضل أن تكون مستعداً لأنه قادم، سيكون هناك اضطهاد للمسيحيين بسبب موقفنا.</a:t>
            </a:r>
            <a:br>
              <a:rPr lang="en-US" sz="4000" b="1" dirty="0">
                <a:effectLst>
                  <a:glow rad="228600">
                    <a:schemeClr val="tx1"/>
                  </a:glow>
                </a:effectLst>
              </a:rPr>
            </a:br>
            <a:br>
              <a:rPr lang="en-US" sz="4000" b="1" dirty="0">
                <a:effectLst>
                  <a:glow rad="228600">
                    <a:schemeClr val="tx1"/>
                  </a:glow>
                </a:effectLst>
              </a:rPr>
            </a:br>
            <a:r>
              <a:rPr lang="ar-JO" sz="4000" b="1" dirty="0">
                <a:effectLst>
                  <a:glow rad="228600">
                    <a:schemeClr val="tx1"/>
                  </a:glow>
                </a:effectLst>
              </a:rPr>
              <a:t>القس فرانكلين غراهام</a:t>
            </a:r>
            <a:endParaRPr lang="en-US" sz="4000" b="1" dirty="0">
              <a:effectLst>
                <a:glow rad="228600">
                  <a:schemeClr val="tx1"/>
                </a:glow>
              </a:effectLst>
            </a:endParaRPr>
          </a:p>
        </p:txBody>
      </p:sp>
    </p:spTree>
    <p:extLst>
      <p:ext uri="{BB962C8B-B14F-4D97-AF65-F5344CB8AC3E}">
        <p14:creationId xmlns:p14="http://schemas.microsoft.com/office/powerpoint/2010/main" val="238574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effectLst>
                  <a:glow rad="228600">
                    <a:schemeClr val="tx1"/>
                  </a:glow>
                </a:effectLst>
              </a:rPr>
              <a:t>أشعياء 5: 20</a:t>
            </a:r>
            <a:endParaRPr lang="en-US" sz="4000" b="1" dirty="0">
              <a:effectLst>
                <a:glow rad="228600">
                  <a:schemeClr val="tx1"/>
                </a:glow>
              </a:effectLst>
            </a:endParaRPr>
          </a:p>
        </p:txBody>
      </p:sp>
      <p:sp>
        <p:nvSpPr>
          <p:cNvPr id="3" name="Title 1"/>
          <p:cNvSpPr txBox="1">
            <a:spLocks/>
          </p:cNvSpPr>
          <p:nvPr/>
        </p:nvSpPr>
        <p:spPr bwMode="auto">
          <a:xfrm>
            <a:off x="38100" y="1844849"/>
            <a:ext cx="9070975" cy="3652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effectLst>
                  <a:glow rad="228600">
                    <a:schemeClr val="tx1"/>
                  </a:glow>
                </a:effectLst>
                <a:latin typeface="Arial" panose="020B0604020202020204" pitchFamily="34" charset="0"/>
                <a:cs typeface="Arial" panose="020B0604020202020204" pitchFamily="34" charset="0"/>
              </a:rPr>
              <a:t>ويل للقائلين للشر خيراً وللخير شراً، </a:t>
            </a:r>
          </a:p>
          <a:p>
            <a:r>
              <a:rPr lang="ar-JO" sz="4000" b="1" dirty="0">
                <a:effectLst>
                  <a:glow rad="228600">
                    <a:schemeClr val="tx1"/>
                  </a:glow>
                </a:effectLst>
                <a:latin typeface="Arial" panose="020B0604020202020204" pitchFamily="34" charset="0"/>
                <a:cs typeface="Arial" panose="020B0604020202020204" pitchFamily="34" charset="0"/>
              </a:rPr>
              <a:t>الجاعلين الظلام نوراً والنور ظلاماً، </a:t>
            </a:r>
          </a:p>
          <a:p>
            <a:r>
              <a:rPr lang="ar-JO" sz="4000" b="1" dirty="0">
                <a:effectLst>
                  <a:glow rad="228600">
                    <a:schemeClr val="tx1"/>
                  </a:glow>
                </a:effectLst>
                <a:latin typeface="Arial" panose="020B0604020202020204" pitchFamily="34" charset="0"/>
                <a:cs typeface="Arial" panose="020B0604020202020204" pitchFamily="34" charset="0"/>
              </a:rPr>
              <a:t>الجاعلين المر حلواً والحلو مراً.</a:t>
            </a:r>
            <a:endParaRPr lang="en-US" sz="4000"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365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5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65777" y="71123"/>
            <a:ext cx="7756429" cy="5817322"/>
          </a:xfrm>
          <a:prstGeom prst="rect">
            <a:avLst/>
          </a:prstGeom>
        </p:spPr>
      </p:pic>
      <p:sp>
        <p:nvSpPr>
          <p:cNvPr id="2" name="Title 1"/>
          <p:cNvSpPr>
            <a:spLocks noGrp="1"/>
          </p:cNvSpPr>
          <p:nvPr>
            <p:ph type="title"/>
          </p:nvPr>
        </p:nvSpPr>
        <p:spPr>
          <a:xfrm>
            <a:off x="-87748" y="-310847"/>
            <a:ext cx="3062337" cy="2255875"/>
          </a:xfrm>
        </p:spPr>
        <p:txBody>
          <a:bodyPr/>
          <a:lstStyle/>
          <a:p>
            <a:r>
              <a:rPr lang="ar-JO" sz="4000" b="1" dirty="0">
                <a:effectLst>
                  <a:glow rad="228600">
                    <a:schemeClr val="tx1"/>
                  </a:glow>
                </a:effectLst>
              </a:rPr>
              <a:t>يتم سحبها معاً</a:t>
            </a:r>
            <a:endParaRPr lang="en-US" sz="4000" b="1" dirty="0">
              <a:effectLst>
                <a:glow rad="228600">
                  <a:schemeClr val="tx1"/>
                </a:glow>
              </a:effectLst>
            </a:endParaRPr>
          </a:p>
        </p:txBody>
      </p:sp>
      <p:sp>
        <p:nvSpPr>
          <p:cNvPr id="3" name="Title 1"/>
          <p:cNvSpPr txBox="1">
            <a:spLocks/>
          </p:cNvSpPr>
          <p:nvPr/>
        </p:nvSpPr>
        <p:spPr bwMode="auto">
          <a:xfrm rot="20680035">
            <a:off x="3860805" y="4765369"/>
            <a:ext cx="5170121" cy="128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effectLst>
                  <a:glow rad="228600">
                    <a:schemeClr val="tx1"/>
                  </a:glow>
                </a:effectLst>
              </a:rPr>
              <a:t>التعلم من المخرجات</a:t>
            </a:r>
            <a:endParaRPr lang="en-US" sz="4000" b="1" dirty="0">
              <a:effectLst>
                <a:glow rad="228600">
                  <a:schemeClr val="tx1"/>
                </a:glow>
              </a:effectLst>
            </a:endParaRPr>
          </a:p>
        </p:txBody>
      </p:sp>
      <p:sp>
        <p:nvSpPr>
          <p:cNvPr id="5" name="Title 1"/>
          <p:cNvSpPr txBox="1">
            <a:spLocks/>
          </p:cNvSpPr>
          <p:nvPr/>
        </p:nvSpPr>
        <p:spPr bwMode="auto">
          <a:xfrm rot="642840">
            <a:off x="3973879" y="1115437"/>
            <a:ext cx="5170121" cy="128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effectLst>
                  <a:glow rad="228600">
                    <a:schemeClr val="tx1"/>
                  </a:glow>
                </a:effectLst>
              </a:rPr>
              <a:t>تجنب</a:t>
            </a:r>
          </a:p>
          <a:p>
            <a:r>
              <a:rPr lang="ar-JO" sz="4000" b="1" dirty="0">
                <a:effectLst>
                  <a:glow rad="228600">
                    <a:schemeClr val="tx1"/>
                  </a:glow>
                </a:effectLst>
              </a:rPr>
              <a:t>انحدار الغرب</a:t>
            </a:r>
            <a:endParaRPr lang="en-US" sz="4000" b="1" dirty="0">
              <a:effectLst>
                <a:glow rad="228600">
                  <a:schemeClr val="tx1"/>
                </a:glow>
              </a:effectLst>
            </a:endParaRPr>
          </a:p>
        </p:txBody>
      </p:sp>
    </p:spTree>
    <p:extLst>
      <p:ext uri="{BB962C8B-B14F-4D97-AF65-F5344CB8AC3E}">
        <p14:creationId xmlns:p14="http://schemas.microsoft.com/office/powerpoint/2010/main" val="219382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03" y="33008"/>
            <a:ext cx="9200601" cy="790811"/>
          </a:xfrm>
          <a:solidFill>
            <a:srgbClr val="800000"/>
          </a:solidFill>
        </p:spPr>
        <p:txBody>
          <a:bodyPr/>
          <a:lstStyle/>
          <a:p>
            <a:r>
              <a:rPr lang="ar-JO" sz="3200" b="1" dirty="0">
                <a:effectLst>
                  <a:glow rad="228600">
                    <a:schemeClr val="tx1"/>
                  </a:glow>
                </a:effectLst>
              </a:rPr>
              <a:t>التعلم من المخرجات بالنسبة لخرجي كلية الكتاب المقدس سنغافورة</a:t>
            </a:r>
            <a:endParaRPr lang="en-US" sz="3200" b="1" dirty="0">
              <a:effectLst>
                <a:glow rad="228600">
                  <a:schemeClr val="tx1"/>
                </a:glow>
              </a:effectLst>
            </a:endParaRPr>
          </a:p>
        </p:txBody>
      </p:sp>
      <p:sp>
        <p:nvSpPr>
          <p:cNvPr id="3" name="Title 1"/>
          <p:cNvSpPr txBox="1">
            <a:spLocks/>
          </p:cNvSpPr>
          <p:nvPr/>
        </p:nvSpPr>
        <p:spPr bwMode="auto">
          <a:xfrm>
            <a:off x="38100" y="835261"/>
            <a:ext cx="9070975" cy="6022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2"/>
            <a:r>
              <a:rPr lang="ar-JO" sz="2400" b="1" dirty="0">
                <a:latin typeface="Arial" panose="020B0604020202020204" pitchFamily="34" charset="0"/>
                <a:cs typeface="Arial" panose="020B0604020202020204" pitchFamily="34" charset="0"/>
              </a:rPr>
              <a:t>المهارات</a:t>
            </a:r>
          </a:p>
          <a:p>
            <a:pPr marL="0" lvl="2"/>
            <a:endParaRPr lang="en-SG" sz="2400" b="1" dirty="0">
              <a:latin typeface="Arial" panose="020B0604020202020204" pitchFamily="34" charset="0"/>
              <a:cs typeface="Arial" panose="020B0604020202020204" pitchFamily="34" charset="0"/>
            </a:endParaRPr>
          </a:p>
          <a:p>
            <a:pPr marL="0" lvl="3"/>
            <a:r>
              <a:rPr lang="ar-JO" sz="2400" b="1" dirty="0">
                <a:latin typeface="Arial" panose="020B0604020202020204" pitchFamily="34" charset="0"/>
                <a:cs typeface="Arial" panose="020B0604020202020204" pitchFamily="34" charset="0"/>
              </a:rPr>
              <a:t>ترجمة وتطبيق </a:t>
            </a:r>
            <a:r>
              <a:rPr lang="ar-JO" sz="2400" b="1" dirty="0">
                <a:solidFill>
                  <a:srgbClr val="FFFF00"/>
                </a:solidFill>
                <a:latin typeface="Arial" panose="020B0604020202020204" pitchFamily="34" charset="0"/>
                <a:cs typeface="Arial" panose="020B0604020202020204" pitchFamily="34" charset="0"/>
              </a:rPr>
              <a:t>الحق الكتابي </a:t>
            </a:r>
            <a:r>
              <a:rPr lang="ar-JO" sz="2400" b="1" dirty="0">
                <a:latin typeface="Arial" panose="020B0604020202020204" pitchFamily="34" charset="0"/>
                <a:cs typeface="Arial" panose="020B0604020202020204" pitchFamily="34" charset="0"/>
              </a:rPr>
              <a:t>لإشراك مجموعة متنوعة من السياقات الثقافية والخدمة (متواصلون فعالون)</a:t>
            </a:r>
          </a:p>
          <a:p>
            <a:pPr marL="0" lvl="3"/>
            <a:endParaRPr lang="ar-JO" sz="2400" b="1" dirty="0">
              <a:latin typeface="Arial" panose="020B0604020202020204" pitchFamily="34" charset="0"/>
              <a:cs typeface="Arial" panose="020B0604020202020204" pitchFamily="34" charset="0"/>
            </a:endParaRPr>
          </a:p>
          <a:p>
            <a:pPr marL="0" lvl="3"/>
            <a:endParaRPr lang="ar-JO" sz="2400" b="1" dirty="0">
              <a:latin typeface="Arial" panose="020B0604020202020204" pitchFamily="34" charset="0"/>
              <a:cs typeface="Arial" panose="020B0604020202020204" pitchFamily="34" charset="0"/>
            </a:endParaRPr>
          </a:p>
          <a:p>
            <a:pPr marL="0" lvl="3"/>
            <a:endParaRPr lang="ar-JO" sz="2400" b="1" dirty="0">
              <a:latin typeface="Arial" panose="020B0604020202020204" pitchFamily="34" charset="0"/>
              <a:cs typeface="Arial" panose="020B0604020202020204" pitchFamily="34" charset="0"/>
            </a:endParaRPr>
          </a:p>
          <a:p>
            <a:pPr marL="0" lvl="3"/>
            <a:r>
              <a:rPr lang="ar-JO" sz="2400" b="1" dirty="0">
                <a:latin typeface="Arial" panose="020B0604020202020204" pitchFamily="34" charset="0"/>
                <a:cs typeface="Arial" panose="020B0604020202020204" pitchFamily="34" charset="0"/>
              </a:rPr>
              <a:t>تحليل </a:t>
            </a:r>
            <a:r>
              <a:rPr lang="ar-JO" sz="2400" b="1" dirty="0">
                <a:solidFill>
                  <a:srgbClr val="FFFF00"/>
                </a:solidFill>
                <a:latin typeface="Arial" panose="020B0604020202020204" pitchFamily="34" charset="0"/>
                <a:cs typeface="Arial" panose="020B0604020202020204" pitchFamily="34" charset="0"/>
              </a:rPr>
              <a:t>ومعالجة احتياجات </a:t>
            </a:r>
            <a:r>
              <a:rPr lang="ar-JO" sz="2400" b="1" dirty="0">
                <a:latin typeface="Arial" panose="020B0604020202020204" pitchFamily="34" charset="0"/>
                <a:cs typeface="Arial" panose="020B0604020202020204" pitchFamily="34" charset="0"/>
              </a:rPr>
              <a:t>الثقافات المتجانسة والمختلطة في الكنيسة (القادة الخادمين)</a:t>
            </a:r>
          </a:p>
          <a:p>
            <a:pPr marL="0" lvl="3"/>
            <a:endParaRPr lang="en-SG" sz="2400" b="1" dirty="0">
              <a:latin typeface="Arial" panose="020B0604020202020204" pitchFamily="34" charset="0"/>
              <a:cs typeface="Arial" panose="020B0604020202020204" pitchFamily="34" charset="0"/>
            </a:endParaRPr>
          </a:p>
          <a:p>
            <a:pPr marL="0" lvl="3"/>
            <a:r>
              <a:rPr lang="ar-JO" sz="2400" b="1" dirty="0">
                <a:latin typeface="Arial" panose="020B0604020202020204" pitchFamily="34" charset="0"/>
                <a:cs typeface="Arial" panose="020B0604020202020204" pitchFamily="34" charset="0"/>
              </a:rPr>
              <a:t>إظهار </a:t>
            </a:r>
            <a:r>
              <a:rPr lang="ar-JO" sz="2400" b="1" dirty="0">
                <a:solidFill>
                  <a:srgbClr val="FFFF00"/>
                </a:solidFill>
                <a:latin typeface="Arial" panose="020B0604020202020204" pitchFamily="34" charset="0"/>
                <a:cs typeface="Arial" panose="020B0604020202020204" pitchFamily="34" charset="0"/>
              </a:rPr>
              <a:t>التمييز</a:t>
            </a:r>
            <a:r>
              <a:rPr lang="ar-JO" sz="2400" b="1" dirty="0">
                <a:latin typeface="Arial" panose="020B0604020202020204" pitchFamily="34" charset="0"/>
                <a:cs typeface="Arial" panose="020B0604020202020204" pitchFamily="34" charset="0"/>
              </a:rPr>
              <a:t> للانخراط بشكل خلاق في بيئة تعددية</a:t>
            </a:r>
          </a:p>
          <a:p>
            <a:pPr marL="0" lvl="3"/>
            <a:r>
              <a:rPr lang="ar-JO" sz="2400" b="1" dirty="0">
                <a:latin typeface="Arial" panose="020B0604020202020204" pitchFamily="34" charset="0"/>
                <a:cs typeface="Arial" panose="020B0604020202020204" pitchFamily="34" charset="0"/>
              </a:rPr>
              <a:t> </a:t>
            </a:r>
            <a:endParaRPr lang="en-SG" sz="2400" b="1" dirty="0">
              <a:latin typeface="Arial" panose="020B0604020202020204" pitchFamily="34" charset="0"/>
              <a:cs typeface="Arial" panose="020B0604020202020204" pitchFamily="34" charset="0"/>
            </a:endParaRPr>
          </a:p>
          <a:p>
            <a:pPr marL="0" lvl="2"/>
            <a:r>
              <a:rPr lang="ar-JO" sz="2400" b="1" dirty="0">
                <a:latin typeface="Arial" panose="020B0604020202020204" pitchFamily="34" charset="0"/>
                <a:cs typeface="Arial" panose="020B0604020202020204" pitchFamily="34" charset="0"/>
              </a:rPr>
              <a:t>الشخصية</a:t>
            </a:r>
            <a:endParaRPr lang="en-US" sz="2400" b="1" dirty="0">
              <a:latin typeface="Arial" panose="020B0604020202020204" pitchFamily="34" charset="0"/>
              <a:cs typeface="Arial" panose="020B0604020202020204" pitchFamily="34" charset="0"/>
            </a:endParaRPr>
          </a:p>
          <a:p>
            <a:pPr marL="0" lvl="2"/>
            <a:endParaRPr lang="en-SG" sz="2400" b="1" dirty="0">
              <a:latin typeface="Arial" panose="020B0604020202020204" pitchFamily="34" charset="0"/>
              <a:cs typeface="Arial" panose="020B0604020202020204" pitchFamily="34" charset="0"/>
            </a:endParaRPr>
          </a:p>
          <a:p>
            <a:pPr marL="0" lvl="3"/>
            <a:r>
              <a:rPr lang="ar-JO" sz="2400" b="1" dirty="0">
                <a:latin typeface="Arial" panose="020B0604020202020204" pitchFamily="34" charset="0"/>
                <a:cs typeface="Arial" panose="020B0604020202020204" pitchFamily="34" charset="0"/>
              </a:rPr>
              <a:t>إظهار </a:t>
            </a:r>
            <a:r>
              <a:rPr lang="ar-JO" sz="2400" b="1" dirty="0">
                <a:solidFill>
                  <a:srgbClr val="FFFF00"/>
                </a:solidFill>
                <a:latin typeface="Arial" panose="020B0604020202020204" pitchFamily="34" charset="0"/>
                <a:cs typeface="Arial" panose="020B0604020202020204" pitchFamily="34" charset="0"/>
              </a:rPr>
              <a:t>الأمانة</a:t>
            </a:r>
            <a:r>
              <a:rPr lang="ar-JO" sz="2400" b="1" dirty="0">
                <a:latin typeface="Arial" panose="020B0604020202020204" pitchFamily="34" charset="0"/>
                <a:cs typeface="Arial" panose="020B0604020202020204" pitchFamily="34" charset="0"/>
              </a:rPr>
              <a:t> في خدمة دعوة الله</a:t>
            </a:r>
          </a:p>
          <a:p>
            <a:pPr marL="0" lvl="3"/>
            <a:endParaRPr lang="en-SG" sz="2400" b="1" dirty="0">
              <a:latin typeface="Arial" panose="020B0604020202020204" pitchFamily="34" charset="0"/>
              <a:cs typeface="Arial" panose="020B0604020202020204" pitchFamily="34" charset="0"/>
            </a:endParaRPr>
          </a:p>
          <a:p>
            <a:pPr marL="0" lvl="3"/>
            <a:r>
              <a:rPr lang="ar-JO" sz="2400" b="1" dirty="0">
                <a:latin typeface="Arial" panose="020B0604020202020204" pitchFamily="34" charset="0"/>
                <a:cs typeface="Arial" panose="020B0604020202020204" pitchFamily="34" charset="0"/>
              </a:rPr>
              <a:t>امتلاك </a:t>
            </a:r>
            <a:r>
              <a:rPr lang="ar-JO" sz="2400" b="1" dirty="0">
                <a:solidFill>
                  <a:srgbClr val="FFFF00"/>
                </a:solidFill>
                <a:latin typeface="Arial" panose="020B0604020202020204" pitchFamily="34" charset="0"/>
                <a:cs typeface="Arial" panose="020B0604020202020204" pitchFamily="34" charset="0"/>
              </a:rPr>
              <a:t>الحيوية الروحية </a:t>
            </a:r>
            <a:r>
              <a:rPr lang="ar-JO" sz="2400" b="1" dirty="0">
                <a:latin typeface="Arial" panose="020B0604020202020204" pitchFamily="34" charset="0"/>
                <a:cs typeface="Arial" panose="020B0604020202020204" pitchFamily="34" charset="0"/>
              </a:rPr>
              <a:t>لخدمة الله وشعبه</a:t>
            </a:r>
            <a:endParaRPr lang="en-SG" sz="2400" b="1" dirty="0">
              <a:latin typeface="Arial" panose="020B0604020202020204" pitchFamily="34" charset="0"/>
              <a:cs typeface="Arial" panose="020B0604020202020204" pitchFamily="34" charset="0"/>
            </a:endParaRPr>
          </a:p>
        </p:txBody>
      </p:sp>
      <p:sp>
        <p:nvSpPr>
          <p:cNvPr id="4" name="Rectangle 3"/>
          <p:cNvSpPr/>
          <p:nvPr/>
        </p:nvSpPr>
        <p:spPr bwMode="auto">
          <a:xfrm>
            <a:off x="235678" y="1427250"/>
            <a:ext cx="8741463" cy="1112992"/>
          </a:xfrm>
          <a:prstGeom prst="rect">
            <a:avLst/>
          </a:prstGeom>
          <a:noFill/>
          <a:ln w="5715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92135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AU"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الرسالة إلى العبرانيين</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3683961"/>
      </p:ext>
    </p:extLst>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المحكمة العليا للزواج</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397000"/>
            <a:ext cx="9131300" cy="5461000"/>
          </a:xfrm>
          <a:prstGeom prst="rect">
            <a:avLst/>
          </a:prstGeom>
        </p:spPr>
      </p:pic>
    </p:spTree>
    <p:extLst>
      <p:ext uri="{BB962C8B-B14F-4D97-AF65-F5344CB8AC3E}">
        <p14:creationId xmlns:p14="http://schemas.microsoft.com/office/powerpoint/2010/main" val="15049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JO"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panose="020B0604020202020204" pitchFamily="34" charset="0"/>
                <a:ea typeface="ＭＳ Ｐゴシック" charset="0"/>
                <a:cs typeface="Arial" panose="020B0604020202020204" pitchFamily="34" charset="0"/>
              </a:rPr>
              <a:t>العبرانيين</a:t>
            </a:r>
            <a:endPar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panose="020B0604020202020204" pitchFamily="34" charset="0"/>
              <a:ea typeface="ＭＳ Ｐゴシック" charset="0"/>
              <a:cs typeface="Arial" panose="020B0604020202020204" pitchFamily="34"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 Box 6"/>
          <p:cNvSpPr txBox="1">
            <a:spLocks noChangeArrowheads="1"/>
          </p:cNvSpPr>
          <p:nvPr/>
        </p:nvSpPr>
        <p:spPr bwMode="auto">
          <a:xfrm>
            <a:off x="1915886" y="3558148"/>
            <a:ext cx="360574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المولف</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4" name="Text Box 8"/>
          <p:cNvSpPr txBox="1">
            <a:spLocks noChangeArrowheads="1"/>
          </p:cNvSpPr>
          <p:nvPr/>
        </p:nvSpPr>
        <p:spPr bwMode="auto">
          <a:xfrm>
            <a:off x="1915887" y="5082775"/>
            <a:ext cx="360574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الوجهة</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5" name="Text Box 9"/>
          <p:cNvSpPr txBox="1">
            <a:spLocks noChangeArrowheads="1"/>
          </p:cNvSpPr>
          <p:nvPr/>
        </p:nvSpPr>
        <p:spPr bwMode="auto">
          <a:xfrm>
            <a:off x="1915886" y="4066357"/>
            <a:ext cx="360574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المستلمون</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6" name="Text Box 10"/>
          <p:cNvSpPr txBox="1">
            <a:spLocks noChangeArrowheads="1"/>
          </p:cNvSpPr>
          <p:nvPr/>
        </p:nvSpPr>
        <p:spPr bwMode="auto">
          <a:xfrm>
            <a:off x="1915887" y="4574566"/>
            <a:ext cx="360574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الأصل</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7" name="Text Box 11"/>
          <p:cNvSpPr txBox="1">
            <a:spLocks noChangeArrowheads="1"/>
          </p:cNvSpPr>
          <p:nvPr/>
        </p:nvSpPr>
        <p:spPr bwMode="auto">
          <a:xfrm>
            <a:off x="1915886" y="5590985"/>
            <a:ext cx="3605743"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معروفون</a:t>
            </a:r>
            <a:endParaRPr kumimoji="0" lang="en-US" sz="4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5"/>
          <p:cNvSpPr txBox="1">
            <a:spLocks noChangeArrowheads="1"/>
          </p:cNvSpPr>
          <p:nvPr/>
        </p:nvSpPr>
        <p:spPr bwMode="auto">
          <a:xfrm>
            <a:off x="7939314" y="60325"/>
            <a:ext cx="1582871"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256-257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076593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مجتمع يهودي محدد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ولكن أطلب أكثر أن تفعلوا هذا لكي أرد إليكم بأكثر سرعة.</a:t>
            </a:r>
          </a:p>
          <a:p>
            <a:pPr defTabSz="914400"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(13: 19)</a:t>
            </a:r>
            <a:endPar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5549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مجتمع يهودي تحت الضغط</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157634"/>
            <a:ext cx="9143999" cy="270036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لأنكم رثيتم لقيودي أيضاً، وقبلتم سلب أموالكم بفرح، عالمين في أنفسكم أن لكم مالاً أفضل في السماوات وباقياً.</a:t>
            </a:r>
          </a:p>
          <a:p>
            <a:pPr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(10: 34)</a:t>
            </a:r>
            <a:endPar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6293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يجب         أن أرجع؟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لذلك يجب أن نتنبه أكثر إلى ما سمعنا لئلا نفوته</a:t>
            </a:r>
          </a:p>
          <a:p>
            <a:pPr defTabSz="914400"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(2: 1)</a:t>
            </a:r>
            <a:endPar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1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Better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Tree>
    <p:extLst>
      <p:ext uri="{BB962C8B-B14F-4D97-AF65-F5344CB8AC3E}">
        <p14:creationId xmlns:p14="http://schemas.microsoft.com/office/powerpoint/2010/main" val="3489867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528" y="116632"/>
            <a:ext cx="9143472" cy="503510"/>
          </a:xfrm>
        </p:spPr>
        <p:txBody>
          <a:bodyPr/>
          <a:lstStyle/>
          <a:p>
            <a:pPr eaLnBrk="1" hangingPunct="1"/>
            <a:r>
              <a:rPr lang="ar-JO" b="1" dirty="0">
                <a:solidFill>
                  <a:srgbClr val="FFFFFF"/>
                </a:solidFill>
                <a:effectLst>
                  <a:glow rad="139700">
                    <a:schemeClr val="tx1"/>
                  </a:glow>
                </a:effectLst>
                <a:latin typeface="Arial" charset="0"/>
                <a:ea typeface="ＭＳ Ｐゴシック" charset="0"/>
                <a:cs typeface="Arial" charset="0"/>
              </a:rPr>
              <a:t>عبرانيين: ثابر</a:t>
            </a:r>
            <a:endParaRPr lang="en-US"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836614"/>
          <a:ext cx="9144000" cy="4921254"/>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تفوق المسيح على اليهودية كرئئس كهنة</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الثبات</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من خلال الإيمان</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1-4: 13</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14-10: 18</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19-13: 25</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الأنبياء</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الملائكة</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موسى</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هارون</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ملكي صادق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العهد القديم</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خيمة الإجتماع</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الذبائح</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الخطية الإرادية</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النماذج</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الثبات  كأبناء</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الأخلاق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رفض الله</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التشجيع</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4-   2: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3: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 20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1-10</a:t>
                      </a: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 </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19-39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4-13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14-17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18-29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جلال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خدمة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إظهار المسيحية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اللاهوت</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الممارسة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المؤلف والمستلمون والأصل والوجهة غير معروفين</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67-68 م</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5392" y="0"/>
            <a:ext cx="617467" cy="40010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Rectangle 1">
            <a:extLst>
              <a:ext uri="{FF2B5EF4-FFF2-40B4-BE49-F238E27FC236}">
                <a16:creationId xmlns:a16="http://schemas.microsoft.com/office/drawing/2014/main" id="{AD82BF38-B1D1-32F9-DD22-067549BED173}"/>
              </a:ext>
            </a:extLst>
          </p:cNvPr>
          <p:cNvSpPr/>
          <p:nvPr/>
        </p:nvSpPr>
        <p:spPr bwMode="auto">
          <a:xfrm>
            <a:off x="3616876" y="2554061"/>
            <a:ext cx="1380487" cy="3686132"/>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3" name="Rectangle 2">
            <a:extLst>
              <a:ext uri="{FF2B5EF4-FFF2-40B4-BE49-F238E27FC236}">
                <a16:creationId xmlns:a16="http://schemas.microsoft.com/office/drawing/2014/main" id="{73EA5A38-C8D2-94A4-0C11-9072BD24ECBB}"/>
              </a:ext>
            </a:extLst>
          </p:cNvPr>
          <p:cNvSpPr/>
          <p:nvPr/>
        </p:nvSpPr>
        <p:spPr bwMode="auto">
          <a:xfrm>
            <a:off x="3016156" y="5909481"/>
            <a:ext cx="2524836"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05" charset="-128"/>
                <a:cs typeface="Arial" panose="020B0604020202020204" pitchFamily="34" charset="0"/>
              </a:rPr>
              <a:t>9: 1-10: 18</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82756766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سؤالين مهمين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كان موت المسيح    أفضل؟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 هي المشكلة في         ذبائح العهد القديم؟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30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المشكلة في                     ذبائح العهد القديم؟</a:t>
            </a:r>
          </a:p>
        </p:txBody>
      </p:sp>
    </p:spTree>
    <p:extLst>
      <p:ext uri="{BB962C8B-B14F-4D97-AF65-F5344CB8AC3E}">
        <p14:creationId xmlns:p14="http://schemas.microsoft.com/office/powerpoint/2010/main" val="360994547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1676400"/>
            <a:ext cx="8890000" cy="5181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510"/>
            <a:ext cx="9144000" cy="2368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ثم العهد الأول كان له أيضاً فرائض خدمة والقدس العالمي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392896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05836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نصب المسكن الأول الذي يقال له القدس الذي كان فيه المنارة، والمائدة، وخبز التقدمة.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965242"/>
            <a:ext cx="9159431" cy="3892758"/>
          </a:xfrm>
          <a:prstGeom prst="rect">
            <a:avLst/>
          </a:prstGeom>
        </p:spPr>
      </p:pic>
      <p:sp>
        <p:nvSpPr>
          <p:cNvPr id="7" name="Text Box 8"/>
          <p:cNvSpPr txBox="1">
            <a:spLocks noChangeArrowheads="1"/>
          </p:cNvSpPr>
          <p:nvPr/>
        </p:nvSpPr>
        <p:spPr bwMode="auto">
          <a:xfrm>
            <a:off x="4557608" y="426679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القدس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Tree>
    <p:extLst>
      <p:ext uri="{BB962C8B-B14F-4D97-AF65-F5344CB8AC3E}">
        <p14:creationId xmlns:p14="http://schemas.microsoft.com/office/powerpoint/2010/main" val="36467793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effectLst>
                  <a:glow rad="228600">
                    <a:schemeClr val="tx1"/>
                  </a:glow>
                </a:effectLst>
              </a:rPr>
              <a:t>Supreme Court Redefinition of Marriage 26 June 2015</a:t>
            </a:r>
          </a:p>
        </p:txBody>
      </p:sp>
      <p:pic>
        <p:nvPicPr>
          <p:cNvPr id="4" name="Picture 3"/>
          <p:cNvPicPr>
            <a:picLocks noChangeAspect="1"/>
          </p:cNvPicPr>
          <p:nvPr/>
        </p:nvPicPr>
        <p:blipFill>
          <a:blip r:embed="rId2"/>
          <a:stretch>
            <a:fillRect/>
          </a:stretch>
        </p:blipFill>
        <p:spPr>
          <a:xfrm>
            <a:off x="215900" y="0"/>
            <a:ext cx="8688345" cy="6858000"/>
          </a:xfrm>
          <a:prstGeom prst="rect">
            <a:avLst/>
          </a:prstGeom>
        </p:spPr>
      </p:pic>
    </p:spTree>
    <p:extLst>
      <p:ext uri="{BB962C8B-B14F-4D97-AF65-F5344CB8AC3E}">
        <p14:creationId xmlns:p14="http://schemas.microsoft.com/office/powerpoint/2010/main" val="333112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05836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ووراء الحجاب الثاني المسكن الذي يقال له قدس الأقداس</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965242"/>
            <a:ext cx="9159431" cy="3892758"/>
          </a:xfrm>
          <a:prstGeom prst="rect">
            <a:avLst/>
          </a:prstGeom>
        </p:spPr>
      </p:pic>
      <p:sp>
        <p:nvSpPr>
          <p:cNvPr id="6" name="Text Box 7"/>
          <p:cNvSpPr txBox="1">
            <a:spLocks noChangeArrowheads="1"/>
          </p:cNvSpPr>
          <p:nvPr/>
        </p:nvSpPr>
        <p:spPr bwMode="auto">
          <a:xfrm>
            <a:off x="671410" y="2965242"/>
            <a:ext cx="182258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قدس الأقداس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7" name="Text Box 8"/>
          <p:cNvSpPr txBox="1">
            <a:spLocks noChangeArrowheads="1"/>
          </p:cNvSpPr>
          <p:nvPr/>
        </p:nvSpPr>
        <p:spPr bwMode="auto">
          <a:xfrm>
            <a:off x="4557608" y="426679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القدس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Tree>
    <p:extLst>
      <p:ext uri="{BB962C8B-B14F-4D97-AF65-F5344CB8AC3E}">
        <p14:creationId xmlns:p14="http://schemas.microsoft.com/office/powerpoint/2010/main" val="30139327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865014"/>
            <a:ext cx="9132169" cy="59929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71365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فيه مبخرة من ذهب ... (9: 4أ)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54531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9858"/>
            <a:ext cx="9144000" cy="5625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71365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فيه مبخرة من ذهب، وتابوت العهد مغشى من كل جهة بالذهب (9: 4أ)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64854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727650"/>
            <a:ext cx="9144000" cy="5130350"/>
          </a:xfrm>
          <a:prstGeom prst="rect">
            <a:avLst/>
          </a:prstGeom>
        </p:spPr>
      </p:pic>
      <p:sp>
        <p:nvSpPr>
          <p:cNvPr id="900098" name="Rectangle 2"/>
          <p:cNvSpPr>
            <a:spLocks noGrp="1" noChangeArrowheads="1"/>
          </p:cNvSpPr>
          <p:nvPr>
            <p:ph type="ctrTitle"/>
          </p:nvPr>
        </p:nvSpPr>
        <p:spPr>
          <a:xfrm>
            <a:off x="0" y="44063"/>
            <a:ext cx="9144000" cy="247779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فيه قسط من ذهب فيه المن، وعصا هارون التي أفرخت، ولوحا العهد.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4ب)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31271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45998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16286" y="44062"/>
            <a:ext cx="4027714" cy="6813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وفوقه كروبا المجد مظللين الغطاء.</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5أ)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835891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67257" y="44062"/>
            <a:ext cx="2916048" cy="503622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أشياء ليس لنا الآن أن نتكلم عنها بالتفصيل.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5ب)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58738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Slide3"/>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a:stretch/>
        </p:blipFill>
        <p:spPr bwMode="auto">
          <a:xfrm>
            <a:off x="0" y="2286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Freeform 4"/>
          <p:cNvSpPr>
            <a:spLocks/>
          </p:cNvSpPr>
          <p:nvPr/>
        </p:nvSpPr>
        <p:spPr bwMode="auto">
          <a:xfrm>
            <a:off x="1828800" y="0"/>
            <a:ext cx="7434263" cy="19050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5" name="Freeform 5"/>
          <p:cNvSpPr>
            <a:spLocks/>
          </p:cNvSpPr>
          <p:nvPr/>
        </p:nvSpPr>
        <p:spPr bwMode="auto">
          <a:xfrm>
            <a:off x="2074863" y="139700"/>
            <a:ext cx="5810250" cy="1393825"/>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 name="Freeform 6"/>
          <p:cNvSpPr>
            <a:spLocks/>
          </p:cNvSpPr>
          <p:nvPr/>
        </p:nvSpPr>
        <p:spPr bwMode="auto">
          <a:xfrm>
            <a:off x="3876675" y="561975"/>
            <a:ext cx="1465263" cy="468313"/>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7"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الساحة</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8"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القدس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9" name="Rectangle 10"/>
          <p:cNvSpPr txBox="1">
            <a:spLocks noChangeArrowheads="1"/>
          </p:cNvSpPr>
          <p:nvPr/>
        </p:nvSpPr>
        <p:spPr bwMode="auto">
          <a:xfrm>
            <a:off x="0" y="6858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lang="ar-JO" sz="4000" b="1" dirty="0">
                <a:solidFill>
                  <a:schemeClr val="tx1"/>
                </a:solidFill>
                <a:latin typeface="Arial" charset="0"/>
                <a:ea typeface="ＭＳ Ｐゴシック" charset="0"/>
              </a:rPr>
              <a:t>يوم الكفارة (لا 16: 29-34)</a:t>
            </a:r>
            <a:endParaRPr lang="en-US" sz="4000" b="1" dirty="0">
              <a:solidFill>
                <a:schemeClr val="tx1"/>
              </a:solidFill>
              <a:latin typeface="Arial" charset="0"/>
              <a:ea typeface="ＭＳ Ｐゴシック" charset="0"/>
            </a:endParaRPr>
          </a:p>
        </p:txBody>
      </p:sp>
      <p:sp>
        <p:nvSpPr>
          <p:cNvPr id="20" name="Text Box 9"/>
          <p:cNvSpPr txBox="1">
            <a:spLocks noChangeArrowheads="1"/>
          </p:cNvSpPr>
          <p:nvPr/>
        </p:nvSpPr>
        <p:spPr bwMode="auto">
          <a:xfrm>
            <a:off x="7162800" y="1790217"/>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قدس الأقداس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2" name="Title 1"/>
          <p:cNvSpPr>
            <a:spLocks noGrp="1"/>
          </p:cNvSpPr>
          <p:nvPr>
            <p:ph type="title" idx="4294967295"/>
          </p:nvPr>
        </p:nvSpPr>
        <p:spPr>
          <a:xfrm>
            <a:off x="-1" y="5054179"/>
            <a:ext cx="9144001" cy="1143000"/>
          </a:xfrm>
        </p:spPr>
        <p:txBody>
          <a:bodyPr/>
          <a:lstStyle/>
          <a:p>
            <a:pPr rtl="0" eaLnBrk="0" fontAlgn="base" latinLnBrk="0" hangingPunct="0"/>
            <a:br>
              <a:rPr lang="en-US" sz="3600" b="1" i="0" spc="0" baseline="0" dirty="0">
                <a:ln>
                  <a:noFill/>
                </a:ln>
                <a:solidFill>
                  <a:srgbClr val="FFFFFF"/>
                </a:solidFill>
                <a:effectLst>
                  <a:glow rad="381000">
                    <a:srgbClr val="000000"/>
                  </a:glow>
                </a:effectLst>
                <a:latin typeface="Arial" panose="020B0604020202020204" pitchFamily="34" charset="0"/>
                <a:ea typeface="ＭＳ Ｐゴシック"/>
                <a:cs typeface="Arial" panose="020B0604020202020204" pitchFamily="34" charset="0"/>
              </a:rPr>
            </a:br>
            <a:r>
              <a:rPr lang="ar-JO" sz="3600" b="1" i="0" spc="0" baseline="0" dirty="0">
                <a:ln>
                  <a:noFill/>
                </a:ln>
                <a:solidFill>
                  <a:srgbClr val="FFFFFF"/>
                </a:solidFill>
                <a:effectLst>
                  <a:glow rad="381000">
                    <a:srgbClr val="000000"/>
                  </a:glow>
                </a:effectLst>
                <a:latin typeface="Arial" panose="020B0604020202020204" pitchFamily="34" charset="0"/>
                <a:ea typeface="ＭＳ Ｐゴシック"/>
                <a:cs typeface="Arial" panose="020B0604020202020204" pitchFamily="34" charset="0"/>
              </a:rPr>
              <a:t>ثم إذ صارت هذه مهيأة هكذا، يدخل الكهنة إلى المسكن الأول كل حين، صانعين الخدمة (9: 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886025"/>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4" name="Picture 3" descr="Slide3"/>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a:stretch/>
        </p:blipFill>
        <p:spPr bwMode="auto">
          <a:xfrm>
            <a:off x="0" y="2286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5" name="Freeform 4"/>
          <p:cNvSpPr>
            <a:spLocks/>
          </p:cNvSpPr>
          <p:nvPr/>
        </p:nvSpPr>
        <p:spPr bwMode="auto">
          <a:xfrm>
            <a:off x="1828800" y="0"/>
            <a:ext cx="7434263" cy="19050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6" name="Freeform 5"/>
          <p:cNvSpPr>
            <a:spLocks/>
          </p:cNvSpPr>
          <p:nvPr/>
        </p:nvSpPr>
        <p:spPr bwMode="auto">
          <a:xfrm>
            <a:off x="2074863" y="139700"/>
            <a:ext cx="5810250" cy="1393825"/>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7" name="Freeform 6"/>
          <p:cNvSpPr>
            <a:spLocks/>
          </p:cNvSpPr>
          <p:nvPr/>
        </p:nvSpPr>
        <p:spPr bwMode="auto">
          <a:xfrm>
            <a:off x="3876675" y="561975"/>
            <a:ext cx="1465263" cy="468313"/>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الساحة</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القدس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293893" name="Rectangle 10"/>
          <p:cNvSpPr>
            <a:spLocks noGrp="1" noChangeArrowheads="1"/>
          </p:cNvSpPr>
          <p:nvPr>
            <p:ph type="title" idx="4294967295"/>
          </p:nvPr>
        </p:nvSpPr>
        <p:spPr>
          <a:xfrm>
            <a:off x="0" y="6858000"/>
            <a:ext cx="9144000" cy="1143000"/>
          </a:xfrm>
        </p:spPr>
        <p:txBody>
          <a:bodyPr/>
          <a:lstStyle/>
          <a:p>
            <a:pPr eaLnBrk="1" hangingPunct="1"/>
            <a:r>
              <a:rPr lang="ar-JO" sz="4000" b="1" dirty="0">
                <a:solidFill>
                  <a:schemeClr val="tx1"/>
                </a:solidFill>
                <a:latin typeface="Arial" charset="0"/>
                <a:ea typeface="ＭＳ Ｐゴシック" charset="0"/>
              </a:rPr>
              <a:t>يوم الكفارة (لا 16: 29-34)</a:t>
            </a:r>
          </a:p>
        </p:txBody>
      </p:sp>
      <p:sp>
        <p:nvSpPr>
          <p:cNvPr id="12" name="Rectangle 2"/>
          <p:cNvSpPr txBox="1">
            <a:spLocks noChangeArrowheads="1"/>
          </p:cNvSpPr>
          <p:nvPr/>
        </p:nvSpPr>
        <p:spPr bwMode="auto">
          <a:xfrm>
            <a:off x="0" y="2721429"/>
            <a:ext cx="6731000" cy="438331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3600" b="1" i="0" u="none" strike="noStrike" kern="0" cap="none" spc="0" normalizeH="0" baseline="0">
                <a:ln>
                  <a:noFill/>
                </a:ln>
                <a:solidFill>
                  <a:srgbClr val="FFFFFF"/>
                </a:solidFill>
                <a:effectLst>
                  <a:glow rad="381000">
                    <a:srgbClr val="000000"/>
                  </a:glow>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وأما إلى الثاني فرئيس الكهنة فقط مرة في السنة، ليس بلا دم يقدمه عن نفسه وعن جهالات الشعب</a:t>
            </a:r>
          </a:p>
          <a:p>
            <a:r>
              <a:rPr lang="ar-JO" dirty="0">
                <a:latin typeface="Arial" panose="020B0604020202020204" pitchFamily="34" charset="0"/>
                <a:cs typeface="Arial" panose="020B0604020202020204" pitchFamily="34" charset="0"/>
              </a:rPr>
              <a:t>(9: 7)</a:t>
            </a:r>
            <a:endParaRPr lang="en-US" dirty="0">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7162800" y="1790217"/>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قدس الأقداس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Tree>
    <p:extLst>
      <p:ext uri="{BB962C8B-B14F-4D97-AF65-F5344CB8AC3E}">
        <p14:creationId xmlns:p14="http://schemas.microsoft.com/office/powerpoint/2010/main" val="3951312290"/>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00098" name="Rectangle 2"/>
          <p:cNvSpPr>
            <a:spLocks noGrp="1" noChangeArrowheads="1"/>
          </p:cNvSpPr>
          <p:nvPr>
            <p:ph type="ctrTitle"/>
          </p:nvPr>
        </p:nvSpPr>
        <p:spPr>
          <a:xfrm>
            <a:off x="107504" y="116632"/>
            <a:ext cx="9036496" cy="28686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معلناً الروح القدس بهذا أن طريق الأقداس لم يظهر بعد، ما دام المسكن الأول له إقامة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07848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5" descr="Tabernac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495800" y="116632"/>
            <a:ext cx="4645950" cy="588649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هو رمز للوقت الحاضر، الذي فيه تقدم قرابين وذبائح، لا يمكن من جهة الضمير أن تكمل الذي يخدم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98800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effectLst>
                  <a:glow rad="228600">
                    <a:schemeClr val="tx1"/>
                  </a:glow>
                </a:effectLst>
              </a:rPr>
              <a:t>Supreme Court Redefinition of Marriage 26 June 2015</a:t>
            </a:r>
          </a:p>
        </p:txBody>
      </p:sp>
      <p:pic>
        <p:nvPicPr>
          <p:cNvPr id="3" name="Picture 2"/>
          <p:cNvPicPr>
            <a:picLocks noChangeAspect="1"/>
          </p:cNvPicPr>
          <p:nvPr/>
        </p:nvPicPr>
        <p:blipFill>
          <a:blip r:embed="rId2"/>
          <a:stretch>
            <a:fillRect/>
          </a:stretch>
        </p:blipFill>
        <p:spPr>
          <a:xfrm>
            <a:off x="-1305646" y="-1133633"/>
            <a:ext cx="11535422" cy="8968791"/>
          </a:xfrm>
          <a:prstGeom prst="rect">
            <a:avLst/>
          </a:prstGeom>
        </p:spPr>
      </p:pic>
    </p:spTree>
    <p:extLst>
      <p:ext uri="{BB962C8B-B14F-4D97-AF65-F5344CB8AC3E}">
        <p14:creationId xmlns:p14="http://schemas.microsoft.com/office/powerpoint/2010/main" val="1110897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62079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وهي قائمة بأطعمة وأشربة وغسلات مختلفة وفرائض جسدية فقط، موضوعة إلى وقت الإصلاح.</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5557" y="3102429"/>
            <a:ext cx="6861730" cy="3755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8049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endParaRPr lang="en-US" dirty="0"/>
          </a:p>
        </p:txBody>
      </p:sp>
    </p:spTree>
    <p:extLst>
      <p:ext uri="{BB962C8B-B14F-4D97-AF65-F5344CB8AC3E}">
        <p14:creationId xmlns:p14="http://schemas.microsoft.com/office/powerpoint/2010/main" val="4172614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يكون موت المسيح</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أفضل؟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3087730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9: 11</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3845"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rtl="1" fontAlgn="base">
              <a:spcBef>
                <a:spcPct val="50000"/>
              </a:spcBef>
              <a:spcAft>
                <a:spcPct val="0"/>
              </a:spcAft>
              <a:defRPr/>
            </a:pPr>
            <a:r>
              <a:rPr lang="ar-JO" sz="3600" b="1" dirty="0">
                <a:solidFill>
                  <a:srgbClr val="FFFFFF"/>
                </a:solidFill>
                <a:effectLst>
                  <a:glow rad="228600">
                    <a:srgbClr val="000000"/>
                  </a:glow>
                </a:effectLst>
                <a:latin typeface="Arial"/>
                <a:cs typeface="Arial"/>
              </a:rPr>
              <a:t>وأما المسيح، وهو قد جاء رئيس كهنة للخيرات العتيدة، فبالمسكن الأعظم والأكمل غير المصنوع بيد، أي الذي ليس من هذه الخليقة</a:t>
            </a:r>
            <a:endParaRPr lang="en-US" sz="3600" b="1" dirty="0">
              <a:solidFill>
                <a:srgbClr val="FFFFFF"/>
              </a:solidFill>
              <a:effectLst>
                <a:glow rad="228600">
                  <a:srgbClr val="000000"/>
                </a:glow>
              </a:effectLst>
              <a:latin typeface="Arial"/>
              <a:cs typeface="Arial"/>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00"/>
                </a:solidFill>
                <a:effectLst>
                  <a:glow rad="228600">
                    <a:schemeClr val="tx1"/>
                  </a:glow>
                </a:effectLst>
                <a:ea typeface="ＭＳ Ｐゴシック" charset="0"/>
              </a:rPr>
              <a:t>رمزية يوم الكفارة</a:t>
            </a:r>
            <a:endParaRPr lang="en-US" sz="4000"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216020451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9: 12</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4869" name="Text Box 5"/>
          <p:cNvSpPr txBox="1">
            <a:spLocks noChangeArrowheads="1"/>
          </p:cNvSpPr>
          <p:nvPr/>
        </p:nvSpPr>
        <p:spPr bwMode="auto">
          <a:xfrm>
            <a:off x="0" y="1497239"/>
            <a:ext cx="5268036"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rtl="1" fontAlgn="base">
              <a:spcBef>
                <a:spcPct val="50000"/>
              </a:spcBef>
              <a:spcAft>
                <a:spcPct val="0"/>
              </a:spcAft>
              <a:defRPr/>
            </a:pPr>
            <a:r>
              <a:rPr lang="ar-JO" sz="4800" b="1" dirty="0">
                <a:solidFill>
                  <a:srgbClr val="FFFFFF"/>
                </a:solidFill>
                <a:effectLst>
                  <a:glow rad="482600">
                    <a:schemeClr val="tx1"/>
                  </a:glow>
                </a:effectLst>
                <a:latin typeface="Arial"/>
                <a:cs typeface="Arial"/>
              </a:rPr>
              <a:t>وليس بدم تيوس وعجول،    بل بدم نفسه،                  دخل مرة واحدة                إلى الأقداس،                فوجد فداء أبدياً.</a:t>
            </a:r>
            <a:endParaRPr lang="en-US" sz="4800" b="1" dirty="0">
              <a:solidFill>
                <a:srgbClr val="FFFFFF"/>
              </a:solidFill>
              <a:effectLst>
                <a:glow rad="482600">
                  <a:schemeClr val="tx1"/>
                </a:glow>
              </a:effectLst>
              <a:latin typeface="Arial"/>
              <a:cs typeface="Arial"/>
            </a:endParaRPr>
          </a:p>
        </p:txBody>
      </p:sp>
      <p:sp>
        <p:nvSpPr>
          <p:cNvPr id="300036" name="Rectangle 6"/>
          <p:cNvSpPr>
            <a:spLocks noGrp="1" noChangeArrowheads="1"/>
          </p:cNvSpPr>
          <p:nvPr>
            <p:ph type="title" idx="4294967295"/>
          </p:nvPr>
        </p:nvSpPr>
        <p:spPr>
          <a:xfrm>
            <a:off x="0" y="319314"/>
            <a:ext cx="9144000" cy="1143000"/>
          </a:xfrm>
        </p:spPr>
        <p:txBody>
          <a:bodyPr/>
          <a:lstStyle/>
          <a:p>
            <a:pPr eaLnBrk="1" hangingPunct="1"/>
            <a:r>
              <a:rPr lang="ar-JO" sz="3600" b="1" dirty="0">
                <a:solidFill>
                  <a:srgbClr val="FFFF00"/>
                </a:solidFill>
                <a:effectLst>
                  <a:glow rad="482600">
                    <a:schemeClr val="tx1"/>
                  </a:glow>
                </a:effectLst>
                <a:latin typeface="Arial" charset="0"/>
                <a:ea typeface="ＭＳ Ｐゴシック" charset="0"/>
              </a:rPr>
              <a:t>مرة بدم نفسه لأجل الجميع</a:t>
            </a:r>
            <a:endParaRPr lang="en-US" sz="4000" dirty="0">
              <a:solidFill>
                <a:srgbClr val="FFFF00"/>
              </a:solidFill>
              <a:effectLst>
                <a:glow rad="482600">
                  <a:schemeClr val="tx1"/>
                </a:glow>
              </a:effectLst>
              <a:latin typeface="Arial" charset="0"/>
              <a:ea typeface="ＭＳ Ｐゴシック" charset="0"/>
            </a:endParaRPr>
          </a:p>
        </p:txBody>
      </p:sp>
    </p:spTree>
    <p:extLst>
      <p:ext uri="{BB962C8B-B14F-4D97-AF65-F5344CB8AC3E}">
        <p14:creationId xmlns:p14="http://schemas.microsoft.com/office/powerpoint/2010/main" val="443104305"/>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y Pl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5352143" cy="6051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إن كان دم ثيران وتيوس ورماد عجلة مرشوش على المنجسين، يقدس إلى طهارة الجسد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94768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896428" cy="6780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21000" y="368300"/>
            <a:ext cx="6223000" cy="64456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فكم بالحري يكون دم المسيح، الذي بروح أزلي قدم نفسه لله بلا عيب، يطهر ضمائركم من أعمال ميتة لتخدموا الله الحي (9: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186360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854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48206"/>
            <a:ext cx="9144000" cy="449165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ولأجل هذا هو وسيط عهد جديد، لكي يكون المدعوون­ إذ صار موت لفداء التعديات التي في العهد الأول ينالون وعد الميراث الأبدي (9: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39575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432836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حيث توجد وصية، يلزم بيان موت الموصي، لأن الوصية ثابتة على الموتى، إذ لا قوة لها البتة ما دام الموصي حياً.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16-17)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759477" y="4227286"/>
            <a:ext cx="4384523" cy="2630714"/>
          </a:xfrm>
          <a:prstGeom prst="rect">
            <a:avLst/>
          </a:prstGeom>
        </p:spPr>
      </p:pic>
      <p:pic>
        <p:nvPicPr>
          <p:cNvPr id="3" name="Picture 2"/>
          <p:cNvPicPr>
            <a:picLocks noChangeAspect="1"/>
          </p:cNvPicPr>
          <p:nvPr/>
        </p:nvPicPr>
        <p:blipFill>
          <a:blip r:embed="rId4"/>
          <a:stretch>
            <a:fillRect/>
          </a:stretch>
        </p:blipFill>
        <p:spPr>
          <a:xfrm>
            <a:off x="0" y="4237090"/>
            <a:ext cx="5007429" cy="2620910"/>
          </a:xfrm>
          <a:prstGeom prst="rect">
            <a:avLst/>
          </a:prstGeom>
        </p:spPr>
      </p:pic>
    </p:spTree>
    <p:extLst>
      <p:ext uri="{BB962C8B-B14F-4D97-AF65-F5344CB8AC3E}">
        <p14:creationId xmlns:p14="http://schemas.microsoft.com/office/powerpoint/2010/main" val="317023711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44062"/>
            <a:ext cx="9144001" cy="26483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فمن ثم الأول أيضا لم يكرس بلا دم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3549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t>إعادة تعريف المحكمة العليا للزواج</a:t>
            </a:r>
            <a:b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br>
            <a: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t>26 حزيران 2015</a:t>
            </a:r>
            <a:endParaRPr lang="en-US" sz="3600" b="1" dirty="0">
              <a:effectLst>
                <a:glow rad="228600">
                  <a:schemeClr val="tx1"/>
                </a:glow>
              </a:effectLst>
            </a:endParaRPr>
          </a:p>
        </p:txBody>
      </p:sp>
      <p:pic>
        <p:nvPicPr>
          <p:cNvPr id="4" name="Picture 3"/>
          <p:cNvPicPr>
            <a:picLocks noChangeAspect="1"/>
          </p:cNvPicPr>
          <p:nvPr/>
        </p:nvPicPr>
        <p:blipFill>
          <a:blip r:embed="rId2"/>
          <a:stretch>
            <a:fillRect/>
          </a:stretch>
        </p:blipFill>
        <p:spPr>
          <a:xfrm>
            <a:off x="-1" y="1735184"/>
            <a:ext cx="9221069" cy="5122816"/>
          </a:xfrm>
          <a:prstGeom prst="rect">
            <a:avLst/>
          </a:prstGeom>
        </p:spPr>
      </p:pic>
    </p:spTree>
    <p:extLst>
      <p:ext uri="{BB962C8B-B14F-4D97-AF65-F5344CB8AC3E}">
        <p14:creationId xmlns:p14="http://schemas.microsoft.com/office/powerpoint/2010/main" val="858546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67"/>
            <a:ext cx="9144001" cy="6813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53000" y="44062"/>
            <a:ext cx="4190999" cy="4781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موسى بعدما كلم جميع الشعب بكل وصية بحسب الناموس، أخذ دم العجول والتيوس، مع ماء</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61857"/>
            <a:ext cx="9144001" cy="1814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وصوفا قرمزيا وزوفا، ورش الكتاب نفسه وجميع الشعب</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68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367"/>
            <a:ext cx="9144000" cy="467308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قائلاً: هذا هو دم العهد الذي أوصاكم الله به، والمسكن أيضاً وجميع آنية الخدمة رشها كذلك بالدم، وكل شيء تقريباً يتطهر حسب الناموس بالدم (9: 20-22أ)</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656269" y="4450781"/>
            <a:ext cx="3703414" cy="2407219"/>
          </a:xfrm>
          <a:prstGeom prst="rect">
            <a:avLst/>
          </a:prstGeom>
        </p:spPr>
      </p:pic>
    </p:spTree>
    <p:extLst>
      <p:ext uri="{BB962C8B-B14F-4D97-AF65-F5344CB8AC3E}">
        <p14:creationId xmlns:p14="http://schemas.microsoft.com/office/powerpoint/2010/main" val="56394198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06142" y="44062"/>
            <a:ext cx="3537858" cy="6813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وبدون سفك دم        لا تحصل مغفرة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22ب)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 y="-1"/>
            <a:ext cx="5606143" cy="6814363"/>
          </a:xfrm>
          <a:prstGeom prst="rect">
            <a:avLst/>
          </a:prstGeom>
        </p:spPr>
      </p:pic>
    </p:spTree>
    <p:extLst>
      <p:ext uri="{BB962C8B-B14F-4D97-AF65-F5344CB8AC3E}">
        <p14:creationId xmlns:p14="http://schemas.microsoft.com/office/powerpoint/2010/main" val="402852232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527029"/>
            <a:ext cx="9144000" cy="3330971"/>
          </a:xfrm>
          <a:prstGeom prst="rect">
            <a:avLst/>
          </a:prstGeom>
        </p:spPr>
      </p:pic>
      <p:sp>
        <p:nvSpPr>
          <p:cNvPr id="900098" name="Rectangle 2"/>
          <p:cNvSpPr>
            <a:spLocks noGrp="1" noChangeArrowheads="1"/>
          </p:cNvSpPr>
          <p:nvPr>
            <p:ph type="ctrTitle"/>
          </p:nvPr>
        </p:nvSpPr>
        <p:spPr>
          <a:xfrm>
            <a:off x="0" y="44063"/>
            <a:ext cx="9144000" cy="4074366"/>
          </a:xfrm>
          <a:solidFill>
            <a:schemeClr val="tx2"/>
          </a:solidFill>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فكان يلزم أن أمثلة الأشياء التي في السماوات تطهر بهذه، وأما السماويات عينها، فبذبائح أفضل من هذه.</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626798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709" y="44063"/>
            <a:ext cx="4590174" cy="6813937"/>
          </a:xfrm>
          <a:prstGeom prst="rect">
            <a:avLst/>
          </a:prstGeom>
        </p:spPr>
      </p:pic>
      <p:sp>
        <p:nvSpPr>
          <p:cNvPr id="900098" name="Rectangle 2"/>
          <p:cNvSpPr>
            <a:spLocks noGrp="1" noChangeArrowheads="1"/>
          </p:cNvSpPr>
          <p:nvPr>
            <p:ph type="ctrTitle"/>
          </p:nvPr>
        </p:nvSpPr>
        <p:spPr>
          <a:xfrm>
            <a:off x="4636072" y="44062"/>
            <a:ext cx="4345360"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المسيح لم يدخل إلى أقداس مصنوعة بيد أشباه الحقيقية، بل إلى السماء عينها، ليظهر الآن أمام وجه الله لأجلنا.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68202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91857"/>
            <a:ext cx="9144000" cy="2540000"/>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ليقدم </a:t>
            </a:r>
            <a:r>
              <a:rPr lang="ar-JO" sz="3600" b="1">
                <a:effectLst>
                  <a:glow rad="127000">
                    <a:schemeClr val="tx1"/>
                  </a:glow>
                </a:effectLst>
                <a:latin typeface="Arial" panose="020B0604020202020204" pitchFamily="34" charset="0"/>
                <a:ea typeface="ＭＳ Ｐゴシック" charset="0"/>
                <a:cs typeface="Arial" panose="020B0604020202020204" pitchFamily="34" charset="0"/>
              </a:rPr>
              <a:t>نفسه مراراً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كثيرة، كما يدخل رئيس الكهنة إلى الأقداس كل سنة بدم آخر.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22605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9: 26</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6917"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rtl="1" fontAlgn="base">
              <a:spcBef>
                <a:spcPct val="50000"/>
              </a:spcBef>
              <a:spcAft>
                <a:spcPct val="0"/>
              </a:spcAft>
              <a:defRPr/>
            </a:pPr>
            <a:r>
              <a:rPr lang="ar-JO" sz="3600" b="1" dirty="0">
                <a:solidFill>
                  <a:srgbClr val="FFFFFF"/>
                </a:solidFill>
                <a:effectLst>
                  <a:glow rad="228600">
                    <a:srgbClr val="000000"/>
                  </a:glow>
                </a:effectLst>
                <a:latin typeface="Arial"/>
                <a:ea typeface="Times New Roman" pitchFamily="-111" charset="0"/>
                <a:cs typeface="Arial"/>
              </a:rPr>
              <a:t>فإذ ذاك كان يجب أن يتألم مراراً كثيرة منذ تأسيس العالم، ولكنه الآن قد أظهر مرة عند انقضاء الدهور ليبطل الخطية بذبيحة نفسه.</a:t>
            </a:r>
            <a:endParaRPr lang="en-US" sz="3600" b="1" dirty="0">
              <a:solidFill>
                <a:srgbClr val="FFFFFF"/>
              </a:solidFill>
              <a:effectLst>
                <a:glow rad="228600">
                  <a:srgbClr val="000000"/>
                </a:glow>
              </a:effectLst>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600" b="1" dirty="0">
                <a:solidFill>
                  <a:srgbClr val="FFFF00"/>
                </a:solidFill>
                <a:effectLst>
                  <a:glow rad="228600">
                    <a:schemeClr val="tx1"/>
                  </a:glow>
                </a:effectLst>
                <a:ea typeface="ＭＳ Ｐゴシック" charset="0"/>
              </a:rPr>
              <a:t>تم التخلص من الخطيئة (وليس فقط تغطيتها)</a:t>
            </a:r>
            <a:endParaRPr lang="en-US" sz="3600" b="1"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372878634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0160"/>
            <a:ext cx="9144000" cy="5577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23609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وكما وضع للناس أن يموتوا مرة ثم بعد ذلك الدينونة،</a:t>
            </a:r>
          </a:p>
        </p:txBody>
      </p:sp>
      <p:sp>
        <p:nvSpPr>
          <p:cNvPr id="5" name="Rectangle 2"/>
          <p:cNvSpPr txBox="1">
            <a:spLocks noChangeArrowheads="1"/>
          </p:cNvSpPr>
          <p:nvPr/>
        </p:nvSpPr>
        <p:spPr bwMode="auto">
          <a:xfrm>
            <a:off x="0" y="1213823"/>
            <a:ext cx="9144000" cy="51992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هكذا المسيح أيضاً، بعدما قدم مرة لكي يحمل خطايا كثيرين، سيظهر ثانية بلا خطية للخلاص للذين ينتظرونه.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27-28)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4981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kumimoji="0" lang="ar-JO" sz="6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mj-ea"/>
                <a:cs typeface="Arial" panose="020B0604020202020204" pitchFamily="34" charset="0"/>
              </a:rPr>
              <a:t>كيف يكون موت المسيح أفضل من أي </a:t>
            </a:r>
            <a:r>
              <a:rPr kumimoji="0" lang="ar-JO" sz="6600" b="1" i="0" u="none" strike="noStrike" kern="1200" cap="none" spc="0" normalizeH="0" baseline="0" noProof="0" dirty="0">
                <a:ln>
                  <a:noFill/>
                </a:ln>
                <a:solidFill>
                  <a:srgbClr val="FFFF00"/>
                </a:solidFill>
                <a:effectLst>
                  <a:glow rad="190500">
                    <a:srgbClr val="000000">
                      <a:alpha val="75000"/>
                    </a:srgbClr>
                  </a:glow>
                  <a:outerShdw blurRad="50800" dist="38100" dir="2700000" algn="tl" rotWithShape="0">
                    <a:srgbClr val="000000">
                      <a:alpha val="43000"/>
                    </a:srgbClr>
                  </a:outerShdw>
                </a:effectLst>
                <a:uLnTx/>
                <a:uFillTx/>
                <a:latin typeface="Arial"/>
                <a:ea typeface="+mj-ea"/>
                <a:cs typeface="Arial" panose="020B0604020202020204" pitchFamily="34" charset="0"/>
              </a:rPr>
              <a:t>ذبيحة</a:t>
            </a:r>
            <a:r>
              <a:rPr kumimoji="0" lang="ar-JO" sz="6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mj-ea"/>
                <a:cs typeface="Arial" panose="020B0604020202020204" pitchFamily="34" charset="0"/>
              </a:rPr>
              <a:t>؟</a:t>
            </a:r>
            <a:endParaRPr lang="en-US" dirty="0"/>
          </a:p>
        </p:txBody>
      </p:sp>
    </p:spTree>
    <p:extLst>
      <p:ext uri="{BB962C8B-B14F-4D97-AF65-F5344CB8AC3E}">
        <p14:creationId xmlns:p14="http://schemas.microsoft.com/office/powerpoint/2010/main" val="4172614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236097"/>
          </a:xfrm>
          <a:no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يخلصنا المسيح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بشكل دائم</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80160"/>
            <a:ext cx="9144000" cy="5577840"/>
          </a:xfrm>
          <a:prstGeom prst="rect">
            <a:avLst/>
          </a:prstGeom>
        </p:spPr>
      </p:pic>
      <p:sp>
        <p:nvSpPr>
          <p:cNvPr id="5" name="Rectangle 2"/>
          <p:cNvSpPr txBox="1">
            <a:spLocks noChangeArrowheads="1"/>
          </p:cNvSpPr>
          <p:nvPr/>
        </p:nvSpPr>
        <p:spPr bwMode="auto">
          <a:xfrm>
            <a:off x="4844143" y="6086371"/>
            <a:ext cx="4299857" cy="7622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6255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t>إعادة تعريف المحكمة العليا للزواج</a:t>
            </a:r>
            <a:b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br>
            <a:r>
              <a:rPr kumimoji="0" lang="ar-JO" sz="36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419196"/>
            <a:ext cx="9144000" cy="5134708"/>
          </a:xfrm>
          <a:prstGeom prst="rect">
            <a:avLst/>
          </a:prstGeom>
        </p:spPr>
      </p:pic>
    </p:spTree>
    <p:extLst>
      <p:ext uri="{BB962C8B-B14F-4D97-AF65-F5344CB8AC3E}">
        <p14:creationId xmlns:p14="http://schemas.microsoft.com/office/powerpoint/2010/main" val="3331124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كانت ذبائح خيمة الإجتماع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مؤقتة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(9: 1-10)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774863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يخلصنا موت المسيح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بشكل دائم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(9: 11-10: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29251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سؤالين مهمين في 9: 35</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كان موت المسيح    أفضل؟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هي المشكلة في         ذبائح العهد القديم؟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48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429" y="0"/>
            <a:ext cx="845457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10429"/>
            <a:ext cx="6531429" cy="3247571"/>
          </a:xfrm>
          <a:no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أشكر الله في مجموعتك الصغيرة على أن يسوع هو رئيس كهنتك الدائم حتى الساعة 9:45</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608936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15740"/>
            <a:ext cx="9070975" cy="4708979"/>
          </a:xfrm>
        </p:spPr>
        <p:txBody>
          <a:bodyPr/>
          <a:lstStyle/>
          <a:p>
            <a:r>
              <a:rPr lang="ar-JO" sz="13800" b="1" dirty="0">
                <a:effectLst>
                  <a:glow rad="228600">
                    <a:schemeClr val="tx1"/>
                  </a:glow>
                </a:effectLst>
              </a:rPr>
              <a:t>الآثار    المترتبة</a:t>
            </a:r>
            <a:endParaRPr lang="en-US" sz="13800" b="1" dirty="0">
              <a:effectLst>
                <a:glow rad="228600">
                  <a:schemeClr val="tx1"/>
                </a:glow>
              </a:effectLst>
            </a:endParaRPr>
          </a:p>
        </p:txBody>
      </p:sp>
    </p:spTree>
    <p:extLst>
      <p:ext uri="{BB962C8B-B14F-4D97-AF65-F5344CB8AC3E}">
        <p14:creationId xmlns:p14="http://schemas.microsoft.com/office/powerpoint/2010/main" val="1013376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03 at 7.15.1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9331"/>
            <a:ext cx="9144000" cy="5598669"/>
          </a:xfrm>
          <a:prstGeom prst="rect">
            <a:avLst/>
          </a:prstGeom>
        </p:spPr>
      </p:pic>
      <p:sp>
        <p:nvSpPr>
          <p:cNvPr id="2" name="Title 1"/>
          <p:cNvSpPr>
            <a:spLocks noGrp="1"/>
          </p:cNvSpPr>
          <p:nvPr>
            <p:ph type="title"/>
          </p:nvPr>
        </p:nvSpPr>
        <p:spPr>
          <a:xfrm>
            <a:off x="38100" y="-9980"/>
            <a:ext cx="9070975" cy="1269311"/>
          </a:xfrm>
        </p:spPr>
        <p:txBody>
          <a:bodyPr/>
          <a:lstStyle/>
          <a:p>
            <a:r>
              <a:rPr lang="ar-JO" sz="4000" b="1" dirty="0">
                <a:effectLst>
                  <a:glow rad="228600">
                    <a:schemeClr val="tx1"/>
                  </a:glow>
                </a:effectLst>
              </a:rPr>
              <a:t>إلى أي مدى ستصل عملية إعادة التعريف؟</a:t>
            </a:r>
            <a:endParaRPr lang="en-US" sz="4000" b="1" dirty="0">
              <a:effectLst>
                <a:glow rad="228600">
                  <a:schemeClr val="tx1"/>
                </a:glow>
              </a:effectLst>
            </a:endParaRPr>
          </a:p>
        </p:txBody>
      </p:sp>
    </p:spTree>
    <p:extLst>
      <p:ext uri="{BB962C8B-B14F-4D97-AF65-F5344CB8AC3E}">
        <p14:creationId xmlns:p14="http://schemas.microsoft.com/office/powerpoint/2010/main" val="1666064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1612900"/>
            <a:ext cx="7620000" cy="5245100"/>
          </a:xfrm>
          <a:prstGeom prst="rect">
            <a:avLst/>
          </a:prstGeom>
        </p:spPr>
      </p:pic>
      <p:sp>
        <p:nvSpPr>
          <p:cNvPr id="2" name="Title 1"/>
          <p:cNvSpPr>
            <a:spLocks noGrp="1"/>
          </p:cNvSpPr>
          <p:nvPr>
            <p:ph type="title"/>
          </p:nvPr>
        </p:nvSpPr>
        <p:spPr>
          <a:xfrm>
            <a:off x="38100" y="-9979"/>
            <a:ext cx="9070975" cy="1622880"/>
          </a:xfrm>
        </p:spPr>
        <p:txBody>
          <a:bodyPr/>
          <a:lstStyle/>
          <a:p>
            <a:r>
              <a:rPr lang="ar-JO" sz="3200" b="1" dirty="0">
                <a:effectLst>
                  <a:glow rad="228600">
                    <a:schemeClr val="tx1"/>
                  </a:glow>
                </a:effectLst>
              </a:rPr>
              <a:t>كيف يختلف الزواج من كلب إذا كنت تحبه؟ أتمنى اليوم أن نتمكن من التركيز على الحب بأسلوب هزلي، أنا أحب كلبي روكو، وهو يحبني. نأمل أن نتمكن من الزواج في يوم من الأيام.</a:t>
            </a:r>
            <a:endParaRPr lang="en-US" sz="3200" b="1" dirty="0">
              <a:effectLst>
                <a:glow rad="228600">
                  <a:schemeClr val="tx1"/>
                </a:glow>
              </a:effectLst>
            </a:endParaRPr>
          </a:p>
        </p:txBody>
      </p:sp>
    </p:spTree>
    <p:extLst>
      <p:ext uri="{BB962C8B-B14F-4D97-AF65-F5344CB8AC3E}">
        <p14:creationId xmlns:p14="http://schemas.microsoft.com/office/powerpoint/2010/main" val="3584912032"/>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1487</TotalTime>
  <Words>3552</Words>
  <Application>Microsoft Office PowerPoint</Application>
  <PresentationFormat>On-screen Show (4:3)</PresentationFormat>
  <Paragraphs>286</Paragraphs>
  <Slides>65</Slides>
  <Notes>51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65</vt:i4>
      </vt:variant>
    </vt:vector>
  </HeadingPairs>
  <TitlesOfParts>
    <vt:vector size="78" baseType="lpstr">
      <vt:lpstr>ＭＳ Ｐゴシック</vt:lpstr>
      <vt:lpstr>Arial</vt:lpstr>
      <vt:lpstr>Arial Narrow</vt:lpstr>
      <vt:lpstr>Calibri</vt:lpstr>
      <vt:lpstr>Comic Sans MS</vt:lpstr>
      <vt:lpstr>Times New Roman</vt:lpstr>
      <vt:lpstr>Wingdings</vt:lpstr>
      <vt:lpstr>49_Blank Presentation</vt:lpstr>
      <vt:lpstr>1_Blank Presentation</vt:lpstr>
      <vt:lpstr>Default Design</vt:lpstr>
      <vt:lpstr>Office Theme</vt:lpstr>
      <vt:lpstr>3_Ripple</vt:lpstr>
      <vt:lpstr>Ripple</vt:lpstr>
      <vt:lpstr>رئيس كهنتنا</vt:lpstr>
      <vt:lpstr>إعادة تعريف المحكمة العليا للزواج 26 حزيران 2015</vt:lpstr>
      <vt:lpstr>Supreme Court Redefinition of Marriage 26 June 2015</vt:lpstr>
      <vt:lpstr>Supreme Court Redefinition of Marriage 26 June 2015</vt:lpstr>
      <vt:lpstr>إعادة تعريف المحكمة العليا للزواج 26 حزيران 2015</vt:lpstr>
      <vt:lpstr>إعادة تعريف المحكمة العليا للزواج 26 حزيران 2015</vt:lpstr>
      <vt:lpstr>الآثار    المترتبة</vt:lpstr>
      <vt:lpstr>إلى أي مدى ستصل عملية إعادة التعريف؟</vt:lpstr>
      <vt:lpstr>كيف يختلف الزواج من كلب إذا كنت تحبه؟ أتمنى اليوم أن نتمكن من التركيز على الحب بأسلوب هزلي، أنا أحب كلبي روكو، وهو يحبني. نأمل أن نتمكن من الزواج في يوم من الأيام.</vt:lpstr>
      <vt:lpstr>إعادة تعريف المحكمة العليا للزواج 26 حزيران 2015</vt:lpstr>
      <vt:lpstr>كيف يجب أن نرد على هذا الحكم 5-4؟</vt:lpstr>
      <vt:lpstr>هل يمكننا الإكتفاء بقول لا؟</vt:lpstr>
      <vt:lpstr>هل يمكننا المساعدة؟</vt:lpstr>
      <vt:lpstr>حالات أخرى</vt:lpstr>
      <vt:lpstr>من الأفضل أن تكون جاهزاً ومن الأفضل أن تكون مستعداً لأنه قادم، سيكون هناك اضطهاد للمسيحيين بسبب موقفنا.  القس فرانكلين غراهام</vt:lpstr>
      <vt:lpstr>أشعياء 5: 20</vt:lpstr>
      <vt:lpstr>يتم سحبها معاً</vt:lpstr>
      <vt:lpstr>التعلم من المخرجات بالنسبة لخرجي كلية الكتاب المقدس سنغافورة</vt:lpstr>
      <vt:lpstr>خلفية  الرسالة إلى العبرانيين</vt:lpstr>
      <vt:lpstr>العبرانيين</vt:lpstr>
      <vt:lpstr>مجتمع يهودي محدد</vt:lpstr>
      <vt:lpstr>مجتمع يهودي تحت الضغط</vt:lpstr>
      <vt:lpstr>هل يجب         أن أرجع؟</vt:lpstr>
      <vt:lpstr>Christ is Better</vt:lpstr>
      <vt:lpstr>عبرانيين: ثابر</vt:lpstr>
      <vt:lpstr>سؤالين مهمين</vt:lpstr>
      <vt:lpstr>ما هي المشكلة في                     ذبائح العهد القديم؟</vt:lpstr>
      <vt:lpstr>ثم العهد الأول كان له أيضاً فرائض خدمة والقدس العالمي (9: 1)</vt:lpstr>
      <vt:lpstr>لأنه نصب المسكن الأول الذي يقال له القدس الذي كان فيه المنارة، والمائدة، وخبز التقدمة. (9: 2)</vt:lpstr>
      <vt:lpstr>ووراء الحجاب الثاني المسكن الذي يقال له قدس الأقداس (9: 3)</vt:lpstr>
      <vt:lpstr>فيه مبخرة من ذهب ... (9: 4أ)</vt:lpstr>
      <vt:lpstr>فيه مبخرة من ذهب، وتابوت العهد مغشى من كل جهة بالذهب (9: 4أ)</vt:lpstr>
      <vt:lpstr>الذي فيه قسط من ذهب فيه المن، وعصا هارون التي أفرخت، ولوحا العهد. (9: 4ب)</vt:lpstr>
      <vt:lpstr>وفوقه كروبا المجد مظللين الغطاء. (9: 5أ)</vt:lpstr>
      <vt:lpstr>أشياء ليس لنا الآن أن نتكلم عنها بالتفصيل. (9: 5ب)</vt:lpstr>
      <vt:lpstr> ثم إذ صارت هذه مهيأة هكذا، يدخل الكهنة إلى المسكن الأول كل حين، صانعين الخدمة (9: 6)</vt:lpstr>
      <vt:lpstr>يوم الكفارة (لا 16: 29-34)</vt:lpstr>
      <vt:lpstr>معلناً الروح القدس بهذا أن طريق الأقداس لم يظهر بعد، ما دام المسكن الأول له إقامة (9: 8)</vt:lpstr>
      <vt:lpstr>الذي هو رمز للوقت الحاضر، الذي فيه تقدم قرابين وذبائح، لا يمكن من جهة الضمير أن تكمل الذي يخدم (9: 9)</vt:lpstr>
      <vt:lpstr>وهي قائمة بأطعمة وأشربة وغسلات مختلفة وفرائض جسدية فقط، موضوعة إلى وقت الإصلاح. (9: 10)</vt:lpstr>
      <vt:lpstr>كيف يكون موت المسيح أفضل من أي ذبيحة؟</vt:lpstr>
      <vt:lpstr>كيف يكون موت المسيح أفضل؟</vt:lpstr>
      <vt:lpstr>رمزية يوم الكفارة</vt:lpstr>
      <vt:lpstr>مرة بدم نفسه لأجل الجميع</vt:lpstr>
      <vt:lpstr>لأنه إن كان دم ثيران وتيوس ورماد عجلة مرشوش على المنجسين، يقدس إلى طهارة الجسد (9: 13)</vt:lpstr>
      <vt:lpstr>فكم بالحري يكون دم المسيح، الذي بروح أزلي قدم نفسه لله بلا عيب، يطهر ضمائركم من أعمال ميتة لتخدموا الله الحي (9: 14)</vt:lpstr>
      <vt:lpstr>ولأجل هذا هو وسيط عهد جديد، لكي يكون المدعوون­ إذ صار موت لفداء التعديات التي في العهد الأول ينالون وعد الميراث الأبدي (9: 15)</vt:lpstr>
      <vt:lpstr>لأنه حيث توجد وصية، يلزم بيان موت الموصي، لأن الوصية ثابتة على الموتى، إذ لا قوة لها البتة ما دام الموصي حياً. (9: 16-17)</vt:lpstr>
      <vt:lpstr>فمن ثم الأول أيضا لم يكرس بلا دم (9: 18)</vt:lpstr>
      <vt:lpstr>لأن موسى بعدما كلم جميع الشعب بكل وصية بحسب الناموس، أخذ دم العجول والتيوس، مع ماء</vt:lpstr>
      <vt:lpstr>قائلاً: هذا هو دم العهد الذي أوصاكم الله به، والمسكن أيضاً وجميع آنية الخدمة رشها كذلك بالدم، وكل شيء تقريباً يتطهر حسب الناموس بالدم (9: 20-22أ) </vt:lpstr>
      <vt:lpstr>وبدون سفك دم        لا تحصل مغفرة (9: 22ب)</vt:lpstr>
      <vt:lpstr>فكان يلزم أن أمثلة الأشياء التي في السماوات تطهر بهذه، وأما السماويات عينها، فبذبائح أفضل من هذه. (9: 23)</vt:lpstr>
      <vt:lpstr>لأن المسيح لم يدخل إلى أقداس مصنوعة بيد أشباه الحقيقية، بل إلى السماء عينها، ليظهر الآن أمام وجه الله لأجلنا. (9: 24)</vt:lpstr>
      <vt:lpstr>ولا ليقدم نفسه مراراً كثيرة، كما يدخل رئيس الكهنة إلى الأقداس كل سنة بدم آخر. (9: 25)</vt:lpstr>
      <vt:lpstr>تم التخلص من الخطيئة (وليس فقط تغطيتها)</vt:lpstr>
      <vt:lpstr>وكما وضع للناس أن يموتوا مرة ثم بعد ذلك الدينونة،</vt:lpstr>
      <vt:lpstr>كيف يكون موت المسيح أفضل من أي ذبيحة؟</vt:lpstr>
      <vt:lpstr>يخلصنا المسيح بشكل دائم</vt:lpstr>
      <vt:lpstr>1. كانت ذبائح خيمة الإجتماع مؤقتة (9: 1-10)</vt:lpstr>
      <vt:lpstr>2. يخلصنا موت المسيح بشكل دائم   (9: 11-10: 18)</vt:lpstr>
      <vt:lpstr>سؤالين مهمين في 9: 35</vt:lpstr>
      <vt:lpstr>أشكر الله في مجموعتك الصغيرة على أن يسوع هو رئيس كهنتك الدائم حتى الساعة 9:45</vt:lpstr>
      <vt:lpstr>Black</vt:lpstr>
      <vt:lpstr>الرابط للعرض التقديميِّ "وعْظُ العهد الجديد"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168</cp:revision>
  <dcterms:created xsi:type="dcterms:W3CDTF">2014-08-02T06:39:19Z</dcterms:created>
  <dcterms:modified xsi:type="dcterms:W3CDTF">2024-06-02T12:03:05Z</dcterms:modified>
</cp:coreProperties>
</file>