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4.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3.xml" ContentType="application/vnd.openxmlformats-officedocument.themeOverride+xml"/>
  <Override PartName="/ppt/notesSlides/notesSlide9.xml" ContentType="application/vnd.openxmlformats-officedocument.presentationml.notesSlide+xml"/>
  <Override PartName="/ppt/theme/themeOverride4.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5.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6.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0" r:id="rId2"/>
    <p:sldMasterId id="2147483706" r:id="rId3"/>
    <p:sldMasterId id="2147483718" r:id="rId4"/>
    <p:sldMasterId id="2147483744" r:id="rId5"/>
    <p:sldMasterId id="2147483756" r:id="rId6"/>
    <p:sldMasterId id="2147483792" r:id="rId7"/>
    <p:sldMasterId id="2147483804" r:id="rId8"/>
    <p:sldMasterId id="2147483820" r:id="rId9"/>
    <p:sldMasterId id="2147483836" r:id="rId10"/>
    <p:sldMasterId id="2147483850" r:id="rId11"/>
    <p:sldMasterId id="2147483862" r:id="rId12"/>
    <p:sldMasterId id="2147483874" r:id="rId13"/>
    <p:sldMasterId id="2147483886" r:id="rId14"/>
    <p:sldMasterId id="2147483898" r:id="rId15"/>
    <p:sldMasterId id="2147483901" r:id="rId16"/>
  </p:sldMasterIdLst>
  <p:notesMasterIdLst>
    <p:notesMasterId r:id="rId110"/>
  </p:notesMasterIdLst>
  <p:sldIdLst>
    <p:sldId id="257" r:id="rId17"/>
    <p:sldId id="4680" r:id="rId18"/>
    <p:sldId id="810" r:id="rId19"/>
    <p:sldId id="4737" r:id="rId20"/>
    <p:sldId id="591" r:id="rId21"/>
    <p:sldId id="725" r:id="rId22"/>
    <p:sldId id="752" r:id="rId23"/>
    <p:sldId id="658" r:id="rId24"/>
    <p:sldId id="5344" r:id="rId25"/>
    <p:sldId id="259" r:id="rId26"/>
    <p:sldId id="258" r:id="rId27"/>
    <p:sldId id="606" r:id="rId28"/>
    <p:sldId id="822" r:id="rId29"/>
    <p:sldId id="823" r:id="rId30"/>
    <p:sldId id="753" r:id="rId31"/>
    <p:sldId id="584" r:id="rId32"/>
    <p:sldId id="774" r:id="rId33"/>
    <p:sldId id="807" r:id="rId34"/>
    <p:sldId id="756" r:id="rId35"/>
    <p:sldId id="789" r:id="rId36"/>
    <p:sldId id="794" r:id="rId37"/>
    <p:sldId id="791" r:id="rId38"/>
    <p:sldId id="792" r:id="rId39"/>
    <p:sldId id="793" r:id="rId40"/>
    <p:sldId id="790" r:id="rId41"/>
    <p:sldId id="803" r:id="rId42"/>
    <p:sldId id="801" r:id="rId43"/>
    <p:sldId id="373" r:id="rId44"/>
    <p:sldId id="5492" r:id="rId45"/>
    <p:sldId id="375" r:id="rId46"/>
    <p:sldId id="376" r:id="rId47"/>
    <p:sldId id="379" r:id="rId48"/>
    <p:sldId id="5493" r:id="rId49"/>
    <p:sldId id="425" r:id="rId50"/>
    <p:sldId id="426" r:id="rId51"/>
    <p:sldId id="5538" r:id="rId52"/>
    <p:sldId id="428" r:id="rId53"/>
    <p:sldId id="381" r:id="rId54"/>
    <p:sldId id="380" r:id="rId55"/>
    <p:sldId id="430" r:id="rId56"/>
    <p:sldId id="5286" r:id="rId57"/>
    <p:sldId id="433" r:id="rId58"/>
    <p:sldId id="434" r:id="rId59"/>
    <p:sldId id="435" r:id="rId60"/>
    <p:sldId id="385" r:id="rId61"/>
    <p:sldId id="429" r:id="rId62"/>
    <p:sldId id="2412" r:id="rId63"/>
    <p:sldId id="775" r:id="rId64"/>
    <p:sldId id="776" r:id="rId65"/>
    <p:sldId id="777" r:id="rId66"/>
    <p:sldId id="444" r:id="rId67"/>
    <p:sldId id="722" r:id="rId68"/>
    <p:sldId id="779" r:id="rId69"/>
    <p:sldId id="778" r:id="rId70"/>
    <p:sldId id="5287" r:id="rId71"/>
    <p:sldId id="788" r:id="rId72"/>
    <p:sldId id="572" r:id="rId73"/>
    <p:sldId id="806" r:id="rId74"/>
    <p:sldId id="804" r:id="rId75"/>
    <p:sldId id="805" r:id="rId76"/>
    <p:sldId id="587" r:id="rId77"/>
    <p:sldId id="573" r:id="rId78"/>
    <p:sldId id="574" r:id="rId79"/>
    <p:sldId id="796" r:id="rId80"/>
    <p:sldId id="5516" r:id="rId81"/>
    <p:sldId id="656" r:id="rId82"/>
    <p:sldId id="5541" r:id="rId83"/>
    <p:sldId id="727" r:id="rId84"/>
    <p:sldId id="702" r:id="rId85"/>
    <p:sldId id="808" r:id="rId86"/>
    <p:sldId id="575" r:id="rId87"/>
    <p:sldId id="770" r:id="rId88"/>
    <p:sldId id="5289" r:id="rId89"/>
    <p:sldId id="813" r:id="rId90"/>
    <p:sldId id="812" r:id="rId91"/>
    <p:sldId id="811" r:id="rId92"/>
    <p:sldId id="815" r:id="rId93"/>
    <p:sldId id="576" r:id="rId94"/>
    <p:sldId id="577" r:id="rId95"/>
    <p:sldId id="579" r:id="rId96"/>
    <p:sldId id="797" r:id="rId97"/>
    <p:sldId id="798" r:id="rId98"/>
    <p:sldId id="799" r:id="rId99"/>
    <p:sldId id="818" r:id="rId100"/>
    <p:sldId id="800" r:id="rId101"/>
    <p:sldId id="816" r:id="rId102"/>
    <p:sldId id="820" r:id="rId103"/>
    <p:sldId id="819" r:id="rId104"/>
    <p:sldId id="772" r:id="rId105"/>
    <p:sldId id="593" r:id="rId106"/>
    <p:sldId id="766" r:id="rId107"/>
    <p:sldId id="406" r:id="rId108"/>
    <p:sldId id="785" r:id="rId10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1E16"/>
    <a:srgbClr val="BBD0E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7179" autoAdjust="0"/>
    <p:restoredTop sz="90996" autoAdjust="0"/>
  </p:normalViewPr>
  <p:slideViewPr>
    <p:cSldViewPr snapToGrid="0" snapToObjects="1">
      <p:cViewPr varScale="1">
        <p:scale>
          <a:sx n="128" d="100"/>
          <a:sy n="128" d="100"/>
        </p:scale>
        <p:origin x="960" y="17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viewProps" Target="viewProps.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theme" Target="theme/theme1.xml"/><Relationship Id="rId80" Type="http://schemas.openxmlformats.org/officeDocument/2006/relationships/slide" Target="slides/slide64.xml"/><Relationship Id="rId85" Type="http://schemas.openxmlformats.org/officeDocument/2006/relationships/slide" Target="slides/slide69.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slide" Target="slides/slide92.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slide" Target="slides/slide90.xml"/><Relationship Id="rId114"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notesMaster" Target="notesMasters/notesMaster1.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6/5/24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dailymail.co.uk/femail/article-3035399/Teacher-65-set-oldest-mother-quads-13-children.html"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F32B57-3A86-9244-B6D8-8C7527F5CF6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38935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ar-SA" sz="1200" b="1" kern="1200" dirty="0">
                <a:solidFill>
                  <a:schemeClr val="tx1"/>
                </a:solidFill>
                <a:effectLst/>
                <a:latin typeface="+mn-lt"/>
                <a:ea typeface="+mn-ea"/>
                <a:cs typeface="Arial" panose="020B0604020202020204" pitchFamily="34" charset="0"/>
              </a:rPr>
              <a:t>الكاتب</a:t>
            </a:r>
            <a:r>
              <a:rPr lang="ar-SA" sz="1200" b="1" kern="1200" baseline="0" dirty="0">
                <a:solidFill>
                  <a:schemeClr val="tx1"/>
                </a:solidFill>
                <a:effectLst/>
                <a:latin typeface="+mn-lt"/>
                <a:ea typeface="+mn-ea"/>
                <a:cs typeface="Arial" panose="020B0604020202020204" pitchFamily="34" charset="0"/>
              </a:rPr>
              <a:t> او المؤلف قد زارهم مرة ويريد ان يزورهم مرة اخرى ( 13: 19 , 23 )</a:t>
            </a:r>
          </a:p>
          <a:p>
            <a:r>
              <a:rPr lang="ar-SA" sz="1200" b="1" kern="1200" baseline="0" dirty="0">
                <a:solidFill>
                  <a:schemeClr val="tx1"/>
                </a:solidFill>
                <a:effectLst/>
                <a:ea typeface="ＭＳ Ｐゴシック" pitchFamily="-111" charset="-128"/>
                <a:cs typeface="Arial" panose="020B0604020202020204" pitchFamily="34" charset="0"/>
              </a:rPr>
              <a:t>القراء اظهر اهتمام وقلق على تيموثاوس ايضا ( 13: 18) </a:t>
            </a:r>
            <a:endParaRPr lang="ar-SA" sz="1200" b="1" kern="1200" baseline="0" dirty="0">
              <a:solidFill>
                <a:schemeClr val="tx1"/>
              </a:solidFill>
              <a:effectLst/>
              <a:latin typeface="+mn-lt"/>
              <a:ea typeface="+mn-ea"/>
              <a:cs typeface="Arial" panose="020B0604020202020204" pitchFamily="34" charset="0"/>
            </a:endParaRPr>
          </a:p>
        </p:txBody>
      </p:sp>
    </p:spTree>
    <p:extLst>
      <p:ext uri="{BB962C8B-B14F-4D97-AF65-F5344CB8AC3E}">
        <p14:creationId xmlns:p14="http://schemas.microsoft.com/office/powerpoint/2010/main" val="4084917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BA5955-5D6A-7748-B467-A813D6E1932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93786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FC2D8E-6BBF-A84C-A684-80F61EF7A2B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154416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We show how great Christ is by giving ourselves to others and to him in hands-on ways</a:t>
            </a:r>
            <a:r>
              <a:rPr lang="en-SG" sz="1200" kern="1200" dirty="0">
                <a:solidFill>
                  <a:schemeClr val="tx1"/>
                </a:solidFill>
                <a:effectLst/>
                <a:latin typeface="+mn-lt"/>
                <a:ea typeface="+mn-ea"/>
                <a:cs typeface="+mn-cs"/>
              </a:rPr>
              <a:t>.</a:t>
            </a:r>
          </a:p>
          <a:p>
            <a:r>
              <a:rPr lang="en-SG" sz="1200" kern="1200" dirty="0">
                <a:solidFill>
                  <a:schemeClr val="tx1"/>
                </a:solidFill>
                <a:effectLst/>
                <a:latin typeface="+mn-lt"/>
                <a:ea typeface="+mn-ea"/>
                <a:cs typeface="+mn-cs"/>
              </a:rPr>
              <a:t>There</a:t>
            </a:r>
            <a:r>
              <a:rPr lang="en-SG" sz="1200" kern="1200" baseline="0" dirty="0">
                <a:solidFill>
                  <a:schemeClr val="tx1"/>
                </a:solidFill>
                <a:effectLst/>
                <a:latin typeface="+mn-lt"/>
                <a:ea typeface="+mn-ea"/>
                <a:cs typeface="+mn-cs"/>
              </a:rPr>
              <a:t> is no such thing as theoretical love.</a:t>
            </a:r>
            <a:endParaRPr lang="en-US" dirty="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5902968-674F-F742-B488-BAAD128B225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30434"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What is the best apologetic for Jesus in an anti-God world?</a:t>
            </a:r>
            <a:r>
              <a:rPr lang="en-SG" dirty="0"/>
              <a:t> </a:t>
            </a:r>
          </a:p>
          <a:p>
            <a:pPr>
              <a:defRPr/>
            </a:pPr>
            <a:endParaRPr lang="en-SG" dirty="0"/>
          </a:p>
          <a:p>
            <a:pPr>
              <a:defRPr/>
            </a:pPr>
            <a:r>
              <a:rPr lang="en-SG" dirty="0"/>
              <a:t>That is the question I have been asked to address in this seminar called "Engaging the Atheists."</a:t>
            </a:r>
          </a:p>
          <a:p>
            <a:pPr>
              <a:defRPr/>
            </a:pPr>
            <a:endParaRPr lang="en-SG" dirty="0"/>
          </a:p>
          <a:p>
            <a:pPr>
              <a:defRPr/>
            </a:pPr>
            <a:r>
              <a:rPr lang="en-SG" dirty="0"/>
              <a:t>So, what advice would you give me in facilitating a seminar like this?  How do you address atheists?</a:t>
            </a:r>
          </a:p>
          <a:p>
            <a:pPr>
              <a:defRPr/>
            </a:pPr>
            <a:endParaRPr lang="en-SG" dirty="0"/>
          </a:p>
          <a:p>
            <a:pPr>
              <a:defRPr/>
            </a:pPr>
            <a:r>
              <a:rPr lang="en-SG" dirty="0"/>
              <a:t>Should we focus on proving the existence of God?</a:t>
            </a:r>
          </a:p>
          <a:p>
            <a:pPr>
              <a:defRPr/>
            </a:pPr>
            <a:r>
              <a:rPr lang="en-SG" dirty="0"/>
              <a:t>_________</a:t>
            </a:r>
          </a:p>
          <a:p>
            <a:pPr>
              <a:defRPr/>
            </a:pPr>
            <a:r>
              <a:rPr lang="en-SG" dirty="0"/>
              <a:t>NP-Heb13—slide 2</a:t>
            </a:r>
          </a:p>
          <a:p>
            <a:pPr>
              <a:defRPr/>
            </a:pPr>
            <a:r>
              <a:rPr lang="en-SG" dirty="0"/>
              <a:t>TH-07-Atheists-1</a:t>
            </a:r>
          </a:p>
          <a:p>
            <a:pPr>
              <a:defRPr/>
            </a:pPr>
            <a:endParaRPr lang="en-SG" dirty="0"/>
          </a:p>
          <a:p>
            <a:pPr>
              <a:defRPr/>
            </a:pP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2 Chinese:</a:t>
            </a:r>
            <a:r>
              <a:rPr lang="en-US" baseline="0" dirty="0"/>
              <a:t> Josephine Lau &amp; Too Take Joie</a:t>
            </a:r>
          </a:p>
          <a:p>
            <a:r>
              <a:rPr lang="en-US" baseline="0" dirty="0"/>
              <a:t>5 English: Chandra Koewoso, Siew Who, Yap Beng Shin, Neil Mamburam, </a:t>
            </a:r>
            <a:r>
              <a:rPr lang="en-US" baseline="0" dirty="0" err="1"/>
              <a:t>Alby</a:t>
            </a:r>
            <a:r>
              <a:rPr lang="en-US" baseline="0" dirty="0"/>
              <a:t> Yip</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On 9 May 2015 we saw four of our Crossroads people graduate from SBC with four different degrees!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Honor church leaders because they teach and live out God’s word, which is as changeless as is Christ Himself (13:7-8).</a:t>
            </a:r>
          </a:p>
          <a:p>
            <a:r>
              <a:rPr lang="en-US" dirty="0">
                <a:cs typeface="ＭＳ Ｐゴシック" charset="0"/>
              </a:rPr>
              <a:t>Honoring leaders starts with honoring our first leader—our mother!  We have given much honor to women in the marketplace since Rosie the Riveter took women out of the homes to build WWII ships, tanks, planes, and other war weapons.  Our problem is that we haven’t duly honored “Rosie the </a:t>
            </a:r>
            <a:r>
              <a:rPr lang="en-US" dirty="0" err="1">
                <a:cs typeface="ＭＳ Ｐゴシック" charset="0"/>
              </a:rPr>
              <a:t>Rearer</a:t>
            </a:r>
            <a:r>
              <a:rPr lang="en-US" dirty="0">
                <a:cs typeface="ＭＳ Ｐゴシック" charset="0"/>
              </a:rPr>
              <a:t>” who brought us up.</a:t>
            </a:r>
          </a:p>
          <a:p>
            <a:endParaRPr lang="en-US" dirty="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716061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3683014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Should we emphasize the reliability of the Bible?  I don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want to be like the guy pleading before the judge, "Can we, just for a moment, Your Honor, ignore the facts?"  I want to deal with facts to help atheists to see the truth of God, but how</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"Let</a:t>
            </a:r>
            <a:r>
              <a:rPr lang="fr-FR" dirty="0"/>
              <a:t>'</a:t>
            </a:r>
            <a:r>
              <a:rPr lang="en-US" dirty="0"/>
              <a:t>s look at just a few facts: Americans have 3 times more space than they did 50 years ago. Yet there</a:t>
            </a:r>
            <a:r>
              <a:rPr lang="fr-FR" dirty="0"/>
              <a:t>'</a:t>
            </a:r>
            <a:r>
              <a:rPr lang="en-US" dirty="0"/>
              <a:t>s a booming $22 Billion dollar/year Storage Space industry. Which means we have, on average, more than 3 times the stuff, still need extra storage and are willing to pay extra for it. At the same time, credit card debt levels and, not surprisingly, stress levels have gone way up.</a:t>
            </a:r>
          </a:p>
          <a:p>
            <a:r>
              <a:rPr lang="en-US" dirty="0"/>
              <a:t>Also not surprisingly, happiness levels have </a:t>
            </a:r>
            <a:r>
              <a:rPr lang="en-US" dirty="0" err="1"/>
              <a:t>flatlined</a:t>
            </a:r>
            <a:r>
              <a:rPr lang="en-US" dirty="0"/>
              <a:t> in the last 50 years. Human greed was, perhaps, more glaringly visible than ever before, as the direct source of the last Global Recession. Has humanity looked at that and drastically changed it</a:t>
            </a:r>
            <a:r>
              <a:rPr lang="fr-FR" dirty="0"/>
              <a:t>'</a:t>
            </a:r>
            <a:r>
              <a:rPr lang="en-US" dirty="0"/>
              <a:t>s MO? Have we looked at ourselves, and wondered how much of that stuff might have trickled into the Church?"</a:t>
            </a:r>
          </a:p>
          <a:p>
            <a:endParaRPr lang="en-US" dirty="0"/>
          </a:p>
          <a:p>
            <a:r>
              <a:rPr lang="en-US" dirty="0"/>
              <a:t>Money Talk – 4 Ways To Stop Loving Money</a:t>
            </a:r>
          </a:p>
          <a:p>
            <a:r>
              <a:rPr lang="en-US" dirty="0"/>
              <a:t>06/02/2014</a:t>
            </a:r>
          </a:p>
          <a:p>
            <a:r>
              <a:rPr lang="en-US" dirty="0"/>
              <a:t>http://</a:t>
            </a:r>
            <a:r>
              <a:rPr lang="en-US" dirty="0" err="1"/>
              <a:t>austinchristian.org</a:t>
            </a:r>
            <a:r>
              <a:rPr lang="en-US" dirty="0"/>
              <a:t>/money-talk-4-ways-to-stop-loving-money/</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Honor church leaders because they teach and live out God’s word, which is as changeless as is Christ Himself (13:7-8).</a:t>
            </a:r>
          </a:p>
          <a:p>
            <a:endParaRPr lang="en-US" dirty="0"/>
          </a:p>
          <a:p>
            <a:r>
              <a:rPr lang="en-US" b="1" dirty="0"/>
              <a:t>65-year-old teacher set to be mother of quadruplets</a:t>
            </a:r>
          </a:p>
          <a:p>
            <a:r>
              <a:rPr lang="en-US" dirty="0" err="1"/>
              <a:t>Annegret</a:t>
            </a:r>
            <a:r>
              <a:rPr lang="en-US" dirty="0"/>
              <a:t> </a:t>
            </a:r>
            <a:r>
              <a:rPr lang="en-US" dirty="0" err="1"/>
              <a:t>Raunigk</a:t>
            </a:r>
            <a:r>
              <a:rPr lang="en-US" dirty="0"/>
              <a:t> is pregnant with quadruplets at age 65</a:t>
            </a:r>
          </a:p>
          <a:p>
            <a:r>
              <a:rPr lang="en-US" dirty="0"/>
              <a:t>The pregnancy is a result of artificial insemination where both the eggs and sperm were donated.</a:t>
            </a:r>
          </a:p>
          <a:p>
            <a:endParaRPr lang="en-US" dirty="0"/>
          </a:p>
          <a:p>
            <a:r>
              <a:rPr lang="en-US" dirty="0" err="1"/>
              <a:t>Annegret</a:t>
            </a:r>
            <a:r>
              <a:rPr lang="en-US" dirty="0"/>
              <a:t> </a:t>
            </a:r>
            <a:r>
              <a:rPr lang="en-US" dirty="0" err="1"/>
              <a:t>Raunigk</a:t>
            </a:r>
            <a:r>
              <a:rPr lang="en-US" dirty="0"/>
              <a:t>, 65, is set to become the oldest woman to ever give birth to quadruplets. The German schoolteacher already has 13 children and seven grandchildren.</a:t>
            </a:r>
          </a:p>
          <a:p>
            <a:endParaRPr lang="en-US" dirty="0"/>
          </a:p>
          <a:p>
            <a:r>
              <a:rPr lang="en-US" dirty="0" err="1"/>
              <a:t>Raunigk</a:t>
            </a:r>
            <a:r>
              <a:rPr lang="fr-FR" dirty="0"/>
              <a:t>'</a:t>
            </a:r>
            <a:r>
              <a:rPr lang="en-US" dirty="0"/>
              <a:t>s pregnancy was the result of artificial insemination using both sperm and eggs that were donated, and her story will be featured in a television documentary.</a:t>
            </a:r>
          </a:p>
          <a:p>
            <a:endParaRPr lang="en-US" dirty="0"/>
          </a:p>
          <a:p>
            <a:r>
              <a:rPr lang="en-US" dirty="0"/>
              <a:t>According to the </a:t>
            </a:r>
            <a:r>
              <a:rPr lang="en-US" dirty="0">
                <a:hlinkClick r:id="rId3"/>
              </a:rPr>
              <a:t>Daily Mail</a:t>
            </a:r>
            <a:r>
              <a:rPr lang="en-US" dirty="0"/>
              <a:t>, </a:t>
            </a:r>
            <a:r>
              <a:rPr lang="en-US" dirty="0" err="1"/>
              <a:t>Raunigk</a:t>
            </a:r>
            <a:r>
              <a:rPr lang="en-US" dirty="0"/>
              <a:t> was "shocked" when the ultrasound showed she was carrying four children. However, she decided to keep all the children, even though the doctor mentioned the possibility of having a selective reduction procedure, where one or more fetuses is aborted in a multi-fetal pregnancy.</a:t>
            </a:r>
          </a:p>
          <a:p>
            <a:endParaRPr lang="en-US" dirty="0"/>
          </a:p>
          <a:p>
            <a:r>
              <a:rPr lang="en-US" dirty="0"/>
              <a:t>The schoolteacher says she is not concerned about her future and believes she will stay healthy throughout her children</a:t>
            </a:r>
            <a:r>
              <a:rPr lang="fr-FR" dirty="0"/>
              <a:t>'</a:t>
            </a:r>
            <a:r>
              <a:rPr lang="en-US" dirty="0"/>
              <a:t>s adolescent years, the Daily Mail reported. She defended her decision, saying, "I think one needs to decide for oneself and not listen too much to the opinions of others."</a:t>
            </a:r>
          </a:p>
          <a:p>
            <a:endParaRPr lang="en-US" dirty="0"/>
          </a:p>
          <a:p>
            <a:r>
              <a:rPr lang="en-US" dirty="0" err="1"/>
              <a:t>Raunigk</a:t>
            </a:r>
            <a:r>
              <a:rPr lang="en-US" dirty="0"/>
              <a:t> previously made German headlines when she gave birth to her daughter, Leila, at the age of 55. </a:t>
            </a:r>
          </a:p>
          <a:p>
            <a:endParaRPr lang="en-US" dirty="0"/>
          </a:p>
          <a:p>
            <a:endParaRPr lang="en-US" dirty="0"/>
          </a:p>
          <a:p>
            <a:r>
              <a:rPr lang="en-US" dirty="0"/>
              <a:t>By Alexis </a:t>
            </a:r>
            <a:r>
              <a:rPr lang="en-US" dirty="0" err="1"/>
              <a:t>Brigante</a:t>
            </a:r>
            <a:endParaRPr lang="en-US" dirty="0"/>
          </a:p>
          <a:p>
            <a:r>
              <a:rPr lang="en-US" dirty="0"/>
              <a:t>updated5:47 PM EDT, Mon April 13, 2015</a:t>
            </a:r>
          </a:p>
          <a:p>
            <a:r>
              <a:rPr lang="en-US" dirty="0"/>
              <a:t>http://</a:t>
            </a:r>
            <a:r>
              <a:rPr lang="en-US" dirty="0" err="1"/>
              <a:t>www.hlntv.com</a:t>
            </a:r>
            <a:r>
              <a:rPr lang="en-US" dirty="0"/>
              <a:t>/article/2015/04/13/sixty-five-year-old-teacher-mother-quadruplets accessed 10 May 2015</a:t>
            </a:r>
          </a:p>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Honoring leaders starts with honoring our first leader—our mother!  We have given much honor to women in the marketplace since Rosie the Riveter took women out of the homes to build WWII ships, tanks, planes, and other war weapons.  Our problem is that we haven’t duly honored “Rosie the </a:t>
            </a:r>
            <a:r>
              <a:rPr lang="en-US" dirty="0" err="1"/>
              <a:t>Rearer</a:t>
            </a:r>
            <a:r>
              <a:rPr lang="en-US" dirty="0"/>
              <a:t>” who brought us up.</a:t>
            </a:r>
          </a:p>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AFC2D8E-6BBF-A84C-A684-80F61EF7A2B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5703658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His incarnation forever changed him in that he took on a body that he will keep for eternity.</a:t>
            </a:r>
          </a:p>
          <a:p>
            <a:r>
              <a:rPr lang="en-US" dirty="0">
                <a:cs typeface="ＭＳ Ｐゴシック" charset="0"/>
              </a:rPr>
              <a:t>Unlike the leaders of verse 7 who may have passed away, Jesus remained with them and was unchanging.  </a:t>
            </a:r>
          </a:p>
          <a:p>
            <a:r>
              <a:rPr lang="en-US" dirty="0">
                <a:cs typeface="ＭＳ Ｐゴシック" charset="0"/>
              </a:rPr>
              <a:t>The contrast is also seen in verse 9 with ideas that constantly change.</a:t>
            </a:r>
          </a:p>
          <a:p>
            <a:endParaRPr lang="en-US" dirty="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old sacrificial system was soon to disappear (cf. 8:13).  Sadly, priests associated with that system were rejecting Jesus.</a:t>
            </a:r>
          </a:p>
          <a:p>
            <a:r>
              <a:rPr lang="en-US" dirty="0"/>
              <a:t>But, as believers in the new way, our “altar” provides refuge in the most unlikely places—like outside the camp, which actually provides protection instead rejection!</a:t>
            </a:r>
          </a:p>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59179E-EE4B-FB40-8115-1A2BFC768B53}"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84003" name="Rectangle 2"/>
          <p:cNvSpPr>
            <a:spLocks noGrp="1" noRot="1" noChangeAspect="1" noChangeArrowheads="1"/>
          </p:cNvSpPr>
          <p:nvPr>
            <p:ph type="sldImg"/>
          </p:nvPr>
        </p:nvSpPr>
        <p:spPr>
          <a:solidFill>
            <a:srgbClr val="FFFFFF"/>
          </a:solidFill>
          <a:ln/>
        </p:spPr>
      </p:sp>
      <p:sp>
        <p:nvSpPr>
          <p:cNvPr id="38400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The application to leave Jerusalem is in Hebrews 13</a:t>
            </a:r>
            <a:r>
              <a:rPr lang="en-SG" sz="1200" kern="1200" dirty="0">
                <a:solidFill>
                  <a:schemeClr val="tx1"/>
                </a:solidFill>
                <a:effectLst/>
                <a:latin typeface="+mn-lt"/>
                <a:ea typeface="+mn-ea"/>
                <a:cs typeface="+mn-cs"/>
              </a:rPr>
              <a:t>.</a:t>
            </a:r>
            <a:endParaRPr lang="en-US" dirty="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B28826-FF9E-554B-8C5A-44168251331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96291" name="Rectangle 2"/>
          <p:cNvSpPr>
            <a:spLocks noGrp="1" noRot="1" noChangeAspect="1" noChangeArrowheads="1"/>
          </p:cNvSpPr>
          <p:nvPr>
            <p:ph type="sldImg"/>
          </p:nvPr>
        </p:nvSpPr>
        <p:spPr>
          <a:solidFill>
            <a:srgbClr val="FFFFFF"/>
          </a:solidFill>
          <a:ln/>
        </p:spPr>
      </p:sp>
      <p:sp>
        <p:nvSpPr>
          <p:cNvPr id="39629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ea typeface="ＭＳ Ｐゴシック" charset="0"/>
                <a:cs typeface="ＭＳ Ｐゴシック" charset="0"/>
              </a:rPr>
              <a:t>Todd Bolen: </a:t>
            </a:r>
            <a:r>
              <a:rPr lang="en-US" altLang="ja-JP" dirty="0">
                <a:ea typeface="ＭＳ Ｐゴシック" charset="0"/>
                <a:cs typeface="ＭＳ Ｐゴシック" charset="0"/>
              </a:rPr>
              <a:t>"</a:t>
            </a:r>
            <a:r>
              <a:rPr lang="en-US" altLang="ja-JP" sz="1300" dirty="0">
                <a:solidFill>
                  <a:srgbClr val="000000"/>
                </a:solidFill>
                <a:latin typeface="Verdana" charset="0"/>
                <a:ea typeface="ＭＳ Ｐゴシック" charset="0"/>
                <a:cs typeface="ＭＳ Ｐゴシック" charset="0"/>
              </a:rPr>
              <a:t>Pella/</a:t>
            </a:r>
            <a:r>
              <a:rPr lang="en-US" altLang="ja-JP" sz="1300" dirty="0" err="1">
                <a:solidFill>
                  <a:srgbClr val="000000"/>
                </a:solidFill>
                <a:latin typeface="Verdana" charset="0"/>
                <a:ea typeface="ＭＳ Ｐゴシック" charset="0"/>
                <a:cs typeface="ＭＳ Ｐゴシック" charset="0"/>
              </a:rPr>
              <a:t>Pehel</a:t>
            </a:r>
            <a:r>
              <a:rPr lang="en-US" altLang="ja-JP" sz="1300" dirty="0">
                <a:solidFill>
                  <a:srgbClr val="000000"/>
                </a:solidFill>
                <a:latin typeface="Verdana" charset="0"/>
                <a:ea typeface="ＭＳ Ｐゴシック" charset="0"/>
                <a:cs typeface="ＭＳ Ｐゴシック" charset="0"/>
              </a:rPr>
              <a:t> is not mentioned explicitly in the Bible but it was prominent in biblical times.  In the days of the judges, it led a rebellion against Egypt which was crushed by Pharaoh </a:t>
            </a:r>
            <a:r>
              <a:rPr lang="en-US" altLang="ja-JP" sz="1300" dirty="0" err="1">
                <a:solidFill>
                  <a:srgbClr val="000000"/>
                </a:solidFill>
                <a:latin typeface="Verdana" charset="0"/>
                <a:ea typeface="ＭＳ Ｐゴシック" charset="0"/>
                <a:cs typeface="ＭＳ Ｐゴシック" charset="0"/>
              </a:rPr>
              <a:t>Seti</a:t>
            </a:r>
            <a:r>
              <a:rPr lang="en-US" altLang="ja-JP" sz="1300" dirty="0">
                <a:solidFill>
                  <a:srgbClr val="000000"/>
                </a:solidFill>
                <a:latin typeface="Verdana" charset="0"/>
                <a:ea typeface="ＭＳ Ｐゴシック" charset="0"/>
                <a:cs typeface="ＭＳ Ｐゴシック" charset="0"/>
              </a:rPr>
              <a:t> I.  In NT days, Pella was the site where Christians sought refuge during the Jewish Revolt against the Romans in 66-70 A.D.  Eusebius records that the Jewish believers fled here in obedience to a revelation, which some correlate with Jesus</a:t>
            </a:r>
            <a:r>
              <a:rPr lang="fr-FR" altLang="ja-JP" sz="1300" dirty="0">
                <a:solidFill>
                  <a:srgbClr val="000000"/>
                </a:solidFill>
                <a:latin typeface="Verdana" charset="0"/>
                <a:ea typeface="ＭＳ Ｐゴシック" charset="0"/>
                <a:cs typeface="ＭＳ Ｐゴシック" charset="0"/>
              </a:rPr>
              <a:t>'</a:t>
            </a:r>
            <a:r>
              <a:rPr lang="en-US" altLang="ja-JP" sz="1300" dirty="0">
                <a:solidFill>
                  <a:srgbClr val="000000"/>
                </a:solidFill>
                <a:latin typeface="Verdana" charset="0"/>
                <a:ea typeface="ＭＳ Ｐゴシック" charset="0"/>
                <a:cs typeface="ＭＳ Ｐゴシック" charset="0"/>
              </a:rPr>
              <a:t> words in Matthew 24:16.  This photo views the tell from the east.  Several Byzantine churches have been excavated as well as a building believed to be a Late Bronze temple.  The Jordan Rift and the mountains of Israel are visible in the background."</a:t>
            </a:r>
            <a:endParaRPr lang="en-US" sz="1300" dirty="0">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7605353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What would be God’s judgment on these readers if they turned away?</a:t>
            </a:r>
          </a:p>
          <a:p>
            <a:r>
              <a:rPr lang="en-US" b="0" dirty="0"/>
              <a:t>• Verses 26-27 define God's judgment as “the raging fire that will consume his enemies." The readers would not be forgiven and would be judged with unbelievers. But when and how?</a:t>
            </a:r>
          </a:p>
          <a:p>
            <a:r>
              <a:rPr lang="en-US" b="0" dirty="0"/>
              <a:t>• Most commentaries claim that this means the readers would go to hell.</a:t>
            </a:r>
          </a:p>
          <a:p>
            <a:r>
              <a:rPr lang="en-US" b="0" dirty="0"/>
              <a:t>But is this hellfire? If so, that would mean these Christians would then go to hell! This is against all that the NT teaches about believers having eternal life.</a:t>
            </a:r>
          </a:p>
          <a:p>
            <a:r>
              <a:rPr lang="en-US" b="0" dirty="0"/>
              <a:t>• No, it refers to Jerusalem fire! Their salvation was secure—but their apostasy would lead to being killed along with the unbelieving Jews who stayed in Jerusalem to protect their temple! The letter consistently calls them believers, but they would bear the punishment of unbelievers by identifying with them. Yet t</a:t>
            </a:r>
            <a:r>
              <a:rPr lang="en-US" sz="1200" b="0" kern="1200" dirty="0">
                <a:solidFill>
                  <a:schemeClr val="tx1"/>
                </a:solidFill>
                <a:effectLst/>
                <a:latin typeface="+mn-lt"/>
                <a:ea typeface="+mn-ea"/>
                <a:cs typeface="+mn-cs"/>
              </a:rPr>
              <a:t>he fire of 10:27 is not hell fire but Jerusalem fire</a:t>
            </a:r>
            <a:r>
              <a:rPr lang="en-SG" sz="1200" b="0" kern="1200" dirty="0">
                <a:solidFill>
                  <a:schemeClr val="tx1"/>
                </a:solidFill>
                <a:effectLst/>
                <a:latin typeface="+mn-lt"/>
                <a:ea typeface="+mn-ea"/>
                <a:cs typeface="+mn-cs"/>
              </a:rPr>
              <a:t>. It was not eternal fire but temporal fire that would take their lives along with the godless who gave their lives in AD 70 while trying to preserve a temple system that was already a generation obsolete.</a:t>
            </a:r>
            <a:endParaRPr lang="en-US" b="0" dirty="0"/>
          </a:p>
          <a:p>
            <a:r>
              <a:rPr lang="en-US" b="0" dirty="0"/>
              <a:t>__________</a:t>
            </a:r>
          </a:p>
          <a:p>
            <a:r>
              <a:rPr lang="en-US" b="0" dirty="0"/>
              <a:t>Common-465</a:t>
            </a:r>
          </a:p>
          <a:p>
            <a:r>
              <a:rPr lang="en-US" b="0" dirty="0"/>
              <a:t>BE-58-Hebrews Be Uncompromising-80</a:t>
            </a:r>
          </a:p>
          <a:p>
            <a:r>
              <a:rPr lang="en-US" b="0" dirty="0"/>
              <a:t>BS-09-Read Paragraphs-33</a:t>
            </a:r>
          </a:p>
          <a:p>
            <a:r>
              <a:rPr lang="en-US" b="0" dirty="0"/>
              <a:t>ES-10-Other Events at the Rapture-52</a:t>
            </a:r>
          </a:p>
          <a:p>
            <a:r>
              <a:rPr lang="en-US" b="0" dirty="0"/>
              <a:t>HS-03-Spirit Ministries to Believer-19</a:t>
            </a:r>
          </a:p>
          <a:p>
            <a:r>
              <a:rPr lang="en-US" b="0" dirty="0"/>
              <a:t>NP-19-Hebrews Be Uncompromising-80</a:t>
            </a:r>
          </a:p>
          <a:p>
            <a:r>
              <a:rPr lang="en-US" b="0" dirty="0"/>
              <a:t>NS-19-Hebrews-421, 458</a:t>
            </a:r>
          </a:p>
          <a:p>
            <a:r>
              <a:rPr lang="en-US" b="0" dirty="0"/>
              <a:t>OS-36-Zephaniah-38</a:t>
            </a:r>
          </a:p>
          <a:p>
            <a:r>
              <a:rPr lang="en-US" b="0" dirty="0"/>
              <a:t>SA-09-Perseverance-42, 66</a:t>
            </a:r>
          </a:p>
          <a:p>
            <a:r>
              <a:rPr lang="en-US" b="0" dirty="0"/>
              <a:t>SA-14-Eternal Security-66</a:t>
            </a:r>
          </a:p>
          <a:p>
            <a:r>
              <a:rPr lang="en-US" b="0" dirty="0"/>
              <a:t>SA-15-Inheritance-169</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8299379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060BD38-4528-8B45-B410-14330093F971}" type="slidenum">
              <a:rPr lang="en-US" sz="1200" b="1">
                <a:solidFill>
                  <a:prstClr val="black"/>
                </a:solidFill>
                <a:latin typeface="Arial" panose="020B0604020202020204" pitchFamily="34" charset="0"/>
              </a:rPr>
              <a:pPr/>
              <a:t>68</a:t>
            </a:fld>
            <a:endParaRPr lang="en-US" sz="1200" b="1" dirty="0">
              <a:solidFill>
                <a:prstClr val="black"/>
              </a:solidFill>
              <a:latin typeface="Arial" panose="020B0604020202020204" pitchFamily="34" charset="0"/>
            </a:endParaRPr>
          </a:p>
        </p:txBody>
      </p:sp>
      <p:sp>
        <p:nvSpPr>
          <p:cNvPr id="392195" name="Rectangle 2"/>
          <p:cNvSpPr>
            <a:spLocks noGrp="1" noRot="1" noChangeAspect="1" noChangeArrowheads="1"/>
          </p:cNvSpPr>
          <p:nvPr>
            <p:ph type="sldImg"/>
          </p:nvPr>
        </p:nvSpPr>
        <p:spPr>
          <a:solidFill>
            <a:srgbClr val="FFFFFF"/>
          </a:solidFill>
          <a:ln/>
        </p:spPr>
      </p:sp>
      <p:sp>
        <p:nvSpPr>
          <p:cNvPr id="39219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4CC8E0-1758-9E41-9B34-7CF0261D22DA}" type="slidenum">
              <a:rPr kumimoji="0" lang="en-US" sz="1200" b="1"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1"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68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2" name="Rectangle 3"/>
          <p:cNvSpPr>
            <a:spLocks noGrp="1" noChangeArrowheads="1"/>
          </p:cNvSpPr>
          <p:nvPr>
            <p:ph type="body" idx="1"/>
          </p:nvPr>
        </p:nvSpPr>
        <p:spPr>
          <a:ln/>
        </p:spPr>
        <p:txBody>
          <a:bodyPr/>
          <a:lstStyle/>
          <a:p>
            <a:pPr eaLnBrk="1" hangingPunct="1">
              <a:defRPr/>
            </a:pPr>
            <a:r>
              <a:rPr lang="en-US" sz="1200" b="0" kern="1200" dirty="0">
                <a:solidFill>
                  <a:schemeClr val="tx1"/>
                </a:solidFill>
                <a:effectLst/>
                <a:latin typeface="+mn-lt"/>
                <a:ea typeface="+mn-ea"/>
                <a:cs typeface="+mn-cs"/>
              </a:rPr>
              <a:t>God commanded the people of Jerusalem in Jeremiah 24 to leave Jerusalem. Those who were godly left the city under judgment and turned themselves over to the Babylonians. Some 600 years later, we find ourselves in</a:t>
            </a:r>
            <a:r>
              <a:rPr lang="en-SG" sz="1600" b="0" kern="1200" dirty="0">
                <a:solidFill>
                  <a:schemeClr val="tx1"/>
                </a:solidFill>
                <a:effectLst/>
                <a:latin typeface="+mn-lt"/>
                <a:ea typeface="+mn-ea"/>
                <a:cs typeface="+mn-cs"/>
              </a:rPr>
              <a:t> Hebrews 13:12-13. God commanded the same thing—to leave the city—as it was also under judgment and would be destroyed again in AD 70.</a:t>
            </a:r>
          </a:p>
          <a:p>
            <a:pPr eaLnBrk="1" hangingPunct="1">
              <a:defRPr/>
            </a:pPr>
            <a:r>
              <a:rPr lang="en-SG" sz="1600" b="0" kern="1200" dirty="0">
                <a:solidFill>
                  <a:schemeClr val="tx1"/>
                </a:solidFill>
                <a:effectLst/>
                <a:latin typeface="+mn-lt"/>
                <a:ea typeface="+mn-ea"/>
                <a:cs typeface="+mn-cs"/>
              </a:rPr>
              <a:t>__________________</a:t>
            </a:r>
          </a:p>
          <a:p>
            <a:pPr eaLnBrk="1" hangingPunct="1">
              <a:defRPr/>
            </a:pPr>
            <a:r>
              <a:rPr lang="en-SG" sz="1600" b="0" kern="1200" dirty="0">
                <a:solidFill>
                  <a:schemeClr val="tx1"/>
                </a:solidFill>
                <a:effectLst/>
                <a:latin typeface="+mn-lt"/>
                <a:ea typeface="+mn-ea"/>
                <a:cs typeface="+mn-cs"/>
              </a:rPr>
              <a:t>OS-24-Jeremiah-138</a:t>
            </a:r>
          </a:p>
          <a:p>
            <a:pPr eaLnBrk="1" hangingPunct="1">
              <a:defRPr/>
            </a:pPr>
            <a:r>
              <a:rPr lang="en-SG" sz="1600" b="0" kern="1200" dirty="0">
                <a:solidFill>
                  <a:schemeClr val="tx1"/>
                </a:solidFill>
                <a:effectLst/>
                <a:latin typeface="+mn-lt"/>
                <a:ea typeface="+mn-ea"/>
                <a:cs typeface="+mn-cs"/>
              </a:rPr>
              <a:t>NS-19-Hebrews-425</a:t>
            </a:r>
            <a:endParaRPr lang="en-US" sz="1600" dirty="0"/>
          </a:p>
        </p:txBody>
      </p:sp>
    </p:spTree>
    <p:extLst>
      <p:ext uri="{BB962C8B-B14F-4D97-AF65-F5344CB8AC3E}">
        <p14:creationId xmlns:p14="http://schemas.microsoft.com/office/powerpoint/2010/main" val="28700383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858D5D-73DB-504D-B487-B1A156EDF674}"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290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A2D50F-16BF-7C42-AF3E-61C4140BF301}"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61123"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9028" name="Rectangle 3"/>
          <p:cNvSpPr>
            <a:spLocks noGrp="1" noChangeArrowheads="1"/>
          </p:cNvSpPr>
          <p:nvPr>
            <p:ph type="body" idx="1"/>
          </p:nvPr>
        </p:nvSpPr>
        <p:spPr>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We show how great Christ is by giving ourselves to others and to him in hands-on ways</a:t>
            </a:r>
            <a:r>
              <a:rPr lang="en-SG" sz="1200" kern="1200" dirty="0">
                <a:solidFill>
                  <a:schemeClr val="tx1"/>
                </a:solidFill>
                <a:effectLst/>
                <a:latin typeface="+mn-lt"/>
                <a:ea typeface="+mn-ea"/>
                <a:cs typeface="+mn-cs"/>
              </a:rPr>
              <a:t>.</a:t>
            </a:r>
          </a:p>
          <a:p>
            <a:r>
              <a:rPr lang="en-SG" sz="1200" kern="1200" dirty="0">
                <a:solidFill>
                  <a:schemeClr val="tx1"/>
                </a:solidFill>
                <a:effectLst/>
                <a:latin typeface="+mn-lt"/>
                <a:ea typeface="+mn-ea"/>
                <a:cs typeface="+mn-cs"/>
              </a:rPr>
              <a:t>There</a:t>
            </a:r>
            <a:r>
              <a:rPr lang="en-SG" sz="1200" kern="1200" baseline="0" dirty="0">
                <a:solidFill>
                  <a:schemeClr val="tx1"/>
                </a:solidFill>
                <a:effectLst/>
                <a:latin typeface="+mn-lt"/>
                <a:ea typeface="+mn-ea"/>
                <a:cs typeface="+mn-cs"/>
              </a:rPr>
              <a:t> is no such thing as theoretical love.</a:t>
            </a:r>
            <a:endParaRPr lang="en-US" dirty="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We show how great Christ is by an individualized, caring approach</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live in an impersonal age—as seen in the advent of the computerized “care-giver,” the Care-O-Bot 4, the Service Robot: https://</a:t>
            </a:r>
            <a:r>
              <a:rPr lang="en-US" sz="1200" kern="1200" dirty="0" err="1">
                <a:solidFill>
                  <a:schemeClr val="tx1"/>
                </a:solidFill>
                <a:effectLst/>
                <a:latin typeface="+mn-lt"/>
                <a:ea typeface="+mn-ea"/>
                <a:cs typeface="+mn-cs"/>
              </a:rPr>
              <a:t>www.youtube.com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watch?v</a:t>
            </a:r>
            <a:r>
              <a:rPr lang="en-US" sz="1200" kern="1200" dirty="0">
                <a:solidFill>
                  <a:schemeClr val="tx1"/>
                </a:solidFill>
                <a:effectLst/>
                <a:latin typeface="+mn-lt"/>
                <a:ea typeface="+mn-ea"/>
                <a:cs typeface="+mn-cs"/>
              </a:rPr>
              <a:t>=3n42WbbYGZI#t=15</a:t>
            </a:r>
            <a:r>
              <a:rPr lang="en-SG" dirty="0">
                <a:effectLst/>
              </a:rPr>
              <a:t> </a:t>
            </a:r>
            <a:endParaRPr lang="en-US" dirty="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They</a:t>
            </a:r>
            <a:r>
              <a:rPr lang="fr-FR" b="1" dirty="0"/>
              <a:t>'</a:t>
            </a:r>
            <a:r>
              <a:rPr lang="en-US" b="1" dirty="0"/>
              <a:t>re Coming: Care-O-Bot 4, the Service Robot, Is More Agile, More Personable, And Flirtier</a:t>
            </a:r>
          </a:p>
          <a:p>
            <a:r>
              <a:rPr lang="en-US" dirty="0"/>
              <a:t>The fourth generation of the Care-O-Bot is an economical solution for those who want a service robot.</a:t>
            </a:r>
          </a:p>
          <a:p>
            <a:r>
              <a:rPr lang="en-US" dirty="0"/>
              <a:t>"Customers can choose between a wide range of sensors," </a:t>
            </a:r>
            <a:r>
              <a:rPr lang="en-US" dirty="0" err="1"/>
              <a:t>Fraunhofer</a:t>
            </a:r>
            <a:r>
              <a:rPr lang="en-US" dirty="0"/>
              <a:t> Institute</a:t>
            </a:r>
            <a:r>
              <a:rPr lang="fr-FR" dirty="0"/>
              <a:t>'</a:t>
            </a:r>
            <a:r>
              <a:rPr lang="en-US" dirty="0"/>
              <a:t>s Dr. Ulrich </a:t>
            </a:r>
            <a:r>
              <a:rPr lang="en-US" dirty="0" err="1"/>
              <a:t>Reiser</a:t>
            </a:r>
            <a:r>
              <a:rPr lang="en-US" dirty="0"/>
              <a:t> said. "You might choose to have color cameras in the front and a 3D TOF camera in the back, or several 3D-TOF cameras. The sensor ring is equipped with its own computation unit and receives power supply and Ethernet via standard connector, so you might have several sensor rings and exchange them for different applications."</a:t>
            </a:r>
          </a:p>
          <a:p>
            <a:r>
              <a:rPr lang="en-US" dirty="0"/>
              <a:t>Its predecessor could serve you drinks, place emergency calls, take care of some medical needs, and set up videoconferences. However, the latest iteration of this robot is a lot more personable.</a:t>
            </a:r>
          </a:p>
          <a:p>
            <a:r>
              <a:rPr lang="en-US" dirty="0"/>
              <a:t>In addition to doing all the things its predecessor can do, the Care-O-Bot is also designed for commercial use so it can be used as a waiter, an information center, or to deliver objects to specific locations such as hotel rooms. The bot will now also interact with humans by communicating emotions through facial expressions on its touchscreen.</a:t>
            </a:r>
          </a:p>
          <a:p>
            <a:r>
              <a:rPr lang="en-US" dirty="0"/>
              <a:t>The Care-O-Bot 4 is also more mobile. It now has joints at the torso and neck that give 31 degrees of movement, as opposed to 20 degrees.</a:t>
            </a:r>
          </a:p>
          <a:p>
            <a:r>
              <a:rPr lang="en-US" dirty="0"/>
              <a:t>The Care-O-Bot 4 is scheduled to be available toward the last part of the year. It will initially only be available in Europe with plans to launch in the United States later. Pricing details will be made available closer to the time of launch.</a:t>
            </a:r>
          </a:p>
          <a:p>
            <a:endParaRPr lang="en-US" dirty="0">
              <a:cs typeface="ＭＳ Ｐゴシック" charset="0"/>
            </a:endParaRPr>
          </a:p>
          <a:p>
            <a:r>
              <a:rPr lang="en-US" dirty="0">
                <a:cs typeface="ＭＳ Ｐゴシック" charset="0"/>
              </a:rPr>
              <a:t>http://</a:t>
            </a:r>
            <a:r>
              <a:rPr lang="en-US" dirty="0" err="1">
                <a:cs typeface="ＭＳ Ｐゴシック" charset="0"/>
              </a:rPr>
              <a:t>www.amlu.com</a:t>
            </a:r>
            <a:r>
              <a:rPr lang="en-US" dirty="0">
                <a:cs typeface="ＭＳ Ｐゴシック" charset="0"/>
              </a:rPr>
              <a:t>/2015/01/27/theyre-coming-care-o-bot-4-the-service-robot-is-more-agile-more-personable-and-flirtier/ accessed 10 May 2015</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https://</a:t>
            </a:r>
            <a:r>
              <a:rPr lang="en-US" b="1" dirty="0" err="1"/>
              <a:t>www.youtube.com</a:t>
            </a:r>
            <a:r>
              <a:rPr lang="en-US" b="1" dirty="0"/>
              <a:t>/</a:t>
            </a:r>
            <a:r>
              <a:rPr lang="en-US" b="1" dirty="0" err="1"/>
              <a:t>watch?v</a:t>
            </a:r>
            <a:r>
              <a:rPr lang="en-US" b="1" dirty="0"/>
              <a:t>=3n42WbbYGZI#t=15</a:t>
            </a:r>
            <a:r>
              <a:rPr lang="en-US" dirty="0">
                <a:cs typeface="ＭＳ Ｐゴシック" charset="0"/>
              </a:rPr>
              <a:t> accessed 10 May 2015</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What is the “eternal covenant” (20)?</a:t>
            </a:r>
          </a:p>
          <a:p>
            <a:r>
              <a:rPr lang="en-US" dirty="0"/>
              <a:t>This is new covenant that replaced the old covenant given to Moses at Mt. Sinai.</a:t>
            </a:r>
          </a:p>
          <a:p>
            <a:r>
              <a:rPr lang="en-US" dirty="0"/>
              <a:t>It is eternal because it is rooted in the blood of Jesus, which lasts forever.</a:t>
            </a:r>
          </a:p>
          <a:p>
            <a:r>
              <a:rPr lang="en-US" dirty="0"/>
              <a:t>The focus here is not what we believe—though that is crucial—but what we do about what we believe.</a:t>
            </a:r>
          </a:p>
          <a:p>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We show how great Christ is by giving ourselves to others and to him in hands-on ways</a:t>
            </a:r>
            <a:r>
              <a:rPr lang="en-SG" sz="1200" kern="1200" dirty="0">
                <a:solidFill>
                  <a:schemeClr val="tx1"/>
                </a:solidFill>
                <a:effectLst/>
                <a:latin typeface="+mn-lt"/>
                <a:ea typeface="+mn-ea"/>
                <a:cs typeface="+mn-cs"/>
              </a:rPr>
              <a:t>.</a:t>
            </a:r>
          </a:p>
          <a:p>
            <a:r>
              <a:rPr lang="en-SG" sz="1200" kern="1200" dirty="0">
                <a:solidFill>
                  <a:schemeClr val="tx1"/>
                </a:solidFill>
                <a:effectLst/>
                <a:latin typeface="+mn-lt"/>
                <a:ea typeface="+mn-ea"/>
                <a:cs typeface="+mn-cs"/>
              </a:rPr>
              <a:t>There</a:t>
            </a:r>
            <a:r>
              <a:rPr lang="en-SG" sz="1200" kern="1200" baseline="0" dirty="0">
                <a:solidFill>
                  <a:schemeClr val="tx1"/>
                </a:solidFill>
                <a:effectLst/>
                <a:latin typeface="+mn-lt"/>
                <a:ea typeface="+mn-ea"/>
                <a:cs typeface="+mn-cs"/>
              </a:rPr>
              <a:t> is no such thing as theoretical love.</a:t>
            </a:r>
            <a:endParaRPr lang="en-US" dirty="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We show how great Christ is by an individualized, caring approach</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live in an impersonal age—as seen in the advent of the computerized “care-giver,” the Care-O-Bot 4, the Service Robot: https://</a:t>
            </a:r>
            <a:r>
              <a:rPr lang="en-US" sz="1200" kern="1200" dirty="0" err="1">
                <a:solidFill>
                  <a:schemeClr val="tx1"/>
                </a:solidFill>
                <a:effectLst/>
                <a:latin typeface="+mn-lt"/>
                <a:ea typeface="+mn-ea"/>
                <a:cs typeface="+mn-cs"/>
              </a:rPr>
              <a:t>www.youtube.com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watch?v</a:t>
            </a:r>
            <a:r>
              <a:rPr lang="en-US" sz="1200" kern="1200" dirty="0">
                <a:solidFill>
                  <a:schemeClr val="tx1"/>
                </a:solidFill>
                <a:effectLst/>
                <a:latin typeface="+mn-lt"/>
                <a:ea typeface="+mn-ea"/>
                <a:cs typeface="+mn-cs"/>
              </a:rPr>
              <a:t>=3n42WbbYGZI#t=15</a:t>
            </a:r>
            <a:r>
              <a:rPr lang="en-SG" dirty="0">
                <a:effectLst/>
              </a:rPr>
              <a:t> </a:t>
            </a:r>
            <a:endParaRPr lang="en-US" dirty="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Today we draw this 12-week study in Hebrews to a close.  Has it changed you?  Our focus has been Christ Himself—the superiority of Jesus over any other “ism.”  Essentially we have asked this question…</a:t>
            </a:r>
          </a:p>
          <a:p>
            <a:r>
              <a:rPr lang="en-US" dirty="0"/>
              <a:t>How can you make Jesus look good?  It is through your love, but how through your love?</a:t>
            </a:r>
          </a:p>
          <a:p>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FC2D8E-6BBF-A84C-A684-80F61EF7A2B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The backdrop of every NT letter is important, especially for Hebrews.</a:t>
            </a:r>
          </a:p>
          <a:p>
            <a:pPr eaLnBrk="1" hangingPunct="1"/>
            <a:r>
              <a:rPr lang="en-US" b="1" dirty="0">
                <a:latin typeface="Arial" panose="020B0604020202020204" pitchFamily="34" charset="0"/>
                <a:ea typeface="ＭＳ Ｐゴシック" charset="0"/>
                <a:cs typeface="ＭＳ Ｐゴシック" charset="0"/>
              </a:rPr>
              <a:t>__________</a:t>
            </a:r>
          </a:p>
          <a:p>
            <a:pPr eaLnBrk="1" hangingPunct="1"/>
            <a:r>
              <a:rPr lang="en-US" b="1" dirty="0">
                <a:latin typeface="Arial" panose="020B0604020202020204" pitchFamily="34" charset="0"/>
                <a:ea typeface="ＭＳ Ｐゴシック" charset="0"/>
                <a:cs typeface="ＭＳ Ｐゴシック" charset="0"/>
              </a:rPr>
              <a:t>NS-19-Hebrews-163</a:t>
            </a:r>
          </a:p>
          <a:p>
            <a:pPr eaLnBrk="1" hangingPunct="1"/>
            <a:endParaRPr lang="en-US" b="0" dirty="0">
              <a:ea typeface="ＭＳ Ｐゴシック" charset="0"/>
              <a:cs typeface="ＭＳ Ｐゴシック" charset="0"/>
            </a:endParaRPr>
          </a:p>
        </p:txBody>
      </p:sp>
    </p:spTree>
    <p:extLst>
      <p:ext uri="{BB962C8B-B14F-4D97-AF65-F5344CB8AC3E}">
        <p14:creationId xmlns:p14="http://schemas.microsoft.com/office/powerpoint/2010/main" val="2099569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BA5955-5D6A-7748-B467-A813D6E1932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The supremacy of Jesus over the OT in his person and mediatorial work as our sacrifice moves us to press on for him.</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37338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D436DC5-2851-2B4A-A153-504DAE159772}"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b="0" dirty="0">
                <a:ea typeface="ＭＳ Ｐゴシック" charset="0"/>
                <a:cs typeface="ＭＳ Ｐゴシック" charset="0"/>
              </a:rPr>
              <a:t>The Hebrews outline emphasizes how Jesus is better than anyone or anything else. The first two parts support this, and the third section applies it.</a:t>
            </a:r>
          </a:p>
          <a:p>
            <a:pPr eaLnBrk="1" hangingPunct="1"/>
            <a:r>
              <a:rPr lang="en-US" b="0" dirty="0">
                <a:ea typeface="ＭＳ Ｐゴシック" charset="0"/>
                <a:cs typeface="ＭＳ Ｐゴシック" charset="0"/>
              </a:rPr>
              <a:t>_____________</a:t>
            </a:r>
          </a:p>
          <a:p>
            <a:pPr eaLnBrk="1" hangingPunct="1"/>
            <a:r>
              <a:rPr lang="en-US" b="0" dirty="0">
                <a:ea typeface="ＭＳ Ｐゴシック" charset="0"/>
                <a:cs typeface="ＭＳ Ｐゴシック" charset="0"/>
              </a:rPr>
              <a:t>NP-Heb13—slide 10</a:t>
            </a:r>
          </a:p>
          <a:p>
            <a:pPr eaLnBrk="1" hangingPunct="1"/>
            <a:r>
              <a:rPr lang="en-US" b="0" dirty="0">
                <a:ea typeface="ＭＳ Ｐゴシック" charset="0"/>
                <a:cs typeface="ＭＳ Ｐゴシック" charset="0"/>
              </a:rPr>
              <a:t>NS-19-Hebrews-114</a:t>
            </a:r>
          </a:p>
        </p:txBody>
      </p:sp>
    </p:spTree>
    <p:extLst>
      <p:ext uri="{BB962C8B-B14F-4D97-AF65-F5344CB8AC3E}">
        <p14:creationId xmlns:p14="http://schemas.microsoft.com/office/powerpoint/2010/main" val="9451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solidFill>
                  <a:srgbClr val="FFFFFF"/>
                </a:solidFill>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7074838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29635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08471418-BC75-694D-9919-DEBC4E53F4E6}" type="slidenum">
              <a:rPr lang="en-US" smtClean="0"/>
              <a:pPr/>
              <a:t>‹#›</a:t>
            </a:fld>
            <a:endParaRPr lang="en-US" dirty="0"/>
          </a:p>
        </p:txBody>
      </p:sp>
    </p:spTree>
    <p:extLst>
      <p:ext uri="{BB962C8B-B14F-4D97-AF65-F5344CB8AC3E}">
        <p14:creationId xmlns:p14="http://schemas.microsoft.com/office/powerpoint/2010/main" val="316036706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7D2F988E-9414-5A4D-926D-7C61A7DCDFF1}" type="slidenum">
              <a:rPr lang="en-US" smtClean="0"/>
              <a:pPr/>
              <a:t>‹#›</a:t>
            </a:fld>
            <a:endParaRPr lang="en-US" dirty="0"/>
          </a:p>
        </p:txBody>
      </p:sp>
    </p:spTree>
    <p:extLst>
      <p:ext uri="{BB962C8B-B14F-4D97-AF65-F5344CB8AC3E}">
        <p14:creationId xmlns:p14="http://schemas.microsoft.com/office/powerpoint/2010/main" val="22263083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solidFill>
                  <a:srgbClr val="FFFFFF"/>
                </a:solidFill>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solidFill>
                  <a:srgbClr val="FFFFFF"/>
                </a:solidFill>
                <a:latin typeface="Arial" panose="020B0604020202020204" pitchFamily="34" charset="0"/>
              </a:defRPr>
            </a:lvl1pPr>
            <a:lvl2pPr>
              <a:defRPr b="1" i="0">
                <a:solidFill>
                  <a:srgbClr val="FFFFFF"/>
                </a:solidFill>
                <a:latin typeface="Arial" panose="020B0604020202020204" pitchFamily="34" charset="0"/>
              </a:defRPr>
            </a:lvl2pPr>
            <a:lvl3pPr>
              <a:defRPr b="1" i="0">
                <a:solidFill>
                  <a:srgbClr val="FFFFFF"/>
                </a:solidFill>
                <a:latin typeface="Arial" panose="020B0604020202020204" pitchFamily="34" charset="0"/>
              </a:defRPr>
            </a:lvl3pPr>
            <a:lvl4pPr>
              <a:defRPr b="1" i="0">
                <a:solidFill>
                  <a:srgbClr val="FFFFFF"/>
                </a:solidFill>
                <a:latin typeface="Arial" panose="020B0604020202020204" pitchFamily="34" charset="0"/>
              </a:defRPr>
            </a:lvl4pPr>
            <a:lvl5pPr>
              <a:defRPr b="1" i="0">
                <a:solidFill>
                  <a:srgbClr val="FFFFFF"/>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solidFill>
                  <a:srgbClr val="FFFFFF"/>
                </a:solidFill>
                <a:latin typeface="Arial" panose="020B0604020202020204" pitchFamily="34" charset="0"/>
              </a:defRPr>
            </a:lvl1pPr>
          </a:lstStyle>
          <a:p>
            <a:pPr>
              <a:defRPr/>
            </a:pPr>
            <a:endParaRPr lang="en-US" dirty="0"/>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solidFill>
                  <a:srgbClr val="FFFFFF"/>
                </a:solidFill>
                <a:latin typeface="Arial" panose="020B0604020202020204" pitchFamily="34" charset="0"/>
              </a:defRPr>
            </a:lvl1pPr>
          </a:lstStyle>
          <a:p>
            <a:pPr>
              <a:defRPr/>
            </a:pPr>
            <a:endParaRPr lang="en-US" dirty="0"/>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solidFill>
                  <a:srgbClr val="FFFFFF"/>
                </a:solidFill>
                <a:latin typeface="Arial" panose="020B0604020202020204" pitchFamily="34" charset="0"/>
              </a:defRPr>
            </a:lvl1pPr>
          </a:lstStyle>
          <a:p>
            <a:fld id="{1E6C7165-6B16-AC43-935E-83670B065C3B}" type="slidenum">
              <a:rPr lang="en-US" smtClean="0"/>
              <a:pPr/>
              <a:t>‹#›</a:t>
            </a:fld>
            <a:endParaRPr lang="en-US" dirty="0"/>
          </a:p>
        </p:txBody>
      </p:sp>
    </p:spTree>
    <p:extLst>
      <p:ext uri="{BB962C8B-B14F-4D97-AF65-F5344CB8AC3E}">
        <p14:creationId xmlns:p14="http://schemas.microsoft.com/office/powerpoint/2010/main" val="24570417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A06D5BF7-B2CD-2745-9211-C6B18DEB32C6}" type="slidenum">
              <a:rPr lang="en-US" smtClean="0"/>
              <a:pPr/>
              <a:t>‹#›</a:t>
            </a:fld>
            <a:endParaRPr lang="en-US" dirty="0"/>
          </a:p>
        </p:txBody>
      </p:sp>
    </p:spTree>
    <p:extLst>
      <p:ext uri="{BB962C8B-B14F-4D97-AF65-F5344CB8AC3E}">
        <p14:creationId xmlns:p14="http://schemas.microsoft.com/office/powerpoint/2010/main" val="3124294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81159E9B-65F6-EE44-8197-22BC723FD7D6}" type="slidenum">
              <a:rPr lang="en-US" smtClean="0"/>
              <a:pPr/>
              <a:t>‹#›</a:t>
            </a:fld>
            <a:endParaRPr lang="en-US" dirty="0"/>
          </a:p>
        </p:txBody>
      </p:sp>
    </p:spTree>
    <p:extLst>
      <p:ext uri="{BB962C8B-B14F-4D97-AF65-F5344CB8AC3E}">
        <p14:creationId xmlns:p14="http://schemas.microsoft.com/office/powerpoint/2010/main" val="35075061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9"/>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912A509C-1FD8-C340-945D-F484F85253F5}" type="slidenum">
              <a:rPr lang="en-US" smtClean="0"/>
              <a:pPr/>
              <a:t>‹#›</a:t>
            </a:fld>
            <a:endParaRPr lang="en-US" dirty="0"/>
          </a:p>
        </p:txBody>
      </p:sp>
    </p:spTree>
    <p:extLst>
      <p:ext uri="{BB962C8B-B14F-4D97-AF65-F5344CB8AC3E}">
        <p14:creationId xmlns:p14="http://schemas.microsoft.com/office/powerpoint/2010/main" val="6681438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C71FB22D-81DE-E649-9472-2B7AD2F9DA94}" type="slidenum">
              <a:rPr lang="en-US" smtClean="0"/>
              <a:pPr/>
              <a:t>‹#›</a:t>
            </a:fld>
            <a:endParaRPr lang="en-US" dirty="0"/>
          </a:p>
        </p:txBody>
      </p:sp>
    </p:spTree>
    <p:extLst>
      <p:ext uri="{BB962C8B-B14F-4D97-AF65-F5344CB8AC3E}">
        <p14:creationId xmlns:p14="http://schemas.microsoft.com/office/powerpoint/2010/main" val="11879702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457200" y="1600201"/>
            <a:ext cx="8229600" cy="4525963"/>
          </a:xfrm>
        </p:spPr>
        <p:txBody>
          <a:bodyPr/>
          <a:lstStyle>
            <a:lvl1pPr>
              <a:defRPr b="1" i="0">
                <a:latin typeface="Arial" panose="020B0604020202020204" pitchFamily="34" charset="0"/>
              </a:defRPr>
            </a:lvl1pPr>
          </a:lstStyle>
          <a:p>
            <a:pPr lvl="0"/>
            <a:endParaRPr lang="en-US" noProof="0" dirty="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9C6E5ACD-BD47-764C-A0D8-55D787A46B16}" type="slidenum">
              <a:rPr lang="en-US" smtClean="0"/>
              <a:pPr/>
              <a:t>‹#›</a:t>
            </a:fld>
            <a:endParaRPr lang="en-US" dirty="0"/>
          </a:p>
        </p:txBody>
      </p:sp>
    </p:spTree>
    <p:extLst>
      <p:ext uri="{BB962C8B-B14F-4D97-AF65-F5344CB8AC3E}">
        <p14:creationId xmlns:p14="http://schemas.microsoft.com/office/powerpoint/2010/main" val="3528484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32C322A-2E38-DC4C-BFF8-D60F4A6109E8}" type="slidenum">
              <a:rPr lang="en-US"/>
              <a:pPr>
                <a:defRPr/>
              </a:pPr>
              <a:t>‹#›</a:t>
            </a:fld>
            <a:endParaRPr lang="en-US"/>
          </a:p>
        </p:txBody>
      </p:sp>
    </p:spTree>
    <p:extLst>
      <p:ext uri="{BB962C8B-B14F-4D97-AF65-F5344CB8AC3E}">
        <p14:creationId xmlns:p14="http://schemas.microsoft.com/office/powerpoint/2010/main" val="24131341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EF63CD9-8E2F-F041-BC17-BBB450EA05E3}" type="slidenum">
              <a:rPr lang="en-US"/>
              <a:pPr>
                <a:defRPr/>
              </a:pPr>
              <a:t>‹#›</a:t>
            </a:fld>
            <a:endParaRPr lang="en-US"/>
          </a:p>
        </p:txBody>
      </p:sp>
    </p:spTree>
    <p:extLst>
      <p:ext uri="{BB962C8B-B14F-4D97-AF65-F5344CB8AC3E}">
        <p14:creationId xmlns:p14="http://schemas.microsoft.com/office/powerpoint/2010/main" val="12372354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E290304-2113-5549-9477-61847261605A}" type="slidenum">
              <a:rPr lang="en-US"/>
              <a:pPr>
                <a:defRPr/>
              </a:pPr>
              <a:t>‹#›</a:t>
            </a:fld>
            <a:endParaRPr lang="en-US"/>
          </a:p>
        </p:txBody>
      </p:sp>
    </p:spTree>
    <p:extLst>
      <p:ext uri="{BB962C8B-B14F-4D97-AF65-F5344CB8AC3E}">
        <p14:creationId xmlns:p14="http://schemas.microsoft.com/office/powerpoint/2010/main" val="11220712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F5493FC-79FD-E847-9FEF-82E852F66A01}" type="slidenum">
              <a:rPr lang="en-US"/>
              <a:pPr>
                <a:defRPr/>
              </a:pPr>
              <a:t>‹#›</a:t>
            </a:fld>
            <a:endParaRPr lang="en-US"/>
          </a:p>
        </p:txBody>
      </p:sp>
    </p:spTree>
    <p:extLst>
      <p:ext uri="{BB962C8B-B14F-4D97-AF65-F5344CB8AC3E}">
        <p14:creationId xmlns:p14="http://schemas.microsoft.com/office/powerpoint/2010/main" val="25940858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3243CFCC-8214-BE4F-82D6-40614D873E9B}" type="slidenum">
              <a:rPr lang="en-US"/>
              <a:pPr>
                <a:defRPr/>
              </a:pPr>
              <a:t>‹#›</a:t>
            </a:fld>
            <a:endParaRPr lang="en-US"/>
          </a:p>
        </p:txBody>
      </p:sp>
    </p:spTree>
    <p:extLst>
      <p:ext uri="{BB962C8B-B14F-4D97-AF65-F5344CB8AC3E}">
        <p14:creationId xmlns:p14="http://schemas.microsoft.com/office/powerpoint/2010/main" val="2565585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7F35F79C-085E-F34A-B9CD-999FBC30CAF6}" type="slidenum">
              <a:rPr lang="en-US"/>
              <a:pPr>
                <a:defRPr/>
              </a:pPr>
              <a:t>‹#›</a:t>
            </a:fld>
            <a:endParaRPr lang="en-US"/>
          </a:p>
        </p:txBody>
      </p:sp>
    </p:spTree>
    <p:extLst>
      <p:ext uri="{BB962C8B-B14F-4D97-AF65-F5344CB8AC3E}">
        <p14:creationId xmlns:p14="http://schemas.microsoft.com/office/powerpoint/2010/main" val="8800150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F5719FD3-2FB0-9A47-8F66-958B0791FFFA}" type="slidenum">
              <a:rPr lang="en-US"/>
              <a:pPr>
                <a:defRPr/>
              </a:pPr>
              <a:t>‹#›</a:t>
            </a:fld>
            <a:endParaRPr lang="en-US"/>
          </a:p>
        </p:txBody>
      </p:sp>
    </p:spTree>
    <p:extLst>
      <p:ext uri="{BB962C8B-B14F-4D97-AF65-F5344CB8AC3E}">
        <p14:creationId xmlns:p14="http://schemas.microsoft.com/office/powerpoint/2010/main" val="42301032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97C6C61-21F6-914F-BFC4-E9F19F492642}" type="slidenum">
              <a:rPr lang="en-US"/>
              <a:pPr>
                <a:defRPr/>
              </a:pPr>
              <a:t>‹#›</a:t>
            </a:fld>
            <a:endParaRPr lang="en-US"/>
          </a:p>
        </p:txBody>
      </p:sp>
    </p:spTree>
    <p:extLst>
      <p:ext uri="{BB962C8B-B14F-4D97-AF65-F5344CB8AC3E}">
        <p14:creationId xmlns:p14="http://schemas.microsoft.com/office/powerpoint/2010/main" val="28234985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5DF797-D80A-854A-9323-4D84F541B70E}" type="slidenum">
              <a:rPr lang="en-US"/>
              <a:pPr>
                <a:defRPr/>
              </a:pPr>
              <a:t>‹#›</a:t>
            </a:fld>
            <a:endParaRPr lang="en-US"/>
          </a:p>
        </p:txBody>
      </p:sp>
    </p:spTree>
    <p:extLst>
      <p:ext uri="{BB962C8B-B14F-4D97-AF65-F5344CB8AC3E}">
        <p14:creationId xmlns:p14="http://schemas.microsoft.com/office/powerpoint/2010/main" val="326850265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94D2621-60AD-614B-A7F7-03DF10326711}" type="slidenum">
              <a:rPr lang="en-US"/>
              <a:pPr>
                <a:defRPr/>
              </a:pPr>
              <a:t>‹#›</a:t>
            </a:fld>
            <a:endParaRPr lang="en-US"/>
          </a:p>
        </p:txBody>
      </p:sp>
    </p:spTree>
    <p:extLst>
      <p:ext uri="{BB962C8B-B14F-4D97-AF65-F5344CB8AC3E}">
        <p14:creationId xmlns:p14="http://schemas.microsoft.com/office/powerpoint/2010/main" val="2075984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B954934-AEED-6A42-9433-6A9D4246F91B}" type="slidenum">
              <a:rPr lang="en-US"/>
              <a:pPr>
                <a:defRPr/>
              </a:pPr>
              <a:t>‹#›</a:t>
            </a:fld>
            <a:endParaRPr lang="en-US"/>
          </a:p>
        </p:txBody>
      </p:sp>
    </p:spTree>
    <p:extLst>
      <p:ext uri="{BB962C8B-B14F-4D97-AF65-F5344CB8AC3E}">
        <p14:creationId xmlns:p14="http://schemas.microsoft.com/office/powerpoint/2010/main" val="15707003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1CCDABDC-157C-B745-905D-6AAB23F29BE0}" type="slidenum">
              <a:rPr lang="en-US"/>
              <a:pPr>
                <a:defRPr/>
              </a:pPr>
              <a:t>‹#›</a:t>
            </a:fld>
            <a:endParaRPr lang="en-US"/>
          </a:p>
        </p:txBody>
      </p:sp>
    </p:spTree>
    <p:extLst>
      <p:ext uri="{BB962C8B-B14F-4D97-AF65-F5344CB8AC3E}">
        <p14:creationId xmlns:p14="http://schemas.microsoft.com/office/powerpoint/2010/main" val="37918031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A2A53839-E026-584F-87AC-A3ED9BFB8CAB}" type="slidenum">
              <a:rPr lang="en-US"/>
              <a:pPr>
                <a:defRPr/>
              </a:pPr>
              <a:t>‹#›</a:t>
            </a:fld>
            <a:endParaRPr lang="en-US"/>
          </a:p>
        </p:txBody>
      </p:sp>
    </p:spTree>
    <p:extLst>
      <p:ext uri="{BB962C8B-B14F-4D97-AF65-F5344CB8AC3E}">
        <p14:creationId xmlns:p14="http://schemas.microsoft.com/office/powerpoint/2010/main" val="16669191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latin typeface="Tw Cen MT"/>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solidFill>
                  <a:srgbClr val="FFFFFF"/>
                </a:solidFill>
              </a:defRPr>
            </a:lvl1pPr>
          </a:lstStyle>
          <a:p>
            <a:r>
              <a:rPr kumimoji="0" lang="en-US" dirty="0"/>
              <a:t>Click to edit Master 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0058DF21-A715-4399-B2AD-1C7FB525719B}" type="datetimeFigureOut">
              <a:rPr lang="en-US" smtClean="0">
                <a:latin typeface="Tw Cen MT"/>
              </a:rPr>
              <a:pPr/>
              <a:t>6/5/24</a:t>
            </a:fld>
            <a:endParaRPr lang="en-GB">
              <a:latin typeface="Tw Cen MT"/>
            </a:endParaRPr>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GB">
              <a:solidFill>
                <a:srgbClr val="E3DED1"/>
              </a:solidFill>
              <a:latin typeface="Tw Cen MT"/>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BF8D66B6-ED73-47C5-8593-5B1FB18E6FBD}" type="slidenum">
              <a:rPr lang="en-GB" smtClean="0">
                <a:solidFill>
                  <a:srgbClr val="E3DED1"/>
                </a:solidFill>
                <a:latin typeface="Tw Cen MT"/>
              </a:rPr>
              <a:pPr/>
              <a:t>‹#›</a:t>
            </a:fld>
            <a:endParaRPr lang="en-GB">
              <a:solidFill>
                <a:srgbClr val="E3DED1"/>
              </a:solidFill>
              <a:latin typeface="Tw Cen MT"/>
            </a:endParaRPr>
          </a:p>
        </p:txBody>
      </p:sp>
    </p:spTree>
    <p:extLst>
      <p:ext uri="{BB962C8B-B14F-4D97-AF65-F5344CB8AC3E}">
        <p14:creationId xmlns:p14="http://schemas.microsoft.com/office/powerpoint/2010/main" val="1971316791"/>
      </p:ext>
    </p:extLst>
  </p:cSld>
  <p:clrMapOvr>
    <a:overrideClrMapping bg1="dk1" tx1="lt1" bg2="dk2" tx2="lt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0058DF21-A715-4399-B2AD-1C7FB525719B}" type="datetimeFigureOut">
              <a:rPr lang="en-US" smtClean="0">
                <a:solidFill>
                  <a:srgbClr val="323232"/>
                </a:solidFill>
                <a:latin typeface="Tw Cen MT"/>
              </a:rPr>
              <a:pPr/>
              <a:t>6/5/24</a:t>
            </a:fld>
            <a:endParaRPr lang="en-GB">
              <a:solidFill>
                <a:srgbClr val="323232"/>
              </a:solidFill>
              <a:latin typeface="Tw Cen MT"/>
            </a:endParaRPr>
          </a:p>
        </p:txBody>
      </p:sp>
      <p:sp>
        <p:nvSpPr>
          <p:cNvPr id="5" name="Footer Placeholder 4"/>
          <p:cNvSpPr>
            <a:spLocks noGrp="1"/>
          </p:cNvSpPr>
          <p:nvPr>
            <p:ph type="ftr" sz="quarter" idx="11"/>
          </p:nvPr>
        </p:nvSpPr>
        <p:spPr/>
        <p:txBody>
          <a:bodyPr/>
          <a:lstStyle/>
          <a:p>
            <a:endParaRPr lang="en-GB">
              <a:solidFill>
                <a:srgbClr val="323232"/>
              </a:solidFill>
              <a:latin typeface="Tw Cen MT"/>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F8D66B6-ED73-47C5-8593-5B1FB18E6FBD}" type="slidenum">
              <a:rPr lang="en-GB" smtClean="0">
                <a:latin typeface="Tw Cen MT"/>
              </a:rPr>
              <a:pPr/>
              <a:t>‹#›</a:t>
            </a:fld>
            <a:endParaRPr lang="en-GB">
              <a:latin typeface="Tw Cen MT"/>
            </a:endParaRPr>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8030537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latin typeface="Tw Cen MT"/>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latin typeface="Tw Cen MT"/>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latin typeface="Tw Cen MT"/>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0058DF21-A715-4399-B2AD-1C7FB525719B}" type="datetimeFigureOut">
              <a:rPr lang="en-US" smtClean="0">
                <a:solidFill>
                  <a:srgbClr val="323232"/>
                </a:solidFill>
                <a:latin typeface="Tw Cen MT"/>
              </a:rPr>
              <a:pPr/>
              <a:t>6/5/24</a:t>
            </a:fld>
            <a:endParaRPr lang="en-GB">
              <a:solidFill>
                <a:srgbClr val="323232"/>
              </a:solidFill>
              <a:latin typeface="Tw Cen MT"/>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BF8D66B6-ED73-47C5-8593-5B1FB18E6FBD}" type="slidenum">
              <a:rPr lang="en-GB" smtClean="0">
                <a:latin typeface="Tw Cen MT"/>
              </a:rPr>
              <a:pPr/>
              <a:t>‹#›</a:t>
            </a:fld>
            <a:endParaRPr lang="en-GB">
              <a:latin typeface="Tw Cen MT"/>
            </a:endParaRPr>
          </a:p>
        </p:txBody>
      </p:sp>
      <p:sp>
        <p:nvSpPr>
          <p:cNvPr id="14" name="Footer Placeholder 13"/>
          <p:cNvSpPr>
            <a:spLocks noGrp="1"/>
          </p:cNvSpPr>
          <p:nvPr>
            <p:ph type="ftr" sz="quarter" idx="12"/>
          </p:nvPr>
        </p:nvSpPr>
        <p:spPr/>
        <p:txBody>
          <a:bodyPr/>
          <a:lstStyle/>
          <a:p>
            <a:endParaRPr lang="en-GB">
              <a:solidFill>
                <a:srgbClr val="323232"/>
              </a:solidFill>
              <a:latin typeface="Tw Cen MT"/>
            </a:endParaRPr>
          </a:p>
        </p:txBody>
      </p:sp>
    </p:spTree>
    <p:extLst>
      <p:ext uri="{BB962C8B-B14F-4D97-AF65-F5344CB8AC3E}">
        <p14:creationId xmlns:p14="http://schemas.microsoft.com/office/powerpoint/2010/main" val="3148616603"/>
      </p:ext>
    </p:extLst>
  </p:cSld>
  <p:clrMapOvr>
    <a:overrideClrMapping bg1="lt1" tx1="dk1" bg2="lt2" tx2="dk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0058DF21-A715-4399-B2AD-1C7FB525719B}" type="datetimeFigureOut">
              <a:rPr lang="en-US" smtClean="0">
                <a:solidFill>
                  <a:srgbClr val="323232"/>
                </a:solidFill>
                <a:latin typeface="Tw Cen MT"/>
              </a:rPr>
              <a:pPr/>
              <a:t>6/5/24</a:t>
            </a:fld>
            <a:endParaRPr lang="en-GB">
              <a:solidFill>
                <a:srgbClr val="323232"/>
              </a:solidFill>
              <a:latin typeface="Tw Cen MT"/>
            </a:endParaRPr>
          </a:p>
        </p:txBody>
      </p:sp>
      <p:sp>
        <p:nvSpPr>
          <p:cNvPr id="10" name="Slide Number Placeholder 9"/>
          <p:cNvSpPr>
            <a:spLocks noGrp="1"/>
          </p:cNvSpPr>
          <p:nvPr>
            <p:ph type="sldNum" sz="quarter" idx="16"/>
          </p:nvPr>
        </p:nvSpPr>
        <p:spPr/>
        <p:txBody>
          <a:bodyPr rtlCol="0"/>
          <a:lstStyle/>
          <a:p>
            <a:fld id="{BF8D66B6-ED73-47C5-8593-5B1FB18E6FBD}" type="slidenum">
              <a:rPr lang="en-GB" smtClean="0">
                <a:latin typeface="Tw Cen MT"/>
              </a:rPr>
              <a:pPr/>
              <a:t>‹#›</a:t>
            </a:fld>
            <a:endParaRPr lang="en-GB">
              <a:latin typeface="Tw Cen MT"/>
            </a:endParaRPr>
          </a:p>
        </p:txBody>
      </p:sp>
      <p:sp>
        <p:nvSpPr>
          <p:cNvPr id="12" name="Footer Placeholder 11"/>
          <p:cNvSpPr>
            <a:spLocks noGrp="1"/>
          </p:cNvSpPr>
          <p:nvPr>
            <p:ph type="ftr" sz="quarter" idx="17"/>
          </p:nvPr>
        </p:nvSpPr>
        <p:spPr/>
        <p:txBody>
          <a:bodyPr rtlCol="0"/>
          <a:lstStyle/>
          <a:p>
            <a:endParaRPr lang="en-GB">
              <a:solidFill>
                <a:srgbClr val="323232"/>
              </a:solidFill>
              <a:latin typeface="Tw Cen MT"/>
            </a:endParaRPr>
          </a:p>
        </p:txBody>
      </p:sp>
    </p:spTree>
    <p:extLst>
      <p:ext uri="{BB962C8B-B14F-4D97-AF65-F5344CB8AC3E}">
        <p14:creationId xmlns:p14="http://schemas.microsoft.com/office/powerpoint/2010/main" val="5685054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0058DF21-A715-4399-B2AD-1C7FB525719B}" type="datetimeFigureOut">
              <a:rPr lang="en-US" smtClean="0">
                <a:solidFill>
                  <a:srgbClr val="323232"/>
                </a:solidFill>
                <a:latin typeface="Tw Cen MT"/>
              </a:rPr>
              <a:pPr/>
              <a:t>6/5/24</a:t>
            </a:fld>
            <a:endParaRPr lang="en-GB">
              <a:solidFill>
                <a:srgbClr val="323232"/>
              </a:solidFill>
              <a:latin typeface="Tw Cen MT"/>
            </a:endParaRPr>
          </a:p>
        </p:txBody>
      </p:sp>
      <p:sp>
        <p:nvSpPr>
          <p:cNvPr id="12" name="Slide Number Placeholder 11"/>
          <p:cNvSpPr>
            <a:spLocks noGrp="1"/>
          </p:cNvSpPr>
          <p:nvPr>
            <p:ph type="sldNum" sz="quarter" idx="16"/>
          </p:nvPr>
        </p:nvSpPr>
        <p:spPr/>
        <p:txBody>
          <a:bodyPr rtlCol="0"/>
          <a:lstStyle/>
          <a:p>
            <a:fld id="{BF8D66B6-ED73-47C5-8593-5B1FB18E6FBD}" type="slidenum">
              <a:rPr lang="en-GB" smtClean="0">
                <a:latin typeface="Tw Cen MT"/>
              </a:rPr>
              <a:pPr/>
              <a:t>‹#›</a:t>
            </a:fld>
            <a:endParaRPr lang="en-GB">
              <a:latin typeface="Tw Cen MT"/>
            </a:endParaRPr>
          </a:p>
        </p:txBody>
      </p:sp>
      <p:sp>
        <p:nvSpPr>
          <p:cNvPr id="14" name="Footer Placeholder 13"/>
          <p:cNvSpPr>
            <a:spLocks noGrp="1"/>
          </p:cNvSpPr>
          <p:nvPr>
            <p:ph type="ftr" sz="quarter" idx="17"/>
          </p:nvPr>
        </p:nvSpPr>
        <p:spPr/>
        <p:txBody>
          <a:bodyPr rtlCol="0"/>
          <a:lstStyle/>
          <a:p>
            <a:endParaRPr lang="en-GB">
              <a:solidFill>
                <a:srgbClr val="323232"/>
              </a:solidFill>
              <a:latin typeface="Tw Cen MT"/>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27659084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0058DF21-A715-4399-B2AD-1C7FB525719B}" type="datetimeFigureOut">
              <a:rPr lang="en-US" smtClean="0">
                <a:solidFill>
                  <a:srgbClr val="323232"/>
                </a:solidFill>
                <a:latin typeface="Tw Cen MT"/>
              </a:rPr>
              <a:pPr/>
              <a:t>6/5/24</a:t>
            </a:fld>
            <a:endParaRPr lang="en-GB">
              <a:solidFill>
                <a:srgbClr val="323232"/>
              </a:solidFill>
              <a:latin typeface="Tw Cen MT"/>
            </a:endParaRPr>
          </a:p>
        </p:txBody>
      </p:sp>
      <p:sp>
        <p:nvSpPr>
          <p:cNvPr id="4" name="Footer Placeholder 3"/>
          <p:cNvSpPr>
            <a:spLocks noGrp="1"/>
          </p:cNvSpPr>
          <p:nvPr>
            <p:ph type="ftr" sz="quarter" idx="11"/>
          </p:nvPr>
        </p:nvSpPr>
        <p:spPr/>
        <p:txBody>
          <a:bodyPr/>
          <a:lstStyle/>
          <a:p>
            <a:endParaRPr lang="en-GB">
              <a:solidFill>
                <a:srgbClr val="323232"/>
              </a:solidFill>
              <a:latin typeface="Tw Cen MT"/>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F8D66B6-ED73-47C5-8593-5B1FB18E6FBD}" type="slidenum">
              <a:rPr lang="en-GB" smtClean="0">
                <a:latin typeface="Tw Cen MT"/>
              </a:rPr>
              <a:pPr/>
              <a:t>‹#›</a:t>
            </a:fld>
            <a:endParaRPr lang="en-GB">
              <a:latin typeface="Tw Cen MT"/>
            </a:endParaRPr>
          </a:p>
        </p:txBody>
      </p:sp>
    </p:spTree>
    <p:extLst>
      <p:ext uri="{BB962C8B-B14F-4D97-AF65-F5344CB8AC3E}">
        <p14:creationId xmlns:p14="http://schemas.microsoft.com/office/powerpoint/2010/main" val="171158845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58DF21-A715-4399-B2AD-1C7FB525719B}" type="datetimeFigureOut">
              <a:rPr lang="en-US" smtClean="0">
                <a:solidFill>
                  <a:srgbClr val="323232"/>
                </a:solidFill>
                <a:latin typeface="Tw Cen MT"/>
              </a:rPr>
              <a:pPr/>
              <a:t>6/5/24</a:t>
            </a:fld>
            <a:endParaRPr lang="en-GB">
              <a:solidFill>
                <a:srgbClr val="323232"/>
              </a:solidFill>
              <a:latin typeface="Tw Cen MT"/>
            </a:endParaRPr>
          </a:p>
        </p:txBody>
      </p:sp>
      <p:sp>
        <p:nvSpPr>
          <p:cNvPr id="3" name="Footer Placeholder 2"/>
          <p:cNvSpPr>
            <a:spLocks noGrp="1"/>
          </p:cNvSpPr>
          <p:nvPr>
            <p:ph type="ftr" sz="quarter" idx="11"/>
          </p:nvPr>
        </p:nvSpPr>
        <p:spPr/>
        <p:txBody>
          <a:bodyPr/>
          <a:lstStyle/>
          <a:p>
            <a:endParaRPr lang="en-GB">
              <a:solidFill>
                <a:srgbClr val="323232"/>
              </a:solidFill>
              <a:latin typeface="Tw Cen MT"/>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BF8D66B6-ED73-47C5-8593-5B1FB18E6FBD}" type="slidenum">
              <a:rPr lang="en-GB" smtClean="0">
                <a:solidFill>
                  <a:srgbClr val="323232"/>
                </a:solidFill>
                <a:latin typeface="Tw Cen MT"/>
              </a:rPr>
              <a:pPr/>
              <a:t>‹#›</a:t>
            </a:fld>
            <a:endParaRPr lang="en-GB">
              <a:solidFill>
                <a:srgbClr val="323232"/>
              </a:solidFill>
              <a:latin typeface="Tw Cen MT"/>
            </a:endParaRPr>
          </a:p>
        </p:txBody>
      </p:sp>
    </p:spTree>
    <p:extLst>
      <p:ext uri="{BB962C8B-B14F-4D97-AF65-F5344CB8AC3E}">
        <p14:creationId xmlns:p14="http://schemas.microsoft.com/office/powerpoint/2010/main" val="3450328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0058DF21-A715-4399-B2AD-1C7FB525719B}" type="datetimeFigureOut">
              <a:rPr lang="en-US" smtClean="0">
                <a:solidFill>
                  <a:srgbClr val="323232"/>
                </a:solidFill>
                <a:latin typeface="Tw Cen MT"/>
              </a:rPr>
              <a:pPr/>
              <a:t>6/5/24</a:t>
            </a:fld>
            <a:endParaRPr lang="en-GB">
              <a:solidFill>
                <a:srgbClr val="323232"/>
              </a:solidFill>
              <a:latin typeface="Tw Cen MT"/>
            </a:endParaRPr>
          </a:p>
        </p:txBody>
      </p:sp>
      <p:sp>
        <p:nvSpPr>
          <p:cNvPr id="6" name="Footer Placeholder 5"/>
          <p:cNvSpPr>
            <a:spLocks noGrp="1"/>
          </p:cNvSpPr>
          <p:nvPr>
            <p:ph type="ftr" sz="quarter" idx="11"/>
          </p:nvPr>
        </p:nvSpPr>
        <p:spPr/>
        <p:txBody>
          <a:bodyPr/>
          <a:lstStyle/>
          <a:p>
            <a:endParaRPr lang="en-GB">
              <a:solidFill>
                <a:srgbClr val="323232"/>
              </a:solidFill>
              <a:latin typeface="Tw Cen MT"/>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F8D66B6-ED73-47C5-8593-5B1FB18E6FBD}" type="slidenum">
              <a:rPr lang="en-GB" smtClean="0">
                <a:latin typeface="Tw Cen MT"/>
              </a:rPr>
              <a:pPr/>
              <a:t>‹#›</a:t>
            </a:fld>
            <a:endParaRPr lang="en-GB">
              <a:latin typeface="Tw Cen MT"/>
            </a:endParaRP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96975779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latin typeface="Tw Cen MT"/>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latin typeface="Tw Cen MT"/>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latin typeface="Tw Cen MT"/>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latin typeface="Tw Cen MT"/>
            </a:endParaRPr>
          </a:p>
        </p:txBody>
      </p:sp>
      <p:sp>
        <p:nvSpPr>
          <p:cNvPr id="12" name="Date Placeholder 11"/>
          <p:cNvSpPr>
            <a:spLocks noGrp="1"/>
          </p:cNvSpPr>
          <p:nvPr>
            <p:ph type="dt" sz="half" idx="10"/>
          </p:nvPr>
        </p:nvSpPr>
        <p:spPr>
          <a:xfrm>
            <a:off x="6248400" y="6248400"/>
            <a:ext cx="2667000" cy="365125"/>
          </a:xfrm>
        </p:spPr>
        <p:txBody>
          <a:bodyPr rtlCol="0"/>
          <a:lstStyle/>
          <a:p>
            <a:fld id="{0058DF21-A715-4399-B2AD-1C7FB525719B}" type="datetimeFigureOut">
              <a:rPr lang="en-US" smtClean="0">
                <a:solidFill>
                  <a:srgbClr val="323232"/>
                </a:solidFill>
                <a:latin typeface="Tw Cen MT"/>
              </a:rPr>
              <a:pPr/>
              <a:t>6/5/24</a:t>
            </a:fld>
            <a:endParaRPr lang="en-GB">
              <a:solidFill>
                <a:srgbClr val="323232"/>
              </a:solidFill>
              <a:latin typeface="Tw Cen MT"/>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BF8D66B6-ED73-47C5-8593-5B1FB18E6FBD}" type="slidenum">
              <a:rPr lang="en-GB" smtClean="0">
                <a:latin typeface="Tw Cen MT"/>
              </a:rPr>
              <a:pPr/>
              <a:t>‹#›</a:t>
            </a:fld>
            <a:endParaRPr lang="en-GB">
              <a:latin typeface="Tw Cen MT"/>
            </a:endParaRPr>
          </a:p>
        </p:txBody>
      </p:sp>
      <p:sp>
        <p:nvSpPr>
          <p:cNvPr id="14" name="Footer Placeholder 13"/>
          <p:cNvSpPr>
            <a:spLocks noGrp="1"/>
          </p:cNvSpPr>
          <p:nvPr>
            <p:ph type="ftr" sz="quarter" idx="12"/>
          </p:nvPr>
        </p:nvSpPr>
        <p:spPr>
          <a:xfrm>
            <a:off x="1600200" y="6248206"/>
            <a:ext cx="4572000" cy="365125"/>
          </a:xfrm>
        </p:spPr>
        <p:txBody>
          <a:bodyPr rtlCol="0"/>
          <a:lstStyle/>
          <a:p>
            <a:endParaRPr lang="en-GB">
              <a:solidFill>
                <a:srgbClr val="323232"/>
              </a:solidFill>
              <a:latin typeface="Tw Cen MT"/>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644783442"/>
      </p:ext>
    </p:extLst>
  </p:cSld>
  <p:clrMapOvr>
    <a:overrideClrMapping bg1="lt1" tx1="dk1" bg2="lt2" tx2="dk2" accent1="accent1" accent2="accent2" accent3="accent3" accent4="accent4" accent5="accent5" accent6="accent6" hlink="hlink" folHlink="folHlink"/>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058DF21-A715-4399-B2AD-1C7FB525719B}" type="datetimeFigureOut">
              <a:rPr lang="en-US" smtClean="0">
                <a:solidFill>
                  <a:srgbClr val="323232"/>
                </a:solidFill>
                <a:latin typeface="Tw Cen MT"/>
              </a:rPr>
              <a:pPr/>
              <a:t>6/5/24</a:t>
            </a:fld>
            <a:endParaRPr lang="en-GB">
              <a:solidFill>
                <a:srgbClr val="323232"/>
              </a:solidFill>
              <a:latin typeface="Tw Cen MT"/>
            </a:endParaRPr>
          </a:p>
        </p:txBody>
      </p:sp>
      <p:sp>
        <p:nvSpPr>
          <p:cNvPr id="5" name="Footer Placeholder 4"/>
          <p:cNvSpPr>
            <a:spLocks noGrp="1"/>
          </p:cNvSpPr>
          <p:nvPr>
            <p:ph type="ftr" sz="quarter" idx="11"/>
          </p:nvPr>
        </p:nvSpPr>
        <p:spPr/>
        <p:txBody>
          <a:bodyPr/>
          <a:lstStyle/>
          <a:p>
            <a:endParaRPr lang="en-GB">
              <a:solidFill>
                <a:srgbClr val="323232"/>
              </a:solidFill>
              <a:latin typeface="Tw Cen MT"/>
            </a:endParaRPr>
          </a:p>
        </p:txBody>
      </p:sp>
      <p:sp>
        <p:nvSpPr>
          <p:cNvPr id="6" name="Slide Number Placeholder 5"/>
          <p:cNvSpPr>
            <a:spLocks noGrp="1"/>
          </p:cNvSpPr>
          <p:nvPr>
            <p:ph type="sldNum" sz="quarter" idx="12"/>
          </p:nvPr>
        </p:nvSpPr>
        <p:spPr/>
        <p:txBody>
          <a:bodyPr/>
          <a:lstStyle/>
          <a:p>
            <a:fld id="{BF8D66B6-ED73-47C5-8593-5B1FB18E6FBD}" type="slidenum">
              <a:rPr lang="en-GB" smtClean="0">
                <a:latin typeface="Tw Cen MT"/>
              </a:rPr>
              <a:pPr/>
              <a:t>‹#›</a:t>
            </a:fld>
            <a:endParaRPr lang="en-GB">
              <a:latin typeface="Tw Cen MT"/>
            </a:endParaRPr>
          </a:p>
        </p:txBody>
      </p:sp>
    </p:spTree>
    <p:extLst>
      <p:ext uri="{BB962C8B-B14F-4D97-AF65-F5344CB8AC3E}">
        <p14:creationId xmlns:p14="http://schemas.microsoft.com/office/powerpoint/2010/main" val="235721607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0058DF21-A715-4399-B2AD-1C7FB525719B}" type="datetimeFigureOut">
              <a:rPr lang="en-US" smtClean="0">
                <a:solidFill>
                  <a:srgbClr val="323232"/>
                </a:solidFill>
                <a:latin typeface="Tw Cen MT"/>
              </a:rPr>
              <a:pPr/>
              <a:t>6/5/24</a:t>
            </a:fld>
            <a:endParaRPr lang="en-GB">
              <a:solidFill>
                <a:srgbClr val="323232"/>
              </a:solidFill>
              <a:latin typeface="Tw Cen MT"/>
            </a:endParaRPr>
          </a:p>
        </p:txBody>
      </p:sp>
      <p:sp>
        <p:nvSpPr>
          <p:cNvPr id="5" name="Footer Placeholder 4"/>
          <p:cNvSpPr>
            <a:spLocks noGrp="1"/>
          </p:cNvSpPr>
          <p:nvPr>
            <p:ph type="ftr" sz="quarter" idx="11"/>
          </p:nvPr>
        </p:nvSpPr>
        <p:spPr>
          <a:xfrm>
            <a:off x="457201" y="6248207"/>
            <a:ext cx="5573483" cy="365125"/>
          </a:xfrm>
        </p:spPr>
        <p:txBody>
          <a:bodyPr/>
          <a:lstStyle/>
          <a:p>
            <a:endParaRPr lang="en-GB">
              <a:solidFill>
                <a:srgbClr val="323232"/>
              </a:solidFill>
              <a:latin typeface="Tw Cen MT"/>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Tw Cen MT"/>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Tw Cen MT"/>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Tw Cen MT"/>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BF8D66B6-ED73-47C5-8593-5B1FB18E6FBD}" type="slidenum">
              <a:rPr lang="en-GB" smtClean="0">
                <a:latin typeface="Tw Cen MT"/>
              </a:rPr>
              <a:pPr/>
              <a:t>‹#›</a:t>
            </a:fld>
            <a:endParaRPr lang="en-GB">
              <a:latin typeface="Tw Cen MT"/>
            </a:endParaRPr>
          </a:p>
        </p:txBody>
      </p:sp>
    </p:spTree>
    <p:extLst>
      <p:ext uri="{BB962C8B-B14F-4D97-AF65-F5344CB8AC3E}">
        <p14:creationId xmlns:p14="http://schemas.microsoft.com/office/powerpoint/2010/main" val="1793164130"/>
      </p:ext>
    </p:extLst>
  </p:cSld>
  <p:clrMapOvr>
    <a:overrideClrMapping bg1="lt1" tx1="dk1" bg2="lt2" tx2="dk2" accent1="accent1" accent2="accent2" accent3="accent3" accent4="accent4" accent5="accent5" accent6="accent6" hlink="hlink" folHlink="folHlink"/>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938115-29C2-794B-9C0F-99D3A3D3187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5371412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C429CF5-DC27-FF49-9CB5-9CDFFF955E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3269293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7B7A3A1-38C5-6D4E-B0A4-4F29201B7C6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0045781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C211391-CF22-2148-9FD2-632A9BE4433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1580121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0C7CB90-5ED7-E741-B186-84F2A8AFC63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774340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3A88C0E-04FF-7348-8AED-5A8AC26A090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2527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b="1" i="0">
                <a:latin typeface="Arial" panose="020B0604020202020204" pitchFamily="34" charset="0"/>
                <a:cs typeface="Arial" panose="020B0604020202020204" pitchFamily="34" charset="0"/>
              </a:defRPr>
            </a:lvl1pPr>
          </a:lstStyle>
          <a:p>
            <a:r>
              <a:rPr lang="en-US" dirty="0"/>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296969271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36A3999-A911-1741-B4FD-93ED1AE3C29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5594512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E310C5E-6A13-7A43-9AE5-E7DA910A93C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6426200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66A32DD-D7BD-8B43-BFF1-CD3AE036C82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6515237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4BE0A0F-E1BC-594E-977F-2A572963839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5019100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6426840-556F-B14B-97AC-9C25BD9E89F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6483655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b="1" i="0">
                <a:latin typeface="Arial" panose="020B0604020202020204" pitchFamily="34" charset="0"/>
                <a:cs typeface="Arial" panose="020B0604020202020204" pitchFamily="34" charset="0"/>
              </a:defRPr>
            </a:lvl1pPr>
          </a:lstStyle>
          <a:p>
            <a:r>
              <a:rPr lang="en-US" dirty="0"/>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28743985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61905123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86536368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71105833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486600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36682990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5908592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67494773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03673614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18628923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76437666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78977292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b="1" i="0">
                <a:latin typeface="Arial" panose="020B0604020202020204" pitchFamily="34" charset="0"/>
                <a:cs typeface="Arial" panose="020B0604020202020204" pitchFamily="34" charset="0"/>
              </a:defRPr>
            </a:lvl1pPr>
          </a:lstStyle>
          <a:p>
            <a:r>
              <a:rPr lang="en-US" dirty="0"/>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404764616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61849129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06334986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66217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7641000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4134352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69365236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48740724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19489818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43157616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04570147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0944900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5D6796E-3228-544F-85F1-970D9D5BFFDC}" type="slidenum">
              <a:rPr lang="en-US" smtClean="0"/>
              <a:pPr>
                <a:defRPr/>
              </a:pPr>
              <a:t>‹#›</a:t>
            </a:fld>
            <a:endParaRPr lang="en-US" dirty="0"/>
          </a:p>
        </p:txBody>
      </p:sp>
    </p:spTree>
    <p:extLst>
      <p:ext uri="{BB962C8B-B14F-4D97-AF65-F5344CB8AC3E}">
        <p14:creationId xmlns:p14="http://schemas.microsoft.com/office/powerpoint/2010/main" val="931083196"/>
      </p:ext>
    </p:extLst>
  </p:cSld>
  <p:clrMapOvr>
    <a:masterClrMapping/>
  </p:clrMapOvr>
  <p:transition>
    <p:dissolv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B5B30BE-34A7-DE4B-8B2D-4C5DBD6128AA}" type="slidenum">
              <a:rPr lang="en-US" smtClean="0"/>
              <a:pPr>
                <a:defRPr/>
              </a:pPr>
              <a:t>‹#›</a:t>
            </a:fld>
            <a:endParaRPr lang="en-US" dirty="0"/>
          </a:p>
        </p:txBody>
      </p:sp>
    </p:spTree>
    <p:extLst>
      <p:ext uri="{BB962C8B-B14F-4D97-AF65-F5344CB8AC3E}">
        <p14:creationId xmlns:p14="http://schemas.microsoft.com/office/powerpoint/2010/main" val="3124781405"/>
      </p:ext>
    </p:extLst>
  </p:cSld>
  <p:clrMapOvr>
    <a:masterClrMapping/>
  </p:clrMapOvr>
  <p:transition>
    <p:dissolv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083285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8523052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94921038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49968866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6710089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0173350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62796130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8885150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89122713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80692921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45952174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609817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37773585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74345500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75291702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pPr>
                <a:defRPr/>
              </a:pPr>
              <a:t>‹#›</a:t>
            </a:fld>
            <a:endParaRPr lang="en-US"/>
          </a:p>
        </p:txBody>
      </p:sp>
    </p:spTree>
    <p:extLst>
      <p:ext uri="{BB962C8B-B14F-4D97-AF65-F5344CB8AC3E}">
        <p14:creationId xmlns:p14="http://schemas.microsoft.com/office/powerpoint/2010/main" val="1447047320"/>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220143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9522678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0659443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789239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2171541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7758255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49"/>
            <a:ext cx="6400354" cy="1752451"/>
          </a:xfrm>
        </p:spPr>
        <p:txBody>
          <a:bodyPr/>
          <a:lstStyle>
            <a:lvl1pPr marL="0" indent="0" algn="ctr">
              <a:buNone/>
              <a:defRPr/>
            </a:lvl1pPr>
            <a:lvl2pPr marL="321424" indent="0" algn="ctr">
              <a:buNone/>
              <a:defRPr/>
            </a:lvl2pPr>
            <a:lvl3pPr marL="642849" indent="0" algn="ctr">
              <a:buNone/>
              <a:defRPr/>
            </a:lvl3pPr>
            <a:lvl4pPr marL="964274" indent="0" algn="ctr">
              <a:buNone/>
              <a:defRPr/>
            </a:lvl4pPr>
            <a:lvl5pPr marL="1285697" indent="0" algn="ctr">
              <a:buNone/>
              <a:defRPr/>
            </a:lvl5pPr>
            <a:lvl6pPr marL="1607123" indent="0" algn="ctr">
              <a:buNone/>
              <a:defRPr/>
            </a:lvl6pPr>
            <a:lvl7pPr marL="1928546" indent="0" algn="ctr">
              <a:buNone/>
              <a:defRPr/>
            </a:lvl7pPr>
            <a:lvl8pPr marL="2249971" indent="0" algn="ctr">
              <a:buNone/>
              <a:defRPr/>
            </a:lvl8pPr>
            <a:lvl9pPr marL="2571396" indent="0" algn="ctr">
              <a:buNone/>
              <a:defRPr/>
            </a:lvl9pPr>
          </a:lstStyle>
          <a:p>
            <a:r>
              <a:rPr lang="en-US"/>
              <a:t>Click to edit Master subtitle style</a:t>
            </a:r>
          </a:p>
        </p:txBody>
      </p:sp>
    </p:spTree>
    <p:extLst>
      <p:ext uri="{BB962C8B-B14F-4D97-AF65-F5344CB8AC3E}">
        <p14:creationId xmlns:p14="http://schemas.microsoft.com/office/powerpoint/2010/main" val="140103622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436974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24" indent="0">
              <a:buNone/>
              <a:defRPr sz="1300"/>
            </a:lvl2pPr>
            <a:lvl3pPr marL="642849" indent="0">
              <a:buNone/>
              <a:defRPr sz="1100"/>
            </a:lvl3pPr>
            <a:lvl4pPr marL="964274" indent="0">
              <a:buNone/>
              <a:defRPr sz="1000"/>
            </a:lvl4pPr>
            <a:lvl5pPr marL="1285697" indent="0">
              <a:buNone/>
              <a:defRPr sz="1000"/>
            </a:lvl5pPr>
            <a:lvl6pPr marL="1607123" indent="0">
              <a:buNone/>
              <a:defRPr sz="1000"/>
            </a:lvl6pPr>
            <a:lvl7pPr marL="1928546" indent="0">
              <a:buNone/>
              <a:defRPr sz="1000"/>
            </a:lvl7pPr>
            <a:lvl8pPr marL="2249971" indent="0">
              <a:buNone/>
              <a:defRPr sz="1000"/>
            </a:lvl8pPr>
            <a:lvl9pPr marL="2571396" indent="0">
              <a:buNone/>
              <a:defRPr sz="1000"/>
            </a:lvl9pPr>
          </a:lstStyle>
          <a:p>
            <a:pPr lvl="0"/>
            <a:r>
              <a:rPr lang="en-US"/>
              <a:t>Click to edit Master text styles</a:t>
            </a:r>
          </a:p>
        </p:txBody>
      </p:sp>
    </p:spTree>
    <p:extLst>
      <p:ext uri="{BB962C8B-B14F-4D97-AF65-F5344CB8AC3E}">
        <p14:creationId xmlns:p14="http://schemas.microsoft.com/office/powerpoint/2010/main" val="369422495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70"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811866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24" indent="0">
              <a:buNone/>
              <a:defRPr sz="1400" b="1"/>
            </a:lvl2pPr>
            <a:lvl3pPr marL="642849" indent="0">
              <a:buNone/>
              <a:defRPr sz="1300" b="1"/>
            </a:lvl3pPr>
            <a:lvl4pPr marL="964274" indent="0">
              <a:buNone/>
              <a:defRPr sz="1100" b="1"/>
            </a:lvl4pPr>
            <a:lvl5pPr marL="1285697" indent="0">
              <a:buNone/>
              <a:defRPr sz="1100" b="1"/>
            </a:lvl5pPr>
            <a:lvl6pPr marL="1607123" indent="0">
              <a:buNone/>
              <a:defRPr sz="1100" b="1"/>
            </a:lvl6pPr>
            <a:lvl7pPr marL="1928546" indent="0">
              <a:buNone/>
              <a:defRPr sz="1100" b="1"/>
            </a:lvl7pPr>
            <a:lvl8pPr marL="2249971" indent="0">
              <a:buNone/>
              <a:defRPr sz="1100" b="1"/>
            </a:lvl8pPr>
            <a:lvl9pPr marL="2571396"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24" indent="0">
              <a:buNone/>
              <a:defRPr sz="1400" b="1"/>
            </a:lvl2pPr>
            <a:lvl3pPr marL="642849" indent="0">
              <a:buNone/>
              <a:defRPr sz="1300" b="1"/>
            </a:lvl3pPr>
            <a:lvl4pPr marL="964274" indent="0">
              <a:buNone/>
              <a:defRPr sz="1100" b="1"/>
            </a:lvl4pPr>
            <a:lvl5pPr marL="1285697" indent="0">
              <a:buNone/>
              <a:defRPr sz="1100" b="1"/>
            </a:lvl5pPr>
            <a:lvl6pPr marL="1607123" indent="0">
              <a:buNone/>
              <a:defRPr sz="1100" b="1"/>
            </a:lvl6pPr>
            <a:lvl7pPr marL="1928546" indent="0">
              <a:buNone/>
              <a:defRPr sz="1100" b="1"/>
            </a:lvl7pPr>
            <a:lvl8pPr marL="2249971" indent="0">
              <a:buNone/>
              <a:defRPr sz="1100" b="1"/>
            </a:lvl8pPr>
            <a:lvl9pPr marL="2571396"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413404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2096993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36731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9" y="273475"/>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49" y="1435448"/>
            <a:ext cx="3008189" cy="4690318"/>
          </a:xfrm>
        </p:spPr>
        <p:txBody>
          <a:bodyPr/>
          <a:lstStyle>
            <a:lvl1pPr marL="0" indent="0">
              <a:buNone/>
              <a:defRPr sz="1000"/>
            </a:lvl1pPr>
            <a:lvl2pPr marL="321424" indent="0">
              <a:buNone/>
              <a:defRPr sz="800"/>
            </a:lvl2pPr>
            <a:lvl3pPr marL="642849" indent="0">
              <a:buNone/>
              <a:defRPr sz="700"/>
            </a:lvl3pPr>
            <a:lvl4pPr marL="964274" indent="0">
              <a:buNone/>
              <a:defRPr sz="600"/>
            </a:lvl4pPr>
            <a:lvl5pPr marL="1285697" indent="0">
              <a:buNone/>
              <a:defRPr sz="600"/>
            </a:lvl5pPr>
            <a:lvl6pPr marL="1607123" indent="0">
              <a:buNone/>
              <a:defRPr sz="600"/>
            </a:lvl6pPr>
            <a:lvl7pPr marL="1928546" indent="0">
              <a:buNone/>
              <a:defRPr sz="600"/>
            </a:lvl7pPr>
            <a:lvl8pPr marL="2249971" indent="0">
              <a:buNone/>
              <a:defRPr sz="600"/>
            </a:lvl8pPr>
            <a:lvl9pPr marL="2571396" indent="0">
              <a:buNone/>
              <a:defRPr sz="600"/>
            </a:lvl9pPr>
          </a:lstStyle>
          <a:p>
            <a:pPr lvl="0"/>
            <a:r>
              <a:rPr lang="en-US"/>
              <a:t>Click to edit Master text styles</a:t>
            </a:r>
          </a:p>
        </p:txBody>
      </p:sp>
    </p:spTree>
    <p:extLst>
      <p:ext uri="{BB962C8B-B14F-4D97-AF65-F5344CB8AC3E}">
        <p14:creationId xmlns:p14="http://schemas.microsoft.com/office/powerpoint/2010/main" val="302685328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7"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37" y="612800"/>
            <a:ext cx="5486177" cy="4114354"/>
          </a:xfrm>
        </p:spPr>
        <p:txBody>
          <a:bodyPr/>
          <a:lstStyle>
            <a:lvl1pPr marL="0" indent="0">
              <a:buNone/>
              <a:defRPr sz="2200"/>
            </a:lvl1pPr>
            <a:lvl2pPr marL="321424" indent="0">
              <a:buNone/>
              <a:defRPr sz="2000"/>
            </a:lvl2pPr>
            <a:lvl3pPr marL="642849" indent="0">
              <a:buNone/>
              <a:defRPr sz="1700"/>
            </a:lvl3pPr>
            <a:lvl4pPr marL="964274" indent="0">
              <a:buNone/>
              <a:defRPr sz="1400"/>
            </a:lvl4pPr>
            <a:lvl5pPr marL="1285697" indent="0">
              <a:buNone/>
              <a:defRPr sz="1400"/>
            </a:lvl5pPr>
            <a:lvl6pPr marL="1607123" indent="0">
              <a:buNone/>
              <a:defRPr sz="1400"/>
            </a:lvl6pPr>
            <a:lvl7pPr marL="1928546" indent="0">
              <a:buNone/>
              <a:defRPr sz="1400"/>
            </a:lvl7pPr>
            <a:lvl8pPr marL="2249971" indent="0">
              <a:buNone/>
              <a:defRPr sz="1400"/>
            </a:lvl8pPr>
            <a:lvl9pPr marL="2571396" indent="0">
              <a:buNone/>
              <a:defRPr sz="1400"/>
            </a:lvl9pPr>
          </a:lstStyle>
          <a:p>
            <a:endParaRPr lang="en-US"/>
          </a:p>
        </p:txBody>
      </p:sp>
      <p:sp>
        <p:nvSpPr>
          <p:cNvPr id="4" name="Text Placeholder 3"/>
          <p:cNvSpPr>
            <a:spLocks noGrp="1"/>
          </p:cNvSpPr>
          <p:nvPr>
            <p:ph type="body" sz="half" idx="2"/>
          </p:nvPr>
        </p:nvSpPr>
        <p:spPr>
          <a:xfrm>
            <a:off x="1792637" y="5367860"/>
            <a:ext cx="5486177" cy="804788"/>
          </a:xfrm>
        </p:spPr>
        <p:txBody>
          <a:bodyPr/>
          <a:lstStyle>
            <a:lvl1pPr marL="0" indent="0">
              <a:buNone/>
              <a:defRPr sz="1000"/>
            </a:lvl1pPr>
            <a:lvl2pPr marL="321424" indent="0">
              <a:buNone/>
              <a:defRPr sz="800"/>
            </a:lvl2pPr>
            <a:lvl3pPr marL="642849" indent="0">
              <a:buNone/>
              <a:defRPr sz="700"/>
            </a:lvl3pPr>
            <a:lvl4pPr marL="964274" indent="0">
              <a:buNone/>
              <a:defRPr sz="600"/>
            </a:lvl4pPr>
            <a:lvl5pPr marL="1285697" indent="0">
              <a:buNone/>
              <a:defRPr sz="600"/>
            </a:lvl5pPr>
            <a:lvl6pPr marL="1607123" indent="0">
              <a:buNone/>
              <a:defRPr sz="600"/>
            </a:lvl6pPr>
            <a:lvl7pPr marL="1928546" indent="0">
              <a:buNone/>
              <a:defRPr sz="600"/>
            </a:lvl7pPr>
            <a:lvl8pPr marL="2249971" indent="0">
              <a:buNone/>
              <a:defRPr sz="600"/>
            </a:lvl8pPr>
            <a:lvl9pPr marL="2571396" indent="0">
              <a:buNone/>
              <a:defRPr sz="600"/>
            </a:lvl9pPr>
          </a:lstStyle>
          <a:p>
            <a:pPr lvl="0"/>
            <a:r>
              <a:rPr lang="en-US"/>
              <a:t>Click to edit Master text styles</a:t>
            </a:r>
          </a:p>
        </p:txBody>
      </p:sp>
    </p:spTree>
    <p:extLst>
      <p:ext uri="{BB962C8B-B14F-4D97-AF65-F5344CB8AC3E}">
        <p14:creationId xmlns:p14="http://schemas.microsoft.com/office/powerpoint/2010/main" val="97561818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423879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151930"/>
            <a:ext cx="1839516" cy="317896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2971" y="1151930"/>
            <a:ext cx="5411391" cy="31789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598269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04681C70-B94D-4549-9835-718B41824CE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053810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8C56C0BA-5711-484D-9FDA-874B8739ADF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633943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91ECEB9C-53F4-EB4E-8A4F-B755C1704F3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376625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07D2235B-C62C-1642-984F-27E099E6AA0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18802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E70310CF-347F-A842-AB35-88099C81249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341804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86ECF134-A2E6-BF45-B521-390AD28EF3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442246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6F1630E8-D517-274B-854A-E92DDA117705}"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880562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BDA6D355-03F2-FD4E-9DAB-EFA3BCC6A3F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159741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B3F7EB35-E0A0-AB4A-A375-04F4B65E32A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044761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F25C467B-BFE5-C648-808F-8F1822300D1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115643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2841D679-39C1-F343-8D8F-C1308DCC07B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864510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48"/>
            <a:ext cx="6400354" cy="1752451"/>
          </a:xfrm>
        </p:spPr>
        <p:txBody>
          <a:bodyPr/>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a:t>Click to edit Master subtitle style</a:t>
            </a:r>
          </a:p>
        </p:txBody>
      </p:sp>
    </p:spTree>
    <p:extLst>
      <p:ext uri="{BB962C8B-B14F-4D97-AF65-F5344CB8AC3E}">
        <p14:creationId xmlns:p14="http://schemas.microsoft.com/office/powerpoint/2010/main" val="31494585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018884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a:t>Click to edit Master text styles</a:t>
            </a:r>
          </a:p>
        </p:txBody>
      </p:sp>
    </p:spTree>
    <p:extLst>
      <p:ext uri="{BB962C8B-B14F-4D97-AF65-F5344CB8AC3E}">
        <p14:creationId xmlns:p14="http://schemas.microsoft.com/office/powerpoint/2010/main" val="262397568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70" y="1946673"/>
            <a:ext cx="3625453"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1946673"/>
            <a:ext cx="3625453"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6102621"/>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336241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4864016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731901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48" y="1435448"/>
            <a:ext cx="3008189" cy="469031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a:t>Click to edit Master text styles</a:t>
            </a:r>
          </a:p>
        </p:txBody>
      </p:sp>
    </p:spTree>
    <p:extLst>
      <p:ext uri="{BB962C8B-B14F-4D97-AF65-F5344CB8AC3E}">
        <p14:creationId xmlns:p14="http://schemas.microsoft.com/office/powerpoint/2010/main" val="401241944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36" y="612800"/>
            <a:ext cx="5486177" cy="4114354"/>
          </a:xfrm>
        </p:spPr>
        <p:txBody>
          <a:bodyPr/>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endParaRPr lang="en-US"/>
          </a:p>
        </p:txBody>
      </p:sp>
      <p:sp>
        <p:nvSpPr>
          <p:cNvPr id="4" name="Text Placeholder 3"/>
          <p:cNvSpPr>
            <a:spLocks noGrp="1"/>
          </p:cNvSpPr>
          <p:nvPr>
            <p:ph type="body" sz="half" idx="2"/>
          </p:nvPr>
        </p:nvSpPr>
        <p:spPr>
          <a:xfrm>
            <a:off x="1792636" y="5367860"/>
            <a:ext cx="5486177" cy="80478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a:t>Click to edit Master text styles</a:t>
            </a:r>
          </a:p>
        </p:txBody>
      </p:sp>
    </p:spTree>
    <p:extLst>
      <p:ext uri="{BB962C8B-B14F-4D97-AF65-F5344CB8AC3E}">
        <p14:creationId xmlns:p14="http://schemas.microsoft.com/office/powerpoint/2010/main" val="360937245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032694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78594"/>
            <a:ext cx="1839516" cy="5786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2970" y="178594"/>
            <a:ext cx="5411391" cy="5786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00466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49"/>
            <a:ext cx="6400354" cy="1752451"/>
          </a:xfrm>
        </p:spPr>
        <p:txBody>
          <a:bodyPr/>
          <a:lstStyle>
            <a:lvl1pPr marL="0" indent="0" algn="ctr">
              <a:buNone/>
              <a:defRPr/>
            </a:lvl1pPr>
            <a:lvl2pPr marL="321424" indent="0" algn="ctr">
              <a:buNone/>
              <a:defRPr/>
            </a:lvl2pPr>
            <a:lvl3pPr marL="642849" indent="0" algn="ctr">
              <a:buNone/>
              <a:defRPr/>
            </a:lvl3pPr>
            <a:lvl4pPr marL="964274" indent="0" algn="ctr">
              <a:buNone/>
              <a:defRPr/>
            </a:lvl4pPr>
            <a:lvl5pPr marL="1285697" indent="0" algn="ctr">
              <a:buNone/>
              <a:defRPr/>
            </a:lvl5pPr>
            <a:lvl6pPr marL="1607123" indent="0" algn="ctr">
              <a:buNone/>
              <a:defRPr/>
            </a:lvl6pPr>
            <a:lvl7pPr marL="1928546" indent="0" algn="ctr">
              <a:buNone/>
              <a:defRPr/>
            </a:lvl7pPr>
            <a:lvl8pPr marL="2249971" indent="0" algn="ctr">
              <a:buNone/>
              <a:defRPr/>
            </a:lvl8pPr>
            <a:lvl9pPr marL="2571396" indent="0" algn="ctr">
              <a:buNone/>
              <a:defRPr/>
            </a:lvl9pPr>
          </a:lstStyle>
          <a:p>
            <a:r>
              <a:rPr lang="en-US"/>
              <a:t>Click to edit Master subtitle style</a:t>
            </a:r>
          </a:p>
        </p:txBody>
      </p:sp>
    </p:spTree>
    <p:extLst>
      <p:ext uri="{BB962C8B-B14F-4D97-AF65-F5344CB8AC3E}">
        <p14:creationId xmlns:p14="http://schemas.microsoft.com/office/powerpoint/2010/main" val="1954290912"/>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131227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24" indent="0">
              <a:buNone/>
              <a:defRPr sz="1300"/>
            </a:lvl2pPr>
            <a:lvl3pPr marL="642849" indent="0">
              <a:buNone/>
              <a:defRPr sz="1100"/>
            </a:lvl3pPr>
            <a:lvl4pPr marL="964274" indent="0">
              <a:buNone/>
              <a:defRPr sz="1000"/>
            </a:lvl4pPr>
            <a:lvl5pPr marL="1285697" indent="0">
              <a:buNone/>
              <a:defRPr sz="1000"/>
            </a:lvl5pPr>
            <a:lvl6pPr marL="1607123" indent="0">
              <a:buNone/>
              <a:defRPr sz="1000"/>
            </a:lvl6pPr>
            <a:lvl7pPr marL="1928546" indent="0">
              <a:buNone/>
              <a:defRPr sz="1000"/>
            </a:lvl7pPr>
            <a:lvl8pPr marL="2249971" indent="0">
              <a:buNone/>
              <a:defRPr sz="1000"/>
            </a:lvl8pPr>
            <a:lvl9pPr marL="2571396" indent="0">
              <a:buNone/>
              <a:defRPr sz="1000"/>
            </a:lvl9pPr>
          </a:lstStyle>
          <a:p>
            <a:pPr lvl="0"/>
            <a:r>
              <a:rPr lang="en-US"/>
              <a:t>Click to edit Master text styles</a:t>
            </a:r>
          </a:p>
        </p:txBody>
      </p:sp>
    </p:spTree>
    <p:extLst>
      <p:ext uri="{BB962C8B-B14F-4D97-AF65-F5344CB8AC3E}">
        <p14:creationId xmlns:p14="http://schemas.microsoft.com/office/powerpoint/2010/main" val="150040767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70"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061462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24" indent="0">
              <a:buNone/>
              <a:defRPr sz="1400" b="1"/>
            </a:lvl2pPr>
            <a:lvl3pPr marL="642849" indent="0">
              <a:buNone/>
              <a:defRPr sz="1300" b="1"/>
            </a:lvl3pPr>
            <a:lvl4pPr marL="964274" indent="0">
              <a:buNone/>
              <a:defRPr sz="1100" b="1"/>
            </a:lvl4pPr>
            <a:lvl5pPr marL="1285697" indent="0">
              <a:buNone/>
              <a:defRPr sz="1100" b="1"/>
            </a:lvl5pPr>
            <a:lvl6pPr marL="1607123" indent="0">
              <a:buNone/>
              <a:defRPr sz="1100" b="1"/>
            </a:lvl6pPr>
            <a:lvl7pPr marL="1928546" indent="0">
              <a:buNone/>
              <a:defRPr sz="1100" b="1"/>
            </a:lvl7pPr>
            <a:lvl8pPr marL="2249971" indent="0">
              <a:buNone/>
              <a:defRPr sz="1100" b="1"/>
            </a:lvl8pPr>
            <a:lvl9pPr marL="2571396"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24" indent="0">
              <a:buNone/>
              <a:defRPr sz="1400" b="1"/>
            </a:lvl2pPr>
            <a:lvl3pPr marL="642849" indent="0">
              <a:buNone/>
              <a:defRPr sz="1300" b="1"/>
            </a:lvl3pPr>
            <a:lvl4pPr marL="964274" indent="0">
              <a:buNone/>
              <a:defRPr sz="1100" b="1"/>
            </a:lvl4pPr>
            <a:lvl5pPr marL="1285697" indent="0">
              <a:buNone/>
              <a:defRPr sz="1100" b="1"/>
            </a:lvl5pPr>
            <a:lvl6pPr marL="1607123" indent="0">
              <a:buNone/>
              <a:defRPr sz="1100" b="1"/>
            </a:lvl6pPr>
            <a:lvl7pPr marL="1928546" indent="0">
              <a:buNone/>
              <a:defRPr sz="1100" b="1"/>
            </a:lvl7pPr>
            <a:lvl8pPr marL="2249971" indent="0">
              <a:buNone/>
              <a:defRPr sz="1100" b="1"/>
            </a:lvl8pPr>
            <a:lvl9pPr marL="2571396"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5056326"/>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4405030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04752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9" y="273475"/>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49" y="1435448"/>
            <a:ext cx="3008189" cy="4690318"/>
          </a:xfrm>
        </p:spPr>
        <p:txBody>
          <a:bodyPr/>
          <a:lstStyle>
            <a:lvl1pPr marL="0" indent="0">
              <a:buNone/>
              <a:defRPr sz="1000"/>
            </a:lvl1pPr>
            <a:lvl2pPr marL="321424" indent="0">
              <a:buNone/>
              <a:defRPr sz="800"/>
            </a:lvl2pPr>
            <a:lvl3pPr marL="642849" indent="0">
              <a:buNone/>
              <a:defRPr sz="700"/>
            </a:lvl3pPr>
            <a:lvl4pPr marL="964274" indent="0">
              <a:buNone/>
              <a:defRPr sz="600"/>
            </a:lvl4pPr>
            <a:lvl5pPr marL="1285697" indent="0">
              <a:buNone/>
              <a:defRPr sz="600"/>
            </a:lvl5pPr>
            <a:lvl6pPr marL="1607123" indent="0">
              <a:buNone/>
              <a:defRPr sz="600"/>
            </a:lvl6pPr>
            <a:lvl7pPr marL="1928546" indent="0">
              <a:buNone/>
              <a:defRPr sz="600"/>
            </a:lvl7pPr>
            <a:lvl8pPr marL="2249971" indent="0">
              <a:buNone/>
              <a:defRPr sz="600"/>
            </a:lvl8pPr>
            <a:lvl9pPr marL="2571396" indent="0">
              <a:buNone/>
              <a:defRPr sz="600"/>
            </a:lvl9pPr>
          </a:lstStyle>
          <a:p>
            <a:pPr lvl="0"/>
            <a:r>
              <a:rPr lang="en-US"/>
              <a:t>Click to edit Master text styles</a:t>
            </a:r>
          </a:p>
        </p:txBody>
      </p:sp>
    </p:spTree>
    <p:extLst>
      <p:ext uri="{BB962C8B-B14F-4D97-AF65-F5344CB8AC3E}">
        <p14:creationId xmlns:p14="http://schemas.microsoft.com/office/powerpoint/2010/main" val="1837630696"/>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7"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37" y="612800"/>
            <a:ext cx="5486177" cy="4114354"/>
          </a:xfrm>
        </p:spPr>
        <p:txBody>
          <a:bodyPr/>
          <a:lstStyle>
            <a:lvl1pPr marL="0" indent="0">
              <a:buNone/>
              <a:defRPr sz="2200"/>
            </a:lvl1pPr>
            <a:lvl2pPr marL="321424" indent="0">
              <a:buNone/>
              <a:defRPr sz="2000"/>
            </a:lvl2pPr>
            <a:lvl3pPr marL="642849" indent="0">
              <a:buNone/>
              <a:defRPr sz="1700"/>
            </a:lvl3pPr>
            <a:lvl4pPr marL="964274" indent="0">
              <a:buNone/>
              <a:defRPr sz="1400"/>
            </a:lvl4pPr>
            <a:lvl5pPr marL="1285697" indent="0">
              <a:buNone/>
              <a:defRPr sz="1400"/>
            </a:lvl5pPr>
            <a:lvl6pPr marL="1607123" indent="0">
              <a:buNone/>
              <a:defRPr sz="1400"/>
            </a:lvl6pPr>
            <a:lvl7pPr marL="1928546" indent="0">
              <a:buNone/>
              <a:defRPr sz="1400"/>
            </a:lvl7pPr>
            <a:lvl8pPr marL="2249971" indent="0">
              <a:buNone/>
              <a:defRPr sz="1400"/>
            </a:lvl8pPr>
            <a:lvl9pPr marL="2571396" indent="0">
              <a:buNone/>
              <a:defRPr sz="1400"/>
            </a:lvl9pPr>
          </a:lstStyle>
          <a:p>
            <a:endParaRPr lang="en-US"/>
          </a:p>
        </p:txBody>
      </p:sp>
      <p:sp>
        <p:nvSpPr>
          <p:cNvPr id="4" name="Text Placeholder 3"/>
          <p:cNvSpPr>
            <a:spLocks noGrp="1"/>
          </p:cNvSpPr>
          <p:nvPr>
            <p:ph type="body" sz="half" idx="2"/>
          </p:nvPr>
        </p:nvSpPr>
        <p:spPr>
          <a:xfrm>
            <a:off x="1792637" y="5367860"/>
            <a:ext cx="5486177" cy="804788"/>
          </a:xfrm>
        </p:spPr>
        <p:txBody>
          <a:bodyPr/>
          <a:lstStyle>
            <a:lvl1pPr marL="0" indent="0">
              <a:buNone/>
              <a:defRPr sz="1000"/>
            </a:lvl1pPr>
            <a:lvl2pPr marL="321424" indent="0">
              <a:buNone/>
              <a:defRPr sz="800"/>
            </a:lvl2pPr>
            <a:lvl3pPr marL="642849" indent="0">
              <a:buNone/>
              <a:defRPr sz="700"/>
            </a:lvl3pPr>
            <a:lvl4pPr marL="964274" indent="0">
              <a:buNone/>
              <a:defRPr sz="600"/>
            </a:lvl4pPr>
            <a:lvl5pPr marL="1285697" indent="0">
              <a:buNone/>
              <a:defRPr sz="600"/>
            </a:lvl5pPr>
            <a:lvl6pPr marL="1607123" indent="0">
              <a:buNone/>
              <a:defRPr sz="600"/>
            </a:lvl6pPr>
            <a:lvl7pPr marL="1928546" indent="0">
              <a:buNone/>
              <a:defRPr sz="600"/>
            </a:lvl7pPr>
            <a:lvl8pPr marL="2249971" indent="0">
              <a:buNone/>
              <a:defRPr sz="600"/>
            </a:lvl8pPr>
            <a:lvl9pPr marL="2571396" indent="0">
              <a:buNone/>
              <a:defRPr sz="600"/>
            </a:lvl9pPr>
          </a:lstStyle>
          <a:p>
            <a:pPr lvl="0"/>
            <a:r>
              <a:rPr lang="en-US"/>
              <a:t>Click to edit Master text styles</a:t>
            </a:r>
          </a:p>
        </p:txBody>
      </p:sp>
    </p:spTree>
    <p:extLst>
      <p:ext uri="{BB962C8B-B14F-4D97-AF65-F5344CB8AC3E}">
        <p14:creationId xmlns:p14="http://schemas.microsoft.com/office/powerpoint/2010/main" val="26527496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6000061"/>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151930"/>
            <a:ext cx="1839516" cy="317896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2971" y="1151930"/>
            <a:ext cx="5411391" cy="31789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5115017"/>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pPr>
                <a:defRPr/>
              </a:pPr>
              <a:t>6/5/24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pPr>
                <a:defRPr/>
              </a:pPr>
              <a:t>‹#›</a:t>
            </a:fld>
            <a:endParaRPr lang="en-US" dirty="0"/>
          </a:p>
        </p:txBody>
      </p:sp>
    </p:spTree>
    <p:extLst>
      <p:ext uri="{BB962C8B-B14F-4D97-AF65-F5344CB8AC3E}">
        <p14:creationId xmlns:p14="http://schemas.microsoft.com/office/powerpoint/2010/main" val="749427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pPr>
                <a:defRPr/>
              </a:pPr>
              <a:t>6/5/24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pPr>
                <a:defRPr/>
              </a:pPr>
              <a:t>‹#›</a:t>
            </a:fld>
            <a:endParaRPr lang="en-US" dirty="0"/>
          </a:p>
        </p:txBody>
      </p:sp>
    </p:spTree>
    <p:extLst>
      <p:ext uri="{BB962C8B-B14F-4D97-AF65-F5344CB8AC3E}">
        <p14:creationId xmlns:p14="http://schemas.microsoft.com/office/powerpoint/2010/main" val="4429382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pPr>
                <a:defRPr/>
              </a:pPr>
              <a:t>6/5/24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pPr>
                <a:defRPr/>
              </a:pPr>
              <a:t>‹#›</a:t>
            </a:fld>
            <a:endParaRPr lang="en-US" dirty="0"/>
          </a:p>
        </p:txBody>
      </p:sp>
    </p:spTree>
    <p:extLst>
      <p:ext uri="{BB962C8B-B14F-4D97-AF65-F5344CB8AC3E}">
        <p14:creationId xmlns:p14="http://schemas.microsoft.com/office/powerpoint/2010/main" val="25642894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pPr>
                <a:defRPr/>
              </a:pPr>
              <a:t>6/5/24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pPr>
                <a:defRPr/>
              </a:pPr>
              <a:t>‹#›</a:t>
            </a:fld>
            <a:endParaRPr lang="en-US" dirty="0"/>
          </a:p>
        </p:txBody>
      </p:sp>
    </p:spTree>
    <p:extLst>
      <p:ext uri="{BB962C8B-B14F-4D97-AF65-F5344CB8AC3E}">
        <p14:creationId xmlns:p14="http://schemas.microsoft.com/office/powerpoint/2010/main" val="23417423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pPr>
                <a:defRPr/>
              </a:pPr>
              <a:t>6/5/24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pPr>
                <a:defRPr/>
              </a:pPr>
              <a:t>‹#›</a:t>
            </a:fld>
            <a:endParaRPr lang="en-US" dirty="0"/>
          </a:p>
        </p:txBody>
      </p:sp>
    </p:spTree>
    <p:extLst>
      <p:ext uri="{BB962C8B-B14F-4D97-AF65-F5344CB8AC3E}">
        <p14:creationId xmlns:p14="http://schemas.microsoft.com/office/powerpoint/2010/main" val="17446800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pPr>
                <a:defRPr/>
              </a:pPr>
              <a:t>6/5/24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pPr>
                <a:defRPr/>
              </a:pPr>
              <a:t>‹#›</a:t>
            </a:fld>
            <a:endParaRPr lang="en-US" dirty="0"/>
          </a:p>
        </p:txBody>
      </p:sp>
    </p:spTree>
    <p:extLst>
      <p:ext uri="{BB962C8B-B14F-4D97-AF65-F5344CB8AC3E}">
        <p14:creationId xmlns:p14="http://schemas.microsoft.com/office/powerpoint/2010/main" val="23294005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pPr>
                <a:defRPr/>
              </a:pPr>
              <a:t>6/5/24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pPr>
                <a:defRPr/>
              </a:pPr>
              <a:t>‹#›</a:t>
            </a:fld>
            <a:endParaRPr lang="en-US" dirty="0"/>
          </a:p>
        </p:txBody>
      </p:sp>
    </p:spTree>
    <p:extLst>
      <p:ext uri="{BB962C8B-B14F-4D97-AF65-F5344CB8AC3E}">
        <p14:creationId xmlns:p14="http://schemas.microsoft.com/office/powerpoint/2010/main" val="22258089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pPr>
                <a:defRPr/>
              </a:pPr>
              <a:t>6/5/24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pPr>
                <a:defRPr/>
              </a:pPr>
              <a:t>‹#›</a:t>
            </a:fld>
            <a:endParaRPr lang="en-US" dirty="0"/>
          </a:p>
        </p:txBody>
      </p:sp>
    </p:spTree>
    <p:extLst>
      <p:ext uri="{BB962C8B-B14F-4D97-AF65-F5344CB8AC3E}">
        <p14:creationId xmlns:p14="http://schemas.microsoft.com/office/powerpoint/2010/main" val="867980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pPr>
                <a:defRPr/>
              </a:pPr>
              <a:t>6/5/24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pPr>
                <a:defRPr/>
              </a:pPr>
              <a:t>‹#›</a:t>
            </a:fld>
            <a:endParaRPr lang="en-US" dirty="0"/>
          </a:p>
        </p:txBody>
      </p:sp>
    </p:spTree>
    <p:extLst>
      <p:ext uri="{BB962C8B-B14F-4D97-AF65-F5344CB8AC3E}">
        <p14:creationId xmlns:p14="http://schemas.microsoft.com/office/powerpoint/2010/main" val="20016202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pPr>
                <a:defRPr/>
              </a:pPr>
              <a:t>6/5/24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pPr>
                <a:defRPr/>
              </a:pPr>
              <a:t>‹#›</a:t>
            </a:fld>
            <a:endParaRPr lang="en-US" dirty="0"/>
          </a:p>
        </p:txBody>
      </p:sp>
    </p:spTree>
    <p:extLst>
      <p:ext uri="{BB962C8B-B14F-4D97-AF65-F5344CB8AC3E}">
        <p14:creationId xmlns:p14="http://schemas.microsoft.com/office/powerpoint/2010/main" val="36066942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pPr>
                <a:defRPr/>
              </a:pPr>
              <a:t>6/5/24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pPr>
                <a:defRPr/>
              </a:pPr>
              <a:t>‹#›</a:t>
            </a:fld>
            <a:endParaRPr lang="en-US" dirty="0"/>
          </a:p>
        </p:txBody>
      </p:sp>
    </p:spTree>
    <p:extLst>
      <p:ext uri="{BB962C8B-B14F-4D97-AF65-F5344CB8AC3E}">
        <p14:creationId xmlns:p14="http://schemas.microsoft.com/office/powerpoint/2010/main" val="1897877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b="1" i="0">
                <a:latin typeface="Arial" panose="020B0604020202020204" pitchFamily="34" charset="0"/>
              </a:defRPr>
            </a:lvl1pPr>
          </a:lstStyle>
          <a:p>
            <a:r>
              <a:rPr lang="en-US" dirty="0"/>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b="1" i="0">
                <a:latin typeface="Arial" panose="020B0604020202020204" pitchFamily="34" charset="0"/>
              </a:defRPr>
            </a:lvl1pPr>
          </a:lstStyle>
          <a:p>
            <a:r>
              <a:rPr lang="en-US" dirty="0"/>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b="1" i="0">
                <a:latin typeface="Arial" panose="020B0604020202020204" pitchFamily="34" charset="0"/>
              </a:defRPr>
            </a:lvl1pPr>
          </a:lstStyle>
          <a:p>
            <a:fld id="{A396028A-E68B-AC46-88B8-7F3DC9E0918E}"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6926268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3688B77C-3DE9-514B-9B83-6A79626DE5A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2611731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3C0081B6-69C5-6B4C-BCA1-445CC8BCD3B8}"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7531757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E6267522-C44E-E94B-8317-505AFBC9150C}"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1322681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CFC40E04-9084-2A4C-A231-F24D797B2771}"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5433014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solidFill>
                  <a:srgbClr val="FFFFFF"/>
                </a:solidFill>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5988501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8806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08471418-BC75-694D-9919-DEBC4E53F4E6}"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830924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7D2F988E-9414-5A4D-926D-7C61A7DCDFF1}"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2897491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solidFill>
                  <a:srgbClr val="FFFFFF"/>
                </a:solidFill>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solidFill>
                  <a:srgbClr val="FFFFFF"/>
                </a:solidFill>
                <a:latin typeface="Arial" panose="020B0604020202020204" pitchFamily="34" charset="0"/>
              </a:defRPr>
            </a:lvl1pPr>
            <a:lvl2pPr>
              <a:defRPr b="1" i="0">
                <a:solidFill>
                  <a:srgbClr val="FFFFFF"/>
                </a:solidFill>
                <a:latin typeface="Arial" panose="020B0604020202020204" pitchFamily="34" charset="0"/>
              </a:defRPr>
            </a:lvl2pPr>
            <a:lvl3pPr>
              <a:defRPr b="1" i="0">
                <a:solidFill>
                  <a:srgbClr val="FFFFFF"/>
                </a:solidFill>
                <a:latin typeface="Arial" panose="020B0604020202020204" pitchFamily="34" charset="0"/>
              </a:defRPr>
            </a:lvl3pPr>
            <a:lvl4pPr>
              <a:defRPr b="1" i="0">
                <a:solidFill>
                  <a:srgbClr val="FFFFFF"/>
                </a:solidFill>
                <a:latin typeface="Arial" panose="020B0604020202020204" pitchFamily="34" charset="0"/>
              </a:defRPr>
            </a:lvl4pPr>
            <a:lvl5pPr>
              <a:defRPr b="1" i="0">
                <a:solidFill>
                  <a:srgbClr val="FFFFFF"/>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solidFill>
                  <a:srgbClr val="FFFFFF"/>
                </a:solidFill>
                <a:latin typeface="Arial" panose="020B0604020202020204" pitchFamily="34" charset="0"/>
              </a:defRPr>
            </a:lvl1pPr>
          </a:lstStyle>
          <a:p>
            <a:pPr>
              <a:defRPr/>
            </a:pPr>
            <a:endParaRPr lang="en-US" dirty="0"/>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solidFill>
                  <a:srgbClr val="FFFFFF"/>
                </a:solidFill>
                <a:latin typeface="Arial" panose="020B0604020202020204" pitchFamily="34" charset="0"/>
              </a:defRPr>
            </a:lvl1pPr>
          </a:lstStyle>
          <a:p>
            <a:pPr>
              <a:defRPr/>
            </a:pPr>
            <a:endParaRPr lang="en-US" dirty="0"/>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solidFill>
                  <a:srgbClr val="FFFFFF"/>
                </a:solidFill>
                <a:latin typeface="Arial" panose="020B0604020202020204" pitchFamily="34" charset="0"/>
              </a:defRPr>
            </a:lvl1pPr>
          </a:lstStyle>
          <a:p>
            <a:fld id="{1E6C7165-6B16-AC43-935E-83670B065C3B}" type="slidenum">
              <a:rPr lang="en-US" smtClean="0"/>
              <a:pPr/>
              <a:t>‹#›</a:t>
            </a:fld>
            <a:endParaRPr lang="en-US" dirty="0"/>
          </a:p>
        </p:txBody>
      </p:sp>
    </p:spTree>
    <p:extLst>
      <p:ext uri="{BB962C8B-B14F-4D97-AF65-F5344CB8AC3E}">
        <p14:creationId xmlns:p14="http://schemas.microsoft.com/office/powerpoint/2010/main" val="3802814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A06D5BF7-B2CD-2745-9211-C6B18DEB32C6}"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5449613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81159E9B-65F6-EE44-8197-22BC723FD7D6}"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9640933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9"/>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912A509C-1FD8-C340-945D-F484F85253F5}"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1127293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C71FB22D-81DE-E649-9472-2B7AD2F9DA94}"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2883277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457200" y="1600201"/>
            <a:ext cx="8229600" cy="4525963"/>
          </a:xfrm>
        </p:spPr>
        <p:txBody>
          <a:bodyPr/>
          <a:lstStyle>
            <a:lvl1pPr>
              <a:defRPr b="1" i="0">
                <a:latin typeface="Arial" panose="020B0604020202020204" pitchFamily="34" charset="0"/>
              </a:defRPr>
            </a:lvl1pPr>
          </a:lstStyle>
          <a:p>
            <a:pPr lvl="0"/>
            <a:endParaRPr lang="en-US" noProof="0" dirty="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9C6E5ACD-BD47-764C-A0D8-55D787A46B16}"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5231072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b="1" i="0">
                <a:latin typeface="Arial" panose="020B0604020202020204" pitchFamily="34" charset="0"/>
              </a:defRPr>
            </a:lvl1pPr>
          </a:lstStyle>
          <a:p>
            <a:r>
              <a:rPr lang="en-US" dirty="0"/>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b="1" i="0">
                <a:latin typeface="Arial" panose="020B0604020202020204" pitchFamily="34" charset="0"/>
              </a:defRPr>
            </a:lvl1pPr>
          </a:lstStyle>
          <a:p>
            <a:r>
              <a:rPr lang="en-US" dirty="0"/>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b="1" i="0">
                <a:latin typeface="Arial" panose="020B0604020202020204" pitchFamily="34" charset="0"/>
              </a:defRPr>
            </a:lvl1pPr>
          </a:lstStyle>
          <a:p>
            <a:pPr>
              <a:defRPr/>
            </a:pPr>
            <a:endParaRPr lang="en-US" dirty="0"/>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b="1" i="0">
                <a:latin typeface="Arial" panose="020B0604020202020204" pitchFamily="34" charset="0"/>
              </a:defRPr>
            </a:lvl1pPr>
          </a:lstStyle>
          <a:p>
            <a:fld id="{A396028A-E68B-AC46-88B8-7F3DC9E0918E}" type="slidenum">
              <a:rPr lang="en-US" smtClean="0"/>
              <a:pPr/>
              <a:t>‹#›</a:t>
            </a:fld>
            <a:endParaRPr lang="en-US" dirty="0"/>
          </a:p>
        </p:txBody>
      </p:sp>
    </p:spTree>
    <p:extLst>
      <p:ext uri="{BB962C8B-B14F-4D97-AF65-F5344CB8AC3E}">
        <p14:creationId xmlns:p14="http://schemas.microsoft.com/office/powerpoint/2010/main" val="32368235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3688B77C-3DE9-514B-9B83-6A79626DE5A7}" type="slidenum">
              <a:rPr lang="en-US" smtClean="0"/>
              <a:pPr/>
              <a:t>‹#›</a:t>
            </a:fld>
            <a:endParaRPr lang="en-US" dirty="0"/>
          </a:p>
        </p:txBody>
      </p:sp>
    </p:spTree>
    <p:extLst>
      <p:ext uri="{BB962C8B-B14F-4D97-AF65-F5344CB8AC3E}">
        <p14:creationId xmlns:p14="http://schemas.microsoft.com/office/powerpoint/2010/main" val="12960142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3C0081B6-69C5-6B4C-BCA1-445CC8BCD3B8}" type="slidenum">
              <a:rPr lang="en-US" smtClean="0"/>
              <a:pPr/>
              <a:t>‹#›</a:t>
            </a:fld>
            <a:endParaRPr lang="en-US" dirty="0"/>
          </a:p>
        </p:txBody>
      </p:sp>
    </p:spTree>
    <p:extLst>
      <p:ext uri="{BB962C8B-B14F-4D97-AF65-F5344CB8AC3E}">
        <p14:creationId xmlns:p14="http://schemas.microsoft.com/office/powerpoint/2010/main" val="15323591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E6267522-C44E-E94B-8317-505AFBC9150C}" type="slidenum">
              <a:rPr lang="en-US" smtClean="0"/>
              <a:pPr/>
              <a:t>‹#›</a:t>
            </a:fld>
            <a:endParaRPr lang="en-US" dirty="0"/>
          </a:p>
        </p:txBody>
      </p:sp>
    </p:spTree>
    <p:extLst>
      <p:ext uri="{BB962C8B-B14F-4D97-AF65-F5344CB8AC3E}">
        <p14:creationId xmlns:p14="http://schemas.microsoft.com/office/powerpoint/2010/main" val="6473214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a:defRPr/>
            </a:pPr>
            <a:endParaRPr lang="en-US" dirty="0"/>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fld id="{CFC40E04-9084-2A4C-A231-F24D797B2771}" type="slidenum">
              <a:rPr lang="en-US" smtClean="0"/>
              <a:pPr/>
              <a:t>‹#›</a:t>
            </a:fld>
            <a:endParaRPr lang="en-US" dirty="0"/>
          </a:p>
        </p:txBody>
      </p:sp>
    </p:spTree>
    <p:extLst>
      <p:ext uri="{BB962C8B-B14F-4D97-AF65-F5344CB8AC3E}">
        <p14:creationId xmlns:p14="http://schemas.microsoft.com/office/powerpoint/2010/main" val="34943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1.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2.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3.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4.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168.xml"/><Relationship Id="rId1"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5" Type="http://schemas.openxmlformats.org/officeDocument/2006/relationships/theme" Target="../theme/theme16.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6" Type="http://schemas.openxmlformats.org/officeDocument/2006/relationships/theme" Target="../theme/theme8.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6" Type="http://schemas.openxmlformats.org/officeDocument/2006/relationships/theme" Target="../theme/theme9.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6686495C-AB41-8540-B5F8-43965BB551FC}" type="slidenum">
              <a:rPr lang="en-US"/>
              <a:pPr>
                <a:defRPr/>
              </a:pPr>
              <a:t>‹#›</a:t>
            </a:fld>
            <a:endParaRPr lang="en-US"/>
          </a:p>
        </p:txBody>
      </p:sp>
    </p:spTree>
    <p:extLst>
      <p:ext uri="{BB962C8B-B14F-4D97-AF65-F5344CB8AC3E}">
        <p14:creationId xmlns:p14="http://schemas.microsoft.com/office/powerpoint/2010/main" val="1763001977"/>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fontAlgn="auto">
              <a:spcBef>
                <a:spcPts val="0"/>
              </a:spcBef>
              <a:spcAft>
                <a:spcPts val="0"/>
              </a:spcAft>
            </a:pPr>
            <a:fld id="{0058DF21-A715-4399-B2AD-1C7FB525719B}" type="datetimeFigureOut">
              <a:rPr lang="en-US" smtClean="0">
                <a:solidFill>
                  <a:srgbClr val="323232"/>
                </a:solidFill>
                <a:latin typeface="Tw Cen MT"/>
                <a:ea typeface="+mn-ea"/>
                <a:cs typeface="+mn-cs"/>
              </a:rPr>
              <a:pPr fontAlgn="auto">
                <a:spcBef>
                  <a:spcPts val="0"/>
                </a:spcBef>
                <a:spcAft>
                  <a:spcPts val="0"/>
                </a:spcAft>
              </a:pPr>
              <a:t>6/5/24</a:t>
            </a:fld>
            <a:endParaRPr lang="en-GB">
              <a:solidFill>
                <a:srgbClr val="323232"/>
              </a:solidFill>
              <a:latin typeface="Tw Cen MT"/>
              <a:ea typeface="+mn-ea"/>
              <a:cs typeface="+mn-cs"/>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fontAlgn="auto">
              <a:spcBef>
                <a:spcPts val="0"/>
              </a:spcBef>
              <a:spcAft>
                <a:spcPts val="0"/>
              </a:spcAft>
            </a:pPr>
            <a:endParaRPr lang="en-GB">
              <a:solidFill>
                <a:srgbClr val="323232"/>
              </a:solidFill>
              <a:latin typeface="Tw Cen MT"/>
              <a:ea typeface="+mn-ea"/>
              <a:cs typeface="+mn-cs"/>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latin typeface="Tw Cen MT"/>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latin typeface="Tw Cen MT"/>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800">
              <a:solidFill>
                <a:prstClr val="white"/>
              </a:solidFill>
              <a:latin typeface="Tw Cen MT"/>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fontAlgn="auto">
              <a:spcBef>
                <a:spcPts val="0"/>
              </a:spcBef>
              <a:spcAft>
                <a:spcPts val="0"/>
              </a:spcAft>
            </a:pPr>
            <a:fld id="{BF8D66B6-ED73-47C5-8593-5B1FB18E6FBD}" type="slidenum">
              <a:rPr lang="en-GB" smtClean="0">
                <a:latin typeface="Tw Cen MT"/>
                <a:ea typeface="+mn-ea"/>
                <a:cs typeface="+mn-cs"/>
              </a:rPr>
              <a:pPr fontAlgn="auto">
                <a:spcBef>
                  <a:spcPts val="0"/>
                </a:spcBef>
                <a:spcAft>
                  <a:spcPts val="0"/>
                </a:spcAft>
              </a:pPr>
              <a:t>‹#›</a:t>
            </a:fld>
            <a:endParaRPr lang="en-GB">
              <a:latin typeface="Tw Cen MT"/>
              <a:ea typeface="+mn-ea"/>
              <a:cs typeface="+mn-cs"/>
            </a:endParaRPr>
          </a:p>
        </p:txBody>
      </p:sp>
    </p:spTree>
    <p:extLst>
      <p:ext uri="{BB962C8B-B14F-4D97-AF65-F5344CB8AC3E}">
        <p14:creationId xmlns:p14="http://schemas.microsoft.com/office/powerpoint/2010/main" val="2503559237"/>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1" i="0" smtClean="0">
                <a:latin typeface="Arial" panose="020B0604020202020204" pitchFamily="34" charset="0"/>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1" i="0" smtClean="0">
                <a:latin typeface="Arial" panose="020B0604020202020204" pitchFamily="34" charset="0"/>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1" i="0" smtClean="0">
                <a:latin typeface="Arial" panose="020B0604020202020204" pitchFamily="34" charset="0"/>
              </a:defRPr>
            </a:lvl1pPr>
          </a:lstStyle>
          <a:p>
            <a:pPr>
              <a:defRPr/>
            </a:pPr>
            <a:fld id="{D4B3E191-D90E-6742-83CC-C5457DF7B7B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86370818"/>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latin typeface="Arial" panose="020B0604020202020204" pitchFamily="34" charset="0"/>
                <a:ea typeface="ＭＳ Ｐゴシック" charset="-128"/>
                <a:cs typeface="ＭＳ Ｐゴシック" charset="-128"/>
              </a:defRPr>
            </a:lvl1pPr>
          </a:lstStyle>
          <a:p>
            <a:pPr>
              <a:defRPr/>
            </a:pPr>
            <a:endParaRPr lang="en-US" dirty="0">
              <a:solidFill>
                <a:srgbClr val="FFFFFF"/>
              </a:solidFill>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latin typeface="Arial" panose="020B0604020202020204" pitchFamily="34" charset="0"/>
              </a:defRPr>
            </a:lvl1pPr>
          </a:lstStyle>
          <a:p>
            <a:fld id="{E298D5E9-7021-BD46-94F8-8A53CA04E4B1}" type="slidenum">
              <a:rPr lang="en-US" smtClean="0">
                <a:solidFill>
                  <a:srgbClr val="FFFFFF"/>
                </a:solidFill>
              </a:rPr>
              <a:pPr/>
              <a:t>‹#›</a:t>
            </a:fld>
            <a:endParaRPr lang="en-US" dirty="0">
              <a:solidFill>
                <a:srgbClr val="FFFFFF"/>
              </a:solidFill>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latin typeface="Arial" panose="020B0604020202020204" pitchFamily="34" charset="0"/>
                <a:ea typeface="ＭＳ Ｐゴシック" charset="-128"/>
                <a:cs typeface="ＭＳ Ｐゴシック" charset="-128"/>
              </a:defRPr>
            </a:lvl1pPr>
          </a:lstStyle>
          <a:p>
            <a:pPr>
              <a:defRPr/>
            </a:pPr>
            <a:endParaRPr lang="en-US" dirty="0">
              <a:solidFill>
                <a:srgbClr val="FFFFFF"/>
              </a:solidFill>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3788355"/>
      </p:ext>
    </p:extLst>
  </p:cSld>
  <p:clrMap bg1="dk2" tx1="lt1" bg2="dk1" tx2="lt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latin typeface="Arial" panose="020B0604020202020204" pitchFamily="34" charset="0"/>
                <a:ea typeface="ＭＳ Ｐゴシック" charset="-128"/>
                <a:cs typeface="ＭＳ Ｐゴシック" charset="-128"/>
              </a:defRPr>
            </a:lvl1pPr>
          </a:lstStyle>
          <a:p>
            <a:pPr>
              <a:defRPr/>
            </a:pPr>
            <a:endParaRPr lang="en-US" dirty="0">
              <a:solidFill>
                <a:srgbClr val="FFFFFF"/>
              </a:solidFill>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latin typeface="Arial" panose="020B0604020202020204" pitchFamily="34" charset="0"/>
              </a:defRPr>
            </a:lvl1pPr>
          </a:lstStyle>
          <a:p>
            <a:fld id="{E298D5E9-7021-BD46-94F8-8A53CA04E4B1}" type="slidenum">
              <a:rPr lang="en-US" smtClean="0">
                <a:solidFill>
                  <a:srgbClr val="FFFFFF"/>
                </a:solidFill>
              </a:rPr>
              <a:pPr/>
              <a:t>‹#›</a:t>
            </a:fld>
            <a:endParaRPr lang="en-US" dirty="0">
              <a:solidFill>
                <a:srgbClr val="FFFFFF"/>
              </a:solidFill>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latin typeface="Arial" panose="020B0604020202020204" pitchFamily="34" charset="0"/>
                <a:ea typeface="ＭＳ Ｐゴシック" charset="-128"/>
                <a:cs typeface="ＭＳ Ｐゴシック" charset="-128"/>
              </a:defRPr>
            </a:lvl1pPr>
          </a:lstStyle>
          <a:p>
            <a:pPr>
              <a:defRPr/>
            </a:pPr>
            <a:endParaRPr lang="en-US" dirty="0">
              <a:solidFill>
                <a:srgbClr val="FFFFFF"/>
              </a:solidFill>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1251248"/>
      </p:ext>
    </p:extLst>
  </p:cSld>
  <p:clrMap bg1="dk2" tx1="lt1" bg2="dk1" tx2="lt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1" hangingPunct="1">
              <a:defRPr/>
            </a:pPr>
            <a:fld id="{7C322ED2-120B-8F49-8089-97228D63AE08}" type="slidenum">
              <a:rPr lang="en-US"/>
              <a:pPr eaLnBrk="1" hangingPunct="1">
                <a:defRPr/>
              </a:pPr>
              <a:t>‹#›</a:t>
            </a:fld>
            <a:endParaRPr lang="en-US"/>
          </a:p>
        </p:txBody>
      </p:sp>
    </p:spTree>
    <p:extLst>
      <p:ext uri="{BB962C8B-B14F-4D97-AF65-F5344CB8AC3E}">
        <p14:creationId xmlns:p14="http://schemas.microsoft.com/office/powerpoint/2010/main" val="177807329"/>
      </p:ext>
    </p:extLst>
  </p:cSld>
  <p:clrMap bg1="lt1" tx1="dk1" bg2="lt2" tx2="dk2" accent1="accent1" accent2="accent2" accent3="accent3" accent4="accent4" accent5="accent5" accent6="accent6" hlink="hlink" folHlink="folHlink"/>
  <p:sldLayoutIdLst>
    <p:sldLayoutId id="2147483899" r:id="rId1"/>
    <p:sldLayoutId id="2147483900" r:id="rId2"/>
  </p:sldLayoutIdLst>
  <p:transition>
    <p:dissolve/>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898749236"/>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latin typeface="Arial" panose="020B0604020202020204" pitchFamily="34" charset="0"/>
                <a:ea typeface="ＭＳ Ｐゴシック" charset="-128"/>
                <a:cs typeface="ＭＳ Ｐゴシック" charset="-128"/>
              </a:defRPr>
            </a:lvl1pPr>
          </a:lstStyle>
          <a:p>
            <a:pPr defTabSz="914400" fontAlgn="base">
              <a:spcBef>
                <a:spcPct val="0"/>
              </a:spcBef>
              <a:spcAft>
                <a:spcPct val="0"/>
              </a:spcAft>
              <a:defRPr/>
            </a:pPr>
            <a:endParaRPr lang="en-US" dirty="0">
              <a:solidFill>
                <a:srgbClr val="FFFFFF"/>
              </a:solidFill>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latin typeface="Arial" panose="020B0604020202020204" pitchFamily="34" charset="0"/>
              </a:defRPr>
            </a:lvl1pPr>
          </a:lstStyle>
          <a:p>
            <a:pPr defTabSz="914400" fontAlgn="base">
              <a:spcBef>
                <a:spcPct val="0"/>
              </a:spcBef>
              <a:spcAft>
                <a:spcPct val="0"/>
              </a:spcAft>
            </a:pPr>
            <a:fld id="{E298D5E9-7021-BD46-94F8-8A53CA04E4B1}" type="slidenum">
              <a:rPr lang="en-US" smtClean="0">
                <a:solidFill>
                  <a:srgbClr val="FFFFFF"/>
                </a:solidFill>
                <a:ea typeface="ＭＳ Ｐゴシック" charset="0"/>
                <a:cs typeface="ＭＳ Ｐゴシック" charset="0"/>
              </a:rPr>
              <a:pPr defTabSz="914400" fontAlgn="base">
                <a:spcBef>
                  <a:spcPct val="0"/>
                </a:spcBef>
                <a:spcAft>
                  <a:spcPct val="0"/>
                </a:spcAft>
              </a:pPr>
              <a:t>‹#›</a:t>
            </a:fld>
            <a:endParaRPr lang="en-US" dirty="0">
              <a:solidFill>
                <a:srgbClr val="FFFFFF"/>
              </a:solidFill>
              <a:ea typeface="ＭＳ Ｐゴシック" charset="0"/>
              <a:cs typeface="ＭＳ Ｐゴシック" charset="0"/>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latin typeface="Arial" panose="020B0604020202020204" pitchFamily="34" charset="0"/>
                <a:ea typeface="ＭＳ Ｐゴシック" charset="-128"/>
                <a:cs typeface="ＭＳ Ｐゴシック" charset="-128"/>
              </a:defRPr>
            </a:lvl1pPr>
          </a:lstStyle>
          <a:p>
            <a:pPr defTabSz="914400" fontAlgn="base">
              <a:spcBef>
                <a:spcPct val="0"/>
              </a:spcBef>
              <a:spcAft>
                <a:spcPct val="0"/>
              </a:spcAft>
              <a:defRPr/>
            </a:pPr>
            <a:endParaRPr lang="en-US" dirty="0">
              <a:solidFill>
                <a:srgbClr val="FFFFFF"/>
              </a:solidFill>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3440365"/>
      </p:ext>
    </p:extLst>
  </p:cSld>
  <p:clrMap bg1="dk2" tx1="lt1" bg2="dk1"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body" idx="1"/>
          </p:nvPr>
        </p:nvSpPr>
        <p:spPr bwMode="auto">
          <a:xfrm>
            <a:off x="892971" y="3536156"/>
            <a:ext cx="7358063" cy="7947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3" tIns="35713" rIns="35713" bIns="35713"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3074" name="Rectangle 2"/>
          <p:cNvSpPr>
            <a:spLocks noGrp="1" noChangeArrowheads="1"/>
          </p:cNvSpPr>
          <p:nvPr>
            <p:ph type="title"/>
          </p:nvPr>
        </p:nvSpPr>
        <p:spPr bwMode="auto">
          <a:xfrm>
            <a:off x="892971" y="1151930"/>
            <a:ext cx="7358063" cy="232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3" tIns="35713" rIns="35713" bIns="35713" numCol="1" anchor="b" anchorCtr="0" compatLnSpc="1">
            <a:prstTxWarp prst="textNoShape">
              <a:avLst/>
            </a:prstTxWarp>
          </a:bodyPr>
          <a:lstStyle/>
          <a:p>
            <a:pPr lvl="0"/>
            <a:r>
              <a:rPr lang="en-US">
                <a:sym typeface="Gill Sans" charset="0"/>
              </a:rPr>
              <a:t>Click to edit Master title style</a:t>
            </a:r>
          </a:p>
        </p:txBody>
      </p:sp>
    </p:spTree>
    <p:extLst>
      <p:ext uri="{BB962C8B-B14F-4D97-AF65-F5344CB8AC3E}">
        <p14:creationId xmlns:p14="http://schemas.microsoft.com/office/powerpoint/2010/main" val="277796278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2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84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27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69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424" algn="ctr" rtl="0" fontAlgn="base">
        <a:spcBef>
          <a:spcPct val="0"/>
        </a:spcBef>
        <a:spcAft>
          <a:spcPct val="0"/>
        </a:spcAft>
        <a:defRPr sz="2500">
          <a:solidFill>
            <a:schemeClr val="tx1"/>
          </a:solidFill>
          <a:latin typeface="+mn-lt"/>
          <a:ea typeface="+mn-ea"/>
          <a:cs typeface="+mn-cs"/>
          <a:sym typeface="Gill Sans" charset="0"/>
        </a:defRPr>
      </a:lvl6pPr>
      <a:lvl7pPr marL="642849" algn="ctr" rtl="0" fontAlgn="base">
        <a:spcBef>
          <a:spcPct val="0"/>
        </a:spcBef>
        <a:spcAft>
          <a:spcPct val="0"/>
        </a:spcAft>
        <a:defRPr sz="2500">
          <a:solidFill>
            <a:schemeClr val="tx1"/>
          </a:solidFill>
          <a:latin typeface="+mn-lt"/>
          <a:ea typeface="+mn-ea"/>
          <a:cs typeface="+mn-cs"/>
          <a:sym typeface="Gill Sans" charset="0"/>
        </a:defRPr>
      </a:lvl7pPr>
      <a:lvl8pPr marL="964274" algn="ctr" rtl="0" fontAlgn="base">
        <a:spcBef>
          <a:spcPct val="0"/>
        </a:spcBef>
        <a:spcAft>
          <a:spcPct val="0"/>
        </a:spcAft>
        <a:defRPr sz="2500">
          <a:solidFill>
            <a:schemeClr val="tx1"/>
          </a:solidFill>
          <a:latin typeface="+mn-lt"/>
          <a:ea typeface="+mn-ea"/>
          <a:cs typeface="+mn-cs"/>
          <a:sym typeface="Gill Sans" charset="0"/>
        </a:defRPr>
      </a:lvl8pPr>
      <a:lvl9pPr marL="1285697"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424" rtl="0" eaLnBrk="1" latinLnBrk="0" hangingPunct="1">
        <a:defRPr sz="1300" kern="1200">
          <a:solidFill>
            <a:schemeClr val="tx1"/>
          </a:solidFill>
          <a:latin typeface="+mn-lt"/>
          <a:ea typeface="+mn-ea"/>
          <a:cs typeface="+mn-cs"/>
        </a:defRPr>
      </a:lvl1pPr>
      <a:lvl2pPr marL="321424" algn="l" defTabSz="321424" rtl="0" eaLnBrk="1" latinLnBrk="0" hangingPunct="1">
        <a:defRPr sz="1300" kern="1200">
          <a:solidFill>
            <a:schemeClr val="tx1"/>
          </a:solidFill>
          <a:latin typeface="+mn-lt"/>
          <a:ea typeface="+mn-ea"/>
          <a:cs typeface="+mn-cs"/>
        </a:defRPr>
      </a:lvl2pPr>
      <a:lvl3pPr marL="642849" algn="l" defTabSz="321424" rtl="0" eaLnBrk="1" latinLnBrk="0" hangingPunct="1">
        <a:defRPr sz="1300" kern="1200">
          <a:solidFill>
            <a:schemeClr val="tx1"/>
          </a:solidFill>
          <a:latin typeface="+mn-lt"/>
          <a:ea typeface="+mn-ea"/>
          <a:cs typeface="+mn-cs"/>
        </a:defRPr>
      </a:lvl3pPr>
      <a:lvl4pPr marL="964274" algn="l" defTabSz="321424" rtl="0" eaLnBrk="1" latinLnBrk="0" hangingPunct="1">
        <a:defRPr sz="1300" kern="1200">
          <a:solidFill>
            <a:schemeClr val="tx1"/>
          </a:solidFill>
          <a:latin typeface="+mn-lt"/>
          <a:ea typeface="+mn-ea"/>
          <a:cs typeface="+mn-cs"/>
        </a:defRPr>
      </a:lvl4pPr>
      <a:lvl5pPr marL="1285697" algn="l" defTabSz="321424" rtl="0" eaLnBrk="1" latinLnBrk="0" hangingPunct="1">
        <a:defRPr sz="1300" kern="1200">
          <a:solidFill>
            <a:schemeClr val="tx1"/>
          </a:solidFill>
          <a:latin typeface="+mn-lt"/>
          <a:ea typeface="+mn-ea"/>
          <a:cs typeface="+mn-cs"/>
        </a:defRPr>
      </a:lvl5pPr>
      <a:lvl6pPr marL="1607123" algn="l" defTabSz="321424" rtl="0" eaLnBrk="1" latinLnBrk="0" hangingPunct="1">
        <a:defRPr sz="1300" kern="1200">
          <a:solidFill>
            <a:schemeClr val="tx1"/>
          </a:solidFill>
          <a:latin typeface="+mn-lt"/>
          <a:ea typeface="+mn-ea"/>
          <a:cs typeface="+mn-cs"/>
        </a:defRPr>
      </a:lvl6pPr>
      <a:lvl7pPr marL="1928546" algn="l" defTabSz="321424" rtl="0" eaLnBrk="1" latinLnBrk="0" hangingPunct="1">
        <a:defRPr sz="1300" kern="1200">
          <a:solidFill>
            <a:schemeClr val="tx1"/>
          </a:solidFill>
          <a:latin typeface="+mn-lt"/>
          <a:ea typeface="+mn-ea"/>
          <a:cs typeface="+mn-cs"/>
        </a:defRPr>
      </a:lvl7pPr>
      <a:lvl8pPr marL="2249971" algn="l" defTabSz="321424" rtl="0" eaLnBrk="1" latinLnBrk="0" hangingPunct="1">
        <a:defRPr sz="1300" kern="1200">
          <a:solidFill>
            <a:schemeClr val="tx1"/>
          </a:solidFill>
          <a:latin typeface="+mn-lt"/>
          <a:ea typeface="+mn-ea"/>
          <a:cs typeface="+mn-cs"/>
        </a:defRPr>
      </a:lvl8pPr>
      <a:lvl9pPr marL="2571396" algn="l" defTabSz="321424"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pPr defTabSz="914400" eaLnBrk="0" fontAlgn="base" hangingPunct="0">
              <a:spcBef>
                <a:spcPct val="0"/>
              </a:spcBef>
              <a:spcAft>
                <a:spcPct val="0"/>
              </a:spcAft>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pPr defTabSz="914400" eaLnBrk="0" fontAlgn="base" hangingPunct="0">
              <a:spcBef>
                <a:spcPct val="0"/>
              </a:spcBef>
              <a:spcAft>
                <a:spcPct val="0"/>
              </a:spcAft>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defTabSz="914400" eaLnBrk="0" fontAlgn="base" hangingPunct="0">
              <a:spcBef>
                <a:spcPct val="0"/>
              </a:spcBef>
              <a:spcAft>
                <a:spcPct val="0"/>
              </a:spcAft>
            </a:pPr>
            <a:fld id="{5C2F5268-F079-4549-B7BC-B8D4242C6860}" type="slidenum">
              <a:rPr lang="en-US" smtClean="0">
                <a:solidFill>
                  <a:srgbClr val="000000"/>
                </a:solidFill>
              </a:rPr>
              <a:pPr defTabSz="914400" eaLnBrk="0" fontAlgn="base" hangingPunct="0">
                <a:spcBef>
                  <a:spcPct val="0"/>
                </a:spcBef>
                <a:spcAft>
                  <a:spcPct val="0"/>
                </a:spcAft>
              </a:pPr>
              <a:t>‹#›</a:t>
            </a:fld>
            <a:endParaRPr lang="en-US" dirty="0">
              <a:solidFill>
                <a:srgbClr val="000000"/>
              </a:solidFill>
            </a:endParaRPr>
          </a:p>
        </p:txBody>
      </p:sp>
    </p:spTree>
    <p:extLst>
      <p:ext uri="{BB962C8B-B14F-4D97-AF65-F5344CB8AC3E}">
        <p14:creationId xmlns:p14="http://schemas.microsoft.com/office/powerpoint/2010/main" val="135429999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rtl="0" fontAlgn="base">
        <a:spcBef>
          <a:spcPct val="0"/>
        </a:spcBef>
        <a:spcAft>
          <a:spcPct val="0"/>
        </a:spcAft>
        <a:defRPr sz="4400" b="1" i="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fontAlgn="base">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fontAlgn="base">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2970" y="178594"/>
            <a:ext cx="7358063" cy="1714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5" tIns="35715" rIns="35715" bIns="35715" numCol="1" anchor="ctr" anchorCtr="0" compatLnSpc="1">
            <a:prstTxWarp prst="textNoShape">
              <a:avLst/>
            </a:prstTxWarp>
          </a:bodyPr>
          <a:lstStyle/>
          <a:p>
            <a:pPr lvl="0"/>
            <a:r>
              <a:rPr lang="en-US">
                <a:sym typeface="Gill Sans" charset="0"/>
              </a:rPr>
              <a:t>Click to edit Master title style</a:t>
            </a:r>
          </a:p>
        </p:txBody>
      </p:sp>
      <p:sp>
        <p:nvSpPr>
          <p:cNvPr id="1026" name="Rectangle 2"/>
          <p:cNvSpPr>
            <a:spLocks noGrp="1" noChangeArrowheads="1"/>
          </p:cNvSpPr>
          <p:nvPr>
            <p:ph type="body" idx="1"/>
          </p:nvPr>
        </p:nvSpPr>
        <p:spPr bwMode="auto">
          <a:xfrm>
            <a:off x="892970" y="1946673"/>
            <a:ext cx="7358063" cy="401835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5" tIns="35715" rIns="35715" bIns="35715"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extLst>
      <p:ext uri="{BB962C8B-B14F-4D97-AF65-F5344CB8AC3E}">
        <p14:creationId xmlns:p14="http://schemas.microsoft.com/office/powerpoint/2010/main" val="154803881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40"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882"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323"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763"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marL="589308"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1pPr>
      <a:lvl2pPr marL="901820"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2pPr>
      <a:lvl3pPr marL="1214332"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3pPr>
      <a:lvl4pPr marL="1526844"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4pPr>
      <a:lvl5pPr marL="1839356"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5pPr>
      <a:lvl6pPr marL="2160797"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6pPr>
      <a:lvl7pPr marL="2482238"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7pPr>
      <a:lvl8pPr marL="2803679"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8pPr>
      <a:lvl9pPr marL="3125120"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892971" y="1151930"/>
            <a:ext cx="7358063" cy="232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3" tIns="35713" rIns="35713" bIns="35713" numCol="1" anchor="b" anchorCtr="0" compatLnSpc="1">
            <a:prstTxWarp prst="textNoShape">
              <a:avLst/>
            </a:prstTxWarp>
          </a:bodyPr>
          <a:lstStyle/>
          <a:p>
            <a:pPr lvl="0"/>
            <a:r>
              <a:rPr lang="en-US">
                <a:sym typeface="Gill Sans" charset="0"/>
              </a:rPr>
              <a:t>Click to edit Master title style</a:t>
            </a:r>
          </a:p>
        </p:txBody>
      </p:sp>
      <p:sp>
        <p:nvSpPr>
          <p:cNvPr id="2050" name="Rectangle 2"/>
          <p:cNvSpPr>
            <a:spLocks noGrp="1" noChangeArrowheads="1"/>
          </p:cNvSpPr>
          <p:nvPr>
            <p:ph type="body" idx="1"/>
          </p:nvPr>
        </p:nvSpPr>
        <p:spPr bwMode="auto">
          <a:xfrm>
            <a:off x="892971" y="3536156"/>
            <a:ext cx="7358063" cy="7947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3" tIns="35713" rIns="35713" bIns="35713"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extLst>
      <p:ext uri="{BB962C8B-B14F-4D97-AF65-F5344CB8AC3E}">
        <p14:creationId xmlns:p14="http://schemas.microsoft.com/office/powerpoint/2010/main" val="2176494241"/>
      </p:ext>
    </p:extLst>
  </p:cSld>
  <p:clrMap bg1="dk2" tx1="lt1" bg2="dk1"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2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84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27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69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424" algn="ctr" rtl="0" fontAlgn="base">
        <a:spcBef>
          <a:spcPct val="0"/>
        </a:spcBef>
        <a:spcAft>
          <a:spcPct val="0"/>
        </a:spcAft>
        <a:defRPr sz="2500">
          <a:solidFill>
            <a:schemeClr val="tx1"/>
          </a:solidFill>
          <a:latin typeface="+mn-lt"/>
          <a:ea typeface="+mn-ea"/>
          <a:cs typeface="+mn-cs"/>
          <a:sym typeface="Gill Sans" charset="0"/>
        </a:defRPr>
      </a:lvl6pPr>
      <a:lvl7pPr marL="642849" algn="ctr" rtl="0" fontAlgn="base">
        <a:spcBef>
          <a:spcPct val="0"/>
        </a:spcBef>
        <a:spcAft>
          <a:spcPct val="0"/>
        </a:spcAft>
        <a:defRPr sz="2500">
          <a:solidFill>
            <a:schemeClr val="tx1"/>
          </a:solidFill>
          <a:latin typeface="+mn-lt"/>
          <a:ea typeface="+mn-ea"/>
          <a:cs typeface="+mn-cs"/>
          <a:sym typeface="Gill Sans" charset="0"/>
        </a:defRPr>
      </a:lvl7pPr>
      <a:lvl8pPr marL="964274" algn="ctr" rtl="0" fontAlgn="base">
        <a:spcBef>
          <a:spcPct val="0"/>
        </a:spcBef>
        <a:spcAft>
          <a:spcPct val="0"/>
        </a:spcAft>
        <a:defRPr sz="2500">
          <a:solidFill>
            <a:schemeClr val="tx1"/>
          </a:solidFill>
          <a:latin typeface="+mn-lt"/>
          <a:ea typeface="+mn-ea"/>
          <a:cs typeface="+mn-cs"/>
          <a:sym typeface="Gill Sans" charset="0"/>
        </a:defRPr>
      </a:lvl8pPr>
      <a:lvl9pPr marL="1285697"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424" rtl="0" eaLnBrk="1" latinLnBrk="0" hangingPunct="1">
        <a:defRPr sz="1300" kern="1200">
          <a:solidFill>
            <a:schemeClr val="tx1"/>
          </a:solidFill>
          <a:latin typeface="+mn-lt"/>
          <a:ea typeface="+mn-ea"/>
          <a:cs typeface="+mn-cs"/>
        </a:defRPr>
      </a:lvl1pPr>
      <a:lvl2pPr marL="321424" algn="l" defTabSz="321424" rtl="0" eaLnBrk="1" latinLnBrk="0" hangingPunct="1">
        <a:defRPr sz="1300" kern="1200">
          <a:solidFill>
            <a:schemeClr val="tx1"/>
          </a:solidFill>
          <a:latin typeface="+mn-lt"/>
          <a:ea typeface="+mn-ea"/>
          <a:cs typeface="+mn-cs"/>
        </a:defRPr>
      </a:lvl2pPr>
      <a:lvl3pPr marL="642849" algn="l" defTabSz="321424" rtl="0" eaLnBrk="1" latinLnBrk="0" hangingPunct="1">
        <a:defRPr sz="1300" kern="1200">
          <a:solidFill>
            <a:schemeClr val="tx1"/>
          </a:solidFill>
          <a:latin typeface="+mn-lt"/>
          <a:ea typeface="+mn-ea"/>
          <a:cs typeface="+mn-cs"/>
        </a:defRPr>
      </a:lvl3pPr>
      <a:lvl4pPr marL="964274" algn="l" defTabSz="321424" rtl="0" eaLnBrk="1" latinLnBrk="0" hangingPunct="1">
        <a:defRPr sz="1300" kern="1200">
          <a:solidFill>
            <a:schemeClr val="tx1"/>
          </a:solidFill>
          <a:latin typeface="+mn-lt"/>
          <a:ea typeface="+mn-ea"/>
          <a:cs typeface="+mn-cs"/>
        </a:defRPr>
      </a:lvl4pPr>
      <a:lvl5pPr marL="1285697" algn="l" defTabSz="321424" rtl="0" eaLnBrk="1" latinLnBrk="0" hangingPunct="1">
        <a:defRPr sz="1300" kern="1200">
          <a:solidFill>
            <a:schemeClr val="tx1"/>
          </a:solidFill>
          <a:latin typeface="+mn-lt"/>
          <a:ea typeface="+mn-ea"/>
          <a:cs typeface="+mn-cs"/>
        </a:defRPr>
      </a:lvl5pPr>
      <a:lvl6pPr marL="1607123" algn="l" defTabSz="321424" rtl="0" eaLnBrk="1" latinLnBrk="0" hangingPunct="1">
        <a:defRPr sz="1300" kern="1200">
          <a:solidFill>
            <a:schemeClr val="tx1"/>
          </a:solidFill>
          <a:latin typeface="+mn-lt"/>
          <a:ea typeface="+mn-ea"/>
          <a:cs typeface="+mn-cs"/>
        </a:defRPr>
      </a:lvl6pPr>
      <a:lvl7pPr marL="1928546" algn="l" defTabSz="321424" rtl="0" eaLnBrk="1" latinLnBrk="0" hangingPunct="1">
        <a:defRPr sz="1300" kern="1200">
          <a:solidFill>
            <a:schemeClr val="tx1"/>
          </a:solidFill>
          <a:latin typeface="+mn-lt"/>
          <a:ea typeface="+mn-ea"/>
          <a:cs typeface="+mn-cs"/>
        </a:defRPr>
      </a:lvl7pPr>
      <a:lvl8pPr marL="2249971" algn="l" defTabSz="321424" rtl="0" eaLnBrk="1" latinLnBrk="0" hangingPunct="1">
        <a:defRPr sz="1300" kern="1200">
          <a:solidFill>
            <a:schemeClr val="tx1"/>
          </a:solidFill>
          <a:latin typeface="+mn-lt"/>
          <a:ea typeface="+mn-ea"/>
          <a:cs typeface="+mn-cs"/>
        </a:defRPr>
      </a:lvl8pPr>
      <a:lvl9pPr marL="2571396" algn="l" defTabSz="321424" rtl="0" eaLnBrk="1" latinLnBrk="0" hangingPunct="1">
        <a:defRPr sz="1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pPr>
                <a:defRPr/>
              </a:pPr>
              <a:t>6/5/24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pPr>
                <a:defRPr/>
              </a:pPr>
              <a:t>‹#›</a:t>
            </a:fld>
            <a:endParaRPr lang="en-US" dirty="0"/>
          </a:p>
        </p:txBody>
      </p:sp>
    </p:spTree>
    <p:extLst>
      <p:ext uri="{BB962C8B-B14F-4D97-AF65-F5344CB8AC3E}">
        <p14:creationId xmlns:p14="http://schemas.microsoft.com/office/powerpoint/2010/main" val="286124309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1002768"/>
      </p:ext>
    </p:extLst>
  </p:cSld>
  <p:clrMap bg1="dk2" tx1="lt1" bg2="dk1"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2943217"/>
      </p:ext>
    </p:extLst>
  </p:cSld>
  <p:clrMap bg1="dk2" tx1="lt1" bg2="dk1" tx2="lt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6.xml"/><Relationship Id="rId1" Type="http://schemas.openxmlformats.org/officeDocument/2006/relationships/themeOverride" Target="../theme/themeOverride3.xml"/><Relationship Id="rId5" Type="http://schemas.openxmlformats.org/officeDocument/2006/relationships/image" Target="../media/image16.emf"/><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5.xml"/><Relationship Id="rId1" Type="http://schemas.openxmlformats.org/officeDocument/2006/relationships/themeOverride" Target="../theme/themeOverride4.xml"/><Relationship Id="rId5" Type="http://schemas.openxmlformats.org/officeDocument/2006/relationships/image" Target="../media/image18.emf"/><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0.xml"/><Relationship Id="rId1" Type="http://schemas.openxmlformats.org/officeDocument/2006/relationships/themeOverride" Target="../theme/themeOverride5.xml"/><Relationship Id="rId5" Type="http://schemas.microsoft.com/office/2007/relationships/hdphoto" Target="../media/hdphoto1.wdp"/><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10.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59.xml"/><Relationship Id="rId1" Type="http://schemas.openxmlformats.org/officeDocument/2006/relationships/themeOverride" Target="../theme/themeOverride6.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9.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0.xml"/><Relationship Id="rId1" Type="http://schemas.openxmlformats.org/officeDocument/2006/relationships/themeOverride" Target="../theme/themeOverride1.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3.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9.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4.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169.xml"/><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4.xml"/><Relationship Id="rId1" Type="http://schemas.openxmlformats.org/officeDocument/2006/relationships/slideLayout" Target="../slideLayouts/slideLayout146.xml"/><Relationship Id="rId4" Type="http://schemas.openxmlformats.org/officeDocument/2006/relationships/image" Target="../media/image75.jpeg"/></Relationships>
</file>

<file path=ppt/slides/_rels/slide6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5.xml"/><Relationship Id="rId1" Type="http://schemas.openxmlformats.org/officeDocument/2006/relationships/slideLayout" Target="../slideLayouts/slideLayout145.xml"/><Relationship Id="rId4" Type="http://schemas.openxmlformats.org/officeDocument/2006/relationships/image" Target="../media/image77.jpeg"/></Relationships>
</file>

<file path=ppt/slides/_rels/slide6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6.xml"/><Relationship Id="rId1" Type="http://schemas.openxmlformats.org/officeDocument/2006/relationships/slideLayout" Target="../slideLayouts/slideLayout157.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8.xml"/><Relationship Id="rId1" Type="http://schemas.openxmlformats.org/officeDocument/2006/relationships/slideLayout" Target="../slideLayouts/slideLayout167.xml"/><Relationship Id="rId4" Type="http://schemas.openxmlformats.org/officeDocument/2006/relationships/image" Target="../media/image81.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0.xml"/></Relationships>
</file>

<file path=ppt/slides/_rels/slide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8.png"/><Relationship Id="rId4" Type="http://schemas.openxmlformats.org/officeDocument/2006/relationships/notesSlide" Target="../notesSlides/notesSlide56.xml"/></Relationships>
</file>

<file path=ppt/slides/_rels/slide7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5.xml"/><Relationship Id="rId1" Type="http://schemas.openxmlformats.org/officeDocument/2006/relationships/themeOverride" Target="../theme/themeOverride2.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8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5.xml"/></Relationships>
</file>

<file path=ppt/slides/_rels/slide9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10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8000" y="711200"/>
            <a:ext cx="8128000" cy="5422900"/>
          </a:xfrm>
          <a:prstGeom prst="rect">
            <a:avLst/>
          </a:prstGeom>
        </p:spPr>
      </p:pic>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عبرانيين 13</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00113" y="1412875"/>
            <a:ext cx="7451725" cy="2951163"/>
          </a:xfrm>
          <a:effectLst>
            <a:outerShdw blurRad="63500" dist="35921" dir="2700000" algn="ctr" rotWithShape="0">
              <a:schemeClr val="tx2">
                <a:alpha val="74998"/>
              </a:schemeClr>
            </a:outerShdw>
          </a:effectLst>
        </p:spPr>
        <p:txBody>
          <a:bodyPr/>
          <a:lstStyle/>
          <a:p>
            <a:pPr>
              <a:defRPr/>
            </a:pPr>
            <a:r>
              <a:rPr lang="ar-JO" sz="9600" dirty="0">
                <a:effectLst>
                  <a:glow rad="127000">
                    <a:schemeClr val="tx1"/>
                  </a:glow>
                </a:effectLst>
                <a:ea typeface="ＭＳ Ｐゴシック" charset="0"/>
              </a:rPr>
              <a:t>ثابر</a:t>
            </a:r>
            <a:endParaRPr lang="en-US" sz="9600" dirty="0">
              <a:effectLst>
                <a:glow rad="127000">
                  <a:schemeClr val="tx1"/>
                </a:glow>
              </a:effectLst>
              <a:ea typeface="ＭＳ Ｐゴシック" charset="0"/>
            </a:endParaRPr>
          </a:p>
        </p:txBody>
      </p:sp>
      <p:sp>
        <p:nvSpPr>
          <p:cNvPr id="6" name="Text Box 5"/>
          <p:cNvSpPr txBox="1">
            <a:spLocks noChangeArrowheads="1"/>
          </p:cNvSpPr>
          <p:nvPr/>
        </p:nvSpPr>
        <p:spPr bwMode="auto">
          <a:xfrm>
            <a:off x="-23813" y="6092825"/>
            <a:ext cx="9118601"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rtl="1" eaLnBrk="0" hangingPunct="0">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كنيسة الطرق المتقاطعة الدولية سنغافورة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90390258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724248" y="3049965"/>
            <a:ext cx="5080000" cy="3810000"/>
          </a:xfrm>
          <a:prstGeom prst="rect">
            <a:avLst/>
          </a:prstGeom>
        </p:spPr>
      </p:pic>
      <p:sp>
        <p:nvSpPr>
          <p:cNvPr id="15362" name="Rectangle 2"/>
          <p:cNvSpPr>
            <a:spLocks noGrp="1" noChangeArrowheads="1"/>
          </p:cNvSpPr>
          <p:nvPr>
            <p:ph type="title"/>
          </p:nvPr>
        </p:nvSpPr>
        <p:spPr>
          <a:solidFill>
            <a:srgbClr val="000000"/>
          </a:solidFill>
          <a:effectLst>
            <a:outerShdw blurRad="63500" dist="38099" dir="2700000" algn="ctr" rotWithShape="0">
              <a:srgbClr val="001D30">
                <a:alpha val="74998"/>
              </a:srgbClr>
            </a:outerShdw>
          </a:effectLst>
        </p:spPr>
        <p:txBody>
          <a:bodyPr/>
          <a:lstStyle/>
          <a:p>
            <a:pPr eaLnBrk="1" hangingPunct="1"/>
            <a:r>
              <a:rPr lang="ar-JO" sz="4800" dirty="0">
                <a:solidFill>
                  <a:schemeClr val="tx1"/>
                </a:solidFill>
                <a:effectLst/>
                <a:ea typeface="ＭＳ Ｐゴシック" charset="0"/>
                <a:cs typeface="Arial" panose="020B0604020202020204" pitchFamily="34" charset="0"/>
              </a:rPr>
              <a:t>ا</a:t>
            </a:r>
            <a:r>
              <a:rPr lang="ar-SA" sz="4800" dirty="0">
                <a:solidFill>
                  <a:schemeClr val="tx1"/>
                </a:solidFill>
                <a:effectLst/>
                <a:ea typeface="ＭＳ Ｐゴシック" charset="0"/>
                <a:cs typeface="Arial" panose="020B0604020202020204" pitchFamily="34" charset="0"/>
              </a:rPr>
              <a:t>ل</a:t>
            </a:r>
            <a:r>
              <a:rPr lang="ar-JO" sz="4800" dirty="0">
                <a:solidFill>
                  <a:schemeClr val="tx1"/>
                </a:solidFill>
                <a:effectLst/>
                <a:ea typeface="ＭＳ Ｐゴシック" charset="0"/>
                <a:cs typeface="Arial" panose="020B0604020202020204" pitchFamily="34" charset="0"/>
              </a:rPr>
              <a:t>أ</a:t>
            </a:r>
            <a:r>
              <a:rPr lang="ar-SA" sz="4800" dirty="0">
                <a:solidFill>
                  <a:schemeClr val="tx1"/>
                </a:solidFill>
                <a:effectLst/>
                <a:ea typeface="ＭＳ Ｐゴシック" charset="0"/>
                <a:cs typeface="Arial" panose="020B0604020202020204" pitchFamily="34" charset="0"/>
              </a:rPr>
              <a:t>شياء ال</a:t>
            </a:r>
            <a:r>
              <a:rPr lang="ar-JO" sz="4800" dirty="0">
                <a:solidFill>
                  <a:schemeClr val="tx1"/>
                </a:solidFill>
                <a:effectLst/>
                <a:ea typeface="ＭＳ Ｐゴシック" charset="0"/>
                <a:cs typeface="Arial" panose="020B0604020202020204" pitchFamily="34" charset="0"/>
              </a:rPr>
              <a:t>أ</a:t>
            </a:r>
            <a:r>
              <a:rPr lang="ar-SA" sz="4800" dirty="0">
                <a:solidFill>
                  <a:schemeClr val="tx1"/>
                </a:solidFill>
                <a:effectLst/>
                <a:ea typeface="ＭＳ Ｐゴシック" charset="0"/>
                <a:cs typeface="Arial" panose="020B0604020202020204" pitchFamily="34" charset="0"/>
              </a:rPr>
              <a:t>فضل </a:t>
            </a:r>
            <a:endParaRPr lang="en-US" sz="4800" dirty="0">
              <a:solidFill>
                <a:schemeClr val="tx1"/>
              </a:solidFill>
              <a:effectLst/>
              <a:ea typeface="ＭＳ Ｐゴシック" charset="0"/>
              <a:cs typeface="Arial" panose="020B0604020202020204" pitchFamily="34" charset="0"/>
            </a:endParaRPr>
          </a:p>
        </p:txBody>
      </p:sp>
      <p:sp>
        <p:nvSpPr>
          <p:cNvPr id="15363" name="Rectangle 3"/>
          <p:cNvSpPr>
            <a:spLocks noGrp="1" noChangeArrowheads="1"/>
          </p:cNvSpPr>
          <p:nvPr>
            <p:ph idx="1"/>
          </p:nvPr>
        </p:nvSpPr>
        <p:spPr>
          <a:xfrm>
            <a:off x="304800" y="1600200"/>
            <a:ext cx="7507288" cy="2692400"/>
          </a:xfrm>
        </p:spPr>
        <p:txBody>
          <a:bodyPr/>
          <a:lstStyle/>
          <a:p>
            <a:pPr algn="r" rtl="1" eaLnBrk="1" hangingPunct="1">
              <a:lnSpc>
                <a:spcPct val="110000"/>
              </a:lnSpc>
              <a:tabLst>
                <a:tab pos="4840041" algn="l"/>
              </a:tabLst>
            </a:pPr>
            <a:r>
              <a:rPr lang="ar-SA" sz="3600" dirty="0">
                <a:ea typeface="ＭＳ Ｐゴシック" charset="0"/>
                <a:cs typeface="Arial" panose="020B0604020202020204" pitchFamily="34" charset="0"/>
              </a:rPr>
              <a:t>شخص متفوق </a:t>
            </a:r>
            <a:r>
              <a:rPr lang="ar-JO" sz="3600" dirty="0">
                <a:ea typeface="ＭＳ Ｐゴシック" charset="0"/>
                <a:cs typeface="Arial" panose="020B0604020202020204" pitchFamily="34" charset="0"/>
              </a:rPr>
              <a:t>أ</a:t>
            </a:r>
            <a:r>
              <a:rPr lang="ar-SA" sz="3600" dirty="0">
                <a:ea typeface="ＭＳ Ｐゴシック" charset="0"/>
                <a:cs typeface="Arial" panose="020B0604020202020204" pitchFamily="34" charset="0"/>
              </a:rPr>
              <a:t>و سامي </a:t>
            </a:r>
            <a:r>
              <a:rPr lang="en-US" sz="3600" dirty="0">
                <a:solidFill>
                  <a:srgbClr val="FFFF00"/>
                </a:solidFill>
                <a:ea typeface="ＭＳ Ｐゴシック" charset="0"/>
                <a:cs typeface="Arial" panose="020B0604020202020204" pitchFamily="34" charset="0"/>
              </a:rPr>
              <a:t>	</a:t>
            </a:r>
            <a:r>
              <a:rPr lang="ar-JO" dirty="0">
                <a:ea typeface="ＭＳ Ｐゴシック" charset="0"/>
                <a:cs typeface="Arial" panose="020B0604020202020204" pitchFamily="34" charset="0"/>
              </a:rPr>
              <a:t>1: 1-4: 13</a:t>
            </a:r>
            <a:endParaRPr lang="en-US" dirty="0">
              <a:ea typeface="ＭＳ Ｐゴシック" charset="0"/>
              <a:cs typeface="Arial" panose="020B0604020202020204" pitchFamily="34" charset="0"/>
            </a:endParaRPr>
          </a:p>
          <a:p>
            <a:pPr algn="r" rtl="1" eaLnBrk="1" hangingPunct="1">
              <a:lnSpc>
                <a:spcPct val="110000"/>
              </a:lnSpc>
              <a:tabLst>
                <a:tab pos="4840041" algn="l"/>
              </a:tabLst>
            </a:pPr>
            <a:r>
              <a:rPr lang="ar-SA" sz="3600" dirty="0">
                <a:ea typeface="ＭＳ Ｐゴシック" charset="0"/>
                <a:cs typeface="Arial" panose="020B0604020202020204" pitchFamily="34" charset="0"/>
              </a:rPr>
              <a:t>عمل متفوق </a:t>
            </a:r>
            <a:r>
              <a:rPr lang="ar-JO" sz="3600" dirty="0">
                <a:ea typeface="ＭＳ Ｐゴシック" charset="0"/>
                <a:cs typeface="Arial" panose="020B0604020202020204" pitchFamily="34" charset="0"/>
              </a:rPr>
              <a:t>أ</a:t>
            </a:r>
            <a:r>
              <a:rPr lang="ar-SA" sz="3600" dirty="0">
                <a:ea typeface="ＭＳ Ｐゴシック" charset="0"/>
                <a:cs typeface="Arial" panose="020B0604020202020204" pitchFamily="34" charset="0"/>
              </a:rPr>
              <a:t>و سامي </a:t>
            </a:r>
            <a:r>
              <a:rPr lang="en-US" sz="3600" dirty="0">
                <a:solidFill>
                  <a:srgbClr val="FFFF00"/>
                </a:solidFill>
                <a:ea typeface="ＭＳ Ｐゴシック" charset="0"/>
                <a:cs typeface="Arial" panose="020B0604020202020204" pitchFamily="34" charset="0"/>
              </a:rPr>
              <a:t>	</a:t>
            </a:r>
            <a:r>
              <a:rPr lang="ar-JO" dirty="0">
                <a:ea typeface="ＭＳ Ｐゴシック" charset="0"/>
                <a:cs typeface="Arial" panose="020B0604020202020204" pitchFamily="34" charset="0"/>
              </a:rPr>
              <a:t>4: 14-10: 18</a:t>
            </a:r>
            <a:endParaRPr lang="en-US" dirty="0">
              <a:ea typeface="ＭＳ Ｐゴシック" charset="0"/>
              <a:cs typeface="Arial" panose="020B0604020202020204" pitchFamily="34" charset="0"/>
            </a:endParaRPr>
          </a:p>
          <a:p>
            <a:pPr algn="r" rtl="1" eaLnBrk="1" hangingPunct="1">
              <a:lnSpc>
                <a:spcPct val="110000"/>
              </a:lnSpc>
              <a:tabLst>
                <a:tab pos="4840041" algn="l"/>
              </a:tabLst>
            </a:pPr>
            <a:r>
              <a:rPr lang="ar-SA" sz="3600" dirty="0">
                <a:ea typeface="ＭＳ Ｐゴシック" charset="0"/>
                <a:cs typeface="Arial" panose="020B0604020202020204" pitchFamily="34" charset="0"/>
              </a:rPr>
              <a:t>احتم</a:t>
            </a:r>
            <a:r>
              <a:rPr lang="ar-JO" sz="3600" dirty="0">
                <a:ea typeface="ＭＳ Ｐゴシック" charset="0"/>
                <a:cs typeface="Arial" panose="020B0604020202020204" pitchFamily="34" charset="0"/>
              </a:rPr>
              <a:t>ا</a:t>
            </a:r>
            <a:r>
              <a:rPr lang="ar-SA" sz="3600" dirty="0">
                <a:ea typeface="ＭＳ Ｐゴシック" charset="0"/>
                <a:cs typeface="Arial" panose="020B0604020202020204" pitchFamily="34" charset="0"/>
              </a:rPr>
              <a:t>ل من خلال الإيمان </a:t>
            </a:r>
            <a:r>
              <a:rPr lang="en-US" sz="3600" dirty="0">
                <a:ea typeface="ＭＳ Ｐゴシック" charset="0"/>
                <a:cs typeface="Arial" panose="020B0604020202020204" pitchFamily="34" charset="0"/>
              </a:rPr>
              <a:t>	</a:t>
            </a:r>
            <a:r>
              <a:rPr lang="ar-JO" dirty="0">
                <a:ea typeface="ＭＳ Ｐゴシック" charset="0"/>
                <a:cs typeface="Arial" panose="020B0604020202020204" pitchFamily="34" charset="0"/>
              </a:rPr>
              <a:t>10: 19-13: 25</a:t>
            </a:r>
            <a:endParaRPr lang="en-US" dirty="0">
              <a:ea typeface="ＭＳ Ｐゴシック" charset="0"/>
              <a:cs typeface="Arial" panose="020B0604020202020204" pitchFamily="34" charset="0"/>
            </a:endParaRPr>
          </a:p>
        </p:txBody>
      </p:sp>
      <p:pic>
        <p:nvPicPr>
          <p:cNvPr id="15364" name="Picture 4" descr="IS1CR07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12088" y="1052513"/>
            <a:ext cx="984250" cy="165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5221" name="Text Box 5"/>
          <p:cNvSpPr txBox="1">
            <a:spLocks noChangeArrowheads="1"/>
          </p:cNvSpPr>
          <p:nvPr/>
        </p:nvSpPr>
        <p:spPr bwMode="auto">
          <a:xfrm>
            <a:off x="8305801" y="76200"/>
            <a:ext cx="707235" cy="369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266ح</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box(out)">
                                      <p:cBhvr>
                                        <p:cTn id="7" dur="500"/>
                                        <p:tgtEl>
                                          <p:spTgt spid="15363">
                                            <p:txEl>
                                              <p:pRg st="0" end="0"/>
                                            </p:txEl>
                                          </p:spTgt>
                                        </p:tgtEl>
                                      </p:cBhvr>
                                    </p:animEffect>
                                  </p:childTnLst>
                                </p:cTn>
                              </p:par>
                              <p:par>
                                <p:cTn id="8" presetID="31" presetClass="entr" presetSubtype="0" fill="hold" nodeType="withEffect">
                                  <p:stCondLst>
                                    <p:cond delay="0"/>
                                  </p:stCondLst>
                                  <p:iterate type="lt">
                                    <p:tmPct val="5000"/>
                                  </p:iterate>
                                  <p:childTnLst>
                                    <p:set>
                                      <p:cBhvr>
                                        <p:cTn id="9" dur="1" fill="hold">
                                          <p:stCondLst>
                                            <p:cond delay="0"/>
                                          </p:stCondLst>
                                        </p:cTn>
                                        <p:tgtEl>
                                          <p:spTgt spid="15364"/>
                                        </p:tgtEl>
                                        <p:attrNameLst>
                                          <p:attrName>style.visibility</p:attrName>
                                        </p:attrNameLst>
                                      </p:cBhvr>
                                      <p:to>
                                        <p:strVal val="visible"/>
                                      </p:to>
                                    </p:set>
                                    <p:anim calcmode="lin" valueType="num">
                                      <p:cBhvr>
                                        <p:cTn id="10" dur="1000" fill="hold"/>
                                        <p:tgtEl>
                                          <p:spTgt spid="15364"/>
                                        </p:tgtEl>
                                        <p:attrNameLst>
                                          <p:attrName>ppt_w</p:attrName>
                                        </p:attrNameLst>
                                      </p:cBhvr>
                                      <p:tavLst>
                                        <p:tav tm="0">
                                          <p:val>
                                            <p:fltVal val="0"/>
                                          </p:val>
                                        </p:tav>
                                        <p:tav tm="100000">
                                          <p:val>
                                            <p:strVal val="#ppt_w"/>
                                          </p:val>
                                        </p:tav>
                                      </p:tavLst>
                                    </p:anim>
                                    <p:anim calcmode="lin" valueType="num">
                                      <p:cBhvr>
                                        <p:cTn id="11" dur="1000" fill="hold"/>
                                        <p:tgtEl>
                                          <p:spTgt spid="15364"/>
                                        </p:tgtEl>
                                        <p:attrNameLst>
                                          <p:attrName>ppt_h</p:attrName>
                                        </p:attrNameLst>
                                      </p:cBhvr>
                                      <p:tavLst>
                                        <p:tav tm="0">
                                          <p:val>
                                            <p:fltVal val="0"/>
                                          </p:val>
                                        </p:tav>
                                        <p:tav tm="100000">
                                          <p:val>
                                            <p:strVal val="#ppt_h"/>
                                          </p:val>
                                        </p:tav>
                                      </p:tavLst>
                                    </p:anim>
                                    <p:anim calcmode="lin" valueType="num">
                                      <p:cBhvr>
                                        <p:cTn id="12" dur="1000" fill="hold"/>
                                        <p:tgtEl>
                                          <p:spTgt spid="15364"/>
                                        </p:tgtEl>
                                        <p:attrNameLst>
                                          <p:attrName>style.rotation</p:attrName>
                                        </p:attrNameLst>
                                      </p:cBhvr>
                                      <p:tavLst>
                                        <p:tav tm="0">
                                          <p:val>
                                            <p:fltVal val="90"/>
                                          </p:val>
                                        </p:tav>
                                        <p:tav tm="100000">
                                          <p:val>
                                            <p:fltVal val="0"/>
                                          </p:val>
                                        </p:tav>
                                      </p:tavLst>
                                    </p:anim>
                                    <p:animEffect transition="in" filter="fade">
                                      <p:cBhvr>
                                        <p:cTn id="13" dur="1000"/>
                                        <p:tgtEl>
                                          <p:spTgt spid="1536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15363">
                                            <p:txEl>
                                              <p:pRg st="1" end="1"/>
                                            </p:txEl>
                                          </p:spTgt>
                                        </p:tgtEl>
                                        <p:attrNameLst>
                                          <p:attrName>style.visibility</p:attrName>
                                        </p:attrNameLst>
                                      </p:cBhvr>
                                      <p:to>
                                        <p:strVal val="visible"/>
                                      </p:to>
                                    </p:set>
                                    <p:animEffect transition="in" filter="box(out)">
                                      <p:cBhvr>
                                        <p:cTn id="18" dur="500"/>
                                        <p:tgtEl>
                                          <p:spTgt spid="1536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15363">
                                            <p:txEl>
                                              <p:pRg st="2" end="2"/>
                                            </p:txEl>
                                          </p:spTgt>
                                        </p:tgtEl>
                                        <p:attrNameLst>
                                          <p:attrName>style.visibility</p:attrName>
                                        </p:attrNameLst>
                                      </p:cBhvr>
                                      <p:to>
                                        <p:strVal val="visible"/>
                                      </p:to>
                                    </p:set>
                                    <p:animEffect transition="in" filter="box(out)">
                                      <p:cBhvr>
                                        <p:cTn id="23" dur="500"/>
                                        <p:tgtEl>
                                          <p:spTgt spid="15363">
                                            <p:txEl>
                                              <p:pRg st="2" end="2"/>
                                            </p:txEl>
                                          </p:spTgt>
                                        </p:tgtEl>
                                      </p:cBhvr>
                                    </p:animEffect>
                                  </p:childTnLst>
                                </p:cTn>
                              </p:par>
                              <p:par>
                                <p:cTn id="24" presetID="1"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14338" name="Picture 2" descr="ISSCO00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24600" y="1585714"/>
            <a:ext cx="2362200" cy="241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9" name="Rectangle 3"/>
          <p:cNvSpPr>
            <a:spLocks noGrp="1" noChangeArrowheads="1"/>
          </p:cNvSpPr>
          <p:nvPr>
            <p:ph type="ctrTitle" sz="quarter"/>
          </p:nvPr>
        </p:nvSpPr>
        <p:spPr>
          <a:xfrm>
            <a:off x="-36512" y="930424"/>
            <a:ext cx="7315200" cy="1349375"/>
          </a:xfrm>
          <a:effectLst/>
        </p:spPr>
        <p:txBody>
          <a:bodyPr/>
          <a:lstStyle/>
          <a:p>
            <a:pPr eaLnBrk="1" hangingPunct="1"/>
            <a:r>
              <a:rPr lang="ar-SA" sz="9600" dirty="0">
                <a:solidFill>
                  <a:schemeClr val="tx1"/>
                </a:solidFill>
                <a:effectLst>
                  <a:outerShdw blurRad="44450" dist="88900" dir="2700000" algn="tl" rotWithShape="0">
                    <a:srgbClr val="000000">
                      <a:alpha val="92000"/>
                    </a:srgbClr>
                  </a:outerShdw>
                  <a:reflection stA="50000" endPos="75000" dir="5400000" sy="-100000" algn="bl" rotWithShape="0"/>
                </a:effectLst>
                <a:ea typeface="ＭＳ Ｐゴシック" charset="0"/>
                <a:cs typeface="Arial" panose="020B0604020202020204" pitchFamily="34" charset="0"/>
              </a:rPr>
              <a:t>العبرانيين</a:t>
            </a:r>
            <a:endParaRPr lang="en-US" sz="9600" dirty="0">
              <a:solidFill>
                <a:schemeClr val="tx1"/>
              </a:solidFill>
              <a:effectLst>
                <a:outerShdw blurRad="44450" dist="88900" dir="2700000" algn="tl" rotWithShape="0">
                  <a:srgbClr val="000000">
                    <a:alpha val="92000"/>
                  </a:srgbClr>
                </a:outerShdw>
                <a:reflection stA="50000" endPos="75000" dir="5400000" sy="-100000" algn="bl" rotWithShape="0"/>
              </a:effectLst>
              <a:ea typeface="ＭＳ Ｐゴシック" charset="0"/>
              <a:cs typeface="Arial" panose="020B0604020202020204" pitchFamily="34" charset="0"/>
            </a:endParaRPr>
          </a:p>
        </p:txBody>
      </p:sp>
      <p:pic>
        <p:nvPicPr>
          <p:cNvPr id="14341" name="Picture 5" descr="j022938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199" y="3284984"/>
            <a:ext cx="5612257" cy="3333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42" name="Text Box 6"/>
          <p:cNvSpPr txBox="1">
            <a:spLocks noChangeArrowheads="1"/>
          </p:cNvSpPr>
          <p:nvPr/>
        </p:nvSpPr>
        <p:spPr bwMode="auto">
          <a:xfrm>
            <a:off x="1924334" y="3558148"/>
            <a:ext cx="3597298"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الكاتب </a:t>
            </a:r>
            <a:r>
              <a:rPr kumimoji="0" lang="en-US" sz="3200" b="1"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14344" name="Text Box 8"/>
          <p:cNvSpPr txBox="1">
            <a:spLocks noChangeArrowheads="1"/>
          </p:cNvSpPr>
          <p:nvPr/>
        </p:nvSpPr>
        <p:spPr bwMode="auto">
          <a:xfrm>
            <a:off x="1924334" y="5082775"/>
            <a:ext cx="3597299"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a:t>
            </a:r>
            <a:r>
              <a:rPr kumimoji="0" lang="ar-JO" sz="3200" b="1"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a:t>
            </a:r>
            <a:r>
              <a:rPr kumimoji="0" lang="ar-SA" sz="3200" b="1"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تجاه الموقع </a:t>
            </a:r>
            <a:endParaRPr kumimoji="0" lang="en-US" sz="3200" b="1"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345" name="Text Box 9"/>
          <p:cNvSpPr txBox="1">
            <a:spLocks noChangeArrowheads="1"/>
          </p:cNvSpPr>
          <p:nvPr/>
        </p:nvSpPr>
        <p:spPr bwMode="auto">
          <a:xfrm>
            <a:off x="1924334" y="4066357"/>
            <a:ext cx="3597298"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المستلمين </a:t>
            </a:r>
            <a:r>
              <a:rPr kumimoji="0" lang="ar-JO" sz="3200" b="1"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أو </a:t>
            </a:r>
            <a:r>
              <a:rPr kumimoji="0" lang="ar-SA" sz="3200" b="1"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القراء </a:t>
            </a:r>
            <a:endParaRPr kumimoji="0" lang="en-US" sz="3200" b="1"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346" name="Text Box 10"/>
          <p:cNvSpPr txBox="1">
            <a:spLocks noChangeArrowheads="1"/>
          </p:cNvSpPr>
          <p:nvPr/>
        </p:nvSpPr>
        <p:spPr bwMode="auto">
          <a:xfrm>
            <a:off x="1924334" y="4574566"/>
            <a:ext cx="3597298"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a:t>
            </a:r>
            <a:r>
              <a:rPr kumimoji="0" lang="ar-JO" sz="3200" b="1"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a:t>
            </a:r>
            <a:r>
              <a:rPr kumimoji="0" lang="ar-SA" sz="3200" b="1"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صل </a:t>
            </a:r>
            <a:endParaRPr kumimoji="0" lang="en-US" sz="3200" b="1" u="none" strike="noStrike" kern="1200" cap="none" spc="0" normalizeH="0" baseline="0" noProof="0" dirty="0">
              <a:ln>
                <a:noFill/>
              </a:ln>
              <a:solidFill>
                <a:srgbClr val="0068AE"/>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347" name="Text Box 11"/>
          <p:cNvSpPr txBox="1">
            <a:spLocks noChangeArrowheads="1"/>
          </p:cNvSpPr>
          <p:nvPr/>
        </p:nvSpPr>
        <p:spPr bwMode="auto">
          <a:xfrm>
            <a:off x="1924334" y="5590985"/>
            <a:ext cx="3597298" cy="769437"/>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44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غير معروف </a:t>
            </a:r>
            <a:endParaRPr kumimoji="0" lang="en-US" sz="40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 name="Text Box 5"/>
          <p:cNvSpPr txBox="1">
            <a:spLocks noChangeArrowheads="1"/>
          </p:cNvSpPr>
          <p:nvPr/>
        </p:nvSpPr>
        <p:spPr bwMode="auto">
          <a:xfrm>
            <a:off x="7956376" y="60325"/>
            <a:ext cx="1495277"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256-257</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fade">
                                      <p:cBhvr>
                                        <p:cTn id="7" dur="3000"/>
                                        <p:tgtEl>
                                          <p:spTgt spid="14341"/>
                                        </p:tgtEl>
                                      </p:cBhvr>
                                    </p:animEffect>
                                  </p:childTnLst>
                                </p:cTn>
                              </p:par>
                            </p:childTnLst>
                          </p:cTn>
                        </p:par>
                        <p:par>
                          <p:cTn id="8" fill="hold" nodeType="afterGroup">
                            <p:stCondLst>
                              <p:cond delay="3000"/>
                            </p:stCondLst>
                            <p:childTnLst>
                              <p:par>
                                <p:cTn id="9" presetID="29" presetClass="entr" presetSubtype="0" fill="hold" grpId="0" nodeType="afterEffect">
                                  <p:stCondLst>
                                    <p:cond delay="0"/>
                                  </p:stCondLst>
                                  <p:childTnLst>
                                    <p:set>
                                      <p:cBhvr>
                                        <p:cTn id="10" dur="1" fill="hold">
                                          <p:stCondLst>
                                            <p:cond delay="0"/>
                                          </p:stCondLst>
                                        </p:cTn>
                                        <p:tgtEl>
                                          <p:spTgt spid="14342"/>
                                        </p:tgtEl>
                                        <p:attrNameLst>
                                          <p:attrName>style.visibility</p:attrName>
                                        </p:attrNameLst>
                                      </p:cBhvr>
                                      <p:to>
                                        <p:strVal val="visible"/>
                                      </p:to>
                                    </p:set>
                                    <p:anim calcmode="lin" valueType="num">
                                      <p:cBhvr>
                                        <p:cTn id="11" dur="1000" fill="hold"/>
                                        <p:tgtEl>
                                          <p:spTgt spid="14342"/>
                                        </p:tgtEl>
                                        <p:attrNameLst>
                                          <p:attrName>ppt_x</p:attrName>
                                        </p:attrNameLst>
                                      </p:cBhvr>
                                      <p:tavLst>
                                        <p:tav tm="0">
                                          <p:val>
                                            <p:strVal val="#ppt_x-.2"/>
                                          </p:val>
                                        </p:tav>
                                        <p:tav tm="100000">
                                          <p:val>
                                            <p:strVal val="#ppt_x"/>
                                          </p:val>
                                        </p:tav>
                                      </p:tavLst>
                                    </p:anim>
                                    <p:anim calcmode="lin" valueType="num">
                                      <p:cBhvr>
                                        <p:cTn id="12" dur="1000" fill="hold"/>
                                        <p:tgtEl>
                                          <p:spTgt spid="14342"/>
                                        </p:tgtEl>
                                        <p:attrNameLst>
                                          <p:attrName>ppt_y</p:attrName>
                                        </p:attrNameLst>
                                      </p:cBhvr>
                                      <p:tavLst>
                                        <p:tav tm="0">
                                          <p:val>
                                            <p:strVal val="#ppt_y"/>
                                          </p:val>
                                        </p:tav>
                                        <p:tav tm="100000">
                                          <p:val>
                                            <p:strVal val="#ppt_y"/>
                                          </p:val>
                                        </p:tav>
                                      </p:tavLst>
                                    </p:anim>
                                    <p:animEffect transition="in" filter="wipe(right)" prLst="gradientSize: 0.1">
                                      <p:cBhvr>
                                        <p:cTn id="13" dur="1000"/>
                                        <p:tgtEl>
                                          <p:spTgt spid="14342"/>
                                        </p:tgtEl>
                                      </p:cBhvr>
                                    </p:animEffect>
                                  </p:childTnLst>
                                </p:cTn>
                              </p:par>
                              <p:par>
                                <p:cTn id="14" presetID="29" presetClass="entr" presetSubtype="0" fill="hold" grpId="0" nodeType="withEffect">
                                  <p:stCondLst>
                                    <p:cond delay="0"/>
                                  </p:stCondLst>
                                  <p:childTnLst>
                                    <p:set>
                                      <p:cBhvr>
                                        <p:cTn id="15" dur="1" fill="hold">
                                          <p:stCondLst>
                                            <p:cond delay="0"/>
                                          </p:stCondLst>
                                        </p:cTn>
                                        <p:tgtEl>
                                          <p:spTgt spid="14345"/>
                                        </p:tgtEl>
                                        <p:attrNameLst>
                                          <p:attrName>style.visibility</p:attrName>
                                        </p:attrNameLst>
                                      </p:cBhvr>
                                      <p:to>
                                        <p:strVal val="visible"/>
                                      </p:to>
                                    </p:set>
                                    <p:anim calcmode="lin" valueType="num">
                                      <p:cBhvr>
                                        <p:cTn id="16" dur="1000" fill="hold"/>
                                        <p:tgtEl>
                                          <p:spTgt spid="14345"/>
                                        </p:tgtEl>
                                        <p:attrNameLst>
                                          <p:attrName>ppt_x</p:attrName>
                                        </p:attrNameLst>
                                      </p:cBhvr>
                                      <p:tavLst>
                                        <p:tav tm="0">
                                          <p:val>
                                            <p:strVal val="#ppt_x-.2"/>
                                          </p:val>
                                        </p:tav>
                                        <p:tav tm="100000">
                                          <p:val>
                                            <p:strVal val="#ppt_x"/>
                                          </p:val>
                                        </p:tav>
                                      </p:tavLst>
                                    </p:anim>
                                    <p:anim calcmode="lin" valueType="num">
                                      <p:cBhvr>
                                        <p:cTn id="17" dur="1000" fill="hold"/>
                                        <p:tgtEl>
                                          <p:spTgt spid="14345"/>
                                        </p:tgtEl>
                                        <p:attrNameLst>
                                          <p:attrName>ppt_y</p:attrName>
                                        </p:attrNameLst>
                                      </p:cBhvr>
                                      <p:tavLst>
                                        <p:tav tm="0">
                                          <p:val>
                                            <p:strVal val="#ppt_y"/>
                                          </p:val>
                                        </p:tav>
                                        <p:tav tm="100000">
                                          <p:val>
                                            <p:strVal val="#ppt_y"/>
                                          </p:val>
                                        </p:tav>
                                      </p:tavLst>
                                    </p:anim>
                                    <p:animEffect transition="in" filter="wipe(right)" prLst="gradientSize: 0.1">
                                      <p:cBhvr>
                                        <p:cTn id="18" dur="1000"/>
                                        <p:tgtEl>
                                          <p:spTgt spid="14345"/>
                                        </p:tgtEl>
                                      </p:cBhvr>
                                    </p:animEffect>
                                  </p:childTnLst>
                                </p:cTn>
                              </p:par>
                              <p:par>
                                <p:cTn id="19" presetID="29" presetClass="entr" presetSubtype="0" fill="hold" grpId="0" nodeType="withEffect">
                                  <p:stCondLst>
                                    <p:cond delay="0"/>
                                  </p:stCondLst>
                                  <p:childTnLst>
                                    <p:set>
                                      <p:cBhvr>
                                        <p:cTn id="20" dur="1" fill="hold">
                                          <p:stCondLst>
                                            <p:cond delay="0"/>
                                          </p:stCondLst>
                                        </p:cTn>
                                        <p:tgtEl>
                                          <p:spTgt spid="14346"/>
                                        </p:tgtEl>
                                        <p:attrNameLst>
                                          <p:attrName>style.visibility</p:attrName>
                                        </p:attrNameLst>
                                      </p:cBhvr>
                                      <p:to>
                                        <p:strVal val="visible"/>
                                      </p:to>
                                    </p:set>
                                    <p:anim calcmode="lin" valueType="num">
                                      <p:cBhvr>
                                        <p:cTn id="21" dur="1000" fill="hold"/>
                                        <p:tgtEl>
                                          <p:spTgt spid="14346"/>
                                        </p:tgtEl>
                                        <p:attrNameLst>
                                          <p:attrName>ppt_x</p:attrName>
                                        </p:attrNameLst>
                                      </p:cBhvr>
                                      <p:tavLst>
                                        <p:tav tm="0">
                                          <p:val>
                                            <p:strVal val="#ppt_x-.2"/>
                                          </p:val>
                                        </p:tav>
                                        <p:tav tm="100000">
                                          <p:val>
                                            <p:strVal val="#ppt_x"/>
                                          </p:val>
                                        </p:tav>
                                      </p:tavLst>
                                    </p:anim>
                                    <p:anim calcmode="lin" valueType="num">
                                      <p:cBhvr>
                                        <p:cTn id="22" dur="1000" fill="hold"/>
                                        <p:tgtEl>
                                          <p:spTgt spid="14346"/>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4346"/>
                                        </p:tgtEl>
                                      </p:cBhvr>
                                    </p:animEffect>
                                  </p:childTnLst>
                                </p:cTn>
                              </p:par>
                            </p:childTnLst>
                          </p:cTn>
                        </p:par>
                        <p:par>
                          <p:cTn id="24" fill="hold" nodeType="afterGroup">
                            <p:stCondLst>
                              <p:cond delay="4000"/>
                            </p:stCondLst>
                            <p:childTnLst>
                              <p:par>
                                <p:cTn id="25" presetID="50" presetClass="entr" presetSubtype="0" decel="100000" fill="hold" grpId="1" nodeType="afterEffect">
                                  <p:stCondLst>
                                    <p:cond delay="0"/>
                                  </p:stCondLst>
                                  <p:iterate type="lt">
                                    <p:tmPct val="0"/>
                                  </p:iterate>
                                  <p:childTnLst>
                                    <p:set>
                                      <p:cBhvr>
                                        <p:cTn id="26" dur="1" fill="hold">
                                          <p:stCondLst>
                                            <p:cond delay="0"/>
                                          </p:stCondLst>
                                        </p:cTn>
                                        <p:tgtEl>
                                          <p:spTgt spid="14347"/>
                                        </p:tgtEl>
                                        <p:attrNameLst>
                                          <p:attrName>style.visibility</p:attrName>
                                        </p:attrNameLst>
                                      </p:cBhvr>
                                      <p:to>
                                        <p:strVal val="visible"/>
                                      </p:to>
                                    </p:set>
                                    <p:anim calcmode="lin" valueType="num">
                                      <p:cBhvr>
                                        <p:cTn id="27" dur="1000" fill="hold"/>
                                        <p:tgtEl>
                                          <p:spTgt spid="14347"/>
                                        </p:tgtEl>
                                        <p:attrNameLst>
                                          <p:attrName>ppt_w</p:attrName>
                                        </p:attrNameLst>
                                      </p:cBhvr>
                                      <p:tavLst>
                                        <p:tav tm="0">
                                          <p:val>
                                            <p:strVal val="#ppt_w+.3"/>
                                          </p:val>
                                        </p:tav>
                                        <p:tav tm="100000">
                                          <p:val>
                                            <p:strVal val="#ppt_w"/>
                                          </p:val>
                                        </p:tav>
                                      </p:tavLst>
                                    </p:anim>
                                    <p:anim calcmode="lin" valueType="num">
                                      <p:cBhvr>
                                        <p:cTn id="28" dur="1000" fill="hold"/>
                                        <p:tgtEl>
                                          <p:spTgt spid="14347"/>
                                        </p:tgtEl>
                                        <p:attrNameLst>
                                          <p:attrName>ppt_h</p:attrName>
                                        </p:attrNameLst>
                                      </p:cBhvr>
                                      <p:tavLst>
                                        <p:tav tm="0">
                                          <p:val>
                                            <p:strVal val="#ppt_h"/>
                                          </p:val>
                                        </p:tav>
                                        <p:tav tm="100000">
                                          <p:val>
                                            <p:strVal val="#ppt_h"/>
                                          </p:val>
                                        </p:tav>
                                      </p:tavLst>
                                    </p:anim>
                                    <p:animEffect transition="in" filter="fade">
                                      <p:cBhvr>
                                        <p:cTn id="29" dur="1000"/>
                                        <p:tgtEl>
                                          <p:spTgt spid="14347"/>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14344"/>
                                        </p:tgtEl>
                                        <p:attrNameLst>
                                          <p:attrName>style.visibility</p:attrName>
                                        </p:attrNameLst>
                                      </p:cBhvr>
                                      <p:to>
                                        <p:strVal val="visible"/>
                                      </p:to>
                                    </p:set>
                                    <p:anim calcmode="lin" valueType="num">
                                      <p:cBhvr>
                                        <p:cTn id="32" dur="1000" fill="hold"/>
                                        <p:tgtEl>
                                          <p:spTgt spid="14344"/>
                                        </p:tgtEl>
                                        <p:attrNameLst>
                                          <p:attrName>ppt_x</p:attrName>
                                        </p:attrNameLst>
                                      </p:cBhvr>
                                      <p:tavLst>
                                        <p:tav tm="0">
                                          <p:val>
                                            <p:strVal val="#ppt_x-.2"/>
                                          </p:val>
                                        </p:tav>
                                        <p:tav tm="100000">
                                          <p:val>
                                            <p:strVal val="#ppt_x"/>
                                          </p:val>
                                        </p:tav>
                                      </p:tavLst>
                                    </p:anim>
                                    <p:anim calcmode="lin" valueType="num">
                                      <p:cBhvr>
                                        <p:cTn id="33" dur="1000" fill="hold"/>
                                        <p:tgtEl>
                                          <p:spTgt spid="1434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4344"/>
                                        </p:tgtEl>
                                      </p:cBhvr>
                                    </p:animEffect>
                                  </p:childTnLst>
                                </p:cTn>
                              </p:par>
                            </p:childTnLst>
                          </p:cTn>
                        </p:par>
                        <p:par>
                          <p:cTn id="35" fill="hold" nodeType="afterGroup">
                            <p:stCondLst>
                              <p:cond delay="5000"/>
                            </p:stCondLst>
                            <p:childTnLst>
                              <p:par>
                                <p:cTn id="36" presetID="8" presetClass="emph" presetSubtype="0" fill="hold" grpId="0" nodeType="afterEffect">
                                  <p:stCondLst>
                                    <p:cond delay="0"/>
                                  </p:stCondLst>
                                  <p:iterate type="lt">
                                    <p:tmPct val="0"/>
                                  </p:iterate>
                                  <p:childTnLst>
                                    <p:animRot by="21600000">
                                      <p:cBhvr>
                                        <p:cTn id="37" dur="2000" fill="hold"/>
                                        <p:tgtEl>
                                          <p:spTgt spid="143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p:bldP spid="14344" grpId="0"/>
      <p:bldP spid="14345" grpId="0"/>
      <p:bldP spid="14346" grpId="0"/>
      <p:bldP spid="14347" grpId="0"/>
      <p:bldP spid="1434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8000" y="846819"/>
            <a:ext cx="8128000" cy="54229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0"/>
            <a:ext cx="9144000" cy="922587"/>
          </a:xfrm>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مجتمع يهودي معين محدد </a:t>
            </a:r>
            <a:endParaRPr lang="en-US" sz="3600" dirty="0">
              <a:effectLst>
                <a:glow rad="127000">
                  <a:schemeClr val="tx1"/>
                </a:glow>
              </a:effectLst>
              <a:ea typeface="ＭＳ Ｐゴシック" charset="0"/>
            </a:endParaRPr>
          </a:p>
        </p:txBody>
      </p:sp>
      <p:sp>
        <p:nvSpPr>
          <p:cNvPr id="8" name="Rectangle 2"/>
          <p:cNvSpPr txBox="1">
            <a:spLocks noChangeArrowheads="1"/>
          </p:cNvSpPr>
          <p:nvPr/>
        </p:nvSpPr>
        <p:spPr bwMode="auto">
          <a:xfrm>
            <a:off x="1" y="5535525"/>
            <a:ext cx="9143999" cy="132247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eaLnBrk="1" hangingPunct="1"/>
            <a:r>
              <a:rPr lang="ar-SA" sz="3200" dirty="0">
                <a:solidFill>
                  <a:srgbClr val="FFFFFF"/>
                </a:solidFill>
                <a:effectLst>
                  <a:glow rad="406400">
                    <a:srgbClr val="000000">
                      <a:alpha val="99000"/>
                    </a:srgbClr>
                  </a:glow>
                </a:effectLst>
                <a:latin typeface="Arial" panose="020B0604020202020204" pitchFamily="34" charset="0"/>
                <a:ea typeface="ＭＳ Ｐゴシック" charset="0"/>
                <a:cs typeface="Arial" panose="020B0604020202020204" pitchFamily="34" charset="0"/>
              </a:rPr>
              <a:t>ولكن </a:t>
            </a:r>
            <a:r>
              <a:rPr lang="ar-JO" sz="3200" dirty="0">
                <a:solidFill>
                  <a:srgbClr val="FFFFFF"/>
                </a:solidFill>
                <a:effectLst>
                  <a:glow rad="406400">
                    <a:srgbClr val="000000">
                      <a:alpha val="99000"/>
                    </a:srgbClr>
                  </a:glow>
                </a:effectLst>
                <a:latin typeface="Arial" panose="020B0604020202020204" pitchFamily="34" charset="0"/>
                <a:ea typeface="ＭＳ Ｐゴシック" charset="0"/>
                <a:cs typeface="Arial" panose="020B0604020202020204" pitchFamily="34" charset="0"/>
              </a:rPr>
              <a:t>أ</a:t>
            </a:r>
            <a:r>
              <a:rPr lang="ar-SA" sz="3200" dirty="0">
                <a:solidFill>
                  <a:srgbClr val="FFFFFF"/>
                </a:solidFill>
                <a:effectLst>
                  <a:glow rad="406400">
                    <a:srgbClr val="000000">
                      <a:alpha val="99000"/>
                    </a:srgbClr>
                  </a:glow>
                </a:effectLst>
                <a:latin typeface="Arial" panose="020B0604020202020204" pitchFamily="34" charset="0"/>
                <a:ea typeface="ＭＳ Ｐゴシック" charset="0"/>
                <a:cs typeface="Arial" panose="020B0604020202020204" pitchFamily="34" charset="0"/>
              </a:rPr>
              <a:t>طلب </a:t>
            </a:r>
            <a:r>
              <a:rPr lang="ar-JO" sz="3200" dirty="0">
                <a:solidFill>
                  <a:srgbClr val="FFFFFF"/>
                </a:solidFill>
                <a:effectLst>
                  <a:glow rad="406400">
                    <a:srgbClr val="000000">
                      <a:alpha val="99000"/>
                    </a:srgbClr>
                  </a:glow>
                </a:effectLst>
                <a:latin typeface="Arial" panose="020B0604020202020204" pitchFamily="34" charset="0"/>
                <a:ea typeface="ＭＳ Ｐゴシック" charset="0"/>
                <a:cs typeface="Arial" panose="020B0604020202020204" pitchFamily="34" charset="0"/>
              </a:rPr>
              <a:t>أ</a:t>
            </a:r>
            <a:r>
              <a:rPr lang="ar-SA" sz="3200" dirty="0">
                <a:solidFill>
                  <a:srgbClr val="FFFFFF"/>
                </a:solidFill>
                <a:effectLst>
                  <a:glow rad="406400">
                    <a:srgbClr val="000000">
                      <a:alpha val="99000"/>
                    </a:srgbClr>
                  </a:glow>
                </a:effectLst>
                <a:latin typeface="Arial" panose="020B0604020202020204" pitchFamily="34" charset="0"/>
                <a:ea typeface="ＭＳ Ｐゴシック" charset="0"/>
                <a:cs typeface="Arial" panose="020B0604020202020204" pitchFamily="34" charset="0"/>
              </a:rPr>
              <a:t>كثر </a:t>
            </a:r>
            <a:r>
              <a:rPr lang="ar-JO" sz="3200" dirty="0">
                <a:solidFill>
                  <a:srgbClr val="FFFFFF"/>
                </a:solidFill>
                <a:effectLst>
                  <a:glow rad="406400">
                    <a:srgbClr val="000000">
                      <a:alpha val="99000"/>
                    </a:srgbClr>
                  </a:glow>
                </a:effectLst>
                <a:latin typeface="Arial" panose="020B0604020202020204" pitchFamily="34" charset="0"/>
                <a:ea typeface="ＭＳ Ｐゴシック" charset="0"/>
                <a:cs typeface="Arial" panose="020B0604020202020204" pitchFamily="34" charset="0"/>
              </a:rPr>
              <a:t>أ</a:t>
            </a:r>
            <a:r>
              <a:rPr lang="ar-SA" sz="3200" dirty="0">
                <a:solidFill>
                  <a:srgbClr val="FFFFFF"/>
                </a:solidFill>
                <a:effectLst>
                  <a:glow rad="406400">
                    <a:srgbClr val="000000">
                      <a:alpha val="99000"/>
                    </a:srgbClr>
                  </a:glow>
                </a:effectLst>
                <a:latin typeface="Arial" panose="020B0604020202020204" pitchFamily="34" charset="0"/>
                <a:ea typeface="ＭＳ Ｐゴシック" charset="0"/>
                <a:cs typeface="Arial" panose="020B0604020202020204" pitchFamily="34" charset="0"/>
              </a:rPr>
              <a:t>ن تفعلوا هذا لكي </a:t>
            </a:r>
            <a:r>
              <a:rPr lang="ar-JO" sz="3200" dirty="0">
                <a:solidFill>
                  <a:srgbClr val="FFFFFF"/>
                </a:solidFill>
                <a:effectLst>
                  <a:glow rad="406400">
                    <a:srgbClr val="000000">
                      <a:alpha val="99000"/>
                    </a:srgbClr>
                  </a:glow>
                </a:effectLst>
                <a:latin typeface="Arial" panose="020B0604020202020204" pitchFamily="34" charset="0"/>
                <a:ea typeface="ＭＳ Ｐゴシック" charset="0"/>
                <a:cs typeface="Arial" panose="020B0604020202020204" pitchFamily="34" charset="0"/>
              </a:rPr>
              <a:t>أ</a:t>
            </a:r>
            <a:r>
              <a:rPr lang="ar-SA" sz="3200" dirty="0">
                <a:solidFill>
                  <a:srgbClr val="FFFFFF"/>
                </a:solidFill>
                <a:effectLst>
                  <a:glow rad="406400">
                    <a:srgbClr val="000000">
                      <a:alpha val="99000"/>
                    </a:srgbClr>
                  </a:glow>
                </a:effectLst>
                <a:latin typeface="Arial" panose="020B0604020202020204" pitchFamily="34" charset="0"/>
                <a:ea typeface="ＭＳ Ｐゴシック" charset="0"/>
                <a:cs typeface="Arial" panose="020B0604020202020204" pitchFamily="34" charset="0"/>
              </a:rPr>
              <a:t>رد </a:t>
            </a:r>
            <a:r>
              <a:rPr lang="ar-JO" sz="3200" dirty="0">
                <a:solidFill>
                  <a:srgbClr val="FFFFFF"/>
                </a:solidFill>
                <a:effectLst>
                  <a:glow rad="406400">
                    <a:srgbClr val="000000">
                      <a:alpha val="99000"/>
                    </a:srgbClr>
                  </a:glow>
                </a:effectLst>
                <a:latin typeface="Arial" panose="020B0604020202020204" pitchFamily="34" charset="0"/>
                <a:ea typeface="ＭＳ Ｐゴシック" charset="0"/>
                <a:cs typeface="Arial" panose="020B0604020202020204" pitchFamily="34" charset="0"/>
              </a:rPr>
              <a:t>إ</a:t>
            </a:r>
            <a:r>
              <a:rPr lang="ar-SA" sz="3200" dirty="0">
                <a:solidFill>
                  <a:srgbClr val="FFFFFF"/>
                </a:solidFill>
                <a:effectLst>
                  <a:glow rad="406400">
                    <a:srgbClr val="000000">
                      <a:alpha val="99000"/>
                    </a:srgbClr>
                  </a:glow>
                </a:effectLst>
                <a:latin typeface="Arial" panose="020B0604020202020204" pitchFamily="34" charset="0"/>
                <a:ea typeface="ＭＳ Ｐゴシック" charset="0"/>
                <a:cs typeface="Arial" panose="020B0604020202020204" pitchFamily="34" charset="0"/>
              </a:rPr>
              <a:t>ليكم بأكثر سرعة</a:t>
            </a:r>
            <a:br>
              <a:rPr lang="en-US" sz="3200" dirty="0">
                <a:solidFill>
                  <a:srgbClr val="FFFFFF"/>
                </a:solidFill>
                <a:effectLst>
                  <a:glow rad="406400">
                    <a:srgbClr val="000000">
                      <a:alpha val="99000"/>
                    </a:srgbClr>
                  </a:glow>
                </a:effectLst>
                <a:latin typeface="Arial" panose="020B0604020202020204" pitchFamily="34" charset="0"/>
                <a:ea typeface="ＭＳ Ｐゴシック" charset="0"/>
                <a:cs typeface="Arial" panose="020B0604020202020204" pitchFamily="34" charset="0"/>
              </a:rPr>
            </a:br>
            <a:r>
              <a:rPr lang="ar-SA" sz="3200" dirty="0">
                <a:solidFill>
                  <a:srgbClr val="FFFFFF"/>
                </a:solidFill>
                <a:effectLst>
                  <a:glow rad="406400">
                    <a:srgbClr val="000000">
                      <a:alpha val="99000"/>
                    </a:srgbClr>
                  </a:glow>
                </a:effectLst>
                <a:latin typeface="Arial" panose="020B0604020202020204" pitchFamily="34" charset="0"/>
                <a:ea typeface="ＭＳ Ｐゴシック" charset="0"/>
                <a:cs typeface="Arial" panose="020B0604020202020204" pitchFamily="34" charset="0"/>
              </a:rPr>
              <a:t>( 13: 19)</a:t>
            </a:r>
            <a:endParaRPr lang="en-US" sz="3200" dirty="0">
              <a:solidFill>
                <a:srgbClr val="FFFFFF"/>
              </a:solidFill>
              <a:effectLst>
                <a:glow rad="406400">
                  <a:srgbClr val="000000">
                    <a:alpha val="99000"/>
                  </a:srgb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33100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3" descr="cross_on_blu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8" y="0"/>
            <a:ext cx="9179984"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3171" name="Rectangle 25"/>
          <p:cNvSpPr>
            <a:spLocks noGrp="1" noChangeArrowheads="1"/>
          </p:cNvSpPr>
          <p:nvPr>
            <p:ph type="title" idx="4294967295"/>
          </p:nvPr>
        </p:nvSpPr>
        <p:spPr>
          <a:xfrm>
            <a:off x="1763714" y="116631"/>
            <a:ext cx="5545137" cy="1103311"/>
          </a:xfrm>
        </p:spPr>
        <p:txBody>
          <a:bodyPr/>
          <a:lstStyle/>
          <a:p>
            <a:pPr eaLnBrk="1" hangingPunct="1"/>
            <a:r>
              <a:rPr lang="ar-JO" sz="4000" b="1" dirty="0">
                <a:solidFill>
                  <a:srgbClr val="FFFFFF"/>
                </a:solidFill>
                <a:effectLst>
                  <a:glow rad="139700">
                    <a:schemeClr val="tx1"/>
                  </a:glow>
                </a:effectLst>
                <a:latin typeface="Arial" panose="020B0604020202020204" pitchFamily="34" charset="0"/>
                <a:cs typeface="Arial" panose="020B0604020202020204" pitchFamily="34" charset="0"/>
              </a:rPr>
              <a:t>ال</a:t>
            </a:r>
            <a:r>
              <a:rPr lang="ar-SA" sz="4000" b="1" dirty="0">
                <a:solidFill>
                  <a:srgbClr val="FFFFFF"/>
                </a:solidFill>
                <a:effectLst>
                  <a:glow rad="139700">
                    <a:schemeClr val="tx1"/>
                  </a:glow>
                </a:effectLst>
                <a:latin typeface="Arial" panose="020B0604020202020204" pitchFamily="34" charset="0"/>
                <a:cs typeface="Arial" panose="020B0604020202020204" pitchFamily="34" charset="0"/>
              </a:rPr>
              <a:t>بيان </a:t>
            </a:r>
            <a:r>
              <a:rPr lang="ar-JO" sz="4000" b="1" dirty="0">
                <a:solidFill>
                  <a:srgbClr val="FFFFFF"/>
                </a:solidFill>
                <a:effectLst>
                  <a:glow rad="139700">
                    <a:schemeClr val="tx1"/>
                  </a:glow>
                </a:effectLst>
                <a:latin typeface="Arial" panose="020B0604020202020204" pitchFamily="34" charset="0"/>
                <a:cs typeface="Arial" panose="020B0604020202020204" pitchFamily="34" charset="0"/>
              </a:rPr>
              <a:t>ال</a:t>
            </a:r>
            <a:r>
              <a:rPr lang="ar-SA" sz="4000" b="1" dirty="0">
                <a:solidFill>
                  <a:srgbClr val="FFFFFF"/>
                </a:solidFill>
                <a:effectLst>
                  <a:glow rad="139700">
                    <a:schemeClr val="tx1"/>
                  </a:glow>
                </a:effectLst>
                <a:latin typeface="Arial" panose="020B0604020202020204" pitchFamily="34" charset="0"/>
                <a:cs typeface="Arial" panose="020B0604020202020204" pitchFamily="34" charset="0"/>
              </a:rPr>
              <a:t>موجز </a:t>
            </a:r>
            <a:endParaRPr lang="en-US" sz="4000" b="1" dirty="0">
              <a:solidFill>
                <a:srgbClr val="FFFFFF"/>
              </a:solidFill>
              <a:effectLst>
                <a:glow rad="139700">
                  <a:schemeClr val="tx1"/>
                </a:glow>
              </a:effectLst>
              <a:latin typeface="Arial" panose="020B0604020202020204" pitchFamily="34" charset="0"/>
              <a:cs typeface="Arial" panose="020B0604020202020204" pitchFamily="34" charset="0"/>
            </a:endParaRPr>
          </a:p>
        </p:txBody>
      </p:sp>
      <p:sp>
        <p:nvSpPr>
          <p:cNvPr id="263240" name="Text Box 24"/>
          <p:cNvSpPr txBox="1">
            <a:spLocks noChangeArrowheads="1"/>
          </p:cNvSpPr>
          <p:nvPr/>
        </p:nvSpPr>
        <p:spPr bwMode="auto">
          <a:xfrm>
            <a:off x="8565392" y="0"/>
            <a:ext cx="617467" cy="40010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254</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p:cNvSpPr/>
          <p:nvPr/>
        </p:nvSpPr>
        <p:spPr>
          <a:xfrm>
            <a:off x="188559" y="2288332"/>
            <a:ext cx="8608268" cy="2308324"/>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مؤلف مجهول يظهر للمؤمنين اليهود تفوق وسمو المسيح كرئيس كهنة</a:t>
            </a:r>
            <a:r>
              <a:rPr lang="ar-JO" sz="3600" b="1" dirty="0">
                <a:solidFill>
                  <a:prstClr val="white"/>
                </a:solidFill>
                <a:effectLst>
                  <a:glow rad="127000">
                    <a:prstClr val="black"/>
                  </a:glow>
                </a:effectLst>
                <a:latin typeface="Arial" panose="020B0604020202020204" pitchFamily="34" charset="0"/>
                <a:ea typeface="ＭＳ Ｐゴシック" charset="0"/>
                <a:cs typeface="Arial" panose="020B0604020202020204" pitchFamily="34" charset="0"/>
              </a:rPr>
              <a:t>،</a:t>
            </a:r>
            <a:r>
              <a:rPr kumimoji="0" lang="ar-SA"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وسمو وتفوق المسيحية على اليهودية</a:t>
            </a:r>
            <a:r>
              <a:rPr kumimoji="0" lang="ar-JO"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a:t>
            </a:r>
            <a:r>
              <a:rPr kumimoji="0" lang="ar-SA"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من </a:t>
            </a:r>
            <a:r>
              <a:rPr kumimoji="0" lang="ar-JO"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أ</a:t>
            </a:r>
            <a:r>
              <a:rPr kumimoji="0" lang="ar-SA"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جل تحريضهم على </a:t>
            </a:r>
            <a:r>
              <a:rPr kumimoji="0" lang="ar-JO"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أ</a:t>
            </a:r>
            <a:r>
              <a:rPr kumimoji="0" lang="ar-SA"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ن يتحملوا ال</a:t>
            </a:r>
            <a:r>
              <a:rPr kumimoji="0" lang="ar-JO"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إ</a:t>
            </a:r>
            <a:r>
              <a:rPr kumimoji="0" lang="ar-SA"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ضطهاد</a:t>
            </a:r>
            <a:r>
              <a:rPr kumimoji="0" lang="ar-JO"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a:t>
            </a:r>
            <a:r>
              <a:rPr kumimoji="0" lang="ar-SA"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a:t>
            </a:r>
            <a:r>
              <a:rPr kumimoji="0" lang="ar-JO"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أ</a:t>
            </a:r>
            <a:r>
              <a:rPr kumimoji="0" lang="ar-SA"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فضل من </a:t>
            </a:r>
            <a:r>
              <a:rPr kumimoji="0" lang="ar-JO"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أ</a:t>
            </a:r>
            <a:r>
              <a:rPr kumimoji="0" lang="ar-SA"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ن يعودوا </a:t>
            </a:r>
            <a:r>
              <a:rPr kumimoji="0" lang="ar-JO"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إ</a:t>
            </a:r>
            <a:r>
              <a:rPr kumimoji="0" lang="ar-SA"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لى حياتهم السابقة في ظل اليهودية</a:t>
            </a:r>
            <a:r>
              <a:rPr kumimoji="0" lang="ar-JO"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a:t>
            </a:r>
            <a:r>
              <a:rPr kumimoji="0" lang="ar-SA"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a:t>
            </a:r>
            <a:endParaRPr kumimoji="0" lang="en-US"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C6C86FC3-C1BD-EE42-99EE-F1607917A90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العبرانيين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7403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4797152"/>
            <a:ext cx="9144000" cy="1447800"/>
          </a:xfrm>
          <a:effectLst/>
        </p:spPr>
        <p:txBody>
          <a:bodyPr/>
          <a:lstStyle/>
          <a:p>
            <a:pPr eaLnBrk="1" hangingPunct="1"/>
            <a:r>
              <a:rPr lang="ar-JO" sz="96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rPr>
              <a:t>ثابر</a:t>
            </a:r>
            <a:endParaRPr lang="en-US" sz="96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1475656" y="404664"/>
            <a:ext cx="6192688" cy="5057362"/>
          </a:xfrm>
          <a:prstGeom prst="rect">
            <a:avLst/>
          </a:prstGeom>
        </p:spPr>
      </p:pic>
      <p:sp>
        <p:nvSpPr>
          <p:cNvPr id="5" name="Rectangle 2"/>
          <p:cNvSpPr txBox="1">
            <a:spLocks noChangeArrowheads="1"/>
          </p:cNvSpPr>
          <p:nvPr/>
        </p:nvSpPr>
        <p:spPr bwMode="auto">
          <a:xfrm>
            <a:off x="0" y="6120680"/>
            <a:ext cx="9144000" cy="764704"/>
          </a:xfrm>
          <a:prstGeom prst="rect">
            <a:avLst/>
          </a:prstGeom>
          <a:noFill/>
          <a:ln w="9525">
            <a:noFill/>
            <a:miter lim="800000"/>
            <a:headEnd/>
            <a:tailEnd/>
          </a:ln>
          <a:effectLst/>
        </p:spPr>
        <p:txBody>
          <a:bodyPr vert="horz" wrap="square" lIns="91435" tIns="45718" rIns="91435" bIns="45718" numCol="1" anchor="b"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دراسة رسالة </a:t>
            </a:r>
            <a:r>
              <a:rPr kumimoji="0" lang="ar-JO" sz="440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a:t>
            </a:r>
            <a:r>
              <a:rPr kumimoji="0" lang="ar-SA" sz="440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عبرانيين </a:t>
            </a:r>
            <a:endParaRPr kumimoji="0" lang="en-US" sz="440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0315123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1"/>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65100"/>
            <a:ext cx="9144000" cy="6503670"/>
          </a:xfrm>
          <a:prstGeom prst="rect">
            <a:avLst/>
          </a:prstGeom>
        </p:spPr>
      </p:pic>
      <p:sp>
        <p:nvSpPr>
          <p:cNvPr id="900098" name="Rectangle 2"/>
          <p:cNvSpPr>
            <a:spLocks noGrp="1" noChangeArrowheads="1"/>
          </p:cNvSpPr>
          <p:nvPr>
            <p:ph type="ctrTitle"/>
          </p:nvPr>
        </p:nvSpPr>
        <p:spPr>
          <a:xfrm>
            <a:off x="0" y="4367856"/>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كيف نستطيع أن نظهر أن يسوع </a:t>
            </a:r>
            <a:r>
              <a:rPr lang="ar-JO" sz="5400" dirty="0">
                <a:solidFill>
                  <a:srgbClr val="FFFF00"/>
                </a:solidFill>
                <a:effectLst>
                  <a:glow rad="127000">
                    <a:schemeClr val="tx1"/>
                  </a:glow>
                </a:effectLst>
                <a:ea typeface="ＭＳ Ｐゴシック" charset="0"/>
              </a:rPr>
              <a:t>أفضل</a:t>
            </a:r>
            <a:r>
              <a:rPr lang="ar-JO" sz="5400" dirty="0">
                <a:effectLst>
                  <a:glow rad="127000">
                    <a:schemeClr val="tx1"/>
                  </a:glow>
                </a:effectLst>
                <a:ea typeface="ＭＳ Ｐゴシック" charset="0"/>
              </a:rPr>
              <a:t> من أي نظام إيماني آخر؟</a:t>
            </a:r>
            <a:endParaRPr lang="en-US" sz="54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165100"/>
            <a:ext cx="9144000" cy="14393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طريقان في عبرانيين 13</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52188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1028" cy="6529306"/>
          </a:xfrm>
          <a:prstGeom prst="rect">
            <a:avLst/>
          </a:prstGeom>
        </p:spPr>
      </p:pic>
      <p:sp>
        <p:nvSpPr>
          <p:cNvPr id="900098" name="Rectangle 2"/>
          <p:cNvSpPr>
            <a:spLocks noGrp="1" noChangeArrowheads="1"/>
          </p:cNvSpPr>
          <p:nvPr>
            <p:ph type="ctrTitle"/>
          </p:nvPr>
        </p:nvSpPr>
        <p:spPr>
          <a:xfrm>
            <a:off x="0" y="4960579"/>
            <a:ext cx="9144000" cy="182671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1. </a:t>
            </a:r>
            <a:r>
              <a:rPr lang="ar-JO" sz="5400" dirty="0">
                <a:solidFill>
                  <a:srgbClr val="FFFF00"/>
                </a:solidFill>
                <a:effectLst>
                  <a:glow rad="127000">
                    <a:schemeClr val="tx1"/>
                  </a:glow>
                </a:effectLst>
                <a:ea typeface="ＭＳ Ｐゴシック" charset="0"/>
              </a:rPr>
              <a:t>المحبة</a:t>
            </a:r>
            <a:r>
              <a:rPr lang="ar-JO" sz="5400" dirty="0">
                <a:effectLst>
                  <a:glow rad="127000">
                    <a:schemeClr val="tx1"/>
                  </a:glow>
                </a:effectLst>
                <a:ea typeface="ＭＳ Ｐゴシック" charset="0"/>
              </a:rPr>
              <a:t> بطرق عملية</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(13: 1-17)</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10098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9144000" cy="2964321"/>
          </a:xfrm>
          <a:noFill/>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محبة الناس لإظهار تفوق المسيح              (13: 1-6)</a:t>
            </a:r>
            <a:endParaRPr lang="en-US"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3008383"/>
            <a:ext cx="9179856" cy="3849617"/>
          </a:xfrm>
          <a:prstGeom prst="rect">
            <a:avLst/>
          </a:prstGeom>
        </p:spPr>
      </p:pic>
    </p:spTree>
    <p:extLst>
      <p:ext uri="{BB962C8B-B14F-4D97-AF65-F5344CB8AC3E}">
        <p14:creationId xmlns:p14="http://schemas.microsoft.com/office/powerpoint/2010/main" val="117004452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9144000" cy="2138593"/>
          </a:xfrm>
          <a:noFill/>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إظهار الضيافة لكل القديسين، والغرباء والسجناء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(13: 1-3)</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354136821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9144000" cy="1479937"/>
          </a:xfrm>
          <a:noFill/>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rPr>
              <a:t>لتثبت المحبة الأخوية.</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(13: 1)</a:t>
            </a:r>
            <a:endParaRPr lang="en-US" sz="4000" dirty="0">
              <a:effectLst>
                <a:glow rad="127000">
                  <a:schemeClr val="tx1"/>
                </a:glow>
              </a:effectLst>
              <a:ea typeface="ＭＳ Ｐゴシック" charset="0"/>
            </a:endParaRPr>
          </a:p>
        </p:txBody>
      </p:sp>
      <p:pic>
        <p:nvPicPr>
          <p:cNvPr id="4" name="Picture 3"/>
          <p:cNvPicPr>
            <a:picLocks noChangeAspect="1"/>
          </p:cNvPicPr>
          <p:nvPr/>
        </p:nvPicPr>
        <p:blipFill>
          <a:blip r:embed="rId3"/>
          <a:stretch>
            <a:fillRect/>
          </a:stretch>
        </p:blipFill>
        <p:spPr>
          <a:xfrm>
            <a:off x="0" y="1378962"/>
            <a:ext cx="6426200" cy="3860800"/>
          </a:xfrm>
          <a:prstGeom prst="rect">
            <a:avLst/>
          </a:prstGeom>
        </p:spPr>
      </p:pic>
      <p:pic>
        <p:nvPicPr>
          <p:cNvPr id="5" name="Picture 4"/>
          <p:cNvPicPr>
            <a:picLocks noChangeAspect="1"/>
          </p:cNvPicPr>
          <p:nvPr/>
        </p:nvPicPr>
        <p:blipFill>
          <a:blip r:embed="rId4"/>
          <a:stretch>
            <a:fillRect/>
          </a:stretch>
        </p:blipFill>
        <p:spPr>
          <a:xfrm>
            <a:off x="3230858" y="3889068"/>
            <a:ext cx="5913142" cy="3938754"/>
          </a:xfrm>
          <a:prstGeom prst="rect">
            <a:avLst/>
          </a:prstGeom>
        </p:spPr>
      </p:pic>
    </p:spTree>
    <p:extLst>
      <p:ext uri="{BB962C8B-B14F-4D97-AF65-F5344CB8AC3E}">
        <p14:creationId xmlns:p14="http://schemas.microsoft.com/office/powerpoint/2010/main" val="87492135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DAA7F7C-FD94-288A-20BD-373757184192}"/>
              </a:ext>
            </a:extLst>
          </p:cNvPr>
          <p:cNvGrpSpPr/>
          <p:nvPr/>
        </p:nvGrpSpPr>
        <p:grpSpPr>
          <a:xfrm>
            <a:off x="-180975" y="404813"/>
            <a:ext cx="9324975" cy="6048375"/>
            <a:chOff x="-180975" y="404813"/>
            <a:chExt cx="9324975" cy="6048375"/>
          </a:xfrm>
        </p:grpSpPr>
        <p:grpSp>
          <p:nvGrpSpPr>
            <p:cNvPr id="5" name="Group 4">
              <a:extLst>
                <a:ext uri="{FF2B5EF4-FFF2-40B4-BE49-F238E27FC236}">
                  <a16:creationId xmlns:a16="http://schemas.microsoft.com/office/drawing/2014/main" id="{F73D08B6-8326-3B3F-B90C-E120B43AB32C}"/>
                </a:ext>
              </a:extLst>
            </p:cNvPr>
            <p:cNvGrpSpPr/>
            <p:nvPr/>
          </p:nvGrpSpPr>
          <p:grpSpPr>
            <a:xfrm>
              <a:off x="-180975" y="404813"/>
              <a:ext cx="9324975" cy="6048375"/>
              <a:chOff x="-180975" y="404813"/>
              <a:chExt cx="9582150" cy="6048375"/>
            </a:xfrm>
          </p:grpSpPr>
          <p:pic>
            <p:nvPicPr>
              <p:cNvPr id="529412" name="Picture 1" descr="Engaging the Atheists Seminar.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0975" y="404813"/>
                <a:ext cx="9582150" cy="604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a:extLst>
                  <a:ext uri="{FF2B5EF4-FFF2-40B4-BE49-F238E27FC236}">
                    <a16:creationId xmlns:a16="http://schemas.microsoft.com/office/drawing/2014/main" id="{EA294388-3B33-C86A-D5E2-DB3CF435ED35}"/>
                  </a:ext>
                </a:extLst>
              </p:cNvPr>
              <p:cNvSpPr/>
              <p:nvPr/>
            </p:nvSpPr>
            <p:spPr bwMode="auto">
              <a:xfrm>
                <a:off x="-60263" y="822946"/>
                <a:ext cx="4824536" cy="388843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3" name="Oval 2">
                <a:extLst>
                  <a:ext uri="{FF2B5EF4-FFF2-40B4-BE49-F238E27FC236}">
                    <a16:creationId xmlns:a16="http://schemas.microsoft.com/office/drawing/2014/main" id="{018D6D3E-62D3-D7DF-0423-88FE0D657D0A}"/>
                  </a:ext>
                </a:extLst>
              </p:cNvPr>
              <p:cNvSpPr/>
              <p:nvPr/>
            </p:nvSpPr>
            <p:spPr bwMode="auto">
              <a:xfrm>
                <a:off x="-180528" y="2009641"/>
                <a:ext cx="4824536" cy="388843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4" name="Oval 3">
                <a:extLst>
                  <a:ext uri="{FF2B5EF4-FFF2-40B4-BE49-F238E27FC236}">
                    <a16:creationId xmlns:a16="http://schemas.microsoft.com/office/drawing/2014/main" id="{D9889D3A-7466-BB6F-8273-96691F0823B1}"/>
                  </a:ext>
                </a:extLst>
              </p:cNvPr>
              <p:cNvSpPr/>
              <p:nvPr/>
            </p:nvSpPr>
            <p:spPr bwMode="auto">
              <a:xfrm>
                <a:off x="1090131" y="2780928"/>
                <a:ext cx="3854670" cy="317652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7" name="Oval 6">
              <a:extLst>
                <a:ext uri="{FF2B5EF4-FFF2-40B4-BE49-F238E27FC236}">
                  <a16:creationId xmlns:a16="http://schemas.microsoft.com/office/drawing/2014/main" id="{D7A9CC30-0CCB-C65C-094B-6361C3C1E39E}"/>
                </a:ext>
              </a:extLst>
            </p:cNvPr>
            <p:cNvSpPr/>
            <p:nvPr/>
          </p:nvSpPr>
          <p:spPr bwMode="auto">
            <a:xfrm>
              <a:off x="4514510" y="4797152"/>
              <a:ext cx="417530" cy="360040"/>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5294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 y="2276872"/>
            <a:ext cx="4680519" cy="2339531"/>
          </a:xfrm>
          <a:noFill/>
        </p:spPr>
        <p:txBody>
          <a:bodyPr/>
          <a:lstStyle/>
          <a:p>
            <a:pPr>
              <a:defRPr/>
            </a:pPr>
            <a:r>
              <a:rPr lang="ar-SA" sz="7200" dirty="0">
                <a:solidFill>
                  <a:schemeClr val="tx2"/>
                </a:solidFill>
                <a:effectLst>
                  <a:glow rad="127000">
                    <a:schemeClr val="bg1"/>
                  </a:glow>
                </a:effectLst>
                <a:ea typeface="ＭＳ Ｐゴシック" charset="0"/>
              </a:rPr>
              <a:t>ندوة الإنخراط مع الملحدين</a:t>
            </a:r>
            <a:endParaRPr lang="en-US" sz="7200" dirty="0">
              <a:solidFill>
                <a:schemeClr val="tx2"/>
              </a:solidFill>
              <a:effectLst>
                <a:glow rad="127000">
                  <a:schemeClr val="bg1"/>
                </a:glow>
              </a:effectLst>
              <a:ea typeface="ＭＳ Ｐゴシック" charset="0"/>
            </a:endParaRPr>
          </a:p>
        </p:txBody>
      </p:sp>
      <p:sp>
        <p:nvSpPr>
          <p:cNvPr id="6" name="Text Box 9"/>
          <p:cNvSpPr txBox="1">
            <a:spLocks noChangeArrowheads="1"/>
          </p:cNvSpPr>
          <p:nvPr/>
        </p:nvSpPr>
        <p:spPr bwMode="auto">
          <a:xfrm>
            <a:off x="0" y="-27383"/>
            <a:ext cx="9144000" cy="432196"/>
          </a:xfrm>
          <a:prstGeom prst="rect">
            <a:avLst/>
          </a:prstGeom>
          <a:solidFill>
            <a:srgbClr val="00000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ندوة لتقوية إيمانك وإيمان الآخرين</a:t>
            </a:r>
            <a:endParaRPr kumimoji="0" lang="en-US" sz="2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8A8F8610-6A06-A146-805F-63C6DAF1D7AD}"/>
              </a:ext>
            </a:extLst>
          </p:cNvPr>
          <p:cNvSpPr>
            <a:spLocks noChangeArrowheads="1"/>
          </p:cNvSpPr>
          <p:nvPr/>
        </p:nvSpPr>
        <p:spPr bwMode="auto">
          <a:xfrm>
            <a:off x="-36512" y="6206786"/>
            <a:ext cx="9180512" cy="65121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1"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 </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705844"/>
          </a:xfrm>
          <a:noFill/>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خريجو الدكتوراه في الخدمة 9 أيار 2015</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367269403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 DMin Jo Chandra Siew Woh Alby Neil Alby.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705844"/>
          </a:xfrm>
          <a:noFill/>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سبعة خريجون في برنامج الدكتوراه في الخدمة أيار 2015</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371068784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IC Grads May 2015.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4063"/>
            <a:ext cx="9144000" cy="1162438"/>
          </a:xfrm>
          <a:noFill/>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خريجو الدكتوراه في الخدمة</a:t>
            </a:r>
            <a:endParaRPr lang="en-US"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4399987"/>
            <a:ext cx="2048502" cy="7058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كولين</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659286" y="4399987"/>
            <a:ext cx="2376262" cy="7058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عثان</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3625848" y="4399987"/>
            <a:ext cx="2732190" cy="7058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غانتشان</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6145505" y="4399987"/>
            <a:ext cx="2998495" cy="7058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ثيمشانغ</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8110508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nchan Graduating.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8222"/>
            <a:ext cx="9144000" cy="682977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937124" y="44062"/>
            <a:ext cx="4206875" cy="2019687"/>
          </a:xfrm>
          <a:noFill/>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تخريج</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غانتشان</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308103811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ideon Rick Cap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705844"/>
          </a:xfrm>
          <a:noFill/>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تبادل القبعات</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129346731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3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765" y="-316346"/>
            <a:ext cx="10799932" cy="719995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705844"/>
          </a:xfrm>
          <a:noFill/>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جزء من عائلة كنيسة الطرق المتقاطعة الدولية               في 9 أيار 2015</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364466254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30196"/>
          <a:stretch/>
        </p:blipFill>
        <p:spPr>
          <a:xfrm>
            <a:off x="0" y="2868706"/>
            <a:ext cx="9144000" cy="3989294"/>
          </a:xfrm>
          <a:prstGeom prst="rect">
            <a:avLst/>
          </a:prstGeom>
        </p:spPr>
      </p:pic>
      <p:sp>
        <p:nvSpPr>
          <p:cNvPr id="900098" name="Rectangle 2"/>
          <p:cNvSpPr>
            <a:spLocks noGrp="1" noChangeArrowheads="1"/>
          </p:cNvSpPr>
          <p:nvPr>
            <p:ph type="ctrTitle"/>
          </p:nvPr>
        </p:nvSpPr>
        <p:spPr>
          <a:xfrm>
            <a:off x="-233082" y="1272723"/>
            <a:ext cx="9144000" cy="1466372"/>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عيد أم سعيد</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2882213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32347"/>
            <a:ext cx="9144000" cy="1466372"/>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عيد أم سعيد</a:t>
            </a:r>
            <a:endParaRPr lang="en-US" sz="5400" dirty="0">
              <a:effectLst>
                <a:glow rad="127000">
                  <a:schemeClr val="tx1"/>
                </a:glow>
              </a:effectLst>
              <a:ea typeface="ＭＳ Ｐゴシック" charset="0"/>
            </a:endParaRPr>
          </a:p>
        </p:txBody>
      </p:sp>
      <p:pic>
        <p:nvPicPr>
          <p:cNvPr id="4" name="Picture 3"/>
          <p:cNvPicPr>
            <a:picLocks noChangeAspect="1"/>
          </p:cNvPicPr>
          <p:nvPr/>
        </p:nvPicPr>
        <p:blipFill>
          <a:blip r:embed="rId3"/>
          <a:stretch>
            <a:fillRect/>
          </a:stretch>
        </p:blipFill>
        <p:spPr>
          <a:xfrm>
            <a:off x="0" y="0"/>
            <a:ext cx="9144000" cy="5715000"/>
          </a:xfrm>
          <a:prstGeom prst="rect">
            <a:avLst/>
          </a:prstGeom>
        </p:spPr>
      </p:pic>
    </p:spTree>
    <p:extLst>
      <p:ext uri="{BB962C8B-B14F-4D97-AF65-F5344CB8AC3E}">
        <p14:creationId xmlns:p14="http://schemas.microsoft.com/office/powerpoint/2010/main" val="2028299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rotWithShape="1">
          <a:blip r:embed="rId3">
            <a:extLst>
              <a:ext uri="{28A0092B-C50C-407E-A947-70E740481C1C}">
                <a14:useLocalDpi xmlns:a14="http://schemas.microsoft.com/office/drawing/2010/main"/>
              </a:ext>
            </a:extLst>
          </a:blip>
          <a:srcRect l="687" t="2239" r="4910" b="2239"/>
          <a:stretch/>
        </p:blipFill>
        <p:spPr bwMode="auto">
          <a:xfrm>
            <a:off x="-818399" y="0"/>
            <a:ext cx="999891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
        <p:nvSpPr>
          <p:cNvPr id="29699" name="Rectangle 3"/>
          <p:cNvSpPr>
            <a:spLocks/>
          </p:cNvSpPr>
          <p:nvPr/>
        </p:nvSpPr>
        <p:spPr bwMode="auto">
          <a:xfrm>
            <a:off x="6341137" y="1679079"/>
            <a:ext cx="2757166"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Gill Sans" charset="0"/>
              </a:rPr>
              <a:t>عبرانيين 13: 2</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Gill Sans" charset="0"/>
            </a:endParaRPr>
          </a:p>
        </p:txBody>
      </p:sp>
      <p:sp>
        <p:nvSpPr>
          <p:cNvPr id="2" name="Title 1">
            <a:extLst>
              <a:ext uri="{FF2B5EF4-FFF2-40B4-BE49-F238E27FC236}">
                <a16:creationId xmlns:a16="http://schemas.microsoft.com/office/drawing/2014/main" id="{30E4E6D3-C12E-D734-66EF-CC0C88974476}"/>
              </a:ext>
            </a:extLst>
          </p:cNvPr>
          <p:cNvSpPr>
            <a:spLocks noGrp="1"/>
          </p:cNvSpPr>
          <p:nvPr>
            <p:ph type="title"/>
          </p:nvPr>
        </p:nvSpPr>
        <p:spPr>
          <a:xfrm>
            <a:off x="45697" y="5600273"/>
            <a:ext cx="8676456" cy="1087786"/>
          </a:xfrm>
          <a:noFill/>
          <a:ln>
            <a:noFill/>
          </a:ln>
          <a:effectLst/>
        </p:spPr>
        <p:txBody>
          <a:bodyPr vert="horz" wrap="square" lIns="35713" tIns="35713" rIns="35713" bIns="35713" numCol="1" anchor="b" anchorCtr="0" compatLnSpc="1">
            <a:prstTxWarp prst="textNoShape">
              <a:avLst/>
            </a:prstTxWarp>
            <a:spAutoFit/>
          </a:bodyPr>
          <a:lstStyle/>
          <a:p>
            <a:pPr algn="r" fontAlgn="auto">
              <a:spcBef>
                <a:spcPts val="0"/>
              </a:spcBef>
              <a:spcAft>
                <a:spcPts val="0"/>
              </a:spcAft>
            </a:pPr>
            <a:r>
              <a:rPr lang="ar-SA" sz="6600" b="1" kern="1200" dirty="0">
                <a:solidFill>
                  <a:srgbClr val="FFFFFF"/>
                </a:solidFill>
                <a:effectLst>
                  <a:glow rad="469900">
                    <a:srgbClr val="800000"/>
                  </a:glow>
                </a:effectLst>
                <a:latin typeface="Arial" panose="020B0604020202020204" pitchFamily="34" charset="0"/>
                <a:ea typeface="+mn-ea"/>
                <a:cs typeface="Arial" panose="020B0604020202020204" pitchFamily="34" charset="0"/>
              </a:rPr>
              <a:t>الغريب هبة الله</a:t>
            </a:r>
            <a:endParaRPr lang="en-US" sz="6600" b="1" kern="1200" dirty="0">
              <a:solidFill>
                <a:srgbClr val="FFFFFF"/>
              </a:solidFill>
              <a:effectLst>
                <a:glow rad="469900">
                  <a:srgbClr val="800000"/>
                </a:glo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8183370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4543" y="-12041"/>
            <a:ext cx="9468544" cy="6818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
        <p:nvSpPr>
          <p:cNvPr id="3" name="Rectangle 2">
            <a:extLst>
              <a:ext uri="{FF2B5EF4-FFF2-40B4-BE49-F238E27FC236}">
                <a16:creationId xmlns:a16="http://schemas.microsoft.com/office/drawing/2014/main" id="{CC21CA94-8193-5835-B57F-1E517F2B00F8}"/>
              </a:ext>
            </a:extLst>
          </p:cNvPr>
          <p:cNvSpPr txBox="1">
            <a:spLocks noChangeArrowheads="1"/>
          </p:cNvSpPr>
          <p:nvPr/>
        </p:nvSpPr>
        <p:spPr bwMode="auto">
          <a:xfrm rot="209884">
            <a:off x="2608438" y="38805"/>
            <a:ext cx="6490961" cy="6645101"/>
          </a:xfrm>
          <a:prstGeom prst="rect">
            <a:avLst/>
          </a:prstGeom>
          <a:solidFill>
            <a:schemeClr val="bg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3" tIns="35713" rIns="35713" bIns="35713" numCol="1" anchor="ctr" anchorCtr="0" compatLnSpc="1">
            <a:prstTxWarp prst="textNoShape">
              <a:avLst/>
            </a:prstTxWarp>
          </a:bodyPr>
          <a:lst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2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84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27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69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charset="0"/>
              </a:rPr>
              <a:t>عبرانيين ١٣ : ٢</a:t>
            </a: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charset="0"/>
              </a:rPr>
              <a:t>لا تنسوا إضافة الغرباء، لأن بها أضاف أناس ملائكة وهم لا يدرون.</a:t>
            </a:r>
          </a:p>
        </p:txBody>
      </p:sp>
    </p:spTree>
    <p:extLst>
      <p:ext uri="{BB962C8B-B14F-4D97-AF65-F5344CB8AC3E}">
        <p14:creationId xmlns:p14="http://schemas.microsoft.com/office/powerpoint/2010/main" val="37055495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8727" y="-102977"/>
            <a:ext cx="8024091"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688504"/>
            <a:ext cx="9143999" cy="1080120"/>
          </a:xfrm>
          <a:solidFill>
            <a:schemeClr val="bg1"/>
          </a:solidFill>
          <a:effectLst/>
        </p:spPr>
        <p:txBody>
          <a:bodyPr/>
          <a:lstStyle/>
          <a:p>
            <a:pPr>
              <a:defRPr/>
            </a:pPr>
            <a:r>
              <a:rPr lang="ar-JO" sz="3600" dirty="0">
                <a:solidFill>
                  <a:schemeClr val="tx2"/>
                </a:solidFill>
                <a:effectLst>
                  <a:glow rad="127000">
                    <a:schemeClr val="bg1"/>
                  </a:glow>
                </a:effectLst>
                <a:ea typeface="ＭＳ Ｐゴシック" charset="0"/>
              </a:rPr>
              <a:t>هل يمكننا أن نتجاهل الحقائق للحظة واحدة                     يا حضرة القاضي؟</a:t>
            </a:r>
            <a:endParaRPr lang="en-US" sz="3600"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174947386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39516" y="-91528"/>
            <a:ext cx="5482828" cy="73033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31746"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02714" y="71438"/>
            <a:ext cx="1696641" cy="848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31747" name="Picture 3"/>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02714" y="1009055"/>
            <a:ext cx="1696641" cy="848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31748" name="Picture 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5018" y="5920383"/>
            <a:ext cx="1696641" cy="848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31749"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5018" y="6768703"/>
            <a:ext cx="1696641" cy="848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31750" name="Picture 6"/>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5018" y="5063133"/>
            <a:ext cx="1696641" cy="848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222550402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382" y="-1197695"/>
            <a:ext cx="9385102" cy="8351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2" name="Title 1">
            <a:extLst>
              <a:ext uri="{FF2B5EF4-FFF2-40B4-BE49-F238E27FC236}">
                <a16:creationId xmlns:a16="http://schemas.microsoft.com/office/drawing/2014/main" id="{01FB0924-0F8F-2EC3-5754-3FDB1BD28C51}"/>
              </a:ext>
            </a:extLst>
          </p:cNvPr>
          <p:cNvSpPr>
            <a:spLocks noGrp="1"/>
          </p:cNvSpPr>
          <p:nvPr>
            <p:ph type="title"/>
          </p:nvPr>
        </p:nvSpPr>
        <p:spPr>
          <a:xfrm>
            <a:off x="14873" y="2725578"/>
            <a:ext cx="4917167" cy="1180119"/>
          </a:xfrm>
        </p:spPr>
        <p:txBody>
          <a:bodyPr wrap="square">
            <a:spAutoFit/>
          </a:bodyPr>
          <a:lstStyle/>
          <a:p>
            <a:pPr algn="r" fontAlgn="auto">
              <a:spcBef>
                <a:spcPts val="0"/>
              </a:spcBef>
              <a:spcAft>
                <a:spcPts val="0"/>
              </a:spcAft>
            </a:pPr>
            <a:r>
              <a:rPr lang="ar-JO" sz="7200" b="1" kern="1200" dirty="0">
                <a:solidFill>
                  <a:srgbClr val="FFFFFF"/>
                </a:solidFill>
                <a:effectLst>
                  <a:glow rad="469900">
                    <a:srgbClr val="800000"/>
                  </a:glow>
                </a:effectLst>
                <a:latin typeface="Arial" panose="020B0604020202020204" pitchFamily="34" charset="0"/>
                <a:ea typeface="+mn-ea"/>
                <a:cs typeface="Arial" panose="020B0604020202020204" pitchFamily="34" charset="0"/>
              </a:rPr>
              <a:t>الضيافة</a:t>
            </a:r>
            <a:endParaRPr lang="en-US" sz="7200" b="1" kern="1200" dirty="0">
              <a:solidFill>
                <a:srgbClr val="FFFFFF"/>
              </a:solidFill>
              <a:effectLst>
                <a:glow rad="469900">
                  <a:srgbClr val="800000"/>
                </a:glo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3926135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44648"/>
            <a:ext cx="9144000" cy="86160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4" name="Rectangle 3"/>
          <p:cNvSpPr/>
          <p:nvPr/>
        </p:nvSpPr>
        <p:spPr>
          <a:xfrm>
            <a:off x="683568" y="188640"/>
            <a:ext cx="7488832" cy="83099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4800" b="1" u="none" strike="noStrike" kern="1200" cap="none" spc="0" normalizeH="0" baseline="0" noProof="0" dirty="0">
                <a:ln>
                  <a:noFill/>
                </a:ln>
                <a:solidFill>
                  <a:srgbClr val="FFFFFF"/>
                </a:solidFill>
                <a:effectLst>
                  <a:glow rad="469900">
                    <a:srgbClr val="800000"/>
                  </a:glow>
                </a:effectLst>
                <a:uLnTx/>
                <a:uFillTx/>
                <a:latin typeface="Arial" panose="020B0604020202020204" pitchFamily="34" charset="0"/>
                <a:ea typeface="+mn-ea"/>
                <a:cs typeface="Arial" panose="020B0604020202020204" pitchFamily="34" charset="0"/>
              </a:rPr>
              <a:t>1. أظهر الترحيب للغرباء (13: 2أ)</a:t>
            </a:r>
            <a:endParaRPr kumimoji="0" lang="en-GB" sz="4800" b="1" u="none" strike="noStrike" kern="1200" cap="none" spc="0" normalizeH="0" baseline="0" noProof="0" dirty="0">
              <a:ln>
                <a:noFill/>
              </a:ln>
              <a:solidFill>
                <a:prstClr val="white"/>
              </a:solidFill>
              <a:effectLst>
                <a:glow rad="469900">
                  <a:srgbClr val="800000"/>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33435915"/>
      </p:ext>
    </p:extLst>
  </p:cSld>
  <p:clrMapOvr>
    <a:overrideClrMapping bg1="dk2" tx1="lt1" bg2="dk1" tx2="lt2" accent1="accent1" accent2="accent2" accent3="accent3" accent4="accent4" accent5="accent5" accent6="accent6" hlink="hlink" folHlink="folHlink"/>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21656" y="-272356"/>
            <a:ext cx="5473898" cy="8661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
        <p:nvSpPr>
          <p:cNvPr id="34818" name="Rectangle 2"/>
          <p:cNvSpPr>
            <a:spLocks/>
          </p:cNvSpPr>
          <p:nvPr/>
        </p:nvSpPr>
        <p:spPr bwMode="auto">
          <a:xfrm>
            <a:off x="4366617" y="3321844"/>
            <a:ext cx="2044898" cy="401836"/>
          </a:xfrm>
          <a:prstGeom prst="rect">
            <a:avLst/>
          </a:prstGeom>
          <a:solidFill>
            <a:schemeClr val="accent1"/>
          </a:solidFill>
          <a:ln w="25400" cap="flat">
            <a:solidFill>
              <a:srgbClr val="FFFFFF"/>
            </a:solidFill>
            <a:prstDash val="solid"/>
            <a:miter lim="800000"/>
            <a:headEnd type="none" w="med" len="med"/>
            <a:tailEnd type="none" w="med" len="med"/>
          </a:ln>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0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34819" name="Rectangle 3"/>
          <p:cNvSpPr>
            <a:spLocks/>
          </p:cNvSpPr>
          <p:nvPr/>
        </p:nvSpPr>
        <p:spPr bwMode="auto">
          <a:xfrm>
            <a:off x="4268390" y="3330776"/>
            <a:ext cx="2241352" cy="383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Gill Sans" charset="0"/>
              </a:rPr>
              <a:t>محبة الغرباء</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Gill Sans" charset="0"/>
            </a:endParaRPr>
          </a:p>
        </p:txBody>
      </p:sp>
      <p:pic>
        <p:nvPicPr>
          <p:cNvPr id="3482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6377" y="1948905"/>
            <a:ext cx="3303984" cy="7177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243896254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0" y="6144490"/>
            <a:ext cx="2209800" cy="533400"/>
          </a:xfrm>
          <a:prstGeom prst="rect">
            <a:avLst/>
          </a:prstGeom>
        </p:spPr>
        <p:txBody>
          <a:bodyPr vert="horz" anchor="ctr">
            <a:noAutofit/>
          </a:bodyPr>
          <a:lstStyle/>
          <a:p>
            <a:pPr marL="0" marR="0" lvl="0" indent="0" algn="ctr" defTabSz="914400" rtl="0" eaLnBrk="1" fontAlgn="auto" latinLnBrk="0" hangingPunct="1">
              <a:lnSpc>
                <a:spcPct val="100000"/>
              </a:lnSpc>
              <a:spcBef>
                <a:spcPts val="700"/>
              </a:spcBef>
              <a:spcAft>
                <a:spcPts val="0"/>
              </a:spcAft>
              <a:buClr>
                <a:srgbClr val="9F2936"/>
              </a:buClr>
              <a:buSzPct val="60000"/>
              <a:buFont typeface="Wingdings"/>
              <a:buNone/>
              <a:tabLst/>
              <a:defRPr/>
            </a:pPr>
            <a:r>
              <a:rPr kumimoji="0" lang="ar-JO" sz="2000" b="1" u="none" strike="noStrike" kern="1200" cap="none" spc="0" normalizeH="0" baseline="0" noProof="0" dirty="0">
                <a:ln>
                  <a:noFill/>
                </a:ln>
                <a:solidFill>
                  <a:srgbClr val="FFFFFF"/>
                </a:solidFill>
                <a:effectLst/>
                <a:uLnTx/>
                <a:uFillTx/>
                <a:latin typeface="Tw Cen MT"/>
                <a:ea typeface="ＭＳ Ｐゴシック" charset="0"/>
                <a:cs typeface="Arial" panose="020B0604020202020204" pitchFamily="34" charset="0"/>
              </a:rPr>
              <a:t>استضافة الملائكة</a:t>
            </a:r>
            <a:endParaRPr kumimoji="0" lang="en-GB" sz="2000" b="1" u="none" strike="noStrike" kern="1200" cap="none" spc="0" normalizeH="0" baseline="0" noProof="0" dirty="0">
              <a:ln>
                <a:noFill/>
              </a:ln>
              <a:solidFill>
                <a:srgbClr val="FFFFFF"/>
              </a:solidFill>
              <a:effectLst/>
              <a:uLnTx/>
              <a:uFillTx/>
              <a:latin typeface="Tw Cen MT"/>
              <a:ea typeface="ＭＳ Ｐゴシック" charset="0"/>
              <a:cs typeface="Arial" panose="020B0604020202020204" pitchFamily="34" charset="0"/>
            </a:endParaRPr>
          </a:p>
        </p:txBody>
      </p:sp>
      <p:sp>
        <p:nvSpPr>
          <p:cNvPr id="6" name="Subtitle 2"/>
          <p:cNvSpPr>
            <a:spLocks noGrp="1"/>
          </p:cNvSpPr>
          <p:nvPr>
            <p:ph type="subTitle" idx="4294967295"/>
          </p:nvPr>
        </p:nvSpPr>
        <p:spPr>
          <a:xfrm>
            <a:off x="2362200" y="6019800"/>
            <a:ext cx="6781800" cy="762000"/>
          </a:xfrm>
          <a:solidFill>
            <a:srgbClr val="000090"/>
          </a:solidFill>
        </p:spPr>
        <p:txBody>
          <a:bodyPr>
            <a:noAutofit/>
          </a:bodyPr>
          <a:lstStyle/>
          <a:p>
            <a:pPr marL="0" indent="0" algn="r">
              <a:buNone/>
            </a:pPr>
            <a:r>
              <a:rPr lang="ar-JO" sz="2000" b="1" dirty="0">
                <a:latin typeface="Arial" panose="020B0604020202020204" pitchFamily="34" charset="0"/>
                <a:cs typeface="Arial" panose="020B0604020202020204" pitchFamily="34" charset="0"/>
              </a:rPr>
              <a:t>عب 13: 2   لا تنسوا إضافة الغرباء لأن بها أضاف أناس ملائكة وهم لا يدرون</a:t>
            </a:r>
            <a:endParaRPr lang="en-GB" sz="2000" b="1" dirty="0">
              <a:latin typeface="Arial" panose="020B0604020202020204" pitchFamily="34" charset="0"/>
              <a:cs typeface="Arial" panose="020B0604020202020204" pitchFamily="34" charset="0"/>
            </a:endParaRPr>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27784" y="116632"/>
            <a:ext cx="6281382" cy="5772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2" name="Title 1"/>
          <p:cNvSpPr>
            <a:spLocks noGrp="1"/>
          </p:cNvSpPr>
          <p:nvPr>
            <p:ph type="ctrTitle"/>
          </p:nvPr>
        </p:nvSpPr>
        <p:spPr>
          <a:xfrm>
            <a:off x="323528" y="-76200"/>
            <a:ext cx="4104456" cy="5377408"/>
          </a:xfrm>
        </p:spPr>
        <p:txBody>
          <a:bodyPr anchor="ctr">
            <a:normAutofit/>
          </a:bodyPr>
          <a:lstStyle/>
          <a:p>
            <a:pPr algn="ctr"/>
            <a:r>
              <a:rPr lang="ar-JO" sz="5400" b="1" cap="none" dirty="0">
                <a:solidFill>
                  <a:schemeClr val="tx1"/>
                </a:solidFill>
                <a:effectLst>
                  <a:glow rad="177800">
                    <a:schemeClr val="bg1"/>
                  </a:glow>
                </a:effectLst>
                <a:latin typeface="Arial" panose="020B0604020202020204" pitchFamily="34" charset="0"/>
                <a:cs typeface="Arial" panose="020B0604020202020204" pitchFamily="34" charset="0"/>
              </a:rPr>
              <a:t>لماذا يجب أن نظهر الترحيب  مع الغرباء؟</a:t>
            </a:r>
            <a:endParaRPr lang="en-GB" sz="5400" b="1" cap="none" dirty="0">
              <a:solidFill>
                <a:schemeClr val="tx1"/>
              </a:solidFill>
              <a:effectLst>
                <a:glow rad="1778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63278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0" y="6144490"/>
            <a:ext cx="2209800" cy="533400"/>
          </a:xfrm>
          <a:prstGeom prst="rect">
            <a:avLst/>
          </a:prstGeom>
        </p:spPr>
        <p:txBody>
          <a:bodyPr vert="horz" anchor="ctr">
            <a:noAutofit/>
          </a:bodyPr>
          <a:lstStyle/>
          <a:p>
            <a:pPr marL="0" marR="0" lvl="0" indent="0" algn="ctr" defTabSz="914400" rtl="0" eaLnBrk="1" fontAlgn="auto" latinLnBrk="0" hangingPunct="1">
              <a:lnSpc>
                <a:spcPct val="100000"/>
              </a:lnSpc>
              <a:spcBef>
                <a:spcPts val="700"/>
              </a:spcBef>
              <a:spcAft>
                <a:spcPts val="0"/>
              </a:spcAft>
              <a:buClr>
                <a:srgbClr val="9F2936"/>
              </a:buClr>
              <a:buSzPct val="60000"/>
              <a:buFont typeface="Wingdings"/>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استضافة الملائكة</a:t>
            </a:r>
            <a:endParaRPr kumimoji="0" lang="en-GB"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4"/>
          <p:cNvSpPr/>
          <p:nvPr/>
        </p:nvSpPr>
        <p:spPr>
          <a:xfrm>
            <a:off x="899592" y="2276872"/>
            <a:ext cx="7848872" cy="2477601"/>
          </a:xfrm>
          <a:prstGeom prst="rect">
            <a:avLst/>
          </a:prstGeom>
        </p:spPr>
        <p:txBody>
          <a:bodyPr wrap="square">
            <a:spAutoFit/>
          </a:bodyPr>
          <a:lstStyle/>
          <a:p>
            <a:pPr marL="0" marR="0" lvl="0" indent="0" algn="r" defTabSz="914400" rtl="1" eaLnBrk="1" fontAlgn="auto" latinLnBrk="0" hangingPunct="1">
              <a:lnSpc>
                <a:spcPct val="100000"/>
              </a:lnSpc>
              <a:spcBef>
                <a:spcPts val="0"/>
              </a:spcBef>
              <a:spcAft>
                <a:spcPts val="60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الضيافة كانت أمراً مهماً في العالم القديم:</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1020763" marR="0" lvl="0" indent="-396875" algn="r" defTabSz="914400" rtl="1" eaLnBrk="1" fontAlgn="auto" latinLnBrk="0" hangingPunct="1">
              <a:lnSpc>
                <a:spcPct val="100000"/>
              </a:lnSpc>
              <a:spcBef>
                <a:spcPts val="0"/>
              </a:spcBef>
              <a:spcAft>
                <a:spcPts val="600"/>
              </a:spcAft>
              <a:buClrTx/>
              <a:buSzTx/>
              <a:buFont typeface="Arial" pitchFamily="34" charset="0"/>
              <a:buChar char="•"/>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اليهود</a:t>
            </a:r>
          </a:p>
          <a:p>
            <a:pPr marL="1020763" marR="0" lvl="0" indent="-396875" algn="r" defTabSz="914400" rtl="1" eaLnBrk="1" fontAlgn="auto" latinLnBrk="0" hangingPunct="1">
              <a:lnSpc>
                <a:spcPct val="100000"/>
              </a:lnSpc>
              <a:spcBef>
                <a:spcPts val="0"/>
              </a:spcBef>
              <a:spcAft>
                <a:spcPts val="600"/>
              </a:spcAft>
              <a:buClrTx/>
              <a:buSzTx/>
              <a:buFont typeface="Arial" pitchFamily="34" charset="0"/>
              <a:buChar char="•"/>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اليونانيون (زيوس)</a:t>
            </a:r>
          </a:p>
          <a:p>
            <a:pPr marL="1020763" marR="0" lvl="0" indent="-396875" algn="r" defTabSz="914400" rtl="1" eaLnBrk="1" fontAlgn="auto" latinLnBrk="0" hangingPunct="1">
              <a:lnSpc>
                <a:spcPct val="100000"/>
              </a:lnSpc>
              <a:spcBef>
                <a:spcPts val="0"/>
              </a:spcBef>
              <a:spcAft>
                <a:spcPts val="600"/>
              </a:spcAft>
              <a:buClrTx/>
              <a:buSzTx/>
              <a:buFont typeface="Arial" pitchFamily="34" charset="0"/>
              <a:buChar char="•"/>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الطرق الرومانية</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5"/>
          <p:cNvSpPr/>
          <p:nvPr/>
        </p:nvSpPr>
        <p:spPr>
          <a:xfrm>
            <a:off x="381000" y="228600"/>
            <a:ext cx="8763000" cy="830997"/>
          </a:xfrm>
          <a:prstGeom prst="rect">
            <a:avLst/>
          </a:prstGeom>
        </p:spPr>
        <p:txBody>
          <a:bodyPr wrap="square">
            <a:spAutoFit/>
          </a:bodyPr>
          <a:lstStyle/>
          <a:p>
            <a:pPr marL="542925" marR="0" lvl="0" indent="-542925" algn="r" defTabSz="914400" rtl="0" eaLnBrk="1" fontAlgn="auto" latinLnBrk="0" hangingPunct="1">
              <a:lnSpc>
                <a:spcPct val="100000"/>
              </a:lnSpc>
              <a:spcBef>
                <a:spcPts val="0"/>
              </a:spcBef>
              <a:spcAft>
                <a:spcPts val="0"/>
              </a:spcAft>
              <a:buClrTx/>
              <a:buSzTx/>
              <a:buFontTx/>
              <a:buNone/>
              <a:tabLst/>
              <a:defRPr/>
            </a:pPr>
            <a:r>
              <a:rPr kumimoji="0" lang="ar-JO" sz="4800" b="1" u="none" strike="noStrike" kern="1200" cap="none" spc="0" normalizeH="0" baseline="0" noProof="0" dirty="0">
                <a:ln>
                  <a:noFill/>
                </a:ln>
                <a:solidFill>
                  <a:prstClr val="white"/>
                </a:solidFill>
                <a:effectLst>
                  <a:glow rad="469900">
                    <a:srgbClr val="800000"/>
                  </a:glow>
                </a:effectLst>
                <a:uLnTx/>
                <a:uFillTx/>
                <a:latin typeface="Arial" panose="020B0604020202020204" pitchFamily="34" charset="0"/>
                <a:ea typeface="ＭＳ Ｐゴシック" charset="0"/>
                <a:cs typeface="Arial" panose="020B0604020202020204" pitchFamily="34" charset="0"/>
              </a:rPr>
              <a:t>1. أظهر الترحيب للغرباء (13: 2أ)</a:t>
            </a:r>
          </a:p>
        </p:txBody>
      </p:sp>
      <p:sp>
        <p:nvSpPr>
          <p:cNvPr id="7" name="Subtitle 2"/>
          <p:cNvSpPr txBox="1">
            <a:spLocks/>
          </p:cNvSpPr>
          <p:nvPr/>
        </p:nvSpPr>
        <p:spPr>
          <a:xfrm>
            <a:off x="2362200" y="6019800"/>
            <a:ext cx="6781800" cy="762000"/>
          </a:xfrm>
          <a:prstGeom prst="rect">
            <a:avLst/>
          </a:prstGeom>
          <a:solidFill>
            <a:srgbClr val="000090"/>
          </a:solidFill>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700"/>
              </a:spcBef>
              <a:spcAft>
                <a:spcPts val="0"/>
              </a:spcAft>
              <a:buClr>
                <a:srgbClr val="9F2936"/>
              </a:buClr>
              <a:buSzPct val="60000"/>
              <a:buFont typeface="Wingdings"/>
              <a:buNone/>
              <a:tabLst/>
              <a:defRPr/>
            </a:pPr>
            <a:r>
              <a:rPr kumimoji="0" lang="ar-JO" sz="2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عب 13: 2   لا تنسوا إضافة الغرباء لأن بها أضاف أناس ملائكة وهم لا يدرون</a:t>
            </a:r>
          </a:p>
        </p:txBody>
      </p:sp>
    </p:spTree>
    <p:extLst>
      <p:ext uri="{BB962C8B-B14F-4D97-AF65-F5344CB8AC3E}">
        <p14:creationId xmlns:p14="http://schemas.microsoft.com/office/powerpoint/2010/main" val="1651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0" y="6144490"/>
            <a:ext cx="2209800" cy="533400"/>
          </a:xfrm>
          <a:prstGeom prst="rect">
            <a:avLst/>
          </a:prstGeom>
        </p:spPr>
        <p:txBody>
          <a:bodyPr vert="horz" anchor="ctr">
            <a:noAutofit/>
          </a:bodyPr>
          <a:lstStyle/>
          <a:p>
            <a:pPr marL="0" marR="0" lvl="0" indent="0" algn="ctr" defTabSz="914400" rtl="0" eaLnBrk="1" fontAlgn="auto" latinLnBrk="0" hangingPunct="1">
              <a:lnSpc>
                <a:spcPct val="100000"/>
              </a:lnSpc>
              <a:spcBef>
                <a:spcPts val="700"/>
              </a:spcBef>
              <a:spcAft>
                <a:spcPts val="0"/>
              </a:spcAft>
              <a:buClr>
                <a:srgbClr val="9F2936"/>
              </a:buClr>
              <a:buSzPct val="60000"/>
              <a:buFont typeface="Wingdings"/>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استضافة الملائكة</a:t>
            </a:r>
            <a:endParaRPr kumimoji="0" lang="en-GB"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4"/>
          <p:cNvSpPr/>
          <p:nvPr/>
        </p:nvSpPr>
        <p:spPr>
          <a:xfrm>
            <a:off x="899592" y="2276872"/>
            <a:ext cx="7848872" cy="1154162"/>
          </a:xfrm>
          <a:prstGeom prst="rect">
            <a:avLst/>
          </a:prstGeom>
        </p:spPr>
        <p:txBody>
          <a:bodyPr wrap="square">
            <a:spAutoFit/>
          </a:bodyPr>
          <a:lstStyle/>
          <a:p>
            <a:pPr marL="0" marR="0" lvl="0" indent="0" algn="r" defTabSz="914400" rtl="1" eaLnBrk="1" fontAlgn="auto" latinLnBrk="0" hangingPunct="1">
              <a:lnSpc>
                <a:spcPct val="100000"/>
              </a:lnSpc>
              <a:spcBef>
                <a:spcPts val="0"/>
              </a:spcBef>
              <a:spcAft>
                <a:spcPts val="60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الضيافة أمر مهم للمسيحيين اليوم</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600"/>
              </a:spcAft>
              <a:buClrTx/>
              <a:buSzTx/>
              <a:buFontTx/>
              <a:buNone/>
              <a:tabLst/>
              <a:defRPr/>
            </a:pPr>
            <a:r>
              <a:rPr kumimoji="0" lang="ar-JO" sz="32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 غالباً ما نراها في العهد الجديد</a:t>
            </a:r>
            <a:endPar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5"/>
          <p:cNvSpPr/>
          <p:nvPr/>
        </p:nvSpPr>
        <p:spPr>
          <a:xfrm>
            <a:off x="381000" y="228600"/>
            <a:ext cx="8763000" cy="830997"/>
          </a:xfrm>
          <a:prstGeom prst="rect">
            <a:avLst/>
          </a:prstGeom>
        </p:spPr>
        <p:txBody>
          <a:bodyPr wrap="square">
            <a:spAutoFit/>
          </a:bodyPr>
          <a:lstStyle/>
          <a:p>
            <a:pPr marL="542925" marR="0" lvl="0" indent="-542925" algn="r" defTabSz="914400" rtl="0" eaLnBrk="1" fontAlgn="auto" latinLnBrk="0" hangingPunct="1">
              <a:lnSpc>
                <a:spcPct val="100000"/>
              </a:lnSpc>
              <a:spcBef>
                <a:spcPts val="0"/>
              </a:spcBef>
              <a:spcAft>
                <a:spcPts val="0"/>
              </a:spcAft>
              <a:buClrTx/>
              <a:buSzTx/>
              <a:buFontTx/>
              <a:buNone/>
              <a:tabLst/>
              <a:defRPr/>
            </a:pPr>
            <a:r>
              <a:rPr kumimoji="0" lang="ar-JO" sz="4800" b="1" u="none" strike="noStrike" kern="1200" cap="none" spc="0" normalizeH="0" baseline="0" noProof="0" dirty="0">
                <a:ln>
                  <a:noFill/>
                </a:ln>
                <a:solidFill>
                  <a:prstClr val="white"/>
                </a:solidFill>
                <a:effectLst>
                  <a:glow rad="469900">
                    <a:srgbClr val="800000"/>
                  </a:glow>
                </a:effectLst>
                <a:uLnTx/>
                <a:uFillTx/>
                <a:latin typeface="Arial" panose="020B0604020202020204" pitchFamily="34" charset="0"/>
                <a:ea typeface="ＭＳ Ｐゴシック" charset="0"/>
                <a:cs typeface="Arial" panose="020B0604020202020204" pitchFamily="34" charset="0"/>
              </a:rPr>
              <a:t>1. أظهر الترحيب للغرباء (13: 2أ)</a:t>
            </a:r>
          </a:p>
        </p:txBody>
      </p:sp>
      <p:sp>
        <p:nvSpPr>
          <p:cNvPr id="7" name="Subtitle 2"/>
          <p:cNvSpPr txBox="1">
            <a:spLocks/>
          </p:cNvSpPr>
          <p:nvPr/>
        </p:nvSpPr>
        <p:spPr>
          <a:xfrm>
            <a:off x="2362200" y="6019800"/>
            <a:ext cx="6781800" cy="762000"/>
          </a:xfrm>
          <a:prstGeom prst="rect">
            <a:avLst/>
          </a:prstGeom>
          <a:solidFill>
            <a:srgbClr val="000090"/>
          </a:solidFill>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700"/>
              </a:spcBef>
              <a:spcAft>
                <a:spcPts val="0"/>
              </a:spcAft>
              <a:buClr>
                <a:srgbClr val="9F2936"/>
              </a:buClr>
              <a:buSzPct val="60000"/>
              <a:buFont typeface="Wingdings"/>
              <a:buNone/>
              <a:tabLst/>
              <a:defRPr/>
            </a:pPr>
            <a:r>
              <a:rPr kumimoji="0" lang="ar-JO" sz="1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عب 13: 2   لا تنسوا إضافة الغرباء لأن بها أضاف أناس ملائكة وهم لا يدرون</a:t>
            </a:r>
          </a:p>
        </p:txBody>
      </p:sp>
    </p:spTree>
    <p:extLst>
      <p:ext uri="{BB962C8B-B14F-4D97-AF65-F5344CB8AC3E}">
        <p14:creationId xmlns:p14="http://schemas.microsoft.com/office/powerpoint/2010/main" val="112665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JO" sz="4800" b="1" dirty="0">
                <a:latin typeface="Arial" panose="020B0604020202020204" pitchFamily="34" charset="0"/>
                <a:cs typeface="Arial" panose="020B0604020202020204" pitchFamily="34" charset="0"/>
              </a:rPr>
              <a:t>نصوص تشجع على الضيافة</a:t>
            </a:r>
            <a:endParaRPr lang="en-GB" sz="4800" b="1" dirty="0">
              <a:latin typeface="Arial" panose="020B0604020202020204" pitchFamily="34" charset="0"/>
              <a:cs typeface="Arial" panose="020B0604020202020204" pitchFamily="34" charset="0"/>
            </a:endParaRPr>
          </a:p>
        </p:txBody>
      </p:sp>
      <p:sp>
        <p:nvSpPr>
          <p:cNvPr id="3" name="Content Placeholder 2"/>
          <p:cNvSpPr>
            <a:spLocks noGrp="1"/>
          </p:cNvSpPr>
          <p:nvPr>
            <p:ph sz="quarter" idx="1"/>
          </p:nvPr>
        </p:nvSpPr>
        <p:spPr>
          <a:xfrm>
            <a:off x="612648" y="1600200"/>
            <a:ext cx="8153400" cy="2438400"/>
          </a:xfrm>
        </p:spPr>
        <p:txBody>
          <a:bodyPr>
            <a:noAutofit/>
          </a:bodyPr>
          <a:lstStyle/>
          <a:p>
            <a:pPr marL="423863" indent="-423863" algn="r" rtl="1"/>
            <a:r>
              <a:rPr lang="ar-JO" sz="3600" b="1" dirty="0">
                <a:latin typeface="Arial" panose="020B0604020202020204" pitchFamily="34" charset="0"/>
                <a:cs typeface="Arial" panose="020B0604020202020204" pitchFamily="34" charset="0"/>
              </a:rPr>
              <a:t>رومية 12: 13</a:t>
            </a:r>
          </a:p>
          <a:p>
            <a:pPr marL="423863" indent="-423863" algn="r" rtl="1"/>
            <a:r>
              <a:rPr lang="ar-JO" sz="3600" b="1" dirty="0">
                <a:latin typeface="Arial" panose="020B0604020202020204" pitchFamily="34" charset="0"/>
                <a:cs typeface="Arial" panose="020B0604020202020204" pitchFamily="34" charset="0"/>
              </a:rPr>
              <a:t>1 تيموثاوس 3: 2</a:t>
            </a:r>
          </a:p>
          <a:p>
            <a:pPr marL="423863" indent="-423863" algn="r" rtl="1"/>
            <a:r>
              <a:rPr lang="ar-JO" sz="3600" b="1" dirty="0">
                <a:latin typeface="Arial" panose="020B0604020202020204" pitchFamily="34" charset="0"/>
                <a:cs typeface="Arial" panose="020B0604020202020204" pitchFamily="34" charset="0"/>
              </a:rPr>
              <a:t>تيطس 1: 8</a:t>
            </a:r>
          </a:p>
          <a:p>
            <a:pPr marL="423863" indent="-423863" algn="r" rtl="1"/>
            <a:r>
              <a:rPr lang="ar-JO" sz="3600" b="1" dirty="0">
                <a:latin typeface="Arial" panose="020B0604020202020204" pitchFamily="34" charset="0"/>
                <a:cs typeface="Arial" panose="020B0604020202020204" pitchFamily="34" charset="0"/>
              </a:rPr>
              <a:t>1 بطرس 4: 9</a:t>
            </a:r>
            <a:endParaRPr lang="en-GB" sz="3600" b="1" dirty="0">
              <a:latin typeface="Arial" panose="020B0604020202020204" pitchFamily="34" charset="0"/>
              <a:cs typeface="Arial" panose="020B0604020202020204" pitchFamily="34" charset="0"/>
            </a:endParaRPr>
          </a:p>
        </p:txBody>
      </p:sp>
      <p:sp>
        <p:nvSpPr>
          <p:cNvPr id="4" name="Title 1"/>
          <p:cNvSpPr txBox="1">
            <a:spLocks/>
          </p:cNvSpPr>
          <p:nvPr/>
        </p:nvSpPr>
        <p:spPr>
          <a:xfrm>
            <a:off x="685800" y="4572000"/>
            <a:ext cx="8153400" cy="990600"/>
          </a:xfrm>
          <a:prstGeom prst="rect">
            <a:avLst/>
          </a:prstGeom>
          <a:solidFill>
            <a:srgbClr val="000090"/>
          </a:solidFill>
        </p:spPr>
        <p:txBody>
          <a:bodyPr vert="horz"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أيضاً سفر الأعمال 10، 21 و28</a:t>
            </a:r>
            <a:endParaRPr kumimoji="0" lang="en-GB"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88467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59421"/>
            <a:ext cx="9206508" cy="614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2" name="TextBox 1">
            <a:extLst>
              <a:ext uri="{FF2B5EF4-FFF2-40B4-BE49-F238E27FC236}">
                <a16:creationId xmlns:a16="http://schemas.microsoft.com/office/drawing/2014/main" id="{80919748-5612-A53E-9022-5BDF9B791EFF}"/>
              </a:ext>
            </a:extLst>
          </p:cNvPr>
          <p:cNvSpPr txBox="1"/>
          <p:nvPr/>
        </p:nvSpPr>
        <p:spPr>
          <a:xfrm>
            <a:off x="179512" y="5085184"/>
            <a:ext cx="7782908" cy="1200329"/>
          </a:xfrm>
          <a:prstGeom prst="rect">
            <a:avLst/>
          </a:prstGeom>
          <a:solidFill>
            <a:schemeClr val="bg1"/>
          </a:solidFill>
        </p:spPr>
        <p:txBody>
          <a:bodyPr wrap="square" rtlCol="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متى ٢٥ : ٣٥</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لأني جعت فأطعمتموني</a:t>
            </a:r>
            <a:endPar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3401006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2233"/>
            <a:ext cx="9144000" cy="8237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4" name="Rectangle 3"/>
          <p:cNvSpPr/>
          <p:nvPr/>
        </p:nvSpPr>
        <p:spPr>
          <a:xfrm>
            <a:off x="381000" y="228600"/>
            <a:ext cx="8382000" cy="2308324"/>
          </a:xfrm>
          <a:prstGeom prst="rect">
            <a:avLst/>
          </a:prstGeom>
        </p:spPr>
        <p:txBody>
          <a:bodyPr wrap="square">
            <a:spAutoFit/>
          </a:bodyPr>
          <a:lstStyle/>
          <a:p>
            <a:pPr marL="612000" marR="0" lvl="0" indent="-612000" algn="r" defTabSz="914400" rtl="1" eaLnBrk="1" fontAlgn="auto" latinLnBrk="0" hangingPunct="1">
              <a:lnSpc>
                <a:spcPct val="100000"/>
              </a:lnSpc>
              <a:spcBef>
                <a:spcPts val="0"/>
              </a:spcBef>
              <a:spcAft>
                <a:spcPts val="0"/>
              </a:spcAft>
              <a:buClrTx/>
              <a:buSzTx/>
              <a:buFontTx/>
              <a:buNone/>
              <a:tabLst/>
              <a:defRPr/>
            </a:pPr>
            <a:r>
              <a:rPr kumimoji="0" lang="ar-JO" sz="4800" b="1" u="none" strike="noStrike" kern="1200" cap="none" spc="0" normalizeH="0" baseline="0" noProof="0" dirty="0">
                <a:ln>
                  <a:noFill/>
                </a:ln>
                <a:solidFill>
                  <a:prstClr val="white"/>
                </a:solidFill>
                <a:effectLst>
                  <a:glow rad="469900">
                    <a:srgbClr val="800000"/>
                  </a:glow>
                </a:effectLst>
                <a:uLnTx/>
                <a:uFillTx/>
                <a:latin typeface="Arial" panose="020B0604020202020204" pitchFamily="34" charset="0"/>
                <a:ea typeface="+mn-ea"/>
                <a:cs typeface="Arial" panose="020B0604020202020204" pitchFamily="34" charset="0"/>
              </a:rPr>
              <a:t>2. أظهر الترحيب كما لو كنت تقدمه للملائكة (13: 2ب)</a:t>
            </a:r>
            <a:endParaRPr kumimoji="0" lang="en-US" sz="4800" b="1" u="none" strike="noStrike" kern="1200" cap="none" spc="0" normalizeH="0" baseline="0" noProof="0" dirty="0">
              <a:ln>
                <a:noFill/>
              </a:ln>
              <a:solidFill>
                <a:prstClr val="white"/>
              </a:solidFill>
              <a:effectLst>
                <a:glow rad="469900">
                  <a:srgbClr val="800000"/>
                </a:glow>
              </a:effectLst>
              <a:uLnTx/>
              <a:uFillTx/>
              <a:latin typeface="Arial" panose="020B0604020202020204" pitchFamily="34" charset="0"/>
              <a:ea typeface="+mn-ea"/>
              <a:cs typeface="Arial" panose="020B0604020202020204" pitchFamily="34" charset="0"/>
            </a:endParaRPr>
          </a:p>
          <a:p>
            <a:pPr marL="612000" marR="0" lvl="0" indent="-612000" algn="r" defTabSz="914400" rtl="1" eaLnBrk="1" fontAlgn="auto" latinLnBrk="0" hangingPunct="1">
              <a:lnSpc>
                <a:spcPct val="100000"/>
              </a:lnSpc>
              <a:spcBef>
                <a:spcPts val="0"/>
              </a:spcBef>
              <a:spcAft>
                <a:spcPts val="0"/>
              </a:spcAft>
              <a:buClrTx/>
              <a:buSzTx/>
              <a:buFontTx/>
              <a:buNone/>
              <a:tabLst/>
              <a:defRPr/>
            </a:pPr>
            <a:endParaRPr kumimoji="0" lang="en-GB" sz="4800" b="1" u="none" strike="noStrike" kern="1200" cap="none" spc="0" normalizeH="0" baseline="0" noProof="0" dirty="0">
              <a:ln>
                <a:noFill/>
              </a:ln>
              <a:solidFill>
                <a:prstClr val="white"/>
              </a:solidFill>
              <a:effectLst>
                <a:glow rad="469900">
                  <a:srgbClr val="800000"/>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4423427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2" name="Picture 1"/>
            <p:cNvPicPr>
              <a:picLocks noChangeAspect="1"/>
            </p:cNvPicPr>
            <p:nvPr/>
          </p:nvPicPr>
          <p:blipFill>
            <a:blip r:embed="rId4"/>
            <a:stretch>
              <a:fillRect/>
            </a:stretch>
          </p:blipFill>
          <p:spPr>
            <a:xfrm>
              <a:off x="0" y="0"/>
              <a:ext cx="9144000" cy="6858000"/>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21438218">
              <a:off x="771611" y="2120346"/>
              <a:ext cx="5610005" cy="813713"/>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21438218">
              <a:off x="628359" y="1360739"/>
              <a:ext cx="4229084" cy="813713"/>
            </a:xfrm>
            <a:prstGeom prst="rect">
              <a:avLst/>
            </a:prstGeom>
          </p:spPr>
        </p:pic>
      </p:grpSp>
      <p:sp>
        <p:nvSpPr>
          <p:cNvPr id="40962" name="Rectangle 2"/>
          <p:cNvSpPr>
            <a:spLocks noGrp="1" noChangeArrowheads="1"/>
          </p:cNvSpPr>
          <p:nvPr>
            <p:ph type="ctrTitle" sz="quarter"/>
          </p:nvPr>
        </p:nvSpPr>
        <p:spPr>
          <a:xfrm rot="21430521">
            <a:off x="462865" y="1633279"/>
            <a:ext cx="6062338" cy="1447800"/>
          </a:xfrm>
          <a:effectLst/>
        </p:spPr>
        <p:txBody>
          <a:bodyPr anchor="ctr"/>
          <a:lstStyle/>
          <a:p>
            <a:pPr eaLnBrk="1" hangingPunct="1"/>
            <a:r>
              <a:rPr lang="ar-JO" sz="9600" dirty="0">
                <a:solidFill>
                  <a:srgbClr val="B10000"/>
                </a:solidFill>
                <a:effectLst/>
                <a:ea typeface="ＭＳ Ｐゴシック" charset="0"/>
                <a:cs typeface="Arial" panose="020B0604020202020204" pitchFamily="34" charset="0"/>
              </a:rPr>
              <a:t>العبرانيين</a:t>
            </a:r>
            <a:endParaRPr lang="en-US" sz="8800" dirty="0">
              <a:solidFill>
                <a:srgbClr val="B10000"/>
              </a:solidFill>
              <a:effectLst/>
              <a:ea typeface="ＭＳ Ｐゴシック" charset="0"/>
              <a:cs typeface="Arial" panose="020B0604020202020204" pitchFamily="34" charset="0"/>
            </a:endParaRPr>
          </a:p>
        </p:txBody>
      </p:sp>
      <p:sp>
        <p:nvSpPr>
          <p:cNvPr id="5" name="Rectangle 2"/>
          <p:cNvSpPr txBox="1">
            <a:spLocks noChangeArrowheads="1"/>
          </p:cNvSpPr>
          <p:nvPr/>
        </p:nvSpPr>
        <p:spPr bwMode="auto">
          <a:xfrm rot="21424823">
            <a:off x="463326" y="854037"/>
            <a:ext cx="5940791" cy="1447800"/>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الرسالة إلى</a:t>
            </a:r>
            <a:endParaRPr kumimoji="0" lang="en-US" sz="36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65352553"/>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1"/>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0" y="6144490"/>
            <a:ext cx="2209800" cy="533400"/>
          </a:xfrm>
          <a:prstGeom prst="rect">
            <a:avLst/>
          </a:prstGeom>
        </p:spPr>
        <p:txBody>
          <a:bodyPr vert="horz" anchor="ctr">
            <a:noAutofit/>
          </a:bodyPr>
          <a:lstStyle/>
          <a:p>
            <a:pPr marL="0" marR="0" lvl="0" indent="0" algn="ctr" defTabSz="914400" rtl="0" eaLnBrk="1" fontAlgn="auto" latinLnBrk="0" hangingPunct="1">
              <a:lnSpc>
                <a:spcPct val="100000"/>
              </a:lnSpc>
              <a:spcBef>
                <a:spcPts val="700"/>
              </a:spcBef>
              <a:spcAft>
                <a:spcPts val="0"/>
              </a:spcAft>
              <a:buClr>
                <a:srgbClr val="9F2936"/>
              </a:buClr>
              <a:buSzPct val="60000"/>
              <a:buFont typeface="Wingdings"/>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استضافة الملائكة</a:t>
            </a:r>
            <a:endParaRPr kumimoji="0" lang="en-GB"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4"/>
          <p:cNvSpPr/>
          <p:nvPr/>
        </p:nvSpPr>
        <p:spPr>
          <a:xfrm>
            <a:off x="838200" y="2924944"/>
            <a:ext cx="8305800" cy="2631490"/>
          </a:xfrm>
          <a:prstGeom prst="rect">
            <a:avLst/>
          </a:prstGeom>
        </p:spPr>
        <p:txBody>
          <a:bodyPr wrap="square">
            <a:spAutoFit/>
          </a:bodyPr>
          <a:lstStyle/>
          <a:p>
            <a:pPr marL="742950" marR="0" lvl="0" indent="-742950" algn="r" defTabSz="914400" rtl="0" eaLnBrk="1" fontAlgn="auto" latinLnBrk="0" hangingPunct="1">
              <a:lnSpc>
                <a:spcPct val="100000"/>
              </a:lnSpc>
              <a:spcBef>
                <a:spcPts val="0"/>
              </a:spcBef>
              <a:spcAft>
                <a:spcPts val="180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لقد استقبل البعض ملائكة</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1020763" marR="0" lvl="0" indent="-396875" algn="r" defTabSz="914400" rtl="1" eaLnBrk="1" fontAlgn="auto" latinLnBrk="0" hangingPunct="1">
              <a:lnSpc>
                <a:spcPct val="100000"/>
              </a:lnSpc>
              <a:spcBef>
                <a:spcPts val="0"/>
              </a:spcBef>
              <a:spcAft>
                <a:spcPts val="1800"/>
              </a:spcAft>
              <a:buClrTx/>
              <a:buSzTx/>
              <a:buFont typeface="Arial" pitchFamily="34" charset="0"/>
              <a:buChar char="•"/>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تكوين 18-19</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1020763" marR="0" lvl="0" indent="-396875" algn="r" defTabSz="914400" rtl="1" eaLnBrk="1" fontAlgn="auto" latinLnBrk="0" hangingPunct="1">
              <a:lnSpc>
                <a:spcPct val="100000"/>
              </a:lnSpc>
              <a:spcBef>
                <a:spcPts val="0"/>
              </a:spcBef>
              <a:spcAft>
                <a:spcPts val="1800"/>
              </a:spcAft>
              <a:buClrTx/>
              <a:buSzTx/>
              <a:buFont typeface="Arial" pitchFamily="34" charset="0"/>
              <a:buChar char="•"/>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قضاة 6 و13</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1020763" marR="0" lvl="0" indent="-396875" algn="r" defTabSz="914400" rtl="1" eaLnBrk="1" fontAlgn="auto" latinLnBrk="0" hangingPunct="1">
              <a:lnSpc>
                <a:spcPct val="100000"/>
              </a:lnSpc>
              <a:spcBef>
                <a:spcPts val="0"/>
              </a:spcBef>
              <a:spcAft>
                <a:spcPts val="600"/>
              </a:spcAft>
              <a:buClrTx/>
              <a:buSzTx/>
              <a:buFont typeface="Arial" pitchFamily="34" charset="0"/>
              <a:buChar char="•"/>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متى 25</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5"/>
          <p:cNvSpPr/>
          <p:nvPr/>
        </p:nvSpPr>
        <p:spPr>
          <a:xfrm>
            <a:off x="381000" y="228600"/>
            <a:ext cx="8382000" cy="2308324"/>
          </a:xfrm>
          <a:prstGeom prst="rect">
            <a:avLst/>
          </a:prstGeom>
        </p:spPr>
        <p:txBody>
          <a:bodyPr wrap="square">
            <a:spAutoFit/>
          </a:bodyPr>
          <a:lstStyle/>
          <a:p>
            <a:pPr marL="648000" marR="0" lvl="0" indent="-648000" algn="r" defTabSz="914400" rtl="1" eaLnBrk="1" fontAlgn="auto" latinLnBrk="0" hangingPunct="1">
              <a:lnSpc>
                <a:spcPct val="100000"/>
              </a:lnSpc>
              <a:spcBef>
                <a:spcPts val="0"/>
              </a:spcBef>
              <a:spcAft>
                <a:spcPts val="0"/>
              </a:spcAft>
              <a:buClrTx/>
              <a:buSzTx/>
              <a:buFontTx/>
              <a:buNone/>
              <a:tabLst/>
              <a:defRPr/>
            </a:pPr>
            <a:r>
              <a:rPr kumimoji="0" lang="ar-JO" sz="4800" b="1" u="none" strike="noStrike" kern="1200" cap="none" spc="0" normalizeH="0" baseline="0" noProof="0" dirty="0">
                <a:ln>
                  <a:noFill/>
                </a:ln>
                <a:solidFill>
                  <a:prstClr val="white"/>
                </a:solidFill>
                <a:effectLst>
                  <a:glow rad="469900">
                    <a:srgbClr val="800000"/>
                  </a:glow>
                </a:effectLst>
                <a:uLnTx/>
                <a:uFillTx/>
                <a:latin typeface="Arial" panose="020B0604020202020204" pitchFamily="34" charset="0"/>
                <a:ea typeface="ＭＳ Ｐゴシック" charset="0"/>
                <a:cs typeface="Arial" panose="020B0604020202020204" pitchFamily="34" charset="0"/>
              </a:rPr>
              <a:t>2. أظهر الترحيب كما لو كنت تقدمه للملائكة (13: 2ب)</a:t>
            </a:r>
          </a:p>
          <a:p>
            <a:pPr marL="648000" marR="0" lvl="0" indent="-648000" algn="r" defTabSz="914400" rtl="1" eaLnBrk="1" fontAlgn="auto" latinLnBrk="0" hangingPunct="1">
              <a:lnSpc>
                <a:spcPct val="100000"/>
              </a:lnSpc>
              <a:spcBef>
                <a:spcPts val="0"/>
              </a:spcBef>
              <a:spcAft>
                <a:spcPts val="0"/>
              </a:spcAft>
              <a:buClrTx/>
              <a:buSzTx/>
              <a:buFontTx/>
              <a:buNone/>
              <a:tabLst/>
              <a:defRPr/>
            </a:pPr>
            <a:endParaRPr kumimoji="0" lang="ar-JO" sz="4800" b="1" u="none" strike="noStrike" kern="1200" cap="none" spc="0" normalizeH="0" baseline="0" noProof="0" dirty="0">
              <a:ln>
                <a:noFill/>
              </a:ln>
              <a:solidFill>
                <a:prstClr val="white"/>
              </a:solidFill>
              <a:effectLst>
                <a:glow rad="469900">
                  <a:srgbClr val="800000"/>
                </a:glow>
              </a:effectLst>
              <a:uLnTx/>
              <a:uFillTx/>
              <a:latin typeface="Arial" panose="020B0604020202020204" pitchFamily="34" charset="0"/>
              <a:ea typeface="ＭＳ Ｐゴシック" charset="0"/>
              <a:cs typeface="Arial" panose="020B0604020202020204" pitchFamily="34" charset="0"/>
            </a:endParaRPr>
          </a:p>
        </p:txBody>
      </p:sp>
      <p:sp>
        <p:nvSpPr>
          <p:cNvPr id="7" name="Subtitle 2"/>
          <p:cNvSpPr txBox="1">
            <a:spLocks/>
          </p:cNvSpPr>
          <p:nvPr/>
        </p:nvSpPr>
        <p:spPr>
          <a:xfrm>
            <a:off x="2362200" y="6019800"/>
            <a:ext cx="6781800" cy="762000"/>
          </a:xfrm>
          <a:prstGeom prst="rect">
            <a:avLst/>
          </a:prstGeom>
          <a:solidFill>
            <a:srgbClr val="000090"/>
          </a:solidFill>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700"/>
              </a:spcBef>
              <a:spcAft>
                <a:spcPts val="0"/>
              </a:spcAft>
              <a:buClr>
                <a:srgbClr val="9F2936"/>
              </a:buClr>
              <a:buSzPct val="60000"/>
              <a:buFont typeface="Wingdings"/>
              <a:buNone/>
              <a:tabLst/>
              <a:defRPr/>
            </a:pPr>
            <a:r>
              <a:rPr kumimoji="0" lang="ar-JO" sz="2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عب 13: 2   لا تنسوا إضافة الغرباء لأن بها أضاف أناس ملائكة وهم لا يدرون</a:t>
            </a:r>
          </a:p>
        </p:txBody>
      </p:sp>
    </p:spTree>
    <p:extLst>
      <p:ext uri="{BB962C8B-B14F-4D97-AF65-F5344CB8AC3E}">
        <p14:creationId xmlns:p14="http://schemas.microsoft.com/office/powerpoint/2010/main" val="199209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ar-SA" b="1" dirty="0">
                <a:latin typeface="Arial" panose="020B0604020202020204" pitchFamily="34" charset="0"/>
                <a:cs typeface="Arial" panose="020B0604020202020204" pitchFamily="34" charset="0"/>
              </a:rPr>
              <a:t>متى ٢٥: ٣١-٤٦</a:t>
            </a:r>
          </a:p>
        </p:txBody>
      </p:sp>
      <p:sp>
        <p:nvSpPr>
          <p:cNvPr id="3" name="Content Placeholder 2"/>
          <p:cNvSpPr>
            <a:spLocks noGrp="1"/>
          </p:cNvSpPr>
          <p:nvPr>
            <p:ph sz="quarter" idx="1"/>
          </p:nvPr>
        </p:nvSpPr>
        <p:spPr>
          <a:xfrm>
            <a:off x="0" y="1600200"/>
            <a:ext cx="9144000" cy="5029200"/>
          </a:xfrm>
        </p:spPr>
        <p:txBody>
          <a:bodyPr>
            <a:noAutofit/>
          </a:bodyPr>
          <a:lstStyle/>
          <a:p>
            <a:pPr marL="0" indent="0" algn="r" rtl="1">
              <a:buNone/>
            </a:pPr>
            <a:r>
              <a:rPr lang="ar-SA" sz="2300" b="1" dirty="0">
                <a:latin typeface="Arial" panose="020B0604020202020204" pitchFamily="34" charset="0"/>
                <a:cs typeface="Arial" panose="020B0604020202020204" pitchFamily="34" charset="0"/>
              </a:rPr>
              <a:t>31 ومتى جاء ابن الإنسان في مجده وجميع الملائكة القديسين معه، فحينئذ يجلس على كرسي مجده</a:t>
            </a:r>
            <a:r>
              <a:rPr lang="ar-JO" sz="2300" b="1" dirty="0">
                <a:latin typeface="Arial" panose="020B0604020202020204" pitchFamily="34" charset="0"/>
                <a:cs typeface="Arial" panose="020B0604020202020204" pitchFamily="34" charset="0"/>
              </a:rPr>
              <a:t> 32 </a:t>
            </a:r>
            <a:r>
              <a:rPr lang="ar-SA" sz="2300" b="1" dirty="0">
                <a:latin typeface="Arial" panose="020B0604020202020204" pitchFamily="34" charset="0"/>
                <a:cs typeface="Arial" panose="020B0604020202020204" pitchFamily="34" charset="0"/>
              </a:rPr>
              <a:t>ويجتمع أمامه جميع الشعوب، فيميز بعضهم من بعض كما يميز الراعي الخراف من الجداء</a:t>
            </a:r>
            <a:r>
              <a:rPr lang="ar-JO" sz="2300" b="1" dirty="0">
                <a:latin typeface="Arial" panose="020B0604020202020204" pitchFamily="34" charset="0"/>
                <a:cs typeface="Arial" panose="020B0604020202020204" pitchFamily="34" charset="0"/>
              </a:rPr>
              <a:t> 33 </a:t>
            </a:r>
            <a:r>
              <a:rPr lang="ar-SA" sz="2300" b="1" dirty="0">
                <a:latin typeface="Arial" panose="020B0604020202020204" pitchFamily="34" charset="0"/>
                <a:cs typeface="Arial" panose="020B0604020202020204" pitchFamily="34" charset="0"/>
              </a:rPr>
              <a:t>فيقيم الخراف عن يمينه والجداء عن اليسار</a:t>
            </a:r>
            <a:r>
              <a:rPr lang="ar-JO" sz="2300" b="1" dirty="0">
                <a:latin typeface="Arial" panose="020B0604020202020204" pitchFamily="34" charset="0"/>
                <a:cs typeface="Arial" panose="020B0604020202020204" pitchFamily="34" charset="0"/>
              </a:rPr>
              <a:t> 34 </a:t>
            </a:r>
            <a:r>
              <a:rPr lang="ar-SA" sz="2300" b="1" dirty="0">
                <a:latin typeface="Arial" panose="020B0604020202020204" pitchFamily="34" charset="0"/>
                <a:cs typeface="Arial" panose="020B0604020202020204" pitchFamily="34" charset="0"/>
              </a:rPr>
              <a:t>ثم يقول الملك للذين عن يمينه: تعالوا يا مباركي أبي، رثوا الملكوت المعد لكم منذ تأسيس العالم</a:t>
            </a:r>
            <a:r>
              <a:rPr lang="ar-JO" sz="2300" b="1" dirty="0">
                <a:latin typeface="Arial" panose="020B0604020202020204" pitchFamily="34" charset="0"/>
                <a:cs typeface="Arial" panose="020B0604020202020204" pitchFamily="34" charset="0"/>
              </a:rPr>
              <a:t> 35 </a:t>
            </a:r>
            <a:r>
              <a:rPr lang="ar-SA" sz="2300" b="1" dirty="0">
                <a:latin typeface="Arial" panose="020B0604020202020204" pitchFamily="34" charset="0"/>
                <a:cs typeface="Arial" panose="020B0604020202020204" pitchFamily="34" charset="0"/>
              </a:rPr>
              <a:t>لأني جعت فأطعمتموني</a:t>
            </a:r>
            <a:r>
              <a:rPr lang="ar-JO" sz="2300" b="1" dirty="0">
                <a:latin typeface="Arial" panose="020B0604020202020204" pitchFamily="34" charset="0"/>
                <a:cs typeface="Arial" panose="020B0604020202020204" pitchFamily="34" charset="0"/>
              </a:rPr>
              <a:t>،</a:t>
            </a:r>
            <a:r>
              <a:rPr lang="ar-SA" sz="2300" b="1" dirty="0">
                <a:latin typeface="Arial" panose="020B0604020202020204" pitchFamily="34" charset="0"/>
                <a:cs typeface="Arial" panose="020B0604020202020204" pitchFamily="34" charset="0"/>
              </a:rPr>
              <a:t> عطشت فسقيتموني</a:t>
            </a:r>
            <a:r>
              <a:rPr lang="ar-JO" sz="2300" b="1" dirty="0">
                <a:latin typeface="Arial" panose="020B0604020202020204" pitchFamily="34" charset="0"/>
                <a:cs typeface="Arial" panose="020B0604020202020204" pitchFamily="34" charset="0"/>
              </a:rPr>
              <a:t>،</a:t>
            </a:r>
            <a:r>
              <a:rPr lang="ar-SA" sz="2300" b="1" dirty="0">
                <a:latin typeface="Arial" panose="020B0604020202020204" pitchFamily="34" charset="0"/>
                <a:cs typeface="Arial" panose="020B0604020202020204" pitchFamily="34" charset="0"/>
              </a:rPr>
              <a:t> كنت غريبا</a:t>
            </a:r>
            <a:r>
              <a:rPr lang="ar-JO" sz="2300" b="1" dirty="0">
                <a:latin typeface="Arial" panose="020B0604020202020204" pitchFamily="34" charset="0"/>
                <a:cs typeface="Arial" panose="020B0604020202020204" pitchFamily="34" charset="0"/>
              </a:rPr>
              <a:t>ً</a:t>
            </a:r>
            <a:r>
              <a:rPr lang="ar-SA" sz="2300" b="1" dirty="0">
                <a:latin typeface="Arial" panose="020B0604020202020204" pitchFamily="34" charset="0"/>
                <a:cs typeface="Arial" panose="020B0604020202020204" pitchFamily="34" charset="0"/>
              </a:rPr>
              <a:t> فآويتموني</a:t>
            </a:r>
            <a:r>
              <a:rPr lang="ar-JO" sz="2300" b="1" dirty="0">
                <a:latin typeface="Arial" panose="020B0604020202020204" pitchFamily="34" charset="0"/>
                <a:cs typeface="Arial" panose="020B0604020202020204" pitchFamily="34" charset="0"/>
              </a:rPr>
              <a:t> 36 </a:t>
            </a:r>
            <a:r>
              <a:rPr lang="ar-SA" sz="2300" b="1" dirty="0">
                <a:latin typeface="Arial" panose="020B0604020202020204" pitchFamily="34" charset="0"/>
                <a:cs typeface="Arial" panose="020B0604020202020204" pitchFamily="34" charset="0"/>
              </a:rPr>
              <a:t>عريانا</a:t>
            </a:r>
            <a:r>
              <a:rPr lang="ar-JO" sz="2300" b="1" dirty="0">
                <a:latin typeface="Arial" panose="020B0604020202020204" pitchFamily="34" charset="0"/>
                <a:cs typeface="Arial" panose="020B0604020202020204" pitchFamily="34" charset="0"/>
              </a:rPr>
              <a:t>ً</a:t>
            </a:r>
            <a:r>
              <a:rPr lang="ar-SA" sz="2300" b="1" dirty="0">
                <a:latin typeface="Arial" panose="020B0604020202020204" pitchFamily="34" charset="0"/>
                <a:cs typeface="Arial" panose="020B0604020202020204" pitchFamily="34" charset="0"/>
              </a:rPr>
              <a:t> فكسوتموني</a:t>
            </a:r>
            <a:r>
              <a:rPr lang="ar-JO" sz="2300" b="1" dirty="0">
                <a:latin typeface="Arial" panose="020B0604020202020204" pitchFamily="34" charset="0"/>
                <a:cs typeface="Arial" panose="020B0604020202020204" pitchFamily="34" charset="0"/>
              </a:rPr>
              <a:t>،</a:t>
            </a:r>
            <a:r>
              <a:rPr lang="ar-SA" sz="2300" b="1" dirty="0">
                <a:latin typeface="Arial" panose="020B0604020202020204" pitchFamily="34" charset="0"/>
                <a:cs typeface="Arial" panose="020B0604020202020204" pitchFamily="34" charset="0"/>
              </a:rPr>
              <a:t> مريضا</a:t>
            </a:r>
            <a:r>
              <a:rPr lang="ar-JO" sz="2300" b="1" dirty="0">
                <a:latin typeface="Arial" panose="020B0604020202020204" pitchFamily="34" charset="0"/>
                <a:cs typeface="Arial" panose="020B0604020202020204" pitchFamily="34" charset="0"/>
              </a:rPr>
              <a:t>ً</a:t>
            </a:r>
            <a:r>
              <a:rPr lang="ar-SA" sz="2300" b="1" dirty="0">
                <a:latin typeface="Arial" panose="020B0604020202020204" pitchFamily="34" charset="0"/>
                <a:cs typeface="Arial" panose="020B0604020202020204" pitchFamily="34" charset="0"/>
              </a:rPr>
              <a:t> فزرتموني</a:t>
            </a:r>
            <a:r>
              <a:rPr lang="ar-JO" sz="2300" b="1" dirty="0">
                <a:latin typeface="Arial" panose="020B0604020202020204" pitchFamily="34" charset="0"/>
                <a:cs typeface="Arial" panose="020B0604020202020204" pitchFamily="34" charset="0"/>
              </a:rPr>
              <a:t>،</a:t>
            </a:r>
            <a:r>
              <a:rPr lang="ar-SA" sz="2300" b="1" dirty="0">
                <a:latin typeface="Arial" panose="020B0604020202020204" pitchFamily="34" charset="0"/>
                <a:cs typeface="Arial" panose="020B0604020202020204" pitchFamily="34" charset="0"/>
              </a:rPr>
              <a:t> محبوسا</a:t>
            </a:r>
            <a:r>
              <a:rPr lang="ar-JO" sz="2300" b="1" dirty="0">
                <a:latin typeface="Arial" panose="020B0604020202020204" pitchFamily="34" charset="0"/>
                <a:cs typeface="Arial" panose="020B0604020202020204" pitchFamily="34" charset="0"/>
              </a:rPr>
              <a:t>ً</a:t>
            </a:r>
            <a:r>
              <a:rPr lang="ar-SA" sz="2300" b="1" dirty="0">
                <a:latin typeface="Arial" panose="020B0604020202020204" pitchFamily="34" charset="0"/>
                <a:cs typeface="Arial" panose="020B0604020202020204" pitchFamily="34" charset="0"/>
              </a:rPr>
              <a:t> فأتيتم إلي</a:t>
            </a:r>
            <a:r>
              <a:rPr lang="ar-JO" sz="2300" b="1" dirty="0">
                <a:latin typeface="Arial" panose="020B0604020202020204" pitchFamily="34" charset="0"/>
                <a:cs typeface="Arial" panose="020B0604020202020204" pitchFamily="34" charset="0"/>
              </a:rPr>
              <a:t> 37 </a:t>
            </a:r>
            <a:r>
              <a:rPr lang="ar-SA" sz="2300" b="1" dirty="0">
                <a:latin typeface="Arial" panose="020B0604020202020204" pitchFamily="34" charset="0"/>
                <a:cs typeface="Arial" panose="020B0604020202020204" pitchFamily="34" charset="0"/>
              </a:rPr>
              <a:t>فيجيبه الأبرار حينئذ قائلين: يا رب، متى رأيناك جائعا</a:t>
            </a:r>
            <a:r>
              <a:rPr lang="ar-JO" sz="2300" b="1" dirty="0">
                <a:latin typeface="Arial" panose="020B0604020202020204" pitchFamily="34" charset="0"/>
                <a:cs typeface="Arial" panose="020B0604020202020204" pitchFamily="34" charset="0"/>
              </a:rPr>
              <a:t>ً</a:t>
            </a:r>
            <a:r>
              <a:rPr lang="ar-SA" sz="2300" b="1" dirty="0">
                <a:latin typeface="Arial" panose="020B0604020202020204" pitchFamily="34" charset="0"/>
                <a:cs typeface="Arial" panose="020B0604020202020204" pitchFamily="34" charset="0"/>
              </a:rPr>
              <a:t> فأطعمناك، أو عطشانا</a:t>
            </a:r>
            <a:r>
              <a:rPr lang="ar-JO" sz="2300" b="1" dirty="0">
                <a:latin typeface="Arial" panose="020B0604020202020204" pitchFamily="34" charset="0"/>
                <a:cs typeface="Arial" panose="020B0604020202020204" pitchFamily="34" charset="0"/>
              </a:rPr>
              <a:t>ً</a:t>
            </a:r>
            <a:r>
              <a:rPr lang="ar-SA" sz="2300" b="1" dirty="0">
                <a:latin typeface="Arial" panose="020B0604020202020204" pitchFamily="34" charset="0"/>
                <a:cs typeface="Arial" panose="020B0604020202020204" pitchFamily="34" charset="0"/>
              </a:rPr>
              <a:t> فسقيناك؟</a:t>
            </a:r>
            <a:r>
              <a:rPr lang="ar-JO" sz="2300" b="1" dirty="0">
                <a:latin typeface="Arial" panose="020B0604020202020204" pitchFamily="34" charset="0"/>
                <a:cs typeface="Arial" panose="020B0604020202020204" pitchFamily="34" charset="0"/>
              </a:rPr>
              <a:t> 38 </a:t>
            </a:r>
            <a:r>
              <a:rPr lang="ar-SA" sz="2300" b="1" dirty="0">
                <a:latin typeface="Arial" panose="020B0604020202020204" pitchFamily="34" charset="0"/>
                <a:cs typeface="Arial" panose="020B0604020202020204" pitchFamily="34" charset="0"/>
              </a:rPr>
              <a:t>ومتى رأيناك غريبا</a:t>
            </a:r>
            <a:r>
              <a:rPr lang="ar-JO" sz="2300" b="1" dirty="0">
                <a:latin typeface="Arial" panose="020B0604020202020204" pitchFamily="34" charset="0"/>
                <a:cs typeface="Arial" panose="020B0604020202020204" pitchFamily="34" charset="0"/>
              </a:rPr>
              <a:t>ً</a:t>
            </a:r>
            <a:r>
              <a:rPr lang="ar-SA" sz="2300" b="1" dirty="0">
                <a:latin typeface="Arial" panose="020B0604020202020204" pitchFamily="34" charset="0"/>
                <a:cs typeface="Arial" panose="020B0604020202020204" pitchFamily="34" charset="0"/>
              </a:rPr>
              <a:t> فآويناك، أو عريانا</a:t>
            </a:r>
            <a:r>
              <a:rPr lang="ar-JO" sz="2300" b="1" dirty="0">
                <a:latin typeface="Arial" panose="020B0604020202020204" pitchFamily="34" charset="0"/>
                <a:cs typeface="Arial" panose="020B0604020202020204" pitchFamily="34" charset="0"/>
              </a:rPr>
              <a:t>ً</a:t>
            </a:r>
            <a:r>
              <a:rPr lang="ar-SA" sz="2300" b="1" dirty="0">
                <a:latin typeface="Arial" panose="020B0604020202020204" pitchFamily="34" charset="0"/>
                <a:cs typeface="Arial" panose="020B0604020202020204" pitchFamily="34" charset="0"/>
              </a:rPr>
              <a:t> فكسوناك؟</a:t>
            </a:r>
            <a:r>
              <a:rPr lang="ar-JO" sz="2300" b="1" dirty="0">
                <a:latin typeface="Arial" panose="020B0604020202020204" pitchFamily="34" charset="0"/>
                <a:cs typeface="Arial" panose="020B0604020202020204" pitchFamily="34" charset="0"/>
              </a:rPr>
              <a:t> 39 </a:t>
            </a:r>
            <a:r>
              <a:rPr lang="ar-SA" sz="2300" b="1" dirty="0">
                <a:latin typeface="Arial" panose="020B0604020202020204" pitchFamily="34" charset="0"/>
                <a:cs typeface="Arial" panose="020B0604020202020204" pitchFamily="34" charset="0"/>
              </a:rPr>
              <a:t>ومتى رأيناك مريضا</a:t>
            </a:r>
            <a:r>
              <a:rPr lang="ar-JO" sz="2300" b="1" dirty="0">
                <a:latin typeface="Arial" panose="020B0604020202020204" pitchFamily="34" charset="0"/>
                <a:cs typeface="Arial" panose="020B0604020202020204" pitchFamily="34" charset="0"/>
              </a:rPr>
              <a:t>ً</a:t>
            </a:r>
            <a:r>
              <a:rPr lang="ar-SA" sz="2300" b="1" dirty="0">
                <a:latin typeface="Arial" panose="020B0604020202020204" pitchFamily="34" charset="0"/>
                <a:cs typeface="Arial" panose="020B0604020202020204" pitchFamily="34" charset="0"/>
              </a:rPr>
              <a:t> أو محبوسا</a:t>
            </a:r>
            <a:r>
              <a:rPr lang="ar-JO" sz="2300" b="1" dirty="0">
                <a:latin typeface="Arial" panose="020B0604020202020204" pitchFamily="34" charset="0"/>
                <a:cs typeface="Arial" panose="020B0604020202020204" pitchFamily="34" charset="0"/>
              </a:rPr>
              <a:t>ً</a:t>
            </a:r>
            <a:r>
              <a:rPr lang="ar-SA" sz="2300" b="1" dirty="0">
                <a:latin typeface="Arial" panose="020B0604020202020204" pitchFamily="34" charset="0"/>
                <a:cs typeface="Arial" panose="020B0604020202020204" pitchFamily="34" charset="0"/>
              </a:rPr>
              <a:t> فأتينا إليك؟</a:t>
            </a:r>
            <a:r>
              <a:rPr lang="ar-JO" sz="2300" b="1" dirty="0">
                <a:latin typeface="Arial" panose="020B0604020202020204" pitchFamily="34" charset="0"/>
                <a:cs typeface="Arial" panose="020B0604020202020204" pitchFamily="34" charset="0"/>
              </a:rPr>
              <a:t> 40 </a:t>
            </a:r>
            <a:r>
              <a:rPr lang="ar-SA" sz="2300" b="1" dirty="0">
                <a:latin typeface="Arial" panose="020B0604020202020204" pitchFamily="34" charset="0"/>
                <a:cs typeface="Arial" panose="020B0604020202020204" pitchFamily="34" charset="0"/>
              </a:rPr>
              <a:t>فيجيب الملك ويقول لهم: الحق أقول لكم: بما أنكم فعلتموه بأحد إخوتي هؤلاء الأصاغر، فبي فعلتم</a:t>
            </a:r>
            <a:r>
              <a:rPr lang="ar-JO" sz="2300" b="1" dirty="0">
                <a:latin typeface="Arial" panose="020B0604020202020204" pitchFamily="34" charset="0"/>
                <a:cs typeface="Arial" panose="020B0604020202020204" pitchFamily="34" charset="0"/>
              </a:rPr>
              <a:t> 41 </a:t>
            </a:r>
            <a:r>
              <a:rPr lang="ar-SA" sz="2300" b="1" dirty="0">
                <a:latin typeface="Arial" panose="020B0604020202020204" pitchFamily="34" charset="0"/>
                <a:cs typeface="Arial" panose="020B0604020202020204" pitchFamily="34" charset="0"/>
              </a:rPr>
              <a:t>ثم يقول أيضا</a:t>
            </a:r>
            <a:r>
              <a:rPr lang="ar-JO" sz="2300" b="1" dirty="0">
                <a:latin typeface="Arial" panose="020B0604020202020204" pitchFamily="34" charset="0"/>
                <a:cs typeface="Arial" panose="020B0604020202020204" pitchFamily="34" charset="0"/>
              </a:rPr>
              <a:t>ً</a:t>
            </a:r>
            <a:r>
              <a:rPr lang="ar-SA" sz="2300" b="1" dirty="0">
                <a:latin typeface="Arial" panose="020B0604020202020204" pitchFamily="34" charset="0"/>
                <a:cs typeface="Arial" panose="020B0604020202020204" pitchFamily="34" charset="0"/>
              </a:rPr>
              <a:t> للذين عن اليسار: اذهبوا عني يا ملاعين إلى النار الأبدية المعدة لإبليس وملائكته</a:t>
            </a:r>
            <a:r>
              <a:rPr lang="ar-JO" sz="2300" b="1" dirty="0">
                <a:latin typeface="Arial" panose="020B0604020202020204" pitchFamily="34" charset="0"/>
                <a:cs typeface="Arial" panose="020B0604020202020204" pitchFamily="34" charset="0"/>
              </a:rPr>
              <a:t> 42 </a:t>
            </a:r>
            <a:r>
              <a:rPr lang="ar-SA" sz="2300" b="1" dirty="0">
                <a:latin typeface="Arial" panose="020B0604020202020204" pitchFamily="34" charset="0"/>
                <a:cs typeface="Arial" panose="020B0604020202020204" pitchFamily="34" charset="0"/>
              </a:rPr>
              <a:t>أني جعت فلم تطعموني</a:t>
            </a:r>
            <a:r>
              <a:rPr lang="ar-JO" sz="2300" b="1" dirty="0">
                <a:latin typeface="Arial" panose="020B0604020202020204" pitchFamily="34" charset="0"/>
                <a:cs typeface="Arial" panose="020B0604020202020204" pitchFamily="34" charset="0"/>
              </a:rPr>
              <a:t>،</a:t>
            </a:r>
            <a:r>
              <a:rPr lang="ar-SA" sz="2300" b="1" dirty="0">
                <a:latin typeface="Arial" panose="020B0604020202020204" pitchFamily="34" charset="0"/>
                <a:cs typeface="Arial" panose="020B0604020202020204" pitchFamily="34" charset="0"/>
              </a:rPr>
              <a:t> عطشت فلم تسقوني</a:t>
            </a:r>
            <a:r>
              <a:rPr lang="ar-JO" sz="2300" b="1" dirty="0">
                <a:latin typeface="Arial" panose="020B0604020202020204" pitchFamily="34" charset="0"/>
                <a:cs typeface="Arial" panose="020B0604020202020204" pitchFamily="34" charset="0"/>
              </a:rPr>
              <a:t> 43 </a:t>
            </a:r>
            <a:r>
              <a:rPr lang="ar-SA" sz="2300" b="1" dirty="0">
                <a:latin typeface="Arial" panose="020B0604020202020204" pitchFamily="34" charset="0"/>
                <a:cs typeface="Arial" panose="020B0604020202020204" pitchFamily="34" charset="0"/>
              </a:rPr>
              <a:t>كنت غريبا</a:t>
            </a:r>
            <a:r>
              <a:rPr lang="ar-JO" sz="2300" b="1" dirty="0">
                <a:latin typeface="Arial" panose="020B0604020202020204" pitchFamily="34" charset="0"/>
                <a:cs typeface="Arial" panose="020B0604020202020204" pitchFamily="34" charset="0"/>
              </a:rPr>
              <a:t>ً</a:t>
            </a:r>
            <a:r>
              <a:rPr lang="ar-SA" sz="2300" b="1" dirty="0">
                <a:latin typeface="Arial" panose="020B0604020202020204" pitchFamily="34" charset="0"/>
                <a:cs typeface="Arial" panose="020B0604020202020204" pitchFamily="34" charset="0"/>
              </a:rPr>
              <a:t> فلم تأووني</a:t>
            </a:r>
            <a:r>
              <a:rPr lang="ar-JO" sz="2300" b="1" dirty="0">
                <a:latin typeface="Arial" panose="020B0604020202020204" pitchFamily="34" charset="0"/>
                <a:cs typeface="Arial" panose="020B0604020202020204" pitchFamily="34" charset="0"/>
              </a:rPr>
              <a:t>،</a:t>
            </a:r>
            <a:r>
              <a:rPr lang="ar-SA" sz="2300" b="1" dirty="0">
                <a:latin typeface="Arial" panose="020B0604020202020204" pitchFamily="34" charset="0"/>
                <a:cs typeface="Arial" panose="020B0604020202020204" pitchFamily="34" charset="0"/>
              </a:rPr>
              <a:t> عريانا</a:t>
            </a:r>
            <a:r>
              <a:rPr lang="ar-JO" sz="2300" b="1" dirty="0">
                <a:latin typeface="Arial" panose="020B0604020202020204" pitchFamily="34" charset="0"/>
                <a:cs typeface="Arial" panose="020B0604020202020204" pitchFamily="34" charset="0"/>
              </a:rPr>
              <a:t>ً</a:t>
            </a:r>
            <a:r>
              <a:rPr lang="ar-SA" sz="2300" b="1" dirty="0">
                <a:latin typeface="Arial" panose="020B0604020202020204" pitchFamily="34" charset="0"/>
                <a:cs typeface="Arial" panose="020B0604020202020204" pitchFamily="34" charset="0"/>
              </a:rPr>
              <a:t> فلم تكسوني</a:t>
            </a:r>
            <a:r>
              <a:rPr lang="ar-JO" sz="2300" b="1" dirty="0">
                <a:latin typeface="Arial" panose="020B0604020202020204" pitchFamily="34" charset="0"/>
                <a:cs typeface="Arial" panose="020B0604020202020204" pitchFamily="34" charset="0"/>
              </a:rPr>
              <a:t>،</a:t>
            </a:r>
            <a:r>
              <a:rPr lang="ar-SA" sz="2300" b="1" dirty="0">
                <a:latin typeface="Arial" panose="020B0604020202020204" pitchFamily="34" charset="0"/>
                <a:cs typeface="Arial" panose="020B0604020202020204" pitchFamily="34" charset="0"/>
              </a:rPr>
              <a:t> مريضا</a:t>
            </a:r>
            <a:r>
              <a:rPr lang="ar-JO" sz="2300" b="1" dirty="0">
                <a:latin typeface="Arial" panose="020B0604020202020204" pitchFamily="34" charset="0"/>
                <a:cs typeface="Arial" panose="020B0604020202020204" pitchFamily="34" charset="0"/>
              </a:rPr>
              <a:t>ً</a:t>
            </a:r>
            <a:r>
              <a:rPr lang="ar-SA" sz="2300" b="1" dirty="0">
                <a:latin typeface="Arial" panose="020B0604020202020204" pitchFamily="34" charset="0"/>
                <a:cs typeface="Arial" panose="020B0604020202020204" pitchFamily="34" charset="0"/>
              </a:rPr>
              <a:t> ومحبوسا</a:t>
            </a:r>
            <a:r>
              <a:rPr lang="ar-JO" sz="2300" b="1" dirty="0">
                <a:latin typeface="Arial" panose="020B0604020202020204" pitchFamily="34" charset="0"/>
                <a:cs typeface="Arial" panose="020B0604020202020204" pitchFamily="34" charset="0"/>
              </a:rPr>
              <a:t>ً</a:t>
            </a:r>
            <a:r>
              <a:rPr lang="ar-SA" sz="2300" b="1" dirty="0">
                <a:latin typeface="Arial" panose="020B0604020202020204" pitchFamily="34" charset="0"/>
                <a:cs typeface="Arial" panose="020B0604020202020204" pitchFamily="34" charset="0"/>
              </a:rPr>
              <a:t> فلم تزوروني</a:t>
            </a:r>
            <a:r>
              <a:rPr lang="ar-JO" sz="2300" b="1" dirty="0">
                <a:latin typeface="Arial" panose="020B0604020202020204" pitchFamily="34" charset="0"/>
                <a:cs typeface="Arial" panose="020B0604020202020204" pitchFamily="34" charset="0"/>
              </a:rPr>
              <a:t> 44 </a:t>
            </a:r>
            <a:r>
              <a:rPr lang="ar-SA" sz="2300" b="1" dirty="0">
                <a:latin typeface="Arial" panose="020B0604020202020204" pitchFamily="34" charset="0"/>
                <a:cs typeface="Arial" panose="020B0604020202020204" pitchFamily="34" charset="0"/>
              </a:rPr>
              <a:t>حينئذ يجيبونه هم أيضا</a:t>
            </a:r>
            <a:r>
              <a:rPr lang="ar-JO" sz="2300" b="1" dirty="0">
                <a:latin typeface="Arial" panose="020B0604020202020204" pitchFamily="34" charset="0"/>
                <a:cs typeface="Arial" panose="020B0604020202020204" pitchFamily="34" charset="0"/>
              </a:rPr>
              <a:t>ً</a:t>
            </a:r>
            <a:r>
              <a:rPr lang="ar-SA" sz="2300" b="1" dirty="0">
                <a:latin typeface="Arial" panose="020B0604020202020204" pitchFamily="34" charset="0"/>
                <a:cs typeface="Arial" panose="020B0604020202020204" pitchFamily="34" charset="0"/>
              </a:rPr>
              <a:t> قائلين: يا رب، متى رأيناك جائعا</a:t>
            </a:r>
            <a:r>
              <a:rPr lang="ar-JO" sz="2300" b="1" dirty="0">
                <a:latin typeface="Arial" panose="020B0604020202020204" pitchFamily="34" charset="0"/>
                <a:cs typeface="Arial" panose="020B0604020202020204" pitchFamily="34" charset="0"/>
              </a:rPr>
              <a:t>ً</a:t>
            </a:r>
            <a:r>
              <a:rPr lang="ar-SA" sz="2300" b="1" dirty="0">
                <a:latin typeface="Arial" panose="020B0604020202020204" pitchFamily="34" charset="0"/>
                <a:cs typeface="Arial" panose="020B0604020202020204" pitchFamily="34" charset="0"/>
              </a:rPr>
              <a:t> أو عطشانا</a:t>
            </a:r>
            <a:r>
              <a:rPr lang="ar-JO" sz="2300" b="1" dirty="0">
                <a:latin typeface="Arial" panose="020B0604020202020204" pitchFamily="34" charset="0"/>
                <a:cs typeface="Arial" panose="020B0604020202020204" pitchFamily="34" charset="0"/>
              </a:rPr>
              <a:t>ً</a:t>
            </a:r>
            <a:r>
              <a:rPr lang="ar-SA" sz="2300" b="1" dirty="0">
                <a:latin typeface="Arial" panose="020B0604020202020204" pitchFamily="34" charset="0"/>
                <a:cs typeface="Arial" panose="020B0604020202020204" pitchFamily="34" charset="0"/>
              </a:rPr>
              <a:t> أو غريبا</a:t>
            </a:r>
            <a:r>
              <a:rPr lang="ar-JO" sz="2300" b="1" dirty="0">
                <a:latin typeface="Arial" panose="020B0604020202020204" pitchFamily="34" charset="0"/>
                <a:cs typeface="Arial" panose="020B0604020202020204" pitchFamily="34" charset="0"/>
              </a:rPr>
              <a:t>ً</a:t>
            </a:r>
            <a:r>
              <a:rPr lang="ar-SA" sz="2300" b="1" dirty="0">
                <a:latin typeface="Arial" panose="020B0604020202020204" pitchFamily="34" charset="0"/>
                <a:cs typeface="Arial" panose="020B0604020202020204" pitchFamily="34" charset="0"/>
              </a:rPr>
              <a:t> أو عريانا</a:t>
            </a:r>
            <a:r>
              <a:rPr lang="ar-JO" sz="2300" b="1" dirty="0">
                <a:latin typeface="Arial" panose="020B0604020202020204" pitchFamily="34" charset="0"/>
                <a:cs typeface="Arial" panose="020B0604020202020204" pitchFamily="34" charset="0"/>
              </a:rPr>
              <a:t>ً</a:t>
            </a:r>
            <a:r>
              <a:rPr lang="ar-SA" sz="2300" b="1" dirty="0">
                <a:latin typeface="Arial" panose="020B0604020202020204" pitchFamily="34" charset="0"/>
                <a:cs typeface="Arial" panose="020B0604020202020204" pitchFamily="34" charset="0"/>
              </a:rPr>
              <a:t> أو مريضا</a:t>
            </a:r>
            <a:r>
              <a:rPr lang="ar-JO" sz="2300" b="1" dirty="0">
                <a:latin typeface="Arial" panose="020B0604020202020204" pitchFamily="34" charset="0"/>
                <a:cs typeface="Arial" panose="020B0604020202020204" pitchFamily="34" charset="0"/>
              </a:rPr>
              <a:t>ً</a:t>
            </a:r>
            <a:r>
              <a:rPr lang="ar-SA" sz="2300" b="1" dirty="0">
                <a:latin typeface="Arial" panose="020B0604020202020204" pitchFamily="34" charset="0"/>
                <a:cs typeface="Arial" panose="020B0604020202020204" pitchFamily="34" charset="0"/>
              </a:rPr>
              <a:t> أو محبوسا</a:t>
            </a:r>
            <a:r>
              <a:rPr lang="ar-JO" sz="2300" b="1" dirty="0">
                <a:latin typeface="Arial" panose="020B0604020202020204" pitchFamily="34" charset="0"/>
                <a:cs typeface="Arial" panose="020B0604020202020204" pitchFamily="34" charset="0"/>
              </a:rPr>
              <a:t>ً</a:t>
            </a:r>
            <a:r>
              <a:rPr lang="ar-SA" sz="2300" b="1" dirty="0">
                <a:latin typeface="Arial" panose="020B0604020202020204" pitchFamily="34" charset="0"/>
                <a:cs typeface="Arial" panose="020B0604020202020204" pitchFamily="34" charset="0"/>
              </a:rPr>
              <a:t> ولم نخدمك؟</a:t>
            </a:r>
            <a:r>
              <a:rPr lang="ar-JO" sz="2300" b="1" dirty="0">
                <a:latin typeface="Arial" panose="020B0604020202020204" pitchFamily="34" charset="0"/>
                <a:cs typeface="Arial" panose="020B0604020202020204" pitchFamily="34" charset="0"/>
              </a:rPr>
              <a:t> 45 </a:t>
            </a:r>
            <a:r>
              <a:rPr lang="ar-SA" sz="2300" b="1" dirty="0">
                <a:latin typeface="Arial" panose="020B0604020202020204" pitchFamily="34" charset="0"/>
                <a:cs typeface="Arial" panose="020B0604020202020204" pitchFamily="34" charset="0"/>
              </a:rPr>
              <a:t>فيجيبهم قائلا</a:t>
            </a:r>
            <a:r>
              <a:rPr lang="ar-JO" sz="2300" b="1" dirty="0">
                <a:latin typeface="Arial" panose="020B0604020202020204" pitchFamily="34" charset="0"/>
                <a:cs typeface="Arial" panose="020B0604020202020204" pitchFamily="34" charset="0"/>
              </a:rPr>
              <a:t>ً</a:t>
            </a:r>
            <a:r>
              <a:rPr lang="ar-SA" sz="2300" b="1" dirty="0">
                <a:latin typeface="Arial" panose="020B0604020202020204" pitchFamily="34" charset="0"/>
                <a:cs typeface="Arial" panose="020B0604020202020204" pitchFamily="34" charset="0"/>
              </a:rPr>
              <a:t>: الحق أقول لكم: بما أنكم لم تفعلوه بأحد هؤلاء الأصاغر، فبي لم تفعلوا</a:t>
            </a:r>
            <a:r>
              <a:rPr lang="ar-JO" sz="2300" b="1" dirty="0">
                <a:latin typeface="Arial" panose="020B0604020202020204" pitchFamily="34" charset="0"/>
                <a:cs typeface="Arial" panose="020B0604020202020204" pitchFamily="34" charset="0"/>
              </a:rPr>
              <a:t> 46 </a:t>
            </a:r>
            <a:r>
              <a:rPr lang="ar-SA" sz="2300" b="1" dirty="0">
                <a:latin typeface="Arial" panose="020B0604020202020204" pitchFamily="34" charset="0"/>
                <a:cs typeface="Arial" panose="020B0604020202020204" pitchFamily="34" charset="0"/>
              </a:rPr>
              <a:t>فيمضي هؤلاء إلى عذاب أبدي والأبرار إلى حياة أبدية.</a:t>
            </a:r>
          </a:p>
        </p:txBody>
      </p:sp>
    </p:spTree>
    <p:extLst>
      <p:ext uri="{BB962C8B-B14F-4D97-AF65-F5344CB8AC3E}">
        <p14:creationId xmlns:p14="http://schemas.microsoft.com/office/powerpoint/2010/main" val="7902952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iptv.org/iowapathways/images/a_000232_large.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 y="0"/>
            <a:ext cx="9144000" cy="6858000"/>
          </a:xfrm>
          <a:prstGeom prst="rect">
            <a:avLst/>
          </a:prstGeom>
          <a:noFill/>
        </p:spPr>
      </p:pic>
      <p:sp>
        <p:nvSpPr>
          <p:cNvPr id="2" name="Title 1"/>
          <p:cNvSpPr>
            <a:spLocks noGrp="1"/>
          </p:cNvSpPr>
          <p:nvPr>
            <p:ph type="title"/>
          </p:nvPr>
        </p:nvSpPr>
        <p:spPr>
          <a:xfrm>
            <a:off x="152400" y="152400"/>
            <a:ext cx="8153400" cy="762000"/>
          </a:xfrm>
        </p:spPr>
        <p:txBody>
          <a:bodyPr>
            <a:normAutofit fontScale="90000"/>
          </a:bodyPr>
          <a:lstStyle/>
          <a:p>
            <a:r>
              <a:rPr lang="ar-JO" sz="4800" b="1" dirty="0">
                <a:cs typeface="Arial" panose="020B0604020202020204" pitchFamily="34" charset="0"/>
              </a:rPr>
              <a:t>الإحتياجات في كل مكان حولنا</a:t>
            </a:r>
            <a:endParaRPr lang="en-GB" sz="4800" b="1" i="1" dirty="0"/>
          </a:p>
        </p:txBody>
      </p:sp>
    </p:spTree>
    <p:extLst>
      <p:ext uri="{BB962C8B-B14F-4D97-AF65-F5344CB8AC3E}">
        <p14:creationId xmlns:p14="http://schemas.microsoft.com/office/powerpoint/2010/main" val="30445623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90600"/>
          </a:xfrm>
        </p:spPr>
        <p:txBody>
          <a:bodyPr>
            <a:normAutofit/>
          </a:bodyPr>
          <a:lstStyle/>
          <a:p>
            <a:pPr algn="ctr"/>
            <a:r>
              <a:rPr lang="ar-JO" sz="5400" b="1" dirty="0">
                <a:cs typeface="Arial" panose="020B0604020202020204" pitchFamily="34" charset="0"/>
              </a:rPr>
              <a:t>ما هو حافزك؟</a:t>
            </a:r>
            <a:endParaRPr lang="en-GB" sz="5400" b="1" dirty="0"/>
          </a:p>
        </p:txBody>
      </p:sp>
      <p:sp>
        <p:nvSpPr>
          <p:cNvPr id="3" name="Content Placeholder 2"/>
          <p:cNvSpPr>
            <a:spLocks noGrp="1"/>
          </p:cNvSpPr>
          <p:nvPr>
            <p:ph sz="quarter" idx="1"/>
          </p:nvPr>
        </p:nvSpPr>
        <p:spPr>
          <a:xfrm>
            <a:off x="609600" y="2286000"/>
            <a:ext cx="8534400" cy="3276600"/>
          </a:xfrm>
        </p:spPr>
        <p:txBody>
          <a:bodyPr>
            <a:normAutofit/>
          </a:bodyPr>
          <a:lstStyle/>
          <a:p>
            <a:pPr algn="r" rtl="1">
              <a:spcBef>
                <a:spcPts val="2400"/>
              </a:spcBef>
              <a:spcAft>
                <a:spcPts val="1800"/>
              </a:spcAft>
            </a:pPr>
            <a:r>
              <a:rPr lang="ar-JO" sz="3200" b="1" dirty="0">
                <a:latin typeface="Arial" panose="020B0604020202020204" pitchFamily="34" charset="0"/>
                <a:cs typeface="Arial" panose="020B0604020202020204" pitchFamily="34" charset="0"/>
              </a:rPr>
              <a:t>استضافة الآخرين مقابل إظهار الضيافة.</a:t>
            </a:r>
            <a:endParaRPr lang="en-US" sz="3200" b="1" dirty="0">
              <a:latin typeface="Arial" panose="020B0604020202020204" pitchFamily="34" charset="0"/>
              <a:cs typeface="Arial" panose="020B0604020202020204" pitchFamily="34" charset="0"/>
            </a:endParaRPr>
          </a:p>
          <a:p>
            <a:pPr algn="r" rtl="1">
              <a:spcBef>
                <a:spcPts val="2400"/>
              </a:spcBef>
              <a:spcAft>
                <a:spcPts val="1800"/>
              </a:spcAft>
            </a:pPr>
            <a:r>
              <a:rPr lang="ar-JO" sz="3200" b="1" dirty="0">
                <a:latin typeface="Arial" panose="020B0604020202020204" pitchFamily="34" charset="0"/>
                <a:cs typeface="Arial" panose="020B0604020202020204" pitchFamily="34" charset="0"/>
              </a:rPr>
              <a:t>أناس من اختيارك.</a:t>
            </a:r>
            <a:endParaRPr lang="en-US" sz="3200" b="1" dirty="0">
              <a:latin typeface="Arial" panose="020B0604020202020204" pitchFamily="34" charset="0"/>
              <a:cs typeface="Arial" panose="020B0604020202020204" pitchFamily="34" charset="0"/>
            </a:endParaRPr>
          </a:p>
          <a:p>
            <a:pPr algn="r" rtl="1">
              <a:spcBef>
                <a:spcPts val="2400"/>
              </a:spcBef>
              <a:spcAft>
                <a:spcPts val="1800"/>
              </a:spcAft>
            </a:pPr>
            <a:r>
              <a:rPr lang="ar-JO" sz="3200" b="1" dirty="0">
                <a:latin typeface="Arial" panose="020B0604020202020204" pitchFamily="34" charset="0"/>
                <a:cs typeface="Arial" panose="020B0604020202020204" pitchFamily="34" charset="0"/>
              </a:rPr>
              <a:t>القيام بذلك كما يجب أن تفعل مع يسوع.</a:t>
            </a:r>
            <a:endParaRPr lang="en-GB"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287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7072313" cy="6893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6" name="Rectangle 5"/>
          <p:cNvSpPr/>
          <p:nvPr/>
        </p:nvSpPr>
        <p:spPr>
          <a:xfrm>
            <a:off x="0" y="3284984"/>
            <a:ext cx="9144000" cy="2585323"/>
          </a:xfrm>
          <a:prstGeom prst="rect">
            <a:avLst/>
          </a:prstGeom>
        </p:spPr>
        <p:txBody>
          <a:bodyPr vert="horz" anchor="ctr">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prstClr val="white"/>
                </a:solidFill>
                <a:effectLst>
                  <a:glow rad="177800">
                    <a:prstClr val="black"/>
                  </a:glow>
                </a:effectLst>
                <a:uLnTx/>
                <a:uFillTx/>
                <a:latin typeface="Arial" panose="020B0604020202020204" pitchFamily="34" charset="0"/>
                <a:ea typeface="ＭＳ Ｐゴシック" charset="0"/>
                <a:cs typeface="Arial" panose="020B0604020202020204" pitchFamily="34" charset="0"/>
              </a:rPr>
              <a:t>أظهر الضيافة للغرباء وسيفعل الله ذلك معك</a:t>
            </a:r>
            <a:endParaRPr kumimoji="0" lang="en-GB" sz="4000" b="1" u="none" strike="noStrike" kern="1200" cap="none" spc="0" normalizeH="0" baseline="0" noProof="0" dirty="0">
              <a:ln>
                <a:noFill/>
              </a:ln>
              <a:solidFill>
                <a:prstClr val="white"/>
              </a:solidFill>
              <a:effectLst>
                <a:glow rad="1778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5" name="Subtitle 2"/>
          <p:cNvSpPr txBox="1">
            <a:spLocks/>
          </p:cNvSpPr>
          <p:nvPr/>
        </p:nvSpPr>
        <p:spPr>
          <a:xfrm>
            <a:off x="2362200" y="6019800"/>
            <a:ext cx="6781800" cy="762000"/>
          </a:xfrm>
          <a:prstGeom prst="rect">
            <a:avLst/>
          </a:prstGeom>
          <a:solidFill>
            <a:srgbClr val="000090"/>
          </a:solidFill>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700"/>
              </a:spcBef>
              <a:spcAft>
                <a:spcPts val="0"/>
              </a:spcAft>
              <a:buClr>
                <a:srgbClr val="9F2936"/>
              </a:buClr>
              <a:buSzPct val="60000"/>
              <a:buFont typeface="Wingdings"/>
              <a:buNone/>
              <a:tabLst/>
              <a:defRPr/>
            </a:pPr>
            <a:r>
              <a:rPr kumimoji="0" lang="ar-JO" sz="2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عب 13: 2   لا تنسوا إضافة الغرباء لأن بها أضاف أناس ملائكة وهم لا يدرون</a:t>
            </a:r>
          </a:p>
        </p:txBody>
      </p:sp>
      <p:sp>
        <p:nvSpPr>
          <p:cNvPr id="7" name="Rectangle 6"/>
          <p:cNvSpPr/>
          <p:nvPr/>
        </p:nvSpPr>
        <p:spPr>
          <a:xfrm>
            <a:off x="381000" y="304800"/>
            <a:ext cx="8305800" cy="797782"/>
          </a:xfrm>
          <a:prstGeom prst="rect">
            <a:avLst/>
          </a:prstGeom>
          <a:solidFill>
            <a:srgbClr val="000090"/>
          </a:solidFill>
        </p:spPr>
        <p:txBody>
          <a:bodyPr wrap="square">
            <a:spAutoFit/>
          </a:bodyPr>
          <a:lstStyle/>
          <a:p>
            <a:pPr marL="1025525" marR="0" lvl="0" indent="-1025525" algn="ctr" defTabSz="914400" rtl="0" eaLnBrk="1" fontAlgn="auto" latinLnBrk="0" hangingPunct="1">
              <a:lnSpc>
                <a:spcPts val="6000"/>
              </a:lnSpc>
              <a:spcBef>
                <a:spcPts val="0"/>
              </a:spcBef>
              <a:spcAft>
                <a:spcPts val="0"/>
              </a:spcAft>
              <a:buClrTx/>
              <a:buSzTx/>
              <a:buFontTx/>
              <a:buNone/>
              <a:tabLst>
                <a:tab pos="1025525" algn="l"/>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الفكرة الرئيسية في عبرانيين 13: 2</a:t>
            </a:r>
            <a:endParaRPr kumimoji="0" lang="en-GB"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269180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32" y="531316"/>
            <a:ext cx="9196462" cy="578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177950379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ngapore_map.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81915" y="-315416"/>
            <a:ext cx="3962085" cy="3843473"/>
          </a:xfrm>
          <a:prstGeom prst="rect">
            <a:avLst/>
          </a:prstGeom>
          <a:ln>
            <a:noFill/>
          </a:ln>
        </p:spPr>
      </p:pic>
      <p:sp>
        <p:nvSpPr>
          <p:cNvPr id="2" name="Title 1"/>
          <p:cNvSpPr>
            <a:spLocks noGrp="1"/>
          </p:cNvSpPr>
          <p:nvPr>
            <p:ph type="title"/>
          </p:nvPr>
        </p:nvSpPr>
        <p:spPr>
          <a:xfrm>
            <a:off x="611560" y="72008"/>
            <a:ext cx="4391400" cy="1124744"/>
          </a:xfrm>
        </p:spPr>
        <p:txBody>
          <a:bodyPr>
            <a:normAutofit/>
          </a:bodyPr>
          <a:lstStyle/>
          <a:p>
            <a:pPr algn="ctr"/>
            <a:r>
              <a:rPr lang="ar-JO" b="1" dirty="0">
                <a:cs typeface="Arial" panose="020B0604020202020204" pitchFamily="34" charset="0"/>
              </a:rPr>
              <a:t>فرص في سنغافورة</a:t>
            </a:r>
            <a:endParaRPr lang="en-GB" dirty="0"/>
          </a:p>
        </p:txBody>
      </p:sp>
      <p:sp>
        <p:nvSpPr>
          <p:cNvPr id="3" name="Content Placeholder 2"/>
          <p:cNvSpPr>
            <a:spLocks noGrp="1"/>
          </p:cNvSpPr>
          <p:nvPr>
            <p:ph sz="quarter" idx="1"/>
          </p:nvPr>
        </p:nvSpPr>
        <p:spPr>
          <a:xfrm>
            <a:off x="251520" y="1988840"/>
            <a:ext cx="5759552" cy="3810000"/>
          </a:xfrm>
        </p:spPr>
        <p:txBody>
          <a:bodyPr>
            <a:noAutofit/>
          </a:bodyPr>
          <a:lstStyle/>
          <a:p>
            <a:pPr marL="457200" indent="-457200" algn="r" rtl="1"/>
            <a:r>
              <a:rPr lang="ar-JO" sz="3200" b="1" dirty="0">
                <a:cs typeface="Arial" panose="020B0604020202020204" pitchFamily="34" charset="0"/>
              </a:rPr>
              <a:t>37% من مجموع القوى العاملة في سنغافورة هو 36ر3 مليون = 24ر1 مليون هم من الأجانب</a:t>
            </a:r>
            <a:endParaRPr lang="en-US" sz="3200" b="1" dirty="0"/>
          </a:p>
          <a:p>
            <a:pPr marL="0" indent="0">
              <a:buNone/>
            </a:pPr>
            <a:endParaRPr lang="en-US" sz="3200" b="1" dirty="0"/>
          </a:p>
          <a:p>
            <a:pPr marL="457200" indent="-457200" algn="r" rtl="1"/>
            <a:r>
              <a:rPr lang="ar-JO" sz="3200" b="1" dirty="0">
                <a:cs typeface="Arial" panose="020B0604020202020204" pitchFamily="34" charset="0"/>
              </a:rPr>
              <a:t>738ر136 مسافر يومياً</a:t>
            </a:r>
            <a:endParaRPr lang="en-US" sz="3200" b="1" dirty="0"/>
          </a:p>
          <a:p>
            <a:pPr marL="457200" indent="-457200">
              <a:buNone/>
            </a:pPr>
            <a:endParaRPr lang="en-US" sz="3200" b="1" dirty="0"/>
          </a:p>
          <a:p>
            <a:pPr marL="457200" indent="-457200" algn="r" rtl="1"/>
            <a:r>
              <a:rPr lang="ar-JO" sz="3200" b="1" dirty="0">
                <a:cs typeface="Arial" panose="020B0604020202020204" pitchFamily="34" charset="0"/>
              </a:rPr>
              <a:t>استضافة الخدمات</a:t>
            </a:r>
            <a:endParaRPr lang="en-US" sz="3200" b="1" dirty="0"/>
          </a:p>
          <a:p>
            <a:pPr marL="457200" indent="-457200"/>
            <a:endParaRPr lang="en-GB" sz="3200" b="1" dirty="0"/>
          </a:p>
        </p:txBody>
      </p:sp>
    </p:spTree>
    <p:extLst>
      <p:ext uri="{BB962C8B-B14F-4D97-AF65-F5344CB8AC3E}">
        <p14:creationId xmlns:p14="http://schemas.microsoft.com/office/powerpoint/2010/main" val="44202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562B0B2-BD6B-5E4A-9A47-EDFAF2E140DA}"/>
              </a:ext>
            </a:extLst>
          </p:cNvPr>
          <p:cNvGrpSpPr/>
          <p:nvPr/>
        </p:nvGrpSpPr>
        <p:grpSpPr>
          <a:xfrm>
            <a:off x="1043608" y="548680"/>
            <a:ext cx="7527727" cy="5911453"/>
            <a:chOff x="1043608" y="548680"/>
            <a:chExt cx="7527727" cy="5911453"/>
          </a:xfrm>
        </p:grpSpPr>
        <p:grpSp>
          <p:nvGrpSpPr>
            <p:cNvPr id="43011" name="Group 3"/>
            <p:cNvGrpSpPr>
              <a:grpSpLocks/>
            </p:cNvGrpSpPr>
            <p:nvPr/>
          </p:nvGrpSpPr>
          <p:grpSpPr bwMode="auto">
            <a:xfrm>
              <a:off x="1043608" y="548680"/>
              <a:ext cx="7527727" cy="5911453"/>
              <a:chOff x="0" y="0"/>
              <a:chExt cx="6744" cy="5296"/>
            </a:xfrm>
          </p:grpSpPr>
          <p:pic>
            <p:nvPicPr>
              <p:cNvPr id="4300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6" y="176"/>
                <a:ext cx="6392" cy="4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pic>
            <p:nvPicPr>
              <p:cNvPr id="43010"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744" cy="52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grpSp>
        <p:grpSp>
          <p:nvGrpSpPr>
            <p:cNvPr id="4" name="Group 3">
              <a:extLst>
                <a:ext uri="{FF2B5EF4-FFF2-40B4-BE49-F238E27FC236}">
                  <a16:creationId xmlns:a16="http://schemas.microsoft.com/office/drawing/2014/main" id="{FBFC866F-31C3-7146-8DD0-840C536223E3}"/>
                </a:ext>
              </a:extLst>
            </p:cNvPr>
            <p:cNvGrpSpPr/>
            <p:nvPr/>
          </p:nvGrpSpPr>
          <p:grpSpPr>
            <a:xfrm>
              <a:off x="2810621" y="2288260"/>
              <a:ext cx="3982106" cy="2796924"/>
              <a:chOff x="2810621" y="2288260"/>
              <a:chExt cx="3982106" cy="2796924"/>
            </a:xfrm>
          </p:grpSpPr>
          <p:sp>
            <p:nvSpPr>
              <p:cNvPr id="3" name="Rounded Rectangle 2">
                <a:extLst>
                  <a:ext uri="{FF2B5EF4-FFF2-40B4-BE49-F238E27FC236}">
                    <a16:creationId xmlns:a16="http://schemas.microsoft.com/office/drawing/2014/main" id="{F0A5D1F6-C617-B94F-80A3-E5B640C8C8D3}"/>
                  </a:ext>
                </a:extLst>
              </p:cNvPr>
              <p:cNvSpPr/>
              <p:nvPr/>
            </p:nvSpPr>
            <p:spPr bwMode="auto">
              <a:xfrm rot="21194172">
                <a:off x="2810621" y="2354619"/>
                <a:ext cx="1169896" cy="728370"/>
              </a:xfrm>
              <a:prstGeom prst="roundRect">
                <a:avLst/>
              </a:prstGeom>
              <a:solidFill>
                <a:srgbClr val="567F7E"/>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8" name="Rounded Rectangle 7">
                <a:extLst>
                  <a:ext uri="{FF2B5EF4-FFF2-40B4-BE49-F238E27FC236}">
                    <a16:creationId xmlns:a16="http://schemas.microsoft.com/office/drawing/2014/main" id="{A0AA96CB-2BB6-2849-8C99-77E717B45DAD}"/>
                  </a:ext>
                </a:extLst>
              </p:cNvPr>
              <p:cNvSpPr/>
              <p:nvPr/>
            </p:nvSpPr>
            <p:spPr bwMode="auto">
              <a:xfrm>
                <a:off x="3897549" y="2288260"/>
                <a:ext cx="1169896" cy="691212"/>
              </a:xfrm>
              <a:prstGeom prst="roundRect">
                <a:avLst/>
              </a:prstGeom>
              <a:solidFill>
                <a:srgbClr val="567F7E"/>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9" name="Rounded Rectangle 8">
                <a:extLst>
                  <a:ext uri="{FF2B5EF4-FFF2-40B4-BE49-F238E27FC236}">
                    <a16:creationId xmlns:a16="http://schemas.microsoft.com/office/drawing/2014/main" id="{CC750E2A-AAB5-F34D-9D0C-969FF695340E}"/>
                  </a:ext>
                </a:extLst>
              </p:cNvPr>
              <p:cNvSpPr/>
              <p:nvPr/>
            </p:nvSpPr>
            <p:spPr bwMode="auto">
              <a:xfrm>
                <a:off x="4717058" y="2305513"/>
                <a:ext cx="1169896" cy="691212"/>
              </a:xfrm>
              <a:prstGeom prst="roundRect">
                <a:avLst/>
              </a:prstGeom>
              <a:solidFill>
                <a:srgbClr val="567F7E"/>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10" name="Rounded Rectangle 9">
                <a:extLst>
                  <a:ext uri="{FF2B5EF4-FFF2-40B4-BE49-F238E27FC236}">
                    <a16:creationId xmlns:a16="http://schemas.microsoft.com/office/drawing/2014/main" id="{43CA3C7C-AEC7-6C44-8EE8-10853649E8AD}"/>
                  </a:ext>
                </a:extLst>
              </p:cNvPr>
              <p:cNvSpPr/>
              <p:nvPr/>
            </p:nvSpPr>
            <p:spPr bwMode="auto">
              <a:xfrm rot="456359">
                <a:off x="5622831" y="2351255"/>
                <a:ext cx="1169896" cy="691212"/>
              </a:xfrm>
              <a:prstGeom prst="roundRect">
                <a:avLst/>
              </a:prstGeom>
              <a:solidFill>
                <a:srgbClr val="567F7E"/>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11" name="Rounded Rectangle 10">
                <a:extLst>
                  <a:ext uri="{FF2B5EF4-FFF2-40B4-BE49-F238E27FC236}">
                    <a16:creationId xmlns:a16="http://schemas.microsoft.com/office/drawing/2014/main" id="{EC4E1406-312B-914F-903A-B9E72524FE2C}"/>
                  </a:ext>
                </a:extLst>
              </p:cNvPr>
              <p:cNvSpPr/>
              <p:nvPr/>
            </p:nvSpPr>
            <p:spPr bwMode="auto">
              <a:xfrm>
                <a:off x="3203848" y="4582887"/>
                <a:ext cx="1169896" cy="502297"/>
              </a:xfrm>
              <a:prstGeom prst="roundRect">
                <a:avLst/>
              </a:prstGeom>
              <a:solidFill>
                <a:srgbClr val="567F7E"/>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12" name="Rounded Rectangle 11">
                <a:extLst>
                  <a:ext uri="{FF2B5EF4-FFF2-40B4-BE49-F238E27FC236}">
                    <a16:creationId xmlns:a16="http://schemas.microsoft.com/office/drawing/2014/main" id="{95A1D317-287F-EA4E-BB81-7780D2B3E0D4}"/>
                  </a:ext>
                </a:extLst>
              </p:cNvPr>
              <p:cNvSpPr/>
              <p:nvPr/>
            </p:nvSpPr>
            <p:spPr bwMode="auto">
              <a:xfrm>
                <a:off x="5183752" y="4581119"/>
                <a:ext cx="1169896" cy="504065"/>
              </a:xfrm>
              <a:prstGeom prst="roundRect">
                <a:avLst/>
              </a:prstGeom>
              <a:solidFill>
                <a:srgbClr val="567F7E"/>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13" name="Rounded Rectangle 12">
                <a:extLst>
                  <a:ext uri="{FF2B5EF4-FFF2-40B4-BE49-F238E27FC236}">
                    <a16:creationId xmlns:a16="http://schemas.microsoft.com/office/drawing/2014/main" id="{49AB80E2-3046-4C49-B627-F4BFAAE13F6B}"/>
                  </a:ext>
                </a:extLst>
              </p:cNvPr>
              <p:cNvSpPr/>
              <p:nvPr/>
            </p:nvSpPr>
            <p:spPr bwMode="auto">
              <a:xfrm>
                <a:off x="4269352" y="4581119"/>
                <a:ext cx="1169896" cy="504065"/>
              </a:xfrm>
              <a:prstGeom prst="roundRect">
                <a:avLst/>
              </a:prstGeom>
              <a:solidFill>
                <a:srgbClr val="567F7E"/>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grpSp>
      </p:grpSp>
      <p:sp>
        <p:nvSpPr>
          <p:cNvPr id="2" name="TextBox 1">
            <a:extLst>
              <a:ext uri="{FF2B5EF4-FFF2-40B4-BE49-F238E27FC236}">
                <a16:creationId xmlns:a16="http://schemas.microsoft.com/office/drawing/2014/main" id="{087B995F-97E4-5845-A288-13451CDF3626}"/>
              </a:ext>
            </a:extLst>
          </p:cNvPr>
          <p:cNvSpPr txBox="1"/>
          <p:nvPr/>
        </p:nvSpPr>
        <p:spPr>
          <a:xfrm>
            <a:off x="2771799" y="2276872"/>
            <a:ext cx="4061525"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4800" b="1" u="none" strike="noStrike" kern="1200" cap="none" spc="0" normalizeH="0" baseline="0" noProof="0" dirty="0">
                <a:ln>
                  <a:noFill/>
                </a:ln>
                <a:solidFill>
                  <a:srgbClr val="FFFFFF"/>
                </a:solidFill>
                <a:effectLst/>
                <a:uLnTx/>
                <a:uFillTx/>
                <a:latin typeface="Arial" panose="020B0604020202020204" pitchFamily="34" charset="0"/>
                <a:ea typeface="Kaiti SC" panose="02010600040101010101" pitchFamily="2" charset="-122"/>
                <a:cs typeface="Arial" panose="020B0604020202020204" pitchFamily="34" charset="0"/>
              </a:rPr>
              <a:t>العبرانيين</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Kaiti SC" panose="02010600040101010101" pitchFamily="2" charset="-122"/>
              <a:cs typeface="Arial" panose="020B0604020202020204" pitchFamily="34" charset="0"/>
            </a:endParaRPr>
          </a:p>
        </p:txBody>
      </p:sp>
      <p:sp>
        <p:nvSpPr>
          <p:cNvPr id="6" name="TextBox 5">
            <a:extLst>
              <a:ext uri="{FF2B5EF4-FFF2-40B4-BE49-F238E27FC236}">
                <a16:creationId xmlns:a16="http://schemas.microsoft.com/office/drawing/2014/main" id="{C62A8497-7128-0040-8F98-1DF112F39887}"/>
              </a:ext>
            </a:extLst>
          </p:cNvPr>
          <p:cNvSpPr txBox="1"/>
          <p:nvPr/>
        </p:nvSpPr>
        <p:spPr>
          <a:xfrm>
            <a:off x="3419871" y="4689854"/>
            <a:ext cx="2917659"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FFFFFF"/>
                </a:solidFill>
                <a:effectLst/>
                <a:uLnTx/>
                <a:uFillTx/>
                <a:latin typeface="Arial" panose="020B0604020202020204" pitchFamily="34" charset="0"/>
                <a:ea typeface="Kaiti SC" panose="02010600040101010101" pitchFamily="2" charset="-122"/>
                <a:cs typeface="Arial" panose="020B0604020202020204" pitchFamily="34" charset="0"/>
              </a:rPr>
              <a:t>هل ستفعل؟</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Kaiti SC" panose="02010600040101010101" pitchFamily="2" charset="-122"/>
              <a:cs typeface="Arial" panose="020B0604020202020204" pitchFamily="34" charset="0"/>
            </a:endParaRPr>
          </a:p>
        </p:txBody>
      </p:sp>
    </p:spTree>
    <p:extLst>
      <p:ext uri="{BB962C8B-B14F-4D97-AF65-F5344CB8AC3E}">
        <p14:creationId xmlns:p14="http://schemas.microsoft.com/office/powerpoint/2010/main" val="398795090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760"/>
            <a:ext cx="9144001" cy="68777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705844"/>
          </a:xfrm>
          <a:noFill/>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اذكروا المقيدين كأنكم مقيدون معهم</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(13: 3أ)</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185888541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2469"/>
            <a:ext cx="9144000" cy="688046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705844"/>
          </a:xfrm>
          <a:noFill/>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والمذلين كأنكم أنتم أيضاً في الجسد.</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(13: 3ب)</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92122240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1816777" y="703320"/>
            <a:ext cx="13504333" cy="5892800"/>
          </a:xfrm>
          <a:prstGeom prst="rect">
            <a:avLst/>
          </a:prstGeom>
        </p:spPr>
      </p:pic>
      <p:sp>
        <p:nvSpPr>
          <p:cNvPr id="900098" name="Rectangle 2"/>
          <p:cNvSpPr>
            <a:spLocks noGrp="1" noChangeArrowheads="1"/>
          </p:cNvSpPr>
          <p:nvPr>
            <p:ph type="ctrTitle"/>
          </p:nvPr>
        </p:nvSpPr>
        <p:spPr>
          <a:xfrm>
            <a:off x="0" y="4466142"/>
            <a:ext cx="9144000" cy="1556137"/>
          </a:xfrm>
          <a:solidFill>
            <a:schemeClr val="tx1"/>
          </a:solidFill>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Copperplate Gothic Light"/>
                <a:ea typeface="ＭＳ Ｐゴシック" charset="0"/>
                <a:cs typeface="Copperplate Gothic Light"/>
              </a:rPr>
              <a:t>لأن إلهنا نار آكلة</a:t>
            </a:r>
            <a:br>
              <a:rPr lang="en-US" sz="3200" b="1" dirty="0">
                <a:effectLst>
                  <a:glow rad="127000">
                    <a:schemeClr val="tx1"/>
                  </a:glow>
                </a:effectLst>
                <a:latin typeface="Copperplate Gothic Light"/>
                <a:ea typeface="ＭＳ Ｐゴシック" charset="0"/>
                <a:cs typeface="Copperplate Gothic Light"/>
              </a:rPr>
            </a:br>
            <a:r>
              <a:rPr lang="ar-JO" sz="3200" b="1" dirty="0">
                <a:effectLst>
                  <a:glow rad="127000">
                    <a:schemeClr val="tx1"/>
                  </a:glow>
                </a:effectLst>
                <a:latin typeface="Copperplate Gothic Light"/>
                <a:ea typeface="ＭＳ Ｐゴシック" charset="0"/>
                <a:cs typeface="Copperplate Gothic Light"/>
              </a:rPr>
              <a:t>عبرانيين 12: 29</a:t>
            </a:r>
            <a:endParaRPr lang="en-US" sz="3200" b="1" dirty="0">
              <a:effectLst>
                <a:glow rad="127000">
                  <a:schemeClr val="tx1"/>
                </a:glow>
              </a:effectLst>
              <a:latin typeface="Copperplate Gothic Light"/>
              <a:ea typeface="ＭＳ Ｐゴシック" charset="0"/>
              <a:cs typeface="Copperplate Gothic Light"/>
            </a:endParaRPr>
          </a:p>
        </p:txBody>
      </p:sp>
    </p:spTree>
    <p:extLst>
      <p:ext uri="{BB962C8B-B14F-4D97-AF65-F5344CB8AC3E}">
        <p14:creationId xmlns:p14="http://schemas.microsoft.com/office/powerpoint/2010/main" val="131120655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23398"/>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3418228"/>
          </a:xfrm>
          <a:noFill/>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ليكن الزواج مكرماً عند كل واحد، والمضجع غير نجس.</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(13: 4أ)</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46627894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491880" y="4581128"/>
            <a:ext cx="5432605" cy="2376264"/>
            <a:chOff x="3491880" y="4581128"/>
            <a:chExt cx="5432605" cy="2376264"/>
          </a:xfrm>
        </p:grpSpPr>
        <p:pic>
          <p:nvPicPr>
            <p:cNvPr id="13" name="Picture 1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24328" y="4581128"/>
              <a:ext cx="1400157" cy="2376264"/>
            </a:xfrm>
            <a:prstGeom prst="rect">
              <a:avLst/>
            </a:prstGeom>
          </p:spPr>
        </p:pic>
        <p:sp>
          <p:nvSpPr>
            <p:cNvPr id="10" name="Title 2"/>
            <p:cNvSpPr txBox="1">
              <a:spLocks/>
            </p:cNvSpPr>
            <p:nvPr/>
          </p:nvSpPr>
          <p:spPr bwMode="auto">
            <a:xfrm>
              <a:off x="3491880" y="5733256"/>
              <a:ext cx="3960440" cy="112474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3" tIns="35713" rIns="35713" bIns="35713" numCol="1" anchor="t" anchorCtr="0" compatLnSpc="1">
              <a:prstTxWarp prst="textNoShape">
                <a:avLst/>
              </a:prstTxWarp>
            </a:bodyPr>
            <a:lst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2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84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27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69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a:lstStyle>
            <a:p>
              <a:pPr algn="r"/>
              <a:r>
                <a:rPr lang="en-US" sz="3200" b="1" dirty="0">
                  <a:latin typeface="Arial" panose="020B0604020202020204" pitchFamily="34" charset="0"/>
                  <a:cs typeface="Arial" panose="020B0604020202020204" pitchFamily="34" charset="0"/>
                </a:rPr>
                <a:t>He brews</a:t>
              </a:r>
              <a:r>
                <a:rPr lang="ar-JO" sz="3200" b="1" dirty="0">
                  <a:latin typeface="Arial" panose="020B0604020202020204" pitchFamily="34" charset="0"/>
                  <a:cs typeface="Arial" panose="020B0604020202020204" pitchFamily="34" charset="0"/>
                </a:rPr>
                <a:t>الزوجة: </a:t>
              </a:r>
              <a:endParaRPr lang="ar-SA" sz="3200" b="1" dirty="0">
                <a:latin typeface="Arial" panose="020B0604020202020204" pitchFamily="34" charset="0"/>
                <a:cs typeface="Arial" panose="020B0604020202020204" pitchFamily="34" charset="0"/>
              </a:endParaRPr>
            </a:p>
            <a:p>
              <a:pPr algn="r"/>
              <a:r>
                <a:rPr lang="ar-SA" sz="3200" b="1" dirty="0">
                  <a:latin typeface="Arial" panose="020B0604020202020204" pitchFamily="34" charset="0"/>
                  <a:cs typeface="Arial" panose="020B0604020202020204" pitchFamily="34" charset="0"/>
                </a:rPr>
                <a:t>هو يحضر قهوة </a:t>
              </a:r>
              <a:endParaRPr lang="en-US" sz="3200" b="1" dirty="0">
                <a:latin typeface="Arial" panose="020B0604020202020204" pitchFamily="34" charset="0"/>
                <a:cs typeface="Arial" panose="020B0604020202020204" pitchFamily="34" charset="0"/>
              </a:endParaRPr>
            </a:p>
          </p:txBody>
        </p:sp>
      </p:grpSp>
      <p:grpSp>
        <p:nvGrpSpPr>
          <p:cNvPr id="6" name="Group 5"/>
          <p:cNvGrpSpPr/>
          <p:nvPr/>
        </p:nvGrpSpPr>
        <p:grpSpPr>
          <a:xfrm>
            <a:off x="2267744" y="1844824"/>
            <a:ext cx="6728749" cy="2376264"/>
            <a:chOff x="2267744" y="1844824"/>
            <a:chExt cx="6728749" cy="2376264"/>
          </a:xfrm>
        </p:grpSpPr>
        <p:sp>
          <p:nvSpPr>
            <p:cNvPr id="8" name="Title 2"/>
            <p:cNvSpPr txBox="1">
              <a:spLocks/>
            </p:cNvSpPr>
            <p:nvPr/>
          </p:nvSpPr>
          <p:spPr bwMode="auto">
            <a:xfrm>
              <a:off x="2267744" y="2628778"/>
              <a:ext cx="5235997" cy="15121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3" tIns="35713" rIns="35713" bIns="35713" numCol="1" anchor="t" anchorCtr="0" compatLnSpc="1">
              <a:prstTxWarp prst="textNoShape">
                <a:avLst/>
              </a:prstTxWarp>
            </a:bodyPr>
            <a:lst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2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84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27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69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a:lstStyle>
            <a:p>
              <a:pPr algn="r"/>
              <a:r>
                <a:rPr lang="ar-SA" sz="3200" b="1" dirty="0">
                  <a:latin typeface="Arial" panose="020B0604020202020204" pitchFamily="34" charset="0"/>
                  <a:cs typeface="Arial" panose="020B0604020202020204" pitchFamily="34" charset="0"/>
                </a:rPr>
                <a:t>الزوجة : لا </a:t>
              </a:r>
              <a:r>
                <a:rPr lang="ar-JO" sz="3200" b="1" dirty="0">
                  <a:latin typeface="Arial" panose="020B0604020202020204" pitchFamily="34" charset="0"/>
                  <a:cs typeface="Arial" panose="020B0604020202020204" pitchFamily="34" charset="0"/>
                </a:rPr>
                <a:t>أ</a:t>
              </a:r>
              <a:r>
                <a:rPr lang="ar-SA" sz="3200" b="1" dirty="0">
                  <a:latin typeface="Arial" panose="020B0604020202020204" pitchFamily="34" charset="0"/>
                  <a:cs typeface="Arial" panose="020B0604020202020204" pitchFamily="34" charset="0"/>
                </a:rPr>
                <a:t>ستطيع </a:t>
              </a:r>
              <a:r>
                <a:rPr lang="ar-JO" sz="3200" b="1" dirty="0">
                  <a:latin typeface="Arial" panose="020B0604020202020204" pitchFamily="34" charset="0"/>
                  <a:cs typeface="Arial" panose="020B0604020202020204" pitchFamily="34" charset="0"/>
                </a:rPr>
                <a:t>أ</a:t>
              </a:r>
              <a:r>
                <a:rPr lang="ar-SA" sz="3200" b="1" dirty="0">
                  <a:latin typeface="Arial" panose="020B0604020202020204" pitchFamily="34" charset="0"/>
                  <a:cs typeface="Arial" panose="020B0604020202020204" pitchFamily="34" charset="0"/>
                </a:rPr>
                <a:t>ن </a:t>
              </a:r>
              <a:r>
                <a:rPr lang="ar-JO" sz="3200" b="1" dirty="0">
                  <a:latin typeface="Arial" panose="020B0604020202020204" pitchFamily="34" charset="0"/>
                  <a:cs typeface="Arial" panose="020B0604020202020204" pitchFamily="34" charset="0"/>
                </a:rPr>
                <a:t>أ</a:t>
              </a:r>
              <a:r>
                <a:rPr lang="ar-SA" sz="3200" b="1" dirty="0">
                  <a:latin typeface="Arial" panose="020B0604020202020204" pitchFamily="34" charset="0"/>
                  <a:cs typeface="Arial" panose="020B0604020202020204" pitchFamily="34" charset="0"/>
                </a:rPr>
                <a:t>عمل قهوة</a:t>
              </a:r>
              <a:r>
                <a:rPr lang="ar-JO" sz="3200" b="1" dirty="0">
                  <a:latin typeface="Arial" panose="020B0604020202020204" pitchFamily="34" charset="0"/>
                  <a:cs typeface="Arial" panose="020B0604020202020204" pitchFamily="34" charset="0"/>
                </a:rPr>
                <a:t>، </a:t>
              </a:r>
              <a:r>
                <a:rPr lang="ar-SA" sz="3200" b="1" dirty="0">
                  <a:latin typeface="Arial" panose="020B0604020202020204" pitchFamily="34" charset="0"/>
                  <a:cs typeface="Arial" panose="020B0604020202020204" pitchFamily="34" charset="0"/>
                </a:rPr>
                <a:t>هذا ال</a:t>
              </a:r>
              <a:r>
                <a:rPr lang="ar-JO" sz="3200" b="1" dirty="0">
                  <a:latin typeface="Arial" panose="020B0604020202020204" pitchFamily="34" charset="0"/>
                  <a:cs typeface="Arial" panose="020B0604020202020204" pitchFamily="34" charset="0"/>
                </a:rPr>
                <a:t>أ</a:t>
              </a:r>
              <a:r>
                <a:rPr lang="ar-SA" sz="3200" b="1" dirty="0">
                  <a:latin typeface="Arial" panose="020B0604020202020204" pitchFamily="34" charset="0"/>
                  <a:cs typeface="Arial" panose="020B0604020202020204" pitchFamily="34" charset="0"/>
                </a:rPr>
                <a:t>مر غير كتابي</a:t>
              </a:r>
              <a:r>
                <a:rPr lang="ar-JO" sz="3200" b="1" dirty="0">
                  <a:latin typeface="Arial" panose="020B0604020202020204" pitchFamily="34" charset="0"/>
                  <a:cs typeface="Arial" panose="020B0604020202020204" pitchFamily="34" charset="0"/>
                </a:rPr>
                <a:t>.</a:t>
              </a:r>
              <a:endParaRPr lang="en-US" sz="32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96336" y="1844824"/>
              <a:ext cx="1400157" cy="2376264"/>
            </a:xfrm>
            <a:prstGeom prst="rect">
              <a:avLst/>
            </a:prstGeom>
          </p:spPr>
        </p:pic>
      </p:grpSp>
      <p:grpSp>
        <p:nvGrpSpPr>
          <p:cNvPr id="5" name="Group 4"/>
          <p:cNvGrpSpPr/>
          <p:nvPr/>
        </p:nvGrpSpPr>
        <p:grpSpPr>
          <a:xfrm>
            <a:off x="179512" y="332656"/>
            <a:ext cx="8964488" cy="2376264"/>
            <a:chOff x="179512" y="404664"/>
            <a:chExt cx="8964488" cy="2376264"/>
          </a:xfrm>
        </p:grpSpPr>
        <p:sp>
          <p:nvSpPr>
            <p:cNvPr id="7" name="Title 2"/>
            <p:cNvSpPr txBox="1">
              <a:spLocks/>
            </p:cNvSpPr>
            <p:nvPr/>
          </p:nvSpPr>
          <p:spPr bwMode="auto">
            <a:xfrm>
              <a:off x="1475656" y="1196752"/>
              <a:ext cx="7668344" cy="15121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3" tIns="35713" rIns="35713" bIns="35713" numCol="1" anchor="t" anchorCtr="0" compatLnSpc="1">
              <a:prstTxWarp prst="textNoShape">
                <a:avLst/>
              </a:prstTxWarp>
            </a:bodyPr>
            <a:lst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2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84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27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69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a:lstStyle>
            <a:p>
              <a:pPr algn="r"/>
              <a:r>
                <a:rPr lang="ar-SA" sz="3200" b="1" dirty="0">
                  <a:latin typeface="Arial" panose="020B0604020202020204" pitchFamily="34" charset="0"/>
                  <a:cs typeface="Arial" panose="020B0604020202020204" pitchFamily="34" charset="0"/>
                </a:rPr>
                <a:t>الزوج للزوجة : من ال</a:t>
              </a:r>
              <a:r>
                <a:rPr lang="ar-JO" sz="3200" b="1" dirty="0">
                  <a:latin typeface="Arial" panose="020B0604020202020204" pitchFamily="34" charset="0"/>
                  <a:cs typeface="Arial" panose="020B0604020202020204" pitchFamily="34" charset="0"/>
                </a:rPr>
                <a:t>أ</a:t>
              </a:r>
              <a:r>
                <a:rPr lang="ar-SA" sz="3200" b="1" dirty="0">
                  <a:latin typeface="Arial" panose="020B0604020202020204" pitchFamily="34" charset="0"/>
                  <a:cs typeface="Arial" panose="020B0604020202020204" pitchFamily="34" charset="0"/>
                </a:rPr>
                <a:t>فضل لك </a:t>
              </a:r>
              <a:r>
                <a:rPr lang="ar-JO" sz="3200" b="1" dirty="0">
                  <a:latin typeface="Arial" panose="020B0604020202020204" pitchFamily="34" charset="0"/>
                  <a:cs typeface="Arial" panose="020B0604020202020204" pitchFamily="34" charset="0"/>
                </a:rPr>
                <a:t>أ</a:t>
              </a:r>
              <a:r>
                <a:rPr lang="ar-SA" sz="3200" b="1" dirty="0">
                  <a:latin typeface="Arial" panose="020B0604020202020204" pitchFamily="34" charset="0"/>
                  <a:cs typeface="Arial" panose="020B0604020202020204" pitchFamily="34" charset="0"/>
                </a:rPr>
                <a:t>ن تعملي لي قهوة في الصباح</a:t>
              </a:r>
              <a:r>
                <a:rPr lang="ar-JO" sz="3200" b="1" dirty="0">
                  <a:latin typeface="Arial" panose="020B0604020202020204" pitchFamily="34" charset="0"/>
                  <a:cs typeface="Arial" panose="020B0604020202020204" pitchFamily="34" charset="0"/>
                </a:rPr>
                <a:t>.</a:t>
              </a:r>
              <a:endParaRPr lang="en-US" sz="3200" b="1"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9512" y="404664"/>
              <a:ext cx="1203549" cy="2376264"/>
            </a:xfrm>
            <a:prstGeom prst="rect">
              <a:avLst/>
            </a:prstGeom>
          </p:spPr>
        </p:pic>
      </p:grpSp>
      <p:grpSp>
        <p:nvGrpSpPr>
          <p:cNvPr id="11" name="Group 10"/>
          <p:cNvGrpSpPr/>
          <p:nvPr/>
        </p:nvGrpSpPr>
        <p:grpSpPr>
          <a:xfrm>
            <a:off x="107504" y="3429000"/>
            <a:ext cx="7128792" cy="2376264"/>
            <a:chOff x="107504" y="3429000"/>
            <a:chExt cx="7128792" cy="2376264"/>
          </a:xfrm>
        </p:grpSpPr>
        <p:sp>
          <p:nvSpPr>
            <p:cNvPr id="9" name="Title 2"/>
            <p:cNvSpPr txBox="1">
              <a:spLocks/>
            </p:cNvSpPr>
            <p:nvPr/>
          </p:nvSpPr>
          <p:spPr bwMode="auto">
            <a:xfrm>
              <a:off x="1475656" y="4149080"/>
              <a:ext cx="5760640" cy="15121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3" tIns="35713" rIns="35713" bIns="35713" numCol="1" anchor="t" anchorCtr="0" compatLnSpc="1">
              <a:prstTxWarp prst="textNoShape">
                <a:avLst/>
              </a:prstTxWarp>
            </a:bodyPr>
            <a:lst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2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84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27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69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a:lstStyle>
            <a:p>
              <a:pPr algn="r"/>
              <a:r>
                <a:rPr lang="ar-SA" sz="3200" b="1" dirty="0">
                  <a:latin typeface="Arial" panose="020B0604020202020204" pitchFamily="34" charset="0"/>
                  <a:cs typeface="Arial" panose="020B0604020202020204" pitchFamily="34" charset="0"/>
                </a:rPr>
                <a:t>الزوج : </a:t>
              </a:r>
              <a:r>
                <a:rPr lang="ar-JO" sz="3200" b="1" dirty="0">
                  <a:latin typeface="Arial" panose="020B0604020202020204" pitchFamily="34" charset="0"/>
                  <a:cs typeface="Arial" panose="020B0604020202020204" pitchFamily="34" charset="0"/>
                </a:rPr>
                <a:t>أ</a:t>
              </a:r>
              <a:r>
                <a:rPr lang="ar-SA" sz="3200" b="1" dirty="0">
                  <a:latin typeface="Arial" panose="020B0604020202020204" pitchFamily="34" charset="0"/>
                  <a:cs typeface="Arial" panose="020B0604020202020204" pitchFamily="34" charset="0"/>
                </a:rPr>
                <a:t>ين قر</a:t>
              </a:r>
              <a:r>
                <a:rPr lang="ar-JO" sz="3200" b="1" dirty="0">
                  <a:latin typeface="Arial" panose="020B0604020202020204" pitchFamily="34" charset="0"/>
                  <a:cs typeface="Arial" panose="020B0604020202020204" pitchFamily="34" charset="0"/>
                </a:rPr>
                <a:t>أ</a:t>
              </a:r>
              <a:r>
                <a:rPr lang="ar-SA" sz="3200" b="1" dirty="0">
                  <a:latin typeface="Arial" panose="020B0604020202020204" pitchFamily="34" charset="0"/>
                  <a:cs typeface="Arial" panose="020B0604020202020204" pitchFamily="34" charset="0"/>
                </a:rPr>
                <a:t>ت عن هذا في الكتاب المقدس؟ </a:t>
              </a:r>
              <a:endParaRPr lang="en-US" sz="3200" b="1"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504" y="3429000"/>
              <a:ext cx="1203549" cy="2376264"/>
            </a:xfrm>
            <a:prstGeom prst="rect">
              <a:avLst/>
            </a:prstGeom>
          </p:spPr>
        </p:pic>
      </p:grpSp>
      <p:sp>
        <p:nvSpPr>
          <p:cNvPr id="3" name="Title 2"/>
          <p:cNvSpPr>
            <a:spLocks noGrp="1"/>
          </p:cNvSpPr>
          <p:nvPr>
            <p:ph type="title"/>
          </p:nvPr>
        </p:nvSpPr>
        <p:spPr>
          <a:xfrm>
            <a:off x="0" y="-27384"/>
            <a:ext cx="9144000" cy="792088"/>
          </a:xfrm>
          <a:solidFill>
            <a:schemeClr val="tx2"/>
          </a:solidFill>
        </p:spPr>
        <p:txBody>
          <a:bodyPr anchor="ctr"/>
          <a:lstStyle/>
          <a:p>
            <a:r>
              <a:rPr lang="ar-SA" sz="2800" b="1" dirty="0">
                <a:solidFill>
                  <a:schemeClr val="bg1"/>
                </a:solidFill>
                <a:latin typeface="Arial" panose="020B0604020202020204" pitchFamily="34" charset="0"/>
                <a:cs typeface="Arial" panose="020B0604020202020204" pitchFamily="34" charset="0"/>
              </a:rPr>
              <a:t>أول جدال في ليلة عرسهم .....</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08937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7704" y="966936"/>
            <a:ext cx="5499100" cy="5486400"/>
          </a:xfrm>
          <a:prstGeom prst="rect">
            <a:avLst/>
          </a:prstGeom>
        </p:spPr>
      </p:pic>
      <p:sp>
        <p:nvSpPr>
          <p:cNvPr id="3" name="Title 2"/>
          <p:cNvSpPr>
            <a:spLocks noGrp="1"/>
          </p:cNvSpPr>
          <p:nvPr>
            <p:ph type="title"/>
          </p:nvPr>
        </p:nvSpPr>
        <p:spPr>
          <a:xfrm>
            <a:off x="238273" y="143818"/>
            <a:ext cx="7358063" cy="692894"/>
          </a:xfrm>
        </p:spPr>
        <p:txBody>
          <a:bodyPr/>
          <a:lstStyle/>
          <a:p>
            <a:pPr algn="l"/>
            <a:r>
              <a:rPr lang="ar-JO" sz="4400" b="1" dirty="0">
                <a:latin typeface="Arial" panose="020B0604020202020204" pitchFamily="34" charset="0"/>
                <a:cs typeface="Arial" panose="020B0604020202020204" pitchFamily="34" charset="0"/>
              </a:rPr>
              <a:t>شعار كتابي</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270300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750935"/>
            <a:ext cx="9144000" cy="2107065"/>
          </a:xfrm>
          <a:noFill/>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وأما العاهرون والزناة فسيدينهم الله.</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(13: 4ب)</a:t>
            </a:r>
            <a:endParaRPr lang="en-US" sz="3600" dirty="0">
              <a:effectLst>
                <a:glow rad="127000">
                  <a:schemeClr val="tx1"/>
                </a:glow>
              </a:effectLst>
              <a:ea typeface="ＭＳ Ｐゴシック" charset="0"/>
            </a:endParaRPr>
          </a:p>
        </p:txBody>
      </p:sp>
      <p:pic>
        <p:nvPicPr>
          <p:cNvPr id="4" name="Picture 3"/>
          <p:cNvPicPr>
            <a:picLocks noChangeAspect="1"/>
          </p:cNvPicPr>
          <p:nvPr/>
        </p:nvPicPr>
        <p:blipFill>
          <a:blip r:embed="rId3"/>
          <a:stretch>
            <a:fillRect/>
          </a:stretch>
        </p:blipFill>
        <p:spPr>
          <a:xfrm>
            <a:off x="0" y="-57401"/>
            <a:ext cx="9144000" cy="4666920"/>
          </a:xfrm>
          <a:prstGeom prst="rect">
            <a:avLst/>
          </a:prstGeom>
        </p:spPr>
      </p:pic>
    </p:spTree>
    <p:extLst>
      <p:ext uri="{BB962C8B-B14F-4D97-AF65-F5344CB8AC3E}">
        <p14:creationId xmlns:p14="http://schemas.microsoft.com/office/powerpoint/2010/main" val="132841400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355080"/>
          </a:xfrm>
          <a:prstGeom prst="rect">
            <a:avLst/>
          </a:prstGeom>
        </p:spPr>
      </p:pic>
      <p:sp>
        <p:nvSpPr>
          <p:cNvPr id="900098" name="Rectangle 2"/>
          <p:cNvSpPr>
            <a:spLocks noGrp="1" noChangeArrowheads="1"/>
          </p:cNvSpPr>
          <p:nvPr>
            <p:ph type="ctrTitle"/>
          </p:nvPr>
        </p:nvSpPr>
        <p:spPr>
          <a:xfrm>
            <a:off x="0" y="6298365"/>
            <a:ext cx="9144000" cy="543638"/>
          </a:xfrm>
          <a:effectLst>
            <a:outerShdw blurRad="63500" dist="35921" dir="2700000" algn="ctr" rotWithShape="0">
              <a:schemeClr val="tx2">
                <a:alpha val="74998"/>
              </a:schemeClr>
            </a:outerShdw>
          </a:effectLst>
        </p:spPr>
        <p:txBody>
          <a:bodyPr/>
          <a:lstStyle/>
          <a:p>
            <a:pPr>
              <a:defRPr/>
            </a:pPr>
            <a:r>
              <a:rPr lang="ar-JO" sz="3200" dirty="0">
                <a:effectLst>
                  <a:glow rad="127000">
                    <a:schemeClr val="tx1"/>
                  </a:glow>
                </a:effectLst>
                <a:ea typeface="ＭＳ Ｐゴシック" charset="0"/>
              </a:rPr>
              <a:t>5-4 أسقطت قانون الدفاع عن الزواج في عام 2013</a:t>
            </a:r>
            <a:endParaRPr lang="en-US" sz="3200" dirty="0">
              <a:effectLst>
                <a:glow rad="127000">
                  <a:schemeClr val="tx1"/>
                </a:glow>
              </a:effectLst>
              <a:ea typeface="ＭＳ Ｐゴシック" charset="0"/>
            </a:endParaRPr>
          </a:p>
        </p:txBody>
      </p:sp>
      <p:sp>
        <p:nvSpPr>
          <p:cNvPr id="3" name="Rectangle 2">
            <a:extLst>
              <a:ext uri="{FF2B5EF4-FFF2-40B4-BE49-F238E27FC236}">
                <a16:creationId xmlns:a16="http://schemas.microsoft.com/office/drawing/2014/main" id="{6CD337C1-AB23-2245-EAE1-B15BB4EAC41D}"/>
              </a:ext>
            </a:extLst>
          </p:cNvPr>
          <p:cNvSpPr txBox="1">
            <a:spLocks noChangeArrowheads="1"/>
          </p:cNvSpPr>
          <p:nvPr/>
        </p:nvSpPr>
        <p:spPr bwMode="auto">
          <a:xfrm>
            <a:off x="0" y="-10995"/>
            <a:ext cx="9144000" cy="543638"/>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ar-JO" sz="3200" kern="0" dirty="0">
                <a:effectLst>
                  <a:glow rad="127000">
                    <a:schemeClr val="tx1"/>
                  </a:glow>
                </a:effectLst>
                <a:ea typeface="ＭＳ Ｐゴシック" charset="0"/>
              </a:rPr>
              <a:t>رأي الأغلبية</a:t>
            </a:r>
            <a:endParaRPr lang="en-US" sz="3200" kern="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83E05219-DFC4-B718-478F-2F49190B01D5}"/>
              </a:ext>
            </a:extLst>
          </p:cNvPr>
          <p:cNvSpPr txBox="1">
            <a:spLocks noChangeArrowheads="1"/>
          </p:cNvSpPr>
          <p:nvPr/>
        </p:nvSpPr>
        <p:spPr bwMode="auto">
          <a:xfrm>
            <a:off x="0" y="3197025"/>
            <a:ext cx="9144000" cy="543638"/>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ar-JO" sz="3200" kern="0" dirty="0">
                <a:effectLst>
                  <a:glow rad="127000">
                    <a:schemeClr val="tx1"/>
                  </a:glow>
                </a:effectLst>
                <a:ea typeface="ＭＳ Ｐゴシック" charset="0"/>
              </a:rPr>
              <a:t>الراي المخالف</a:t>
            </a:r>
            <a:endParaRPr lang="en-US" sz="3200" kern="0" dirty="0">
              <a:effectLst>
                <a:glow rad="127000">
                  <a:schemeClr val="tx1"/>
                </a:glow>
              </a:effectLst>
              <a:ea typeface="ＭＳ Ｐゴシック" charset="0"/>
            </a:endParaRPr>
          </a:p>
        </p:txBody>
      </p:sp>
    </p:spTree>
    <p:extLst>
      <p:ext uri="{BB962C8B-B14F-4D97-AF65-F5344CB8AC3E}">
        <p14:creationId xmlns:p14="http://schemas.microsoft.com/office/powerpoint/2010/main" val="29493967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39472" y="3154987"/>
            <a:ext cx="9183472" cy="3703013"/>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38010" y="-1"/>
            <a:ext cx="3205990" cy="3154987"/>
          </a:xfrm>
          <a:prstGeom prst="rect">
            <a:avLst/>
          </a:prstGeom>
        </p:spPr>
      </p:pic>
      <p:sp>
        <p:nvSpPr>
          <p:cNvPr id="900098" name="Rectangle 2"/>
          <p:cNvSpPr>
            <a:spLocks noGrp="1" noChangeArrowheads="1"/>
          </p:cNvSpPr>
          <p:nvPr>
            <p:ph type="ctrTitle"/>
          </p:nvPr>
        </p:nvSpPr>
        <p:spPr>
          <a:xfrm>
            <a:off x="0" y="44062"/>
            <a:ext cx="5938010" cy="3479689"/>
          </a:xfrm>
          <a:noFill/>
          <a:effectLst>
            <a:outerShdw blurRad="63500" dist="35921" dir="2700000" algn="ctr" rotWithShape="0">
              <a:schemeClr val="tx2">
                <a:alpha val="74998"/>
              </a:schemeClr>
            </a:outerShdw>
          </a:effectLst>
        </p:spPr>
        <p:txBody>
          <a:bodyPr anchor="t"/>
          <a:lstStyle/>
          <a:p>
            <a:pPr>
              <a:defRPr/>
            </a:pPr>
            <a:r>
              <a:rPr lang="ar-SA" sz="3600" dirty="0">
                <a:effectLst>
                  <a:glow rad="127000">
                    <a:schemeClr val="tx1"/>
                  </a:glow>
                </a:effectLst>
                <a:ea typeface="ＭＳ Ｐゴシック" charset="0"/>
              </a:rPr>
              <a:t>عبرانيين ١٣: ٥</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SA" sz="3600" dirty="0">
                <a:effectLst>
                  <a:glow rad="127000">
                    <a:schemeClr val="tx1"/>
                  </a:glow>
                </a:effectLst>
                <a:ea typeface="ＭＳ Ｐゴシック" charset="0"/>
              </a:rPr>
              <a:t>لتكن سيرتكم خالية من محبة المال</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كونوا مكتفين بما عندكم، لأنه قال: لا أهملك ولا أتركك</a:t>
            </a:r>
            <a:r>
              <a:rPr lang="ar-JO" sz="3600" dirty="0">
                <a:effectLst>
                  <a:glow rad="127000">
                    <a:schemeClr val="tx1"/>
                  </a:glow>
                </a:effectLst>
                <a:ea typeface="ＭＳ Ｐゴシック" charset="0"/>
              </a:rPr>
              <a:t>.</a:t>
            </a:r>
            <a:endParaRPr lang="ar-SA" sz="3600" dirty="0">
              <a:effectLst>
                <a:glow rad="127000">
                  <a:schemeClr val="tx1"/>
                </a:glow>
              </a:effectLst>
              <a:ea typeface="ＭＳ Ｐゴシック" charset="0"/>
            </a:endParaRPr>
          </a:p>
        </p:txBody>
      </p:sp>
    </p:spTree>
    <p:extLst>
      <p:ext uri="{BB962C8B-B14F-4D97-AF65-F5344CB8AC3E}">
        <p14:creationId xmlns:p14="http://schemas.microsoft.com/office/powerpoint/2010/main" val="345410931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06018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154598" y="2710787"/>
            <a:ext cx="7812071" cy="3115062"/>
          </a:xfrm>
          <a:noFill/>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حتى إننا نقول واثقين: الرب معين لي فلا أخاف، ماذا يصنع بي إنسان؟ (13: 6)</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379319614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4019414"/>
            <a:ext cx="5873750" cy="3124335"/>
          </a:xfrm>
          <a:prstGeom prst="rect">
            <a:avLst/>
          </a:prstGeom>
        </p:spPr>
      </p:pic>
      <p:pic>
        <p:nvPicPr>
          <p:cNvPr id="3" name="Picture 2"/>
          <p:cNvPicPr>
            <a:picLocks noChangeAspect="1"/>
          </p:cNvPicPr>
          <p:nvPr/>
        </p:nvPicPr>
        <p:blipFill>
          <a:blip r:embed="rId4"/>
          <a:stretch>
            <a:fillRect/>
          </a:stretch>
        </p:blipFill>
        <p:spPr>
          <a:xfrm>
            <a:off x="3235325" y="2397125"/>
            <a:ext cx="3911600" cy="2540000"/>
          </a:xfrm>
          <a:prstGeom prst="rect">
            <a:avLst/>
          </a:prstGeom>
        </p:spPr>
      </p:pic>
      <p:pic>
        <p:nvPicPr>
          <p:cNvPr id="4" name="Picture 3"/>
          <p:cNvPicPr>
            <a:picLocks noChangeAspect="1"/>
          </p:cNvPicPr>
          <p:nvPr/>
        </p:nvPicPr>
        <p:blipFill>
          <a:blip r:embed="rId5"/>
          <a:stretch>
            <a:fillRect/>
          </a:stretch>
        </p:blipFill>
        <p:spPr>
          <a:xfrm>
            <a:off x="5651500" y="4143375"/>
            <a:ext cx="3492500" cy="2324100"/>
          </a:xfrm>
          <a:prstGeom prst="rect">
            <a:avLst/>
          </a:prstGeom>
        </p:spPr>
      </p:pic>
      <p:pic>
        <p:nvPicPr>
          <p:cNvPr id="5" name="Picture 4"/>
          <p:cNvPicPr>
            <a:picLocks noChangeAspect="1"/>
          </p:cNvPicPr>
          <p:nvPr/>
        </p:nvPicPr>
        <p:blipFill>
          <a:blip r:embed="rId6"/>
          <a:stretch>
            <a:fillRect/>
          </a:stretch>
        </p:blipFill>
        <p:spPr>
          <a:xfrm>
            <a:off x="0" y="2174875"/>
            <a:ext cx="4127500" cy="2321719"/>
          </a:xfrm>
          <a:prstGeom prst="rect">
            <a:avLst/>
          </a:prstGeom>
        </p:spPr>
      </p:pic>
      <p:sp>
        <p:nvSpPr>
          <p:cNvPr id="900098" name="Rectangle 2"/>
          <p:cNvSpPr>
            <a:spLocks noGrp="1" noChangeArrowheads="1"/>
          </p:cNvSpPr>
          <p:nvPr>
            <p:ph type="ctrTitle"/>
          </p:nvPr>
        </p:nvSpPr>
        <p:spPr>
          <a:xfrm>
            <a:off x="0" y="-67061"/>
            <a:ext cx="9144000" cy="2353062"/>
          </a:xfrm>
          <a:noFill/>
          <a:effectLst>
            <a:outerShdw blurRad="63500" dist="35921" dir="2700000" algn="ctr" rotWithShape="0">
              <a:schemeClr val="tx2">
                <a:alpha val="74998"/>
              </a:schemeClr>
            </a:outerShdw>
          </a:effectLst>
        </p:spPr>
        <p:txBody>
          <a:bodyPr anchor="ctr"/>
          <a:lstStyle/>
          <a:p>
            <a:pPr>
              <a:defRPr/>
            </a:pPr>
            <a:r>
              <a:rPr lang="ar-JO" sz="3600" spc="-100" dirty="0">
                <a:effectLst>
                  <a:glow rad="127000">
                    <a:schemeClr val="tx1"/>
                  </a:glow>
                </a:effectLst>
                <a:ea typeface="ＭＳ Ｐゴシック" charset="0"/>
              </a:rPr>
              <a:t> اذكروا مرشديكم الذين كلموكم بكلمة الله، انظروا إلى نهاية سيرتهم فتمثلوا بإيمانهم.</a:t>
            </a:r>
            <a:br>
              <a:rPr lang="ar-JO" sz="3600" spc="-100" dirty="0">
                <a:effectLst>
                  <a:glow rad="127000">
                    <a:schemeClr val="tx1"/>
                  </a:glow>
                </a:effectLst>
                <a:ea typeface="ＭＳ Ｐゴシック" charset="0"/>
              </a:rPr>
            </a:br>
            <a:r>
              <a:rPr lang="ar-JO" sz="3600" spc="-100" dirty="0">
                <a:effectLst>
                  <a:glow rad="127000">
                    <a:schemeClr val="tx1"/>
                  </a:glow>
                </a:effectLst>
                <a:ea typeface="ＭＳ Ｐゴシック" charset="0"/>
              </a:rPr>
              <a:t>(13: 7)</a:t>
            </a:r>
            <a:endParaRPr lang="en-US" sz="3600" spc="-100" dirty="0">
              <a:effectLst>
                <a:glow rad="127000">
                  <a:schemeClr val="tx1"/>
                </a:glow>
              </a:effectLst>
              <a:ea typeface="ＭＳ Ｐゴシック" charset="0"/>
            </a:endParaRPr>
          </a:p>
        </p:txBody>
      </p:sp>
    </p:spTree>
    <p:extLst>
      <p:ext uri="{BB962C8B-B14F-4D97-AF65-F5344CB8AC3E}">
        <p14:creationId xmlns:p14="http://schemas.microsoft.com/office/powerpoint/2010/main" val="81223646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4859020" y="168054"/>
            <a:ext cx="4291330" cy="705844"/>
          </a:xfrm>
          <a:noFill/>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نستطيع فعلها</a:t>
            </a:r>
            <a:endParaRPr lang="en-US" sz="3200" dirty="0">
              <a:effectLst>
                <a:glow rad="127000">
                  <a:schemeClr val="tx1"/>
                </a:glow>
              </a:effectLst>
              <a:ea typeface="ＭＳ Ｐゴシック" charset="0"/>
            </a:endParaRPr>
          </a:p>
        </p:txBody>
      </p:sp>
      <p:pic>
        <p:nvPicPr>
          <p:cNvPr id="3" name="Picture 2"/>
          <p:cNvPicPr>
            <a:picLocks noChangeAspect="1"/>
          </p:cNvPicPr>
          <p:nvPr/>
        </p:nvPicPr>
        <p:blipFill>
          <a:blip r:embed="rId3"/>
          <a:stretch>
            <a:fillRect/>
          </a:stretch>
        </p:blipFill>
        <p:spPr>
          <a:xfrm>
            <a:off x="0" y="0"/>
            <a:ext cx="5327855" cy="6858000"/>
          </a:xfrm>
          <a:prstGeom prst="rect">
            <a:avLst/>
          </a:prstGeom>
        </p:spPr>
      </p:pic>
      <p:pic>
        <p:nvPicPr>
          <p:cNvPr id="2" name="Picture 1"/>
          <p:cNvPicPr>
            <a:picLocks noChangeAspect="1"/>
          </p:cNvPicPr>
          <p:nvPr/>
        </p:nvPicPr>
        <p:blipFill>
          <a:blip r:embed="rId4"/>
          <a:stretch>
            <a:fillRect/>
          </a:stretch>
        </p:blipFill>
        <p:spPr>
          <a:xfrm>
            <a:off x="4565650" y="1104900"/>
            <a:ext cx="4483100" cy="4648200"/>
          </a:xfrm>
          <a:prstGeom prst="rect">
            <a:avLst/>
          </a:prstGeom>
        </p:spPr>
      </p:pic>
      <p:sp>
        <p:nvSpPr>
          <p:cNvPr id="6" name="Rectangle 2"/>
          <p:cNvSpPr txBox="1">
            <a:spLocks noChangeArrowheads="1"/>
          </p:cNvSpPr>
          <p:nvPr/>
        </p:nvSpPr>
        <p:spPr bwMode="auto">
          <a:xfrm>
            <a:off x="-6350" y="6114553"/>
            <a:ext cx="5334205" cy="7058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روزي القوي</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5179781" y="6114553"/>
            <a:ext cx="3957869" cy="7058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روزي المربي</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923995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872688"/>
            <a:ext cx="9144000" cy="1466372"/>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Happy Mother</a:t>
            </a:r>
            <a:r>
              <a:rPr lang="fr-FR" sz="5400" dirty="0">
                <a:effectLst>
                  <a:glow rad="127000">
                    <a:schemeClr val="tx1"/>
                  </a:glow>
                </a:effectLst>
                <a:ea typeface="ＭＳ Ｐゴシック" charset="0"/>
                <a:cs typeface="ＭＳ Ｐゴシック" charset="0"/>
              </a:rPr>
              <a:t>'</a:t>
            </a:r>
            <a:r>
              <a:rPr lang="en-US" sz="5400" dirty="0">
                <a:effectLst>
                  <a:glow rad="127000">
                    <a:schemeClr val="tx1"/>
                  </a:glow>
                </a:effectLst>
                <a:ea typeface="ＭＳ Ｐゴシック" charset="0"/>
                <a:cs typeface="ＭＳ Ｐゴシック" charset="0"/>
              </a:rPr>
              <a:t>s Day!</a:t>
            </a:r>
          </a:p>
        </p:txBody>
      </p:sp>
      <p:pic>
        <p:nvPicPr>
          <p:cNvPr id="3" name="Picture 2"/>
          <p:cNvPicPr>
            <a:picLocks noChangeAspect="1"/>
          </p:cNvPicPr>
          <p:nvPr/>
        </p:nvPicPr>
        <p:blipFill>
          <a:blip r:embed="rId3"/>
          <a:stretch>
            <a:fillRect/>
          </a:stretch>
        </p:blipFill>
        <p:spPr>
          <a:xfrm>
            <a:off x="0" y="670695"/>
            <a:ext cx="9144000" cy="5099125"/>
          </a:xfrm>
          <a:prstGeom prst="rect">
            <a:avLst/>
          </a:prstGeom>
        </p:spPr>
      </p:pic>
      <p:sp>
        <p:nvSpPr>
          <p:cNvPr id="4" name="Rectangle 3">
            <a:extLst>
              <a:ext uri="{FF2B5EF4-FFF2-40B4-BE49-F238E27FC236}">
                <a16:creationId xmlns:a16="http://schemas.microsoft.com/office/drawing/2014/main" id="{DE5AD8CF-69DC-4FCB-7F02-9DDEF82DC7B5}"/>
              </a:ext>
            </a:extLst>
          </p:cNvPr>
          <p:cNvSpPr/>
          <p:nvPr/>
        </p:nvSpPr>
        <p:spPr bwMode="auto">
          <a:xfrm>
            <a:off x="340658" y="1050097"/>
            <a:ext cx="4105835" cy="3501749"/>
          </a:xfrm>
          <a:prstGeom prst="rect">
            <a:avLst/>
          </a:prstGeom>
          <a:solidFill>
            <a:srgbClr val="BBD0E8"/>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5" name="Rectangle 2">
            <a:extLst>
              <a:ext uri="{FF2B5EF4-FFF2-40B4-BE49-F238E27FC236}">
                <a16:creationId xmlns:a16="http://schemas.microsoft.com/office/drawing/2014/main" id="{F62D1DA5-407C-A9B9-33B3-956204CFD164}"/>
              </a:ext>
            </a:extLst>
          </p:cNvPr>
          <p:cNvSpPr txBox="1">
            <a:spLocks noChangeArrowheads="1"/>
          </p:cNvSpPr>
          <p:nvPr/>
        </p:nvSpPr>
        <p:spPr bwMode="auto">
          <a:xfrm>
            <a:off x="197224" y="891045"/>
            <a:ext cx="4105835" cy="3788531"/>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3600" b="1" dirty="0">
                <a:solidFill>
                  <a:srgbClr val="000000"/>
                </a:solidFill>
                <a:latin typeface="Arial" panose="020B0604020202020204" pitchFamily="34" charset="0"/>
                <a:ea typeface="ＭＳ Ｐゴシック" charset="0"/>
                <a:cs typeface="Arial" panose="020B0604020202020204" pitchFamily="34" charset="0"/>
              </a:rPr>
              <a:t>أمي، شكراً لأنك جلبتني إلى عالم حيث يمكن التعبير عن الحب إلكترونياً.</a:t>
            </a:r>
            <a:endParaRPr lang="en-US" sz="3600"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51312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0" y="5877272"/>
            <a:ext cx="9144000" cy="821953"/>
          </a:xfrm>
        </p:spPr>
        <p:txBody>
          <a:bodyPr/>
          <a:lstStyle/>
          <a:p>
            <a:r>
              <a:rPr lang="ar-JO" sz="4400" dirty="0">
                <a:solidFill>
                  <a:srgbClr val="FFFFFF"/>
                </a:solidFill>
                <a:effectLst>
                  <a:outerShdw blurRad="50800" dist="63500" dir="2700000" algn="tl" rotWithShape="0">
                    <a:srgbClr val="000000"/>
                  </a:outerShdw>
                </a:effectLst>
                <a:ea typeface="ヒラギノ角ゴ Pro W3"/>
                <a:cs typeface="Arial" panose="020B0604020202020204" pitchFamily="34" charset="0"/>
              </a:rPr>
              <a:t>سلسلة عن سفر العبرانيين</a:t>
            </a:r>
            <a:endParaRPr lang="en-US" dirty="0">
              <a:cs typeface="Arial" panose="020B0604020202020204" pitchFamily="34" charset="0"/>
            </a:endParaRPr>
          </a:p>
        </p:txBody>
      </p:sp>
      <p:sp>
        <p:nvSpPr>
          <p:cNvPr id="5" name="Title 3"/>
          <p:cNvSpPr txBox="1">
            <a:spLocks/>
          </p:cNvSpPr>
          <p:nvPr/>
        </p:nvSpPr>
        <p:spPr bwMode="auto">
          <a:xfrm>
            <a:off x="0" y="4407247"/>
            <a:ext cx="9144000" cy="82195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defTabSz="914400" eaLnBrk="0" hangingPunct="0"/>
            <a:r>
              <a:rPr lang="ar-JO" sz="5400" b="1" spc="-220" dirty="0">
                <a:solidFill>
                  <a:srgbClr val="FFCC66"/>
                </a:solidFill>
                <a:effectLst>
                  <a:outerShdw blurRad="50800" dist="63500" dir="2700000" algn="tl" rotWithShape="0">
                    <a:srgbClr val="000000"/>
                  </a:outerShdw>
                </a:effectLst>
                <a:latin typeface="Arial" panose="020B0604020202020204" pitchFamily="34" charset="0"/>
                <a:ea typeface="ヒラギノ角ゴ Pro W3"/>
                <a:cs typeface="Arial" panose="020B0604020202020204" pitchFamily="34" charset="0"/>
              </a:rPr>
              <a:t>رئيس الكهنة العظيم</a:t>
            </a:r>
            <a:endParaRPr lang="en-US" sz="5400" b="1" spc="-220" dirty="0">
              <a:solidFill>
                <a:srgbClr val="FFCC66"/>
              </a:solidFill>
              <a:effectLst>
                <a:outerShdw blurRad="50800" dist="63500" dir="2700000" algn="tl" rotWithShape="0">
                  <a:srgbClr val="000000"/>
                </a:outerShdw>
              </a:effectLst>
              <a:latin typeface="Arial" panose="020B0604020202020204" pitchFamily="34" charset="0"/>
              <a:ea typeface="ヒラギノ角ゴ Pro W3"/>
              <a:cs typeface="Arial" panose="020B0604020202020204" pitchFamily="34" charset="0"/>
            </a:endParaRPr>
          </a:p>
        </p:txBody>
      </p:sp>
      <p:sp>
        <p:nvSpPr>
          <p:cNvPr id="6" name="Rectangle 5"/>
          <p:cNvSpPr/>
          <p:nvPr/>
        </p:nvSpPr>
        <p:spPr>
          <a:xfrm>
            <a:off x="0" y="1844824"/>
            <a:ext cx="9144000" cy="2646878"/>
          </a:xfrm>
          <a:prstGeom prst="rect">
            <a:avLst/>
          </a:prstGeom>
        </p:spPr>
        <p:txBody>
          <a:bodyPr wrap="square">
            <a:spAutoFit/>
          </a:bodyPr>
          <a:lstStyle/>
          <a:p>
            <a:pPr algn="ctr" defTabSz="914400" eaLnBrk="0" fontAlgn="base" hangingPunct="0">
              <a:spcBef>
                <a:spcPct val="0"/>
              </a:spcBef>
              <a:spcAft>
                <a:spcPct val="0"/>
              </a:spcAft>
            </a:pPr>
            <a:r>
              <a:rPr lang="ar-JO" sz="16600" b="1" dirty="0">
                <a:solidFill>
                  <a:srgbClr val="FFFFFF"/>
                </a:solidFill>
                <a:effectLst>
                  <a:outerShdw blurRad="50800" dist="63500" dir="2700000" algn="tl" rotWithShape="0">
                    <a:srgbClr val="000000"/>
                  </a:outerShdw>
                </a:effectLst>
                <a:latin typeface="Arial" panose="020B0604020202020204" pitchFamily="34" charset="0"/>
                <a:ea typeface="ヒラギノ角ゴ Pro W3" charset="0"/>
                <a:cs typeface="Arial" panose="020B0604020202020204" pitchFamily="34" charset="0"/>
              </a:rPr>
              <a:t>يسوع</a:t>
            </a:r>
            <a:endParaRPr lang="en-US" sz="16600" b="1" dirty="0">
              <a:solidFill>
                <a:srgbClr val="000000"/>
              </a:solidFill>
              <a:latin typeface="Arial" panose="020B0604020202020204" pitchFamily="34" charset="0"/>
              <a:ea typeface="ヒラギノ角ゴ Pro W3" charset="0"/>
              <a:cs typeface="Arial" panose="020B0604020202020204" pitchFamily="34" charset="0"/>
            </a:endParaRPr>
          </a:p>
        </p:txBody>
      </p:sp>
      <p:pic>
        <p:nvPicPr>
          <p:cNvPr id="7" name="Picture 6" descr="Crown Screen Shot 2014-12-20 at 12.44.56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79912" y="1196752"/>
            <a:ext cx="1460500" cy="744796"/>
          </a:xfrm>
          <a:prstGeom prst="rect">
            <a:avLst/>
          </a:prstGeom>
        </p:spPr>
      </p:pic>
      <p:sp>
        <p:nvSpPr>
          <p:cNvPr id="8" name="Title 3"/>
          <p:cNvSpPr txBox="1">
            <a:spLocks/>
          </p:cNvSpPr>
          <p:nvPr/>
        </p:nvSpPr>
        <p:spPr bwMode="auto">
          <a:xfrm>
            <a:off x="0" y="0"/>
            <a:ext cx="9144000" cy="11967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r>
              <a:rPr lang="ar-JO"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كيف تظهر تفوق المسيح؟</a:t>
            </a:r>
            <a:endParaRPr lang="en-US" b="1" dirty="0">
              <a:solidFill>
                <a:srgbClr val="000000"/>
              </a:solidFill>
              <a:latin typeface="Arial" panose="020B0604020202020204" pitchFamily="34" charset="0"/>
              <a:ea typeface="ヒラギノ角ゴ Pro W3"/>
              <a:cs typeface="Arial" panose="020B0604020202020204" pitchFamily="34" charset="0"/>
            </a:endParaRPr>
          </a:p>
        </p:txBody>
      </p:sp>
    </p:spTree>
    <p:extLst>
      <p:ext uri="{BB962C8B-B14F-4D97-AF65-F5344CB8AC3E}">
        <p14:creationId xmlns:p14="http://schemas.microsoft.com/office/powerpoint/2010/main" val="9813853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32347"/>
            <a:ext cx="9144000" cy="1466372"/>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Happy Mother</a:t>
            </a:r>
            <a:r>
              <a:rPr lang="fr-FR" sz="5400" dirty="0">
                <a:effectLst>
                  <a:glow rad="127000">
                    <a:schemeClr val="tx1"/>
                  </a:glow>
                </a:effectLst>
                <a:ea typeface="ＭＳ Ｐゴシック" charset="0"/>
                <a:cs typeface="ＭＳ Ｐゴシック" charset="0"/>
              </a:rPr>
              <a:t>'</a:t>
            </a:r>
            <a:r>
              <a:rPr lang="en-US" sz="5400" dirty="0">
                <a:effectLst>
                  <a:glow rad="127000">
                    <a:schemeClr val="tx1"/>
                  </a:glow>
                </a:effectLst>
                <a:ea typeface="ＭＳ Ｐゴシック" charset="0"/>
                <a:cs typeface="ＭＳ Ｐゴシック" charset="0"/>
              </a:rPr>
              <a:t>s Day!</a:t>
            </a: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4066273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68744"/>
            <a:ext cx="9182999" cy="4563631"/>
          </a:xfrm>
          <a:prstGeom prst="rect">
            <a:avLst/>
          </a:prstGeom>
        </p:spPr>
      </p:pic>
      <p:sp>
        <p:nvSpPr>
          <p:cNvPr id="900098" name="Rectangle 2"/>
          <p:cNvSpPr>
            <a:spLocks noGrp="1" noChangeArrowheads="1"/>
          </p:cNvSpPr>
          <p:nvPr>
            <p:ph type="ctrTitle"/>
          </p:nvPr>
        </p:nvSpPr>
        <p:spPr>
          <a:xfrm>
            <a:off x="0" y="455966"/>
            <a:ext cx="9144000" cy="1466372"/>
          </a:xfrm>
          <a:solidFill>
            <a:srgbClr val="000000"/>
          </a:solidFill>
          <a:effectLst>
            <a:outerShdw blurRad="63500" dist="35921" dir="2700000" algn="ctr" rotWithShape="0">
              <a:schemeClr val="tx2">
                <a:alpha val="74998"/>
              </a:schemeClr>
            </a:outerShdw>
          </a:effectLst>
        </p:spPr>
        <p:txBody>
          <a:bodyPr/>
          <a:lstStyle/>
          <a:p>
            <a:pPr>
              <a:defRPr/>
            </a:pPr>
            <a:r>
              <a:rPr lang="ar-JO" sz="4000" dirty="0"/>
              <a:t>يسوع المسيح هو هو أمساً واليوم </a:t>
            </a:r>
            <a:br>
              <a:rPr lang="ar-JO" sz="4000" dirty="0"/>
            </a:br>
            <a:r>
              <a:rPr lang="ar-JO" sz="4000" dirty="0"/>
              <a:t>و</a:t>
            </a:r>
            <a:endParaRPr lang="en-US" sz="40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6111875"/>
            <a:ext cx="9144000" cy="747588"/>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عبرانيين 13: 7</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00982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63750" y="858707"/>
            <a:ext cx="9144000" cy="599929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44062"/>
            <a:ext cx="4354481" cy="6813937"/>
          </a:xfrm>
          <a:noFill/>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لا تساقوا بتعاليم متنوعة وغريبة، لأنه حسن أن يثبت القلب بالنعمة، لا بأطعمة لم ينتفع بها الذين تعاطوها.</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(13: 9)</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812236469"/>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004351"/>
            <a:ext cx="9200830" cy="485364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1960288"/>
          </a:xfrm>
          <a:noFill/>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 لنا مذبح لا سلطان للذين يخدمون المسكن أن يأكلوا منه.</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(13: 10)</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81223646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8900" y="0"/>
            <a:ext cx="894283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4258062"/>
          </a:xfrm>
          <a:noFill/>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فإن الحيوانات التي يدخل بدمها عن الخطية إلى الأقداس، بيد رئيس الكهنة تحرق أجسامها خارج المحلة.</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(13: 11)</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364367196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83" name="Text Box 6"/>
          <p:cNvSpPr txBox="1">
            <a:spLocks noChangeArrowheads="1"/>
          </p:cNvSpPr>
          <p:nvPr/>
        </p:nvSpPr>
        <p:spPr bwMode="auto">
          <a:xfrm>
            <a:off x="5580112" y="1025032"/>
            <a:ext cx="3563888" cy="4708981"/>
          </a:xfrm>
          <a:prstGeom prst="rect">
            <a:avLst/>
          </a:prstGeom>
          <a:solidFill>
            <a:schemeClr val="bg2"/>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لذلك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يسوع أيضاً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لكي يقدس الشعب بدم نفسه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تألم خارج الباب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 13: 12)</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8610" name="Rectangle 2"/>
          <p:cNvSpPr>
            <a:spLocks noGrp="1" noRot="1" noChangeArrowheads="1"/>
          </p:cNvSpPr>
          <p:nvPr>
            <p:ph type="title"/>
          </p:nvPr>
        </p:nvSpPr>
        <p:spPr>
          <a:xfrm>
            <a:off x="7441" y="75067"/>
            <a:ext cx="9136559" cy="936104"/>
          </a:xfrm>
        </p:spPr>
        <p:txBody>
          <a:bodyPr/>
          <a:lstStyle/>
          <a:p>
            <a:pPr eaLnBrk="1" hangingPunct="1"/>
            <a:r>
              <a:rPr lang="ar-JO" sz="4000" dirty="0">
                <a:ea typeface="ＭＳ Ｐゴシック" charset="0"/>
              </a:rPr>
              <a:t>التطبيق : غادر أورشليم</a:t>
            </a:r>
            <a:endParaRPr lang="en-US" sz="4000" dirty="0">
              <a:ea typeface="ＭＳ Ｐゴシック" charset="0"/>
            </a:endParaRPr>
          </a:p>
        </p:txBody>
      </p:sp>
      <p:pic>
        <p:nvPicPr>
          <p:cNvPr id="382979" name="Picture 3" descr="Jerusalem AD 70"/>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016000"/>
            <a:ext cx="5562600" cy="553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2980" name="Picture 4" descr="Jerusalem AD 7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12560" y="1844824"/>
            <a:ext cx="3578225"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Left Arrow 2"/>
          <p:cNvSpPr/>
          <p:nvPr/>
        </p:nvSpPr>
        <p:spPr bwMode="auto">
          <a:xfrm>
            <a:off x="-5490" y="3645024"/>
            <a:ext cx="2016224" cy="1008112"/>
          </a:xfrm>
          <a:prstGeom prst="leftArrow">
            <a:avLst/>
          </a:prstGeom>
          <a:solidFill>
            <a:schemeClr val="accent2">
              <a:lumMod val="60000"/>
              <a:lumOff val="40000"/>
            </a:schemeClr>
          </a:solidFill>
          <a:ln w="317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ＭＳ Ｐゴシック" pitchFamily="-111" charset="-128"/>
            </a:endParaRPr>
          </a:p>
        </p:txBody>
      </p:sp>
      <p:sp>
        <p:nvSpPr>
          <p:cNvPr id="10" name="Left Arrow 9"/>
          <p:cNvSpPr/>
          <p:nvPr/>
        </p:nvSpPr>
        <p:spPr bwMode="auto">
          <a:xfrm rot="9753399">
            <a:off x="3596618" y="2771911"/>
            <a:ext cx="2016224" cy="1008112"/>
          </a:xfrm>
          <a:prstGeom prst="leftArrow">
            <a:avLst/>
          </a:prstGeom>
          <a:solidFill>
            <a:schemeClr val="accent2">
              <a:lumMod val="60000"/>
              <a:lumOff val="40000"/>
            </a:schemeClr>
          </a:solidFill>
          <a:ln w="317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ＭＳ Ｐゴシック" pitchFamily="-111" charset="-128"/>
            </a:endParaRPr>
          </a:p>
        </p:txBody>
      </p:sp>
      <p:sp>
        <p:nvSpPr>
          <p:cNvPr id="11" name="Left Arrow 10"/>
          <p:cNvSpPr/>
          <p:nvPr/>
        </p:nvSpPr>
        <p:spPr bwMode="auto">
          <a:xfrm rot="19019980">
            <a:off x="611560" y="5301208"/>
            <a:ext cx="2016224" cy="1008112"/>
          </a:xfrm>
          <a:prstGeom prst="leftArrow">
            <a:avLst/>
          </a:prstGeom>
          <a:solidFill>
            <a:schemeClr val="accent2">
              <a:lumMod val="60000"/>
              <a:lumOff val="40000"/>
            </a:schemeClr>
          </a:solidFill>
          <a:ln w="317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ＭＳ Ｐゴシック" pitchFamily="-111" charset="-128"/>
            </a:endParaRPr>
          </a:p>
        </p:txBody>
      </p:sp>
      <p:sp>
        <p:nvSpPr>
          <p:cNvPr id="12" name="Left Arrow 11"/>
          <p:cNvSpPr/>
          <p:nvPr/>
        </p:nvSpPr>
        <p:spPr bwMode="auto">
          <a:xfrm rot="13792571">
            <a:off x="3158825" y="4956740"/>
            <a:ext cx="2016224" cy="1008112"/>
          </a:xfrm>
          <a:prstGeom prst="leftArrow">
            <a:avLst/>
          </a:prstGeom>
          <a:solidFill>
            <a:schemeClr val="accent2">
              <a:lumMod val="60000"/>
              <a:lumOff val="40000"/>
            </a:schemeClr>
          </a:solidFill>
          <a:ln w="317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ＭＳ Ｐゴシック" pitchFamily="-111" charset="-128"/>
            </a:endParaRPr>
          </a:p>
        </p:txBody>
      </p:sp>
      <p:sp>
        <p:nvSpPr>
          <p:cNvPr id="13" name="Left Arrow 12"/>
          <p:cNvSpPr/>
          <p:nvPr/>
        </p:nvSpPr>
        <p:spPr bwMode="auto">
          <a:xfrm rot="2198088">
            <a:off x="353150" y="1986763"/>
            <a:ext cx="2016224" cy="1008112"/>
          </a:xfrm>
          <a:prstGeom prst="leftArrow">
            <a:avLst/>
          </a:prstGeom>
          <a:solidFill>
            <a:srgbClr val="FFFF00"/>
          </a:solidFill>
          <a:ln w="38100" cap="flat" cmpd="sng" algn="ctr">
            <a:solidFill>
              <a:srgbClr val="16161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ＭＳ Ｐゴシック" pitchFamily="-111" charset="-128"/>
            </a:endParaRPr>
          </a:p>
        </p:txBody>
      </p:sp>
      <p:sp>
        <p:nvSpPr>
          <p:cNvPr id="14" name="Left Arrow 13"/>
          <p:cNvSpPr/>
          <p:nvPr/>
        </p:nvSpPr>
        <p:spPr bwMode="auto">
          <a:xfrm rot="7048919">
            <a:off x="2460053" y="1387607"/>
            <a:ext cx="2016224" cy="1008112"/>
          </a:xfrm>
          <a:prstGeom prst="leftArrow">
            <a:avLst/>
          </a:prstGeom>
          <a:solidFill>
            <a:schemeClr val="accent2">
              <a:lumMod val="60000"/>
              <a:lumOff val="40000"/>
            </a:schemeClr>
          </a:solidFill>
          <a:ln w="317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ＭＳ Ｐゴシック" pitchFamily="-111" charset="-128"/>
            </a:endParaRPr>
          </a:p>
        </p:txBody>
      </p:sp>
      <p:sp>
        <p:nvSpPr>
          <p:cNvPr id="15" name="Text Box 6"/>
          <p:cNvSpPr txBox="1">
            <a:spLocks noChangeArrowheads="1"/>
          </p:cNvSpPr>
          <p:nvPr/>
        </p:nvSpPr>
        <p:spPr bwMode="auto">
          <a:xfrm>
            <a:off x="5580112" y="4307818"/>
            <a:ext cx="3563888" cy="2246769"/>
          </a:xfrm>
          <a:prstGeom prst="rect">
            <a:avLst/>
          </a:prstGeom>
          <a:solidFill>
            <a:schemeClr val="bg2"/>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2D8A5C">
                    <a:lumMod val="40000"/>
                    <a:lumOff val="60000"/>
                  </a:srgbClr>
                </a:solidFill>
                <a:effectLst/>
                <a:uLnTx/>
                <a:uFillTx/>
                <a:latin typeface="Arial" panose="020B0604020202020204" pitchFamily="34" charset="0"/>
                <a:ea typeface="ＭＳ Ｐゴシック" charset="0"/>
                <a:cs typeface="Arial" panose="020B0604020202020204" pitchFamily="34" charset="0"/>
              </a:rPr>
              <a:t>فلنخرج إذاً إليه خارج المحلة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حاملين عاره</a:t>
            </a:r>
            <a:b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b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 13: 13</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2981" name="Text Box 5"/>
          <p:cNvSpPr txBox="1">
            <a:spLocks noChangeArrowheads="1"/>
          </p:cNvSpPr>
          <p:nvPr/>
        </p:nvSpPr>
        <p:spPr bwMode="auto">
          <a:xfrm>
            <a:off x="0" y="6553200"/>
            <a:ext cx="9144000" cy="304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rPr>
              <a:t>لين وكاثلين ريتماير، "أكلداما: حقل الخزاف أم قبر الكاهن الأكبر؟" شريط 20 (نوفمبر/ديسمبر 94): 34</a:t>
            </a:r>
            <a:endParaRPr kumimoji="0" lang="en-US" sz="1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272332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82983"/>
                                        </p:tgtEl>
                                        <p:attrNameLst>
                                          <p:attrName>style.visibility</p:attrName>
                                        </p:attrNameLst>
                                      </p:cBhvr>
                                      <p:to>
                                        <p:strVal val="visible"/>
                                      </p:to>
                                    </p:set>
                                    <p:anim calcmode="lin" valueType="num">
                                      <p:cBhvr>
                                        <p:cTn id="7" dur="1000" fill="hold"/>
                                        <p:tgtEl>
                                          <p:spTgt spid="382983"/>
                                        </p:tgtEl>
                                        <p:attrNameLst>
                                          <p:attrName>ppt_w</p:attrName>
                                        </p:attrNameLst>
                                      </p:cBhvr>
                                      <p:tavLst>
                                        <p:tav tm="0">
                                          <p:val>
                                            <p:strVal val="#ppt_w*0.70"/>
                                          </p:val>
                                        </p:tav>
                                        <p:tav tm="100000">
                                          <p:val>
                                            <p:strVal val="#ppt_w"/>
                                          </p:val>
                                        </p:tav>
                                      </p:tavLst>
                                    </p:anim>
                                    <p:anim calcmode="lin" valueType="num">
                                      <p:cBhvr>
                                        <p:cTn id="8" dur="1000" fill="hold"/>
                                        <p:tgtEl>
                                          <p:spTgt spid="382983"/>
                                        </p:tgtEl>
                                        <p:attrNameLst>
                                          <p:attrName>ppt_h</p:attrName>
                                        </p:attrNameLst>
                                      </p:cBhvr>
                                      <p:tavLst>
                                        <p:tav tm="0">
                                          <p:val>
                                            <p:strVal val="#ppt_h"/>
                                          </p:val>
                                        </p:tav>
                                        <p:tav tm="100000">
                                          <p:val>
                                            <p:strVal val="#ppt_h"/>
                                          </p:val>
                                        </p:tav>
                                      </p:tavLst>
                                    </p:anim>
                                    <p:animEffect transition="in" filter="fade">
                                      <p:cBhvr>
                                        <p:cTn id="9" dur="1000"/>
                                        <p:tgtEl>
                                          <p:spTgt spid="38298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righ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0.70"/>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right)">
                                      <p:cBhvr>
                                        <p:cTn id="26" dur="500"/>
                                        <p:tgtEl>
                                          <p:spTgt spid="3"/>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1000"/>
                            </p:stCondLst>
                            <p:childTnLst>
                              <p:par>
                                <p:cTn id="32" presetID="22" presetClass="entr" presetSubtype="1"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childTnLst>
                          </p:cTn>
                        </p:par>
                        <p:par>
                          <p:cTn id="35" fill="hold">
                            <p:stCondLst>
                              <p:cond delay="1500"/>
                            </p:stCondLst>
                            <p:childTnLst>
                              <p:par>
                                <p:cTn id="36" presetID="22" presetClass="entr" presetSubtype="1"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par>
                          <p:cTn id="39" fill="hold">
                            <p:stCondLst>
                              <p:cond delay="2000"/>
                            </p:stCondLst>
                            <p:childTnLst>
                              <p:par>
                                <p:cTn id="40" presetID="22" presetClass="entr" presetSubtype="4"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3" grpId="0" animBg="1"/>
      <p:bldP spid="3" grpId="0" animBg="1"/>
      <p:bldP spid="10" grpId="0" animBg="1"/>
      <p:bldP spid="11" grpId="0" animBg="1"/>
      <p:bldP spid="12" grpId="0" animBg="1"/>
      <p:bldP spid="13" grpId="0" animBg="1"/>
      <p:bldP spid="14" grpId="0" animBg="1"/>
      <p:bldP spid="1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2" descr="Jewish revolt against Ro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482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3" name="Rectangle 3"/>
          <p:cNvSpPr>
            <a:spLocks noGrp="1" noChangeArrowheads="1"/>
          </p:cNvSpPr>
          <p:nvPr>
            <p:ph type="ctrTitle"/>
          </p:nvPr>
        </p:nvSpPr>
        <p:spPr>
          <a:xfrm>
            <a:off x="0" y="152400"/>
            <a:ext cx="7848600" cy="1447800"/>
          </a:xfrm>
          <a:solidFill>
            <a:schemeClr val="bg2">
              <a:lumMod val="85000"/>
              <a:lumOff val="15000"/>
            </a:schemeClr>
          </a:solidFill>
        </p:spPr>
        <p:txBody>
          <a:bodyPr/>
          <a:lstStyle/>
          <a:p>
            <a:pPr eaLnBrk="1" hangingPunct="1"/>
            <a:r>
              <a:rPr lang="ar-JO" sz="4800" dirty="0">
                <a:ea typeface="ＭＳ Ｐゴシック" charset="0"/>
              </a:rPr>
              <a:t>ما الذي حدث للمؤمنين في أورشليم؟</a:t>
            </a:r>
            <a:endParaRPr lang="en-US" sz="4800" dirty="0">
              <a:ea typeface="ＭＳ Ｐゴシック" charset="0"/>
            </a:endParaRPr>
          </a:p>
        </p:txBody>
      </p:sp>
      <p:sp>
        <p:nvSpPr>
          <p:cNvPr id="81924" name="Rectangle 4"/>
          <p:cNvSpPr>
            <a:spLocks noGrp="1" noChangeArrowheads="1"/>
          </p:cNvSpPr>
          <p:nvPr>
            <p:ph type="subTitle" idx="1"/>
          </p:nvPr>
        </p:nvSpPr>
        <p:spPr>
          <a:xfrm>
            <a:off x="5105400" y="1600200"/>
            <a:ext cx="4038600" cy="1524000"/>
          </a:xfrm>
        </p:spPr>
        <p:txBody>
          <a:bodyPr/>
          <a:lstStyle/>
          <a:p>
            <a:pPr eaLnBrk="1" hangingPunct="1">
              <a:buFont typeface="Wingdings" charset="0"/>
              <a:buNone/>
            </a:pPr>
            <a:r>
              <a:rPr lang="ar-JO" dirty="0">
                <a:ea typeface="ＭＳ Ｐゴシック" charset="0"/>
              </a:rPr>
              <a:t>حصلوا على رؤيا تخبرهم أن يحتموا في طبقة فحل</a:t>
            </a:r>
            <a:endParaRPr lang="en-US" dirty="0">
              <a:ea typeface="ＭＳ Ｐゴシック" charset="0"/>
            </a:endParaRPr>
          </a:p>
        </p:txBody>
      </p:sp>
      <p:sp>
        <p:nvSpPr>
          <p:cNvPr id="81925" name="AutoShape 5"/>
          <p:cNvSpPr>
            <a:spLocks noChangeArrowheads="1"/>
          </p:cNvSpPr>
          <p:nvPr/>
        </p:nvSpPr>
        <p:spPr bwMode="auto">
          <a:xfrm rot="-3812160">
            <a:off x="2390775" y="3429000"/>
            <a:ext cx="2819400" cy="1143000"/>
          </a:xfrm>
          <a:prstGeom prst="curvedUpArrow">
            <a:avLst>
              <a:gd name="adj1" fmla="val 49333"/>
              <a:gd name="adj2" fmla="val 98667"/>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81926" name="Rectangle 6"/>
          <p:cNvSpPr>
            <a:spLocks noChangeArrowheads="1"/>
          </p:cNvSpPr>
          <p:nvPr/>
        </p:nvSpPr>
        <p:spPr bwMode="auto">
          <a:xfrm>
            <a:off x="3352800" y="2286000"/>
            <a:ext cx="1295400" cy="3810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p>
            <a:pPr marL="0" marR="0" lvl="0" indent="0" algn="ctr" defTabSz="914400" rtl="0" eaLnBrk="0" fontAlgn="base" latinLnBrk="0" hangingPunct="0">
              <a:lnSpc>
                <a:spcPct val="100000"/>
              </a:lnSpc>
              <a:spcBef>
                <a:spcPct val="20000"/>
              </a:spcBef>
              <a:spcAft>
                <a:spcPct val="0"/>
              </a:spcAft>
              <a:buClr>
                <a:srgbClr val="00FFFF"/>
              </a:buClr>
              <a:buSzPct val="70000"/>
              <a:buFont typeface="Wingdings" charset="0"/>
              <a:buNone/>
              <a:tabLst/>
              <a:defRPr/>
            </a:pPr>
            <a:r>
              <a:rPr kumimoji="0" lang="ar-JO" sz="2800" b="1" u="none" strike="noStrike" kern="1200" cap="none" spc="0" normalizeH="0" baseline="0" noProof="0" dirty="0">
                <a:ln>
                  <a:noFill/>
                </a:ln>
                <a:solidFill>
                  <a:srgbClr val="51596D"/>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rPr>
              <a:t>طبقة فحل</a:t>
            </a:r>
            <a:endParaRPr kumimoji="0" lang="en-US" sz="2800" b="1" u="none" strike="noStrike" kern="1200" cap="none" spc="0" normalizeH="0" baseline="0" noProof="0" dirty="0">
              <a:ln>
                <a:noFill/>
              </a:ln>
              <a:solidFill>
                <a:srgbClr val="51596D"/>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81927" name="Rectangle 7"/>
          <p:cNvSpPr>
            <a:spLocks noChangeArrowheads="1"/>
          </p:cNvSpPr>
          <p:nvPr/>
        </p:nvSpPr>
        <p:spPr bwMode="auto">
          <a:xfrm>
            <a:off x="914400" y="4572000"/>
            <a:ext cx="2057400" cy="533400"/>
          </a:xfrm>
          <a:prstGeom prst="rect">
            <a:avLst/>
          </a:prstGeom>
          <a:noFill/>
          <a:ln w="9525">
            <a:noFill/>
            <a:miter lim="800000"/>
            <a:headEnd/>
            <a:tailEnd/>
          </a:ln>
          <a:effectLst/>
        </p:spPr>
        <p:txBody>
          <a:bodyPr/>
          <a:lstStyle/>
          <a:p>
            <a:pPr marL="0" marR="0" lvl="0" indent="0" algn="ctr" defTabSz="914400" rtl="0" eaLnBrk="0" fontAlgn="base" latinLnBrk="0" hangingPunct="0">
              <a:lnSpc>
                <a:spcPct val="100000"/>
              </a:lnSpc>
              <a:spcBef>
                <a:spcPct val="20000"/>
              </a:spcBef>
              <a:spcAft>
                <a:spcPct val="0"/>
              </a:spcAft>
              <a:buClr>
                <a:srgbClr val="00FFFF"/>
              </a:buClr>
              <a:buSzPct val="70000"/>
              <a:buFontTx/>
              <a:buNone/>
              <a:tabLst/>
              <a:defRPr/>
            </a:pPr>
            <a:r>
              <a:rPr kumimoji="0" lang="ar-SA" sz="2800" b="1" u="none" strike="noStrike" kern="1200" cap="none" spc="0" normalizeH="0" baseline="0" noProof="0" dirty="0">
                <a:ln>
                  <a:noFill/>
                </a:ln>
                <a:solidFill>
                  <a:srgbClr val="FF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rPr>
              <a:t>أورشليم</a:t>
            </a:r>
            <a:endParaRPr kumimoji="0" lang="en-US" sz="2800" b="1" u="none" strike="noStrike" kern="1200" cap="none" spc="0" normalizeH="0" baseline="0" noProof="0" dirty="0">
              <a:ln>
                <a:noFill/>
              </a:ln>
              <a:solidFill>
                <a:srgbClr val="FF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endParaRPr>
          </a:p>
        </p:txBody>
      </p:sp>
      <p:pic>
        <p:nvPicPr>
          <p:cNvPr id="81928"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00400"/>
            <a:ext cx="91440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94817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24">
                                            <p:txEl>
                                              <p:pRg st="0" end="0"/>
                                            </p:txEl>
                                          </p:spTgt>
                                        </p:tgtEl>
                                        <p:attrNameLst>
                                          <p:attrName>style.visibility</p:attrName>
                                        </p:attrNameLst>
                                      </p:cBhvr>
                                      <p:to>
                                        <p:strVal val="visible"/>
                                      </p:to>
                                    </p:set>
                                    <p:animEffect transition="in" filter="fade">
                                      <p:cBhvr>
                                        <p:cTn id="7" dur="500"/>
                                        <p:tgtEl>
                                          <p:spTgt spid="81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1925"/>
                                        </p:tgtEl>
                                        <p:attrNameLst>
                                          <p:attrName>style.visibility</p:attrName>
                                        </p:attrNameLst>
                                      </p:cBhvr>
                                      <p:to>
                                        <p:strVal val="visible"/>
                                      </p:to>
                                    </p:set>
                                    <p:animEffect transition="in" filter="wipe(down)">
                                      <p:cBhvr>
                                        <p:cTn id="12" dur="500"/>
                                        <p:tgtEl>
                                          <p:spTgt spid="81925"/>
                                        </p:tgtEl>
                                      </p:cBhvr>
                                    </p:animEffect>
                                  </p:childTnLst>
                                </p:cTn>
                              </p:par>
                            </p:childTnLst>
                          </p:cTn>
                        </p:par>
                        <p:par>
                          <p:cTn id="13" fill="hold" nodeType="afterGroup">
                            <p:stCondLst>
                              <p:cond delay="500"/>
                            </p:stCondLst>
                            <p:childTnLst>
                              <p:par>
                                <p:cTn id="14" presetID="15" presetClass="entr" presetSubtype="0" fill="hold" grpId="0" nodeType="afterEffect">
                                  <p:stCondLst>
                                    <p:cond delay="1000"/>
                                  </p:stCondLst>
                                  <p:childTnLst>
                                    <p:set>
                                      <p:cBhvr>
                                        <p:cTn id="15" dur="1" fill="hold">
                                          <p:stCondLst>
                                            <p:cond delay="0"/>
                                          </p:stCondLst>
                                        </p:cTn>
                                        <p:tgtEl>
                                          <p:spTgt spid="81926"/>
                                        </p:tgtEl>
                                        <p:attrNameLst>
                                          <p:attrName>style.visibility</p:attrName>
                                        </p:attrNameLst>
                                      </p:cBhvr>
                                      <p:to>
                                        <p:strVal val="visible"/>
                                      </p:to>
                                    </p:set>
                                    <p:anim calcmode="lin" valueType="num">
                                      <p:cBhvr>
                                        <p:cTn id="16" dur="1000" fill="hold"/>
                                        <p:tgtEl>
                                          <p:spTgt spid="81926"/>
                                        </p:tgtEl>
                                        <p:attrNameLst>
                                          <p:attrName>ppt_w</p:attrName>
                                        </p:attrNameLst>
                                      </p:cBhvr>
                                      <p:tavLst>
                                        <p:tav tm="0">
                                          <p:val>
                                            <p:fltVal val="0"/>
                                          </p:val>
                                        </p:tav>
                                        <p:tav tm="100000">
                                          <p:val>
                                            <p:strVal val="#ppt_w"/>
                                          </p:val>
                                        </p:tav>
                                      </p:tavLst>
                                    </p:anim>
                                    <p:anim calcmode="lin" valueType="num">
                                      <p:cBhvr>
                                        <p:cTn id="17" dur="1000" fill="hold"/>
                                        <p:tgtEl>
                                          <p:spTgt spid="81926"/>
                                        </p:tgtEl>
                                        <p:attrNameLst>
                                          <p:attrName>ppt_h</p:attrName>
                                        </p:attrNameLst>
                                      </p:cBhvr>
                                      <p:tavLst>
                                        <p:tav tm="0">
                                          <p:val>
                                            <p:fltVal val="0"/>
                                          </p:val>
                                        </p:tav>
                                        <p:tav tm="100000">
                                          <p:val>
                                            <p:strVal val="#ppt_h"/>
                                          </p:val>
                                        </p:tav>
                                      </p:tavLst>
                                    </p:anim>
                                    <p:anim calcmode="lin" valueType="num">
                                      <p:cBhvr>
                                        <p:cTn id="18" dur="1000" fill="hold"/>
                                        <p:tgtEl>
                                          <p:spTgt spid="81926"/>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819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5" fill="hold" nodeType="clickEffect">
                                  <p:stCondLst>
                                    <p:cond delay="0"/>
                                  </p:stCondLst>
                                  <p:childTnLst>
                                    <p:set>
                                      <p:cBhvr>
                                        <p:cTn id="23" dur="1" fill="hold">
                                          <p:stCondLst>
                                            <p:cond delay="0"/>
                                          </p:stCondLst>
                                        </p:cTn>
                                        <p:tgtEl>
                                          <p:spTgt spid="81928"/>
                                        </p:tgtEl>
                                        <p:attrNameLst>
                                          <p:attrName>style.visibility</p:attrName>
                                        </p:attrNameLst>
                                      </p:cBhvr>
                                      <p:to>
                                        <p:strVal val="visible"/>
                                      </p:to>
                                    </p:set>
                                    <p:animEffect transition="in" filter="checkerboard(down)">
                                      <p:cBhvr>
                                        <p:cTn id="24" dur="500"/>
                                        <p:tgtEl>
                                          <p:spTgt spid="81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build="p" autoUpdateAnimBg="0"/>
      <p:bldP spid="81925" grpId="0" animBg="1"/>
      <p:bldP spid="81926"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5" descr="persecution"/>
          <p:cNvPicPr>
            <a:picLocks noChangeAspect="1" noChangeArrowheads="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16632"/>
            <a:ext cx="8229600" cy="868362"/>
          </a:xfrm>
          <a:solidFill>
            <a:schemeClr val="bg2"/>
          </a:solidFill>
          <a:ln>
            <a:solidFill>
              <a:schemeClr val="tx1"/>
            </a:solidFill>
          </a:ln>
        </p:spPr>
        <p:txBody>
          <a:bodyPr/>
          <a:lstStyle/>
          <a:p>
            <a:r>
              <a:rPr lang="ar-JO" sz="6600" dirty="0">
                <a:solidFill>
                  <a:schemeClr val="tx1"/>
                </a:solidFill>
                <a:effectLst/>
                <a:ea typeface="ＭＳ Ｐゴシック" charset="0"/>
              </a:rPr>
              <a:t>النار</a:t>
            </a:r>
            <a:endParaRPr lang="en-US" sz="6600" dirty="0">
              <a:solidFill>
                <a:schemeClr val="tx1"/>
              </a:solidFill>
              <a:effectLst/>
              <a:ea typeface="ＭＳ Ｐゴシック" charset="0"/>
            </a:endParaRPr>
          </a:p>
        </p:txBody>
      </p:sp>
      <p:sp>
        <p:nvSpPr>
          <p:cNvPr id="5" name="Content Placeholder 2"/>
          <p:cNvSpPr txBox="1">
            <a:spLocks/>
          </p:cNvSpPr>
          <p:nvPr/>
        </p:nvSpPr>
        <p:spPr bwMode="auto">
          <a:xfrm>
            <a:off x="0" y="1052736"/>
            <a:ext cx="9144000" cy="35052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
                <a:srgbClr val="00FFFF"/>
              </a:buClr>
              <a:buSzPct val="70000"/>
              <a:buFontTx/>
              <a:buNone/>
              <a:tabLst/>
              <a:defRPr/>
            </a:pPr>
            <a:r>
              <a:rPr kumimoji="0" lang="ar-JO" sz="4400" b="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26</a:t>
            </a: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فإنه إن أخطأنا باختيارنا بعدما أخذنا معرفة الحق لا تبقى بعد ذبيحة عن الخطايا </a:t>
            </a:r>
            <a:r>
              <a:rPr kumimoji="0" lang="ar-JO" sz="4400" b="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27 </a:t>
            </a: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بل قبول دينونة مخيف و</a:t>
            </a:r>
            <a:r>
              <a:rPr kumimoji="0" lang="ar-JO" sz="44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غيرة نار عتيدة أن تأكل المضادين</a:t>
            </a: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(عب 10: 26-27)</a:t>
            </a:r>
            <a:endParaRPr kumimoji="0" 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Title 1"/>
          <p:cNvSpPr txBox="1">
            <a:spLocks/>
          </p:cNvSpPr>
          <p:nvPr/>
        </p:nvSpPr>
        <p:spPr bwMode="auto">
          <a:xfrm>
            <a:off x="5230688" y="4467672"/>
            <a:ext cx="37338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355600">
                    <a:srgbClr val="FF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نار جهنم؟</a:t>
            </a:r>
            <a:endParaRPr kumimoji="0" lang="en-US" sz="4800" b="1" u="none" strike="noStrike" kern="1200" cap="none" spc="0" normalizeH="0" baseline="0" noProof="0" dirty="0">
              <a:ln>
                <a:noFill/>
              </a:ln>
              <a:solidFill>
                <a:srgbClr val="FFFFFF"/>
              </a:solidFill>
              <a:effectLst>
                <a:glow rad="355600">
                  <a:srgbClr val="FF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 name="Title 1"/>
          <p:cNvSpPr txBox="1">
            <a:spLocks/>
          </p:cNvSpPr>
          <p:nvPr/>
        </p:nvSpPr>
        <p:spPr bwMode="auto">
          <a:xfrm>
            <a:off x="201488" y="4467672"/>
            <a:ext cx="54102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355600">
                    <a:srgbClr val="FF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لا، نار أورشليم</a:t>
            </a:r>
            <a:endParaRPr kumimoji="0" lang="en-US" sz="4800" b="1" u="none" strike="noStrike" kern="1200" cap="none" spc="0" normalizeH="0" baseline="0" noProof="0" dirty="0">
              <a:ln>
                <a:noFill/>
              </a:ln>
              <a:solidFill>
                <a:srgbClr val="FFFFFF"/>
              </a:solidFill>
              <a:effectLst>
                <a:glow rad="355600">
                  <a:srgbClr val="FF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726171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Rectangle 5"/>
          <p:cNvSpPr>
            <a:spLocks noGrp="1" noRot="1" noChangeArrowheads="1"/>
          </p:cNvSpPr>
          <p:nvPr>
            <p:ph type="title"/>
          </p:nvPr>
        </p:nvSpPr>
        <p:spPr>
          <a:xfrm>
            <a:off x="0" y="4237038"/>
            <a:ext cx="2895600" cy="2620962"/>
          </a:xfrm>
          <a:effectLst>
            <a:outerShdw blurRad="63500" dist="38099" dir="2700000" algn="ctr" rotWithShape="0">
              <a:schemeClr val="hlink">
                <a:alpha val="74998"/>
              </a:schemeClr>
            </a:outerShdw>
          </a:effectLst>
        </p:spPr>
        <p:txBody>
          <a:bodyPr/>
          <a:lstStyle/>
          <a:p>
            <a:pPr eaLnBrk="1" hangingPunct="1"/>
            <a:r>
              <a:rPr lang="en-US" dirty="0">
                <a:solidFill>
                  <a:schemeClr val="bg2"/>
                </a:solidFill>
                <a:effectLst>
                  <a:outerShdw blurRad="38100" dist="38100" dir="2700000" algn="tl">
                    <a:srgbClr val="FFFFFF"/>
                  </a:outerShdw>
                </a:effectLst>
                <a:ea typeface="ＭＳ Ｐゴシック" charset="0"/>
              </a:rPr>
              <a:t>Antonia Fortress Leveled</a:t>
            </a:r>
          </a:p>
        </p:txBody>
      </p:sp>
      <p:pic>
        <p:nvPicPr>
          <p:cNvPr id="2" name="Picture 1"/>
          <p:cNvPicPr>
            <a:picLocks noChangeAspect="1"/>
          </p:cNvPicPr>
          <p:nvPr/>
        </p:nvPicPr>
        <p:blipFill>
          <a:blip r:embed="rId3"/>
          <a:stretch>
            <a:fillRect/>
          </a:stretch>
        </p:blipFill>
        <p:spPr>
          <a:xfrm>
            <a:off x="-20615" y="0"/>
            <a:ext cx="10656837" cy="6957392"/>
          </a:xfrm>
          <a:prstGeom prst="rect">
            <a:avLst/>
          </a:prstGeom>
        </p:spPr>
      </p:pic>
    </p:spTree>
    <p:extLst>
      <p:ext uri="{BB962C8B-B14F-4D97-AF65-F5344CB8AC3E}">
        <p14:creationId xmlns:p14="http://schemas.microsoft.com/office/powerpoint/2010/main" val="27609626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42 Jer 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8402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0"/>
            <a:ext cx="9144000" cy="990600"/>
          </a:xfrm>
          <a:solidFill>
            <a:srgbClr val="000090"/>
          </a:solidFill>
        </p:spPr>
        <p:txBody>
          <a:bodyPr/>
          <a:lstStyle/>
          <a:p>
            <a:pPr>
              <a:defRPr/>
            </a:pPr>
            <a:r>
              <a:rPr lang="ar-JO" sz="3200" dirty="0">
                <a:solidFill>
                  <a:srgbClr val="FFFFFF"/>
                </a:solidFill>
                <a:effectLst>
                  <a:outerShdw blurRad="38100" dist="38100" dir="2700000" algn="tl">
                    <a:srgbClr val="000000"/>
                  </a:outerShdw>
                </a:effectLst>
                <a:ea typeface="ＭＳ Ｐゴシック" charset="0"/>
              </a:rPr>
              <a:t>تطبيق إرميا : أتركوا أورشليم</a:t>
            </a:r>
            <a:endParaRPr lang="en-US" sz="3600" dirty="0">
              <a:solidFill>
                <a:srgbClr val="FFFFFF"/>
              </a:solidFill>
              <a:effectLst>
                <a:outerShdw blurRad="38100" dist="38100" dir="2700000" algn="tl">
                  <a:srgbClr val="000000"/>
                </a:outerShdw>
              </a:effectLst>
              <a:ea typeface="ＭＳ Ｐゴシック" charset="0"/>
            </a:endParaRPr>
          </a:p>
        </p:txBody>
      </p:sp>
      <p:pic>
        <p:nvPicPr>
          <p:cNvPr id="4" name="Picture 3" descr="Pict-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 y="3048000"/>
            <a:ext cx="2476500" cy="1641475"/>
          </a:xfrm>
          <a:prstGeom prst="rect">
            <a:avLst/>
          </a:prstGeom>
          <a:noFill/>
          <a:ln w="101600">
            <a:solidFill>
              <a:schemeClr val="bg2">
                <a:lumMod val="90000"/>
              </a:schemeClr>
            </a:solidFill>
            <a:miter lim="800000"/>
            <a:headEnd/>
            <a:tailEnd/>
          </a:ln>
        </p:spPr>
      </p:pic>
      <p:sp>
        <p:nvSpPr>
          <p:cNvPr id="10" name="Title 1"/>
          <p:cNvSpPr txBox="1">
            <a:spLocks/>
          </p:cNvSpPr>
          <p:nvPr/>
        </p:nvSpPr>
        <p:spPr bwMode="auto">
          <a:xfrm>
            <a:off x="1981200" y="2133600"/>
            <a:ext cx="1295400" cy="16002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alpha val="89000"/>
                    </a:srgbClr>
                  </a:glow>
                </a:effectLst>
                <a:uLnTx/>
                <a:uFillTx/>
                <a:latin typeface="Arial" panose="020B0604020202020204" pitchFamily="34" charset="0"/>
                <a:ea typeface="Arial" charset="0"/>
                <a:cs typeface="Arial" panose="020B0604020202020204" pitchFamily="34" charset="0"/>
              </a:rPr>
              <a:t>اليهود مثل  تين</a:t>
            </a:r>
            <a:endParaRPr kumimoji="0" lang="en-US" sz="3200" b="1" u="sng" strike="noStrike" kern="1200" cap="none" spc="0" normalizeH="0" baseline="0" noProof="0" dirty="0">
              <a:ln>
                <a:noFill/>
              </a:ln>
              <a:solidFill>
                <a:srgbClr val="FFFFFF"/>
              </a:solidFill>
              <a:effectLst>
                <a:glow rad="228600">
                  <a:srgbClr val="000000">
                    <a:satMod val="175000"/>
                    <a:alpha val="89000"/>
                  </a:srgbClr>
                </a:glow>
              </a:effectLst>
              <a:uLnTx/>
              <a:uFillTx/>
              <a:latin typeface="Arial" panose="020B0604020202020204" pitchFamily="34" charset="0"/>
              <a:ea typeface="Arial" charset="0"/>
              <a:cs typeface="Arial" panose="020B0604020202020204" pitchFamily="34" charset="0"/>
            </a:endParaRPr>
          </a:p>
        </p:txBody>
      </p:sp>
      <p:sp>
        <p:nvSpPr>
          <p:cNvPr id="11" name="Title 1"/>
          <p:cNvSpPr txBox="1">
            <a:spLocks/>
          </p:cNvSpPr>
          <p:nvPr/>
        </p:nvSpPr>
        <p:spPr bwMode="auto">
          <a:xfrm>
            <a:off x="609600" y="5410200"/>
            <a:ext cx="2895600" cy="6858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alpha val="89000"/>
                    </a:srgbClr>
                  </a:glow>
                </a:effectLst>
                <a:uLnTx/>
                <a:uFillTx/>
                <a:latin typeface="Arial" panose="020B0604020202020204" pitchFamily="34" charset="0"/>
                <a:ea typeface="Arial" charset="0"/>
                <a:cs typeface="Arial" panose="020B0604020202020204" pitchFamily="34" charset="0"/>
              </a:rPr>
              <a:t>البابليون</a:t>
            </a:r>
            <a:endParaRPr kumimoji="0" lang="en-US" sz="3200" b="1" u="sng" strike="noStrike" kern="1200" cap="none" spc="0" normalizeH="0" baseline="0" noProof="0" dirty="0">
              <a:ln>
                <a:noFill/>
              </a:ln>
              <a:solidFill>
                <a:srgbClr val="FFFFFF"/>
              </a:solidFill>
              <a:effectLst>
                <a:glow rad="228600">
                  <a:srgbClr val="000000">
                    <a:satMod val="175000"/>
                    <a:alpha val="89000"/>
                  </a:srgbClr>
                </a:glow>
              </a:effectLst>
              <a:uLnTx/>
              <a:uFillTx/>
              <a:latin typeface="Arial" panose="020B0604020202020204" pitchFamily="34" charset="0"/>
              <a:ea typeface="Arial" charset="0"/>
              <a:cs typeface="Arial" panose="020B0604020202020204" pitchFamily="34" charset="0"/>
            </a:endParaRPr>
          </a:p>
        </p:txBody>
      </p:sp>
      <p:sp>
        <p:nvSpPr>
          <p:cNvPr id="14" name="Down Arrow 13"/>
          <p:cNvSpPr/>
          <p:nvPr/>
        </p:nvSpPr>
        <p:spPr>
          <a:xfrm>
            <a:off x="1219200" y="3962400"/>
            <a:ext cx="381000" cy="1600200"/>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5" name="Title 1"/>
          <p:cNvSpPr txBox="1">
            <a:spLocks/>
          </p:cNvSpPr>
          <p:nvPr/>
        </p:nvSpPr>
        <p:spPr bwMode="auto">
          <a:xfrm>
            <a:off x="609600" y="3352800"/>
            <a:ext cx="1524000" cy="6096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alpha val="89000"/>
                    </a:srgbClr>
                  </a:glow>
                </a:effectLst>
                <a:uLnTx/>
                <a:uFillTx/>
                <a:latin typeface="Arial" panose="020B0604020202020204" pitchFamily="34" charset="0"/>
                <a:ea typeface="Arial" charset="0"/>
                <a:cs typeface="Arial" panose="020B0604020202020204" pitchFamily="34" charset="0"/>
              </a:rPr>
              <a:t>جيد</a:t>
            </a:r>
            <a:endParaRPr kumimoji="0" lang="en-US" sz="3200" b="1" u="sng" strike="noStrike" kern="1200" cap="none" spc="0" normalizeH="0" baseline="0" noProof="0" dirty="0">
              <a:ln>
                <a:noFill/>
              </a:ln>
              <a:solidFill>
                <a:srgbClr val="FFFFFF"/>
              </a:solidFill>
              <a:effectLst>
                <a:glow rad="228600">
                  <a:srgbClr val="000000">
                    <a:satMod val="175000"/>
                    <a:alpha val="89000"/>
                  </a:srgbClr>
                </a:glow>
              </a:effectLst>
              <a:uLnTx/>
              <a:uFillTx/>
              <a:latin typeface="Arial" panose="020B0604020202020204" pitchFamily="34" charset="0"/>
              <a:ea typeface="Arial" charset="0"/>
              <a:cs typeface="Arial" panose="020B0604020202020204" pitchFamily="34" charset="0"/>
            </a:endParaRPr>
          </a:p>
        </p:txBody>
      </p:sp>
      <p:sp>
        <p:nvSpPr>
          <p:cNvPr id="17" name="Title 1"/>
          <p:cNvSpPr txBox="1">
            <a:spLocks/>
          </p:cNvSpPr>
          <p:nvPr/>
        </p:nvSpPr>
        <p:spPr bwMode="auto">
          <a:xfrm>
            <a:off x="1676400" y="3886200"/>
            <a:ext cx="1524000" cy="6096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satMod val="175000"/>
                      <a:alpha val="89000"/>
                    </a:srgbClr>
                  </a:glow>
                </a:effectLst>
                <a:uLnTx/>
                <a:uFillTx/>
                <a:latin typeface="Arial" panose="020B0604020202020204" pitchFamily="34" charset="0"/>
                <a:ea typeface="Arial" charset="0"/>
                <a:cs typeface="Arial" panose="020B0604020202020204" pitchFamily="34" charset="0"/>
              </a:rPr>
              <a:t>رديء</a:t>
            </a:r>
            <a:endParaRPr kumimoji="0" lang="en-US" sz="3200" b="1" u="sng" strike="noStrike" kern="1200" cap="none" spc="0" normalizeH="0" baseline="0" noProof="0" dirty="0">
              <a:ln>
                <a:noFill/>
              </a:ln>
              <a:solidFill>
                <a:srgbClr val="FFFFFF"/>
              </a:solidFill>
              <a:effectLst>
                <a:glow rad="228600">
                  <a:srgbClr val="000000">
                    <a:satMod val="175000"/>
                    <a:alpha val="89000"/>
                  </a:srgbClr>
                </a:glow>
              </a:effectLst>
              <a:uLnTx/>
              <a:uFillTx/>
              <a:latin typeface="Arial" panose="020B0604020202020204" pitchFamily="34" charset="0"/>
              <a:ea typeface="Arial" charset="0"/>
              <a:cs typeface="Arial" panose="020B0604020202020204" pitchFamily="34" charset="0"/>
            </a:endParaRPr>
          </a:p>
        </p:txBody>
      </p:sp>
      <p:sp>
        <p:nvSpPr>
          <p:cNvPr id="13" name="Title 1"/>
          <p:cNvSpPr txBox="1">
            <a:spLocks/>
          </p:cNvSpPr>
          <p:nvPr/>
        </p:nvSpPr>
        <p:spPr bwMode="auto">
          <a:xfrm>
            <a:off x="0" y="6224403"/>
            <a:ext cx="4840288" cy="627557"/>
          </a:xfrm>
          <a:prstGeom prst="rect">
            <a:avLst/>
          </a:prstGeom>
          <a:solidFill>
            <a:srgbClr val="8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تين إرميا 24</a:t>
            </a:r>
            <a:endPar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6" name="Title 1"/>
          <p:cNvSpPr txBox="1">
            <a:spLocks/>
          </p:cNvSpPr>
          <p:nvPr/>
        </p:nvSpPr>
        <p:spPr bwMode="auto">
          <a:xfrm>
            <a:off x="4837112" y="980728"/>
            <a:ext cx="4199384" cy="58772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يصور إرميا 24 اليهود كنوعين من التين خلال الحصار البابلي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1. التين الرديء هم الذين رفضوا الخضوع لتأديب الله من خلال البابليين سوف يعصون الله ويبقون في المدينة ويموتون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2. التين الجيد سوف يحافظون على حياتهم بمغادرة المدينة ويستسلموا للبابليين خارجها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228600" marR="0" lvl="0" indent="-228600" algn="ctr" defTabSz="914400" rtl="0" eaLnBrk="1" fontAlgn="base" latinLnBrk="0" hangingPunct="1">
              <a:lnSpc>
                <a:spcPct val="100000"/>
              </a:lnSpc>
              <a:spcBef>
                <a:spcPct val="0"/>
              </a:spcBef>
              <a:spcAft>
                <a:spcPct val="0"/>
              </a:spcAft>
              <a:buClrTx/>
              <a:buSzTx/>
              <a:buFontTx/>
              <a:buAutoNum type="arabicPeriod"/>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70 ميلادية لم تكن مختلفة</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110539695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nodeType="afterGroup">
                            <p:stCondLst>
                              <p:cond delay="0"/>
                            </p:stCondLst>
                            <p:childTnLst>
                              <p:par>
                                <p:cTn id="20" presetID="22" presetClass="entr" presetSubtype="1"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par>
                          <p:cTn id="23" fill="hold" nodeType="afterGroup">
                            <p:stCondLst>
                              <p:cond delay="500"/>
                            </p:stCondLst>
                            <p:childTnLst>
                              <p:par>
                                <p:cTn id="24" presetID="1"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65100"/>
            <a:ext cx="9144000" cy="6503670"/>
          </a:xfrm>
          <a:prstGeom prst="rect">
            <a:avLst/>
          </a:prstGeom>
        </p:spPr>
      </p:pic>
      <p:sp>
        <p:nvSpPr>
          <p:cNvPr id="900098" name="Rectangle 2"/>
          <p:cNvSpPr>
            <a:spLocks noGrp="1" noChangeArrowheads="1"/>
          </p:cNvSpPr>
          <p:nvPr>
            <p:ph type="ctrTitle"/>
          </p:nvPr>
        </p:nvSpPr>
        <p:spPr>
          <a:xfrm>
            <a:off x="0" y="4367856"/>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كيف تستطيع أن تظهر أن يسوع </a:t>
            </a:r>
            <a:r>
              <a:rPr lang="ar-JO" sz="5400" dirty="0">
                <a:solidFill>
                  <a:srgbClr val="FFFF00"/>
                </a:solidFill>
                <a:effectLst>
                  <a:glow rad="127000">
                    <a:schemeClr val="tx1"/>
                  </a:glow>
                </a:effectLst>
                <a:ea typeface="ＭＳ Ｐゴシック" charset="0"/>
              </a:rPr>
              <a:t>أفضل</a:t>
            </a:r>
            <a:r>
              <a:rPr lang="ar-JO" sz="5400" dirty="0">
                <a:effectLst>
                  <a:glow rad="127000">
                    <a:schemeClr val="tx1"/>
                  </a:glow>
                </a:effectLst>
                <a:ea typeface="ＭＳ Ｐゴシック" charset="0"/>
              </a:rPr>
              <a:t> من أي نظام إيماني آخر؟</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2053928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لأن ليس لنا هنا مدينة باقية، لكننا نطلب العتيدة.</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(13: 14)</a:t>
            </a:r>
            <a:endParaRPr lang="en-US" sz="3600" dirty="0">
              <a:effectLst>
                <a:glow rad="127000">
                  <a:schemeClr val="tx1"/>
                </a:glow>
              </a:effectLst>
              <a:ea typeface="ＭＳ Ｐゴシック" charset="0"/>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285" y="2902859"/>
            <a:ext cx="8890000" cy="3964668"/>
          </a:xfrm>
          <a:prstGeom prst="rect">
            <a:avLst/>
          </a:prstGeom>
        </p:spPr>
      </p:pic>
    </p:spTree>
    <p:extLst>
      <p:ext uri="{BB962C8B-B14F-4D97-AF65-F5344CB8AC3E}">
        <p14:creationId xmlns:p14="http://schemas.microsoft.com/office/powerpoint/2010/main" val="2790271482"/>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77862" cy="614082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3862" y="3565512"/>
            <a:ext cx="9144000" cy="2575312"/>
          </a:xfrm>
          <a:noFill/>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فلنقدم به في كل حين لله ذبيحة التسبيح، أي ثمر شفاه  معترفة باسمه (13: 15)</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812236469"/>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9144000" cy="2368937"/>
          </a:xfrm>
          <a:noFill/>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ولكن لا تنسوا فعل الخير والتوزيع، لأنه بذبائح مثل هذه يسر الله (13: 16)</a:t>
            </a:r>
            <a:endParaRPr lang="en-US" sz="36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2174876"/>
            <a:ext cx="9144000" cy="4683124"/>
          </a:xfrm>
          <a:prstGeom prst="rect">
            <a:avLst/>
          </a:prstGeom>
        </p:spPr>
      </p:pic>
    </p:spTree>
    <p:extLst>
      <p:ext uri="{BB962C8B-B14F-4D97-AF65-F5344CB8AC3E}">
        <p14:creationId xmlns:p14="http://schemas.microsoft.com/office/powerpoint/2010/main" val="31915261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0100"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0098" name="Rectangle 2"/>
          <p:cNvSpPr>
            <a:spLocks noGrp="1" noChangeArrowheads="1"/>
          </p:cNvSpPr>
          <p:nvPr>
            <p:ph type="ctrTitle" idx="4294967295"/>
          </p:nvPr>
        </p:nvSpPr>
        <p:spPr>
          <a:xfrm>
            <a:off x="250825" y="260350"/>
            <a:ext cx="8605838" cy="1192213"/>
          </a:xfrm>
          <a:solidFill>
            <a:srgbClr val="FFFF00"/>
          </a:solidFill>
          <a:effectLst>
            <a:outerShdw blurRad="63500" dist="35921" dir="2700000" algn="ctr" rotWithShape="0">
              <a:srgbClr val="000000">
                <a:alpha val="74998"/>
              </a:srgbClr>
            </a:outerShdw>
          </a:effectLst>
        </p:spPr>
        <p:txBody>
          <a:bodyPr/>
          <a:lstStyle/>
          <a:p>
            <a:pPr eaLnBrk="1" hangingPunct="1">
              <a:defRPr/>
            </a:pPr>
            <a:r>
              <a:rPr lang="ar-JO" sz="6000" dirty="0">
                <a:solidFill>
                  <a:srgbClr val="000000"/>
                </a:solidFill>
                <a:cs typeface="Arial" panose="020B0604020202020204" pitchFamily="34" charset="0"/>
              </a:rPr>
              <a:t>أطيعوا مرشديكم</a:t>
            </a:r>
            <a:endParaRPr lang="en-US" sz="6600" dirty="0">
              <a:solidFill>
                <a:srgbClr val="000000"/>
              </a:solidFill>
              <a:cs typeface="Arial" panose="020B0604020202020204" pitchFamily="34" charset="0"/>
            </a:endParaRPr>
          </a:p>
        </p:txBody>
      </p:sp>
      <p:sp>
        <p:nvSpPr>
          <p:cNvPr id="260099" name="Rectangle 2"/>
          <p:cNvSpPr>
            <a:spLocks noChangeArrowheads="1"/>
          </p:cNvSpPr>
          <p:nvPr/>
        </p:nvSpPr>
        <p:spPr bwMode="auto">
          <a:xfrm>
            <a:off x="228600" y="1295400"/>
            <a:ext cx="8686800" cy="518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outerShdw blurRad="63500" dist="101600" dir="2700000" algn="tl" rotWithShape="0">
                    <a:srgbClr val="000000">
                      <a:alpha val="82000"/>
                    </a:srgbClr>
                  </a:outerShdw>
                </a:effectLst>
                <a:uLnTx/>
                <a:uFillTx/>
                <a:latin typeface="Arial" panose="020B0604020202020204" pitchFamily="34" charset="0"/>
                <a:ea typeface="ＭＳ Ｐゴシック" charset="0"/>
                <a:cs typeface="Arial" panose="020B0604020202020204" pitchFamily="34" charset="0"/>
              </a:rPr>
              <a:t>عبرانيين ١٣: ١٧</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outerShdw blurRad="63500" dist="101600" dir="2700000" algn="tl" rotWithShape="0">
                  <a:srgbClr val="000000">
                    <a:alpha val="82000"/>
                  </a:srgbClr>
                </a:outerShdw>
              </a:effectLst>
              <a:uLnTx/>
              <a:uFillTx/>
              <a:latin typeface="Arial" panose="020B0604020202020204" pitchFamily="34" charset="0"/>
              <a:ea typeface="ＭＳ Ｐゴシック" charset="0"/>
              <a:cs typeface="Arial" panose="020B0604020202020204" pitchFamily="34" charset="0"/>
            </a:endParaRPr>
          </a:p>
          <a:p>
            <a:pPr lvl="0" algn="ctr" defTabSz="914400" fontAlgn="base">
              <a:spcBef>
                <a:spcPct val="0"/>
              </a:spcBef>
              <a:spcAft>
                <a:spcPct val="0"/>
              </a:spcAft>
              <a:defRPr/>
            </a:pPr>
            <a:r>
              <a:rPr lang="ar-SA" sz="4000" b="1" dirty="0">
                <a:solidFill>
                  <a:srgbClr val="FFFFFF"/>
                </a:solidFill>
                <a:effectLst>
                  <a:outerShdw blurRad="63500" dist="101600" dir="2700000" algn="tl" rotWithShape="0">
                    <a:srgbClr val="000000">
                      <a:alpha val="82000"/>
                    </a:srgbClr>
                  </a:outerShdw>
                </a:effectLst>
                <a:latin typeface="Arial" panose="020B0604020202020204" pitchFamily="34" charset="0"/>
                <a:ea typeface="ＭＳ Ｐゴシック" charset="0"/>
                <a:cs typeface="Arial" panose="020B0604020202020204" pitchFamily="34" charset="0"/>
              </a:rPr>
              <a:t>أطيعوا مرشديكم واخضعوا، لأنهم يسهرون لأجل نفوسكم كأنهم سوف يعطون حسابا</a:t>
            </a:r>
            <a:r>
              <a:rPr lang="ar-JO" sz="4000" b="1" dirty="0">
                <a:solidFill>
                  <a:srgbClr val="FFFFFF"/>
                </a:solidFill>
                <a:effectLst>
                  <a:outerShdw blurRad="63500" dist="101600" dir="2700000" algn="tl" rotWithShape="0">
                    <a:srgbClr val="000000">
                      <a:alpha val="82000"/>
                    </a:srgbClr>
                  </a:outerShdw>
                </a:effectLst>
                <a:latin typeface="Arial" panose="020B0604020202020204" pitchFamily="34" charset="0"/>
                <a:ea typeface="ＭＳ Ｐゴシック" charset="0"/>
                <a:cs typeface="Arial" panose="020B0604020202020204" pitchFamily="34" charset="0"/>
              </a:rPr>
              <a:t>ً</a:t>
            </a:r>
            <a:r>
              <a:rPr lang="ar-SA" sz="4000" b="1" dirty="0">
                <a:solidFill>
                  <a:srgbClr val="FFFFFF"/>
                </a:solidFill>
                <a:effectLst>
                  <a:outerShdw blurRad="63500" dist="101600" dir="2700000" algn="tl" rotWithShape="0">
                    <a:srgbClr val="000000">
                      <a:alpha val="82000"/>
                    </a:srgbClr>
                  </a:outerShdw>
                </a:effectLst>
                <a:latin typeface="Arial" panose="020B0604020202020204" pitchFamily="34" charset="0"/>
                <a:ea typeface="ＭＳ Ｐゴシック" charset="0"/>
                <a:cs typeface="Arial" panose="020B0604020202020204" pitchFamily="34" charset="0"/>
              </a:rPr>
              <a:t>، لكي يفعلوا ذلك بفرح لا آنين، لأن هذا غير نافع لكم.</a:t>
            </a:r>
            <a:r>
              <a:rPr kumimoji="0" lang="ar-SA" sz="4000" b="1" u="none" strike="noStrike" kern="1200" cap="none" spc="0" normalizeH="0" baseline="0" noProof="0" dirty="0">
                <a:ln>
                  <a:noFill/>
                </a:ln>
                <a:solidFill>
                  <a:srgbClr val="FFFFFF"/>
                </a:solidFill>
                <a:effectLst>
                  <a:outerShdw blurRad="63500" dist="101600" dir="2700000" algn="tl" rotWithShape="0">
                    <a:srgbClr val="000000">
                      <a:alpha val="82000"/>
                    </a:srgbClr>
                  </a:outerShd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058812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0099">
                                            <p:txEl>
                                              <p:pRg st="0" end="0"/>
                                            </p:txEl>
                                          </p:spTgt>
                                        </p:tgtEl>
                                        <p:attrNameLst>
                                          <p:attrName>style.visibility</p:attrName>
                                        </p:attrNameLst>
                                      </p:cBhvr>
                                      <p:to>
                                        <p:strVal val="visible"/>
                                      </p:to>
                                    </p:set>
                                    <p:animEffect transition="in" filter="fade">
                                      <p:cBhvr>
                                        <p:cTn id="7" dur="500"/>
                                        <p:tgtEl>
                                          <p:spTgt spid="2600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0099">
                                            <p:txEl>
                                              <p:pRg st="2" end="2"/>
                                            </p:txEl>
                                          </p:spTgt>
                                        </p:tgtEl>
                                        <p:attrNameLst>
                                          <p:attrName>style.visibility</p:attrName>
                                        </p:attrNameLst>
                                      </p:cBhvr>
                                      <p:to>
                                        <p:strVal val="visible"/>
                                      </p:to>
                                    </p:set>
                                    <p:animEffect transition="in" filter="fade">
                                      <p:cBhvr>
                                        <p:cTn id="12" dur="500"/>
                                        <p:tgtEl>
                                          <p:spTgt spid="2600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1028" cy="6529306"/>
          </a:xfrm>
          <a:prstGeom prst="rect">
            <a:avLst/>
          </a:prstGeom>
        </p:spPr>
      </p:pic>
      <p:sp>
        <p:nvSpPr>
          <p:cNvPr id="900098" name="Rectangle 2"/>
          <p:cNvSpPr>
            <a:spLocks noGrp="1" noChangeArrowheads="1"/>
          </p:cNvSpPr>
          <p:nvPr>
            <p:ph type="ctrTitle"/>
          </p:nvPr>
        </p:nvSpPr>
        <p:spPr>
          <a:xfrm>
            <a:off x="0" y="4960579"/>
            <a:ext cx="9144000" cy="182671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1. </a:t>
            </a:r>
            <a:r>
              <a:rPr lang="ar-JO" sz="5400" dirty="0">
                <a:solidFill>
                  <a:srgbClr val="FFFF00"/>
                </a:solidFill>
                <a:effectLst>
                  <a:glow rad="127000">
                    <a:schemeClr val="tx1"/>
                  </a:glow>
                </a:effectLst>
                <a:ea typeface="ＭＳ Ｐゴシック" charset="0"/>
              </a:rPr>
              <a:t>المحبة</a:t>
            </a:r>
            <a:r>
              <a:rPr lang="ar-JO" sz="5400" dirty="0">
                <a:effectLst>
                  <a:glow rad="127000">
                    <a:schemeClr val="tx1"/>
                  </a:glow>
                </a:effectLst>
                <a:ea typeface="ＭＳ Ｐゴシック" charset="0"/>
              </a:rPr>
              <a:t> بطرق عملية</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(13: 1-17)</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7620829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60579"/>
            <a:ext cx="9144000" cy="182671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2. </a:t>
            </a:r>
            <a:r>
              <a:rPr lang="ar-JO" sz="5400" dirty="0">
                <a:solidFill>
                  <a:srgbClr val="FFFF00"/>
                </a:solidFill>
                <a:effectLst>
                  <a:glow rad="127000">
                    <a:schemeClr val="tx1"/>
                  </a:glow>
                </a:effectLst>
                <a:ea typeface="ＭＳ Ｐゴシック" charset="0"/>
              </a:rPr>
              <a:t>الإرتباط</a:t>
            </a:r>
            <a:r>
              <a:rPr lang="ar-JO" sz="5400" dirty="0">
                <a:effectLst>
                  <a:glow rad="127000">
                    <a:schemeClr val="tx1"/>
                  </a:glow>
                </a:effectLst>
                <a:ea typeface="ＭＳ Ｐゴシック" charset="0"/>
              </a:rPr>
              <a:t> بالآخرين شخصياً</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(13: 18-25)</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 y="-1"/>
            <a:ext cx="5835767" cy="4071465"/>
          </a:xfrm>
          <a:prstGeom prst="rect">
            <a:avLst/>
          </a:prstGeom>
        </p:spPr>
      </p:pic>
      <p:pic>
        <p:nvPicPr>
          <p:cNvPr id="4" name="Picture 3"/>
          <p:cNvPicPr>
            <a:picLocks noChangeAspect="1"/>
          </p:cNvPicPr>
          <p:nvPr/>
        </p:nvPicPr>
        <p:blipFill>
          <a:blip r:embed="rId4"/>
          <a:stretch>
            <a:fillRect/>
          </a:stretch>
        </p:blipFill>
        <p:spPr>
          <a:xfrm>
            <a:off x="4445893" y="1870009"/>
            <a:ext cx="4445000" cy="3175000"/>
          </a:xfrm>
          <a:prstGeom prst="rect">
            <a:avLst/>
          </a:prstGeom>
        </p:spPr>
      </p:pic>
    </p:spTree>
    <p:extLst>
      <p:ext uri="{BB962C8B-B14F-4D97-AF65-F5344CB8AC3E}">
        <p14:creationId xmlns:p14="http://schemas.microsoft.com/office/powerpoint/2010/main" val="2923149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317626"/>
            <a:ext cx="9144000" cy="6438378"/>
          </a:xfrm>
          <a:prstGeom prst="rect">
            <a:avLst/>
          </a:prstGeom>
        </p:spPr>
      </p:pic>
      <p:sp>
        <p:nvSpPr>
          <p:cNvPr id="900098" name="Rectangle 2"/>
          <p:cNvSpPr>
            <a:spLocks noGrp="1" noChangeArrowheads="1"/>
          </p:cNvSpPr>
          <p:nvPr>
            <p:ph type="ctrTitle"/>
          </p:nvPr>
        </p:nvSpPr>
        <p:spPr>
          <a:xfrm>
            <a:off x="0" y="4829670"/>
            <a:ext cx="9144000" cy="2016125"/>
          </a:xfrm>
          <a:effectLst>
            <a:outerShdw blurRad="63500" dist="35921" dir="2700000" algn="ctr" rotWithShape="0">
              <a:schemeClr val="tx2">
                <a:alpha val="74998"/>
              </a:schemeClr>
            </a:outerShdw>
          </a:effectLst>
        </p:spPr>
        <p:txBody>
          <a:bodyPr/>
          <a:lstStyle/>
          <a:p>
            <a:pPr rtl="1">
              <a:defRPr/>
            </a:pPr>
            <a:r>
              <a:rPr lang="ar-JO" sz="5400" dirty="0">
                <a:effectLst>
                  <a:glow rad="127000">
                    <a:schemeClr val="tx1"/>
                  </a:glow>
                </a:effectLst>
                <a:ea typeface="ＭＳ Ｐゴシック" charset="0"/>
              </a:rPr>
              <a:t>إنهم قادمون:</a:t>
            </a:r>
            <a:r>
              <a:rPr lang="en-US" sz="5400" dirty="0">
                <a:effectLst>
                  <a:glow rad="127000">
                    <a:schemeClr val="tx1"/>
                  </a:glow>
                </a:effectLst>
                <a:ea typeface="ＭＳ Ｐゴシック" charset="0"/>
              </a:rPr>
              <a:t> </a:t>
            </a:r>
            <a:r>
              <a:rPr lang="ar-JO" sz="5400" dirty="0">
                <a:effectLst>
                  <a:glow rad="127000">
                    <a:schemeClr val="tx1"/>
                  </a:glow>
                </a:effectLst>
                <a:ea typeface="ＭＳ Ｐゴシック" charset="0"/>
              </a:rPr>
              <a:t>روبوت الخدمة 4</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6912366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829670"/>
            <a:ext cx="9144000" cy="2016125"/>
          </a:xfrm>
          <a:effectLst>
            <a:outerShdw blurRad="63500" dist="35921" dir="2700000" algn="ctr" rotWithShape="0">
              <a:schemeClr val="tx2">
                <a:alpha val="74998"/>
              </a:schemeClr>
            </a:outerShdw>
          </a:effectLst>
        </p:spPr>
        <p:txBody>
          <a:bodyPr/>
          <a:lstStyle/>
          <a:p>
            <a:pPr>
              <a:defRPr/>
            </a:pPr>
            <a:r>
              <a:rPr kumimoji="0" lang="ar-JO" sz="5400" u="none" strike="noStrike" kern="0" cap="none" spc="0" normalizeH="0" baseline="0" noProof="0" dirty="0">
                <a:ln>
                  <a:noFill/>
                </a:ln>
                <a:solidFill>
                  <a:srgbClr val="FFFFFF"/>
                </a:solidFill>
                <a:effectLst>
                  <a:glow rad="127000">
                    <a:srgbClr val="000000"/>
                  </a:glow>
                </a:effectLst>
                <a:uLnTx/>
                <a:uFillTx/>
                <a:ea typeface="ＭＳ Ｐゴシック" charset="0"/>
              </a:rPr>
              <a:t>إنهم قادمون:</a:t>
            </a:r>
            <a:r>
              <a:rPr kumimoji="0" lang="en-US" sz="5400" u="none" strike="noStrike" kern="0" cap="none" spc="0" normalizeH="0" baseline="0" noProof="0" dirty="0">
                <a:ln>
                  <a:noFill/>
                </a:ln>
                <a:solidFill>
                  <a:srgbClr val="FFFFFF"/>
                </a:solidFill>
                <a:effectLst>
                  <a:glow rad="127000">
                    <a:srgbClr val="000000"/>
                  </a:glow>
                </a:effectLst>
                <a:uLnTx/>
                <a:uFillTx/>
                <a:ea typeface="ＭＳ Ｐゴシック" charset="0"/>
              </a:rPr>
              <a:t> </a:t>
            </a:r>
            <a:r>
              <a:rPr kumimoji="0" lang="ar-JO" sz="5400" u="none" strike="noStrike" kern="0" cap="none" spc="0" normalizeH="0" baseline="0" noProof="0" dirty="0">
                <a:ln>
                  <a:noFill/>
                </a:ln>
                <a:solidFill>
                  <a:srgbClr val="FFFFFF"/>
                </a:solidFill>
                <a:effectLst>
                  <a:glow rad="127000">
                    <a:srgbClr val="000000"/>
                  </a:glow>
                </a:effectLst>
                <a:uLnTx/>
                <a:uFillTx/>
                <a:ea typeface="ＭＳ Ｐゴシック" charset="0"/>
              </a:rPr>
              <a:t>روبوت الخدمة 4</a:t>
            </a:r>
            <a:endParaRPr lang="en-US" sz="5400" dirty="0">
              <a:effectLst>
                <a:glow rad="127000">
                  <a:schemeClr val="tx1"/>
                </a:glow>
              </a:effectLst>
              <a:ea typeface="ＭＳ Ｐゴシック" charset="0"/>
              <a:cs typeface="ＭＳ Ｐゴシック" charset="0"/>
            </a:endParaRPr>
          </a:p>
        </p:txBody>
      </p:sp>
      <p:pic>
        <p:nvPicPr>
          <p:cNvPr id="2" name="Care-O-bot 4®- The new modular service robot generation from Fraunhofer IP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17495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3242062"/>
          </a:xfrm>
          <a:noFill/>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صلوا لأجلنا، لأننا نثق أن لنا ضميراً صالحاً، راغبين أن نتصرف حسناً في كل شيء. ولكن أطلب أكثر أن تفعلوا هذا لكي أرد إليكم بأكثر سرعة.</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(13: 18-19)</a:t>
            </a:r>
            <a:endParaRPr lang="en-US" sz="3600" dirty="0">
              <a:effectLst>
                <a:glow rad="127000">
                  <a:schemeClr val="tx1"/>
                </a:glow>
              </a:effectLst>
              <a:ea typeface="ＭＳ Ｐゴシック" charset="0"/>
            </a:endParaRPr>
          </a:p>
        </p:txBody>
      </p:sp>
      <p:pic>
        <p:nvPicPr>
          <p:cNvPr id="3" name="Picture 2"/>
          <p:cNvPicPr>
            <a:picLocks noChangeAspect="1"/>
          </p:cNvPicPr>
          <p:nvPr/>
        </p:nvPicPr>
        <p:blipFill>
          <a:blip r:embed="rId3"/>
          <a:stretch>
            <a:fillRect/>
          </a:stretch>
        </p:blipFill>
        <p:spPr>
          <a:xfrm>
            <a:off x="0" y="3328737"/>
            <a:ext cx="9144000" cy="3529263"/>
          </a:xfrm>
          <a:prstGeom prst="rect">
            <a:avLst/>
          </a:prstGeom>
        </p:spPr>
      </p:pic>
    </p:spTree>
    <p:extLst>
      <p:ext uri="{BB962C8B-B14F-4D97-AF65-F5344CB8AC3E}">
        <p14:creationId xmlns:p14="http://schemas.microsoft.com/office/powerpoint/2010/main" val="81223646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809922"/>
            <a:ext cx="9144000" cy="209590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3491617"/>
          </a:xfrm>
          <a:noFill/>
          <a:effectLst>
            <a:outerShdw blurRad="63500" dist="35921" dir="2700000" algn="ctr" rotWithShape="0">
              <a:schemeClr val="tx2">
                <a:alpha val="74998"/>
              </a:schemeClr>
            </a:outerShdw>
          </a:effectLst>
        </p:spPr>
        <p:txBody>
          <a:bodyPr anchor="ctr"/>
          <a:lstStyle/>
          <a:p>
            <a:pPr>
              <a:defRPr/>
            </a:pPr>
            <a:r>
              <a:rPr lang="ar-JO" sz="3200" spc="-100" dirty="0">
                <a:effectLst>
                  <a:glow rad="127000">
                    <a:schemeClr val="tx1"/>
                  </a:glow>
                </a:effectLst>
                <a:ea typeface="ＭＳ Ｐゴシック" charset="0"/>
              </a:rPr>
              <a:t>وإله السلام الذي أقام من الأموات راعي الخراف العظيم، ربنا يسوع، بدم العهد الأبدي، ليكملكم في كل عمل صالح لتصنعوا مشيئته، عاملاً فيكم ما يرضي أمامه بيسوع المسيح، الذي له المجد إلى أبد الآبدين. آمين.     (13: 20-21)</a:t>
            </a:r>
            <a:endParaRPr lang="en-US" sz="3200" spc="-100" dirty="0">
              <a:effectLst>
                <a:glow rad="127000">
                  <a:schemeClr val="tx1"/>
                </a:glow>
              </a:effectLst>
              <a:ea typeface="ＭＳ Ｐゴシック" charset="0"/>
            </a:endParaRPr>
          </a:p>
        </p:txBody>
      </p:sp>
    </p:spTree>
    <p:extLst>
      <p:ext uri="{BB962C8B-B14F-4D97-AF65-F5344CB8AC3E}">
        <p14:creationId xmlns:p14="http://schemas.microsoft.com/office/powerpoint/2010/main" val="81223646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6858001"/>
          </a:xfrm>
          <a:prstGeom prst="rect">
            <a:avLst/>
          </a:prstGeom>
        </p:spPr>
      </p:pic>
      <p:sp>
        <p:nvSpPr>
          <p:cNvPr id="40962" name="Rectangle 2"/>
          <p:cNvSpPr>
            <a:spLocks noGrp="1" noChangeArrowheads="1"/>
          </p:cNvSpPr>
          <p:nvPr>
            <p:ph type="ctrTitle" sz="quarter"/>
          </p:nvPr>
        </p:nvSpPr>
        <p:spPr>
          <a:xfrm>
            <a:off x="1162088" y="230588"/>
            <a:ext cx="6842717" cy="2481380"/>
          </a:xfrm>
          <a:effectLst/>
        </p:spPr>
        <p:txBody>
          <a:bodyPr anchor="t"/>
          <a:lstStyle/>
          <a:p>
            <a:pPr eaLnBrk="1" hangingPunct="1"/>
            <a:r>
              <a:rPr lang="ar-SA" sz="80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rPr>
              <a:t>خلفية الرسالة </a:t>
            </a:r>
            <a:endParaRPr lang="en-US" sz="6000" dirty="0">
              <a:solidFill>
                <a:srgbClr val="FFFFFF"/>
              </a:solidFill>
              <a:effectLst>
                <a:outerShdw blurRad="50800" dist="88900" dir="2700000" algn="tl" rotWithShape="0">
                  <a:srgbClr val="000000"/>
                </a:outerShd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2075533059"/>
      </p:ext>
    </p:extLst>
  </p:cSld>
  <p:clrMapOvr>
    <a:overrideClrMapping bg1="dk2" tx1="lt1" bg2="dk1" tx2="lt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9144000" cy="3704977"/>
          </a:xfrm>
          <a:noFill/>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وأطلب إليكم أيها الإخوة أن تحتملوا كلمة الوعظ، لأني بكلمات قليلة كتبت إليكم.</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(13: 22)</a:t>
            </a:r>
            <a:endParaRPr lang="en-US" sz="3600" dirty="0">
              <a:effectLst>
                <a:glow rad="127000">
                  <a:schemeClr val="tx1"/>
                </a:glow>
              </a:effectLst>
              <a:ea typeface="ＭＳ Ｐゴシック" charset="0"/>
            </a:endParaRPr>
          </a:p>
        </p:txBody>
      </p:sp>
      <p:pic>
        <p:nvPicPr>
          <p:cNvPr id="4" name="Picture 3"/>
          <p:cNvPicPr>
            <a:picLocks noChangeAspect="1"/>
          </p:cNvPicPr>
          <p:nvPr/>
        </p:nvPicPr>
        <p:blipFill>
          <a:blip r:embed="rId3"/>
          <a:stretch>
            <a:fillRect/>
          </a:stretch>
        </p:blipFill>
        <p:spPr>
          <a:xfrm>
            <a:off x="0" y="3749040"/>
            <a:ext cx="9144000" cy="3108960"/>
          </a:xfrm>
          <a:prstGeom prst="rect">
            <a:avLst/>
          </a:prstGeom>
        </p:spPr>
      </p:pic>
    </p:spTree>
    <p:extLst>
      <p:ext uri="{BB962C8B-B14F-4D97-AF65-F5344CB8AC3E}">
        <p14:creationId xmlns:p14="http://schemas.microsoft.com/office/powerpoint/2010/main" val="81223646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9144000" cy="2555876"/>
          </a:xfrm>
          <a:noFill/>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اعلموا أنه قد أطلق الأخ تيموثاوس، الذي معه سوف أراكم، إن أتى سريعاً.</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(13: 23)</a:t>
            </a:r>
            <a:endParaRPr lang="en-US" sz="3600" dirty="0">
              <a:effectLst>
                <a:glow rad="127000">
                  <a:schemeClr val="tx1"/>
                </a:glow>
              </a:effectLst>
              <a:ea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3875" y="2555876"/>
            <a:ext cx="8124330" cy="4302124"/>
          </a:xfrm>
          <a:prstGeom prst="rect">
            <a:avLst/>
          </a:prstGeom>
        </p:spPr>
      </p:pic>
    </p:spTree>
    <p:extLst>
      <p:ext uri="{BB962C8B-B14F-4D97-AF65-F5344CB8AC3E}">
        <p14:creationId xmlns:p14="http://schemas.microsoft.com/office/powerpoint/2010/main" val="3632135308"/>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9144000" cy="2146687"/>
          </a:xfrm>
          <a:noFill/>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سلموا على جميع مرشديكم وجميع القديسين.              يسلم عليكم الذين من إيطاليا.</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(13: 24)</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1718540485"/>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66313"/>
            <a:ext cx="9144000" cy="1654562"/>
          </a:xfrm>
          <a:noFill/>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النعمة مع جميعكم. آمين.</a:t>
            </a:r>
            <a:br>
              <a:rPr lang="en-US" sz="3600" dirty="0">
                <a:effectLst>
                  <a:glow rad="127000">
                    <a:schemeClr val="tx1"/>
                  </a:glow>
                </a:effectLst>
                <a:ea typeface="ＭＳ Ｐゴシック" charset="0"/>
              </a:rPr>
            </a:br>
            <a:r>
              <a:rPr lang="ar-JO" sz="3600" dirty="0">
                <a:effectLst>
                  <a:glow rad="127000">
                    <a:schemeClr val="tx1"/>
                  </a:glow>
                </a:effectLst>
                <a:ea typeface="ＭＳ Ｐゴシック" charset="0"/>
              </a:rPr>
              <a:t>(13: 25)</a:t>
            </a:r>
            <a:endParaRPr lang="en-US" sz="3600" dirty="0">
              <a:effectLst>
                <a:glow rad="127000">
                  <a:schemeClr val="tx1"/>
                </a:glow>
              </a:effectLst>
              <a:ea typeface="ＭＳ Ｐゴシック" charset="0"/>
            </a:endParaRPr>
          </a:p>
        </p:txBody>
      </p:sp>
      <p:pic>
        <p:nvPicPr>
          <p:cNvPr id="3" name="Picture 2"/>
          <p:cNvPicPr>
            <a:picLocks noChangeAspect="1"/>
          </p:cNvPicPr>
          <p:nvPr/>
        </p:nvPicPr>
        <p:blipFill>
          <a:blip r:embed="rId3"/>
          <a:stretch>
            <a:fillRect/>
          </a:stretch>
        </p:blipFill>
        <p:spPr>
          <a:xfrm>
            <a:off x="9636125" y="2145698"/>
            <a:ext cx="6318250" cy="4321777"/>
          </a:xfrm>
          <a:prstGeom prst="rect">
            <a:avLst/>
          </a:prstGeom>
        </p:spPr>
      </p:pic>
      <p:pic>
        <p:nvPicPr>
          <p:cNvPr id="4" name="Picture 3"/>
          <p:cNvPicPr>
            <a:picLocks noChangeAspect="1"/>
          </p:cNvPicPr>
          <p:nvPr/>
        </p:nvPicPr>
        <p:blipFill>
          <a:blip r:embed="rId4"/>
          <a:stretch>
            <a:fillRect/>
          </a:stretch>
        </p:blipFill>
        <p:spPr>
          <a:xfrm>
            <a:off x="1583448" y="1623956"/>
            <a:ext cx="5970918" cy="4478189"/>
          </a:xfrm>
          <a:prstGeom prst="rect">
            <a:avLst/>
          </a:prstGeom>
        </p:spPr>
      </p:pic>
    </p:spTree>
    <p:extLst>
      <p:ext uri="{BB962C8B-B14F-4D97-AF65-F5344CB8AC3E}">
        <p14:creationId xmlns:p14="http://schemas.microsoft.com/office/powerpoint/2010/main" val="1319784385"/>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65100"/>
            <a:ext cx="9144000" cy="6503670"/>
          </a:xfrm>
          <a:prstGeom prst="rect">
            <a:avLst/>
          </a:prstGeom>
        </p:spPr>
      </p:pic>
      <p:sp>
        <p:nvSpPr>
          <p:cNvPr id="900098" name="Rectangle 2"/>
          <p:cNvSpPr>
            <a:spLocks noGrp="1" noChangeArrowheads="1"/>
          </p:cNvSpPr>
          <p:nvPr>
            <p:ph type="ctrTitle"/>
          </p:nvPr>
        </p:nvSpPr>
        <p:spPr>
          <a:xfrm>
            <a:off x="0" y="4367856"/>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كيف نستطيع أن نظهر أن يسوع </a:t>
            </a:r>
            <a:r>
              <a:rPr lang="ar-JO" sz="5400" dirty="0">
                <a:solidFill>
                  <a:srgbClr val="FFFF00"/>
                </a:solidFill>
                <a:effectLst>
                  <a:glow rad="127000">
                    <a:schemeClr val="tx1"/>
                  </a:glow>
                </a:effectLst>
                <a:ea typeface="ＭＳ Ｐゴシック" charset="0"/>
              </a:rPr>
              <a:t>أفضل</a:t>
            </a:r>
            <a:r>
              <a:rPr lang="ar-JO" sz="5400" dirty="0">
                <a:effectLst>
                  <a:glow rad="127000">
                    <a:schemeClr val="tx1"/>
                  </a:glow>
                </a:effectLst>
                <a:ea typeface="ＭＳ Ｐゴシック" charset="0"/>
              </a:rPr>
              <a:t> من اي نظام إيماني آخر؟</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8026247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lleen Lisa Emily.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889612"/>
            <a:ext cx="9144000" cy="2789810"/>
          </a:xfrm>
          <a:noFill/>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يظهر يسوع بشكل جيد عندما             </a:t>
            </a:r>
            <a:r>
              <a:rPr lang="ar-JO" sz="6600" dirty="0">
                <a:solidFill>
                  <a:srgbClr val="FFFF00"/>
                </a:solidFill>
                <a:effectLst>
                  <a:glow rad="127000">
                    <a:schemeClr val="tx1"/>
                  </a:glow>
                </a:effectLst>
                <a:ea typeface="ＭＳ Ｐゴシック" charset="0"/>
              </a:rPr>
              <a:t>نحب</a:t>
            </a:r>
            <a:r>
              <a:rPr lang="ar-JO" sz="6600" dirty="0">
                <a:effectLst>
                  <a:glow rad="127000">
                    <a:schemeClr val="tx1"/>
                  </a:glow>
                </a:effectLst>
                <a:ea typeface="ＭＳ Ｐゴシック" charset="0"/>
              </a:rPr>
              <a:t> الآخرين</a:t>
            </a:r>
            <a:r>
              <a:rPr lang="en-US" sz="6600" dirty="0">
                <a:effectLst>
                  <a:glow rad="127000">
                    <a:schemeClr val="tx1"/>
                  </a:glow>
                </a:effectLst>
                <a:ea typeface="ＭＳ Ｐゴシック" charset="0"/>
              </a:rPr>
              <a:t> </a:t>
            </a:r>
            <a:br>
              <a:rPr lang="en-US" sz="6600" dirty="0">
                <a:effectLst>
                  <a:glow rad="127000">
                    <a:schemeClr val="tx1"/>
                  </a:glow>
                </a:effectLst>
                <a:ea typeface="ＭＳ Ｐゴシック" charset="0"/>
              </a:rPr>
            </a:br>
            <a:r>
              <a:rPr lang="ar-JO" sz="6600" dirty="0">
                <a:effectLst>
                  <a:glow rad="127000">
                    <a:schemeClr val="tx1"/>
                  </a:glow>
                </a:effectLst>
                <a:ea typeface="ＭＳ Ｐゴシック" charset="0"/>
              </a:rPr>
              <a:t> </a:t>
            </a:r>
            <a:r>
              <a:rPr lang="ar-JO" sz="3600" dirty="0">
                <a:effectLst>
                  <a:glow rad="127000">
                    <a:schemeClr val="tx1"/>
                  </a:glow>
                </a:effectLst>
                <a:ea typeface="ＭＳ Ｐゴシック" charset="0"/>
              </a:rPr>
              <a:t>الفكرة الرئيسية في عبرانيين 13</a:t>
            </a:r>
            <a:r>
              <a:rPr lang="en-US" sz="3600" dirty="0">
                <a:effectLst>
                  <a:glow rad="127000">
                    <a:schemeClr val="tx1"/>
                  </a:glow>
                </a:effectLst>
                <a:ea typeface="ＭＳ Ｐゴシック" charset="0"/>
              </a:rPr>
              <a:t>—</a:t>
            </a:r>
          </a:p>
        </p:txBody>
      </p:sp>
    </p:spTree>
    <p:extLst>
      <p:ext uri="{BB962C8B-B14F-4D97-AF65-F5344CB8AC3E}">
        <p14:creationId xmlns:p14="http://schemas.microsoft.com/office/powerpoint/2010/main" val="39383885"/>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1028" cy="6529306"/>
          </a:xfrm>
          <a:prstGeom prst="rect">
            <a:avLst/>
          </a:prstGeom>
        </p:spPr>
      </p:pic>
      <p:sp>
        <p:nvSpPr>
          <p:cNvPr id="900098" name="Rectangle 2"/>
          <p:cNvSpPr>
            <a:spLocks noGrp="1" noChangeArrowheads="1"/>
          </p:cNvSpPr>
          <p:nvPr>
            <p:ph type="ctrTitle"/>
          </p:nvPr>
        </p:nvSpPr>
        <p:spPr>
          <a:xfrm>
            <a:off x="0" y="4960579"/>
            <a:ext cx="9144000" cy="1826715"/>
          </a:xfrm>
          <a:effectLst>
            <a:outerShdw blurRad="63500" dist="35921" dir="2700000" algn="ctr" rotWithShape="0">
              <a:schemeClr val="tx2">
                <a:alpha val="74998"/>
              </a:schemeClr>
            </a:outerShdw>
          </a:effectLst>
        </p:spPr>
        <p:txBody>
          <a:bodyPr/>
          <a:lstStyle/>
          <a:p>
            <a:pPr>
              <a:defRPr/>
            </a:pPr>
            <a:r>
              <a:rPr kumimoji="0" lang="ar-JO" sz="5400" u="none" strike="noStrike" kern="0" cap="none" spc="0" normalizeH="0" baseline="0" noProof="0" dirty="0">
                <a:ln>
                  <a:noFill/>
                </a:ln>
                <a:solidFill>
                  <a:srgbClr val="FFFFFF"/>
                </a:solidFill>
                <a:effectLst>
                  <a:glow rad="127000">
                    <a:srgbClr val="000000"/>
                  </a:glow>
                </a:effectLst>
                <a:uLnTx/>
                <a:uFillTx/>
                <a:ea typeface="ＭＳ Ｐゴシック" charset="0"/>
              </a:rPr>
              <a:t>1. </a:t>
            </a:r>
            <a:r>
              <a:rPr kumimoji="0" lang="ar-JO" sz="5400" u="none" strike="noStrike" kern="0" cap="none" spc="0" normalizeH="0" baseline="0" noProof="0" dirty="0">
                <a:ln>
                  <a:noFill/>
                </a:ln>
                <a:solidFill>
                  <a:srgbClr val="FFFF00"/>
                </a:solidFill>
                <a:effectLst>
                  <a:glow rad="127000">
                    <a:srgbClr val="000000"/>
                  </a:glow>
                </a:effectLst>
                <a:uLnTx/>
                <a:uFillTx/>
                <a:ea typeface="ＭＳ Ｐゴシック" charset="0"/>
              </a:rPr>
              <a:t>المحبة</a:t>
            </a:r>
            <a:r>
              <a:rPr kumimoji="0" lang="ar-JO" sz="5400" u="none" strike="noStrike" kern="0" cap="none" spc="0" normalizeH="0" baseline="0" noProof="0" dirty="0">
                <a:ln>
                  <a:noFill/>
                </a:ln>
                <a:solidFill>
                  <a:srgbClr val="FFFFFF"/>
                </a:solidFill>
                <a:effectLst>
                  <a:glow rad="127000">
                    <a:srgbClr val="000000"/>
                  </a:glow>
                </a:effectLst>
                <a:uLnTx/>
                <a:uFillTx/>
                <a:ea typeface="ＭＳ Ｐゴシック" charset="0"/>
              </a:rPr>
              <a:t> بطرق عملية</a:t>
            </a:r>
            <a:br>
              <a:rPr kumimoji="0" lang="ar-JO" sz="5400" u="none" strike="noStrike" kern="0" cap="none" spc="0" normalizeH="0" baseline="0" noProof="0" dirty="0">
                <a:ln>
                  <a:noFill/>
                </a:ln>
                <a:solidFill>
                  <a:srgbClr val="FFFFFF"/>
                </a:solidFill>
                <a:effectLst>
                  <a:glow rad="127000">
                    <a:srgbClr val="000000"/>
                  </a:glow>
                </a:effectLst>
                <a:uLnTx/>
                <a:uFillTx/>
                <a:ea typeface="ＭＳ Ｐゴシック" charset="0"/>
              </a:rPr>
            </a:br>
            <a:r>
              <a:rPr kumimoji="0" lang="ar-JO" sz="5400" u="none" strike="noStrike" kern="0" cap="none" spc="0" normalizeH="0" baseline="0" noProof="0" dirty="0">
                <a:ln>
                  <a:noFill/>
                </a:ln>
                <a:solidFill>
                  <a:srgbClr val="FFFFFF"/>
                </a:solidFill>
                <a:effectLst>
                  <a:glow rad="127000">
                    <a:srgbClr val="000000"/>
                  </a:glow>
                </a:effectLst>
                <a:uLnTx/>
                <a:uFillTx/>
                <a:ea typeface="ＭＳ Ｐゴシック" charset="0"/>
              </a:rPr>
              <a:t>(13: 1-17)</a:t>
            </a:r>
            <a:endParaRPr lang="en-US" sz="54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42736499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60579"/>
            <a:ext cx="9144000" cy="1826715"/>
          </a:xfrm>
          <a:effectLst>
            <a:outerShdw blurRad="63500" dist="35921" dir="2700000" algn="ctr" rotWithShape="0">
              <a:schemeClr val="tx2">
                <a:alpha val="74998"/>
              </a:schemeClr>
            </a:outerShdw>
          </a:effectLst>
        </p:spPr>
        <p:txBody>
          <a:bodyPr/>
          <a:lstStyle/>
          <a:p>
            <a:pPr>
              <a:defRPr/>
            </a:pPr>
            <a:r>
              <a:rPr kumimoji="0" lang="ar-JO" sz="5400" u="none" strike="noStrike" kern="0" cap="none" spc="0" normalizeH="0" baseline="0" noProof="0" dirty="0">
                <a:ln>
                  <a:noFill/>
                </a:ln>
                <a:solidFill>
                  <a:srgbClr val="FFFFFF"/>
                </a:solidFill>
                <a:effectLst>
                  <a:glow rad="127000">
                    <a:srgbClr val="000000"/>
                  </a:glow>
                </a:effectLst>
                <a:uLnTx/>
                <a:uFillTx/>
                <a:ea typeface="ＭＳ Ｐゴシック" charset="0"/>
              </a:rPr>
              <a:t>2. </a:t>
            </a:r>
            <a:r>
              <a:rPr kumimoji="0" lang="ar-JO" sz="5400" u="none" strike="noStrike" kern="0" cap="none" spc="0" normalizeH="0" baseline="0" noProof="0" dirty="0">
                <a:ln>
                  <a:noFill/>
                </a:ln>
                <a:solidFill>
                  <a:srgbClr val="FFFF00"/>
                </a:solidFill>
                <a:effectLst>
                  <a:glow rad="127000">
                    <a:srgbClr val="000000"/>
                  </a:glow>
                </a:effectLst>
                <a:uLnTx/>
                <a:uFillTx/>
                <a:ea typeface="ＭＳ Ｐゴシック" charset="0"/>
              </a:rPr>
              <a:t>الإرتباط</a:t>
            </a:r>
            <a:r>
              <a:rPr kumimoji="0" lang="ar-JO" sz="5400" u="none" strike="noStrike" kern="0" cap="none" spc="0" normalizeH="0" baseline="0" noProof="0" dirty="0">
                <a:ln>
                  <a:noFill/>
                </a:ln>
                <a:solidFill>
                  <a:srgbClr val="FFFFFF"/>
                </a:solidFill>
                <a:effectLst>
                  <a:glow rad="127000">
                    <a:srgbClr val="000000"/>
                  </a:glow>
                </a:effectLst>
                <a:uLnTx/>
                <a:uFillTx/>
                <a:ea typeface="ＭＳ Ｐゴシック" charset="0"/>
              </a:rPr>
              <a:t> بالآخرين شخصياً</a:t>
            </a:r>
            <a:br>
              <a:rPr kumimoji="0" lang="ar-JO" sz="5400" u="none" strike="noStrike" kern="0" cap="none" spc="0" normalizeH="0" baseline="0" noProof="0" dirty="0">
                <a:ln>
                  <a:noFill/>
                </a:ln>
                <a:solidFill>
                  <a:srgbClr val="FFFFFF"/>
                </a:solidFill>
                <a:effectLst>
                  <a:glow rad="127000">
                    <a:srgbClr val="000000"/>
                  </a:glow>
                </a:effectLst>
                <a:uLnTx/>
                <a:uFillTx/>
                <a:ea typeface="ＭＳ Ｐゴシック" charset="0"/>
              </a:rPr>
            </a:br>
            <a:r>
              <a:rPr kumimoji="0" lang="ar-JO" sz="5400" u="none" strike="noStrike" kern="0" cap="none" spc="0" normalizeH="0" baseline="0" noProof="0" dirty="0">
                <a:ln>
                  <a:noFill/>
                </a:ln>
                <a:solidFill>
                  <a:srgbClr val="FFFFFF"/>
                </a:solidFill>
                <a:effectLst>
                  <a:glow rad="127000">
                    <a:srgbClr val="000000"/>
                  </a:glow>
                </a:effectLst>
                <a:uLnTx/>
                <a:uFillTx/>
                <a:ea typeface="ＭＳ Ｐゴシック" charset="0"/>
              </a:rPr>
              <a:t>(13: 18-25)</a:t>
            </a:r>
            <a:endParaRPr lang="en-US" sz="5400" dirty="0">
              <a:effectLst>
                <a:glow rad="127000">
                  <a:schemeClr val="tx1"/>
                </a:glow>
              </a:effectLst>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1"/>
            <a:ext cx="5835767" cy="4071465"/>
          </a:xfrm>
          <a:prstGeom prst="rect">
            <a:avLst/>
          </a:prstGeom>
        </p:spPr>
      </p:pic>
      <p:pic>
        <p:nvPicPr>
          <p:cNvPr id="4" name="Picture 3"/>
          <p:cNvPicPr>
            <a:picLocks noChangeAspect="1"/>
          </p:cNvPicPr>
          <p:nvPr/>
        </p:nvPicPr>
        <p:blipFill>
          <a:blip r:embed="rId4"/>
          <a:stretch>
            <a:fillRect/>
          </a:stretch>
        </p:blipFill>
        <p:spPr>
          <a:xfrm>
            <a:off x="4445893" y="2083369"/>
            <a:ext cx="4445000" cy="3175000"/>
          </a:xfrm>
          <a:prstGeom prst="rect">
            <a:avLst/>
          </a:prstGeom>
        </p:spPr>
      </p:pic>
    </p:spTree>
    <p:extLst>
      <p:ext uri="{BB962C8B-B14F-4D97-AF65-F5344CB8AC3E}">
        <p14:creationId xmlns:p14="http://schemas.microsoft.com/office/powerpoint/2010/main" val="18238412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19075" y="76948"/>
            <a:ext cx="9322613" cy="2232247"/>
          </a:xfrm>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rPr>
              <a:t>هل تعلمت رسالة العبرانيين بشكل أفضل                  أم أنك </a:t>
            </a:r>
            <a:r>
              <a:rPr lang="ar-JO" sz="5400" dirty="0">
                <a:effectLst>
                  <a:glow rad="127000">
                    <a:schemeClr val="tx1"/>
                  </a:glow>
                </a:effectLst>
                <a:ea typeface="ＭＳ Ｐゴシック" charset="0"/>
              </a:rPr>
              <a:t>تغيرت</a:t>
            </a:r>
            <a:r>
              <a:rPr lang="ar-JO" sz="4000" dirty="0">
                <a:effectLst>
                  <a:glow rad="127000">
                    <a:schemeClr val="tx1"/>
                  </a:glow>
                </a:effectLst>
                <a:ea typeface="ＭＳ Ｐゴシック" charset="0"/>
              </a:rPr>
              <a:t> الآن؟</a:t>
            </a:r>
            <a:endParaRPr lang="en-US" sz="4000" dirty="0">
              <a:effectLst>
                <a:glow rad="127000">
                  <a:schemeClr val="tx1"/>
                </a:glow>
              </a:effectLst>
              <a:ea typeface="ＭＳ Ｐゴシック" charset="0"/>
            </a:endParaRPr>
          </a:p>
        </p:txBody>
      </p:sp>
      <p:pic>
        <p:nvPicPr>
          <p:cNvPr id="4" name="Picture 3"/>
          <p:cNvPicPr>
            <a:picLocks noChangeAspect="1"/>
          </p:cNvPicPr>
          <p:nvPr/>
        </p:nvPicPr>
        <p:blipFill>
          <a:blip r:embed="rId3"/>
          <a:stretch>
            <a:fillRect/>
          </a:stretch>
        </p:blipFill>
        <p:spPr>
          <a:xfrm>
            <a:off x="0" y="2286000"/>
            <a:ext cx="9144000" cy="4572000"/>
          </a:xfrm>
          <a:prstGeom prst="rect">
            <a:avLst/>
          </a:prstGeom>
        </p:spPr>
      </p:pic>
    </p:spTree>
    <p:extLst>
      <p:ext uri="{BB962C8B-B14F-4D97-AF65-F5344CB8AC3E}">
        <p14:creationId xmlns:p14="http://schemas.microsoft.com/office/powerpoint/2010/main" val="2454132555"/>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5715000"/>
          </a:xfrm>
          <a:prstGeom prst="rect">
            <a:avLst/>
          </a:prstGeom>
        </p:spPr>
      </p:pic>
      <p:sp>
        <p:nvSpPr>
          <p:cNvPr id="900098" name="Rectangle 2"/>
          <p:cNvSpPr>
            <a:spLocks noGrp="1" noChangeArrowheads="1"/>
          </p:cNvSpPr>
          <p:nvPr>
            <p:ph type="ctrTitle"/>
          </p:nvPr>
        </p:nvSpPr>
        <p:spPr>
          <a:xfrm>
            <a:off x="0" y="5576105"/>
            <a:ext cx="9144000" cy="1183719"/>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بأي طريقة محددة يمكنك أن تحب المحتاجين  بشكل أفضل؟</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1339267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3" descr="cross_on_blu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8" y="0"/>
            <a:ext cx="9179984"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3171" name="Rectangle 25"/>
          <p:cNvSpPr>
            <a:spLocks noGrp="1" noChangeArrowheads="1"/>
          </p:cNvSpPr>
          <p:nvPr>
            <p:ph type="title" idx="4294967295"/>
          </p:nvPr>
        </p:nvSpPr>
        <p:spPr>
          <a:xfrm>
            <a:off x="1763714" y="116632"/>
            <a:ext cx="5545137" cy="503510"/>
          </a:xfrm>
        </p:spPr>
        <p:txBody>
          <a:bodyPr/>
          <a:lstStyle/>
          <a:p>
            <a:pPr eaLnBrk="1" hangingPunct="1"/>
            <a:r>
              <a:rPr lang="ar-SA" sz="2800" b="1" dirty="0">
                <a:solidFill>
                  <a:srgbClr val="FFFFFF"/>
                </a:solidFill>
                <a:effectLst>
                  <a:glow rad="139700">
                    <a:schemeClr val="tx1"/>
                  </a:glow>
                </a:effectLst>
                <a:latin typeface="Arial" panose="020B0604020202020204" pitchFamily="34" charset="0"/>
                <a:cs typeface="Arial" panose="020B0604020202020204" pitchFamily="34" charset="0"/>
              </a:rPr>
              <a:t>مخطط ا</a:t>
            </a:r>
            <a:r>
              <a:rPr lang="ar-JO" sz="2800" b="1" dirty="0">
                <a:solidFill>
                  <a:srgbClr val="FFFFFF"/>
                </a:solidFill>
                <a:effectLst>
                  <a:glow rad="139700">
                    <a:schemeClr val="tx1"/>
                  </a:glow>
                </a:effectLst>
                <a:latin typeface="Arial" panose="020B0604020202020204" pitchFamily="34" charset="0"/>
                <a:cs typeface="Arial" panose="020B0604020202020204" pitchFamily="34" charset="0"/>
              </a:rPr>
              <a:t>لسفر</a:t>
            </a:r>
            <a:r>
              <a:rPr lang="ar-SA" sz="2800" b="1" dirty="0">
                <a:solidFill>
                  <a:srgbClr val="FFFFFF"/>
                </a:solidFill>
                <a:effectLst>
                  <a:glow rad="139700">
                    <a:schemeClr val="tx1"/>
                  </a:glow>
                </a:effectLst>
                <a:latin typeface="Arial" panose="020B0604020202020204" pitchFamily="34" charset="0"/>
                <a:cs typeface="Arial" panose="020B0604020202020204" pitchFamily="34" charset="0"/>
              </a:rPr>
              <a:t> </a:t>
            </a:r>
            <a:endParaRPr lang="en-US" sz="2800" b="1" dirty="0">
              <a:solidFill>
                <a:srgbClr val="FFFFFF"/>
              </a:solidFill>
              <a:effectLst>
                <a:glow rad="139700">
                  <a:schemeClr val="tx1"/>
                </a:glow>
              </a:effectLst>
              <a:latin typeface="Arial" panose="020B0604020202020204" pitchFamily="34" charset="0"/>
              <a:cs typeface="Arial" panose="020B0604020202020204" pitchFamily="34" charset="0"/>
            </a:endParaRPr>
          </a:p>
        </p:txBody>
      </p:sp>
      <p:graphicFrame>
        <p:nvGraphicFramePr>
          <p:cNvPr id="25" name="Table 24"/>
          <p:cNvGraphicFramePr>
            <a:graphicFrameLocks noGrp="1"/>
          </p:cNvGraphicFramePr>
          <p:nvPr/>
        </p:nvGraphicFramePr>
        <p:xfrm>
          <a:off x="0" y="836614"/>
          <a:ext cx="9144000" cy="4921254"/>
        </p:xfrm>
        <a:graphic>
          <a:graphicData uri="http://schemas.openxmlformats.org/drawingml/2006/table">
            <a:tbl>
              <a:tblPr/>
              <a:tblGrid>
                <a:gridCol w="680936">
                  <a:extLst>
                    <a:ext uri="{9D8B030D-6E8A-4147-A177-3AD203B41FA5}">
                      <a16:colId xmlns:a16="http://schemas.microsoft.com/office/drawing/2014/main" val="20000"/>
                    </a:ext>
                  </a:extLst>
                </a:gridCol>
                <a:gridCol w="661481">
                  <a:extLst>
                    <a:ext uri="{9D8B030D-6E8A-4147-A177-3AD203B41FA5}">
                      <a16:colId xmlns:a16="http://schemas.microsoft.com/office/drawing/2014/main" val="20001"/>
                    </a:ext>
                  </a:extLst>
                </a:gridCol>
                <a:gridCol w="661481">
                  <a:extLst>
                    <a:ext uri="{9D8B030D-6E8A-4147-A177-3AD203B41FA5}">
                      <a16:colId xmlns:a16="http://schemas.microsoft.com/office/drawing/2014/main" val="20002"/>
                    </a:ext>
                  </a:extLst>
                </a:gridCol>
                <a:gridCol w="593387">
                  <a:extLst>
                    <a:ext uri="{9D8B030D-6E8A-4147-A177-3AD203B41FA5}">
                      <a16:colId xmlns:a16="http://schemas.microsoft.com/office/drawing/2014/main" val="20003"/>
                    </a:ext>
                  </a:extLst>
                </a:gridCol>
                <a:gridCol w="606290">
                  <a:extLst>
                    <a:ext uri="{9D8B030D-6E8A-4147-A177-3AD203B41FA5}">
                      <a16:colId xmlns:a16="http://schemas.microsoft.com/office/drawing/2014/main" val="20004"/>
                    </a:ext>
                  </a:extLst>
                </a:gridCol>
                <a:gridCol w="431800">
                  <a:extLst>
                    <a:ext uri="{9D8B030D-6E8A-4147-A177-3AD203B41FA5}">
                      <a16:colId xmlns:a16="http://schemas.microsoft.com/office/drawing/2014/main" val="20005"/>
                    </a:ext>
                  </a:extLst>
                </a:gridCol>
                <a:gridCol w="720725">
                  <a:extLst>
                    <a:ext uri="{9D8B030D-6E8A-4147-A177-3AD203B41FA5}">
                      <a16:colId xmlns:a16="http://schemas.microsoft.com/office/drawing/2014/main" val="20006"/>
                    </a:ext>
                  </a:extLst>
                </a:gridCol>
                <a:gridCol w="576263">
                  <a:extLst>
                    <a:ext uri="{9D8B030D-6E8A-4147-A177-3AD203B41FA5}">
                      <a16:colId xmlns:a16="http://schemas.microsoft.com/office/drawing/2014/main" val="20007"/>
                    </a:ext>
                  </a:extLst>
                </a:gridCol>
                <a:gridCol w="503237">
                  <a:extLst>
                    <a:ext uri="{9D8B030D-6E8A-4147-A177-3AD203B41FA5}">
                      <a16:colId xmlns:a16="http://schemas.microsoft.com/office/drawing/2014/main" val="20008"/>
                    </a:ext>
                  </a:extLst>
                </a:gridCol>
                <a:gridCol w="720725">
                  <a:extLst>
                    <a:ext uri="{9D8B030D-6E8A-4147-A177-3AD203B41FA5}">
                      <a16:colId xmlns:a16="http://schemas.microsoft.com/office/drawing/2014/main" val="20009"/>
                    </a:ext>
                  </a:extLst>
                </a:gridCol>
                <a:gridCol w="719138">
                  <a:extLst>
                    <a:ext uri="{9D8B030D-6E8A-4147-A177-3AD203B41FA5}">
                      <a16:colId xmlns:a16="http://schemas.microsoft.com/office/drawing/2014/main" val="20010"/>
                    </a:ext>
                  </a:extLst>
                </a:gridCol>
                <a:gridCol w="720725">
                  <a:extLst>
                    <a:ext uri="{9D8B030D-6E8A-4147-A177-3AD203B41FA5}">
                      <a16:colId xmlns:a16="http://schemas.microsoft.com/office/drawing/2014/main" val="20011"/>
                    </a:ext>
                  </a:extLst>
                </a:gridCol>
                <a:gridCol w="792162">
                  <a:extLst>
                    <a:ext uri="{9D8B030D-6E8A-4147-A177-3AD203B41FA5}">
                      <a16:colId xmlns:a16="http://schemas.microsoft.com/office/drawing/2014/main" val="20012"/>
                    </a:ext>
                  </a:extLst>
                </a:gridCol>
                <a:gridCol w="755650">
                  <a:extLst>
                    <a:ext uri="{9D8B030D-6E8A-4147-A177-3AD203B41FA5}">
                      <a16:colId xmlns:a16="http://schemas.microsoft.com/office/drawing/2014/main" val="20013"/>
                    </a:ext>
                  </a:extLst>
                </a:gridCol>
              </a:tblGrid>
              <a:tr h="506413">
                <a:tc gridSpan="1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SA" altLang="ja-JP" sz="2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سمو المسيح على اليهودية كرئيس كهنة </a:t>
                      </a:r>
                      <a:endParaRPr kumimoji="0" lang="en-US" sz="2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0961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سمو شخصه على ....</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يسمو في عمله الكهنوتي على </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SA"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الصبر والتحمل من خلال ال</a:t>
                      </a:r>
                      <a:r>
                        <a:rPr kumimoji="1"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إ</a:t>
                      </a:r>
                      <a:r>
                        <a:rPr kumimoji="1" lang="ar-SA"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يمان </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61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 1-4: 13</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4: 14 – 10: 18</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10: 19 – 13: 25</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0461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a:t>
                      </a: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أن</a:t>
                      </a: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بياء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الملائكة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موسى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هارون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ملكيصادق</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العهد القديم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خيمة ال</a:t>
                      </a: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إ</a:t>
                      </a: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جتماع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الذبائح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الخطئية المتعمدة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النماذج</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التحمل كأبناء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5334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a:t>
                      </a: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لأ</a:t>
                      </a: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خلاقيات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تجاهل الله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حض , نصح , تحذير </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937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 1-3</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 4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2: 18</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3: 1-</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4: 13</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4: 14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6: 20</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7</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8</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9: 1-10</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9: 11-10: 18</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10: 19-39</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11: 1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12: 3</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12: 4-13</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12: 14-17</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12: 18-29</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13</a:t>
                      </a:r>
                      <a:endPar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481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SA"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سلطان وعظمة المسيح </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خدمة المسيح</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SA"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تجلي وظهور المسيحية </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04813">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SA"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علم اللاهوت  </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SA"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الممارسة </a:t>
                      </a:r>
                      <a:r>
                        <a:rPr kumimoji="1"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أ</a:t>
                      </a:r>
                      <a:r>
                        <a:rPr kumimoji="1" lang="ar-SA"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و السلوك </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04813">
                <a:tc gridSpan="1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كاتب غير معروف , المستلمين , ال</a:t>
                      </a:r>
                      <a:r>
                        <a:rPr kumimoji="0"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أ</a:t>
                      </a:r>
                      <a:r>
                        <a:rPr kumimoji="0" lang="ar-SA"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صل والوجهة </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04813">
                <a:tc gridSpan="1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67-68 بعد الميلاد</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63240" name="Text Box 24"/>
          <p:cNvSpPr txBox="1">
            <a:spLocks noChangeArrowheads="1"/>
          </p:cNvSpPr>
          <p:nvPr/>
        </p:nvSpPr>
        <p:spPr bwMode="auto">
          <a:xfrm>
            <a:off x="8565392" y="0"/>
            <a:ext cx="617467" cy="40010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254</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896B90B3-3C90-0844-8F77-3172767AA57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العبرانيين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5814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1000" y="495300"/>
            <a:ext cx="8369300" cy="58674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بأي طريقة محددة يمكنك أن تحب الله بشكل أفضل؟</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25815978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a:extLst>
              <a:ext uri="{FF2B5EF4-FFF2-40B4-BE49-F238E27FC236}">
                <a16:creationId xmlns:a16="http://schemas.microsoft.com/office/drawing/2014/main" id="{B7E2A268-7945-BF2F-AAAD-73EC7604F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143500"/>
            <a:ext cx="9144000" cy="1755219"/>
          </a:xfrm>
          <a:solidFill>
            <a:srgbClr val="2D1E16"/>
          </a:solidFill>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تمثيل النعمة</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A8090D28-4A14-AB45-5841-6B8AAF2380C1}"/>
              </a:ext>
            </a:extLst>
          </p:cNvPr>
          <p:cNvSpPr txBox="1">
            <a:spLocks noChangeArrowheads="1"/>
          </p:cNvSpPr>
          <p:nvPr/>
        </p:nvSpPr>
        <p:spPr bwMode="auto">
          <a:xfrm>
            <a:off x="0" y="3573780"/>
            <a:ext cx="9144000" cy="17552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kern="0" dirty="0">
                <a:solidFill>
                  <a:srgbClr val="FFFFFF"/>
                </a:solidFill>
                <a:effectLst>
                  <a:glow rad="127000">
                    <a:srgbClr val="000000"/>
                  </a:glow>
                </a:effectLst>
                <a:ea typeface="ＭＳ Ｐゴシック" charset="0"/>
              </a:rPr>
              <a:t>ولكن الله بين محبته لنا لأنه ونحن بعد خطاة مات المسيح لأجلنا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رومية 5: 8</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26344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263899271"/>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800" dirty="0">
                <a:solidFill>
                  <a:srgbClr val="FFFFFF"/>
                </a:solidFill>
                <a:ea typeface="ＭＳ Ｐゴシック" charset="0"/>
              </a:rPr>
              <a:t>على رابط وعظ العهد الجديد </a:t>
            </a:r>
            <a:r>
              <a:rPr lang="en-US" sz="2800" dirty="0">
                <a:solidFill>
                  <a:srgbClr val="FFFFFF"/>
                </a:solidFill>
                <a:ea typeface="ＭＳ Ｐゴシック" charset="0"/>
              </a:rPr>
              <a:t>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على هذا العرض التقديمي والنص مجاناً</a:t>
            </a:r>
            <a:endParaRPr kumimoji="0" lang="en-US"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2593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Median">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2.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itle &amp; Subtitle">
  <a:themeElements>
    <a:clrScheme name="">
      <a:dk1>
        <a:srgbClr val="000000"/>
      </a:dk1>
      <a:lt1>
        <a:srgbClr val="FFFFFF"/>
      </a:lt1>
      <a:dk2>
        <a:srgbClr val="000000"/>
      </a:dk2>
      <a:lt2>
        <a:srgbClr val="80808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itle &amp; Subtitl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2.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3.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4.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5.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6.xml><?xml version="1.0" encoding="utf-8"?>
<a:themeOverride xmlns:a="http://schemas.openxmlformats.org/drawingml/2006/main">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2530</TotalTime>
  <Words>4134</Words>
  <Application>Microsoft Macintosh PowerPoint</Application>
  <PresentationFormat>On-screen Show (4:3)</PresentationFormat>
  <Paragraphs>429</Paragraphs>
  <Slides>93</Slides>
  <Notes>71</Notes>
  <HiddenSlides>0</HiddenSlides>
  <MMClips>1</MMClips>
  <ScaleCrop>false</ScaleCrop>
  <HeadingPairs>
    <vt:vector size="6" baseType="variant">
      <vt:variant>
        <vt:lpstr>Fonts Used</vt:lpstr>
      </vt:variant>
      <vt:variant>
        <vt:i4>13</vt:i4>
      </vt:variant>
      <vt:variant>
        <vt:lpstr>Theme</vt:lpstr>
      </vt:variant>
      <vt:variant>
        <vt:i4>16</vt:i4>
      </vt:variant>
      <vt:variant>
        <vt:lpstr>Slide Titles</vt:lpstr>
      </vt:variant>
      <vt:variant>
        <vt:i4>93</vt:i4>
      </vt:variant>
    </vt:vector>
  </HeadingPairs>
  <TitlesOfParts>
    <vt:vector size="122" baseType="lpstr">
      <vt:lpstr>ＭＳ Ｐゴシック</vt:lpstr>
      <vt:lpstr>ヒラギノ角ゴ Pro W3</vt:lpstr>
      <vt:lpstr>Arial</vt:lpstr>
      <vt:lpstr>Calibri</vt:lpstr>
      <vt:lpstr>Comic Sans MS</vt:lpstr>
      <vt:lpstr>Copperplate Gothic Light</vt:lpstr>
      <vt:lpstr>Garamond</vt:lpstr>
      <vt:lpstr>Gill Sans</vt:lpstr>
      <vt:lpstr>Times New Roman</vt:lpstr>
      <vt:lpstr>Tw Cen MT</vt:lpstr>
      <vt:lpstr>Verdana</vt:lpstr>
      <vt:lpstr>Wingdings</vt:lpstr>
      <vt:lpstr>Wingdings 2</vt:lpstr>
      <vt:lpstr>49_Blank Presentation</vt:lpstr>
      <vt:lpstr>4_Stream</vt:lpstr>
      <vt:lpstr>1_Title &amp; Subtitle</vt:lpstr>
      <vt:lpstr>3_Blank Presentation</vt:lpstr>
      <vt:lpstr>Title &amp; Bullets</vt:lpstr>
      <vt:lpstr>Title &amp; Subtitle</vt:lpstr>
      <vt:lpstr>1_Office Theme</vt:lpstr>
      <vt:lpstr>4_Ripple</vt:lpstr>
      <vt:lpstr>Ripple</vt:lpstr>
      <vt:lpstr>50_Blank Presentation</vt:lpstr>
      <vt:lpstr>1_Median</vt:lpstr>
      <vt:lpstr>13_Blank Presentation</vt:lpstr>
      <vt:lpstr>7_Stream</vt:lpstr>
      <vt:lpstr>5_Stream</vt:lpstr>
      <vt:lpstr>5_Default Design</vt:lpstr>
      <vt:lpstr>51_Blank Presentation</vt:lpstr>
      <vt:lpstr>ثابر</vt:lpstr>
      <vt:lpstr>ندوة الإنخراط مع الملحدين</vt:lpstr>
      <vt:lpstr>هل يمكننا أن نتجاهل الحقائق للحظة واحدة                     يا حضرة القاضي؟</vt:lpstr>
      <vt:lpstr>العبرانيين</vt:lpstr>
      <vt:lpstr>لأن إلهنا نار آكلة عبرانيين 12: 29</vt:lpstr>
      <vt:lpstr>سلسلة عن سفر العبرانيين</vt:lpstr>
      <vt:lpstr>كيف تستطيع أن تظهر أن يسوع أفضل من أي نظام إيماني آخر؟</vt:lpstr>
      <vt:lpstr>خلفية الرسالة </vt:lpstr>
      <vt:lpstr>مخطط السفر </vt:lpstr>
      <vt:lpstr>الأشياء الأفضل </vt:lpstr>
      <vt:lpstr>العبرانيين</vt:lpstr>
      <vt:lpstr>مجتمع يهودي معين محدد </vt:lpstr>
      <vt:lpstr>البيان الموجز </vt:lpstr>
      <vt:lpstr>ثابر</vt:lpstr>
      <vt:lpstr>كيف نستطيع أن نظهر أن يسوع أفضل من أي نظام إيماني آخر؟</vt:lpstr>
      <vt:lpstr>1. المحبة بطرق عملية (13: 1-17)</vt:lpstr>
      <vt:lpstr>محبة الناس لإظهار تفوق المسيح              (13: 1-6)</vt:lpstr>
      <vt:lpstr>إظهار الضيافة لكل القديسين، والغرباء والسجناء  (13: 1-3)</vt:lpstr>
      <vt:lpstr>لتثبت المحبة الأخوية. (13: 1)</vt:lpstr>
      <vt:lpstr>خريجو الدكتوراه في الخدمة 9 أيار 2015</vt:lpstr>
      <vt:lpstr>سبعة خريجون في برنامج الدكتوراه في الخدمة أيار 2015</vt:lpstr>
      <vt:lpstr>خريجو الدكتوراه في الخدمة</vt:lpstr>
      <vt:lpstr>تخريج غانتشان</vt:lpstr>
      <vt:lpstr>تبادل القبعات</vt:lpstr>
      <vt:lpstr>جزء من عائلة كنيسة الطرق المتقاطعة الدولية               في 9 أيار 2015</vt:lpstr>
      <vt:lpstr>عيد أم سعيد</vt:lpstr>
      <vt:lpstr>عيد أم سعيد</vt:lpstr>
      <vt:lpstr>الغريب هبة الله</vt:lpstr>
      <vt:lpstr>PowerPoint Presentation</vt:lpstr>
      <vt:lpstr>PowerPoint Presentation</vt:lpstr>
      <vt:lpstr>الضيافة</vt:lpstr>
      <vt:lpstr>PowerPoint Presentation</vt:lpstr>
      <vt:lpstr>PowerPoint Presentation</vt:lpstr>
      <vt:lpstr>لماذا يجب أن نظهر الترحيب  مع الغرباء؟</vt:lpstr>
      <vt:lpstr>PowerPoint Presentation</vt:lpstr>
      <vt:lpstr>PowerPoint Presentation</vt:lpstr>
      <vt:lpstr>نصوص تشجع على الضيافة</vt:lpstr>
      <vt:lpstr>PowerPoint Presentation</vt:lpstr>
      <vt:lpstr>PowerPoint Presentation</vt:lpstr>
      <vt:lpstr>PowerPoint Presentation</vt:lpstr>
      <vt:lpstr>متى ٢٥: ٣١-٤٦</vt:lpstr>
      <vt:lpstr>الإحتياجات في كل مكان حولنا</vt:lpstr>
      <vt:lpstr>ما هو حافزك؟</vt:lpstr>
      <vt:lpstr>PowerPoint Presentation</vt:lpstr>
      <vt:lpstr>PowerPoint Presentation</vt:lpstr>
      <vt:lpstr>فرص في سنغافورة</vt:lpstr>
      <vt:lpstr>PowerPoint Presentation</vt:lpstr>
      <vt:lpstr>اذكروا المقيدين كأنكم مقيدون معهم (13: 3أ)</vt:lpstr>
      <vt:lpstr>والمذلين كأنكم أنتم أيضاً في الجسد. (13: 3ب)</vt:lpstr>
      <vt:lpstr>ليكن الزواج مكرماً عند كل واحد، والمضجع غير نجس. (13: 4أ)</vt:lpstr>
      <vt:lpstr>أول جدال في ليلة عرسهم .....</vt:lpstr>
      <vt:lpstr>شعار كتابي</vt:lpstr>
      <vt:lpstr>وأما العاهرون والزناة فسيدينهم الله. (13: 4ب)</vt:lpstr>
      <vt:lpstr>5-4 أسقطت قانون الدفاع عن الزواج في عام 2013</vt:lpstr>
      <vt:lpstr>عبرانيين ١٣: ٥  لتكن سيرتكم خالية من محبة المال، كونوا مكتفين بما عندكم، لأنه قال: لا أهملك ولا أتركك.</vt:lpstr>
      <vt:lpstr>حتى إننا نقول واثقين: الرب معين لي فلا أخاف، ماذا يصنع بي إنسان؟ (13: 6)</vt:lpstr>
      <vt:lpstr> اذكروا مرشديكم الذين كلموكم بكلمة الله، انظروا إلى نهاية سيرتهم فتمثلوا بإيمانهم. (13: 7)</vt:lpstr>
      <vt:lpstr>نستطيع فعلها</vt:lpstr>
      <vt:lpstr>Happy Mother's Day!</vt:lpstr>
      <vt:lpstr>Happy Mother's Day!</vt:lpstr>
      <vt:lpstr>يسوع المسيح هو هو أمساً واليوم  و</vt:lpstr>
      <vt:lpstr>لا تساقوا بتعاليم متنوعة وغريبة، لأنه حسن أن يثبت القلب بالنعمة، لا بأطعمة لم ينتفع بها الذين تعاطوها. (13: 9)</vt:lpstr>
      <vt:lpstr> لنا مذبح لا سلطان للذين يخدمون المسكن أن يأكلوا منه. (13: 10)</vt:lpstr>
      <vt:lpstr>فإن الحيوانات التي يدخل بدمها عن الخطية إلى الأقداس، بيد رئيس الكهنة تحرق أجسامها خارج المحلة. (13: 11)</vt:lpstr>
      <vt:lpstr>التطبيق : غادر أورشليم</vt:lpstr>
      <vt:lpstr>ما الذي حدث للمؤمنين في أورشليم؟</vt:lpstr>
      <vt:lpstr>النار</vt:lpstr>
      <vt:lpstr>Antonia Fortress Leveled</vt:lpstr>
      <vt:lpstr>تطبيق إرميا : أتركوا أورشليم</vt:lpstr>
      <vt:lpstr>لأن ليس لنا هنا مدينة باقية، لكننا نطلب العتيدة. (13: 14)</vt:lpstr>
      <vt:lpstr>فلنقدم به في كل حين لله ذبيحة التسبيح، أي ثمر شفاه  معترفة باسمه (13: 15)</vt:lpstr>
      <vt:lpstr>ولكن لا تنسوا فعل الخير والتوزيع، لأنه بذبائح مثل هذه يسر الله (13: 16)</vt:lpstr>
      <vt:lpstr>أطيعوا مرشديكم</vt:lpstr>
      <vt:lpstr>1. المحبة بطرق عملية (13: 1-17)</vt:lpstr>
      <vt:lpstr>2. الإرتباط بالآخرين شخصياً (13: 18-25)</vt:lpstr>
      <vt:lpstr>إنهم قادمون: روبوت الخدمة 4</vt:lpstr>
      <vt:lpstr>إنهم قادمون: روبوت الخدمة 4</vt:lpstr>
      <vt:lpstr>صلوا لأجلنا، لأننا نثق أن لنا ضميراً صالحاً، راغبين أن نتصرف حسناً في كل شيء. ولكن أطلب أكثر أن تفعلوا هذا لكي أرد إليكم بأكثر سرعة. (13: 18-19)</vt:lpstr>
      <vt:lpstr>وإله السلام الذي أقام من الأموات راعي الخراف العظيم، ربنا يسوع، بدم العهد الأبدي، ليكملكم في كل عمل صالح لتصنعوا مشيئته، عاملاً فيكم ما يرضي أمامه بيسوع المسيح، الذي له المجد إلى أبد الآبدين. آمين.     (13: 20-21)</vt:lpstr>
      <vt:lpstr>وأطلب إليكم أيها الإخوة أن تحتملوا كلمة الوعظ، لأني بكلمات قليلة كتبت إليكم. (13: 22)</vt:lpstr>
      <vt:lpstr>اعلموا أنه قد أطلق الأخ تيموثاوس، الذي معه سوف أراكم، إن أتى سريعاً. (13: 23)</vt:lpstr>
      <vt:lpstr>سلموا على جميع مرشديكم وجميع القديسين.              يسلم عليكم الذين من إيطاليا. (13: 24)</vt:lpstr>
      <vt:lpstr>النعمة مع جميعكم. آمين. (13: 25)</vt:lpstr>
      <vt:lpstr>كيف نستطيع أن نظهر أن يسوع أفضل من اي نظام إيماني آخر؟</vt:lpstr>
      <vt:lpstr>يظهر يسوع بشكل جيد عندما             نحب الآخرين   الفكرة الرئيسية في عبرانيين 13—</vt:lpstr>
      <vt:lpstr>1. المحبة بطرق عملية (13: 1-17)</vt:lpstr>
      <vt:lpstr>2. الإرتباط بالآخرين شخصياً (13: 18-25)</vt:lpstr>
      <vt:lpstr>هل تعلمت رسالة العبرانيين بشكل أفضل                  أم أنك تغيرت الآن؟</vt:lpstr>
      <vt:lpstr>بأي طريقة محددة يمكنك أن تحب المحتاجين  بشكل أفضل؟</vt:lpstr>
      <vt:lpstr>بأي طريقة محددة يمكنك أن تحب الله بشكل أفضل؟</vt:lpstr>
      <vt:lpstr>تمثيل النعمة</vt:lpstr>
      <vt:lpstr>Black</vt:lpstr>
      <vt:lpstr>على رابط وعظ العهد الجديد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132</cp:revision>
  <dcterms:created xsi:type="dcterms:W3CDTF">2014-08-02T06:39:19Z</dcterms:created>
  <dcterms:modified xsi:type="dcterms:W3CDTF">2024-06-05T15:10:45Z</dcterms:modified>
</cp:coreProperties>
</file>