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3.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819" r:id="rId3"/>
  </p:sldMasterIdLst>
  <p:notesMasterIdLst>
    <p:notesMasterId r:id="rId72"/>
  </p:notesMasterIdLst>
  <p:sldIdLst>
    <p:sldId id="257" r:id="rId4"/>
    <p:sldId id="480" r:id="rId5"/>
    <p:sldId id="481" r:id="rId6"/>
    <p:sldId id="720" r:id="rId7"/>
    <p:sldId id="482" r:id="rId8"/>
    <p:sldId id="484" r:id="rId9"/>
    <p:sldId id="695" r:id="rId10"/>
    <p:sldId id="696" r:id="rId11"/>
    <p:sldId id="705" r:id="rId12"/>
    <p:sldId id="726" r:id="rId13"/>
    <p:sldId id="735" r:id="rId14"/>
    <p:sldId id="706" r:id="rId15"/>
    <p:sldId id="483" r:id="rId16"/>
    <p:sldId id="576" r:id="rId17"/>
    <p:sldId id="736" r:id="rId18"/>
    <p:sldId id="733" r:id="rId19"/>
    <p:sldId id="582" r:id="rId20"/>
    <p:sldId id="571" r:id="rId21"/>
    <p:sldId id="693" r:id="rId22"/>
    <p:sldId id="694" r:id="rId23"/>
    <p:sldId id="578" r:id="rId24"/>
    <p:sldId id="697" r:id="rId25"/>
    <p:sldId id="702" r:id="rId26"/>
    <p:sldId id="719" r:id="rId27"/>
    <p:sldId id="746" r:id="rId28"/>
    <p:sldId id="740" r:id="rId29"/>
    <p:sldId id="743" r:id="rId30"/>
    <p:sldId id="722" r:id="rId31"/>
    <p:sldId id="721" r:id="rId32"/>
    <p:sldId id="745" r:id="rId33"/>
    <p:sldId id="750" r:id="rId34"/>
    <p:sldId id="747" r:id="rId35"/>
    <p:sldId id="749" r:id="rId36"/>
    <p:sldId id="748" r:id="rId37"/>
    <p:sldId id="737" r:id="rId38"/>
    <p:sldId id="577" r:id="rId39"/>
    <p:sldId id="575" r:id="rId40"/>
    <p:sldId id="751" r:id="rId41"/>
    <p:sldId id="734" r:id="rId42"/>
    <p:sldId id="712" r:id="rId43"/>
    <p:sldId id="713" r:id="rId44"/>
    <p:sldId id="698" r:id="rId45"/>
    <p:sldId id="717" r:id="rId46"/>
    <p:sldId id="718" r:id="rId47"/>
    <p:sldId id="707" r:id="rId48"/>
    <p:sldId id="752" r:id="rId49"/>
    <p:sldId id="753" r:id="rId50"/>
    <p:sldId id="754" r:id="rId51"/>
    <p:sldId id="755" r:id="rId52"/>
    <p:sldId id="756" r:id="rId53"/>
    <p:sldId id="757" r:id="rId54"/>
    <p:sldId id="732" r:id="rId55"/>
    <p:sldId id="699" r:id="rId56"/>
    <p:sldId id="700" r:id="rId57"/>
    <p:sldId id="759" r:id="rId58"/>
    <p:sldId id="758" r:id="rId59"/>
    <p:sldId id="703" r:id="rId60"/>
    <p:sldId id="760" r:id="rId61"/>
    <p:sldId id="701" r:id="rId62"/>
    <p:sldId id="761" r:id="rId63"/>
    <p:sldId id="709" r:id="rId64"/>
    <p:sldId id="762" r:id="rId65"/>
    <p:sldId id="763" r:id="rId66"/>
    <p:sldId id="764" r:id="rId67"/>
    <p:sldId id="765" r:id="rId68"/>
    <p:sldId id="742" r:id="rId69"/>
    <p:sldId id="406" r:id="rId70"/>
    <p:sldId id="785"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870" autoAdjust="0"/>
  </p:normalViewPr>
  <p:slideViewPr>
    <p:cSldViewPr snapToGrid="0" snapToObjects="1">
      <p:cViewPr varScale="1">
        <p:scale>
          <a:sx n="70" d="100"/>
          <a:sy n="70" d="100"/>
        </p:scale>
        <p:origin x="1386" y="6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6/3/2024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They were believers tempted to live like unbelievers to avoid difficulty—so God disciplined them to bring them back</a:t>
            </a:r>
            <a:r>
              <a:rPr lang="en-SG" dirty="0">
                <a:effectLst/>
              </a:rPr>
              <a:t> </a:t>
            </a:r>
            <a:endParaRPr lang="en-US" dirty="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author has just sought to encourage his readers with many examples of faithful endurance in the Bible</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"Hall of Faith" (Hebrews 11).  This included young and old people to imitate—as well as a variety of occupations.  </a:t>
            </a:r>
            <a:endParaRPr lang="en-US" dirty="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Some were parents, farmers, others shepherds, judges, politicians and prophets</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13</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The best of these great models was Jesus himself, so the author has just told the</a:t>
            </a:r>
            <a:r>
              <a:rPr lang="en-US" sz="1200" kern="1200" baseline="0" dirty="0">
                <a:solidFill>
                  <a:schemeClr val="tx1"/>
                </a:solidFill>
                <a:effectLst/>
                <a:latin typeface="+mn-lt"/>
                <a:ea typeface="+mn-ea"/>
                <a:cs typeface="+mn-cs"/>
              </a:rPr>
              <a:t> readers</a:t>
            </a:r>
            <a:r>
              <a:rPr lang="en-US" sz="1200" kern="1200" dirty="0">
                <a:solidFill>
                  <a:schemeClr val="tx1"/>
                </a:solidFill>
                <a:effectLst/>
                <a:latin typeface="+mn-lt"/>
                <a:ea typeface="+mn-ea"/>
                <a:cs typeface="+mn-cs"/>
              </a:rPr>
              <a:t> to fix their eyes on Christ, who also endured to the point of death on the cross (12:1-3).  Our theme is to "Press On!" towards Christ. </a:t>
            </a:r>
            <a:endParaRPr lang="en-US" dirty="0">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He has just told them to lay aside every encumbrance—like Greek runners who ran naked</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To motivate them not to turn back to Judaism, God disciplined them—not punished them.  He does the same for us in our day, too.  So hang with me if you are like the lady I noted last week who prayed, "Dear God, Please stop teaching me how to deal with difficult people"!</a:t>
            </a:r>
            <a:r>
              <a:rPr lang="en-SG" dirty="0">
                <a:effectLst/>
              </a:rPr>
              <a:t> </a:t>
            </a:r>
            <a:endParaRPr lang="en-US" dirty="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What is the first reason we should welcome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discipline? Why have a positive perspective when God allows things to get difficult in our lives? First…</a:t>
            </a:r>
            <a:r>
              <a:rPr lang="en-SG" dirty="0">
                <a:effectLst/>
              </a:rPr>
              <a:t> </a:t>
            </a:r>
            <a:endParaRPr lang="en-US" dirty="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Lord corrects those he calls sons and daughters</a:t>
            </a:r>
            <a:r>
              <a:rPr lang="en-SG" dirty="0">
                <a:effectLst/>
              </a:rPr>
              <a:t> so they will grow in righteousness</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An old grain farmer looked out his kitchen door one morning and saw a butterfly cocoon. The man watched as the creature struggled. Finally the struggle became so intense that the man thought the butterfly would die. He thought that, without help, the butterfly </a:t>
            </a:r>
            <a:r>
              <a:rPr lang="en-US" dirty="0" err="1">
                <a:cs typeface="ＭＳ Ｐゴシック" charset="0"/>
              </a:rPr>
              <a:t>wouldn</a:t>
            </a:r>
            <a:r>
              <a:rPr lang="fr-FR" dirty="0">
                <a:cs typeface="ＭＳ Ｐゴシック" charset="0"/>
              </a:rPr>
              <a:t>'</a:t>
            </a:r>
            <a:r>
              <a:rPr lang="en-US" dirty="0">
                <a:cs typeface="ＭＳ Ｐゴシック" charset="0"/>
              </a:rPr>
              <a:t>t escape from the cocoon.  </a:t>
            </a:r>
          </a:p>
          <a:p>
            <a:r>
              <a:rPr lang="en-US" dirty="0">
                <a:cs typeface="ＭＳ Ｐゴシック" charset="0"/>
              </a:rPr>
              <a:t>So the man took his pocketknife and carefully cut a slit in the side of the cocoon. Almost immediately, one wing appeared and then the other. The butterfly was free!  It took a few steps, fell over on its side, and died. </a:t>
            </a:r>
          </a:p>
          <a:p>
            <a:r>
              <a:rPr lang="en-US" dirty="0">
                <a:cs typeface="ＭＳ Ｐゴシック" charset="0"/>
              </a:rPr>
              <a:t>You see, its body was large, but its wings were small and weak. It needed to struggle to become strong enough to be able to fly. The struggle was part of the plan for its development.</a:t>
            </a:r>
          </a:p>
          <a:p>
            <a:endParaRPr lang="en-US" dirty="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Punishment is difficulty in our lives from </a:t>
            </a:r>
            <a:r>
              <a:rPr lang="en-US" sz="1200" i="1" kern="1200" dirty="0">
                <a:solidFill>
                  <a:schemeClr val="tx1"/>
                </a:solidFill>
                <a:effectLst/>
                <a:latin typeface="+mn-lt"/>
                <a:ea typeface="+mn-ea"/>
                <a:cs typeface="+mn-cs"/>
              </a:rPr>
              <a:t>past sin</a:t>
            </a:r>
            <a:r>
              <a:rPr lang="en-US" sz="1200" kern="1200" dirty="0">
                <a:solidFill>
                  <a:schemeClr val="tx1"/>
                </a:solidFill>
                <a:effectLst/>
                <a:latin typeface="+mn-lt"/>
                <a:ea typeface="+mn-ea"/>
                <a:cs typeface="+mn-cs"/>
              </a:rPr>
              <a:t>.  We punish people by withholding privileges due to their failures: being on probation, making them work at tasks less than their abilities, etc.</a:t>
            </a:r>
            <a:r>
              <a:rPr lang="en-SG" dirty="0">
                <a:effectLst/>
              </a:rPr>
              <a:t> It</a:t>
            </a:r>
            <a:r>
              <a:rPr lang="fr-FR" dirty="0">
                <a:effectLst/>
              </a:rPr>
              <a:t>'</a:t>
            </a:r>
            <a:r>
              <a:rPr lang="en-SG" dirty="0">
                <a:effectLst/>
              </a:rPr>
              <a:t>s a judgment for doing</a:t>
            </a:r>
            <a:r>
              <a:rPr lang="en-SG" baseline="0" dirty="0">
                <a:effectLst/>
              </a:rPr>
              <a:t> wrong.</a:t>
            </a:r>
          </a:p>
          <a:p>
            <a:endParaRPr lang="en-SG" baseline="0" dirty="0">
              <a:effectLst/>
              <a:cs typeface="ＭＳ Ｐゴシック" charset="0"/>
            </a:endParaRPr>
          </a:p>
          <a:p>
            <a:r>
              <a:rPr lang="en-US" sz="1200" kern="1200" dirty="0">
                <a:solidFill>
                  <a:schemeClr val="tx1"/>
                </a:solidFill>
                <a:effectLst/>
                <a:latin typeface="+mn-lt"/>
                <a:ea typeface="+mn-ea"/>
                <a:cs typeface="+mn-cs"/>
              </a:rPr>
              <a:t>Discipline refers to difficulty with the positive goal of giving them </a:t>
            </a:r>
            <a:r>
              <a:rPr lang="en-US" sz="1200" i="1" kern="1200" dirty="0">
                <a:solidFill>
                  <a:schemeClr val="tx1"/>
                </a:solidFill>
                <a:effectLst/>
                <a:latin typeface="+mn-lt"/>
                <a:ea typeface="+mn-ea"/>
                <a:cs typeface="+mn-cs"/>
              </a:rPr>
              <a:t>future blessings</a:t>
            </a:r>
            <a:r>
              <a:rPr lang="en-US" sz="1200" kern="1200" dirty="0">
                <a:solidFill>
                  <a:schemeClr val="tx1"/>
                </a:solidFill>
                <a:effectLst/>
                <a:latin typeface="+mn-lt"/>
                <a:ea typeface="+mn-ea"/>
                <a:cs typeface="+mn-cs"/>
              </a:rPr>
              <a:t>: expecting responsibility so they can handle more responsible positions in the days to come, toughening us up for future challenges, etc.  It instructs us and trains us.</a:t>
            </a:r>
            <a:r>
              <a:rPr lang="en-SG" dirty="0">
                <a:effectLst/>
              </a:rPr>
              <a:t> </a:t>
            </a:r>
          </a:p>
          <a:p>
            <a:endParaRPr lang="en-SG" dirty="0">
              <a:effectLst/>
              <a:cs typeface="ＭＳ Ｐゴシック" charset="0"/>
            </a:endParaRPr>
          </a:p>
          <a:p>
            <a:r>
              <a:rPr lang="en-SG" dirty="0">
                <a:effectLst/>
                <a:cs typeface="ＭＳ Ｐゴシック" charset="0"/>
              </a:rPr>
              <a:t>Is</a:t>
            </a:r>
            <a:r>
              <a:rPr lang="en-SG" baseline="0" dirty="0">
                <a:effectLst/>
                <a:cs typeface="ＭＳ Ｐゴシック" charset="0"/>
              </a:rPr>
              <a:t> the purpose v</a:t>
            </a:r>
            <a:r>
              <a:rPr lang="en-SG" dirty="0">
                <a:effectLst/>
                <a:cs typeface="ＭＳ Ｐゴシック" charset="0"/>
              </a:rPr>
              <a:t>engeance</a:t>
            </a:r>
            <a:r>
              <a:rPr lang="en-SG" baseline="0" dirty="0">
                <a:effectLst/>
                <a:cs typeface="ＭＳ Ｐゴシック" charset="0"/>
              </a:rPr>
              <a:t> or virtue?  God as Judge or God as Father?</a:t>
            </a:r>
            <a:endParaRPr lang="en-US" dirty="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We don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discipline other people</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kids because discipline confirms that we are true children</a:t>
            </a:r>
            <a:r>
              <a:rPr lang="en-SG" dirty="0">
                <a:effectLst/>
              </a:rPr>
              <a:t> </a:t>
            </a:r>
            <a:endParaRPr lang="en-US" dirty="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You probably have seen, as I have, mothers with their children in public who were showing them who was boss.  At times I have wanted to intervene—but I never have—why not?  They </a:t>
            </a:r>
            <a:r>
              <a:rPr lang="en-US" sz="1200" kern="1200" dirty="0" err="1">
                <a:solidFill>
                  <a:schemeClr val="tx1"/>
                </a:solidFill>
                <a:effectLst/>
                <a:latin typeface="+mn-lt"/>
                <a:ea typeface="+mn-ea"/>
                <a:cs typeface="+mn-cs"/>
              </a:rPr>
              <a:t>weren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my children</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Other times I have felt that other parents were too harsh—like a drill sergeant—but since they were not my kids, I </a:t>
            </a:r>
            <a:r>
              <a:rPr lang="en-US" sz="1200" kern="1200" dirty="0" err="1">
                <a:solidFill>
                  <a:schemeClr val="tx1"/>
                </a:solidFill>
                <a:effectLst/>
                <a:latin typeface="+mn-lt"/>
                <a:ea typeface="+mn-ea"/>
                <a:cs typeface="+mn-cs"/>
              </a:rPr>
              <a:t>didn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intervene</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But I intervened for my own sons.</a:t>
            </a:r>
            <a:r>
              <a:rPr lang="en-SG" dirty="0">
                <a:effectLst/>
              </a:rPr>
              <a:t> </a:t>
            </a:r>
            <a:endParaRPr lang="en-US" dirty="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past week two of our three sons thanked us for disciplining them</a:t>
            </a:r>
            <a:r>
              <a:rPr lang="en-SG" dirty="0">
                <a:effectLst/>
              </a:rPr>
              <a:t> </a:t>
            </a:r>
            <a:endParaRPr lang="en-US" dirty="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Our oldest, Kurt, got married last September and shows a lot of discipline, actually</a:t>
            </a:r>
            <a:r>
              <a:rPr lang="en-SG" dirty="0">
                <a:effectLst/>
              </a:rPr>
              <a:t> </a:t>
            </a:r>
            <a:endParaRPr lang="en-US" dirty="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Too often we think God should make life easy for us.  But sometimes the struggle is exactly what we need. What do you need? Do you view struggles and hurts as a good thing?</a:t>
            </a:r>
            <a:r>
              <a:rPr lang="en-SG" dirty="0">
                <a:effectLst/>
              </a:rPr>
              <a:t> </a:t>
            </a:r>
            <a:endParaRPr lang="en-US" dirty="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But this past week, our 25-year-old son Stephen is first officer who had to fly with a drunken 59-year-old pilot whom he had to wake up upon approach.  When Susan commended him for counseling this man whose marriage was ending, he wrote, "That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how I was raised." </a:t>
            </a:r>
            <a:endParaRPr lang="en-US" dirty="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He will get married next month and we pray that he will respond well to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discipline in his own life</a:t>
            </a:r>
            <a:r>
              <a:rPr lang="en-SG" dirty="0">
                <a:effectLst/>
              </a:rPr>
              <a:t> </a:t>
            </a:r>
            <a:endParaRPr lang="en-US" dirty="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Our 22-year-old son John told me, "Dad, you </a:t>
            </a:r>
            <a:r>
              <a:rPr lang="en-US" sz="1200" kern="1200" dirty="0" err="1">
                <a:solidFill>
                  <a:schemeClr val="tx1"/>
                </a:solidFill>
                <a:effectLst/>
                <a:latin typeface="+mn-lt"/>
                <a:ea typeface="+mn-ea"/>
                <a:cs typeface="+mn-cs"/>
              </a:rPr>
              <a:t>weren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a perfect Dad" and then informed me of one of my major blunders when he was in fifth grade.  But then he said, "But thank you for being a great Dad."</a:t>
            </a:r>
            <a:r>
              <a:rPr lang="en-SG" dirty="0">
                <a:effectLst/>
              </a:rPr>
              <a:t> </a:t>
            </a:r>
            <a:endParaRPr lang="en-US" dirty="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The Hebrews needed to endure difficulty without falling away.  Perhaps they saw the very existence of trials as indicating that God </a:t>
            </a:r>
            <a:r>
              <a:rPr lang="en-US" dirty="0" err="1">
                <a:cs typeface="ＭＳ Ｐゴシック" charset="0"/>
              </a:rPr>
              <a:t>wasn</a:t>
            </a:r>
            <a:r>
              <a:rPr lang="fr-FR" dirty="0">
                <a:cs typeface="ＭＳ Ｐゴシック" charset="0"/>
              </a:rPr>
              <a:t>'</a:t>
            </a:r>
            <a:r>
              <a:rPr lang="en-US" dirty="0">
                <a:cs typeface="ＭＳ Ｐゴシック" charset="0"/>
              </a:rPr>
              <a:t>t with them.</a:t>
            </a:r>
          </a:p>
          <a:p>
            <a:r>
              <a:rPr lang="en-US" dirty="0">
                <a:cs typeface="ＭＳ Ｐゴシック" charset="0"/>
              </a:rPr>
              <a:t>However, the opposite was the case.  They needed to see that God was trying to accomplish holiness in their lives through difficulty.</a:t>
            </a:r>
          </a:p>
          <a:p>
            <a:endParaRPr lang="en-US" dirty="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So why should we welcome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discipline?  We need to see that God wants to build in us his righteousness through discipline and difficulty.  This will help us not say, "Thanks a lot for making my life difficult, God!"  But besides holiness built in us, why else should we welcome discipline?</a:t>
            </a:r>
            <a:r>
              <a:rPr lang="en-SG" dirty="0">
                <a:effectLst/>
              </a:rPr>
              <a:t> </a:t>
            </a:r>
            <a:endParaRPr lang="en-US" dirty="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correction helps us better relate to him</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If life is easy, then thank God for a respite.</a:t>
            </a:r>
          </a:p>
          <a:p>
            <a:r>
              <a:rPr lang="en-US" dirty="0">
                <a:cs typeface="ＭＳ Ｐゴシック" charset="0"/>
              </a:rPr>
              <a:t>But most of us will admit that life has many challenges.  If you know God, then you will realize that he is all-powerful and could give you a smooth road, but he </a:t>
            </a:r>
            <a:r>
              <a:rPr lang="en-US" dirty="0" err="1">
                <a:cs typeface="ＭＳ Ｐゴシック" charset="0"/>
              </a:rPr>
              <a:t>doesn</a:t>
            </a:r>
            <a:r>
              <a:rPr lang="fr-FR" dirty="0">
                <a:cs typeface="ＭＳ Ｐゴシック" charset="0"/>
              </a:rPr>
              <a:t>'</a:t>
            </a:r>
            <a:r>
              <a:rPr lang="en-US" dirty="0">
                <a:cs typeface="ＭＳ Ｐゴシック" charset="0"/>
              </a:rPr>
              <a:t>t do that very often.  He is disciplining us for better things.</a:t>
            </a:r>
          </a:p>
          <a:p>
            <a:endParaRPr lang="en-US" dirty="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So why should we welcome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discipline?  We need to see that God wants to build in us his righteousness through discipline and difficulty.  This will help us not say, "Thanks a lot for making my life difficult, God!"  But besides holiness built in us, why else should we welcome discipline?</a:t>
            </a:r>
            <a:r>
              <a:rPr lang="en-SG" dirty="0">
                <a:effectLst/>
              </a:rPr>
              <a:t> </a:t>
            </a:r>
            <a:endParaRPr lang="en-US" dirty="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Why should we respond positively to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t>
            </a:r>
            <a:r>
              <a:rPr lang="en-US" sz="1200" u="sng" kern="1200" dirty="0">
                <a:solidFill>
                  <a:schemeClr val="tx1"/>
                </a:solidFill>
                <a:effectLst/>
                <a:latin typeface="+mn-lt"/>
                <a:ea typeface="+mn-ea"/>
                <a:cs typeface="+mn-cs"/>
              </a:rPr>
              <a:t>discipline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Why should you even </a:t>
            </a:r>
            <a:r>
              <a:rPr lang="en-US" sz="1200" i="1" kern="1200" dirty="0">
                <a:solidFill>
                  <a:schemeClr val="tx1"/>
                </a:solidFill>
                <a:effectLst/>
                <a:latin typeface="+mn-lt"/>
                <a:ea typeface="+mn-ea"/>
                <a:cs typeface="+mn-cs"/>
              </a:rPr>
              <a:t>welcome</a:t>
            </a:r>
            <a:r>
              <a:rPr lang="en-US" sz="1200" kern="1200" dirty="0">
                <a:solidFill>
                  <a:schemeClr val="tx1"/>
                </a:solidFill>
                <a:effectLst/>
                <a:latin typeface="+mn-lt"/>
                <a:ea typeface="+mn-ea"/>
                <a:cs typeface="+mn-cs"/>
              </a:rPr>
              <a:t> God allowing things to get difficult in your life</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correction helps us better relate to others</a:t>
            </a:r>
            <a:r>
              <a:rPr lang="en-SG" dirty="0">
                <a:effectLst/>
              </a:rPr>
              <a:t> </a:t>
            </a: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Peace with others is needed to be truly holy (12:14).</a:t>
            </a:r>
            <a:r>
              <a:rPr lang="en-SG" dirty="0">
                <a:effectLst/>
              </a:rPr>
              <a:t> </a:t>
            </a:r>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Holy relationships stop the spread of bitterness (12:15).</a:t>
            </a:r>
            <a:r>
              <a:rPr lang="en-SG" dirty="0">
                <a:effectLst/>
              </a:rPr>
              <a:t> </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Holy relationships stop the spread of bitterness (12:15).</a:t>
            </a:r>
            <a:r>
              <a:rPr lang="en-SG" dirty="0">
                <a:effectLst/>
              </a:rPr>
              <a:t> </a:t>
            </a: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AIT (Agape International Training) was the three-month missionary training course that I endured at age 22.  The thing I remember most was when they told us that the chief reason for missionaries returning from overseas was their inability to get along with other missionaries.</a:t>
            </a: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goal was to train the 72 of us Campus Crusade staff members how to minister effectively cross-culturally in community.  Since nearly all of us where middle-class, white Americans, the leaders reasoned that they should train us in a missionary-like environment within the USA.</a:t>
            </a: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we were all shipped into the black community of downtown LA.  We were, as far as I know, the only Caucasians that lived there.  We attended African American churches, lived in run-down apartments or with black families, and stayed within this environment for three months.  </a:t>
            </a: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Susan was paired with another white girls to do door-to-door evangelism.  Most were shocked to find a young, white woman at their door to share the gospel!  One older lady even told her and her friend, "Please come in!  Last week four people were killed out on the sidewalk in a drive-by shooting."</a:t>
            </a: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lived with three other men in an apartment.  One night we went shopping and were driving back to our apartment and could see a helicopter circling overhead with its lights shining on a building below.  As we got closer, we saw the road blocked off in front of our apartment.  Pulling over, the police officer told us, "Sorry, you cannot pass through due to a shooting in the complex."  But I told him, "But we </a:t>
            </a:r>
            <a:r>
              <a:rPr lang="en-US" sz="1200" kern="1200" dirty="0" err="1">
                <a:solidFill>
                  <a:schemeClr val="tx1"/>
                </a:solidFill>
                <a:effectLst/>
                <a:latin typeface="+mn-lt"/>
                <a:ea typeface="+mn-ea"/>
                <a:cs typeface="+mn-cs"/>
              </a:rPr>
              <a:t>aren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passing through.  We live here!"  I</a:t>
            </a:r>
            <a:r>
              <a:rPr lang="fr-FR"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ll</a:t>
            </a:r>
            <a:r>
              <a:rPr lang="en-US" sz="1200" kern="1200" dirty="0">
                <a:solidFill>
                  <a:schemeClr val="tx1"/>
                </a:solidFill>
                <a:effectLst/>
                <a:latin typeface="+mn-lt"/>
                <a:ea typeface="+mn-ea"/>
                <a:cs typeface="+mn-cs"/>
              </a:rPr>
              <a:t> never forget the shock on his face!</a:t>
            </a:r>
            <a:endParaRPr lang="en-SG" sz="1200" kern="1200" dirty="0">
              <a:solidFill>
                <a:schemeClr val="tx1"/>
              </a:solidFill>
              <a:effectLst/>
              <a:latin typeface="+mn-lt"/>
              <a:ea typeface="+mn-ea"/>
              <a:cs typeface="+mn-cs"/>
            </a:endParaRPr>
          </a:p>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Verse 15 reminds of us the “bitter, butter or better” principle.</a:t>
            </a:r>
          </a:p>
          <a:p>
            <a:r>
              <a:rPr lang="en-US" dirty="0"/>
              <a:t>When relational problems surface, we often get bitter towards others.</a:t>
            </a:r>
          </a:p>
          <a:p>
            <a:r>
              <a:rPr lang="en-US" dirty="0"/>
              <a:t>Some think the solution is just to be like butter—“Cut into me if you wish!”</a:t>
            </a:r>
          </a:p>
          <a:p>
            <a:r>
              <a:rPr lang="en-US" dirty="0"/>
              <a:t>Instead, we should be better!  Become a better listener, better at compassion, or learn how to be a better friend.</a:t>
            </a:r>
          </a:p>
          <a:p>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Immorality destroys relationships.</a:t>
            </a:r>
          </a:p>
          <a:p>
            <a:r>
              <a:rPr lang="en-US" dirty="0"/>
              <a:t>Godlessness destroys relationships.</a:t>
            </a:r>
          </a:p>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So why should we welcome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discipline?  We need to see that God wants to build in us his righteousness through discipline and difficulty.  This will help us not say, "Thanks a lot for making my life difficult, God!"  But besides holiness built in us, why else should we welcome discipline?</a:t>
            </a:r>
            <a:r>
              <a:rPr lang="en-SG" dirty="0">
                <a:effectLst/>
              </a:rPr>
              <a:t> </a:t>
            </a:r>
            <a:endParaRPr lang="en-US" dirty="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FAFC2D8E-6BBF-A84C-A684-80F61EF7A2B6}" type="slidenum">
              <a:rPr lang="en-US" sz="1200">
                <a:solidFill>
                  <a:prstClr val="black"/>
                </a:solidFill>
              </a:rPr>
              <a:pPr/>
              <a:t>6</a:t>
            </a:fld>
            <a:endParaRPr lang="en-US" sz="1200">
              <a:solidFill>
                <a:prstClr val="black"/>
              </a:solidFill>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mn-lt"/>
                <a:ea typeface="+mn-ea"/>
                <a:cs typeface="+mn-cs"/>
              </a:rPr>
              <a:t>The letter of the Hebrews teaches about divine discipline.  But what is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discipline</a:t>
            </a:r>
            <a:r>
              <a:rPr lang="en-SG" sz="1200" kern="1200" dirty="0">
                <a:solidFill>
                  <a:schemeClr val="tx1"/>
                </a:solidFill>
                <a:effectLst/>
                <a:latin typeface="+mn-lt"/>
                <a:ea typeface="+mn-ea"/>
                <a:cs typeface="+mn-cs"/>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So why should we welcome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discipline?  We need to see that God wants to build in us his righteousness through discipline and difficulty.  This will help us not say, "Thanks a lot for making my life difficult, God!"  But besides holiness built in us, why else should we welcome discipline?</a:t>
            </a:r>
            <a:r>
              <a:rPr lang="en-SG" dirty="0">
                <a:effectLst/>
              </a:rPr>
              <a:t> </a:t>
            </a:r>
            <a:endParaRPr lang="en-US" dirty="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How is God confirming your identity as his child by disciplining you right now?</a:t>
            </a:r>
          </a:p>
          <a:p>
            <a:r>
              <a:rPr lang="en-US" dirty="0">
                <a:cs typeface="ＭＳ Ｐゴシック" charset="0"/>
              </a:rPr>
              <a:t>• Have you thought that God has withdrawn his hand from you because things have gotten difficult?</a:t>
            </a:r>
          </a:p>
          <a:p>
            <a:r>
              <a:rPr lang="en-US" dirty="0">
                <a:cs typeface="ＭＳ Ｐゴシック" charset="0"/>
              </a:rPr>
              <a:t>• Or do you see that the Lord has been with you all along—correcting you because you are his precious son or daughter?</a:t>
            </a:r>
          </a:p>
          <a:p>
            <a:r>
              <a:rPr lang="en-US" dirty="0">
                <a:cs typeface="ＭＳ Ｐゴシック" charset="0"/>
              </a:rPr>
              <a:t>How can you strengthen your holiness, resolve and relationships?</a:t>
            </a:r>
          </a:p>
          <a:p>
            <a:r>
              <a:rPr lang="en-US" dirty="0">
                <a:cs typeface="ＭＳ Ｐゴシック" charset="0"/>
              </a:rPr>
              <a:t>•</a:t>
            </a:r>
            <a:r>
              <a:rPr lang="en-US" baseline="0" dirty="0">
                <a:cs typeface="ＭＳ Ｐゴシック" charset="0"/>
              </a:rPr>
              <a:t> </a:t>
            </a:r>
            <a:r>
              <a:rPr lang="en-US" dirty="0">
                <a:cs typeface="ＭＳ Ｐゴシック" charset="0"/>
              </a:rPr>
              <a:t>What area of holiness is the Lord speaking to you about right now?</a:t>
            </a:r>
          </a:p>
          <a:p>
            <a:r>
              <a:rPr lang="en-US" dirty="0">
                <a:cs typeface="ＭＳ Ｐゴシック" charset="0"/>
              </a:rPr>
              <a:t>• Have you asked God to give you that inner resolve that you need?</a:t>
            </a:r>
          </a:p>
          <a:p>
            <a:r>
              <a:rPr lang="en-US" dirty="0">
                <a:cs typeface="ＭＳ Ｐゴシック" charset="0"/>
              </a:rPr>
              <a:t>• Is your struggle leading to isolation and loneliness—or does it draw you into the circle of Christian friends?  Let it do the latter.  This will help you to become a channel of God</a:t>
            </a:r>
            <a:r>
              <a:rPr lang="fr-FR" dirty="0">
                <a:cs typeface="ＭＳ Ｐゴシック" charset="0"/>
              </a:rPr>
              <a:t>'</a:t>
            </a:r>
            <a:r>
              <a:rPr lang="en-US" dirty="0">
                <a:cs typeface="ＭＳ Ｐゴシック" charset="0"/>
              </a:rPr>
              <a:t>s peace to others.</a:t>
            </a:r>
          </a:p>
          <a:p>
            <a:endParaRPr lang="en-US" dirty="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Remember the courage you had for Christ in the past (10:32-34)</a:t>
            </a:r>
            <a:r>
              <a:rPr lang="en-SG" sz="1200" kern="1200" dirty="0">
                <a:solidFill>
                  <a:schemeClr val="tx1"/>
                </a:solidFill>
                <a:effectLst/>
                <a:latin typeface="+mn-lt"/>
                <a:ea typeface="+mn-ea"/>
                <a:cs typeface="+mn-cs"/>
              </a:rP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3378" name="Rectangle 66"/>
          <p:cNvSpPr>
            <a:spLocks noGrp="1" noChangeArrowheads="1"/>
          </p:cNvSpPr>
          <p:nvPr>
            <p:ph type="ctrTitle" sz="quarter"/>
          </p:nvPr>
        </p:nvSpPr>
        <p:spPr>
          <a:xfrm>
            <a:off x="685800" y="1692276"/>
            <a:ext cx="7772400" cy="1736725"/>
          </a:xfrm>
        </p:spPr>
        <p:txBody>
          <a:bodyPr anchor="b"/>
          <a:lstStyle>
            <a:lvl1pPr>
              <a:defRPr sz="5400"/>
            </a:lvl1pPr>
          </a:lstStyle>
          <a:p>
            <a:r>
              <a:rPr lang="en-US"/>
              <a:t>Click to edit Master title style</a:t>
            </a:r>
          </a:p>
        </p:txBody>
      </p:sp>
      <p:sp>
        <p:nvSpPr>
          <p:cNvPr id="13379"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68" name="Rectangle 68"/>
          <p:cNvSpPr>
            <a:spLocks noGrp="1" noChangeArrowheads="1"/>
          </p:cNvSpPr>
          <p:nvPr>
            <p:ph type="dt" sz="quarter" idx="10"/>
          </p:nvPr>
        </p:nvSpPr>
        <p:spPr>
          <a:xfrm>
            <a:off x="457200" y="6248400"/>
            <a:ext cx="2133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9" name="Rectangle 69"/>
          <p:cNvSpPr>
            <a:spLocks noGrp="1" noChangeArrowheads="1"/>
          </p:cNvSpPr>
          <p:nvPr>
            <p:ph type="ftr" sz="quarter" idx="11"/>
          </p:nvPr>
        </p:nvSpPr>
        <p:spPr>
          <a:xfrm>
            <a:off x="3124201"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0" name="Rectangle 70"/>
          <p:cNvSpPr>
            <a:spLocks noGrp="1" noChangeArrowheads="1"/>
          </p:cNvSpPr>
          <p:nvPr>
            <p:ph type="sldNum" sz="quarter" idx="12"/>
          </p:nvPr>
        </p:nvSpPr>
        <p:spPr>
          <a:xfrm>
            <a:off x="6553200" y="6248400"/>
            <a:ext cx="2133600" cy="457200"/>
          </a:xfrm>
          <a:prstGeom prst="rect">
            <a:avLst/>
          </a:prstGeom>
        </p:spPr>
        <p:txBody>
          <a:bodyPr/>
          <a:lstStyle>
            <a:lvl1pPr>
              <a:defRPr/>
            </a:lvl1pPr>
          </a:lstStyle>
          <a:p>
            <a:pPr defTabSz="914400" eaLnBrk="0" fontAlgn="base" hangingPunct="0">
              <a:spcBef>
                <a:spcPct val="0"/>
              </a:spcBef>
              <a:spcAft>
                <a:spcPct val="0"/>
              </a:spcAft>
            </a:pPr>
            <a:fld id="{A396028A-E68B-AC46-88B8-7F3DC9E0918E}"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430739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688B77C-3DE9-514B-9B83-6A79626DE5A7}"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30743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3C0081B6-69C5-6B4C-BCA1-445CC8BCD3B8}"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28948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E6267522-C44E-E94B-8317-505AFBC9150C}"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5869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FC40E04-9084-2A4C-A231-F24D797B277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62015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p>
        </p:txBody>
      </p:sp>
    </p:spTree>
    <p:extLst>
      <p:ext uri="{BB962C8B-B14F-4D97-AF65-F5344CB8AC3E}">
        <p14:creationId xmlns:p14="http://schemas.microsoft.com/office/powerpoint/2010/main" val="498697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995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08471418-BC75-694D-9919-DEBC4E53F4E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342505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7D2F988E-9414-5A4D-926D-7C61A7DCDFF1}"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89245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defRPr/>
            </a:pPr>
            <a:endParaRPr lang="en-US" sz="2400">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solidFill>
                  <a:srgbClr val="FFFFFF"/>
                </a:solidFill>
              </a:defRPr>
            </a:lvl1pPr>
          </a:lstStyle>
          <a:p>
            <a:pPr defTabSz="914400" eaLnBrk="0" fontAlgn="base" hangingPunct="0">
              <a:spcBef>
                <a:spcPct val="0"/>
              </a:spcBef>
              <a:spcAft>
                <a:spcPct val="0"/>
              </a:spcAft>
            </a:pPr>
            <a:fld id="{1E6C7165-6B16-AC43-935E-83670B065C3B}" type="slidenum">
              <a:rPr lang="en-US" sz="2400" smtClean="0">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34471840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A06D5BF7-B2CD-2745-9211-C6B18DEB32C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506181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81159E9B-65F6-EE44-8197-22BC723FD7D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88707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12A509C-1FD8-C340-945D-F484F85253F5}"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084502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C71FB22D-81DE-E649-9472-2B7AD2F9DA94}"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511121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1"/>
            <a:ext cx="8229600" cy="4525963"/>
          </a:xfrm>
        </p:spPr>
        <p:txBody>
          <a:bodyPr/>
          <a:lstStyle/>
          <a:p>
            <a:pPr lvl="0"/>
            <a:endParaRPr lang="en-US" noProof="0"/>
          </a:p>
        </p:txBody>
      </p:sp>
      <p:sp>
        <p:nvSpPr>
          <p:cNvPr id="4" name="Rectangle 69"/>
          <p:cNvSpPr>
            <a:spLocks noGrp="1" noChangeArrowheads="1"/>
          </p:cNvSpPr>
          <p:nvPr>
            <p:ph type="dt" sz="half" idx="10"/>
          </p:nvPr>
        </p:nvSpPr>
        <p:spPr>
          <a:xfrm>
            <a:off x="457200" y="6245225"/>
            <a:ext cx="2133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5" name="Rectangle 70"/>
          <p:cNvSpPr>
            <a:spLocks noGrp="1" noChangeArrowheads="1"/>
          </p:cNvSpPr>
          <p:nvPr>
            <p:ph type="ftr" sz="quarter" idx="11"/>
          </p:nvPr>
        </p:nvSpPr>
        <p:spPr>
          <a:xfrm>
            <a:off x="3124201" y="6245225"/>
            <a:ext cx="2895600" cy="476250"/>
          </a:xfrm>
          <a:prstGeom prst="rect">
            <a:avLst/>
          </a:prstGeom>
          <a:ln/>
        </p:spPr>
        <p:txBody>
          <a:bodyPr/>
          <a:lstStyle>
            <a:lvl1pPr>
              <a:defRPr/>
            </a:lvl1p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Rectangle 71"/>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defTabSz="914400" eaLnBrk="0" fontAlgn="base" hangingPunct="0">
              <a:spcBef>
                <a:spcPct val="0"/>
              </a:spcBef>
              <a:spcAft>
                <a:spcPct val="0"/>
              </a:spcAft>
            </a:pPr>
            <a:fld id="{9C6E5ACD-BD47-764C-A0D8-55D787A46B16}" type="slidenum">
              <a:rPr lang="en-US" sz="2400">
                <a:solidFill>
                  <a:srgbClr val="FFFFFF"/>
                </a:solidFill>
                <a:latin typeface="Arial" charset="0"/>
                <a:ea typeface="ＭＳ Ｐゴシック" charset="0"/>
                <a:cs typeface="ＭＳ Ｐゴシック" charset="0"/>
              </a:rPr>
              <a:pPr defTabSz="914400" eaLnBrk="0" fontAlgn="base" hangingPunct="0">
                <a:spcBef>
                  <a:spcPct val="0"/>
                </a:spcBef>
                <a:spcAft>
                  <a:spcPct val="0"/>
                </a:spcAft>
              </a:pPr>
              <a:t>‹#›</a:t>
            </a:fld>
            <a:endParaRPr lang="en-US" sz="2400">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667354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143377E6-7B57-DB47-918B-ED4D40D568C1}" type="slidenum">
              <a:rPr lang="en-GB"/>
              <a:pPr>
                <a:defRPr/>
              </a:pPr>
              <a:t>‹#›</a:t>
            </a:fld>
            <a:endParaRPr lang="en-GB"/>
          </a:p>
        </p:txBody>
      </p:sp>
    </p:spTree>
    <p:extLst>
      <p:ext uri="{BB962C8B-B14F-4D97-AF65-F5344CB8AC3E}">
        <p14:creationId xmlns:p14="http://schemas.microsoft.com/office/powerpoint/2010/main" val="4247334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1928EAB-95AD-154E-8191-882C94241523}" type="slidenum">
              <a:rPr lang="en-GB"/>
              <a:pPr>
                <a:defRPr/>
              </a:pPr>
              <a:t>‹#›</a:t>
            </a:fld>
            <a:endParaRPr lang="en-GB"/>
          </a:p>
        </p:txBody>
      </p:sp>
    </p:spTree>
    <p:extLst>
      <p:ext uri="{BB962C8B-B14F-4D97-AF65-F5344CB8AC3E}">
        <p14:creationId xmlns:p14="http://schemas.microsoft.com/office/powerpoint/2010/main" val="41611463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0610985-C771-4440-A811-0A9AAACE4165}" type="slidenum">
              <a:rPr lang="en-GB"/>
              <a:pPr>
                <a:defRPr/>
              </a:pPr>
              <a:t>‹#›</a:t>
            </a:fld>
            <a:endParaRPr lang="en-GB"/>
          </a:p>
        </p:txBody>
      </p:sp>
    </p:spTree>
    <p:extLst>
      <p:ext uri="{BB962C8B-B14F-4D97-AF65-F5344CB8AC3E}">
        <p14:creationId xmlns:p14="http://schemas.microsoft.com/office/powerpoint/2010/main" val="39844971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D00521CD-F450-7546-83D7-2C2127FA2DBE}" type="slidenum">
              <a:rPr lang="en-GB"/>
              <a:pPr>
                <a:defRPr/>
              </a:pPr>
              <a:t>‹#›</a:t>
            </a:fld>
            <a:endParaRPr lang="en-GB"/>
          </a:p>
        </p:txBody>
      </p:sp>
    </p:spTree>
    <p:extLst>
      <p:ext uri="{BB962C8B-B14F-4D97-AF65-F5344CB8AC3E}">
        <p14:creationId xmlns:p14="http://schemas.microsoft.com/office/powerpoint/2010/main" val="16653401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55E61EE6-76E2-8743-BC51-6F8DFCD57FC7}" type="slidenum">
              <a:rPr lang="en-GB"/>
              <a:pPr>
                <a:defRPr/>
              </a:pPr>
              <a:t>‹#›</a:t>
            </a:fld>
            <a:endParaRPr lang="en-GB"/>
          </a:p>
        </p:txBody>
      </p:sp>
    </p:spTree>
    <p:extLst>
      <p:ext uri="{BB962C8B-B14F-4D97-AF65-F5344CB8AC3E}">
        <p14:creationId xmlns:p14="http://schemas.microsoft.com/office/powerpoint/2010/main" val="37020948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115AEEAF-8E05-8249-B578-05033DD7DBC1}" type="slidenum">
              <a:rPr lang="en-GB"/>
              <a:pPr>
                <a:defRPr/>
              </a:pPr>
              <a:t>‹#›</a:t>
            </a:fld>
            <a:endParaRPr lang="en-GB"/>
          </a:p>
        </p:txBody>
      </p:sp>
    </p:spTree>
    <p:extLst>
      <p:ext uri="{BB962C8B-B14F-4D97-AF65-F5344CB8AC3E}">
        <p14:creationId xmlns:p14="http://schemas.microsoft.com/office/powerpoint/2010/main" val="12787922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27DC8E9D-0894-0F4F-988E-8F29211BD744}" type="slidenum">
              <a:rPr lang="en-GB"/>
              <a:pPr>
                <a:defRPr/>
              </a:pPr>
              <a:t>‹#›</a:t>
            </a:fld>
            <a:endParaRPr lang="en-GB"/>
          </a:p>
        </p:txBody>
      </p:sp>
    </p:spTree>
    <p:extLst>
      <p:ext uri="{BB962C8B-B14F-4D97-AF65-F5344CB8AC3E}">
        <p14:creationId xmlns:p14="http://schemas.microsoft.com/office/powerpoint/2010/main" val="26769910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5A026DCE-00E9-CF46-8C71-0B08F4279817}" type="slidenum">
              <a:rPr lang="en-GB"/>
              <a:pPr>
                <a:defRPr/>
              </a:pPr>
              <a:t>‹#›</a:t>
            </a:fld>
            <a:endParaRPr lang="en-GB"/>
          </a:p>
        </p:txBody>
      </p:sp>
    </p:spTree>
    <p:extLst>
      <p:ext uri="{BB962C8B-B14F-4D97-AF65-F5344CB8AC3E}">
        <p14:creationId xmlns:p14="http://schemas.microsoft.com/office/powerpoint/2010/main" val="15553418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10763D41-6886-F148-B2C7-E0AF51010B6B}" type="slidenum">
              <a:rPr lang="en-GB"/>
              <a:pPr>
                <a:defRPr/>
              </a:pPr>
              <a:t>‹#›</a:t>
            </a:fld>
            <a:endParaRPr lang="en-GB"/>
          </a:p>
        </p:txBody>
      </p:sp>
    </p:spTree>
    <p:extLst>
      <p:ext uri="{BB962C8B-B14F-4D97-AF65-F5344CB8AC3E}">
        <p14:creationId xmlns:p14="http://schemas.microsoft.com/office/powerpoint/2010/main" val="39338647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873133F0-648F-8E4F-9B68-27F77D467A48}" type="slidenum">
              <a:rPr lang="en-GB"/>
              <a:pPr>
                <a:defRPr/>
              </a:pPr>
              <a:t>‹#›</a:t>
            </a:fld>
            <a:endParaRPr lang="en-GB"/>
          </a:p>
        </p:txBody>
      </p:sp>
    </p:spTree>
    <p:extLst>
      <p:ext uri="{BB962C8B-B14F-4D97-AF65-F5344CB8AC3E}">
        <p14:creationId xmlns:p14="http://schemas.microsoft.com/office/powerpoint/2010/main" val="13010969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49B009D-0875-D743-9DCC-666CE4F16F1E}" type="slidenum">
              <a:rPr lang="en-GB"/>
              <a:pPr>
                <a:defRPr/>
              </a:pPr>
              <a:t>‹#›</a:t>
            </a:fld>
            <a:endParaRPr lang="en-GB"/>
          </a:p>
        </p:txBody>
      </p:sp>
    </p:spTree>
    <p:extLst>
      <p:ext uri="{BB962C8B-B14F-4D97-AF65-F5344CB8AC3E}">
        <p14:creationId xmlns:p14="http://schemas.microsoft.com/office/powerpoint/2010/main" val="2237497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12355" name="Rectangle 67"/>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35" tIns="45718" rIns="91435" bIns="45718" numCol="1" anchor="ctr" anchorCtr="1" compatLnSpc="1">
            <a:prstTxWarp prst="textNoShape">
              <a:avLst/>
            </a:prstTxWarp>
          </a:bodyPr>
          <a:lstStyle/>
          <a:p>
            <a:pPr lvl="0"/>
            <a:r>
              <a:rPr lang="en-US" dirty="0"/>
              <a:t>Click to edit Master title style</a:t>
            </a:r>
          </a:p>
        </p:txBody>
      </p:sp>
      <p:sp>
        <p:nvSpPr>
          <p:cNvPr id="12356" name="Rectangle 68"/>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5879735"/>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82" indent="-342882"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12" indent="-285736"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942" indent="-228588"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118" indent="-228588"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1" charset="-128"/>
        </a:defRPr>
      </a:lvl4pPr>
      <a:lvl5pPr marL="2057295" indent="-228588"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47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648"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8825"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001" indent="-228588"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003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0003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A0D60CED-86F9-4147-AF89-592918544108}"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74658336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themeOverride" Target="../theme/themeOverride2.xml"/><Relationship Id="rId5" Type="http://schemas.microsoft.com/office/2007/relationships/hdphoto" Target="../media/hdphoto1.wdp"/><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52.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hemeOverride" Target="../theme/themeOverride1.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14" y="0"/>
            <a:ext cx="9140969" cy="6039982"/>
          </a:xfrm>
          <a:prstGeom prst="rect">
            <a:avLst/>
          </a:prstGeom>
        </p:spPr>
      </p:pic>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عبرانيين 12: 4-17</a:t>
            </a:r>
            <a:endParaRPr lang="en-US" sz="4000" b="1" i="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00113" y="1412875"/>
            <a:ext cx="7451725" cy="2951163"/>
          </a:xfrm>
          <a:effectLst>
            <a:outerShdw blurRad="63500" dist="35921" dir="2700000" algn="ctr" rotWithShape="0">
              <a:schemeClr val="tx2">
                <a:alpha val="74998"/>
              </a:schemeClr>
            </a:outerShdw>
          </a:effectLst>
        </p:spPr>
        <p:txBody>
          <a:body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لا تحتقر               التأديب</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118601"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rtl="1" eaLnBrk="0" hangingPunct="0">
              <a:defRPr/>
            </a:pP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كنيسة الطرق المتقاطعة الدولية سنغافورة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90390258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108172"/>
            <a:ext cx="9144000" cy="1632353"/>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تم تأديب القراء لإرجاعهم.</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 y="-22626"/>
            <a:ext cx="9131081" cy="5130798"/>
          </a:xfrm>
          <a:prstGeom prst="rect">
            <a:avLst/>
          </a:prstGeom>
        </p:spPr>
      </p:pic>
    </p:spTree>
    <p:extLst>
      <p:ext uri="{BB962C8B-B14F-4D97-AF65-F5344CB8AC3E}">
        <p14:creationId xmlns:p14="http://schemas.microsoft.com/office/powerpoint/2010/main" val="561113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41368"/>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HALL OF FAITH</a:t>
            </a:r>
          </a:p>
        </p:txBody>
      </p:sp>
      <p:pic>
        <p:nvPicPr>
          <p:cNvPr id="3" name="Picture 2"/>
          <p:cNvPicPr>
            <a:picLocks noChangeAspect="1"/>
          </p:cNvPicPr>
          <p:nvPr/>
        </p:nvPicPr>
        <p:blipFill>
          <a:blip r:embed="rId3"/>
          <a:stretch>
            <a:fillRect/>
          </a:stretch>
        </p:blipFill>
        <p:spPr>
          <a:xfrm>
            <a:off x="-42288" y="1516578"/>
            <a:ext cx="9144000" cy="3414156"/>
          </a:xfrm>
          <a:prstGeom prst="rect">
            <a:avLst/>
          </a:prstGeom>
        </p:spPr>
      </p:pic>
    </p:spTree>
    <p:extLst>
      <p:ext uri="{BB962C8B-B14F-4D97-AF65-F5344CB8AC3E}">
        <p14:creationId xmlns:p14="http://schemas.microsoft.com/office/powerpoint/2010/main" val="3330472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4627"/>
            <a:ext cx="9144000" cy="688262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153824" y="44062"/>
            <a:ext cx="5990175" cy="3947569"/>
          </a:xfrm>
          <a:noFill/>
          <a:effectLst>
            <a:outerShdw blurRad="63500" dist="35921" dir="2700000" algn="ctr" rotWithShape="0">
              <a:schemeClr val="tx2">
                <a:alpha val="74998"/>
              </a:schemeClr>
            </a:outerShdw>
          </a:effectLst>
        </p:spPr>
        <p:txBody>
          <a:bodyPr anchor="t"/>
          <a:lstStyle/>
          <a:p>
            <a:pPr>
              <a:defRPr/>
            </a:pP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بالإيمان موسى بعدما ولد، أخفاه أبواه ثلاثة أشهر، لأنهما رأيا الصبي جميلاً، ولم يخشيا أمر الملك.</a:t>
            </a:r>
            <a:b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200" b="1" dirty="0">
                <a:effectLst>
                  <a:glow rad="127000">
                    <a:schemeClr val="tx1"/>
                  </a:glow>
                </a:effectLst>
                <a:latin typeface="Arial" panose="020B0604020202020204" pitchFamily="34" charset="0"/>
                <a:ea typeface="ＭＳ Ｐゴシック" charset="0"/>
                <a:cs typeface="Arial" panose="020B0604020202020204" pitchFamily="34" charset="0"/>
              </a:rPr>
              <a:t>(11: 23)</a:t>
            </a:r>
            <a:endParaRPr lang="en-US" sz="32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2672007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ctrTitle" sz="quarter"/>
          </p:nvPr>
        </p:nvSpPr>
        <p:spPr>
          <a:xfrm>
            <a:off x="0" y="4797152"/>
            <a:ext cx="9144000" cy="1447800"/>
          </a:xfrm>
          <a:effectLst/>
        </p:spPr>
        <p:txBody>
          <a:bodyPr/>
          <a:lstStyle/>
          <a:p>
            <a:pPr eaLnBrk="1" hangingPunct="1"/>
            <a:r>
              <a:rPr lang="ar-JO" sz="96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ثابر</a:t>
            </a:r>
            <a:endParaRPr lang="en-US" sz="9600" b="1"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artisticPhotocopy/>
                    </a14:imgEffect>
                  </a14:imgLayer>
                </a14:imgProps>
              </a:ext>
            </a:extLst>
          </a:blip>
          <a:stretch>
            <a:fillRect/>
          </a:stretch>
        </p:blipFill>
        <p:spPr>
          <a:xfrm>
            <a:off x="1475656" y="404664"/>
            <a:ext cx="6192688" cy="5057362"/>
          </a:xfrm>
          <a:prstGeom prst="rect">
            <a:avLst/>
          </a:prstGeom>
        </p:spPr>
      </p:pic>
      <p:sp>
        <p:nvSpPr>
          <p:cNvPr id="5" name="Rectangle 2"/>
          <p:cNvSpPr txBox="1">
            <a:spLocks noChangeArrowheads="1"/>
          </p:cNvSpPr>
          <p:nvPr/>
        </p:nvSpPr>
        <p:spPr bwMode="auto">
          <a:xfrm>
            <a:off x="0" y="5877272"/>
            <a:ext cx="9144000" cy="764704"/>
          </a:xfrm>
          <a:prstGeom prst="rect">
            <a:avLst/>
          </a:prstGeom>
          <a:noFill/>
          <a:ln w="9525">
            <a:noFill/>
            <a:miter lim="800000"/>
            <a:headEnd/>
            <a:tailEnd/>
          </a:ln>
          <a:effectLst/>
        </p:spPr>
        <p:txBody>
          <a:bodyPr vert="horz" wrap="square" lIns="91435" tIns="45718" rIns="91435" bIns="45718" numCol="1" anchor="b" anchorCtr="1" compatLnSpc="1">
            <a:prstTxWarp prst="textNoShape">
              <a:avLst/>
            </a:prstTxWarp>
          </a:bodyPr>
          <a:lstStyle>
            <a:lvl1pPr algn="ctr" rtl="0" eaLnBrk="0" fontAlgn="base" hangingPunct="0">
              <a:spcBef>
                <a:spcPct val="0"/>
              </a:spcBef>
              <a:spcAft>
                <a:spcPct val="0"/>
              </a:spcAft>
              <a:defRPr sz="5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charset="-128"/>
                <a:cs typeface="ＭＳ Ｐゴシック" charset="-128"/>
              </a:defRPr>
            </a:lvl5pPr>
            <a:lvl6pPr marL="45717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53"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70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914400" eaLnBrk="1" hangingPunct="1"/>
            <a:r>
              <a:rPr lang="ar-JO" sz="44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rPr>
              <a:t>دراسة في عبرانيين</a:t>
            </a:r>
            <a:endParaRPr lang="en-US" sz="4400" dirty="0">
              <a:solidFill>
                <a:srgbClr val="FFFFFF"/>
              </a:solidFill>
              <a:effectLst>
                <a:outerShdw blurRad="50800" dist="88900" dir="2700000" algn="tl" rotWithShape="0">
                  <a:srgbClr val="000000"/>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7228811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withEffect">
                                  <p:stCondLst>
                                    <p:cond delay="0"/>
                                  </p:stCondLst>
                                  <p:iterate type="lt">
                                    <p:tmPct val="10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anim calcmode="lin" valueType="num">
                                      <p:cBhvr>
                                        <p:cTn id="8" dur="1000" fill="hold"/>
                                        <p:tgtEl>
                                          <p:spTgt spid="40962"/>
                                        </p:tgtEl>
                                        <p:attrNameLst>
                                          <p:attrName>ppt_x</p:attrName>
                                        </p:attrNameLst>
                                      </p:cBhvr>
                                      <p:tavLst>
                                        <p:tav tm="0">
                                          <p:val>
                                            <p:strVal val="#ppt_x-.1"/>
                                          </p:val>
                                        </p:tav>
                                        <p:tav tm="100000">
                                          <p:val>
                                            <p:strVal val="#ppt_x"/>
                                          </p:val>
                                        </p:tav>
                                      </p:tavLst>
                                    </p:anim>
                                    <p:anim calcmode="lin" valueType="num">
                                      <p:cBhvr>
                                        <p:cTn id="9" dur="1000" fill="hold"/>
                                        <p:tgtEl>
                                          <p:spTgt spid="40962"/>
                                        </p:tgtEl>
                                        <p:attrNameLst>
                                          <p:attrName>ppt_y</p:attrName>
                                        </p:attrNameLst>
                                      </p:cBhvr>
                                      <p:tavLst>
                                        <p:tav tm="0">
                                          <p:val>
                                            <p:strVal val="#ppt_y"/>
                                          </p:val>
                                        </p:tav>
                                        <p:tav tm="100000">
                                          <p:val>
                                            <p:strVal val="#ppt_y"/>
                                          </p:val>
                                        </p:tav>
                                      </p:tavLst>
                                    </p:anim>
                                  </p:childTnLst>
                                </p:cTn>
                              </p:par>
                              <p:par>
                                <p:cTn id="10" presetID="40" presetClass="entr" presetSubtype="0" fill="hold" grpId="0" nodeType="with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1"/>
                                          </p:val>
                                        </p:tav>
                                        <p:tav tm="100000">
                                          <p:val>
                                            <p:strVal val="#ppt_x"/>
                                          </p:val>
                                        </p:tav>
                                      </p:tavLst>
                                    </p:anim>
                                    <p:anim calcmode="lin" valueType="num">
                                      <p:cBhvr>
                                        <p:cTn id="14"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44063"/>
            <a:ext cx="9115635" cy="68139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4063"/>
            <a:ext cx="9144000" cy="705844"/>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لنطرح كل ثقل</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1</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81223646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302125" y="4029919"/>
            <a:ext cx="504086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Bad Leadership</a:t>
            </a:r>
          </a:p>
        </p:txBody>
      </p:sp>
      <p:grpSp>
        <p:nvGrpSpPr>
          <p:cNvPr id="8" name="Group 7"/>
          <p:cNvGrpSpPr/>
          <p:nvPr/>
        </p:nvGrpSpPr>
        <p:grpSpPr>
          <a:xfrm>
            <a:off x="155313" y="337319"/>
            <a:ext cx="8755498" cy="6128849"/>
            <a:chOff x="155313" y="337319"/>
            <a:chExt cx="8755498" cy="6128849"/>
          </a:xfrm>
        </p:grpSpPr>
        <p:pic>
          <p:nvPicPr>
            <p:cNvPr id="3" name="Picture 2"/>
            <p:cNvPicPr>
              <a:picLocks noChangeAspect="1"/>
            </p:cNvPicPr>
            <p:nvPr/>
          </p:nvPicPr>
          <p:blipFill>
            <a:blip r:embed="rId3"/>
            <a:stretch>
              <a:fillRect/>
            </a:stretch>
          </p:blipFill>
          <p:spPr>
            <a:xfrm>
              <a:off x="155313" y="337319"/>
              <a:ext cx="8755498" cy="6128849"/>
            </a:xfrm>
            <a:prstGeom prst="rect">
              <a:avLst/>
            </a:prstGeom>
          </p:spPr>
        </p:pic>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5313" y="2076826"/>
              <a:ext cx="3848922" cy="1703294"/>
            </a:xfrm>
            <a:prstGeom prst="rect">
              <a:avLst/>
            </a:prstGeom>
          </p:spPr>
        </p:pic>
        <p:pic>
          <p:nvPicPr>
            <p:cNvPr id="6" name="Picture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5313" y="834102"/>
              <a:ext cx="4100956" cy="1550339"/>
            </a:xfrm>
            <a:prstGeom prst="rect">
              <a:avLst/>
            </a:prstGeom>
          </p:spPr>
        </p:pic>
        <p:pic>
          <p:nvPicPr>
            <p:cNvPr id="7" name="Picture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181820" y="959716"/>
              <a:ext cx="3571631" cy="1117110"/>
            </a:xfrm>
            <a:prstGeom prst="rect">
              <a:avLst/>
            </a:prstGeom>
          </p:spPr>
        </p:pic>
      </p:grpSp>
      <p:sp>
        <p:nvSpPr>
          <p:cNvPr id="4" name="Rectangle 2"/>
          <p:cNvSpPr txBox="1">
            <a:spLocks noChangeArrowheads="1"/>
          </p:cNvSpPr>
          <p:nvPr/>
        </p:nvSpPr>
        <p:spPr bwMode="auto">
          <a:xfrm>
            <a:off x="367252" y="459019"/>
            <a:ext cx="3889017" cy="3040215"/>
          </a:xfrm>
          <a:prstGeom prst="rect">
            <a:avLst/>
          </a:prstGeom>
          <a:noFill/>
          <a:ln>
            <a:noFill/>
          </a:ln>
          <a:effectLst/>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rtl="1">
              <a:defRPr/>
            </a:pPr>
            <a:r>
              <a:rPr lang="ar-JO" sz="3600" b="1" dirty="0">
                <a:solidFill>
                  <a:schemeClr val="tx1"/>
                </a:solidFill>
                <a:latin typeface="Arial" panose="020B0604020202020204" pitchFamily="34" charset="0"/>
                <a:ea typeface="ＭＳ Ｐゴシック" charset="0"/>
                <a:cs typeface="Arial" panose="020B0604020202020204" pitchFamily="34" charset="0"/>
              </a:rPr>
              <a:t>عزيزي الله</a:t>
            </a:r>
          </a:p>
          <a:p>
            <a:pPr algn="r" rtl="1">
              <a:defRPr/>
            </a:pPr>
            <a:r>
              <a:rPr lang="ar-JO" sz="3600" b="1" dirty="0">
                <a:solidFill>
                  <a:schemeClr val="tx1"/>
                </a:solidFill>
                <a:effectLst/>
                <a:latin typeface="Arial" panose="020B0604020202020204" pitchFamily="34" charset="0"/>
                <a:ea typeface="ＭＳ Ｐゴシック" charset="0"/>
                <a:cs typeface="Arial" panose="020B0604020202020204" pitchFamily="34" charset="0"/>
              </a:rPr>
              <a:t>أرجو أن تتوقف عن تعليمي كيف أتعامل مع الأشخاص الصعبين.</a:t>
            </a:r>
          </a:p>
          <a:p>
            <a:pPr algn="r" rtl="1">
              <a:defRPr/>
            </a:pPr>
            <a:r>
              <a:rPr lang="ar-JO" sz="3600" b="1" dirty="0">
                <a:solidFill>
                  <a:schemeClr val="tx1"/>
                </a:solidFill>
                <a:latin typeface="Arial" panose="020B0604020202020204" pitchFamily="34" charset="0"/>
                <a:ea typeface="ＭＳ Ｐゴシック" charset="0"/>
                <a:cs typeface="Arial" panose="020B0604020202020204" pitchFamily="34" charset="0"/>
              </a:rPr>
              <a:t>آمين</a:t>
            </a:r>
            <a:endParaRPr lang="en-US" sz="3600" b="1" dirty="0">
              <a:solidFill>
                <a:schemeClr val="tx1"/>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09507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409" y="1673412"/>
            <a:ext cx="9200542" cy="5187202"/>
          </a:xfrm>
          <a:prstGeom prst="rect">
            <a:avLst/>
          </a:prstGeom>
        </p:spPr>
      </p:pic>
      <p:sp>
        <p:nvSpPr>
          <p:cNvPr id="900098" name="Rectangle 2"/>
          <p:cNvSpPr>
            <a:spLocks noGrp="1" noChangeArrowheads="1"/>
          </p:cNvSpPr>
          <p:nvPr>
            <p:ph type="ctrTitle"/>
          </p:nvPr>
        </p:nvSpPr>
        <p:spPr>
          <a:xfrm>
            <a:off x="120986" y="73845"/>
            <a:ext cx="8789997" cy="1558593"/>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لماذا يجب أن نرحب بتأديب الله؟</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813979" y="2335510"/>
            <a:ext cx="4330021" cy="26099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ثلاثة      أسباب</a:t>
            </a:r>
            <a:br>
              <a:rPr lang="en-US" sz="6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عب 12: 4-17</a:t>
            </a:r>
            <a: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1123099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4063"/>
            <a:ext cx="9061086" cy="68139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4034118" cy="4363585"/>
          </a:xfrm>
          <a:noFill/>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1. يؤكد التأديب أننا أولاد الله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القديسون</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(12: 4-11)</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0880216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8100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17587"/>
            <a:ext cx="9144000" cy="1943113"/>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لم تقاوموا بعد حتى الدم مجاهدين ضد الخطية</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4)</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6383245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Title 1"/>
          <p:cNvSpPr>
            <a:spLocks noGrp="1"/>
          </p:cNvSpPr>
          <p:nvPr>
            <p:ph type="title"/>
          </p:nvPr>
        </p:nvSpPr>
        <p:spPr>
          <a:xfrm>
            <a:off x="4503738" y="0"/>
            <a:ext cx="4640262" cy="2636838"/>
          </a:xfrm>
        </p:spPr>
        <p:txBody>
          <a:bodyPr/>
          <a:lstStyle/>
          <a:p>
            <a:r>
              <a:rPr lang="ar-JO" sz="5400" dirty="0">
                <a:latin typeface="Arial" charset="0"/>
              </a:rPr>
              <a:t>التأديب         المحب</a:t>
            </a:r>
            <a:br>
              <a:rPr lang="en-US" sz="5400" dirty="0">
                <a:latin typeface="Arial" charset="0"/>
              </a:rPr>
            </a:br>
            <a:r>
              <a:rPr lang="ar-JO" dirty="0">
                <a:latin typeface="Arial" charset="0"/>
              </a:rPr>
              <a:t>(عب 12: 5-6)</a:t>
            </a:r>
            <a:endParaRPr lang="en-US" sz="5400" dirty="0">
              <a:latin typeface="Arial" charset="0"/>
            </a:endParaRPr>
          </a:p>
        </p:txBody>
      </p:sp>
      <p:sp>
        <p:nvSpPr>
          <p:cNvPr id="3" name="Title 1"/>
          <p:cNvSpPr txBox="1">
            <a:spLocks/>
          </p:cNvSpPr>
          <p:nvPr/>
        </p:nvSpPr>
        <p:spPr bwMode="auto">
          <a:xfrm>
            <a:off x="0" y="2852738"/>
            <a:ext cx="9144000" cy="4005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lnSpc>
                <a:spcPct val="90000"/>
              </a:lnSpc>
              <a:defRPr/>
            </a:pPr>
            <a:r>
              <a:rPr lang="ar-JO" sz="4000" b="1" spc="-100" dirty="0"/>
              <a:t>5 وقد نسيتم الوعظ الذي يخاطبكم كبنين: يا ابني لا تحتقر تأديب الرب، ولا تخر إذا وبخك 6 لأن الذي يحبه الرب يؤدبه، ويجلد كل ابن يقبله.</a:t>
            </a:r>
            <a:endParaRPr lang="en-US" sz="4000" b="1" spc="-100" dirty="0"/>
          </a:p>
        </p:txBody>
      </p:sp>
      <p:pic>
        <p:nvPicPr>
          <p:cNvPr id="622595" name="Picture 3" descr="Discipline-Chil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9050"/>
            <a:ext cx="4286250" cy="288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814315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Cocoon</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Tree>
    <p:extLst>
      <p:ext uri="{BB962C8B-B14F-4D97-AF65-F5344CB8AC3E}">
        <p14:creationId xmlns:p14="http://schemas.microsoft.com/office/powerpoint/2010/main" val="34066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Title 1"/>
          <p:cNvSpPr>
            <a:spLocks noGrp="1"/>
          </p:cNvSpPr>
          <p:nvPr>
            <p:ph type="title"/>
          </p:nvPr>
        </p:nvSpPr>
        <p:spPr>
          <a:xfrm>
            <a:off x="4503738" y="0"/>
            <a:ext cx="4640262" cy="2636838"/>
          </a:xfrm>
        </p:spPr>
        <p:txBody>
          <a:bodyPr/>
          <a:lstStyle/>
          <a:p>
            <a:r>
              <a:rPr kumimoji="0" lang="ar-JO" sz="5400" b="0" i="0" u="none" strike="noStrike" kern="0" cap="none" spc="0" normalizeH="0" baseline="0" noProof="0" dirty="0">
                <a:ln>
                  <a:noFill/>
                </a:ln>
                <a:solidFill>
                  <a:srgbClr val="FFFFFF"/>
                </a:solidFill>
                <a:effectLst/>
                <a:uLnTx/>
                <a:uFillTx/>
                <a:latin typeface="Arial" charset="0"/>
                <a:ea typeface="ＭＳ Ｐゴシック" charset="0"/>
                <a:cs typeface="Arial"/>
              </a:rPr>
              <a:t>التأديب         المحب</a:t>
            </a:r>
            <a:br>
              <a:rPr kumimoji="0" lang="en-US" sz="5400" b="0" i="0" u="none" strike="noStrike" kern="0" cap="none" spc="0" normalizeH="0" baseline="0" noProof="0" dirty="0">
                <a:ln>
                  <a:noFill/>
                </a:ln>
                <a:solidFill>
                  <a:srgbClr val="FFFFFF"/>
                </a:solidFill>
                <a:effectLst/>
                <a:uLnTx/>
                <a:uFillTx/>
                <a:latin typeface="Arial" charset="0"/>
                <a:ea typeface="ＭＳ Ｐゴシック" charset="0"/>
                <a:cs typeface="Arial"/>
              </a:rPr>
            </a:br>
            <a:r>
              <a:rPr kumimoji="0" lang="ar-JO" sz="4400" b="0" i="0" u="none" strike="noStrike" kern="0" cap="none" spc="0" normalizeH="0" baseline="0" noProof="0" dirty="0">
                <a:ln>
                  <a:noFill/>
                </a:ln>
                <a:solidFill>
                  <a:srgbClr val="FFFFFF"/>
                </a:solidFill>
                <a:effectLst/>
                <a:uLnTx/>
                <a:uFillTx/>
                <a:latin typeface="Arial" charset="0"/>
                <a:ea typeface="ＭＳ Ｐゴシック" charset="0"/>
                <a:cs typeface="Arial"/>
              </a:rPr>
              <a:t>(عب 12: 7)</a:t>
            </a:r>
            <a:endParaRPr lang="en-US" sz="5400" dirty="0">
              <a:latin typeface="Arial" charset="0"/>
            </a:endParaRPr>
          </a:p>
        </p:txBody>
      </p:sp>
      <p:sp>
        <p:nvSpPr>
          <p:cNvPr id="3" name="Title 1"/>
          <p:cNvSpPr txBox="1">
            <a:spLocks/>
          </p:cNvSpPr>
          <p:nvPr/>
        </p:nvSpPr>
        <p:spPr bwMode="auto">
          <a:xfrm>
            <a:off x="0" y="2852738"/>
            <a:ext cx="9144000" cy="4005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a:lnSpc>
                <a:spcPct val="90000"/>
              </a:lnSpc>
              <a:defRPr/>
            </a:pPr>
            <a:r>
              <a:rPr lang="ar-JO" sz="4000" b="1" spc="-100" dirty="0"/>
              <a:t>إن كنتم تحتملون التأديب يعاملكم الله كالبنين، فأي ابن لا يؤدبه أبوه؟</a:t>
            </a:r>
            <a:endParaRPr lang="en-US" sz="4000" b="1" spc="-100" dirty="0"/>
          </a:p>
        </p:txBody>
      </p:sp>
      <p:pic>
        <p:nvPicPr>
          <p:cNvPr id="623619" name="Picture 3" descr="Discipline-Chil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9050"/>
            <a:ext cx="4286250" cy="288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721062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0" y="0"/>
            <a:ext cx="4773004" cy="6858000"/>
          </a:xfrm>
          <a:prstGeom prst="rect">
            <a:avLst/>
          </a:prstGeom>
        </p:spPr>
      </p:pic>
      <p:sp>
        <p:nvSpPr>
          <p:cNvPr id="900098" name="Rectangle 2"/>
          <p:cNvSpPr>
            <a:spLocks noGrp="1" noChangeArrowheads="1"/>
          </p:cNvSpPr>
          <p:nvPr>
            <p:ph type="ctrTitle"/>
          </p:nvPr>
        </p:nvSpPr>
        <p:spPr>
          <a:xfrm>
            <a:off x="4773004" y="44062"/>
            <a:ext cx="4370995" cy="6813937"/>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ولكن إن كنتم بلا تأديب، قد صار الجميع شركاء فيه، فأنتم نغول لا بنون.</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8)</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1223646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2316643"/>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ثم قد كان لنا آباء أجسادنا مؤدبين، وكنا نهابهم.... </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5080000"/>
            <a:ext cx="9144000" cy="176305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أفلا نخضع بالأولى جدا لأبي الأرواح، فنحيا؟</a:t>
            </a:r>
          </a:p>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9)</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017021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09177" y="44062"/>
            <a:ext cx="8770471" cy="2241937"/>
          </a:xfrm>
          <a:noFill/>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هل تأديب الله قاسٍ مثل تأديب أبي؟</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2286000"/>
            <a:ext cx="9144000" cy="4572000"/>
          </a:xfrm>
          <a:prstGeom prst="rect">
            <a:avLst/>
          </a:prstGeom>
        </p:spPr>
      </p:pic>
    </p:spTree>
    <p:extLst>
      <p:ext uri="{BB962C8B-B14F-4D97-AF65-F5344CB8AC3E}">
        <p14:creationId xmlns:p14="http://schemas.microsoft.com/office/powerpoint/2010/main" val="100133146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73867"/>
            <a:ext cx="9144000" cy="111437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ما الفرق؟</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1323567"/>
            <a:ext cx="4260884" cy="1114375"/>
          </a:xfrm>
          <a:prstGeom prst="rect">
            <a:avLst/>
          </a:prstGeom>
          <a:solidFill>
            <a:srgbClr val="FF000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العقاب</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260884" y="1323567"/>
            <a:ext cx="4883115" cy="1114375"/>
          </a:xfrm>
          <a:prstGeom prst="rect">
            <a:avLst/>
          </a:prstGeom>
          <a:solidFill>
            <a:srgbClr val="FFFF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التأديب</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 y="2437942"/>
            <a:ext cx="4260884" cy="11143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دفع ثمن الخطية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260885" y="2437942"/>
            <a:ext cx="4883115" cy="11143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الإسترداد</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 y="3552317"/>
            <a:ext cx="4260884" cy="11143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الماضي</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a:off x="4260885" y="3552317"/>
            <a:ext cx="4883115" cy="11143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المستقبل</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1" y="4606960"/>
            <a:ext cx="4260884" cy="11143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إدانة</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4260885" y="4606960"/>
            <a:ext cx="4883115" cy="11143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توجيه</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0" y="5721335"/>
            <a:ext cx="4260884" cy="11143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الأعداء</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4260884" y="5721335"/>
            <a:ext cx="4883115" cy="11143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الأولاد</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549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3"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780084"/>
            <a:ext cx="6493751" cy="5077916"/>
          </a:xfrm>
          <a:prstGeom prst="rect">
            <a:avLst/>
          </a:prstGeom>
        </p:spPr>
      </p:pic>
      <p:sp>
        <p:nvSpPr>
          <p:cNvPr id="900098" name="Rectangle 2"/>
          <p:cNvSpPr>
            <a:spLocks noGrp="1" noChangeArrowheads="1"/>
          </p:cNvSpPr>
          <p:nvPr>
            <p:ph type="ctrTitle"/>
          </p:nvPr>
        </p:nvSpPr>
        <p:spPr>
          <a:xfrm>
            <a:off x="0" y="1"/>
            <a:ext cx="9144000" cy="3708134"/>
          </a:xfrm>
          <a:effectLst>
            <a:outerShdw blurRad="63500" dist="35921" dir="2700000" algn="ctr" rotWithShape="0">
              <a:schemeClr val="tx2">
                <a:alpha val="74998"/>
              </a:schemeClr>
            </a:outerShdw>
          </a:effectLst>
        </p:spPr>
        <p:txBody>
          <a:bodyPr/>
          <a:lstStyle/>
          <a:p>
            <a:pPr rtl="1">
              <a:defRPr/>
            </a:pPr>
            <a:r>
              <a:rPr lang="ar-JO" sz="3600" dirty="0"/>
              <a:t>التأديب (</a:t>
            </a:r>
            <a:r>
              <a:rPr lang="en-SG" sz="3600" dirty="0"/>
              <a:t>paideia</a:t>
            </a:r>
            <a:r>
              <a:rPr lang="ar-JO" sz="3600" dirty="0"/>
              <a:t>) في 12: 7 هو </a:t>
            </a:r>
            <a:r>
              <a:rPr lang="ar-JO" sz="3600" b="1" dirty="0"/>
              <a:t>عمل تقديم الإرشاد للحياة المسؤولة، والتربية، والتدريب، والتعليم... والتأديب، والتقويم</a:t>
            </a:r>
            <a:r>
              <a:rPr lang="ar-JO" sz="3600" dirty="0"/>
              <a:t> (</a:t>
            </a:r>
            <a:r>
              <a:rPr lang="en-US" sz="3600" dirty="0"/>
              <a:t>(</a:t>
            </a:r>
            <a:r>
              <a:rPr lang="en-SG" sz="3600" dirty="0"/>
              <a:t>BDAG 748.</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141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من نؤدب؟</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 y="563987"/>
            <a:ext cx="9175371" cy="3992137"/>
          </a:xfrm>
          <a:prstGeom prst="rect">
            <a:avLst/>
          </a:prstGeom>
        </p:spPr>
      </p:pic>
    </p:spTree>
    <p:extLst>
      <p:ext uri="{BB962C8B-B14F-4D97-AF65-F5344CB8AC3E}">
        <p14:creationId xmlns:p14="http://schemas.microsoft.com/office/powerpoint/2010/main" val="30950581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Discipline</a:t>
            </a:r>
          </a:p>
        </p:txBody>
      </p:sp>
      <p:pic>
        <p:nvPicPr>
          <p:cNvPr id="3" name="Picture 2"/>
          <p:cNvPicPr>
            <a:picLocks noChangeAspect="1"/>
          </p:cNvPicPr>
          <p:nvPr/>
        </p:nvPicPr>
        <p:blipFill>
          <a:blip r:embed="rId3"/>
          <a:stretch>
            <a:fillRect/>
          </a:stretch>
        </p:blipFill>
        <p:spPr>
          <a:xfrm>
            <a:off x="1993900" y="0"/>
            <a:ext cx="5145338" cy="6858000"/>
          </a:xfrm>
          <a:prstGeom prst="rect">
            <a:avLst/>
          </a:prstGeom>
        </p:spPr>
      </p:pic>
    </p:spTree>
    <p:extLst>
      <p:ext uri="{BB962C8B-B14F-4D97-AF65-F5344CB8AC3E}">
        <p14:creationId xmlns:p14="http://schemas.microsoft.com/office/powerpoint/2010/main" val="1424145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Discipline</a:t>
            </a:r>
          </a:p>
        </p:txBody>
      </p:sp>
      <p:pic>
        <p:nvPicPr>
          <p:cNvPr id="2" name="Picture 1"/>
          <p:cNvPicPr>
            <a:picLocks noChangeAspect="1"/>
          </p:cNvPicPr>
          <p:nvPr/>
        </p:nvPicPr>
        <p:blipFill>
          <a:blip r:embed="rId3"/>
          <a:stretch>
            <a:fillRect/>
          </a:stretch>
        </p:blipFill>
        <p:spPr>
          <a:xfrm>
            <a:off x="0" y="63500"/>
            <a:ext cx="9144000" cy="6708913"/>
          </a:xfrm>
          <a:prstGeom prst="rect">
            <a:avLst/>
          </a:prstGeom>
        </p:spPr>
      </p:pic>
    </p:spTree>
    <p:extLst>
      <p:ext uri="{BB962C8B-B14F-4D97-AF65-F5344CB8AC3E}">
        <p14:creationId xmlns:p14="http://schemas.microsoft.com/office/powerpoint/2010/main" val="15648591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Discipline</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 y="0"/>
            <a:ext cx="8911919" cy="6858000"/>
          </a:xfrm>
          <a:prstGeom prst="rect">
            <a:avLst/>
          </a:prstGeom>
        </p:spPr>
      </p:pic>
    </p:spTree>
    <p:extLst>
      <p:ext uri="{BB962C8B-B14F-4D97-AF65-F5344CB8AC3E}">
        <p14:creationId xmlns:p14="http://schemas.microsoft.com/office/powerpoint/2010/main" val="15648591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87280"/>
            <a:ext cx="9144000" cy="6067313"/>
          </a:xfrm>
          <a:prstGeom prst="rect">
            <a:avLst/>
          </a:prstGeom>
        </p:spPr>
      </p:pic>
      <p:sp>
        <p:nvSpPr>
          <p:cNvPr id="900098" name="Rectangle 2"/>
          <p:cNvSpPr>
            <a:spLocks noGrp="1" noChangeArrowheads="1"/>
          </p:cNvSpPr>
          <p:nvPr>
            <p:ph type="ctrTitle"/>
          </p:nvPr>
        </p:nvSpPr>
        <p:spPr>
          <a:xfrm>
            <a:off x="179292" y="750052"/>
            <a:ext cx="5797176"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نحتاج أحياناً              أن نتألم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400557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4-09-12 Kurt Stephen Joh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أولادنا الثلاثة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0627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4-09-12 Kurt &amp; Cara Close U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5572445"/>
            <a:ext cx="9144000" cy="116808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كارا وكيرت (28)</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11815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4-09-12 Susan &amp; Stephe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5572445"/>
            <a:ext cx="9144000" cy="116808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سوزان وستيفن (25)</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246008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02850"/>
            <a:ext cx="4000500" cy="493767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ستيفن وكيتي</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descr="2014-09-12 Stephen &amp; Katie at Kurt's Wedding.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00500" y="0"/>
            <a:ext cx="5143500" cy="6858000"/>
          </a:xfrm>
          <a:prstGeom prst="rect">
            <a:avLst/>
          </a:prstGeom>
        </p:spPr>
      </p:pic>
    </p:spTree>
    <p:extLst>
      <p:ext uri="{BB962C8B-B14F-4D97-AF65-F5344CB8AC3E}">
        <p14:creationId xmlns:p14="http://schemas.microsoft.com/office/powerpoint/2010/main" val="480163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4-09-12 Susan &amp; Joh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5572445"/>
            <a:ext cx="9144000" cy="116808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سوزان وجون (22)</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940542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التأديب يعلمنا البر</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(12: 10-11) </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3434855" y="-45806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695826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915647" y="44062"/>
            <a:ext cx="4228352" cy="6813938"/>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 أولئك أدبونا أياماً قليلة حسب استحسانهم، وأما هذا فلأجل المنفعة، لكي نشترك في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قداسته</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10)</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1223646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1" y="749907"/>
            <a:ext cx="9198935" cy="6108093"/>
          </a:xfrm>
          <a:prstGeom prst="rect">
            <a:avLst/>
          </a:prstGeom>
        </p:spPr>
      </p:pic>
      <p:sp>
        <p:nvSpPr>
          <p:cNvPr id="900098" name="Rectangle 2"/>
          <p:cNvSpPr>
            <a:spLocks noGrp="1" noChangeArrowheads="1"/>
          </p:cNvSpPr>
          <p:nvPr>
            <p:ph type="ctrTitle"/>
          </p:nvPr>
        </p:nvSpPr>
        <p:spPr>
          <a:xfrm>
            <a:off x="-1" y="-15700"/>
            <a:ext cx="9144000" cy="3048760"/>
          </a:xfrm>
          <a:noFill/>
          <a:effectLst>
            <a:outerShdw blurRad="63500" dist="35921" dir="2700000" algn="ctr" rotWithShape="0">
              <a:schemeClr val="tx2">
                <a:alpha val="74998"/>
              </a:schemeClr>
            </a:outerShdw>
          </a:effectLst>
        </p:spPr>
        <p:txBody>
          <a:bodyPr anchor="t"/>
          <a:lstStyle/>
          <a:p>
            <a:pPr algn="r" rtl="1">
              <a:defRPr/>
            </a:pPr>
            <a:r>
              <a:rPr lang="ar-JO" sz="3600" b="1" dirty="0">
                <a:solidFill>
                  <a:srgbClr val="000000"/>
                </a:solidFill>
                <a:effectLst/>
                <a:latin typeface="Arial" panose="020B0604020202020204" pitchFamily="34" charset="0"/>
                <a:ea typeface="ＭＳ Ｐゴシック" charset="0"/>
                <a:cs typeface="Arial" panose="020B0604020202020204" pitchFamily="34" charset="0"/>
              </a:rPr>
              <a:t>ولكن كل تأديب في الحاضر لا يرى أنه للفرح بل للحزن، وأما أخيرا فيعطي الذين يتدربون به ثمر </a:t>
            </a:r>
            <a:r>
              <a:rPr lang="ar-JO" sz="3600" b="1" dirty="0">
                <a:solidFill>
                  <a:schemeClr val="accent2"/>
                </a:solidFill>
                <a:effectLst/>
                <a:latin typeface="Arial" panose="020B0604020202020204" pitchFamily="34" charset="0"/>
                <a:ea typeface="ＭＳ Ｐゴシック" charset="0"/>
                <a:cs typeface="Arial" panose="020B0604020202020204" pitchFamily="34" charset="0"/>
              </a:rPr>
              <a:t>بر</a:t>
            </a:r>
            <a:r>
              <a:rPr lang="ar-JO" sz="3600" b="1" dirty="0">
                <a:solidFill>
                  <a:srgbClr val="000000"/>
                </a:solidFill>
                <a:effectLst/>
                <a:latin typeface="Arial" panose="020B0604020202020204" pitchFamily="34" charset="0"/>
                <a:ea typeface="ＭＳ Ｐゴシック" charset="0"/>
                <a:cs typeface="Arial" panose="020B0604020202020204" pitchFamily="34" charset="0"/>
              </a:rPr>
              <a:t> للسلام.</a:t>
            </a:r>
            <a:br>
              <a:rPr lang="ar-JO" sz="3600" b="1" dirty="0">
                <a:solidFill>
                  <a:srgbClr val="000000"/>
                </a:solidFill>
                <a:effectLst/>
                <a:latin typeface="Arial" panose="020B0604020202020204" pitchFamily="34" charset="0"/>
                <a:ea typeface="ＭＳ Ｐゴシック" charset="0"/>
                <a:cs typeface="Arial" panose="020B0604020202020204" pitchFamily="34" charset="0"/>
              </a:rPr>
            </a:br>
            <a:r>
              <a:rPr lang="ar-JO" sz="3600" b="1" dirty="0">
                <a:solidFill>
                  <a:srgbClr val="000000"/>
                </a:solidFill>
                <a:effectLst/>
                <a:latin typeface="Arial" panose="020B0604020202020204" pitchFamily="34" charset="0"/>
                <a:ea typeface="ＭＳ Ｐゴシック" charset="0"/>
                <a:cs typeface="Arial" panose="020B0604020202020204" pitchFamily="34" charset="0"/>
              </a:rPr>
              <a:t>(12: 11)</a:t>
            </a:r>
            <a:endParaRPr lang="en-US" sz="3600" b="1" dirty="0">
              <a:solidFill>
                <a:srgbClr val="000000"/>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1223646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تحمل التأديب بشكل مناسب</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515891" y="428309"/>
            <a:ext cx="5906304" cy="4680746"/>
          </a:xfrm>
          <a:prstGeom prst="rect">
            <a:avLst/>
          </a:prstGeom>
        </p:spPr>
      </p:pic>
    </p:spTree>
    <p:extLst>
      <p:ext uri="{BB962C8B-B14F-4D97-AF65-F5344CB8AC3E}">
        <p14:creationId xmlns:p14="http://schemas.microsoft.com/office/powerpoint/2010/main" val="16878911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409" y="1673412"/>
            <a:ext cx="9200542" cy="5187202"/>
          </a:xfrm>
          <a:prstGeom prst="rect">
            <a:avLst/>
          </a:prstGeom>
        </p:spPr>
      </p:pic>
      <p:sp>
        <p:nvSpPr>
          <p:cNvPr id="900098" name="Rectangle 2"/>
          <p:cNvSpPr>
            <a:spLocks noGrp="1" noChangeArrowheads="1"/>
          </p:cNvSpPr>
          <p:nvPr>
            <p:ph type="ctrTitle"/>
          </p:nvPr>
        </p:nvSpPr>
        <p:spPr>
          <a:xfrm>
            <a:off x="-22409" y="32871"/>
            <a:ext cx="9144000" cy="1640541"/>
          </a:xfrm>
          <a:effectLst>
            <a:outerShdw blurRad="63500" dist="35921" dir="2700000" algn="ctr" rotWithShape="0">
              <a:schemeClr val="tx2">
                <a:alpha val="74998"/>
              </a:schemeClr>
            </a:outerShdw>
          </a:effectLst>
        </p:spPr>
        <p:txBody>
          <a:bodyPr/>
          <a:lstStyle/>
          <a:p>
            <a:pPr>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لماذا يجب أن نرحب ب</a:t>
            </a:r>
            <a:r>
              <a:rPr kumimoji="0" lang="ar-JO" sz="48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تأديب</a:t>
            </a: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الله؟</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23099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5228"/>
            <a:ext cx="9162498" cy="5159933"/>
          </a:xfrm>
          <a:prstGeom prst="rect">
            <a:avLst/>
          </a:prstGeom>
        </p:spPr>
      </p:pic>
      <p:sp>
        <p:nvSpPr>
          <p:cNvPr id="900098" name="Rectangle 2"/>
          <p:cNvSpPr>
            <a:spLocks noGrp="1" noChangeArrowheads="1"/>
          </p:cNvSpPr>
          <p:nvPr>
            <p:ph type="ctrTitle"/>
          </p:nvPr>
        </p:nvSpPr>
        <p:spPr>
          <a:xfrm>
            <a:off x="0" y="5154704"/>
            <a:ext cx="9144000" cy="1703295"/>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هل الحياة سهلة أم صعبة بالنسبة لك الآن؟ كيف؟</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54907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4063"/>
            <a:ext cx="9061086" cy="68139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4034118" cy="4363585"/>
          </a:xfrm>
          <a:noFill/>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1. يؤكد التأديب أننا أولاد الله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القديسون</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 (12: 4-11)</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2018994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911" y="3307751"/>
            <a:ext cx="9204349" cy="355024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4034118" cy="4363585"/>
          </a:xfrm>
          <a:noFill/>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2. يقوي التأديب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تصميمنا </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على طاعة الله.                (12: 12-13)</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1284259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47310" y="0"/>
            <a:ext cx="6096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90" y="1051642"/>
            <a:ext cx="4565248" cy="5687305"/>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لذلك قوموا                الأيادي المسترخية      والركب المخلعة</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12)</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0133146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372996"/>
            <a:ext cx="9144000" cy="608746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90" y="5635221"/>
            <a:ext cx="9144000" cy="1289751"/>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واصنعوا لأرجلكم مسالك مستقيمة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13أ)</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1453649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90" y="5119317"/>
            <a:ext cx="9144000" cy="1738683"/>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لكي لا يعتسف الأعرج، بل بالحري يشفى.</a:t>
            </a:r>
            <a:b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13ب</a:t>
            </a:r>
            <a:r>
              <a:rPr lang="en-US" sz="3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204185366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6987"/>
            <a:ext cx="9144000" cy="1332660"/>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NS</a:t>
            </a:r>
          </a:p>
        </p:txBody>
      </p:sp>
      <p:pic>
        <p:nvPicPr>
          <p:cNvPr id="2" name="Picture 1"/>
          <p:cNvPicPr>
            <a:picLocks noChangeAspect="1"/>
          </p:cNvPicPr>
          <p:nvPr/>
        </p:nvPicPr>
        <p:blipFill>
          <a:blip r:embed="rId3"/>
          <a:stretch>
            <a:fillRect/>
          </a:stretch>
        </p:blipFill>
        <p:spPr>
          <a:xfrm>
            <a:off x="364605" y="558800"/>
            <a:ext cx="8128000" cy="5740400"/>
          </a:xfrm>
          <a:prstGeom prst="rect">
            <a:avLst/>
          </a:prstGeom>
        </p:spPr>
      </p:pic>
    </p:spTree>
    <p:extLst>
      <p:ext uri="{BB962C8B-B14F-4D97-AF65-F5344CB8AC3E}">
        <p14:creationId xmlns:p14="http://schemas.microsoft.com/office/powerpoint/2010/main" val="77368717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6987"/>
            <a:ext cx="9144000" cy="1332660"/>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NS</a:t>
            </a:r>
          </a:p>
        </p:txBody>
      </p:sp>
      <p:pic>
        <p:nvPicPr>
          <p:cNvPr id="3" name="Picture 2"/>
          <p:cNvPicPr>
            <a:picLocks noChangeAspect="1"/>
          </p:cNvPicPr>
          <p:nvPr/>
        </p:nvPicPr>
        <p:blipFill>
          <a:blip r:embed="rId3"/>
          <a:stretch>
            <a:fillRect/>
          </a:stretch>
        </p:blipFill>
        <p:spPr>
          <a:xfrm>
            <a:off x="0" y="421785"/>
            <a:ext cx="9168426" cy="5970138"/>
          </a:xfrm>
          <a:prstGeom prst="rect">
            <a:avLst/>
          </a:prstGeom>
        </p:spPr>
      </p:pic>
    </p:spTree>
    <p:extLst>
      <p:ext uri="{BB962C8B-B14F-4D97-AF65-F5344CB8AC3E}">
        <p14:creationId xmlns:p14="http://schemas.microsoft.com/office/powerpoint/2010/main" val="2710011259"/>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6987"/>
            <a:ext cx="9144000" cy="1332660"/>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NS</a:t>
            </a:r>
          </a:p>
        </p:txBody>
      </p:sp>
      <p:pic>
        <p:nvPicPr>
          <p:cNvPr id="4" name="Picture 3"/>
          <p:cNvPicPr>
            <a:picLocks noChangeAspect="1"/>
          </p:cNvPicPr>
          <p:nvPr/>
        </p:nvPicPr>
        <p:blipFill>
          <a:blip r:embed="rId3"/>
          <a:stretch>
            <a:fillRect/>
          </a:stretch>
        </p:blipFill>
        <p:spPr>
          <a:xfrm>
            <a:off x="0" y="356070"/>
            <a:ext cx="9144000" cy="6092190"/>
          </a:xfrm>
          <a:prstGeom prst="rect">
            <a:avLst/>
          </a:prstGeom>
        </p:spPr>
      </p:pic>
    </p:spTree>
    <p:extLst>
      <p:ext uri="{BB962C8B-B14F-4D97-AF65-F5344CB8AC3E}">
        <p14:creationId xmlns:p14="http://schemas.microsoft.com/office/powerpoint/2010/main" val="3261109450"/>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41554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838774"/>
            <a:ext cx="9144000" cy="937277"/>
          </a:xfrm>
          <a:effectLst>
            <a:outerShdw blurRad="63500" dist="35921" dir="2700000" algn="ctr" rotWithShape="0">
              <a:schemeClr val="tx2">
                <a:alpha val="74998"/>
              </a:schemeClr>
            </a:outerShdw>
          </a:effectLst>
        </p:spPr>
        <p:txBody>
          <a:bodyPr anchor="ctr"/>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بناء الأجسام مع ريك. كوم</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6836141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409" y="1673412"/>
            <a:ext cx="9200542" cy="5187202"/>
          </a:xfrm>
          <a:prstGeom prst="rect">
            <a:avLst/>
          </a:prstGeom>
        </p:spPr>
      </p:pic>
      <p:sp>
        <p:nvSpPr>
          <p:cNvPr id="900098" name="Rectangle 2"/>
          <p:cNvSpPr>
            <a:spLocks noGrp="1" noChangeArrowheads="1"/>
          </p:cNvSpPr>
          <p:nvPr>
            <p:ph type="ctrTitle"/>
          </p:nvPr>
        </p:nvSpPr>
        <p:spPr>
          <a:xfrm>
            <a:off x="-22409" y="32871"/>
            <a:ext cx="9144000" cy="1640541"/>
          </a:xfrm>
          <a:effectLst>
            <a:outerShdw blurRad="63500" dist="35921" dir="2700000" algn="ctr" rotWithShape="0">
              <a:schemeClr val="tx2">
                <a:alpha val="74998"/>
              </a:schemeClr>
            </a:outerShdw>
          </a:effectLst>
        </p:spPr>
        <p:txBody>
          <a:bodyPr/>
          <a:lstStyle/>
          <a:p>
            <a:pPr>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لماذا يجب أن نرحب ب</a:t>
            </a:r>
            <a:r>
              <a:rPr kumimoji="0" lang="ar-JO" sz="48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تأديب</a:t>
            </a: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الله؟</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05847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409" y="1673412"/>
            <a:ext cx="9200542" cy="5187202"/>
          </a:xfrm>
          <a:prstGeom prst="rect">
            <a:avLst/>
          </a:prstGeom>
        </p:spPr>
      </p:pic>
      <p:sp>
        <p:nvSpPr>
          <p:cNvPr id="900098" name="Rectangle 2"/>
          <p:cNvSpPr>
            <a:spLocks noGrp="1" noChangeArrowheads="1"/>
          </p:cNvSpPr>
          <p:nvPr>
            <p:ph type="ctrTitle"/>
          </p:nvPr>
        </p:nvSpPr>
        <p:spPr>
          <a:xfrm>
            <a:off x="-22409" y="32871"/>
            <a:ext cx="9144000" cy="1640541"/>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لماذا يجب أن نرحب ب</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تأديب</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الله؟</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930177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4063"/>
            <a:ext cx="9061086" cy="68139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4034118" cy="4363585"/>
          </a:xfrm>
          <a:noFill/>
          <a:effectLst>
            <a:outerShdw blurRad="63500" dist="35921" dir="2700000" algn="ctr" rotWithShape="0">
              <a:schemeClr val="tx2">
                <a:alpha val="74998"/>
              </a:schemeClr>
            </a:outerShdw>
          </a:effectLst>
        </p:spPr>
        <p:txBody>
          <a:bodyPr anchor="t"/>
          <a:lstStyle/>
          <a:p>
            <a:pPr>
              <a:defRPr/>
            </a:pPr>
            <a: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يؤكد التأديب أننا أولاد الله </a:t>
            </a:r>
            <a:r>
              <a:rPr kumimoji="0" lang="ar-JO" sz="44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القديسون</a:t>
            </a:r>
            <a: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(12: 4-11)</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3173836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911" y="3307751"/>
            <a:ext cx="9204349" cy="355024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4034118" cy="4363585"/>
          </a:xfrm>
          <a:noFill/>
          <a:effectLst>
            <a:outerShdw blurRad="63500" dist="35921" dir="2700000" algn="ctr" rotWithShape="0">
              <a:schemeClr val="tx2">
                <a:alpha val="74998"/>
              </a:schemeClr>
            </a:outerShdw>
          </a:effectLst>
        </p:spPr>
        <p:txBody>
          <a:bodyPr anchor="t"/>
          <a:lstStyle/>
          <a:p>
            <a:pPr>
              <a:defRPr/>
            </a:pPr>
            <a: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يقوي التأديب </a:t>
            </a:r>
            <a:r>
              <a:rPr kumimoji="0" lang="ar-JO" sz="44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تصميمنا </a:t>
            </a:r>
            <a: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على طاعة الله.                (12: 12-13)</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7895671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3409"/>
            <a:ext cx="9144000" cy="700140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4034118" cy="4363585"/>
          </a:xfrm>
          <a:noFill/>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3. يقوي التأديب </a:t>
            </a:r>
            <a:r>
              <a:rPr lang="ar-JO"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علاقاتنا           </a:t>
            </a: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(12: 14-17)</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33476816"/>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2436172"/>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اتبعوا السلام مع الجميع، والقداسة التي بدونها لن يرى أحد الرب (12: 14)</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1867664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3658" y="-1"/>
            <a:ext cx="9157658" cy="610510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26011"/>
            <a:ext cx="5674350" cy="6511754"/>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ملاحظين لئلا يخيب أحد من نعمة الله، لئلا يطلع أصل مرارة ويصنع انزعاجاً، فيتنجس به كثيرون.</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15)</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0351537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4684" y="-122923"/>
            <a:ext cx="9338684" cy="7375295"/>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299"/>
            <a:ext cx="4650099" cy="1455037"/>
          </a:xfrm>
          <a:solidFill>
            <a:schemeClr val="bg1"/>
          </a:solidFill>
          <a:effectLst/>
        </p:spPr>
        <p:txBody>
          <a:bodyPr/>
          <a:lstStyle/>
          <a:p>
            <a:pPr>
              <a:defRPr/>
            </a:pP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تنتشر المرارة </a:t>
            </a:r>
            <a:b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br>
            <a:r>
              <a:rPr lang="ar-JO"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rPr>
              <a:t>من خلال جذور عميقة</a:t>
            </a:r>
            <a:endParaRPr lang="en-US" b="1" dirty="0">
              <a:solidFill>
                <a:schemeClr val="tx2"/>
              </a:solidFill>
              <a:effectLst>
                <a:glow rad="127000">
                  <a:schemeClr val="bg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2592285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188131" y="110007"/>
            <a:ext cx="6514236" cy="3018878"/>
          </a:xfrm>
          <a:noFill/>
          <a:effectLst>
            <a:outerShdw blurRad="63500" dist="35921" dir="2700000" algn="ctr" rotWithShape="0">
              <a:schemeClr val="tx2">
                <a:alpha val="74998"/>
              </a:schemeClr>
            </a:outerShdw>
          </a:effectLst>
        </p:spPr>
        <p:txBody>
          <a:bodyPr anchor="t"/>
          <a:lstStyle/>
          <a:p>
            <a:pPr>
              <a:defRPr/>
            </a:pPr>
            <a:r>
              <a:rPr lang="en-US" sz="3600" b="1" dirty="0" err="1">
                <a:effectLst>
                  <a:glow rad="127000">
                    <a:schemeClr val="tx1"/>
                  </a:glow>
                </a:effectLst>
                <a:latin typeface="Arial" charset="0"/>
                <a:ea typeface="ＭＳ Ｐゴシック" charset="0"/>
                <a:cs typeface="ＭＳ Ｐゴシック" charset="0"/>
              </a:rPr>
              <a:t>Definitin</a:t>
            </a:r>
            <a:r>
              <a:rPr lang="en-US" sz="3600" b="1" dirty="0">
                <a:effectLst>
                  <a:glow rad="127000">
                    <a:schemeClr val="tx1"/>
                  </a:glow>
                </a:effectLst>
                <a:latin typeface="Arial" charset="0"/>
                <a:ea typeface="ＭＳ Ｐゴシック" charset="0"/>
                <a:cs typeface="ＭＳ Ｐゴシック" charset="0"/>
              </a:rPr>
              <a:t> of Bitterness</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698" y="-1"/>
            <a:ext cx="9226697" cy="6858001"/>
          </a:xfrm>
          <a:prstGeom prst="rect">
            <a:avLst/>
          </a:prstGeom>
        </p:spPr>
      </p:pic>
    </p:spTree>
    <p:extLst>
      <p:ext uri="{BB962C8B-B14F-4D97-AF65-F5344CB8AC3E}">
        <p14:creationId xmlns:p14="http://schemas.microsoft.com/office/powerpoint/2010/main" val="2978731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860370" y="638186"/>
            <a:ext cx="7538487" cy="4831826"/>
          </a:xfrm>
          <a:noFill/>
          <a:effectLst>
            <a:outerShdw blurRad="63500" dist="35921" dir="2700000" algn="ctr" rotWithShape="0">
              <a:schemeClr val="tx2">
                <a:alpha val="74998"/>
              </a:schemeClr>
            </a:outerShdw>
          </a:effectLst>
        </p:spPr>
        <p:txBody>
          <a:bodyPr anchor="t"/>
          <a:lstStyle/>
          <a:p>
            <a:pPr>
              <a:defRPr/>
            </a:pPr>
            <a:r>
              <a:rPr lang="ar-JO" sz="7200" b="1" dirty="0"/>
              <a:t>تدريب</a:t>
            </a:r>
            <a:br>
              <a:rPr lang="ar-JO" sz="7200" b="1" dirty="0"/>
            </a:br>
            <a:r>
              <a:rPr lang="ar-JO" sz="7200" b="1" dirty="0"/>
              <a:t>أغابي</a:t>
            </a:r>
            <a:br>
              <a:rPr lang="ar-JO" sz="7200" b="1" dirty="0"/>
            </a:br>
            <a:r>
              <a:rPr lang="ar-JO" sz="7200" b="1" dirty="0"/>
              <a:t>الدولي</a:t>
            </a:r>
            <a:br>
              <a:rPr lang="ar-JO" sz="7200" b="1" dirty="0"/>
            </a:br>
            <a:r>
              <a:rPr lang="ar-JO" sz="7200" b="1" dirty="0"/>
              <a:t>(1980)</a:t>
            </a:r>
            <a:endParaRPr lang="en-US" sz="72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1867664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lstStyle/>
          <a:p>
            <a:r>
              <a:rPr lang="ar-JO" sz="4800" b="1" kern="1200" dirty="0">
                <a:solidFill>
                  <a:schemeClr val="tx1"/>
                </a:solidFill>
              </a:rPr>
              <a:t>توقف العلاقات المقدسة انتشار المرارة  (12: 15)</a:t>
            </a:r>
            <a:r>
              <a:rPr lang="en-SG" sz="4800" b="1" dirty="0"/>
              <a:t> </a:t>
            </a:r>
            <a:endParaRPr lang="en-US" sz="4800" b="1" dirty="0"/>
          </a:p>
        </p:txBody>
      </p:sp>
      <p:pic>
        <p:nvPicPr>
          <p:cNvPr id="3" name="Picture 2"/>
          <p:cNvPicPr>
            <a:picLocks noChangeAspect="1"/>
          </p:cNvPicPr>
          <p:nvPr/>
        </p:nvPicPr>
        <p:blipFill>
          <a:blip r:embed="rId4"/>
          <a:stretch>
            <a:fillRect/>
          </a:stretch>
        </p:blipFill>
        <p:spPr>
          <a:xfrm>
            <a:off x="-98778" y="2560866"/>
            <a:ext cx="6296164" cy="4297132"/>
          </a:xfrm>
          <a:prstGeom prst="rect">
            <a:avLst/>
          </a:prstGeom>
        </p:spPr>
      </p:pic>
      <p:sp>
        <p:nvSpPr>
          <p:cNvPr id="5" name="Rectangle 2"/>
          <p:cNvSpPr txBox="1">
            <a:spLocks noChangeArrowheads="1"/>
          </p:cNvSpPr>
          <p:nvPr/>
        </p:nvSpPr>
        <p:spPr bwMode="auto">
          <a:xfrm>
            <a:off x="6148868" y="2571420"/>
            <a:ext cx="2925996" cy="26322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rtl="1"/>
            <a:r>
              <a:rPr lang="en-US" sz="4800" b="1" kern="1200" dirty="0">
                <a:solidFill>
                  <a:schemeClr val="tx1"/>
                </a:solidFill>
              </a:rPr>
              <a:t>• </a:t>
            </a:r>
            <a:r>
              <a:rPr lang="ar-JO" sz="4800" b="1" kern="1200" dirty="0">
                <a:solidFill>
                  <a:schemeClr val="tx1"/>
                </a:solidFill>
              </a:rPr>
              <a:t> مرارة</a:t>
            </a:r>
            <a:endParaRPr lang="en-US" sz="4800" b="1" kern="1200" dirty="0">
              <a:solidFill>
                <a:schemeClr val="tx1"/>
              </a:solidFill>
            </a:endParaRPr>
          </a:p>
          <a:p>
            <a:pPr algn="r" rtl="1"/>
            <a:r>
              <a:rPr lang="en-US" sz="4800" b="1" dirty="0">
                <a:solidFill>
                  <a:schemeClr val="tx1"/>
                </a:solidFill>
              </a:rPr>
              <a:t> • </a:t>
            </a:r>
            <a:r>
              <a:rPr lang="ar-JO" sz="4800" b="1" dirty="0">
                <a:solidFill>
                  <a:schemeClr val="tx1"/>
                </a:solidFill>
              </a:rPr>
              <a:t>زبدة</a:t>
            </a:r>
            <a:endParaRPr lang="en-US" sz="4800" b="1" dirty="0">
              <a:solidFill>
                <a:schemeClr val="tx1"/>
              </a:solidFill>
            </a:endParaRPr>
          </a:p>
          <a:p>
            <a:pPr algn="r" rtl="1"/>
            <a:r>
              <a:rPr lang="en-US" sz="4800" b="1" dirty="0">
                <a:solidFill>
                  <a:schemeClr val="tx1"/>
                </a:solidFill>
              </a:rPr>
              <a:t>• </a:t>
            </a:r>
            <a:r>
              <a:rPr lang="ar-JO" sz="4800" b="1" dirty="0">
                <a:solidFill>
                  <a:schemeClr val="tx1"/>
                </a:solidFill>
              </a:rPr>
              <a:t> أفضل</a:t>
            </a:r>
            <a:endParaRPr lang="en-US" sz="4800" b="1" dirty="0"/>
          </a:p>
        </p:txBody>
      </p:sp>
    </p:spTree>
    <p:extLst>
      <p:ext uri="{BB962C8B-B14F-4D97-AF65-F5344CB8AC3E}">
        <p14:creationId xmlns:p14="http://schemas.microsoft.com/office/powerpoint/2010/main" val="538571988"/>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4692290"/>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16 لئلا يكون أحد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زانياً</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أو </a:t>
            </a: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مستبيحاً</a:t>
            </a: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كعيسو، الذي لأجل أكلة واحدة باع بكوريته 17 فإنكم تعلمون أنه أيضاً بعد ذلك، لما أراد أن يرث البركة رفض، إذ لم يجد للتوبة مكاناً، مع أنه طلبها بدموع (12: 16-17)</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017021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rgbClr val="00000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6858001"/>
          </a:xfrm>
          <a:prstGeom prst="rect">
            <a:avLst/>
          </a:prstGeom>
        </p:spPr>
      </p:pic>
      <p:sp>
        <p:nvSpPr>
          <p:cNvPr id="40962" name="Rectangle 2"/>
          <p:cNvSpPr>
            <a:spLocks noGrp="1" noChangeArrowheads="1"/>
          </p:cNvSpPr>
          <p:nvPr>
            <p:ph type="ctrTitle" sz="quarter"/>
          </p:nvPr>
        </p:nvSpPr>
        <p:spPr>
          <a:xfrm>
            <a:off x="1162088" y="230588"/>
            <a:ext cx="6842717" cy="2481380"/>
          </a:xfrm>
          <a:effectLst/>
        </p:spPr>
        <p:txBody>
          <a:bodyPr anchor="t"/>
          <a:lstStyle/>
          <a:p>
            <a:pPr eaLnBrk="1" hangingPunct="1"/>
            <a:r>
              <a:rPr lang="ar-JO" sz="8000" dirty="0">
                <a:solidFill>
                  <a:srgbClr val="FFFFFF"/>
                </a:solidFill>
                <a:effectLst>
                  <a:outerShdw blurRad="50800" dist="88900" dir="2700000" algn="tl" rotWithShape="0">
                    <a:srgbClr val="000000"/>
                  </a:outerShdw>
                </a:effectLst>
                <a:latin typeface="Arial" charset="0"/>
                <a:ea typeface="ＭＳ Ｐゴシック" charset="0"/>
                <a:cs typeface="Arial" panose="020B0604020202020204" pitchFamily="34" charset="0"/>
              </a:rPr>
              <a:t>خلفية           </a:t>
            </a:r>
            <a:r>
              <a:rPr lang="ar-JO" sz="6000" dirty="0">
                <a:solidFill>
                  <a:srgbClr val="FFFFFF"/>
                </a:solidFill>
                <a:effectLst>
                  <a:outerShdw blurRad="50800" dist="88900" dir="2700000" algn="tl" rotWithShape="0">
                    <a:srgbClr val="000000"/>
                  </a:outerShdw>
                </a:effectLst>
                <a:latin typeface="Arial" charset="0"/>
                <a:ea typeface="ＭＳ Ｐゴシック" charset="0"/>
                <a:cs typeface="Arial" panose="020B0604020202020204" pitchFamily="34" charset="0"/>
              </a:rPr>
              <a:t>الرسالة</a:t>
            </a:r>
            <a:endParaRPr lang="en-US" sz="6000" b="1" dirty="0">
              <a:solidFill>
                <a:srgbClr val="FFFFFF"/>
              </a:solidFill>
              <a:effectLst>
                <a:outerShdw blurRad="50800" dist="88900" dir="2700000" algn="tl" rotWithShape="0">
                  <a:srgbClr val="000000"/>
                </a:outerShdw>
              </a:effectLst>
              <a:latin typeface="Arial"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19465155"/>
      </p:ext>
    </p:extLst>
  </p:cSld>
  <p:clrMapOvr>
    <a:overrideClrMapping bg1="dk2" tx1="lt1" bg2="dk1"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409" y="1673412"/>
            <a:ext cx="9200542" cy="5187202"/>
          </a:xfrm>
          <a:prstGeom prst="rect">
            <a:avLst/>
          </a:prstGeom>
        </p:spPr>
      </p:pic>
      <p:sp>
        <p:nvSpPr>
          <p:cNvPr id="900098" name="Rectangle 2"/>
          <p:cNvSpPr>
            <a:spLocks noGrp="1" noChangeArrowheads="1"/>
          </p:cNvSpPr>
          <p:nvPr>
            <p:ph type="ctrTitle"/>
          </p:nvPr>
        </p:nvSpPr>
        <p:spPr>
          <a:xfrm>
            <a:off x="-22409" y="32871"/>
            <a:ext cx="9144000" cy="1640541"/>
          </a:xfrm>
          <a:effectLst>
            <a:outerShdw blurRad="63500" dist="35921" dir="2700000" algn="ctr" rotWithShape="0">
              <a:schemeClr val="tx2">
                <a:alpha val="74998"/>
              </a:schemeClr>
            </a:outerShdw>
          </a:effectLst>
        </p:spPr>
        <p:txBody>
          <a:bodyPr/>
          <a:lstStyle/>
          <a:p>
            <a:pPr>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لماذا يجب أن نرحب ب</a:t>
            </a:r>
            <a:r>
              <a:rPr kumimoji="0" lang="ar-JO" sz="48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تأديب</a:t>
            </a: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الله؟</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519900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08000" y="165100"/>
            <a:ext cx="8128000" cy="65278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08000" y="44062"/>
            <a:ext cx="8128000" cy="2952127"/>
          </a:xfrm>
          <a:noFill/>
          <a:effectLst>
            <a:outerShdw blurRad="63500" dist="35921" dir="2700000" algn="ctr" rotWithShape="0">
              <a:schemeClr val="tx2">
                <a:alpha val="74998"/>
              </a:schemeClr>
            </a:outerShdw>
          </a:effectLst>
        </p:spPr>
        <p:txBody>
          <a:bodyPr anchor="t"/>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لا تحتقر تأديب الله </a:t>
            </a:r>
            <a:b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لأجل </a:t>
            </a:r>
            <a:r>
              <a:rPr lang="ar-JO" sz="60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فوائده </a:t>
            </a: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الكثيرة</a:t>
            </a:r>
            <a:r>
              <a:rPr lang="en-US" sz="60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 </a:t>
            </a:r>
          </a:p>
        </p:txBody>
      </p:sp>
      <p:sp>
        <p:nvSpPr>
          <p:cNvPr id="5" name="Rectangle 2"/>
          <p:cNvSpPr txBox="1">
            <a:spLocks noChangeArrowheads="1"/>
          </p:cNvSpPr>
          <p:nvPr/>
        </p:nvSpPr>
        <p:spPr bwMode="auto">
          <a:xfrm>
            <a:off x="0" y="6114553"/>
            <a:ext cx="9144000" cy="7058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الفكرة الرئيسية في عبرانيين 12: 4-17</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17352629"/>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409" y="1673412"/>
            <a:ext cx="9200542" cy="5187202"/>
          </a:xfrm>
          <a:prstGeom prst="rect">
            <a:avLst/>
          </a:prstGeom>
        </p:spPr>
      </p:pic>
      <p:sp>
        <p:nvSpPr>
          <p:cNvPr id="900098" name="Rectangle 2"/>
          <p:cNvSpPr>
            <a:spLocks noGrp="1" noChangeArrowheads="1"/>
          </p:cNvSpPr>
          <p:nvPr>
            <p:ph type="ctrTitle"/>
          </p:nvPr>
        </p:nvSpPr>
        <p:spPr>
          <a:xfrm>
            <a:off x="-22409" y="32871"/>
            <a:ext cx="9144000" cy="1640541"/>
          </a:xfrm>
          <a:effectLst>
            <a:outerShdw blurRad="63500" dist="35921" dir="2700000" algn="ctr" rotWithShape="0">
              <a:schemeClr val="tx2">
                <a:alpha val="74998"/>
              </a:schemeClr>
            </a:outerShdw>
          </a:effectLst>
        </p:spPr>
        <p:txBody>
          <a:bodyPr/>
          <a:lstStyle/>
          <a:p>
            <a:pPr>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لماذا يجب أن نرحب ب</a:t>
            </a:r>
            <a:r>
              <a:rPr kumimoji="0" lang="ar-JO" sz="48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تأديب</a:t>
            </a:r>
            <a:r>
              <a:rPr kumimoji="0" lang="ar-JO" sz="4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الله؟</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664376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4063"/>
            <a:ext cx="9061086" cy="68139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4034118" cy="4363585"/>
          </a:xfrm>
          <a:noFill/>
          <a:effectLst>
            <a:outerShdw blurRad="63500" dist="35921" dir="2700000" algn="ctr" rotWithShape="0">
              <a:schemeClr val="tx2">
                <a:alpha val="74998"/>
              </a:schemeClr>
            </a:outerShdw>
          </a:effectLst>
        </p:spPr>
        <p:txBody>
          <a:bodyPr anchor="t"/>
          <a:lstStyle/>
          <a:p>
            <a:pPr>
              <a:defRPr/>
            </a:pPr>
            <a: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يؤكد التأديب أننا أولاد الله </a:t>
            </a:r>
            <a:r>
              <a:rPr kumimoji="0" lang="ar-JO" sz="44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القديسون</a:t>
            </a:r>
            <a: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(12: 4-11)</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3207696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911" y="3307751"/>
            <a:ext cx="9204349" cy="355024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4034118" cy="4363585"/>
          </a:xfrm>
          <a:noFill/>
          <a:effectLst>
            <a:outerShdw blurRad="63500" dist="35921" dir="2700000" algn="ctr" rotWithShape="0">
              <a:schemeClr val="tx2">
                <a:alpha val="74998"/>
              </a:schemeClr>
            </a:outerShdw>
          </a:effectLst>
        </p:spPr>
        <p:txBody>
          <a:bodyPr anchor="t"/>
          <a:lstStyle/>
          <a:p>
            <a:pPr>
              <a:defRPr/>
            </a:pPr>
            <a: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يقوي التأديب </a:t>
            </a:r>
            <a:r>
              <a:rPr kumimoji="0" lang="ar-JO" sz="44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تصميمنا </a:t>
            </a:r>
            <a: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على طاعة الله.                (12: 12-13)</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0972981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3409"/>
            <a:ext cx="9144000" cy="700140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2"/>
            <a:ext cx="4034118" cy="4363585"/>
          </a:xfrm>
          <a:noFill/>
          <a:effectLst>
            <a:outerShdw blurRad="63500" dist="35921" dir="2700000" algn="ctr" rotWithShape="0">
              <a:schemeClr val="tx2">
                <a:alpha val="74998"/>
              </a:schemeClr>
            </a:outerShdw>
          </a:effectLst>
        </p:spPr>
        <p:txBody>
          <a:bodyPr anchor="t"/>
          <a:lstStyle/>
          <a:p>
            <a:pPr>
              <a:defRPr/>
            </a:pPr>
            <a: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يقوي التأديب </a:t>
            </a:r>
            <a:r>
              <a:rPr kumimoji="0" lang="ar-JO" sz="44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علاقاتنا           </a:t>
            </a:r>
            <a:r>
              <a:rPr kumimoji="0" lang="ar-JO" sz="44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(12: 14-17)</a:t>
            </a:r>
            <a:endParaRPr lang="en-US"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7439330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9150509" cy="6105105"/>
          </a:xfrm>
          <a:prstGeom prst="rect">
            <a:avLst/>
          </a:prstGeom>
        </p:spPr>
      </p:pic>
      <p:sp>
        <p:nvSpPr>
          <p:cNvPr id="900098" name="Rectangle 2"/>
          <p:cNvSpPr>
            <a:spLocks noGrp="1" noChangeArrowheads="1"/>
          </p:cNvSpPr>
          <p:nvPr>
            <p:ph type="ctrTitle"/>
          </p:nvPr>
        </p:nvSpPr>
        <p:spPr>
          <a:xfrm>
            <a:off x="-1" y="3936579"/>
            <a:ext cx="9144000" cy="1533525"/>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marL="269875" indent="-269875" algn="r" defTabSz="457200" rtl="1"/>
            <a:r>
              <a:rPr lang="en-US" sz="3600" b="1" kern="1200"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kern="1200" dirty="0">
                <a:effectLst>
                  <a:glow rad="127000">
                    <a:schemeClr val="tx1"/>
                  </a:glow>
                </a:effectLst>
                <a:latin typeface="Arial" panose="020B0604020202020204" pitchFamily="34" charset="0"/>
                <a:ea typeface="ＭＳ Ｐゴシック" charset="0"/>
                <a:cs typeface="Arial" panose="020B0604020202020204" pitchFamily="34" charset="0"/>
              </a:rPr>
              <a:t>كيف يؤكد الله هويتك كإبن له من خلال تأديبك الآن؟</a:t>
            </a:r>
            <a:endParaRPr lang="en-US" sz="3600" b="1" kern="12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6508" y="-1"/>
            <a:ext cx="9144000" cy="106532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تأديب الله</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5874" y="5406604"/>
            <a:ext cx="9144000" cy="14291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269875" indent="-269875" algn="r" defTabSz="457200" rtl="1"/>
            <a:r>
              <a:rPr lang="en-US" sz="3600" b="1" kern="1200" dirty="0">
                <a:effectLst>
                  <a:glow rad="127000">
                    <a:schemeClr val="tx1"/>
                  </a:glow>
                </a:effectLst>
                <a:latin typeface="Arial" panose="020B0604020202020204" pitchFamily="34" charset="0"/>
                <a:ea typeface="ＭＳ Ｐゴシック" charset="0"/>
                <a:cs typeface="Arial" panose="020B0604020202020204" pitchFamily="34" charset="0"/>
              </a:rPr>
              <a:t>•	</a:t>
            </a:r>
            <a:r>
              <a:rPr lang="ar-JO" sz="3600" b="1" kern="1200" dirty="0">
                <a:effectLst>
                  <a:glow rad="127000">
                    <a:schemeClr val="tx1"/>
                  </a:glow>
                </a:effectLst>
                <a:latin typeface="Arial" panose="020B0604020202020204" pitchFamily="34" charset="0"/>
                <a:ea typeface="ＭＳ Ｐゴシック" charset="0"/>
                <a:cs typeface="Arial" panose="020B0604020202020204" pitchFamily="34" charset="0"/>
              </a:rPr>
              <a:t>كيف يمكنك تقوية قداستك وتصميمك وعلاقاتك؟</a:t>
            </a:r>
            <a:endParaRPr lang="en-US" sz="3600" b="1" kern="120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241450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26389927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800" b="1" dirty="0">
                <a:solidFill>
                  <a:srgbClr val="FFFFFF"/>
                </a:solidFill>
                <a:latin typeface="Arial" charset="0"/>
                <a:ea typeface="ＭＳ Ｐゴシック" charset="0"/>
              </a:rPr>
              <a:t>على رابط وعظ العهد الجديد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أحصل على هذا العرض التقديمي والنص مجاناً</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2593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031689"/>
            <a:ext cx="2844800" cy="5080000"/>
          </a:xfrm>
          <a:prstGeom prst="rect">
            <a:avLst/>
          </a:prstGeom>
        </p:spPr>
      </p:pic>
      <p:sp>
        <p:nvSpPr>
          <p:cNvPr id="2" name="Left Arrow Callout 1"/>
          <p:cNvSpPr/>
          <p:nvPr/>
        </p:nvSpPr>
        <p:spPr bwMode="auto">
          <a:xfrm>
            <a:off x="1441348" y="656370"/>
            <a:ext cx="7702652" cy="5811105"/>
          </a:xfrm>
          <a:prstGeom prst="leftArrowCallout">
            <a:avLst>
              <a:gd name="adj1" fmla="val 25000"/>
              <a:gd name="adj2" fmla="val 25000"/>
              <a:gd name="adj3" fmla="val 25000"/>
              <a:gd name="adj4" fmla="val 70789"/>
            </a:avLst>
          </a:prstGeom>
          <a:solidFill>
            <a:srgbClr val="333399"/>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dirty="0">
              <a:solidFill>
                <a:srgbClr val="000000"/>
              </a:solidFill>
              <a:latin typeface="Comic Sans MS" pitchFamily="-112"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910196" y="0"/>
            <a:ext cx="5148178" cy="6591182"/>
          </a:xfrm>
          <a:noFill/>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ولكن تذكروا الأيام السالفة التي فيها بعدما أنرتم صبرتم على مجاهدة آلام كثيرة.</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(10: 32)</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9029804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2824643"/>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من جهة مشهورين بتعييرات وضيقات، ومن جهة صائرين شركاء الذين تصرف فيهم هكذا.</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(10: 33)</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 y="3013954"/>
            <a:ext cx="9144000" cy="3980329"/>
          </a:xfrm>
          <a:prstGeom prst="rect">
            <a:avLst/>
          </a:prstGeom>
        </p:spPr>
      </p:pic>
    </p:spTree>
    <p:extLst>
      <p:ext uri="{BB962C8B-B14F-4D97-AF65-F5344CB8AC3E}">
        <p14:creationId xmlns:p14="http://schemas.microsoft.com/office/powerpoint/2010/main" val="1343156074"/>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331255" y="2641050"/>
            <a:ext cx="7050741" cy="421695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4063"/>
            <a:ext cx="9144000" cy="6591182"/>
          </a:xfrm>
          <a:noFill/>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لأنكم رثيتم لقيودي أيضاً، وقبلتم سلب أموالكم بفرح، عالمين في أنفسكم أن لكم مالاً أفضل في السماوات وباقياً.</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(10: 34)</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25747526"/>
      </p:ext>
    </p:extLst>
  </p:cSld>
  <p:clrMapOvr>
    <a:masterClrMapping/>
  </p:clrMapOvr>
  <p:transition/>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2.xml><?xml version="1.0" encoding="utf-8"?>
<a:themeOverride xmlns:a="http://schemas.openxmlformats.org/drawingml/2006/main">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1774</TotalTime>
  <Words>2708</Words>
  <Application>Microsoft Office PowerPoint</Application>
  <PresentationFormat>On-screen Show (4:3)</PresentationFormat>
  <Paragraphs>227</Paragraphs>
  <Slides>68</Slides>
  <Notes>65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68</vt:i4>
      </vt:variant>
    </vt:vector>
  </HeadingPairs>
  <TitlesOfParts>
    <vt:vector size="77" baseType="lpstr">
      <vt:lpstr>ＭＳ Ｐゴシック</vt:lpstr>
      <vt:lpstr>Arial</vt:lpstr>
      <vt:lpstr>Calibri</vt:lpstr>
      <vt:lpstr>Comic Sans MS</vt:lpstr>
      <vt:lpstr>Times New Roman</vt:lpstr>
      <vt:lpstr>Wingdings</vt:lpstr>
      <vt:lpstr>49_Blank Presentation</vt:lpstr>
      <vt:lpstr>3_Ripple</vt:lpstr>
      <vt:lpstr>25_Office Theme</vt:lpstr>
      <vt:lpstr>لا تحتقر               التأديب</vt:lpstr>
      <vt:lpstr>Cocoon</vt:lpstr>
      <vt:lpstr>نحتاج أحياناً              أن نتألم</vt:lpstr>
      <vt:lpstr>هل الحياة سهلة أم صعبة بالنسبة لك الآن؟ كيف؟</vt:lpstr>
      <vt:lpstr>لماذا يجب أن نرحب بتأديب الله؟</vt:lpstr>
      <vt:lpstr>خلفية           الرسالة</vt:lpstr>
      <vt:lpstr>ولكن تذكروا الأيام السالفة التي فيها بعدما أنرتم صبرتم على مجاهدة آلام كثيرة. (10: 32)</vt:lpstr>
      <vt:lpstr>من جهة مشهورين بتعييرات وضيقات، ومن جهة صائرين شركاء الذين تصرف فيهم هكذا. (10: 33)</vt:lpstr>
      <vt:lpstr>لأنكم رثيتم لقيودي أيضاً، وقبلتم سلب أموالكم بفرح، عالمين في أنفسكم أن لكم مالاً أفضل في السماوات وباقياً. (10: 34)</vt:lpstr>
      <vt:lpstr>تم تأديب القراء لإرجاعهم.</vt:lpstr>
      <vt:lpstr>HALL OF FAITH</vt:lpstr>
      <vt:lpstr>بالإيمان موسى بعدما ولد، أخفاه أبواه ثلاثة أشهر، لأنهما رأيا الصبي جميلاً، ولم يخشيا أمر الملك. (11: 23)</vt:lpstr>
      <vt:lpstr>ثابر</vt:lpstr>
      <vt:lpstr>لنطرح كل ثقل (12: 1)</vt:lpstr>
      <vt:lpstr>Bad Leadership</vt:lpstr>
      <vt:lpstr>لماذا يجب أن نرحب بتأديب الله؟</vt:lpstr>
      <vt:lpstr>1. يؤكد التأديب أننا أولاد الله القديسون (12: 4-11)</vt:lpstr>
      <vt:lpstr>لم تقاوموا بعد حتى الدم مجاهدين ضد الخطية (12: 4)</vt:lpstr>
      <vt:lpstr>التأديب         المحب (عب 12: 5-6)</vt:lpstr>
      <vt:lpstr>التأديب         المحب (عب 12: 7)</vt:lpstr>
      <vt:lpstr>ولكن إن كنتم بلا تأديب، قد صار الجميع شركاء فيه، فأنتم نغول لا بنون. (12: 8)</vt:lpstr>
      <vt:lpstr>ثم قد كان لنا آباء أجسادنا مؤدبين، وكنا نهابهم.... </vt:lpstr>
      <vt:lpstr>هل تأديب الله قاسٍ مثل تأديب أبي؟</vt:lpstr>
      <vt:lpstr>ما الفرق؟</vt:lpstr>
      <vt:lpstr>التأديب (paideia) في 12: 7 هو عمل تقديم الإرشاد للحياة المسؤولة، والتربية، والتدريب، والتعليم... والتأديب، والتقويم ((BDAG 748.</vt:lpstr>
      <vt:lpstr>من نؤدب؟</vt:lpstr>
      <vt:lpstr>Discipline</vt:lpstr>
      <vt:lpstr>Discipline</vt:lpstr>
      <vt:lpstr>Discipline</vt:lpstr>
      <vt:lpstr>أولادنا الثلاثة</vt:lpstr>
      <vt:lpstr>كارا وكيرت (28)</vt:lpstr>
      <vt:lpstr>سوزان وستيفن (25)</vt:lpstr>
      <vt:lpstr>ستيفن وكيتي</vt:lpstr>
      <vt:lpstr>سوزان وجون (22)</vt:lpstr>
      <vt:lpstr>التأديب يعلمنا البر (12: 10-11) </vt:lpstr>
      <vt:lpstr>لأن أولئك أدبونا أياماً قليلة حسب استحسانهم، وأما هذا فلأجل المنفعة، لكي نشترك في قداسته. (12: 10)</vt:lpstr>
      <vt:lpstr>ولكن كل تأديب في الحاضر لا يرى أنه للفرح بل للحزن، وأما أخيرا فيعطي الذين يتدربون به ثمر بر للسلام. (12: 11)</vt:lpstr>
      <vt:lpstr>تحمل التأديب بشكل مناسب</vt:lpstr>
      <vt:lpstr>لماذا يجب أن نرحب بتأديب الله؟</vt:lpstr>
      <vt:lpstr>1. يؤكد التأديب أننا أولاد الله القديسون (12: 4-11)</vt:lpstr>
      <vt:lpstr>2. يقوي التأديب تصميمنا على طاعة الله.                (12: 12-13)</vt:lpstr>
      <vt:lpstr>لذلك قوموا                الأيادي المسترخية      والركب المخلعة (12: 12)</vt:lpstr>
      <vt:lpstr>واصنعوا لأرجلكم مسالك مستقيمة ... (12: 13أ)</vt:lpstr>
      <vt:lpstr>لكي لا يعتسف الأعرج، بل بالحري يشفى. (12: 13ب)</vt:lpstr>
      <vt:lpstr>NS</vt:lpstr>
      <vt:lpstr>NS</vt:lpstr>
      <vt:lpstr>NS</vt:lpstr>
      <vt:lpstr>بناء الأجسام مع ريك. كوم</vt:lpstr>
      <vt:lpstr>لماذا يجب أن نرحب بتأديب الله؟</vt:lpstr>
      <vt:lpstr>1. يؤكد التأديب أننا أولاد الله القديسون (12: 4-11)</vt:lpstr>
      <vt:lpstr>2. يقوي التأديب تصميمنا على طاعة الله.                (12: 12-13)</vt:lpstr>
      <vt:lpstr>3. يقوي التأديب علاقاتنا           (12: 14-17)</vt:lpstr>
      <vt:lpstr>اتبعوا السلام مع الجميع، والقداسة التي بدونها لن يرى أحد الرب (12: 14)</vt:lpstr>
      <vt:lpstr>ملاحظين لئلا يخيب أحد من نعمة الله، لئلا يطلع أصل مرارة ويصنع انزعاجاً، فيتنجس به كثيرون. (12: 15)</vt:lpstr>
      <vt:lpstr>تنتشر المرارة  من خلال جذور عميقة</vt:lpstr>
      <vt:lpstr>Definitin of Bitterness</vt:lpstr>
      <vt:lpstr>تدريب أغابي الدولي (1980)</vt:lpstr>
      <vt:lpstr>توقف العلاقات المقدسة انتشار المرارة  (12: 15) </vt:lpstr>
      <vt:lpstr>16 لئلا يكون أحد زانياً أو مستبيحاً كعيسو، الذي لأجل أكلة واحدة باع بكوريته 17 فإنكم تعلمون أنه أيضاً بعد ذلك، لما أراد أن يرث البركة رفض، إذ لم يجد للتوبة مكاناً، مع أنه طلبها بدموع (12: 16-17)</vt:lpstr>
      <vt:lpstr>لماذا يجب أن نرحب بتأديب الله؟</vt:lpstr>
      <vt:lpstr>لا تحتقر تأديب الله  لأجل فوائده الكثيرة </vt:lpstr>
      <vt:lpstr>لماذا يجب أن نرحب بتأديب الله؟</vt:lpstr>
      <vt:lpstr>1. يؤكد التأديب أننا أولاد الله القديسون (12: 4-11)</vt:lpstr>
      <vt:lpstr>2. يقوي التأديب تصميمنا على طاعة الله.                (12: 12-13)</vt:lpstr>
      <vt:lpstr>3. يقوي التأديب علاقاتنا           (12: 14-17)</vt:lpstr>
      <vt:lpstr>• كيف يؤكد الله هويتك كإبن له من خلال تأديبك الآن؟</vt:lpstr>
      <vt:lpstr>Black</vt:lpstr>
      <vt:lpstr>على رابط وعظ العهد الجديد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Rami Jwainat</cp:lastModifiedBy>
  <cp:revision>91</cp:revision>
  <dcterms:created xsi:type="dcterms:W3CDTF">2014-08-02T06:39:19Z</dcterms:created>
  <dcterms:modified xsi:type="dcterms:W3CDTF">2024-06-03T19:58:00Z</dcterms:modified>
</cp:coreProperties>
</file>