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6" r:id="rId3"/>
    <p:sldMasterId id="2147483700" r:id="rId4"/>
    <p:sldMasterId id="2147483712" r:id="rId5"/>
    <p:sldMasterId id="2147483726" r:id="rId6"/>
  </p:sldMasterIdLst>
  <p:notesMasterIdLst>
    <p:notesMasterId r:id="rId32"/>
  </p:notesMasterIdLst>
  <p:sldIdLst>
    <p:sldId id="257" r:id="rId7"/>
    <p:sldId id="5237" r:id="rId8"/>
    <p:sldId id="410" r:id="rId9"/>
    <p:sldId id="411" r:id="rId10"/>
    <p:sldId id="426" r:id="rId11"/>
    <p:sldId id="412" r:id="rId12"/>
    <p:sldId id="5238" r:id="rId13"/>
    <p:sldId id="414" r:id="rId14"/>
    <p:sldId id="415" r:id="rId15"/>
    <p:sldId id="416" r:id="rId16"/>
    <p:sldId id="264" r:id="rId17"/>
    <p:sldId id="417" r:id="rId18"/>
    <p:sldId id="269" r:id="rId19"/>
    <p:sldId id="270" r:id="rId20"/>
    <p:sldId id="419" r:id="rId21"/>
    <p:sldId id="420" r:id="rId22"/>
    <p:sldId id="273" r:id="rId23"/>
    <p:sldId id="422" r:id="rId24"/>
    <p:sldId id="423" r:id="rId25"/>
    <p:sldId id="276" r:id="rId26"/>
    <p:sldId id="424" r:id="rId27"/>
    <p:sldId id="425" r:id="rId28"/>
    <p:sldId id="279" r:id="rId29"/>
    <p:sldId id="1214" r:id="rId30"/>
    <p:sldId id="1978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01"/>
    <p:restoredTop sz="94694"/>
  </p:normalViewPr>
  <p:slideViewPr>
    <p:cSldViewPr snapToGrid="0" snapToObjects="1">
      <p:cViewPr>
        <p:scale>
          <a:sx n="85" d="100"/>
          <a:sy n="85" d="100"/>
        </p:scale>
        <p:origin x="2256" y="8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5DEDA-3AC4-0A43-8F19-61EE69E42AEC}" type="datetimeFigureOut">
              <a:rPr lang="en-US" smtClean="0"/>
              <a:t>8/15/24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B9032-CC85-8F4B-94E1-7F2FCE138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27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B8F0E8-6266-5F4C-AD78-B7E945709318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7680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0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4B0F0-C812-EF45-85FA-C145CDF8607E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83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4B0F0-C812-EF45-85FA-C145CDF8607E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83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E468F-4A77-E94F-AA26-F0993CBF7D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29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1FD3BA-F0B8-DA4C-B590-69A23FF291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MS PGothic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MS PGothic" charset="0"/>
              <a:sym typeface="Arial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</a:rPr>
              <a:t>NP NT Preaching (np) Arabic</a:t>
            </a:r>
            <a:endParaRPr lang="en-US" b="0" dirty="0"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432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36BE99-6B5B-4D10-9443-F516B00AAEA4}" type="datetimeFigureOut">
              <a:rPr lang="en-US" smtClean="0">
                <a:solidFill>
                  <a:srgbClr val="ECE9C6"/>
                </a:solidFill>
                <a:latin typeface="Book Antiqua"/>
              </a:rPr>
              <a:pPr/>
              <a:t>8/15/24</a:t>
            </a:fld>
            <a:endParaRPr lang="en-US">
              <a:solidFill>
                <a:srgbClr val="ECE9C6"/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CE9C6"/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2EA27-BA4D-45CC-9A0F-F4C26DBE896A}" type="slidenum">
              <a:rPr lang="en-US" smtClean="0">
                <a:solidFill>
                  <a:srgbClr val="ECE9C6"/>
                </a:solidFill>
                <a:latin typeface="Book Antiqua"/>
              </a:rPr>
              <a:pPr/>
              <a:t>‹#›</a:t>
            </a:fld>
            <a:endParaRPr lang="en-US">
              <a:solidFill>
                <a:srgbClr val="ECE9C6"/>
              </a:solidFill>
              <a:latin typeface="Book Antiqua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5400" dirty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226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BE99-6B5B-4D10-9443-F516B00AAEA4}" type="datetimeFigureOut">
              <a:rPr lang="en-US" smtClean="0">
                <a:solidFill>
                  <a:srgbClr val="895D1D"/>
                </a:solidFill>
                <a:latin typeface="Book Antiqua"/>
              </a:rPr>
              <a:pPr/>
              <a:t>8/15/24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EA27-BA4D-45CC-9A0F-F4C26DBE896A}" type="slidenum">
              <a:rPr lang="en-US" smtClean="0">
                <a:solidFill>
                  <a:srgbClr val="895D1D"/>
                </a:solidFill>
                <a:latin typeface="Book Antiqua"/>
              </a:rPr>
              <a:pPr/>
              <a:t>‹#›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973719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BE99-6B5B-4D10-9443-F516B00AAEA4}" type="datetimeFigureOut">
              <a:rPr lang="en-US" smtClean="0">
                <a:solidFill>
                  <a:srgbClr val="895D1D"/>
                </a:solidFill>
                <a:latin typeface="Book Antiqua"/>
              </a:rPr>
              <a:pPr/>
              <a:t>8/15/24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EA27-BA4D-45CC-9A0F-F4C26DBE896A}" type="slidenum">
              <a:rPr lang="en-US" smtClean="0">
                <a:solidFill>
                  <a:srgbClr val="895D1D"/>
                </a:solidFill>
                <a:latin typeface="Book Antiqua"/>
              </a:rPr>
              <a:pPr/>
              <a:t>‹#›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353563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546A1-B38D-3147-845C-ABBC4C465E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94299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B9C82-07FD-CE4F-BA86-417A5D1D61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2209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77843-20D1-594F-83E6-D86DC29B27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986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943C9-A40B-A54A-ABFF-4839B3162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65034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2CD6B-61CF-1F4B-A031-A03CC79BED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6128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54FD1-BEF4-6F47-9C02-2838B57B1B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57357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57525-7970-B44F-8C24-B21F82FC03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2495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38B8A-3F9F-AD47-8B30-675F767625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33749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BE99-6B5B-4D10-9443-F516B00AAEA4}" type="datetimeFigureOut">
              <a:rPr lang="en-US" smtClean="0">
                <a:solidFill>
                  <a:srgbClr val="895D1D"/>
                </a:solidFill>
                <a:latin typeface="Book Antiqua"/>
              </a:rPr>
              <a:pPr/>
              <a:t>8/15/24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EA27-BA4D-45CC-9A0F-F4C26DBE896A}" type="slidenum">
              <a:rPr lang="en-US" smtClean="0">
                <a:solidFill>
                  <a:srgbClr val="895D1D"/>
                </a:solidFill>
                <a:latin typeface="Book Antiqua"/>
              </a:rPr>
              <a:pPr/>
              <a:t>‹#›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3299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7FEDB-5848-DA47-BB6A-83F80EA7A9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20959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1A1FA-E421-9349-8557-55724CE7ED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4485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C500-2FF2-7C42-9F0B-DFEC83D119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2116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78F21-F95A-2040-8AD3-6B55E4DAD1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42288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9822C-117F-EC4C-A226-3ED541EDA3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09646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D3451-3110-7849-BA4D-3E82588E0F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1443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85A18-058D-CB40-9548-EDBC4142E1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99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1D59F-8A3D-8243-B5C1-E8D39BA616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751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6F05C-C048-424F-B03E-2CEFDCFBDD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4667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ED5CE-9747-F540-AB7A-474E3CD230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7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BE99-6B5B-4D10-9443-F516B00AAEA4}" type="datetimeFigureOut">
              <a:rPr lang="en-US" smtClean="0">
                <a:solidFill>
                  <a:srgbClr val="895D1D"/>
                </a:solidFill>
                <a:latin typeface="Book Antiqua"/>
              </a:rPr>
              <a:pPr/>
              <a:t>8/15/24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EA27-BA4D-45CC-9A0F-F4C26DBE896A}" type="slidenum">
              <a:rPr lang="en-US" smtClean="0">
                <a:solidFill>
                  <a:srgbClr val="895D1D"/>
                </a:solidFill>
                <a:latin typeface="Book Antiqua"/>
              </a:rPr>
              <a:pPr/>
              <a:t>‹#›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861089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427B5-A034-3B47-A8B6-B20C4D6D28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6861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607A9-4ECC-0C49-BCCA-F4DC692F2C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205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D1C63-AF6A-2F48-B4E9-4B82074095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7391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BBA6D-A09F-7743-9EEB-BB607F987A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422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D9C7D-77E9-934D-B865-C03D98E92D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49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2344D-3F35-C847-9E4D-E6942A0404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6351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0AABE-A642-554C-BD63-DA3E021B1B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2583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E74DB-EBC2-184C-9361-F0790C9A53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835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SG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4DE0C-9FB8-0243-BE02-6A45ED2883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27777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D8DE8-E0A4-E64E-953E-3DE35C2944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78714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BE99-6B5B-4D10-9443-F516B00AAEA4}" type="datetimeFigureOut">
              <a:rPr lang="en-US" smtClean="0">
                <a:solidFill>
                  <a:srgbClr val="895D1D"/>
                </a:solidFill>
                <a:latin typeface="Book Antiqua"/>
              </a:rPr>
              <a:pPr/>
              <a:t>8/15/24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EA27-BA4D-45CC-9A0F-F4C26DBE896A}" type="slidenum">
              <a:rPr lang="en-US" smtClean="0">
                <a:solidFill>
                  <a:srgbClr val="895D1D"/>
                </a:solidFill>
                <a:latin typeface="Book Antiqua"/>
              </a:rPr>
              <a:pPr/>
              <a:t>‹#›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1006218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1D2EC-F3D1-DE41-B726-1BC13F7CDD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6295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347A7-2A04-6D44-8D84-3ABA9238A0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14623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764D0-5BA9-B149-A0A9-3D4022501C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12930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85377-9BA2-DA4B-9B5F-B625ECADCD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75723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4AE76-501E-8344-BA13-059043118E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66367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F68E7-5224-284F-9E67-4424C231D0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15031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86173-5A66-B44A-86F2-FF524B9C65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87431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D8E58-2133-1749-95A8-0652230117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18295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A9C89-2B0E-584A-8486-2EE19BF1B5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14950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5020AF-4868-8C4E-B80A-2A49BDCF71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2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BE99-6B5B-4D10-9443-F516B00AAEA4}" type="datetimeFigureOut">
              <a:rPr lang="en-US" smtClean="0">
                <a:solidFill>
                  <a:srgbClr val="895D1D"/>
                </a:solidFill>
                <a:latin typeface="Book Antiqua"/>
              </a:rPr>
              <a:pPr/>
              <a:t>8/15/24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EA27-BA4D-45CC-9A0F-F4C26DBE896A}" type="slidenum">
              <a:rPr lang="en-US" smtClean="0">
                <a:solidFill>
                  <a:srgbClr val="895D1D"/>
                </a:solidFill>
                <a:latin typeface="Book Antiqua"/>
              </a:rPr>
              <a:pPr/>
              <a:t>‹#›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2591205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248B18-E124-6344-95E6-8A4DD84EC0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115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4853C3-722B-4E49-82CF-49A9D7D26E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199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A3567-F825-FC4D-A72A-93406CC1CC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181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28F11B-7605-784D-ACDF-74F9139603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403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77D62-2543-024A-BDAC-733F3F4CBA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78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E4030F-4731-8F4A-8CBA-8BE1779F62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488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62D00F-FEE7-8149-BCD1-2FB81C5685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472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AA3D29-BCFA-B84C-A16C-D727DA32E5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135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BE9233-8ACE-9C40-B8BC-BA9EAB95BC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165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21BBC-F9DF-4E46-9C1F-28A1061A28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46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BE99-6B5B-4D10-9443-F516B00AAEA4}" type="datetimeFigureOut">
              <a:rPr lang="en-US" smtClean="0">
                <a:solidFill>
                  <a:srgbClr val="895D1D"/>
                </a:solidFill>
                <a:latin typeface="Book Antiqua"/>
              </a:rPr>
              <a:pPr/>
              <a:t>8/15/24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EA27-BA4D-45CC-9A0F-F4C26DBE896A}" type="slidenum">
              <a:rPr lang="en-US" smtClean="0">
                <a:solidFill>
                  <a:srgbClr val="895D1D"/>
                </a:solidFill>
                <a:latin typeface="Book Antiqua"/>
              </a:rPr>
              <a:pPr/>
              <a:t>‹#›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5156948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3AAAD3-3A88-F341-BABA-D8D2E209C6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175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6D9A24-0ED7-9144-85F8-D69403E103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719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C0F5B04-0A0A-4D3B-9CB0-4722B18F0223}" type="datetimeFigureOut">
              <a:rPr lang="en-US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pPr defTabSz="914400"/>
              <a:t>8/15/24</a:t>
            </a:fld>
            <a:endParaRPr lang="en-US"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2551307-7FD0-4CFF-B6E6-1FEF1BAD319D}" type="slidenum">
              <a:rPr lang="en-US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pPr defTabSz="914400"/>
              <a:t>‹#›</a:t>
            </a:fld>
            <a:endParaRPr lang="en-US"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0698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C0F5B04-0A0A-4D3B-9CB0-4722B18F0223}" type="datetimeFigureOut">
              <a:rPr lang="en-US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pPr defTabSz="914400"/>
              <a:t>8/15/24</a:t>
            </a:fld>
            <a:endParaRPr lang="en-US"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2551307-7FD0-4CFF-B6E6-1FEF1BAD319D}" type="slidenum">
              <a:rPr lang="en-US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pPr defTabSz="914400"/>
              <a:t>‹#›</a:t>
            </a:fld>
            <a:endParaRPr lang="en-US"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4037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C0F5B04-0A0A-4D3B-9CB0-4722B18F0223}" type="datetimeFigureOut">
              <a:rPr lang="en-US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pPr defTabSz="914400"/>
              <a:t>8/15/24</a:t>
            </a:fld>
            <a:endParaRPr lang="en-US"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2551307-7FD0-4CFF-B6E6-1FEF1BAD319D}" type="slidenum">
              <a:rPr lang="en-US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pPr defTabSz="914400"/>
              <a:t>‹#›</a:t>
            </a:fld>
            <a:endParaRPr lang="en-US"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9714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C0F5B04-0A0A-4D3B-9CB0-4722B18F0223}" type="datetimeFigureOut">
              <a:rPr lang="en-US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pPr defTabSz="914400"/>
              <a:t>8/15/24</a:t>
            </a:fld>
            <a:endParaRPr lang="en-US"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2551307-7FD0-4CFF-B6E6-1FEF1BAD319D}" type="slidenum">
              <a:rPr lang="en-US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pPr defTabSz="914400"/>
              <a:t>‹#›</a:t>
            </a:fld>
            <a:endParaRPr lang="en-US"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0052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C0F5B04-0A0A-4D3B-9CB0-4722B18F0223}" type="datetimeFigureOut">
              <a:rPr lang="en-US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pPr defTabSz="914400"/>
              <a:t>8/15/24</a:t>
            </a:fld>
            <a:endParaRPr lang="en-US"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2551307-7FD0-4CFF-B6E6-1FEF1BAD319D}" type="slidenum">
              <a:rPr lang="en-US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pPr defTabSz="914400"/>
              <a:t>‹#›</a:t>
            </a:fld>
            <a:endParaRPr lang="en-US"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5209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C0F5B04-0A0A-4D3B-9CB0-4722B18F0223}" type="datetimeFigureOut">
              <a:rPr lang="en-US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pPr defTabSz="914400"/>
              <a:t>8/15/24</a:t>
            </a:fld>
            <a:endParaRPr lang="en-US"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2551307-7FD0-4CFF-B6E6-1FEF1BAD319D}" type="slidenum">
              <a:rPr lang="en-US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pPr defTabSz="914400"/>
              <a:t>‹#›</a:t>
            </a:fld>
            <a:endParaRPr lang="en-US"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6039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C0F5B04-0A0A-4D3B-9CB0-4722B18F0223}" type="datetimeFigureOut">
              <a:rPr lang="en-US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pPr defTabSz="914400"/>
              <a:t>8/15/24</a:t>
            </a:fld>
            <a:endParaRPr lang="en-US"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2551307-7FD0-4CFF-B6E6-1FEF1BAD319D}" type="slidenum">
              <a:rPr lang="en-US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pPr defTabSz="914400"/>
              <a:t>‹#›</a:t>
            </a:fld>
            <a:endParaRPr lang="en-US"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0977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C0F5B04-0A0A-4D3B-9CB0-4722B18F0223}" type="datetimeFigureOut">
              <a:rPr lang="en-US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pPr defTabSz="914400"/>
              <a:t>8/15/24</a:t>
            </a:fld>
            <a:endParaRPr lang="en-US"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2551307-7FD0-4CFF-B6E6-1FEF1BAD319D}" type="slidenum">
              <a:rPr lang="en-US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pPr defTabSz="914400"/>
              <a:t>‹#›</a:t>
            </a:fld>
            <a:endParaRPr lang="en-US"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49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BE99-6B5B-4D10-9443-F516B00AAEA4}" type="datetimeFigureOut">
              <a:rPr lang="en-US" smtClean="0">
                <a:solidFill>
                  <a:srgbClr val="895D1D"/>
                </a:solidFill>
                <a:latin typeface="Book Antiqua"/>
              </a:rPr>
              <a:pPr/>
              <a:t>8/15/24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EA27-BA4D-45CC-9A0F-F4C26DBE896A}" type="slidenum">
              <a:rPr lang="en-US" smtClean="0">
                <a:solidFill>
                  <a:srgbClr val="895D1D"/>
                </a:solidFill>
                <a:latin typeface="Book Antiqua"/>
              </a:rPr>
              <a:pPr/>
              <a:t>‹#›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122796720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C0F5B04-0A0A-4D3B-9CB0-4722B18F0223}" type="datetimeFigureOut">
              <a:rPr lang="en-US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pPr defTabSz="914400"/>
              <a:t>8/15/24</a:t>
            </a:fld>
            <a:endParaRPr lang="en-US"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2551307-7FD0-4CFF-B6E6-1FEF1BAD319D}" type="slidenum">
              <a:rPr lang="en-US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pPr defTabSz="914400"/>
              <a:t>‹#›</a:t>
            </a:fld>
            <a:endParaRPr lang="en-US"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738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C0F5B04-0A0A-4D3B-9CB0-4722B18F0223}" type="datetimeFigureOut">
              <a:rPr lang="en-US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pPr defTabSz="914400"/>
              <a:t>8/15/24</a:t>
            </a:fld>
            <a:endParaRPr lang="en-US"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2551307-7FD0-4CFF-B6E6-1FEF1BAD319D}" type="slidenum">
              <a:rPr lang="en-US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pPr defTabSz="914400"/>
              <a:t>‹#›</a:t>
            </a:fld>
            <a:endParaRPr lang="en-US"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1694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C0F5B04-0A0A-4D3B-9CB0-4722B18F0223}" type="datetimeFigureOut">
              <a:rPr lang="en-US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pPr defTabSz="914400"/>
              <a:t>8/15/24</a:t>
            </a:fld>
            <a:endParaRPr lang="en-US"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2551307-7FD0-4CFF-B6E6-1FEF1BAD319D}" type="slidenum">
              <a:rPr lang="en-US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pPr defTabSz="914400"/>
              <a:t>‹#›</a:t>
            </a:fld>
            <a:endParaRPr lang="en-US"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BE99-6B5B-4D10-9443-F516B00AAEA4}" type="datetimeFigureOut">
              <a:rPr lang="en-US" smtClean="0">
                <a:solidFill>
                  <a:srgbClr val="895D1D"/>
                </a:solidFill>
                <a:latin typeface="Book Antiqua"/>
              </a:rPr>
              <a:pPr/>
              <a:t>8/15/24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EA27-BA4D-45CC-9A0F-F4C26DBE896A}" type="slidenum">
              <a:rPr lang="en-US" smtClean="0">
                <a:solidFill>
                  <a:srgbClr val="895D1D"/>
                </a:solidFill>
                <a:latin typeface="Book Antiqua"/>
              </a:rPr>
              <a:pPr/>
              <a:t>‹#›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3217622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BE99-6B5B-4D10-9443-F516B00AAEA4}" type="datetimeFigureOut">
              <a:rPr lang="en-US" smtClean="0">
                <a:solidFill>
                  <a:srgbClr val="895D1D"/>
                </a:solidFill>
                <a:latin typeface="Book Antiqua"/>
              </a:rPr>
              <a:pPr/>
              <a:t>8/15/24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EA27-BA4D-45CC-9A0F-F4C26DBE896A}" type="slidenum">
              <a:rPr lang="en-US" smtClean="0">
                <a:solidFill>
                  <a:srgbClr val="895D1D"/>
                </a:solidFill>
                <a:latin typeface="Book Antiqua"/>
              </a:rPr>
              <a:pPr/>
              <a:t>‹#›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59206733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defTabSz="914400"/>
            <a:fld id="{2436BE99-6B5B-4D10-9443-F516B00AAEA4}" type="datetimeFigureOut">
              <a:rPr lang="en-US" smtClean="0">
                <a:solidFill>
                  <a:srgbClr val="895D1D"/>
                </a:solidFill>
                <a:latin typeface="Book Antiqua"/>
              </a:rPr>
              <a:pPr defTabSz="914400"/>
              <a:t>8/15/24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defTabSz="914400"/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defTabSz="914400"/>
            <a:fld id="{7F52EA27-BA4D-45CC-9A0F-F4C26DBE896A}" type="slidenum">
              <a:rPr lang="en-US" smtClean="0">
                <a:solidFill>
                  <a:srgbClr val="895D1D"/>
                </a:solidFill>
                <a:latin typeface="Book Antiqua"/>
              </a:rPr>
              <a:pPr defTabSz="914400"/>
              <a:t>‹#›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40774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728" y="44624"/>
            <a:ext cx="907077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086487F-A443-774C-B771-167E7F98E6D9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33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D7A15C-BA3C-4C47-93D9-7EC7623FA359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1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49263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 b="1" i="0" dirty="0">
              <a:solidFill>
                <a:srgbClr val="FFFFFF"/>
              </a:solidFill>
              <a:latin typeface="Arial" panose="020B0604020202020204" pitchFamily="34" charset="0"/>
              <a:cs typeface="Geneva" charset="0"/>
            </a:endParaRPr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49263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 b="1" i="0" dirty="0">
              <a:solidFill>
                <a:srgbClr val="FFFFFF"/>
              </a:solidFill>
              <a:latin typeface="Arial" panose="020B0604020202020204" pitchFamily="34" charset="0"/>
              <a:cs typeface="Geneva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charset="0"/>
              <a:buNone/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A5BF60FE-81BF-7E49-9546-FCFC7EE29D3A}" type="slidenum">
              <a:rPr lang="en-GB">
                <a:ea typeface="ＭＳ Ｐゴシック" charset="0"/>
                <a:cs typeface="ＭＳ Ｐゴシック" charset="0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82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/>
  <p:txStyles>
    <p:titleStyle>
      <a:lvl1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b="1" i="0">
          <a:solidFill>
            <a:srgbClr val="FFFFFF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1pPr>
      <a:lvl2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FF"/>
          </a:solidFill>
          <a:latin typeface="Arial" charset="0"/>
          <a:ea typeface="ＭＳ Ｐゴシック" charset="0"/>
          <a:cs typeface="Geneva" charset="0"/>
        </a:defRPr>
      </a:lvl2pPr>
      <a:lvl3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FF"/>
          </a:solidFill>
          <a:latin typeface="Arial" charset="0"/>
          <a:ea typeface="ＭＳ Ｐゴシック" charset="0"/>
          <a:cs typeface="Geneva" charset="0"/>
        </a:defRPr>
      </a:lvl3pPr>
      <a:lvl4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FF"/>
          </a:solidFill>
          <a:latin typeface="Arial" charset="0"/>
          <a:ea typeface="ＭＳ Ｐゴシック" charset="0"/>
          <a:cs typeface="Geneva" charset="0"/>
        </a:defRPr>
      </a:lvl4pPr>
      <a:lvl5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FF"/>
          </a:solidFill>
          <a:latin typeface="Arial" charset="0"/>
          <a:ea typeface="ＭＳ Ｐゴシック" charset="0"/>
          <a:cs typeface="Geneva" charset="0"/>
        </a:defRPr>
      </a:lvl5pPr>
      <a:lvl6pPr marL="4572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Geneva" charset="0"/>
          <a:cs typeface="Geneva" charset="0"/>
        </a:defRPr>
      </a:lvl6pPr>
      <a:lvl7pPr marL="9144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Geneva" charset="0"/>
          <a:cs typeface="Geneva" charset="0"/>
        </a:defRPr>
      </a:lvl7pPr>
      <a:lvl8pPr marL="1371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Geneva" charset="0"/>
          <a:cs typeface="Geneva" charset="0"/>
        </a:defRPr>
      </a:lvl8pPr>
      <a:lvl9pPr marL="18288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Geneva" charset="0"/>
          <a:cs typeface="Geneva" charset="0"/>
        </a:defRPr>
      </a:lvl9pPr>
    </p:titleStyle>
    <p:bodyStyle>
      <a:lvl1pPr marL="341313" indent="-341313" algn="l" defTabSz="449263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3200" b="1" i="0">
          <a:solidFill>
            <a:srgbClr val="FFFFFF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1pPr>
      <a:lvl2pPr marL="741363" indent="-284163" algn="l" defTabSz="449263" rtl="0" eaLnBrk="0" fontAlgn="base" hangingPunct="0">
        <a:lnSpc>
          <a:spcPct val="9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800" b="1" i="0">
          <a:solidFill>
            <a:srgbClr val="FFFFF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 b="1" i="0">
          <a:solidFill>
            <a:srgbClr val="FFFFF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 b="1" i="0">
          <a:solidFill>
            <a:srgbClr val="FFFFF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 b="1" i="0">
          <a:solidFill>
            <a:srgbClr val="FFFFF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FB86E4DB-D816-404F-AFDB-436656DEF4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7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706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FFFF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sz="6600" b="1" dirty="0"/>
              <a:t>استحقاق العبادة</a:t>
            </a:r>
            <a:br>
              <a:rPr lang="ar-JO" sz="6600" b="1" dirty="0"/>
            </a:br>
            <a:r>
              <a:rPr lang="ar-JO" sz="6600" b="1" dirty="0"/>
              <a:t>الكاملة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JO" sz="4800" b="1" dirty="0"/>
              <a:t>رؤيا 4</a:t>
            </a:r>
            <a:endParaRPr lang="en-US" sz="4800" b="1" dirty="0"/>
          </a:p>
        </p:txBody>
      </p:sp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1" y="6491288"/>
            <a:ext cx="9144000" cy="3667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JO" sz="1800" b="1" dirty="0">
                <a:solidFill>
                  <a:srgbClr val="E5E5FF"/>
                </a:solidFill>
                <a:latin typeface="Arial" charset="0"/>
                <a:cs typeface="Arial" charset="0"/>
              </a:rPr>
              <a:t>لويس وينكلر</a:t>
            </a:r>
            <a:r>
              <a:rPr lang="en-US" sz="1800" b="1" dirty="0">
                <a:solidFill>
                  <a:srgbClr val="E5E5FF"/>
                </a:solidFill>
                <a:latin typeface="Arial" charset="0"/>
                <a:cs typeface="Arial" charset="0"/>
              </a:rPr>
              <a:t> • </a:t>
            </a:r>
            <a:r>
              <a:rPr lang="ar-JO" sz="1800" b="1" dirty="0">
                <a:solidFill>
                  <a:srgbClr val="E5E5FF"/>
                </a:solidFill>
                <a:latin typeface="Arial" charset="0"/>
                <a:cs typeface="Arial" charset="0"/>
              </a:rPr>
              <a:t>كنيسة الطرق المتقاطعة الدولية</a:t>
            </a:r>
            <a:r>
              <a:rPr lang="en-US" sz="1800" b="1" dirty="0">
                <a:solidFill>
                  <a:srgbClr val="E5E5FF"/>
                </a:solidFill>
                <a:latin typeface="Arial" charset="0"/>
                <a:cs typeface="Arial" charset="0"/>
              </a:rPr>
              <a:t> •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212807009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850"/>
            <a:ext cx="9144000" cy="8382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ar-JO" b="1" dirty="0">
                <a:ea typeface="ＭＳ Ｐゴシック" charset="0"/>
              </a:rPr>
              <a:t>من هم الأربعة والعشرون شيخاً (4: 4) ؟</a:t>
            </a:r>
            <a:endParaRPr lang="en-US" b="1" dirty="0">
              <a:ea typeface="ＭＳ Ｐゴシック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19312" y="2038597"/>
            <a:ext cx="8378324" cy="419100"/>
          </a:xfrm>
          <a:prstGeom prst="rect">
            <a:avLst/>
          </a:prstGeom>
          <a:gradFill flip="none" rotWithShape="1">
            <a:gsLst>
              <a:gs pos="49000">
                <a:srgbClr val="000090"/>
              </a:gs>
              <a:gs pos="100000">
                <a:srgbClr val="000000"/>
              </a:gs>
              <a:gs pos="49000">
                <a:schemeClr val="tx1"/>
              </a:gs>
              <a:gs pos="3000">
                <a:srgbClr val="010201"/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كائنات ملائكية ؟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61403" y="2975253"/>
            <a:ext cx="8688631" cy="698190"/>
          </a:xfrm>
          <a:prstGeom prst="rect">
            <a:avLst/>
          </a:prstGeom>
          <a:gradFill flip="none" rotWithShape="1">
            <a:gsLst>
              <a:gs pos="49000">
                <a:srgbClr val="000090"/>
              </a:gs>
              <a:gs pos="100000">
                <a:srgbClr val="000000"/>
              </a:gs>
              <a:gs pos="49000">
                <a:schemeClr val="tx1"/>
              </a:gs>
              <a:gs pos="3000">
                <a:srgbClr val="010201"/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ال</a:t>
            </a:r>
            <a:r>
              <a:rPr lang="ar-JO" sz="4000" b="1" dirty="0">
                <a:ea typeface="ＭＳ Ｐゴシック" charset="0"/>
              </a:rPr>
              <a:t>إ</a:t>
            </a: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ثني عشر سبطا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ً</a:t>
            </a: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وال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إ</a:t>
            </a: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ثني عشر 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رسولاً </a:t>
            </a: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-10096" y="4191000"/>
            <a:ext cx="9154095" cy="838200"/>
          </a:xfrm>
          <a:prstGeom prst="rect">
            <a:avLst/>
          </a:prstGeom>
          <a:gradFill flip="none" rotWithShape="1">
            <a:gsLst>
              <a:gs pos="49000">
                <a:srgbClr val="000090"/>
              </a:gs>
              <a:gs pos="100000">
                <a:srgbClr val="000000"/>
              </a:gs>
              <a:gs pos="49000">
                <a:schemeClr val="tx1"/>
              </a:gs>
              <a:gs pos="3000">
                <a:srgbClr val="010201"/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تمثيل رمزي لجميع القديسين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92410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850"/>
            <a:ext cx="9144000" cy="8382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ar-JO" sz="4000" b="1" dirty="0">
                <a:ea typeface="ＭＳ Ｐゴシック" charset="0"/>
              </a:rPr>
              <a:t>من هم الأربعة والعشرون شيخاً (4: 4) ؟</a:t>
            </a:r>
            <a:endParaRPr lang="en-US" sz="4000" b="1" dirty="0">
              <a:ea typeface="ＭＳ Ｐゴシック" charset="0"/>
            </a:endParaRPr>
          </a:p>
        </p:txBody>
      </p:sp>
      <p:sp>
        <p:nvSpPr>
          <p:cNvPr id="4" name="Text Box 1041"/>
          <p:cNvSpPr txBox="1">
            <a:spLocks noChangeArrowheads="1"/>
          </p:cNvSpPr>
          <p:nvPr/>
        </p:nvSpPr>
        <p:spPr bwMode="auto">
          <a:xfrm>
            <a:off x="8404299" y="60325"/>
            <a:ext cx="7040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368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1092510"/>
            <a:ext cx="9144000" cy="838200"/>
          </a:xfrm>
          <a:prstGeom prst="rect">
            <a:avLst/>
          </a:prstGeom>
          <a:gradFill flip="none" rotWithShape="1">
            <a:gsLst>
              <a:gs pos="49000">
                <a:srgbClr val="000090"/>
              </a:gs>
              <a:gs pos="100000">
                <a:srgbClr val="000000"/>
              </a:gs>
              <a:gs pos="49000">
                <a:schemeClr val="tx1"/>
              </a:gs>
              <a:gs pos="3000">
                <a:srgbClr val="010201"/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التوازي الأفضل هو الكهنوت الهاروني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654992" y="2379733"/>
            <a:ext cx="2909621" cy="4155312"/>
            <a:chOff x="5654992" y="2379733"/>
            <a:chExt cx="2909621" cy="4155312"/>
          </a:xfrm>
        </p:grpSpPr>
        <p:sp>
          <p:nvSpPr>
            <p:cNvPr id="8" name="Rectangle 2"/>
            <p:cNvSpPr txBox="1">
              <a:spLocks noChangeArrowheads="1"/>
            </p:cNvSpPr>
            <p:nvPr/>
          </p:nvSpPr>
          <p:spPr>
            <a:xfrm>
              <a:off x="5760833" y="5673589"/>
              <a:ext cx="2721654" cy="861456"/>
            </a:xfrm>
            <a:prstGeom prst="rect">
              <a:avLst/>
            </a:prstGeom>
            <a:effectLst>
              <a:outerShdw blurRad="63500" dist="35921" dir="2700000" algn="ctr" rotWithShape="0">
                <a:schemeClr val="tx2">
                  <a:alpha val="74998"/>
                </a:schemeClr>
              </a:outerShdw>
            </a:effectLst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rgbClr val="FFFFFF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24 شيخ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(</a:t>
              </a:r>
              <a:r>
                <a:rPr kumimoji="0" lang="ar-JO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رؤيا 4: 4، 10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)</a:t>
              </a:r>
            </a:p>
          </p:txBody>
        </p:sp>
        <p:pic>
          <p:nvPicPr>
            <p:cNvPr id="9" name="Picture 1" descr="rev 4 elders.jp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54992" y="2379733"/>
              <a:ext cx="2909621" cy="3235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336506" y="2379734"/>
            <a:ext cx="4135764" cy="4166166"/>
            <a:chOff x="336506" y="2379734"/>
            <a:chExt cx="4135764" cy="4166166"/>
          </a:xfrm>
        </p:grpSpPr>
        <p:sp>
          <p:nvSpPr>
            <p:cNvPr id="10" name="Rectangle 2"/>
            <p:cNvSpPr txBox="1">
              <a:spLocks noChangeArrowheads="1"/>
            </p:cNvSpPr>
            <p:nvPr/>
          </p:nvSpPr>
          <p:spPr>
            <a:xfrm>
              <a:off x="336506" y="5673589"/>
              <a:ext cx="4010217" cy="872311"/>
            </a:xfrm>
            <a:prstGeom prst="rect">
              <a:avLst/>
            </a:prstGeom>
            <a:effectLst>
              <a:outerShdw blurRad="63500" dist="35921" dir="2700000" algn="ctr" rotWithShape="0">
                <a:schemeClr val="tx2">
                  <a:alpha val="74998"/>
                </a:schemeClr>
              </a:outerShdw>
            </a:effectLst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rgbClr val="FFFFFF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24 رتبة كهنوتية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(</a:t>
              </a:r>
              <a:r>
                <a:rPr kumimoji="0" lang="ar-JO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أخبار الأيام الأول 24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)</a:t>
              </a:r>
            </a:p>
          </p:txBody>
        </p:sp>
        <p:pic>
          <p:nvPicPr>
            <p:cNvPr id="2" name="Picture 1" descr="rev 4 priesthood330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165" y="2379734"/>
              <a:ext cx="4091105" cy="32221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2559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95853"/>
            <a:ext cx="9144000" cy="695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38879" y="407376"/>
            <a:ext cx="3304642" cy="5756439"/>
          </a:xfrm>
        </p:spPr>
        <p:txBody>
          <a:bodyPr anchor="ctr">
            <a:noAutofit/>
          </a:bodyPr>
          <a:lstStyle/>
          <a:p>
            <a:pPr marL="0" indent="0" algn="r">
              <a:buNone/>
            </a:pPr>
            <a:r>
              <a:rPr lang="ar-SA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رؤيا ٤ : ٥</a:t>
            </a:r>
          </a:p>
          <a:p>
            <a:pPr marL="0" indent="0" algn="r">
              <a:buNone/>
            </a:pP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0" indent="0" algn="r">
              <a:buNone/>
            </a:pPr>
            <a:r>
              <a:rPr lang="ar-JO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ومن العرش يخرج بروق ورعود وأصوات</a:t>
            </a:r>
            <a:endParaRPr lang="ar-SA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90478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8913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3444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43000" y="-297873"/>
            <a:ext cx="11100457" cy="718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36521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95092" y="2248347"/>
            <a:ext cx="5858389" cy="3877815"/>
          </a:xfrm>
        </p:spPr>
        <p:txBody>
          <a:bodyPr>
            <a:normAutofit/>
          </a:bodyPr>
          <a:lstStyle/>
          <a:p>
            <a:endParaRPr lang="en-US" sz="3600" dirty="0">
              <a:latin typeface="Arial"/>
              <a:cs typeface="Arial"/>
            </a:endParaRPr>
          </a:p>
          <a:p>
            <a:pPr marL="0" indent="0" algn="r">
              <a:buNone/>
            </a:pPr>
            <a:r>
              <a:rPr lang="ar-J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هذه </a:t>
            </a:r>
            <a:r>
              <a:rPr lang="ar-EG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الرؤى .. </a:t>
            </a:r>
            <a:r>
              <a:rPr lang="ar-J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قصد بها </a:t>
            </a:r>
            <a:r>
              <a:rPr lang="ar-EG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أن تثير الخيال لا أن تستسلم للوحة الرسم.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0" indent="0" algn="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	—</a:t>
            </a:r>
            <a:r>
              <a:rPr lang="ar-J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روبرت مونس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70156"/>
            <a:ext cx="9144000" cy="1054250"/>
          </a:xfrm>
        </p:spPr>
        <p:txBody>
          <a:bodyPr/>
          <a:lstStyle/>
          <a:p>
            <a:pPr rtl="1"/>
            <a:r>
              <a:rPr lang="ar-J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دعوة </a:t>
            </a:r>
            <a:r>
              <a:rPr lang="ar-JO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للتعجب</a:t>
            </a:r>
            <a:r>
              <a:rPr lang="ar-J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( 4: 2 – 8 أ )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536" y="2623983"/>
            <a:ext cx="2606664" cy="364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54636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87" y="2248347"/>
            <a:ext cx="8721693" cy="3877815"/>
          </a:xfrm>
        </p:spPr>
        <p:txBody>
          <a:bodyPr>
            <a:noAutofit/>
          </a:bodyPr>
          <a:lstStyle/>
          <a:p>
            <a:pPr marL="779463" indent="-779463" algn="r" rtl="1"/>
            <a:r>
              <a:rPr lang="ar-EG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متى كانت آخر مرة </a:t>
            </a:r>
            <a:r>
              <a:rPr lang="ar-J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أخذت</a:t>
            </a:r>
            <a:r>
              <a:rPr lang="ar-EG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فيها بعض الوقت للتفكير حق</a:t>
            </a:r>
            <a:r>
              <a:rPr lang="ar-J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اً</a:t>
            </a:r>
            <a:r>
              <a:rPr lang="ar-EG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في قوة الله العظيمة و</a:t>
            </a:r>
            <a:r>
              <a:rPr lang="ar-J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جلاله</a:t>
            </a:r>
            <a:r>
              <a:rPr lang="ar-EG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وسلطانه؟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779463" indent="-779463" algn="r" rtl="1"/>
            <a:r>
              <a:rPr lang="ar-EG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وبشكل أكثر تحديد</a:t>
            </a:r>
            <a:r>
              <a:rPr lang="ar-J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اً</a:t>
            </a:r>
            <a:r>
              <a:rPr lang="ar-EG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، متى كانت آخر مرة تخيلت فيها نفسك واقف</a:t>
            </a:r>
            <a:r>
              <a:rPr lang="ar-J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اً</a:t>
            </a:r>
            <a:r>
              <a:rPr lang="ar-EG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أمام عرش الله العجيب؟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بعض الطعام للتفكير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958158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70156"/>
            <a:ext cx="9144000" cy="1054250"/>
          </a:xfrm>
        </p:spPr>
        <p:txBody>
          <a:bodyPr/>
          <a:lstStyle/>
          <a:p>
            <a:r>
              <a: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دعوة </a:t>
            </a:r>
            <a:r>
              <a:rPr lang="ar-JO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للعبادة</a:t>
            </a:r>
            <a:r>
              <a: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(4: 8ب-11)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564453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8890" y="1984743"/>
            <a:ext cx="8455510" cy="38778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000" dirty="0">
                <a:solidFill>
                  <a:schemeClr val="bg1"/>
                </a:solidFill>
                <a:effectLst>
                  <a:glow rad="228600">
                    <a:schemeClr val="tx1">
                      <a:alpha val="95689"/>
                    </a:schemeClr>
                  </a:glow>
                </a:effectLst>
                <a:latin typeface="Arial"/>
                <a:cs typeface="Arial"/>
              </a:rPr>
              <a:t>رؤيا ٤ : ٦</a:t>
            </a:r>
          </a:p>
          <a:p>
            <a:pPr marL="0" indent="0" algn="ctr">
              <a:buNone/>
            </a:pPr>
            <a:r>
              <a:rPr lang="ar-JO" sz="4000" dirty="0">
                <a:solidFill>
                  <a:schemeClr val="bg1"/>
                </a:solidFill>
                <a:effectLst>
                  <a:glow rad="228600">
                    <a:schemeClr val="tx1">
                      <a:alpha val="95689"/>
                    </a:schemeClr>
                  </a:glow>
                </a:effectLst>
                <a:latin typeface="Arial"/>
                <a:cs typeface="Arial"/>
              </a:rPr>
              <a:t>وقدام العرش بحر زجاج شبه البلور، وفي وسط العرش وحول العرش أربعة حيوانات مملوة عيوناً من قدام ومن وراء</a:t>
            </a:r>
            <a:r>
              <a:rPr lang="ar-SA" sz="4000" dirty="0">
                <a:solidFill>
                  <a:schemeClr val="bg1"/>
                </a:solidFill>
                <a:effectLst>
                  <a:glow rad="228600">
                    <a:schemeClr val="tx1">
                      <a:alpha val="95689"/>
                    </a:schemeClr>
                  </a:glow>
                </a:effectLst>
                <a:latin typeface="Arial"/>
                <a:cs typeface="Arial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دعوة </a:t>
            </a:r>
            <a:r>
              <a:rPr lang="ar-JO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للعبادة</a:t>
            </a:r>
            <a:br>
              <a:rPr lang="ar-JO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(</a:t>
            </a:r>
            <a:r>
              <a:rPr lang="ar-JO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4: 8ب - 11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6221172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60" y="4343400"/>
            <a:ext cx="8985259" cy="178276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algn="ctr">
              <a:buNone/>
            </a:pPr>
            <a:r>
              <a:rPr lang="ar-SA" sz="4000" dirty="0">
                <a:solidFill>
                  <a:schemeClr val="bg1"/>
                </a:solidFill>
                <a:effectLst>
                  <a:glow rad="228600">
                    <a:schemeClr val="tx1">
                      <a:alpha val="95689"/>
                    </a:schemeClr>
                  </a:glow>
                </a:effectLst>
                <a:latin typeface="Arial"/>
                <a:cs typeface="Arial"/>
              </a:rPr>
              <a:t>رؤيا ٤ : ١١</a:t>
            </a:r>
          </a:p>
          <a:p>
            <a:pPr marL="0" indent="0" algn="ctr">
              <a:buNone/>
            </a:pPr>
            <a:r>
              <a:rPr lang="ar-SA" sz="4000" dirty="0">
                <a:solidFill>
                  <a:schemeClr val="bg1"/>
                </a:solidFill>
                <a:effectLst>
                  <a:glow rad="228600">
                    <a:schemeClr val="tx1">
                      <a:alpha val="95689"/>
                    </a:schemeClr>
                  </a:glow>
                </a:effectLst>
                <a:latin typeface="Arial"/>
                <a:cs typeface="Arial"/>
              </a:rPr>
              <a:t>أنت مستحق أيها الرب أن تأخذ المجد والكرامة والقدرة، لأنك أنت خلقت كل الأشياء، وهي بإرادتك كائنة وخلقت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70156"/>
            <a:ext cx="9143999" cy="1054250"/>
          </a:xfrm>
        </p:spPr>
        <p:txBody>
          <a:bodyPr/>
          <a:lstStyle/>
          <a:p>
            <a:r>
              <a:rPr lang="ar-J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دعوة </a:t>
            </a:r>
            <a:r>
              <a:rPr lang="ar-JO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للعبادة</a:t>
            </a:r>
            <a:br>
              <a:rPr lang="ar-J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</a:br>
            <a:r>
              <a:rPr lang="ar-J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( 4: 8ب – 11)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049438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5"/>
          <p:cNvSpPr>
            <a:spLocks noGrp="1" noChangeArrowheads="1"/>
          </p:cNvSpPr>
          <p:nvPr>
            <p:ph type="title"/>
          </p:nvPr>
        </p:nvSpPr>
        <p:spPr>
          <a:xfrm rot="5400000">
            <a:off x="5041899" y="2863851"/>
            <a:ext cx="6985001" cy="1219200"/>
          </a:xfrm>
          <a:solidFill>
            <a:srgbClr val="000000"/>
          </a:solidFill>
        </p:spPr>
        <p:txBody>
          <a:bodyPr anchor="b"/>
          <a:lstStyle/>
          <a:p>
            <a:r>
              <a:rPr lang="ar-JO" sz="8800" dirty="0">
                <a:latin typeface="Arial" charset="0"/>
                <a:ea typeface="ＭＳ Ｐゴシック" charset="0"/>
              </a:rPr>
              <a:t>رؤيا يوحنا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486654"/>
              </p:ext>
            </p:extLst>
          </p:nvPr>
        </p:nvGraphicFramePr>
        <p:xfrm>
          <a:off x="0" y="0"/>
          <a:ext cx="7924800" cy="6822067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35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26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74632">
                <a:tc gridSpan="9"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سيادة المسيح في النصر المستقبلي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397">
                <a:tc gridSpan="3"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السيادة</a:t>
                      </a:r>
                    </a:p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في شخصه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السيادة على </a:t>
                      </a:r>
                    </a:p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الكنائس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السيادة</a:t>
                      </a:r>
                    </a:p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في أحداث النهاية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212">
                <a:tc gridSpan="3"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الإصحاحات 1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الإصحاحات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2-3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الإصحاحات 4-22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591">
                <a:tc gridSpan="3"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"</a:t>
                      </a:r>
                      <a:r>
                        <a:rPr kumimoji="0" lang="ar-JO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مَا رَأَيْتَ</a:t>
                      </a:r>
                      <a:r>
                        <a:rPr kumimoji="0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"</a:t>
                      </a:r>
                      <a:r>
                        <a:rPr kumimoji="0" lang="ar-JO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(1: 19 أ)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"</a:t>
                      </a:r>
                      <a:r>
                        <a:rPr kumimoji="0" lang="ar-JO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وَمَا هُوَ كَائِنٌ</a:t>
                      </a:r>
                      <a:r>
                        <a:rPr kumimoji="0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"</a:t>
                      </a:r>
                      <a:endParaRPr kumimoji="0" lang="en-US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(1: 19 ب)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"</a:t>
                      </a:r>
                      <a:r>
                        <a:rPr kumimoji="0" lang="ar-JO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وَمَا هُوَ عَتِيدٌ أَنْ يَكُونَ بَعْدَ هذَا.</a:t>
                      </a:r>
                      <a:r>
                        <a:rPr kumimoji="0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«</a:t>
                      </a:r>
                      <a:endParaRPr kumimoji="0" lang="ar-JO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(1: 19 ت)</a:t>
                      </a:r>
                      <a:endParaRPr kumimoji="0" lang="en-US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228">
                <a:tc gridSpan="3"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ماضي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حاضر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مستقبل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964">
                <a:tc gridSpan="3"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كشف</a:t>
                      </a:r>
                    </a:p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المسيح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كشف </a:t>
                      </a:r>
                    </a:p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الكنائس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اكتمال</a:t>
                      </a:r>
                    </a:p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الكشف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3366">
                <a:tc gridSpan="3"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الله على</a:t>
                      </a:r>
                    </a:p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الأرض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سفراء الله </a:t>
                      </a:r>
                    </a:p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على الأرض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جهنم على الأرض </a:t>
                      </a:r>
                    </a:p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إلى السماء على الأرض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528">
                <a:tc gridSpan="3"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القاضي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الواجبات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الدينونة والمكافآت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06544"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موضوع</a:t>
                      </a:r>
                    </a:p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1:1-3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عبادة الثالوث</a:t>
                      </a:r>
                    </a:p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1: 4-8</a:t>
                      </a:r>
                    </a:p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المسيح</a:t>
                      </a: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الممجد</a:t>
                      </a:r>
                    </a:p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1: 9-20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سبع كنائس في آسيا:</a:t>
                      </a:r>
                    </a:p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أفسس</a:t>
                      </a:r>
                      <a:endParaRPr kumimoji="0" lang="ar-JO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سميرنا</a:t>
                      </a:r>
                    </a:p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برغامس</a:t>
                      </a:r>
                      <a:endParaRPr kumimoji="0" lang="ar-JO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ثياتيرا</a:t>
                      </a:r>
                      <a:endParaRPr kumimoji="0" lang="ar-JO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ساردس</a:t>
                      </a:r>
                      <a:endParaRPr kumimoji="0" lang="ar-JO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فيلادلفيا</a:t>
                      </a:r>
                    </a:p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لاودكية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الضيقة</a:t>
                      </a:r>
                    </a:p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4: 1- 19:10</a:t>
                      </a: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المجيء</a:t>
                      </a: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الثاني</a:t>
                      </a:r>
                    </a:p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19: 1-21</a:t>
                      </a: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الألفية</a:t>
                      </a:r>
                    </a:p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20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الحالة الأبدية</a:t>
                      </a:r>
                    </a:p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21: 1- 22: 5</a:t>
                      </a: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الخاتمة: وشيكة</a:t>
                      </a:r>
                    </a:p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22: 6-21</a:t>
                      </a: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515">
                <a:tc gridSpan="9"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95 م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66979" name="Text Box 7"/>
          <p:cNvSpPr txBox="1">
            <a:spLocks noChangeArrowheads="1"/>
          </p:cNvSpPr>
          <p:nvPr/>
        </p:nvSpPr>
        <p:spPr bwMode="auto">
          <a:xfrm>
            <a:off x="7783615" y="4763"/>
            <a:ext cx="1456515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318، 324م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870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6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6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697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70156"/>
            <a:ext cx="9144000" cy="1054250"/>
          </a:xfrm>
        </p:spPr>
        <p:txBody>
          <a:bodyPr/>
          <a:lstStyle/>
          <a:p>
            <a:r>
              <a: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خلاصة وتطبيق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245078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928"/>
            <a:ext cx="9153236" cy="686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5843" y="2248347"/>
            <a:ext cx="8913378" cy="38778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JO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إن الله الخالق العجيب والسيد لكل شيء يستحق كل عبادة.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70156"/>
            <a:ext cx="9153236" cy="1054250"/>
          </a:xfrm>
        </p:spPr>
        <p:txBody>
          <a:bodyPr/>
          <a:lstStyle/>
          <a:p>
            <a:r>
              <a:rPr lang="ar-JO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الفكرة الرئيسية في رؤيا 4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2785917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450" y="2116545"/>
            <a:ext cx="8649810" cy="4609653"/>
          </a:xfrm>
        </p:spPr>
        <p:txBody>
          <a:bodyPr>
            <a:noAutofit/>
          </a:bodyPr>
          <a:lstStyle/>
          <a:p>
            <a:pPr marL="658813" indent="-658813" algn="r" rtl="1"/>
            <a:r>
              <a:rPr lang="ar-JO" sz="2800" b="1" dirty="0"/>
              <a:t>ما الذي تقضي معظم وقتك في فعله والتفكير فيه وكيف تنفق معظم أموالك؟</a:t>
            </a:r>
          </a:p>
          <a:p>
            <a:pPr marL="0" indent="0">
              <a:buNone/>
            </a:pPr>
            <a:endParaRPr lang="en-US" sz="1600" b="1" dirty="0"/>
          </a:p>
          <a:p>
            <a:pPr marL="658813" indent="-658813" algn="r" rtl="1"/>
            <a:r>
              <a:rPr lang="ar-JO" sz="2800" b="1" dirty="0"/>
              <a:t>في ضوء هذا بمن أو بماذا تضع ثقتك وأملك لتتمكن من اجتياز أوقات الحياة الصعبة؟</a:t>
            </a:r>
          </a:p>
          <a:p>
            <a:pPr marL="0" indent="0" algn="r" rtl="1">
              <a:buNone/>
            </a:pPr>
            <a:endParaRPr lang="en-US" sz="1600" b="1" dirty="0"/>
          </a:p>
          <a:p>
            <a:pPr marL="658813" indent="-658813" algn="r" rtl="1"/>
            <a:r>
              <a:rPr lang="ar-JO" sz="2800" b="1" dirty="0"/>
              <a:t>ماذا ستفعل لإعادة توجيه حياتك نحو ثقة أكبر بالله وعبادته؟</a:t>
            </a: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خلاصة وتطبيق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8837060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-863600"/>
            <a:ext cx="7772400" cy="1143000"/>
          </a:xfrm>
        </p:spPr>
        <p:txBody>
          <a:bodyPr/>
          <a:lstStyle/>
          <a:p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582134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v 19 Maranath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71" r="7018"/>
          <a:stretch/>
        </p:blipFill>
        <p:spPr>
          <a:xfrm>
            <a:off x="-1" y="22033"/>
            <a:ext cx="9113717" cy="6803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" y="5077676"/>
            <a:ext cx="9138965" cy="145771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ar-JO" sz="9600" dirty="0">
                <a:effectLst>
                  <a:glow rad="165100">
                    <a:schemeClr val="tx1"/>
                  </a:glow>
                </a:effectLst>
                <a:cs typeface="+mj-cs"/>
              </a:rPr>
              <a:t>يسوع ينتصر</a:t>
            </a:r>
            <a:endParaRPr lang="en-US" sz="9600" dirty="0">
              <a:effectLst>
                <a:glow rad="165100">
                  <a:schemeClr val="tx1"/>
                </a:glow>
              </a:effectLst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035" y="62259"/>
            <a:ext cx="2846337" cy="102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latin typeface="Arial" charset="0"/>
                <a:ea typeface="ＭＳ Ｐゴシック" charset="0"/>
                <a:cs typeface="Geneva" charset="0"/>
              </a:defRPr>
            </a:lvl2pPr>
            <a:lvl3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latin typeface="Arial" charset="0"/>
                <a:ea typeface="ＭＳ Ｐゴシック" charset="0"/>
                <a:cs typeface="Geneva" charset="0"/>
              </a:defRPr>
            </a:lvl3pPr>
            <a:lvl4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latin typeface="Arial" charset="0"/>
                <a:ea typeface="ＭＳ Ｐゴシック" charset="0"/>
                <a:cs typeface="Geneva" charset="0"/>
              </a:defRPr>
            </a:lvl4pPr>
            <a:lvl5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latin typeface="Arial" charset="0"/>
                <a:ea typeface="ＭＳ Ｐゴシック" charset="0"/>
                <a:cs typeface="Geneva" charset="0"/>
              </a:defRPr>
            </a:lvl5pPr>
            <a:lvl6pPr marL="457200"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Geneva" charset="0"/>
                <a:cs typeface="Geneva" charset="0"/>
              </a:defRPr>
            </a:lvl6pPr>
            <a:lvl7pPr marL="914400"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Geneva" charset="0"/>
                <a:cs typeface="Geneva" charset="0"/>
              </a:defRPr>
            </a:lvl7pPr>
            <a:lvl8pPr marL="1371600"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Geneva" charset="0"/>
                <a:cs typeface="Geneva" charset="0"/>
              </a:defRPr>
            </a:lvl8pPr>
            <a:lvl9pPr marL="1828800"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imes New Roman" pitchFamily="16" charset="0"/>
                <a:ea typeface="Geneva" charset="0"/>
                <a:cs typeface="Geneva" charset="0"/>
              </a:defRPr>
            </a:lvl9pPr>
          </a:lstStyle>
          <a:p>
            <a:pPr marL="0" marR="0" lvl="0" indent="0" algn="ctr" defTabSz="449263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Geneva"/>
              </a:rPr>
              <a:t>موضوع</a:t>
            </a:r>
          </a:p>
          <a:p>
            <a:pPr marL="0" marR="0" lvl="0" indent="0" algn="ctr" defTabSz="449263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Geneva"/>
              </a:rPr>
              <a:t>الرؤيا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651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30693120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A6CE251-FBFD-0471-6B31-86999B3AEC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48" r="3547" b="5262"/>
          <a:stretch/>
        </p:blipFill>
        <p:spPr>
          <a:xfrm>
            <a:off x="0" y="542925"/>
            <a:ext cx="9144000" cy="63150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4A0D62-A4A7-2AAF-BE44-BF6D7C5C9BE0}"/>
              </a:ext>
            </a:extLst>
          </p:cNvPr>
          <p:cNvSpPr txBox="1"/>
          <p:nvPr/>
        </p:nvSpPr>
        <p:spPr>
          <a:xfrm>
            <a:off x="-768096" y="479145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Rectangle 1026">
            <a:extLst>
              <a:ext uri="{FF2B5EF4-FFF2-40B4-BE49-F238E27FC236}">
                <a16:creationId xmlns:a16="http://schemas.microsoft.com/office/drawing/2014/main" id="{F219FB4B-4BAF-54CB-BC4F-1B2EFD277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42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/>
              </a:rPr>
              <a:t>أ</a:t>
            </a:r>
            <a:r>
              <a:rPr kumimoji="0" lang="ar-EG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/>
              </a:rPr>
              <a:t>حصل عل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/>
              </a:rPr>
              <a:t>ى</a:t>
            </a:r>
            <a:r>
              <a:rPr kumimoji="0" lang="ar-EG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/>
              </a:rPr>
              <a:t> هذا العرض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/>
              </a:rPr>
              <a:t> التقديمي</a:t>
            </a:r>
            <a:r>
              <a:rPr kumimoji="0" lang="ar-EG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/>
              </a:rPr>
              <a:t> مجانا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/>
              </a:rPr>
              <a:t>ً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Rectangle 1026">
            <a:extLst>
              <a:ext uri="{FF2B5EF4-FFF2-40B4-BE49-F238E27FC236}">
                <a16:creationId xmlns:a16="http://schemas.microsoft.com/office/drawing/2014/main" id="{F595F0E2-F752-4AC2-6044-24CD33120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ＭＳ Ｐゴシック" charset="0"/>
                <a:cs typeface="Arial" panose="020B0604020202020204" pitchFamily="34" charset="0"/>
                <a:sym typeface="Arial"/>
              </a:rPr>
              <a:t>وعظ العهد الجديد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ＭＳ Ｐゴシック" charset="0"/>
                <a:cs typeface="Arial" panose="020B0604020202020204" pitchFamily="34" charset="0"/>
                <a:sym typeface="Arial"/>
              </a:rPr>
              <a:t> • BibleStudyDownloads.org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ＭＳ Ｐゴシック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770149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13190" y="299541"/>
            <a:ext cx="3162812" cy="3654405"/>
          </a:xfrm>
        </p:spPr>
        <p:txBody>
          <a:bodyPr/>
          <a:lstStyle/>
          <a:p>
            <a:r>
              <a:rPr lang="ar-SA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رؤيا ٤ : ١</a:t>
            </a:r>
            <a:br>
              <a:rPr lang="ar-SA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بعد هذا نظرت وإذا باب مفتوح في السماء</a:t>
            </a:r>
            <a:endParaRPr lang="ar-SA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18449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85072" y="167743"/>
            <a:ext cx="3078949" cy="4565011"/>
          </a:xfrm>
        </p:spPr>
        <p:txBody>
          <a:bodyPr/>
          <a:lstStyle/>
          <a:p>
            <a:r>
              <a:rPr lang="ar-SA" sz="48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رؤيا ٤ : ١</a:t>
            </a:r>
            <a:br>
              <a:rPr lang="ar-SA" sz="48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sz="48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اصعد إلى هنا فأريك ما لا بد أن يصير بعد هذا</a:t>
            </a:r>
            <a:r>
              <a:rPr lang="ar-SA" sz="48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583039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58977" y="2452121"/>
            <a:ext cx="4297421" cy="3850230"/>
          </a:xfrm>
        </p:spPr>
        <p:txBody>
          <a:bodyPr>
            <a:normAutofit/>
          </a:bodyPr>
          <a:lstStyle/>
          <a:p>
            <a:pPr algn="r" rt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EG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يُ</a:t>
            </a:r>
            <a:r>
              <a:rPr lang="ar-JO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عطى</a:t>
            </a:r>
            <a:r>
              <a:rPr lang="ar-EG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يوحنا</a:t>
            </a:r>
            <a:r>
              <a:rPr lang="ar-EG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فرصة نادرة جد</a:t>
            </a:r>
            <a:r>
              <a:rPr lang="ar-JO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اً</a:t>
            </a:r>
            <a:r>
              <a:rPr lang="ar-EG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للحصول على لمحة عن السماء.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JO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يُعطى يوحنا أيضاً فرصة نادرة جداً لرؤية المستقبل 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2967" y="464308"/>
            <a:ext cx="4603431" cy="1846685"/>
          </a:xfrm>
        </p:spPr>
        <p:txBody>
          <a:bodyPr/>
          <a:lstStyle/>
          <a:p>
            <a:r>
              <a:rPr lang="ar-JO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دعوة للمعرفة </a:t>
            </a:r>
            <a:br>
              <a:rPr lang="ar-JO" sz="44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sz="44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( 4: 1)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1173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3900" indent="-723900" algn="r" rtl="1"/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3900" indent="-723900" algn="r" rtl="1"/>
            <a:r>
              <a:rPr lang="ar-EG" sz="4400" b="1" dirty="0">
                <a:latin typeface="Arial" panose="020B0604020202020204" pitchFamily="34" charset="0"/>
                <a:cs typeface="Arial" panose="020B0604020202020204" pitchFamily="34" charset="0"/>
              </a:rPr>
              <a:t>إذا أعطاك الله دعوة لمعرفة المستقبل فماذا تريده أن يعلن لك؟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sz="4400" b="1" dirty="0">
                <a:latin typeface="Arial" panose="020B0604020202020204" pitchFamily="34" charset="0"/>
                <a:cs typeface="Arial" panose="020B0604020202020204" pitchFamily="34" charset="0"/>
              </a:rPr>
              <a:t>بعض الطعام للتفكير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38880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70156"/>
            <a:ext cx="9144000" cy="1054250"/>
          </a:xfrm>
        </p:spPr>
        <p:txBody>
          <a:bodyPr/>
          <a:lstStyle/>
          <a:p>
            <a:pPr rtl="1"/>
            <a:r>
              <a:rPr lang="ar-J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دعوة </a:t>
            </a:r>
            <a:r>
              <a:rPr lang="ar-JO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للتعجب</a:t>
            </a:r>
            <a:r>
              <a:rPr lang="ar-J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( 4: 2 – 8 أ )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600617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9150927" cy="686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5783" y="5181600"/>
            <a:ext cx="7745505" cy="533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ar-J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فجأة كنت في الروح ...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70156"/>
            <a:ext cx="9144000" cy="1054250"/>
          </a:xfrm>
        </p:spPr>
        <p:txBody>
          <a:bodyPr/>
          <a:lstStyle/>
          <a:p>
            <a:r>
              <a:rPr lang="ar-J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دعوة للتعجب ( 4: 2- 8أ)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52441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8913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577339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Geneva"/>
        <a:cs typeface="Geneva"/>
      </a:majorFont>
      <a:minorFont>
        <a:latin typeface="Times New Roman"/>
        <a:ea typeface="Geneva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580</Words>
  <Application>Microsoft Macintosh PowerPoint</Application>
  <PresentationFormat>On-screen Show (4:3)</PresentationFormat>
  <Paragraphs>124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ＭＳ Ｐゴシック</vt:lpstr>
      <vt:lpstr>Arial</vt:lpstr>
      <vt:lpstr>Book Antiqua</vt:lpstr>
      <vt:lpstr>Calibri</vt:lpstr>
      <vt:lpstr>Comic Sans MS</vt:lpstr>
      <vt:lpstr>Times New Roman</vt:lpstr>
      <vt:lpstr>Wingdings</vt:lpstr>
      <vt:lpstr>Hardcover</vt:lpstr>
      <vt:lpstr>21_Blank Presentation</vt:lpstr>
      <vt:lpstr>16_Blank Presentation</vt:lpstr>
      <vt:lpstr>5_Office Theme</vt:lpstr>
      <vt:lpstr>24_Blank Presentation</vt:lpstr>
      <vt:lpstr>4_Office Theme</vt:lpstr>
      <vt:lpstr>استحقاق العبادة الكاملة</vt:lpstr>
      <vt:lpstr>رؤيا يوحنا</vt:lpstr>
      <vt:lpstr>رؤيا ٤ : ١  بعد هذا نظرت وإذا باب مفتوح في السماء</vt:lpstr>
      <vt:lpstr>رؤيا ٤ : ١  اصعد إلى هنا فأريك ما لا بد أن يصير بعد هذا </vt:lpstr>
      <vt:lpstr>1- دعوة للمعرفة  ( 4: 1)</vt:lpstr>
      <vt:lpstr>بعض الطعام للتفكير</vt:lpstr>
      <vt:lpstr>دعوة للتعجب ( 4: 2 – 8 أ )</vt:lpstr>
      <vt:lpstr>دعوة للتعجب ( 4: 2- 8أ)</vt:lpstr>
      <vt:lpstr>PowerPoint Presentation</vt:lpstr>
      <vt:lpstr>من هم الأربعة والعشرون شيخاً (4: 4) ؟</vt:lpstr>
      <vt:lpstr>من هم الأربعة والعشرون شيخاً (4: 4) ؟</vt:lpstr>
      <vt:lpstr>PowerPoint Presentation</vt:lpstr>
      <vt:lpstr>PowerPoint Presentation</vt:lpstr>
      <vt:lpstr>PowerPoint Presentation</vt:lpstr>
      <vt:lpstr>دعوة للتعجب ( 4: 2 – 8 أ )</vt:lpstr>
      <vt:lpstr>بعض الطعام للتفكير </vt:lpstr>
      <vt:lpstr>دعوة للعبادة (4: 8ب-11)</vt:lpstr>
      <vt:lpstr>دعوة للعبادة  (4: 8ب - 11)</vt:lpstr>
      <vt:lpstr>دعوة للعبادة ( 4: 8ب – 11)</vt:lpstr>
      <vt:lpstr>خلاصة وتطبيق</vt:lpstr>
      <vt:lpstr>الفكرة الرئيسية في رؤيا 4</vt:lpstr>
      <vt:lpstr>خلاصة وتطبيق</vt:lpstr>
      <vt:lpstr>Black</vt:lpstr>
      <vt:lpstr>يسوع ينتصر</vt:lpstr>
      <vt:lpstr>PowerPoint Presentation</vt:lpstr>
    </vt:vector>
  </TitlesOfParts>
  <Company>Singapore Bible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Worthy of All Worship</dc:title>
  <dc:creator>Rick Griffith</dc:creator>
  <cp:lastModifiedBy>Rick Griffith</cp:lastModifiedBy>
  <cp:revision>19</cp:revision>
  <dcterms:created xsi:type="dcterms:W3CDTF">2014-02-02T22:06:14Z</dcterms:created>
  <dcterms:modified xsi:type="dcterms:W3CDTF">2024-08-16T00:58:41Z</dcterms:modified>
</cp:coreProperties>
</file>