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7.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8.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1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8.xml" ContentType="application/vnd.openxmlformats-officedocument.themeOverride+xml"/>
  <Override PartName="/ppt/notesSlides/notesSlide12.xml" ContentType="application/vnd.openxmlformats-officedocument.presentationml.notesSlide+xml"/>
  <Override PartName="/ppt/theme/themeOverride9.xml" ContentType="application/vnd.openxmlformats-officedocument.themeOverride+xml"/>
  <Override PartName="/ppt/notesSlides/notesSlide13.xml" ContentType="application/vnd.openxmlformats-officedocument.presentationml.notesSlide+xml"/>
  <Override PartName="/ppt/theme/themeOverride10.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2.xml" ContentType="application/vnd.openxmlformats-officedocument.themeOverride+xml"/>
  <Override PartName="/ppt/notesSlides/notesSlide24.xml" ContentType="application/vnd.openxmlformats-officedocument.presentationml.notesSlide+xml"/>
  <Override PartName="/ppt/theme/themeOverride13.xml" ContentType="application/vnd.openxmlformats-officedocument.themeOverride+xml"/>
  <Override PartName="/ppt/notesSlides/notesSlide25.xml" ContentType="application/vnd.openxmlformats-officedocument.presentationml.notesSlide+xml"/>
  <Override PartName="/ppt/theme/themeOverride1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5.xml" ContentType="application/vnd.openxmlformats-officedocument.themeOverride+xml"/>
  <Override PartName="/ppt/notesSlides/notesSlide28.xml" ContentType="application/vnd.openxmlformats-officedocument.presentationml.notesSlide+xml"/>
  <Override PartName="/ppt/theme/themeOverride1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7.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8.xml" ContentType="application/vnd.openxmlformats-officedocument.themeOverride+xml"/>
  <Override PartName="/ppt/notesSlides/notesSlide46.xml" ContentType="application/vnd.openxmlformats-officedocument.presentationml.notesSlide+xml"/>
  <Override PartName="/ppt/theme/themeOverride19.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0.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xml" ContentType="application/vnd.openxmlformats-officedocument.presentationml.tags+xml"/>
  <Override PartName="/ppt/notesSlides/notesSlide55.xml" ContentType="application/vnd.openxmlformats-officedocument.presentationml.notesSlide+xml"/>
  <Override PartName="/ppt/tags/tag3.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21.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01" r:id="rId4"/>
    <p:sldMasterId id="2147483737" r:id="rId5"/>
    <p:sldMasterId id="2147483758" r:id="rId6"/>
    <p:sldMasterId id="2147483884" r:id="rId7"/>
    <p:sldMasterId id="2147483896" r:id="rId8"/>
    <p:sldMasterId id="2147483908" r:id="rId9"/>
    <p:sldMasterId id="2147483920" r:id="rId10"/>
    <p:sldMasterId id="2147483924" r:id="rId11"/>
    <p:sldMasterId id="2147483973" r:id="rId12"/>
    <p:sldMasterId id="2147483985" r:id="rId13"/>
    <p:sldMasterId id="2147483997" r:id="rId14"/>
    <p:sldMasterId id="2147484009" r:id="rId15"/>
    <p:sldMasterId id="2147484022" r:id="rId16"/>
    <p:sldMasterId id="2147484034" r:id="rId17"/>
    <p:sldMasterId id="2147484171" r:id="rId18"/>
    <p:sldMasterId id="2147484183" r:id="rId19"/>
    <p:sldMasterId id="2147484186" r:id="rId20"/>
    <p:sldMasterId id="2147484200" r:id="rId21"/>
  </p:sldMasterIdLst>
  <p:notesMasterIdLst>
    <p:notesMasterId r:id="rId100"/>
  </p:notesMasterIdLst>
  <p:sldIdLst>
    <p:sldId id="5312" r:id="rId22"/>
    <p:sldId id="444" r:id="rId23"/>
    <p:sldId id="626" r:id="rId24"/>
    <p:sldId id="627" r:id="rId25"/>
    <p:sldId id="628" r:id="rId26"/>
    <p:sldId id="629" r:id="rId27"/>
    <p:sldId id="834" r:id="rId28"/>
    <p:sldId id="631" r:id="rId29"/>
    <p:sldId id="632" r:id="rId30"/>
    <p:sldId id="633" r:id="rId31"/>
    <p:sldId id="4925" r:id="rId32"/>
    <p:sldId id="635" r:id="rId33"/>
    <p:sldId id="5313" r:id="rId34"/>
    <p:sldId id="842" r:id="rId35"/>
    <p:sldId id="5274" r:id="rId36"/>
    <p:sldId id="5254" r:id="rId37"/>
    <p:sldId id="640" r:id="rId38"/>
    <p:sldId id="641" r:id="rId39"/>
    <p:sldId id="5314" r:id="rId40"/>
    <p:sldId id="835" r:id="rId41"/>
    <p:sldId id="644" r:id="rId42"/>
    <p:sldId id="645" r:id="rId43"/>
    <p:sldId id="5275" r:id="rId44"/>
    <p:sldId id="647" r:id="rId45"/>
    <p:sldId id="648" r:id="rId46"/>
    <p:sldId id="649" r:id="rId47"/>
    <p:sldId id="650" r:id="rId48"/>
    <p:sldId id="651" r:id="rId49"/>
    <p:sldId id="5330" r:id="rId50"/>
    <p:sldId id="653" r:id="rId51"/>
    <p:sldId id="5214" r:id="rId52"/>
    <p:sldId id="655" r:id="rId53"/>
    <p:sldId id="5238" r:id="rId54"/>
    <p:sldId id="657" r:id="rId55"/>
    <p:sldId id="658" r:id="rId56"/>
    <p:sldId id="659" r:id="rId57"/>
    <p:sldId id="2587" r:id="rId58"/>
    <p:sldId id="661" r:id="rId59"/>
    <p:sldId id="662" r:id="rId60"/>
    <p:sldId id="663" r:id="rId61"/>
    <p:sldId id="664" r:id="rId62"/>
    <p:sldId id="665" r:id="rId63"/>
    <p:sldId id="666" r:id="rId64"/>
    <p:sldId id="667" r:id="rId65"/>
    <p:sldId id="668" r:id="rId66"/>
    <p:sldId id="669" r:id="rId67"/>
    <p:sldId id="844" r:id="rId68"/>
    <p:sldId id="671" r:id="rId69"/>
    <p:sldId id="672" r:id="rId70"/>
    <p:sldId id="673" r:id="rId71"/>
    <p:sldId id="674" r:id="rId72"/>
    <p:sldId id="675" r:id="rId73"/>
    <p:sldId id="265" r:id="rId74"/>
    <p:sldId id="5321" r:id="rId75"/>
    <p:sldId id="5279" r:id="rId76"/>
    <p:sldId id="5280" r:id="rId77"/>
    <p:sldId id="5281" r:id="rId78"/>
    <p:sldId id="5284" r:id="rId79"/>
    <p:sldId id="5285" r:id="rId80"/>
    <p:sldId id="5287" r:id="rId81"/>
    <p:sldId id="5262" r:id="rId82"/>
    <p:sldId id="685" r:id="rId83"/>
    <p:sldId id="4175" r:id="rId84"/>
    <p:sldId id="687" r:id="rId85"/>
    <p:sldId id="688" r:id="rId86"/>
    <p:sldId id="5239" r:id="rId87"/>
    <p:sldId id="690" r:id="rId88"/>
    <p:sldId id="691" r:id="rId89"/>
    <p:sldId id="692" r:id="rId90"/>
    <p:sldId id="441" r:id="rId91"/>
    <p:sldId id="694" r:id="rId92"/>
    <p:sldId id="695" r:id="rId93"/>
    <p:sldId id="696" r:id="rId94"/>
    <p:sldId id="697" r:id="rId95"/>
    <p:sldId id="698" r:id="rId96"/>
    <p:sldId id="699" r:id="rId97"/>
    <p:sldId id="440" r:id="rId98"/>
    <p:sldId id="1978"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0816" autoAdjust="0"/>
  </p:normalViewPr>
  <p:slideViewPr>
    <p:cSldViewPr snapToGrid="0" snapToObjects="1">
      <p:cViewPr>
        <p:scale>
          <a:sx n="85" d="100"/>
          <a:sy n="85" d="100"/>
        </p:scale>
        <p:origin x="2936" y="736"/>
      </p:cViewPr>
      <p:guideLst>
        <p:guide orient="horz" pos="2160"/>
        <p:guide pos="2880"/>
      </p:guideLst>
    </p:cSldViewPr>
  </p:slideViewPr>
  <p:outlineViewPr>
    <p:cViewPr>
      <p:scale>
        <a:sx n="33" d="100"/>
        <a:sy n="33" d="100"/>
      </p:scale>
      <p:origin x="0" y="19624"/>
    </p:cViewPr>
  </p:outlineViewPr>
  <p:notesTextViewPr>
    <p:cViewPr>
      <p:scale>
        <a:sx n="100" d="100"/>
        <a:sy n="100" d="100"/>
      </p:scale>
      <p:origin x="0" y="0"/>
    </p:cViewPr>
  </p:notesTextViewPr>
  <p:sorterViewPr>
    <p:cViewPr varScale="1">
      <p:scale>
        <a:sx n="1" d="1"/>
        <a:sy n="1" d="1"/>
      </p:scale>
      <p:origin x="0" y="94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16F0-3246-9B00-1E593772CD61}"/>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92ABC7-83F8-2448-A681-249D89DFE26E}" type="datetimeFigureOut">
              <a:rPr lang="en-US" smtClean="0"/>
              <a:t>8/15/24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0D7082-5559-D34D-BB44-BE1C2BCDE915}" type="slidenum">
              <a:rPr lang="en-US" smtClean="0"/>
              <a:t>‹#›</a:t>
            </a:fld>
            <a:endParaRPr lang="en-US"/>
          </a:p>
        </p:txBody>
      </p:sp>
    </p:spTree>
    <p:extLst>
      <p:ext uri="{BB962C8B-B14F-4D97-AF65-F5344CB8AC3E}">
        <p14:creationId xmlns:p14="http://schemas.microsoft.com/office/powerpoint/2010/main" val="12854408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OS-29-Joel-128</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But do you want our church to remain small?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fear us getting big where we lose our family atmosphere?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fight growth?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Or do you enfold new people?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invite others to church?</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4C9448-7FAE-9940-B389-D6EC2ACCA53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NS-27-Rev1-slide 97</a:t>
            </a:r>
          </a:p>
          <a:p>
            <a:pPr eaLnBrk="1" hangingPunct="1"/>
            <a:r>
              <a:rPr lang="en-US" dirty="0">
                <a:latin typeface="Times New Roman" charset="0"/>
                <a:ea typeface="ＭＳ Ｐゴシック" charset="0"/>
                <a:cs typeface="ＭＳ Ｐゴシック" charset="0"/>
              </a:rPr>
              <a:t>NS-27-Rev3-slide 83</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Two factors will help us understand the historical situation in AD 95 with these churches scattered throughout the Empire:</a:t>
            </a:r>
          </a:p>
          <a:p>
            <a:pPr marL="228600" indent="-228600" eaLnBrk="1" hangingPunct="1">
              <a:buFontTx/>
              <a:buAutoNum type="arabicPeriod"/>
              <a:defRPr/>
            </a:pPr>
            <a:r>
              <a:rPr lang="en-US" dirty="0">
                <a:latin typeface="Arial" panose="020B0604020202020204" pitchFamily="34" charset="0"/>
                <a:ea typeface="ＭＳ Ｐゴシック" charset="0"/>
                <a:cs typeface="Arial" panose="020B0604020202020204" pitchFamily="34" charset="0"/>
              </a:rPr>
              <a:t>External persecution against the churches is noted in 1:9 [click] that began in Rome and spread by imperial edict</a:t>
            </a:r>
          </a:p>
          <a:p>
            <a:pPr marL="228600" indent="-228600" eaLnBrk="1" hangingPunct="1">
              <a:buFontTx/>
              <a:buAutoNum type="arabicPeriod"/>
              <a:defRPr/>
            </a:pPr>
            <a:r>
              <a:rPr lang="en-US" dirty="0">
                <a:latin typeface="Arial" panose="020B0604020202020204" pitchFamily="34" charset="0"/>
                <a:ea typeface="ＭＳ Ｐゴシック" charset="0"/>
                <a:cs typeface="Arial" panose="020B0604020202020204" pitchFamily="34" charset="0"/>
              </a:rPr>
              <a:t>Internal compromise within most churches is rebuked in chapters 2-3: division, false teaching, sinful living, self-centered luxurious lifestyles, etc.</a:t>
            </a:r>
          </a:p>
          <a:p>
            <a:pPr eaLnBrk="1" hangingPunct="1">
              <a:defRPr/>
            </a:pPr>
            <a:r>
              <a:rPr lang="en-US" dirty="0">
                <a:latin typeface="Arial" panose="020B0604020202020204" pitchFamily="34" charset="0"/>
                <a:ea typeface="ＭＳ Ｐゴシック" charset="0"/>
                <a:cs typeface="Arial" panose="020B0604020202020204" pitchFamily="34" charset="0"/>
              </a:rPr>
              <a:t>What evidence of internal compromise and eternal persecution do you see in your own experience today?  How can you relate?</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NS-27-Rev1-slide 14</a:t>
            </a:r>
          </a:p>
          <a:p>
            <a:pPr eaLnBrk="1" hangingPunct="1"/>
            <a:r>
              <a:rPr lang="en-US" dirty="0">
                <a:latin typeface="Times New Roman" charset="0"/>
                <a:ea typeface="ＭＳ Ｐゴシック" charset="0"/>
                <a:cs typeface="ＭＳ Ｐゴシック" charset="0"/>
              </a:rPr>
              <a:t>NS-27-Rev3-slide 84</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AE2B59-5B8D-064D-9374-2628577C9EC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2</a:t>
            </a:fld>
            <a:endParaRPr lang="en-US"/>
          </a:p>
        </p:txBody>
      </p:sp>
    </p:spTree>
    <p:extLst>
      <p:ext uri="{BB962C8B-B14F-4D97-AF65-F5344CB8AC3E}">
        <p14:creationId xmlns:p14="http://schemas.microsoft.com/office/powerpoint/2010/main" val="2686114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7AB277-61F0-734B-8718-E1E7D7A0E1A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p:txBody>
          <a:bodyPr/>
          <a:lstStyle/>
          <a:p>
            <a:pPr marL="228600" indent="-228600"/>
            <a:r>
              <a:rPr lang="en-US" b="1" dirty="0"/>
              <a:t>Historical Background (</a:t>
            </a:r>
            <a:r>
              <a:rPr lang="en-US" b="1" dirty="0" err="1"/>
              <a:t>BiblePlaces.com</a:t>
            </a:r>
            <a:r>
              <a:rPr lang="en-US" b="1" dirty="0"/>
              <a:t>)</a:t>
            </a:r>
          </a:p>
          <a:p>
            <a:pPr marL="228600" indent="-228600">
              <a:buFontTx/>
              <a:buAutoNum type="arabicPeriod"/>
            </a:pPr>
            <a:r>
              <a:rPr lang="en-US" dirty="0"/>
              <a:t>Philadelphia was founded either by </a:t>
            </a:r>
            <a:r>
              <a:rPr lang="en-US" dirty="0" err="1"/>
              <a:t>Eumenes</a:t>
            </a:r>
            <a:r>
              <a:rPr lang="en-US" dirty="0"/>
              <a:t> II, king of Pergamum, or his younger brother </a:t>
            </a:r>
            <a:r>
              <a:rPr lang="en-US" dirty="0" err="1"/>
              <a:t>Attalus</a:t>
            </a:r>
            <a:r>
              <a:rPr lang="en-US" dirty="0"/>
              <a:t> II, who reigned from 159-138 B.C.  Founded in honor of </a:t>
            </a:r>
            <a:r>
              <a:rPr lang="en-US" dirty="0" err="1"/>
              <a:t>Attalus</a:t>
            </a:r>
            <a:r>
              <a:rPr lang="en-US" dirty="0"/>
              <a:t> II, the name of the city means </a:t>
            </a:r>
            <a:r>
              <a:rPr lang="en-US" altLang="ja-JP" dirty="0">
                <a:latin typeface="Arial"/>
              </a:rPr>
              <a:t>"</a:t>
            </a:r>
            <a:r>
              <a:rPr lang="en-US" dirty="0"/>
              <a:t>lover of his brother.</a:t>
            </a:r>
            <a:r>
              <a:rPr lang="en-US" altLang="ja-JP" dirty="0">
                <a:latin typeface="Arial"/>
              </a:rPr>
              <a:t>"</a:t>
            </a:r>
            <a:r>
              <a:rPr lang="en-US" dirty="0"/>
              <a:t>  This refers to </a:t>
            </a:r>
            <a:r>
              <a:rPr lang="en-US" dirty="0" err="1"/>
              <a:t>Attalus</a:t>
            </a:r>
            <a:r>
              <a:rPr lang="ja-JP" altLang="en-US" dirty="0">
                <a:latin typeface="Arial"/>
              </a:rPr>
              <a:t>’</a:t>
            </a:r>
            <a:r>
              <a:rPr lang="en-US" dirty="0"/>
              <a:t> loyalty to his brother in refusing to overthrow him, even amidst encouragement from advisors to do so.</a:t>
            </a:r>
          </a:p>
          <a:p>
            <a:pPr marL="228600" indent="-228600">
              <a:buFontTx/>
              <a:buAutoNum type="arabicPeriod"/>
            </a:pPr>
            <a:r>
              <a:rPr lang="en-US" dirty="0"/>
              <a:t>At the edge of the </a:t>
            </a:r>
            <a:r>
              <a:rPr lang="en-US" i="1" dirty="0" err="1"/>
              <a:t>Katakekaumene</a:t>
            </a:r>
            <a:r>
              <a:rPr lang="en-US" i="1" dirty="0"/>
              <a:t> </a:t>
            </a:r>
            <a:r>
              <a:rPr lang="en-US" dirty="0"/>
              <a:t>(the </a:t>
            </a:r>
            <a:r>
              <a:rPr lang="en-US" altLang="ja-JP" dirty="0">
                <a:latin typeface="Arial"/>
              </a:rPr>
              <a:t>"</a:t>
            </a:r>
            <a:r>
              <a:rPr lang="en-US" dirty="0"/>
              <a:t>burned land</a:t>
            </a:r>
            <a:r>
              <a:rPr lang="en-US" altLang="ja-JP" dirty="0">
                <a:latin typeface="Arial"/>
              </a:rPr>
              <a:t>"</a:t>
            </a:r>
            <a:r>
              <a:rPr lang="en-US" dirty="0"/>
              <a:t>) was a fertile volcanic plain suitable for agriculture, especially grapes; Philadelphia came to be known for its grape production.  It was located in a region plagued by many earthquakes, which severely damaged the city in 17 and 23 A.D.  Out of gratitude to Emperor Tiberius for his help in rebuilding it, the city took on the name Neo Caesarea.  Emperor </a:t>
            </a:r>
            <a:r>
              <a:rPr lang="en-US" dirty="0" err="1"/>
              <a:t>Rasmanianus</a:t>
            </a:r>
            <a:r>
              <a:rPr lang="en-US" dirty="0"/>
              <a:t> changed this name to </a:t>
            </a:r>
            <a:r>
              <a:rPr lang="en-US" dirty="0" err="1"/>
              <a:t>Plabia</a:t>
            </a:r>
            <a:r>
              <a:rPr lang="en-US" dirty="0"/>
              <a:t>, after his wife, but this name also quickly went out of use.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سيمرنا وقامت كنيسة سيمرنا بعد ذلك بعمل نسختها وإرسال النسخة الأصلية إلى برغاموس التي تقع على الطريق الرئيسي إلى الشمال </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"…Philadelphia was located on the junction of several important trade routes, earning it the nickname </a:t>
            </a:r>
            <a:r>
              <a:rPr lang="en-US" altLang="ja-JP" dirty="0">
                <a:latin typeface="Arial"/>
              </a:rPr>
              <a:t>"</a:t>
            </a:r>
            <a:r>
              <a:rPr lang="en-US" dirty="0"/>
              <a:t>gateway to the east.</a:t>
            </a:r>
            <a:r>
              <a:rPr lang="en-US" altLang="ja-JP" dirty="0">
                <a:latin typeface="Arial"/>
              </a:rPr>
              <a:t>"</a:t>
            </a:r>
            <a:r>
              <a:rPr lang="en-US" dirty="0"/>
              <a:t>  The city was intended to serve as a base for the spread of Hellenism [Greek</a:t>
            </a:r>
            <a:r>
              <a:rPr lang="en-US" baseline="0" dirty="0"/>
              <a:t> culture] </a:t>
            </a:r>
            <a:r>
              <a:rPr lang="en-US" dirty="0"/>
              <a:t>to the recently-annexed territories of Lydia and Phrygia…"</a:t>
            </a:r>
            <a:r>
              <a:rPr lang="en-US" baseline="0" dirty="0"/>
              <a:t> (Bolen slide 6, point 2)</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t>
            </a:r>
            <a:r>
              <a:rPr lang="en-US" b="1" dirty="0" err="1"/>
              <a:t>BiblePlaces.com</a:t>
            </a:r>
            <a:r>
              <a:rPr lang="en-US" b="1" dirty="0"/>
              <a:t>)</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288585-F612-074D-9B53-1EFC9ADE010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a:t>
            </a:r>
            <a:r>
              <a:rPr lang="en-US" sz="1200" b="0" kern="1200" dirty="0">
                <a:solidFill>
                  <a:schemeClr val="tx1"/>
                </a:solidFill>
                <a:effectLst/>
                <a:latin typeface="Arial" panose="020B0604020202020204" pitchFamily="34" charset="0"/>
                <a:ea typeface="+mn-ea"/>
                <a:cs typeface="Arial" panose="020B0604020202020204" pitchFamily="34" charset="0"/>
              </a:rPr>
              <a:t>Holy" means Christ is worthy to judge the spiritual life of the Philadelphia church.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288585-F612-074D-9B53-1EFC9ADE010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2917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OS-29-Joel-128</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E018F85-8664-0F4E-93F5-394ABC92FE6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7698" name="Rectangle 1026"/>
          <p:cNvSpPr>
            <a:spLocks noGrp="1" noRot="1" noChangeAspect="1" noChangeArrowheads="1"/>
          </p:cNvSpPr>
          <p:nvPr>
            <p:ph type="sldImg"/>
          </p:nvPr>
        </p:nvSpPr>
        <p:spPr>
          <a:solidFill>
            <a:srgbClr val="FFFFFF"/>
          </a:solidFill>
          <a:ln/>
        </p:spPr>
      </p:sp>
      <p:sp>
        <p:nvSpPr>
          <p:cNvPr id="157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SLIDE 113</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FCA20C-4FE3-3B4A-87AD-24DE9D7C8E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dirty="0">
              <a:latin typeface="Arial"/>
              <a:ea typeface="ＭＳ Ｐゴシック" charset="0"/>
              <a:cs typeface="Arial"/>
            </a:endParaRPr>
          </a:p>
          <a:p>
            <a:pPr algn="r" rtl="1"/>
            <a:r>
              <a:rPr lang="ar-EG" dirty="0">
                <a:latin typeface="Arial"/>
                <a:ea typeface="ＭＳ Ｐゴシック" charset="0"/>
                <a:cs typeface="Arial"/>
              </a:rPr>
              <a:t>الشرائح الـ 22 التالية هي نفسها الشرائح 193-215 من عرض رؤيا 1-12</a:t>
            </a:r>
            <a:endParaRPr lang="en-US" dirty="0">
              <a:latin typeface="Arial"/>
              <a:ea typeface="ＭＳ Ｐゴシック" charset="0"/>
              <a:cs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B21F42-2519-BD46-972A-C90C4E73E8D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B0D31-577B-FB4C-863E-0A8E9078BC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كلمة </a:t>
            </a:r>
            <a:r>
              <a:rPr lang="en-US" altLang="ja-JP" dirty="0">
                <a:latin typeface="Arial"/>
                <a:ea typeface="ＭＳ Ｐゴシック" charset="0"/>
                <a:cs typeface="Arial"/>
              </a:rPr>
              <a:t>apo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A51627-13AE-3242-9BD0-51F93EEC3B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B36CA3-24B8-374E-BAB9-641666B01B6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483" name="Rectangle 3"/>
          <p:cNvSpPr>
            <a:spLocks noGrp="1" noChangeArrowheads="1"/>
          </p:cNvSpPr>
          <p:nvPr>
            <p:ph type="body" idx="1"/>
          </p:nvPr>
        </p:nvSpPr>
        <p:spPr/>
        <p:txBody>
          <a:bodyPr/>
          <a:lstStyle/>
          <a:p>
            <a:pPr marL="228600" indent="-228600"/>
            <a:r>
              <a:rPr lang="en-US" b="1" dirty="0"/>
              <a:t>Biblical Significance</a:t>
            </a:r>
            <a:endParaRPr lang="en-US" dirty="0"/>
          </a:p>
          <a:p>
            <a:pPr marL="228600" indent="-228600"/>
            <a:r>
              <a:rPr lang="en-US" dirty="0"/>
              <a:t>Philadelphia is only mentioned in the book of </a:t>
            </a:r>
            <a:r>
              <a:rPr lang="ar-SA" dirty="0"/>
              <a:t>رؤيا يوحنا</a:t>
            </a:r>
            <a:r>
              <a:rPr lang="en-US" dirty="0"/>
              <a:t>.  It was one of the two churches to whom the apostle John wrote during his exile on Patmos not receiving condemnation.  Philadelphia was also the most recently founded city among the seven churches.</a:t>
            </a:r>
          </a:p>
          <a:p>
            <a:pPr marL="228600" indent="-228600">
              <a:buFontTx/>
              <a:buAutoNum type="arabicPeriod"/>
            </a:pPr>
            <a:r>
              <a:rPr lang="ar-SA" dirty="0"/>
              <a:t>رؤيا يوحنا</a:t>
            </a:r>
            <a:r>
              <a:rPr lang="en-US" dirty="0"/>
              <a:t> 3:9 (KJV) </a:t>
            </a:r>
            <a:r>
              <a:rPr lang="en-US" altLang="ja-JP" dirty="0">
                <a:latin typeface="Arial"/>
              </a:rPr>
              <a:t>"</a:t>
            </a:r>
            <a:r>
              <a:rPr lang="en-US" dirty="0"/>
              <a:t>Behold, I will make them of the synagogue of Satan, which say they are Jews, and are not, but do lie; behold, I will make them to come and worship before thy feet, and to know that I have loved thee.</a:t>
            </a:r>
            <a:r>
              <a:rPr lang="en-US" altLang="ja-JP" dirty="0">
                <a:latin typeface="Arial"/>
              </a:rPr>
              <a:t>"</a:t>
            </a:r>
            <a:r>
              <a:rPr lang="en-US" dirty="0"/>
              <a:t>  This is a reference to the opposition of believers in Philadelphia, the unbelieving Jewish population of the city.  Many Jews lived in the city of Philadelphia.</a:t>
            </a:r>
          </a:p>
          <a:p>
            <a:pPr marL="228600" indent="-228600">
              <a:buFontTx/>
              <a:buAutoNum type="arabicPeriod"/>
            </a:pPr>
            <a:r>
              <a:rPr lang="ar-SA" dirty="0"/>
              <a:t>رؤيا يوحنا</a:t>
            </a:r>
            <a:r>
              <a:rPr lang="en-US" dirty="0"/>
              <a:t> 3:12 (KJV) </a:t>
            </a:r>
            <a:r>
              <a:rPr lang="en-US" altLang="ja-JP" dirty="0">
                <a:latin typeface="Arial"/>
              </a:rPr>
              <a:t>"</a:t>
            </a:r>
            <a:r>
              <a:rPr lang="en-US" dirty="0"/>
              <a:t>Him that </a:t>
            </a:r>
            <a:r>
              <a:rPr lang="en-US" dirty="0" err="1"/>
              <a:t>overcometh</a:t>
            </a:r>
            <a:r>
              <a:rPr lang="en-US" dirty="0"/>
              <a:t> will I make a pillar in the temple of my God, and he shall go no more out: and I will write upon him the name of my God, and the name of the city of my God, which is new Jerusalem, which cometh down out of heaven from my God: and I will write upon him my new name.</a:t>
            </a:r>
            <a:r>
              <a:rPr lang="en-US" altLang="ja-JP" dirty="0">
                <a:latin typeface="Arial"/>
              </a:rPr>
              <a:t>"</a:t>
            </a:r>
            <a:r>
              <a:rPr lang="en-US" dirty="0"/>
              <a:t>  The word picture of the pillar would have had special significance for the inhabitants of a city plagued with earthquakes.  Pillars were support for buildings; this is a picture of God</a:t>
            </a:r>
            <a:r>
              <a:rPr lang="ja-JP" altLang="en-US" dirty="0">
                <a:latin typeface="Arial"/>
              </a:rPr>
              <a:t>’</a:t>
            </a:r>
            <a:r>
              <a:rPr lang="en-US" dirty="0"/>
              <a:t>s solid nature and holy temple, compared with the fallen pillars of the pagan gods.  The name mentioned in the verse would have had significance in light of the city</a:t>
            </a:r>
            <a:r>
              <a:rPr lang="ja-JP" altLang="en-US" dirty="0">
                <a:latin typeface="Arial"/>
              </a:rPr>
              <a:t>’</a:t>
            </a:r>
            <a:r>
              <a:rPr lang="en-US" dirty="0"/>
              <a:t>s numerous name changes over the years.  Naming is one way to claim possession; just as each emperor tried to claim dominion from the city by re-naming it, so God establishes His eternal dominion over the believers by giving them an eternal, unchanging name.</a:t>
            </a:r>
          </a:p>
          <a:p>
            <a:pPr marL="228600" indent="-228600"/>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01E8E0-5F47-8446-A9D8-B5F4308982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20522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Did any of the mission trips seem like a fit for you?</a:t>
            </a:r>
          </a:p>
          <a:p>
            <a:r>
              <a:rPr lang="en-US" dirty="0">
                <a:latin typeface="Times New Roman" charset="0"/>
                <a:ea typeface="ＭＳ Ｐゴシック" charset="0"/>
                <a:cs typeface="ＭＳ Ｐゴシック" charset="0"/>
              </a:rPr>
              <a:t>How about local ministry to youth or prisoners?</a:t>
            </a:r>
          </a:p>
          <a:p>
            <a:r>
              <a:rPr lang="en-US" dirty="0">
                <a:latin typeface="Times New Roman" charset="0"/>
                <a:ea typeface="ＭＳ Ｐゴシック" charset="0"/>
                <a:cs typeface="ＭＳ Ｐゴシック" charset="0"/>
              </a:rPr>
              <a:t>God is bringing more young professionals here.  Can you help gather them together?</a:t>
            </a:r>
          </a:p>
          <a:p>
            <a:r>
              <a:rPr lang="en-US" dirty="0">
                <a:latin typeface="Times New Roman" charset="0"/>
                <a:ea typeface="ＭＳ Ｐゴシック" charset="0"/>
                <a:cs typeface="ＭＳ Ｐゴシック" charset="0"/>
              </a:rPr>
              <a:t>Some love kids and babies, so there are open doors there too.</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36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0128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281116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177872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229871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57624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7F954889-AB40-704F-BC83-097AA7686946}" type="datetime1">
              <a:rPr lang="en-US"/>
              <a:pPr>
                <a:defRPr/>
              </a:pPr>
              <a:t>8/15/24</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B1A46438-5426-0E45-84A2-82F30CB7C165}" type="slidenum">
              <a:rPr lang="en-US"/>
              <a:pPr>
                <a:defRPr/>
              </a:pPr>
              <a:t>‹#›</a:t>
            </a:fld>
            <a:endParaRPr lang="en-US"/>
          </a:p>
        </p:txBody>
      </p:sp>
    </p:spTree>
    <p:extLst>
      <p:ext uri="{BB962C8B-B14F-4D97-AF65-F5344CB8AC3E}">
        <p14:creationId xmlns:p14="http://schemas.microsoft.com/office/powerpoint/2010/main" val="26296917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4343B002-4B97-F447-BE00-535564EA4F45}" type="datetime1">
              <a:rPr lang="en-US"/>
              <a:pPr>
                <a:defRPr/>
              </a:pPr>
              <a:t>8/15/24</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471FAEFF-2CE8-A647-982D-840E00993C94}" type="slidenum">
              <a:rPr lang="en-US"/>
              <a:pPr>
                <a:defRPr/>
              </a:pPr>
              <a:t>‹#›</a:t>
            </a:fld>
            <a:endParaRPr lang="en-US"/>
          </a:p>
        </p:txBody>
      </p:sp>
    </p:spTree>
    <p:extLst>
      <p:ext uri="{BB962C8B-B14F-4D97-AF65-F5344CB8AC3E}">
        <p14:creationId xmlns:p14="http://schemas.microsoft.com/office/powerpoint/2010/main" val="34372408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58F0D2-19C1-654F-9511-FA13AEEB28C4}" type="slidenum">
              <a:rPr lang="en-US"/>
              <a:pPr>
                <a:defRPr/>
              </a:pPr>
              <a:t>‹#›</a:t>
            </a:fld>
            <a:endParaRPr lang="en-US"/>
          </a:p>
        </p:txBody>
      </p:sp>
    </p:spTree>
    <p:extLst>
      <p:ext uri="{BB962C8B-B14F-4D97-AF65-F5344CB8AC3E}">
        <p14:creationId xmlns:p14="http://schemas.microsoft.com/office/powerpoint/2010/main" val="24010193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4A0F119-7227-3B43-BA39-F090D43711A1}"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2622467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C2DC1472-985C-B14E-A836-25E74ABE6E1F}"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348001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93B4C049-1733-A341-9583-DF3B84FF1BCC}"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1099774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3705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B396175B-F5A5-784F-BA12-C8146AB32076}"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9082110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8" name="Footer Placeholder 7"/>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9" name="Slide Number Placeholder 8"/>
          <p:cNvSpPr>
            <a:spLocks noGrp="1"/>
          </p:cNvSpPr>
          <p:nvPr>
            <p:ph type="sldNum" sz="quarter" idx="12"/>
          </p:nvPr>
        </p:nvSpPr>
        <p:spPr/>
        <p:txBody>
          <a:bodyPr/>
          <a:lstStyle>
            <a:lvl1pPr eaLnBrk="0" hangingPunct="0">
              <a:defRPr>
                <a:cs typeface="ＭＳ Ｐゴシック" charset="0"/>
              </a:defRPr>
            </a:lvl1pPr>
          </a:lstStyle>
          <a:p>
            <a:pPr>
              <a:defRPr/>
            </a:pPr>
            <a:fld id="{B3FA4C70-47D5-4B4C-A2AB-D51314369888}"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2083077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4" name="Footer Placeholder 3"/>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Slide Number Placeholder 4"/>
          <p:cNvSpPr>
            <a:spLocks noGrp="1"/>
          </p:cNvSpPr>
          <p:nvPr>
            <p:ph type="sldNum" sz="quarter" idx="12"/>
          </p:nvPr>
        </p:nvSpPr>
        <p:spPr/>
        <p:txBody>
          <a:bodyPr/>
          <a:lstStyle>
            <a:lvl1pPr eaLnBrk="0" hangingPunct="0">
              <a:defRPr>
                <a:cs typeface="ＭＳ Ｐゴシック" charset="0"/>
              </a:defRPr>
            </a:lvl1pPr>
          </a:lstStyle>
          <a:p>
            <a:pPr>
              <a:defRPr/>
            </a:pPr>
            <a:fld id="{3BE9F097-0A25-D94E-B049-9879969306EF}"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5786302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3" name="Footer Placeholder 2"/>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4" name="Slide Number Placeholder 3"/>
          <p:cNvSpPr>
            <a:spLocks noGrp="1"/>
          </p:cNvSpPr>
          <p:nvPr>
            <p:ph type="sldNum" sz="quarter" idx="12"/>
          </p:nvPr>
        </p:nvSpPr>
        <p:spPr/>
        <p:txBody>
          <a:bodyPr/>
          <a:lstStyle>
            <a:lvl1pPr eaLnBrk="0" hangingPunct="0">
              <a:defRPr>
                <a:cs typeface="ＭＳ Ｐゴシック" charset="0"/>
              </a:defRPr>
            </a:lvl1pPr>
          </a:lstStyle>
          <a:p>
            <a:pPr>
              <a:defRPr/>
            </a:pPr>
            <a:fld id="{781245D8-07D8-8248-8463-955B4B6B70E7}"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41965282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47EF9954-CE8F-B140-97EF-410B01B3A4FB}"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548195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D27398DB-2F6C-C146-AD00-9BC9102E5241}"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16769512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D1EA780-D04E-F042-971A-8A30C0EBE2C3}"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8962860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82A316E-01DF-4844-8527-5B3C53327CED}"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6215040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0343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628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873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53445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2393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7221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4011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9357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5309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10746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4501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804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259466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9189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65188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0566144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83562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31544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644998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54899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7812826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361423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66729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690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26523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8C971814-8D9F-0C4F-B153-ED3D9EC4817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29154770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0F3EC5D-A675-A247-B11C-5001E556680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637768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79C7DC4-6FFC-D04D-854F-5A9CF06C6B1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010601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3FF168-EC15-AE4E-8085-4AE4E7976DF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145910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02EFB594-2CB9-4D47-964F-8D96657348B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10039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9815D4B-B098-0E49-8265-717B56527B3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735915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EADF71D4-1AEA-D746-807A-A251E1647BE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819621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808ADDD-3316-ED4B-A3E8-B8DE58EE054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039587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3CC19E7-8E0D-AC4D-8AF7-D734EC2C5F2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768073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1F306F-9CF8-9144-A84C-50ADDBEDE3A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58352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226427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F392A88-89E1-7249-ACE0-B4F39C59D20F}"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568318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36273244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0556435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38667452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35749140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1962714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197420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21787692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5642656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3772769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846138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2141155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6925189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8124346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19603898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16592642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8736845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5030226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3422643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38586873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137974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36891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7051837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34822553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6336511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26520461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868777"/>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7773557"/>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7331083"/>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2355513"/>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3465596"/>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040875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591660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556019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2048956"/>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8408556"/>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25735407"/>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51352874"/>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91340353"/>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65296483"/>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7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98822034"/>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85" name="Group 1026"/>
          <p:cNvGrpSpPr/>
          <p:nvPr/>
        </p:nvGrpSpPr>
        <p:grpSpPr>
          <a:xfrm>
            <a:off x="0" y="3902075"/>
            <a:ext cx="3400426" cy="2949576"/>
            <a:chOff x="0" y="0"/>
            <a:chExt cx="3400425" cy="2949575"/>
          </a:xfrm>
        </p:grpSpPr>
        <p:sp>
          <p:nvSpPr>
            <p:cNvPr id="17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8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4989411"/>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4159963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33062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22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73708445"/>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96641116"/>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8027094"/>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9398240"/>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6986818"/>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p>
            <a:r>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7224941"/>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3390892"/>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p>
            <a:r>
              <a:t>Title Text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0124327"/>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4545916"/>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01762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475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324961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659493"/>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279838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02506117"/>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28257656"/>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38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69186999"/>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0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694814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84277294"/>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43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71493252"/>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094515910"/>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grpSp>
        <p:nvGrpSpPr>
          <p:cNvPr id="469" name="Group 2"/>
          <p:cNvGrpSpPr/>
          <p:nvPr/>
        </p:nvGrpSpPr>
        <p:grpSpPr>
          <a:xfrm>
            <a:off x="0" y="3902075"/>
            <a:ext cx="3400426" cy="2949576"/>
            <a:chOff x="0" y="0"/>
            <a:chExt cx="3400425" cy="2949575"/>
          </a:xfrm>
        </p:grpSpPr>
        <p:sp>
          <p:nvSpPr>
            <p:cNvPr id="4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7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7874706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457861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Arial"/>
                <a:ea typeface="Arial"/>
                <a:cs typeface="Arial"/>
                <a:sym typeface="Arial"/>
              </a:defRPr>
            </a:lvl1pPr>
            <a:lvl2pPr marL="0" indent="457200" algn="ctr">
              <a:buSzTx/>
              <a:buNone/>
              <a:defRPr>
                <a:solidFill>
                  <a:srgbClr val="888888"/>
                </a:solidFill>
                <a:latin typeface="Arial"/>
                <a:ea typeface="Arial"/>
                <a:cs typeface="Arial"/>
                <a:sym typeface="Arial"/>
              </a:defRPr>
            </a:lvl2pPr>
            <a:lvl3pPr marL="0" indent="914400" algn="ctr">
              <a:buSzTx/>
              <a:buNone/>
              <a:defRPr>
                <a:solidFill>
                  <a:srgbClr val="888888"/>
                </a:solidFill>
                <a:latin typeface="Arial"/>
                <a:ea typeface="Arial"/>
                <a:cs typeface="Arial"/>
                <a:sym typeface="Arial"/>
              </a:defRPr>
            </a:lvl3pPr>
            <a:lvl4pPr marL="0" indent="1371600" algn="ctr">
              <a:buSzTx/>
              <a:buNone/>
              <a:defRPr>
                <a:solidFill>
                  <a:srgbClr val="888888"/>
                </a:solidFill>
                <a:latin typeface="Arial"/>
                <a:ea typeface="Arial"/>
                <a:cs typeface="Arial"/>
                <a:sym typeface="Arial"/>
              </a:defRPr>
            </a:lvl4pPr>
            <a:lvl5pPr marL="0" indent="1828800" algn="ctr">
              <a:buSzTx/>
              <a:buNone/>
              <a:defRPr>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54120371"/>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9"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8409043"/>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Arial"/>
                <a:ea typeface="Arial"/>
                <a:cs typeface="Arial"/>
                <a:sym typeface="Arial"/>
              </a:defRPr>
            </a:lvl1pPr>
            <a:lvl2pPr marL="0" indent="457200">
              <a:spcBef>
                <a:spcPts val="400"/>
              </a:spcBef>
              <a:buSzTx/>
              <a:buNone/>
              <a:defRPr sz="2000">
                <a:solidFill>
                  <a:srgbClr val="888888"/>
                </a:solidFill>
                <a:latin typeface="Arial"/>
                <a:ea typeface="Arial"/>
                <a:cs typeface="Arial"/>
                <a:sym typeface="Arial"/>
              </a:defRPr>
            </a:lvl2pPr>
            <a:lvl3pPr marL="0" indent="914400">
              <a:spcBef>
                <a:spcPts val="400"/>
              </a:spcBef>
              <a:buSzTx/>
              <a:buNone/>
              <a:defRPr sz="2000">
                <a:solidFill>
                  <a:srgbClr val="888888"/>
                </a:solidFill>
                <a:latin typeface="Arial"/>
                <a:ea typeface="Arial"/>
                <a:cs typeface="Arial"/>
                <a:sym typeface="Arial"/>
              </a:defRPr>
            </a:lvl3pPr>
            <a:lvl4pPr marL="0" indent="1371600">
              <a:spcBef>
                <a:spcPts val="400"/>
              </a:spcBef>
              <a:buSzTx/>
              <a:buNone/>
              <a:defRPr sz="2000">
                <a:solidFill>
                  <a:srgbClr val="888888"/>
                </a:solidFill>
                <a:latin typeface="Arial"/>
                <a:ea typeface="Arial"/>
                <a:cs typeface="Arial"/>
                <a:sym typeface="Arial"/>
              </a:defRPr>
            </a:lvl4pPr>
            <a:lvl5pPr marL="0" indent="1828800">
              <a:spcBef>
                <a:spcPts val="400"/>
              </a:spcBef>
              <a:buSzTx/>
              <a:buNone/>
              <a:defRPr sz="2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52333840"/>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latin typeface="Arial"/>
                <a:ea typeface="Arial"/>
                <a:cs typeface="Arial"/>
                <a:sym typeface="Arial"/>
              </a:defRPr>
            </a:lvl1pPr>
            <a:lvl2pPr marL="790575" indent="-333375">
              <a:spcBef>
                <a:spcPts val="600"/>
              </a:spcBef>
              <a:buFont typeface="Arial"/>
              <a:defRPr sz="2800">
                <a:solidFill>
                  <a:schemeClr val="accent3">
                    <a:lumOff val="44000"/>
                  </a:schemeClr>
                </a:solidFill>
                <a:latin typeface="Arial"/>
                <a:ea typeface="Arial"/>
                <a:cs typeface="Arial"/>
                <a:sym typeface="Arial"/>
              </a:defRPr>
            </a:lvl2pPr>
            <a:lvl3pPr marL="1234439" indent="-320039">
              <a:spcBef>
                <a:spcPts val="600"/>
              </a:spcBef>
              <a:buFont typeface="Arial"/>
              <a:defRPr sz="2800">
                <a:solidFill>
                  <a:schemeClr val="accent3">
                    <a:lumOff val="44000"/>
                  </a:schemeClr>
                </a:solidFill>
                <a:latin typeface="Arial"/>
                <a:ea typeface="Arial"/>
                <a:cs typeface="Arial"/>
                <a:sym typeface="Arial"/>
              </a:defRPr>
            </a:lvl3pPr>
            <a:lvl4pPr marL="1727200" indent="-355600">
              <a:spcBef>
                <a:spcPts val="600"/>
              </a:spcBef>
              <a:buFont typeface="Arial"/>
              <a:defRPr sz="2800">
                <a:solidFill>
                  <a:schemeClr val="accent3">
                    <a:lumOff val="44000"/>
                  </a:schemeClr>
                </a:solidFill>
                <a:latin typeface="Arial"/>
                <a:ea typeface="Arial"/>
                <a:cs typeface="Arial"/>
                <a:sym typeface="Arial"/>
              </a:defRPr>
            </a:lvl4pPr>
            <a:lvl5pPr marL="2184400" indent="-355600">
              <a:spcBef>
                <a:spcPts val="600"/>
              </a:spcBef>
              <a:buFont typeface="Arial"/>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581355867"/>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7338509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30018713"/>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34"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36467367"/>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4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96271920"/>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90707675"/>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9114857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206240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0960952"/>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p>
            <a:r>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7447472"/>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4888446"/>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p>
            <a:r>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4317147"/>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0562085"/>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8898397"/>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9290018"/>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0597250"/>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2294375"/>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091295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4257296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527382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7624023"/>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latin typeface="Arial"/>
                <a:ea typeface="Arial"/>
                <a:cs typeface="Arial"/>
                <a:sym typeface="Arial"/>
              </a:defRPr>
            </a:lvl1pPr>
            <a:lvl2pPr marL="790575" indent="-333375">
              <a:spcBef>
                <a:spcPts val="600"/>
              </a:spcBef>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defRPr sz="2800">
                <a:solidFill>
                  <a:schemeClr val="accent3">
                    <a:lumOff val="44000"/>
                  </a:schemeClr>
                </a:solidFill>
                <a:latin typeface="Arial"/>
                <a:ea typeface="Arial"/>
                <a:cs typeface="Arial"/>
                <a:sym typeface="Arial"/>
              </a:defRPr>
            </a:lvl4pPr>
            <a:lvl5pPr marL="2184400" indent="-355600">
              <a:spcBef>
                <a:spcPts val="600"/>
              </a:spcBef>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3380491"/>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052394"/>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4479120"/>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4521430"/>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7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8447146"/>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6572348"/>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2132714"/>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457143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3713421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latin typeface="Arial"/>
                <a:ea typeface="Arial"/>
                <a:cs typeface="Arial"/>
                <a:sym typeface="Arial"/>
              </a:defRPr>
            </a:lvl1pPr>
            <a:lvl2pPr marL="0" indent="457200" algn="ctr" defTabSz="449262">
              <a:lnSpc>
                <a:spcPct val="95000"/>
              </a:lnSpc>
              <a:spcBef>
                <a:spcPts val="800"/>
              </a:spcBef>
              <a:buSzTx/>
              <a:buNone/>
              <a:defRPr>
                <a:latin typeface="Arial"/>
                <a:ea typeface="Arial"/>
                <a:cs typeface="Arial"/>
                <a:sym typeface="Arial"/>
              </a:defRPr>
            </a:lvl2pPr>
            <a:lvl3pPr marL="0" indent="914400" algn="ctr" defTabSz="449262">
              <a:lnSpc>
                <a:spcPct val="95000"/>
              </a:lnSpc>
              <a:spcBef>
                <a:spcPts val="800"/>
              </a:spcBef>
              <a:buSzTx/>
              <a:buNone/>
              <a:defRPr>
                <a:latin typeface="Arial"/>
                <a:ea typeface="Arial"/>
                <a:cs typeface="Arial"/>
                <a:sym typeface="Arial"/>
              </a:defRPr>
            </a:lvl3pPr>
            <a:lvl4pPr marL="0" indent="1371600" algn="ctr" defTabSz="449262">
              <a:lnSpc>
                <a:spcPct val="95000"/>
              </a:lnSpc>
              <a:spcBef>
                <a:spcPts val="800"/>
              </a:spcBef>
              <a:buSzTx/>
              <a:buNone/>
              <a:defRPr>
                <a:latin typeface="Arial"/>
                <a:ea typeface="Arial"/>
                <a:cs typeface="Arial"/>
                <a:sym typeface="Arial"/>
              </a:defRPr>
            </a:lvl4pPr>
            <a:lvl5pPr marL="0" indent="1828800" algn="ctr" defTabSz="449262">
              <a:lnSpc>
                <a:spcPct val="95000"/>
              </a:lnSpc>
              <a:spcBef>
                <a:spcPts val="800"/>
              </a:spcBef>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689183042"/>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9"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9833222"/>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latin typeface="Arial"/>
                <a:ea typeface="Arial"/>
                <a:cs typeface="Arial"/>
                <a:sym typeface="Arial"/>
              </a:defRPr>
            </a:lvl1pPr>
          </a:lstStyle>
          <a:p>
            <a:r>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atin typeface="Arial"/>
                <a:ea typeface="Arial"/>
                <a:cs typeface="Arial"/>
                <a:sym typeface="Arial"/>
              </a:defRPr>
            </a:lvl1pPr>
            <a:lvl2pPr marL="0" indent="457200" defTabSz="449262">
              <a:lnSpc>
                <a:spcPct val="95000"/>
              </a:lnSpc>
              <a:spcBef>
                <a:spcPts val="800"/>
              </a:spcBef>
              <a:buSzTx/>
              <a:buNone/>
              <a:defRPr sz="2000">
                <a:latin typeface="Arial"/>
                <a:ea typeface="Arial"/>
                <a:cs typeface="Arial"/>
                <a:sym typeface="Arial"/>
              </a:defRPr>
            </a:lvl2pPr>
            <a:lvl3pPr marL="0" indent="914400" defTabSz="449262">
              <a:lnSpc>
                <a:spcPct val="95000"/>
              </a:lnSpc>
              <a:spcBef>
                <a:spcPts val="800"/>
              </a:spcBef>
              <a:buSzTx/>
              <a:buNone/>
              <a:defRPr sz="2000">
                <a:latin typeface="Arial"/>
                <a:ea typeface="Arial"/>
                <a:cs typeface="Arial"/>
                <a:sym typeface="Arial"/>
              </a:defRPr>
            </a:lvl3pPr>
            <a:lvl4pPr marL="0" indent="1371600" defTabSz="449262">
              <a:lnSpc>
                <a:spcPct val="95000"/>
              </a:lnSpc>
              <a:spcBef>
                <a:spcPts val="800"/>
              </a:spcBef>
              <a:buSzTx/>
              <a:buNone/>
              <a:defRPr sz="2000">
                <a:latin typeface="Arial"/>
                <a:ea typeface="Arial"/>
                <a:cs typeface="Arial"/>
                <a:sym typeface="Arial"/>
              </a:defRPr>
            </a:lvl4pPr>
            <a:lvl5pPr marL="0" indent="1828800" defTabSz="449262">
              <a:lnSpc>
                <a:spcPct val="95000"/>
              </a:lnSpc>
              <a:spcBef>
                <a:spcPts val="8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789263951"/>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a:latin typeface="Arial"/>
                <a:ea typeface="Arial"/>
                <a:cs typeface="Arial"/>
                <a:sym typeface="Arial"/>
              </a:defRPr>
            </a:lvl1pPr>
            <a:lvl2pPr marL="788723" indent="-331523" defTabSz="449262">
              <a:lnSpc>
                <a:spcPct val="95000"/>
              </a:lnSpc>
              <a:spcBef>
                <a:spcPts val="800"/>
              </a:spcBef>
              <a:buClr>
                <a:srgbClr val="000000"/>
              </a:buClr>
              <a:buFont typeface="Times New Roman"/>
              <a:defRPr sz="2800">
                <a:latin typeface="Arial"/>
                <a:ea typeface="Arial"/>
                <a:cs typeface="Arial"/>
                <a:sym typeface="Arial"/>
              </a:defRPr>
            </a:lvl2pPr>
            <a:lvl3pPr marL="1234439" indent="-320039" defTabSz="449262">
              <a:lnSpc>
                <a:spcPct val="95000"/>
              </a:lnSpc>
              <a:spcBef>
                <a:spcPts val="800"/>
              </a:spcBef>
              <a:buClr>
                <a:srgbClr val="000000"/>
              </a:buClr>
              <a:buFont typeface="Times New Roman"/>
              <a:defRPr sz="2800">
                <a:latin typeface="Arial"/>
                <a:ea typeface="Arial"/>
                <a:cs typeface="Arial"/>
                <a:sym typeface="Arial"/>
              </a:defRPr>
            </a:lvl3pPr>
            <a:lvl4pPr marL="1727200" indent="-355600" defTabSz="449262">
              <a:lnSpc>
                <a:spcPct val="95000"/>
              </a:lnSpc>
              <a:spcBef>
                <a:spcPts val="800"/>
              </a:spcBef>
              <a:buClr>
                <a:srgbClr val="000000"/>
              </a:buClr>
              <a:buFont typeface="Times New Roman"/>
              <a:defRPr sz="2800">
                <a:latin typeface="Arial"/>
                <a:ea typeface="Arial"/>
                <a:cs typeface="Arial"/>
                <a:sym typeface="Arial"/>
              </a:defRPr>
            </a:lvl4pPr>
            <a:lvl5pPr marL="2184400" indent="-355600" defTabSz="449262">
              <a:lnSpc>
                <a:spcPct val="95000"/>
              </a:lnSpc>
              <a:spcBef>
                <a:spcPts val="800"/>
              </a:spcBef>
              <a:buClr>
                <a:srgbClr val="000000"/>
              </a:buClr>
              <a:buFont typeface="Times New Roman"/>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796392304"/>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atin typeface="Arial"/>
                <a:ea typeface="Arial"/>
                <a:cs typeface="Arial"/>
                <a:sym typeface="Arial"/>
              </a:defRPr>
            </a:lvl1pPr>
            <a:lvl2pPr marL="0" indent="457200" defTabSz="449262">
              <a:lnSpc>
                <a:spcPct val="95000"/>
              </a:lnSpc>
              <a:spcBef>
                <a:spcPts val="800"/>
              </a:spcBef>
              <a:buSzTx/>
              <a:buNone/>
              <a:defRPr sz="2400" b="1">
                <a:latin typeface="Arial"/>
                <a:ea typeface="Arial"/>
                <a:cs typeface="Arial"/>
                <a:sym typeface="Arial"/>
              </a:defRPr>
            </a:lvl2pPr>
            <a:lvl3pPr marL="0" indent="914400" defTabSz="449262">
              <a:lnSpc>
                <a:spcPct val="95000"/>
              </a:lnSpc>
              <a:spcBef>
                <a:spcPts val="800"/>
              </a:spcBef>
              <a:buSzTx/>
              <a:buNone/>
              <a:defRPr sz="2400" b="1">
                <a:latin typeface="Arial"/>
                <a:ea typeface="Arial"/>
                <a:cs typeface="Arial"/>
                <a:sym typeface="Arial"/>
              </a:defRPr>
            </a:lvl3pPr>
            <a:lvl4pPr marL="0" indent="1371600" defTabSz="449262">
              <a:lnSpc>
                <a:spcPct val="95000"/>
              </a:lnSpc>
              <a:spcBef>
                <a:spcPts val="800"/>
              </a:spcBef>
              <a:buSzTx/>
              <a:buNone/>
              <a:defRPr sz="2400" b="1">
                <a:latin typeface="Arial"/>
                <a:ea typeface="Arial"/>
                <a:cs typeface="Arial"/>
                <a:sym typeface="Arial"/>
              </a:defRPr>
            </a:lvl4pPr>
            <a:lvl5pPr marL="0" indent="1828800" defTabSz="449262">
              <a:lnSpc>
                <a:spcPct val="95000"/>
              </a:lnSpc>
              <a:spcBef>
                <a:spcPts val="8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latin typeface="Arial"/>
                <a:ea typeface="Arial"/>
                <a:cs typeface="Arial"/>
                <a:sym typeface="Arial"/>
              </a:defRPr>
            </a:pPr>
            <a:endParaRPr/>
          </a:p>
        </p:txBody>
      </p:sp>
      <p:sp>
        <p:nvSpPr>
          <p:cNvPr id="78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438853154"/>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95"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670932649"/>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80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4232720387"/>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latin typeface="Arial"/>
                <a:ea typeface="Arial"/>
                <a:cs typeface="Arial"/>
                <a:sym typeface="Arial"/>
              </a:defRPr>
            </a:pPr>
            <a:endParaRPr/>
          </a:p>
        </p:txBody>
      </p:sp>
      <p:sp>
        <p:nvSpPr>
          <p:cNvPr id="81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206908443"/>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atin typeface="Arial"/>
                <a:ea typeface="Arial"/>
                <a:cs typeface="Arial"/>
                <a:sym typeface="Arial"/>
              </a:defRPr>
            </a:lvl1pPr>
            <a:lvl2pPr marL="0" indent="457200" defTabSz="449262">
              <a:lnSpc>
                <a:spcPct val="95000"/>
              </a:lnSpc>
              <a:spcBef>
                <a:spcPts val="800"/>
              </a:spcBef>
              <a:buSzTx/>
              <a:buNone/>
              <a:defRPr sz="1400">
                <a:latin typeface="Arial"/>
                <a:ea typeface="Arial"/>
                <a:cs typeface="Arial"/>
                <a:sym typeface="Arial"/>
              </a:defRPr>
            </a:lvl2pPr>
            <a:lvl3pPr marL="0" indent="914400" defTabSz="449262">
              <a:lnSpc>
                <a:spcPct val="95000"/>
              </a:lnSpc>
              <a:spcBef>
                <a:spcPts val="800"/>
              </a:spcBef>
              <a:buSzTx/>
              <a:buNone/>
              <a:defRPr sz="1400">
                <a:latin typeface="Arial"/>
                <a:ea typeface="Arial"/>
                <a:cs typeface="Arial"/>
                <a:sym typeface="Arial"/>
              </a:defRPr>
            </a:lvl3pPr>
            <a:lvl4pPr marL="0" indent="1371600" defTabSz="449262">
              <a:lnSpc>
                <a:spcPct val="95000"/>
              </a:lnSpc>
              <a:spcBef>
                <a:spcPts val="800"/>
              </a:spcBef>
              <a:buSzTx/>
              <a:buNone/>
              <a:defRPr sz="1400">
                <a:latin typeface="Arial"/>
                <a:ea typeface="Arial"/>
                <a:cs typeface="Arial"/>
                <a:sym typeface="Arial"/>
              </a:defRPr>
            </a:lvl4pPr>
            <a:lvl5pPr marL="0" indent="1828800" defTabSz="449262">
              <a:lnSpc>
                <a:spcPct val="95000"/>
              </a:lnSpc>
              <a:spcBef>
                <a:spcPts val="8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218590284"/>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027105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077026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83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837"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553791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7387751"/>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8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979884503"/>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94474161"/>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225947334"/>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752927906"/>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273124844"/>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13177904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578798885"/>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06121647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04384403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553894825"/>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0549708"/>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2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981" name="Group 2"/>
          <p:cNvGrpSpPr/>
          <p:nvPr/>
        </p:nvGrpSpPr>
        <p:grpSpPr>
          <a:xfrm>
            <a:off x="-1" y="-1"/>
            <a:ext cx="9145589" cy="6856415"/>
            <a:chOff x="0" y="0"/>
            <a:chExt cx="9145587" cy="6856413"/>
          </a:xfrm>
        </p:grpSpPr>
        <p:sp>
          <p:nvSpPr>
            <p:cNvPr id="94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60" name="Freeform 21"/>
            <p:cNvGrpSpPr/>
            <p:nvPr/>
          </p:nvGrpSpPr>
          <p:grpSpPr>
            <a:xfrm>
              <a:off x="8931275" y="4022725"/>
              <a:ext cx="209551" cy="209551"/>
              <a:chOff x="0" y="0"/>
              <a:chExt cx="209550" cy="209550"/>
            </a:xfrm>
          </p:grpSpPr>
          <p:sp>
            <p:nvSpPr>
              <p:cNvPr id="95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95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96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80" name="Group 39"/>
            <p:cNvGrpSpPr/>
            <p:nvPr/>
          </p:nvGrpSpPr>
          <p:grpSpPr>
            <a:xfrm>
              <a:off x="-1" y="2590800"/>
              <a:ext cx="9140826" cy="2949576"/>
              <a:chOff x="0" y="0"/>
              <a:chExt cx="9140824" cy="2949575"/>
            </a:xfrm>
          </p:grpSpPr>
          <p:sp>
            <p:nvSpPr>
              <p:cNvPr id="97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grpSp>
      <p:sp>
        <p:nvSpPr>
          <p:cNvPr id="98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72695204"/>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085801422"/>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1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9168544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62277276"/>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92084500"/>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6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71884447"/>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9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9740951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0412633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5308692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11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38731054"/>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3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64432752"/>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1701568"/>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9112815"/>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3338514"/>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0267301"/>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3328398"/>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7058654"/>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4672761"/>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124069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5805622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5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1392025"/>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837260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9234779"/>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1408138"/>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p>
            <a:r>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8056787"/>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453518"/>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p>
            <a:r>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4268645"/>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3826367"/>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p>
            <a:r>
              <a:t>Title Text</a:t>
            </a:r>
          </a:p>
        </p:txBody>
      </p:sp>
      <p:sp>
        <p:nvSpPr>
          <p:cNvPr id="1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4827690"/>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6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580265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9657481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922093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5038237"/>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3_Title Slide">
    <p:spTree>
      <p:nvGrpSpPr>
        <p:cNvPr id="1" name=""/>
        <p:cNvGrpSpPr/>
        <p:nvPr/>
      </p:nvGrpSpPr>
      <p:grpSpPr>
        <a:xfrm>
          <a:off x="0" y="0"/>
          <a:ext cx="0" cy="0"/>
          <a:chOff x="0" y="0"/>
          <a:chExt cx="0" cy="0"/>
        </a:xfrm>
      </p:grpSpPr>
      <p:sp>
        <p:nvSpPr>
          <p:cNvPr id="1320" name="Title Text"/>
          <p:cNvSpPr txBox="1">
            <a:spLocks noGrp="1"/>
          </p:cNvSpPr>
          <p:nvPr>
            <p:ph type="title"/>
          </p:nvPr>
        </p:nvSpPr>
        <p:spPr>
          <a:xfrm>
            <a:off x="1143000" y="1122362"/>
            <a:ext cx="6858000" cy="2387601"/>
          </a:xfrm>
          <a:prstGeom prst="rect">
            <a:avLst/>
          </a:prstGeom>
        </p:spPr>
        <p:txBody>
          <a:bodyPr anchor="b"/>
          <a:lstStyle>
            <a:lvl1pPr>
              <a:defRPr sz="6000">
                <a:latin typeface="Arial"/>
                <a:ea typeface="Arial"/>
                <a:cs typeface="Arial"/>
                <a:sym typeface="Arial"/>
              </a:defRPr>
            </a:lvl1pPr>
          </a:lstStyle>
          <a:p>
            <a:r>
              <a:t>Title Text</a:t>
            </a:r>
          </a:p>
        </p:txBody>
      </p:sp>
      <p:sp>
        <p:nvSpPr>
          <p:cNvPr id="132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spcBef>
                <a:spcPts val="500"/>
              </a:spcBef>
              <a:buSzTx/>
              <a:buNone/>
              <a:defRPr sz="2400">
                <a:latin typeface="Arial"/>
                <a:ea typeface="Arial"/>
                <a:cs typeface="Arial"/>
                <a:sym typeface="Arial"/>
              </a:defRPr>
            </a:lvl1pPr>
            <a:lvl2pPr marL="0" indent="457200" algn="ctr">
              <a:spcBef>
                <a:spcPts val="500"/>
              </a:spcBef>
              <a:buSzTx/>
              <a:buNone/>
              <a:defRPr sz="2400">
                <a:latin typeface="Arial"/>
                <a:ea typeface="Arial"/>
                <a:cs typeface="Arial"/>
                <a:sym typeface="Arial"/>
              </a:defRPr>
            </a:lvl2pPr>
            <a:lvl3pPr marL="0" indent="914400" algn="ctr">
              <a:spcBef>
                <a:spcPts val="500"/>
              </a:spcBef>
              <a:buSzTx/>
              <a:buNone/>
              <a:defRPr sz="2400">
                <a:latin typeface="Arial"/>
                <a:ea typeface="Arial"/>
                <a:cs typeface="Arial"/>
                <a:sym typeface="Arial"/>
              </a:defRPr>
            </a:lvl3pPr>
            <a:lvl4pPr marL="0" indent="1371600" algn="ctr">
              <a:spcBef>
                <a:spcPts val="500"/>
              </a:spcBef>
              <a:buSzTx/>
              <a:buNone/>
              <a:defRPr sz="2400">
                <a:latin typeface="Arial"/>
                <a:ea typeface="Arial"/>
                <a:cs typeface="Arial"/>
                <a:sym typeface="Arial"/>
              </a:defRPr>
            </a:lvl4pPr>
            <a:lvl5pPr marL="0" indent="1828800" algn="ctr">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6666039"/>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4966282"/>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a:latin typeface="Arial"/>
                <a:ea typeface="Arial"/>
                <a:cs typeface="Arial"/>
                <a:sym typeface="Arial"/>
              </a:defRPr>
            </a:lvl1pPr>
          </a:lstStyle>
          <a:p>
            <a:r>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a:latin typeface="Arial"/>
                <a:ea typeface="Arial"/>
                <a:cs typeface="Arial"/>
                <a:sym typeface="Arial"/>
              </a:defRPr>
            </a:lvl1pPr>
            <a:lvl2pPr marL="0" indent="457200">
              <a:spcBef>
                <a:spcPts val="500"/>
              </a:spcBef>
              <a:buSzTx/>
              <a:buNone/>
              <a:defRPr sz="2400">
                <a:latin typeface="Arial"/>
                <a:ea typeface="Arial"/>
                <a:cs typeface="Arial"/>
                <a:sym typeface="Arial"/>
              </a:defRPr>
            </a:lvl2pPr>
            <a:lvl3pPr marL="0" indent="914400">
              <a:spcBef>
                <a:spcPts val="500"/>
              </a:spcBef>
              <a:buSzTx/>
              <a:buNone/>
              <a:defRPr sz="2400">
                <a:latin typeface="Arial"/>
                <a:ea typeface="Arial"/>
                <a:cs typeface="Arial"/>
                <a:sym typeface="Arial"/>
              </a:defRPr>
            </a:lvl3pPr>
            <a:lvl4pPr marL="0" indent="1371600">
              <a:spcBef>
                <a:spcPts val="500"/>
              </a:spcBef>
              <a:buSzTx/>
              <a:buNone/>
              <a:defRPr sz="2400">
                <a:latin typeface="Arial"/>
                <a:ea typeface="Arial"/>
                <a:cs typeface="Arial"/>
                <a:sym typeface="Arial"/>
              </a:defRPr>
            </a:lvl4pPr>
            <a:lvl5pPr marL="0" indent="1828800">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7326050"/>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6033919"/>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a:latin typeface="Arial"/>
                <a:ea typeface="Arial"/>
                <a:cs typeface="Arial"/>
                <a:sym typeface="Arial"/>
              </a:defRPr>
            </a:lvl1pPr>
          </a:lstStyle>
          <a:p>
            <a:r>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3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1001546"/>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4427563"/>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17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2099554"/>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spcBef>
                <a:spcPts val="300"/>
              </a:spcBef>
              <a:buSzTx/>
              <a:buNone/>
              <a:defRPr sz="1600">
                <a:latin typeface="Arial"/>
                <a:ea typeface="Arial"/>
                <a:cs typeface="Arial"/>
                <a:sym typeface="Arial"/>
              </a:defRPr>
            </a:pPr>
            <a:endParaRPr/>
          </a:p>
        </p:txBody>
      </p:sp>
      <p:sp>
        <p:nvSpPr>
          <p:cNvPr id="1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959373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895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6611669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a:latin typeface="Arial"/>
                <a:ea typeface="Arial"/>
                <a:cs typeface="Arial"/>
                <a:sym typeface="Arial"/>
              </a:defRPr>
            </a:lvl1pPr>
            <a:lvl2pPr marL="0" indent="457200">
              <a:spcBef>
                <a:spcPts val="300"/>
              </a:spcBef>
              <a:buSzTx/>
              <a:buNone/>
              <a:defRPr sz="1600">
                <a:latin typeface="Arial"/>
                <a:ea typeface="Arial"/>
                <a:cs typeface="Arial"/>
                <a:sym typeface="Arial"/>
              </a:defRPr>
            </a:lvl2pPr>
            <a:lvl3pPr marL="0" indent="914400">
              <a:spcBef>
                <a:spcPts val="300"/>
              </a:spcBef>
              <a:buSzTx/>
              <a:buNone/>
              <a:defRPr sz="1600">
                <a:latin typeface="Arial"/>
                <a:ea typeface="Arial"/>
                <a:cs typeface="Arial"/>
                <a:sym typeface="Arial"/>
              </a:defRPr>
            </a:lvl3pPr>
            <a:lvl4pPr marL="0" indent="1371600">
              <a:spcBef>
                <a:spcPts val="300"/>
              </a:spcBef>
              <a:buSzTx/>
              <a:buNone/>
              <a:defRPr sz="1600">
                <a:latin typeface="Arial"/>
                <a:ea typeface="Arial"/>
                <a:cs typeface="Arial"/>
                <a:sym typeface="Arial"/>
              </a:defRPr>
            </a:lvl4pPr>
            <a:lvl5pPr marL="0" indent="1828800">
              <a:spcBef>
                <a:spcPts val="300"/>
              </a:spcBef>
              <a:buSzTx/>
              <a:buNone/>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3261294"/>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73984772"/>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46052288"/>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2904254"/>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70322761"/>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48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97121205"/>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9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57779407"/>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94756637"/>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52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56547964"/>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1802800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0840184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8/15/24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1823283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8/15/24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532227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8/15/24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0972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8/15/24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05355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8/15/24</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6577697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8/15/24</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535576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8/15/24</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046165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8/15/24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0704121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8/15/24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5490933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8/15/24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15989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346721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8/15/24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262091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296533281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8799874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872873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2448028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7731914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134129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7513836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4647043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35528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9871871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823164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2924491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576613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12102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0543305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9598278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312759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16663223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65584635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229806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0799154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42196471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427655005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94004602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45488422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6532337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39642700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154676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23628422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572081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47987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736695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195184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221670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690963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13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583640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498404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552749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303499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84558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8407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874360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090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791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894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901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04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725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964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098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4508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228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6117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3932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021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86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000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2939354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17587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3239706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526555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83026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825113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24156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911575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318345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3350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6618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28823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04370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717040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86707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17048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497574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26958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96443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139496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8663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152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452519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37693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F71C7-AC95-9D48-9EFA-ADF607B96776}"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275314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9465A-2DBD-384E-897A-B6AE21F465F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402810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00705-73B5-AA43-8A35-6F63436EE16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09666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87E154-B957-B444-B3E6-FF92D75A7B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808123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A33C5E-0F34-E544-AD44-D30ECCC1ADF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07891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F82F83-E653-4C46-A1A5-2B94C977F61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219251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429ECC-B7D8-6649-8253-E323EDD1F5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837293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3F372-AF5C-F34F-9202-AEDED2BFDA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66103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1871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3DA0C-F5E7-8D4C-B86D-F97B417B52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283754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1682D-128C-2F44-B535-F1C530EC4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077846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1B53A-3D5A-A740-A0B7-FF1FE995F0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868954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475502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968969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413259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909977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769787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524577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0453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5" Type="http://schemas.openxmlformats.org/officeDocument/2006/relationships/image" Target="../media/image2.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2.jpe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5.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3.pn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image" Target="../media/image5.png"/><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117" Type="http://schemas.openxmlformats.org/officeDocument/2006/relationships/slideLayout" Target="../slideLayouts/slideLayout290.xml"/><Relationship Id="rId21" Type="http://schemas.openxmlformats.org/officeDocument/2006/relationships/slideLayout" Target="../slideLayouts/slideLayout194.xml"/><Relationship Id="rId42" Type="http://schemas.openxmlformats.org/officeDocument/2006/relationships/slideLayout" Target="../slideLayouts/slideLayout215.xml"/><Relationship Id="rId63" Type="http://schemas.openxmlformats.org/officeDocument/2006/relationships/slideLayout" Target="../slideLayouts/slideLayout236.xml"/><Relationship Id="rId84" Type="http://schemas.openxmlformats.org/officeDocument/2006/relationships/slideLayout" Target="../slideLayouts/slideLayout257.xml"/><Relationship Id="rId16" Type="http://schemas.openxmlformats.org/officeDocument/2006/relationships/slideLayout" Target="../slideLayouts/slideLayout189.xml"/><Relationship Id="rId107" Type="http://schemas.openxmlformats.org/officeDocument/2006/relationships/slideLayout" Target="../slideLayouts/slideLayout280.xml"/><Relationship Id="rId11" Type="http://schemas.openxmlformats.org/officeDocument/2006/relationships/slideLayout" Target="../slideLayouts/slideLayout184.xml"/><Relationship Id="rId32" Type="http://schemas.openxmlformats.org/officeDocument/2006/relationships/slideLayout" Target="../slideLayouts/slideLayout205.xml"/><Relationship Id="rId37" Type="http://schemas.openxmlformats.org/officeDocument/2006/relationships/slideLayout" Target="../slideLayouts/slideLayout210.xml"/><Relationship Id="rId53" Type="http://schemas.openxmlformats.org/officeDocument/2006/relationships/slideLayout" Target="../slideLayouts/slideLayout226.xml"/><Relationship Id="rId58" Type="http://schemas.openxmlformats.org/officeDocument/2006/relationships/slideLayout" Target="../slideLayouts/slideLayout231.xml"/><Relationship Id="rId74" Type="http://schemas.openxmlformats.org/officeDocument/2006/relationships/slideLayout" Target="../slideLayouts/slideLayout247.xml"/><Relationship Id="rId79" Type="http://schemas.openxmlformats.org/officeDocument/2006/relationships/slideLayout" Target="../slideLayouts/slideLayout252.xml"/><Relationship Id="rId102" Type="http://schemas.openxmlformats.org/officeDocument/2006/relationships/slideLayout" Target="../slideLayouts/slideLayout275.xml"/><Relationship Id="rId123" Type="http://schemas.openxmlformats.org/officeDocument/2006/relationships/slideLayout" Target="../slideLayouts/slideLayout296.xml"/><Relationship Id="rId128" Type="http://schemas.openxmlformats.org/officeDocument/2006/relationships/slideLayout" Target="../slideLayouts/slideLayout301.xml"/><Relationship Id="rId5" Type="http://schemas.openxmlformats.org/officeDocument/2006/relationships/slideLayout" Target="../slideLayouts/slideLayout178.xml"/><Relationship Id="rId90" Type="http://schemas.openxmlformats.org/officeDocument/2006/relationships/slideLayout" Target="../slideLayouts/slideLayout263.xml"/><Relationship Id="rId95" Type="http://schemas.openxmlformats.org/officeDocument/2006/relationships/slideLayout" Target="../slideLayouts/slideLayout268.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43" Type="http://schemas.openxmlformats.org/officeDocument/2006/relationships/slideLayout" Target="../slideLayouts/slideLayout216.xml"/><Relationship Id="rId48" Type="http://schemas.openxmlformats.org/officeDocument/2006/relationships/slideLayout" Target="../slideLayouts/slideLayout221.xml"/><Relationship Id="rId64" Type="http://schemas.openxmlformats.org/officeDocument/2006/relationships/slideLayout" Target="../slideLayouts/slideLayout237.xml"/><Relationship Id="rId69" Type="http://schemas.openxmlformats.org/officeDocument/2006/relationships/slideLayout" Target="../slideLayouts/slideLayout242.xml"/><Relationship Id="rId113" Type="http://schemas.openxmlformats.org/officeDocument/2006/relationships/slideLayout" Target="../slideLayouts/slideLayout286.xml"/><Relationship Id="rId118" Type="http://schemas.openxmlformats.org/officeDocument/2006/relationships/slideLayout" Target="../slideLayouts/slideLayout291.xml"/><Relationship Id="rId134" Type="http://schemas.openxmlformats.org/officeDocument/2006/relationships/slideLayout" Target="../slideLayouts/slideLayout307.xml"/><Relationship Id="rId80" Type="http://schemas.openxmlformats.org/officeDocument/2006/relationships/slideLayout" Target="../slideLayouts/slideLayout253.xml"/><Relationship Id="rId85" Type="http://schemas.openxmlformats.org/officeDocument/2006/relationships/slideLayout" Target="../slideLayouts/slideLayout258.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33" Type="http://schemas.openxmlformats.org/officeDocument/2006/relationships/slideLayout" Target="../slideLayouts/slideLayout206.xml"/><Relationship Id="rId38" Type="http://schemas.openxmlformats.org/officeDocument/2006/relationships/slideLayout" Target="../slideLayouts/slideLayout211.xml"/><Relationship Id="rId59" Type="http://schemas.openxmlformats.org/officeDocument/2006/relationships/slideLayout" Target="../slideLayouts/slideLayout232.xml"/><Relationship Id="rId103" Type="http://schemas.openxmlformats.org/officeDocument/2006/relationships/slideLayout" Target="../slideLayouts/slideLayout276.xml"/><Relationship Id="rId108" Type="http://schemas.openxmlformats.org/officeDocument/2006/relationships/slideLayout" Target="../slideLayouts/slideLayout281.xml"/><Relationship Id="rId124" Type="http://schemas.openxmlformats.org/officeDocument/2006/relationships/slideLayout" Target="../slideLayouts/slideLayout297.xml"/><Relationship Id="rId129" Type="http://schemas.openxmlformats.org/officeDocument/2006/relationships/slideLayout" Target="../slideLayouts/slideLayout302.xml"/><Relationship Id="rId54" Type="http://schemas.openxmlformats.org/officeDocument/2006/relationships/slideLayout" Target="../slideLayouts/slideLayout227.xml"/><Relationship Id="rId70" Type="http://schemas.openxmlformats.org/officeDocument/2006/relationships/slideLayout" Target="../slideLayouts/slideLayout243.xml"/><Relationship Id="rId75" Type="http://schemas.openxmlformats.org/officeDocument/2006/relationships/slideLayout" Target="../slideLayouts/slideLayout248.xml"/><Relationship Id="rId91" Type="http://schemas.openxmlformats.org/officeDocument/2006/relationships/slideLayout" Target="../slideLayouts/slideLayout264.xml"/><Relationship Id="rId96" Type="http://schemas.openxmlformats.org/officeDocument/2006/relationships/slideLayout" Target="../slideLayouts/slideLayout26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49" Type="http://schemas.openxmlformats.org/officeDocument/2006/relationships/slideLayout" Target="../slideLayouts/slideLayout222.xml"/><Relationship Id="rId114" Type="http://schemas.openxmlformats.org/officeDocument/2006/relationships/slideLayout" Target="../slideLayouts/slideLayout287.xml"/><Relationship Id="rId119" Type="http://schemas.openxmlformats.org/officeDocument/2006/relationships/slideLayout" Target="../slideLayouts/slideLayout292.xml"/><Relationship Id="rId44" Type="http://schemas.openxmlformats.org/officeDocument/2006/relationships/slideLayout" Target="../slideLayouts/slideLayout217.xml"/><Relationship Id="rId60" Type="http://schemas.openxmlformats.org/officeDocument/2006/relationships/slideLayout" Target="../slideLayouts/slideLayout233.xml"/><Relationship Id="rId65" Type="http://schemas.openxmlformats.org/officeDocument/2006/relationships/slideLayout" Target="../slideLayouts/slideLayout238.xml"/><Relationship Id="rId81" Type="http://schemas.openxmlformats.org/officeDocument/2006/relationships/slideLayout" Target="../slideLayouts/slideLayout254.xml"/><Relationship Id="rId86" Type="http://schemas.openxmlformats.org/officeDocument/2006/relationships/slideLayout" Target="../slideLayouts/slideLayout259.xml"/><Relationship Id="rId130" Type="http://schemas.openxmlformats.org/officeDocument/2006/relationships/slideLayout" Target="../slideLayouts/slideLayout303.xml"/><Relationship Id="rId135" Type="http://schemas.openxmlformats.org/officeDocument/2006/relationships/slideLayout" Target="../slideLayouts/slideLayout308.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9" Type="http://schemas.openxmlformats.org/officeDocument/2006/relationships/slideLayout" Target="../slideLayouts/slideLayout212.xml"/><Relationship Id="rId109" Type="http://schemas.openxmlformats.org/officeDocument/2006/relationships/slideLayout" Target="../slideLayouts/slideLayout282.xml"/><Relationship Id="rId34" Type="http://schemas.openxmlformats.org/officeDocument/2006/relationships/slideLayout" Target="../slideLayouts/slideLayout207.xml"/><Relationship Id="rId50" Type="http://schemas.openxmlformats.org/officeDocument/2006/relationships/slideLayout" Target="../slideLayouts/slideLayout223.xml"/><Relationship Id="rId55" Type="http://schemas.openxmlformats.org/officeDocument/2006/relationships/slideLayout" Target="../slideLayouts/slideLayout228.xml"/><Relationship Id="rId76" Type="http://schemas.openxmlformats.org/officeDocument/2006/relationships/slideLayout" Target="../slideLayouts/slideLayout249.xml"/><Relationship Id="rId97" Type="http://schemas.openxmlformats.org/officeDocument/2006/relationships/slideLayout" Target="../slideLayouts/slideLayout270.xml"/><Relationship Id="rId104" Type="http://schemas.openxmlformats.org/officeDocument/2006/relationships/slideLayout" Target="../slideLayouts/slideLayout277.xml"/><Relationship Id="rId120" Type="http://schemas.openxmlformats.org/officeDocument/2006/relationships/slideLayout" Target="../slideLayouts/slideLayout293.xml"/><Relationship Id="rId125" Type="http://schemas.openxmlformats.org/officeDocument/2006/relationships/slideLayout" Target="../slideLayouts/slideLayout298.xml"/><Relationship Id="rId7" Type="http://schemas.openxmlformats.org/officeDocument/2006/relationships/slideLayout" Target="../slideLayouts/slideLayout180.xml"/><Relationship Id="rId71" Type="http://schemas.openxmlformats.org/officeDocument/2006/relationships/slideLayout" Target="../slideLayouts/slideLayout244.xml"/><Relationship Id="rId92" Type="http://schemas.openxmlformats.org/officeDocument/2006/relationships/slideLayout" Target="../slideLayouts/slideLayout265.xml"/><Relationship Id="rId2" Type="http://schemas.openxmlformats.org/officeDocument/2006/relationships/slideLayout" Target="../slideLayouts/slideLayout175.xml"/><Relationship Id="rId29" Type="http://schemas.openxmlformats.org/officeDocument/2006/relationships/slideLayout" Target="../slideLayouts/slideLayout202.xml"/><Relationship Id="rId24" Type="http://schemas.openxmlformats.org/officeDocument/2006/relationships/slideLayout" Target="../slideLayouts/slideLayout197.xml"/><Relationship Id="rId40" Type="http://schemas.openxmlformats.org/officeDocument/2006/relationships/slideLayout" Target="../slideLayouts/slideLayout213.xml"/><Relationship Id="rId45" Type="http://schemas.openxmlformats.org/officeDocument/2006/relationships/slideLayout" Target="../slideLayouts/slideLayout218.xml"/><Relationship Id="rId66" Type="http://schemas.openxmlformats.org/officeDocument/2006/relationships/slideLayout" Target="../slideLayouts/slideLayout239.xml"/><Relationship Id="rId87" Type="http://schemas.openxmlformats.org/officeDocument/2006/relationships/slideLayout" Target="../slideLayouts/slideLayout260.xml"/><Relationship Id="rId110" Type="http://schemas.openxmlformats.org/officeDocument/2006/relationships/slideLayout" Target="../slideLayouts/slideLayout283.xml"/><Relationship Id="rId115" Type="http://schemas.openxmlformats.org/officeDocument/2006/relationships/slideLayout" Target="../slideLayouts/slideLayout288.xml"/><Relationship Id="rId131" Type="http://schemas.openxmlformats.org/officeDocument/2006/relationships/slideLayout" Target="../slideLayouts/slideLayout304.xml"/><Relationship Id="rId136" Type="http://schemas.openxmlformats.org/officeDocument/2006/relationships/slideLayout" Target="../slideLayouts/slideLayout309.xml"/><Relationship Id="rId61" Type="http://schemas.openxmlformats.org/officeDocument/2006/relationships/slideLayout" Target="../slideLayouts/slideLayout234.xml"/><Relationship Id="rId82" Type="http://schemas.openxmlformats.org/officeDocument/2006/relationships/slideLayout" Target="../slideLayouts/slideLayout255.xml"/><Relationship Id="rId19" Type="http://schemas.openxmlformats.org/officeDocument/2006/relationships/slideLayout" Target="../slideLayouts/slideLayout192.xml"/><Relationship Id="rId14" Type="http://schemas.openxmlformats.org/officeDocument/2006/relationships/slideLayout" Target="../slideLayouts/slideLayout187.xml"/><Relationship Id="rId30" Type="http://schemas.openxmlformats.org/officeDocument/2006/relationships/slideLayout" Target="../slideLayouts/slideLayout203.xml"/><Relationship Id="rId35" Type="http://schemas.openxmlformats.org/officeDocument/2006/relationships/slideLayout" Target="../slideLayouts/slideLayout208.xml"/><Relationship Id="rId56" Type="http://schemas.openxmlformats.org/officeDocument/2006/relationships/slideLayout" Target="../slideLayouts/slideLayout229.xml"/><Relationship Id="rId77" Type="http://schemas.openxmlformats.org/officeDocument/2006/relationships/slideLayout" Target="../slideLayouts/slideLayout250.xml"/><Relationship Id="rId100" Type="http://schemas.openxmlformats.org/officeDocument/2006/relationships/slideLayout" Target="../slideLayouts/slideLayout273.xml"/><Relationship Id="rId105" Type="http://schemas.openxmlformats.org/officeDocument/2006/relationships/slideLayout" Target="../slideLayouts/slideLayout278.xml"/><Relationship Id="rId126" Type="http://schemas.openxmlformats.org/officeDocument/2006/relationships/slideLayout" Target="../slideLayouts/slideLayout299.xml"/><Relationship Id="rId8" Type="http://schemas.openxmlformats.org/officeDocument/2006/relationships/slideLayout" Target="../slideLayouts/slideLayout181.xml"/><Relationship Id="rId51" Type="http://schemas.openxmlformats.org/officeDocument/2006/relationships/slideLayout" Target="../slideLayouts/slideLayout224.xml"/><Relationship Id="rId72" Type="http://schemas.openxmlformats.org/officeDocument/2006/relationships/slideLayout" Target="../slideLayouts/slideLayout245.xml"/><Relationship Id="rId93" Type="http://schemas.openxmlformats.org/officeDocument/2006/relationships/slideLayout" Target="../slideLayouts/slideLayout266.xml"/><Relationship Id="rId98" Type="http://schemas.openxmlformats.org/officeDocument/2006/relationships/slideLayout" Target="../slideLayouts/slideLayout271.xml"/><Relationship Id="rId121" Type="http://schemas.openxmlformats.org/officeDocument/2006/relationships/slideLayout" Target="../slideLayouts/slideLayout294.xml"/><Relationship Id="rId3" Type="http://schemas.openxmlformats.org/officeDocument/2006/relationships/slideLayout" Target="../slideLayouts/slideLayout176.xml"/><Relationship Id="rId25" Type="http://schemas.openxmlformats.org/officeDocument/2006/relationships/slideLayout" Target="../slideLayouts/slideLayout198.xml"/><Relationship Id="rId46" Type="http://schemas.openxmlformats.org/officeDocument/2006/relationships/slideLayout" Target="../slideLayouts/slideLayout219.xml"/><Relationship Id="rId67" Type="http://schemas.openxmlformats.org/officeDocument/2006/relationships/slideLayout" Target="../slideLayouts/slideLayout240.xml"/><Relationship Id="rId116" Type="http://schemas.openxmlformats.org/officeDocument/2006/relationships/slideLayout" Target="../slideLayouts/slideLayout289.xml"/><Relationship Id="rId137" Type="http://schemas.openxmlformats.org/officeDocument/2006/relationships/theme" Target="../theme/theme17.xml"/><Relationship Id="rId20" Type="http://schemas.openxmlformats.org/officeDocument/2006/relationships/slideLayout" Target="../slideLayouts/slideLayout193.xml"/><Relationship Id="rId41" Type="http://schemas.openxmlformats.org/officeDocument/2006/relationships/slideLayout" Target="../slideLayouts/slideLayout214.xml"/><Relationship Id="rId62" Type="http://schemas.openxmlformats.org/officeDocument/2006/relationships/slideLayout" Target="../slideLayouts/slideLayout235.xml"/><Relationship Id="rId83" Type="http://schemas.openxmlformats.org/officeDocument/2006/relationships/slideLayout" Target="../slideLayouts/slideLayout256.xml"/><Relationship Id="rId88" Type="http://schemas.openxmlformats.org/officeDocument/2006/relationships/slideLayout" Target="../slideLayouts/slideLayout261.xml"/><Relationship Id="rId111" Type="http://schemas.openxmlformats.org/officeDocument/2006/relationships/slideLayout" Target="../slideLayouts/slideLayout284.xml"/><Relationship Id="rId132" Type="http://schemas.openxmlformats.org/officeDocument/2006/relationships/slideLayout" Target="../slideLayouts/slideLayout305.xml"/><Relationship Id="rId15" Type="http://schemas.openxmlformats.org/officeDocument/2006/relationships/slideLayout" Target="../slideLayouts/slideLayout188.xml"/><Relationship Id="rId36" Type="http://schemas.openxmlformats.org/officeDocument/2006/relationships/slideLayout" Target="../slideLayouts/slideLayout209.xml"/><Relationship Id="rId57" Type="http://schemas.openxmlformats.org/officeDocument/2006/relationships/slideLayout" Target="../slideLayouts/slideLayout230.xml"/><Relationship Id="rId106" Type="http://schemas.openxmlformats.org/officeDocument/2006/relationships/slideLayout" Target="../slideLayouts/slideLayout279.xml"/><Relationship Id="rId127" Type="http://schemas.openxmlformats.org/officeDocument/2006/relationships/slideLayout" Target="../slideLayouts/slideLayout300.xml"/><Relationship Id="rId10" Type="http://schemas.openxmlformats.org/officeDocument/2006/relationships/slideLayout" Target="../slideLayouts/slideLayout183.xml"/><Relationship Id="rId31" Type="http://schemas.openxmlformats.org/officeDocument/2006/relationships/slideLayout" Target="../slideLayouts/slideLayout204.xml"/><Relationship Id="rId52" Type="http://schemas.openxmlformats.org/officeDocument/2006/relationships/slideLayout" Target="../slideLayouts/slideLayout225.xml"/><Relationship Id="rId73" Type="http://schemas.openxmlformats.org/officeDocument/2006/relationships/slideLayout" Target="../slideLayouts/slideLayout246.xml"/><Relationship Id="rId78" Type="http://schemas.openxmlformats.org/officeDocument/2006/relationships/slideLayout" Target="../slideLayouts/slideLayout251.xml"/><Relationship Id="rId94" Type="http://schemas.openxmlformats.org/officeDocument/2006/relationships/slideLayout" Target="../slideLayouts/slideLayout267.xml"/><Relationship Id="rId99" Type="http://schemas.openxmlformats.org/officeDocument/2006/relationships/slideLayout" Target="../slideLayouts/slideLayout272.xml"/><Relationship Id="rId101" Type="http://schemas.openxmlformats.org/officeDocument/2006/relationships/slideLayout" Target="../slideLayouts/slideLayout274.xml"/><Relationship Id="rId122" Type="http://schemas.openxmlformats.org/officeDocument/2006/relationships/slideLayout" Target="../slideLayouts/slideLayout295.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26" Type="http://schemas.openxmlformats.org/officeDocument/2006/relationships/slideLayout" Target="../slideLayouts/slideLayout199.xml"/><Relationship Id="rId47" Type="http://schemas.openxmlformats.org/officeDocument/2006/relationships/slideLayout" Target="../slideLayouts/slideLayout220.xml"/><Relationship Id="rId68" Type="http://schemas.openxmlformats.org/officeDocument/2006/relationships/slideLayout" Target="../slideLayouts/slideLayout241.xml"/><Relationship Id="rId89" Type="http://schemas.openxmlformats.org/officeDocument/2006/relationships/slideLayout" Target="../slideLayouts/slideLayout262.xml"/><Relationship Id="rId112" Type="http://schemas.openxmlformats.org/officeDocument/2006/relationships/slideLayout" Target="../slideLayouts/slideLayout285.xml"/><Relationship Id="rId133" Type="http://schemas.openxmlformats.org/officeDocument/2006/relationships/slideLayout" Target="../slideLayouts/slideLayout30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18.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322.xml"/><Relationship Id="rId1" Type="http://schemas.openxmlformats.org/officeDocument/2006/relationships/slideLayout" Target="../slideLayouts/slideLayout3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37945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914400" fontAlgn="base">
              <a:spcBef>
                <a:spcPct val="0"/>
              </a:spcBef>
              <a:spcAft>
                <a:spcPct val="0"/>
              </a:spcAft>
              <a:defRPr/>
            </a:pPr>
            <a:fld id="{6B12D00B-DAD7-C440-AF2B-81AE3F854FAA}" type="datetime1">
              <a:rPr lang="en-US">
                <a:ea typeface="ＭＳ Ｐゴシック" charset="0"/>
                <a:cs typeface="ＭＳ Ｐゴシック" charset="0"/>
              </a:rPr>
              <a:pPr defTabSz="914400" fontAlgn="base">
                <a:spcBef>
                  <a:spcPct val="0"/>
                </a:spcBef>
                <a:spcAft>
                  <a:spcPct val="0"/>
                </a:spcAft>
                <a:defRPr/>
              </a:pPr>
              <a:t>8/15/24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914400" fontAlgn="base">
              <a:spcBef>
                <a:spcPct val="0"/>
              </a:spcBef>
              <a:spcAft>
                <a:spcPct val="0"/>
              </a:spcAft>
              <a:defRPr/>
            </a:pPr>
            <a:fld id="{66561B40-00D8-5049-BB1D-A044CB4701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7200" y="504825"/>
            <a:ext cx="8334375"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4848790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th-TH"/>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th-TH"/>
              <a:t>Click to edit Master text styles</a:t>
            </a:r>
          </a:p>
          <a:p>
            <a:pPr lvl="1"/>
            <a:r>
              <a:rPr lang="th-TH"/>
              <a:t>Second level</a:t>
            </a:r>
          </a:p>
          <a:p>
            <a:pPr lvl="2"/>
            <a:r>
              <a:rPr lang="th-TH"/>
              <a:t>Third level</a:t>
            </a:r>
          </a:p>
          <a:p>
            <a:pPr lvl="3"/>
            <a:r>
              <a:rPr lang="th-TH"/>
              <a:t>Fourth level</a:t>
            </a:r>
          </a:p>
          <a:p>
            <a:pPr lvl="4"/>
            <a:r>
              <a:rPr lang="th-TH"/>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ngsana New" charset="0"/>
              </a:defRPr>
            </a:lvl1pPr>
          </a:lstStyle>
          <a:p>
            <a:pPr defTabSz="914400" fontAlgn="base">
              <a:spcBef>
                <a:spcPct val="0"/>
              </a:spcBef>
              <a:spcAft>
                <a:spcPct val="0"/>
              </a:spcAft>
              <a:defRPr/>
            </a:pPr>
            <a:endParaRPr lang="th-TH">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ngsana New" charset="0"/>
              </a:defRPr>
            </a:lvl1pPr>
          </a:lstStyle>
          <a:p>
            <a:pPr defTabSz="914400" fontAlgn="base">
              <a:spcBef>
                <a:spcPct val="0"/>
              </a:spcBef>
              <a:spcAft>
                <a:spcPct val="0"/>
              </a:spcAft>
              <a:defRPr/>
            </a:pPr>
            <a:endParaRPr lang="th-TH">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ngsana New" charset="0"/>
              </a:defRPr>
            </a:lvl1pPr>
          </a:lstStyle>
          <a:p>
            <a:pPr defTabSz="914400" fontAlgn="base">
              <a:spcBef>
                <a:spcPct val="0"/>
              </a:spcBef>
              <a:spcAft>
                <a:spcPct val="0"/>
              </a:spcAft>
              <a:defRPr/>
            </a:pPr>
            <a:fld id="{A95DE587-37A4-2843-B675-B2E5DBCD32C5}" type="slidenum">
              <a:rPr lang="en-US">
                <a:latin typeface="Arial" charset="0"/>
                <a:ea typeface="ＭＳ Ｐゴシック" charset="0"/>
              </a:rPr>
              <a:pPr defTabSz="914400" fontAlgn="base">
                <a:spcBef>
                  <a:spcPct val="0"/>
                </a:spcBef>
                <a:spcAft>
                  <a:spcPct val="0"/>
                </a:spcAft>
                <a:defRPr/>
              </a:pPr>
              <a:t>‹#›</a:t>
            </a:fld>
            <a:endParaRPr lang="th-TH">
              <a:latin typeface="Arial" charset="0"/>
              <a:ea typeface="ＭＳ Ｐゴシック" charset="0"/>
            </a:endParaRPr>
          </a:p>
        </p:txBody>
      </p:sp>
    </p:spTree>
    <p:extLst>
      <p:ext uri="{BB962C8B-B14F-4D97-AF65-F5344CB8AC3E}">
        <p14:creationId xmlns:p14="http://schemas.microsoft.com/office/powerpoint/2010/main" val="108169251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5pPr>
      <a:lvl6pPr marL="457200" algn="ctr" rtl="0" fontAlgn="base">
        <a:spcBef>
          <a:spcPct val="0"/>
        </a:spcBef>
        <a:spcAft>
          <a:spcPct val="0"/>
        </a:spcAft>
        <a:defRPr sz="4400">
          <a:solidFill>
            <a:schemeClr val="tx2"/>
          </a:solidFill>
          <a:latin typeface="Arial" charset="0"/>
          <a:ea typeface="ＭＳ Ｐゴシック" charset="0"/>
          <a:cs typeface="Angsana New" charset="0"/>
        </a:defRPr>
      </a:lvl6pPr>
      <a:lvl7pPr marL="914400" algn="ctr" rtl="0" fontAlgn="base">
        <a:spcBef>
          <a:spcPct val="0"/>
        </a:spcBef>
        <a:spcAft>
          <a:spcPct val="0"/>
        </a:spcAft>
        <a:defRPr sz="4400">
          <a:solidFill>
            <a:schemeClr val="tx2"/>
          </a:solidFill>
          <a:latin typeface="Arial" charset="0"/>
          <a:ea typeface="ＭＳ Ｐゴシック" charset="0"/>
          <a:cs typeface="Angsana New" charset="0"/>
        </a:defRPr>
      </a:lvl7pPr>
      <a:lvl8pPr marL="1371600" algn="ctr" rtl="0" fontAlgn="base">
        <a:spcBef>
          <a:spcPct val="0"/>
        </a:spcBef>
        <a:spcAft>
          <a:spcPct val="0"/>
        </a:spcAft>
        <a:defRPr sz="4400">
          <a:solidFill>
            <a:schemeClr val="tx2"/>
          </a:solidFill>
          <a:latin typeface="Arial" charset="0"/>
          <a:ea typeface="ＭＳ Ｐゴシック" charset="0"/>
          <a:cs typeface="Angsana New" charset="0"/>
        </a:defRPr>
      </a:lvl8pPr>
      <a:lvl9pPr marL="1828800" algn="ctr" rtl="0" fontAlgn="base">
        <a:spcBef>
          <a:spcPct val="0"/>
        </a:spcBef>
        <a:spcAft>
          <a:spcPct val="0"/>
        </a:spcAft>
        <a:defRPr sz="4400">
          <a:solidFill>
            <a:schemeClr val="tx2"/>
          </a:solidFill>
          <a:latin typeface="Arial" charset="0"/>
          <a:ea typeface="ＭＳ Ｐゴシック" charset="0"/>
          <a:cs typeface="Angsana New"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ngsana New"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ngsana New"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ngsana New"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ngsana New" charset="0"/>
          <a:cs typeface="+mn-cs"/>
        </a:defRPr>
      </a:lvl5pPr>
      <a:lvl6pPr marL="2514600" indent="-228600" algn="l" rtl="0" fontAlgn="base">
        <a:spcBef>
          <a:spcPct val="20000"/>
        </a:spcBef>
        <a:spcAft>
          <a:spcPct val="0"/>
        </a:spcAft>
        <a:buChar char="»"/>
        <a:defRPr sz="2000">
          <a:solidFill>
            <a:schemeClr val="tx1"/>
          </a:solidFill>
          <a:latin typeface="+mn-lt"/>
          <a:ea typeface="Angsana New" charset="0"/>
          <a:cs typeface="+mn-cs"/>
        </a:defRPr>
      </a:lvl6pPr>
      <a:lvl7pPr marL="2971800" indent="-228600" algn="l" rtl="0" fontAlgn="base">
        <a:spcBef>
          <a:spcPct val="20000"/>
        </a:spcBef>
        <a:spcAft>
          <a:spcPct val="0"/>
        </a:spcAft>
        <a:buChar char="»"/>
        <a:defRPr sz="2000">
          <a:solidFill>
            <a:schemeClr val="tx1"/>
          </a:solidFill>
          <a:latin typeface="+mn-lt"/>
          <a:ea typeface="Angsana New" charset="0"/>
          <a:cs typeface="+mn-cs"/>
        </a:defRPr>
      </a:lvl7pPr>
      <a:lvl8pPr marL="3429000" indent="-228600" algn="l" rtl="0" fontAlgn="base">
        <a:spcBef>
          <a:spcPct val="20000"/>
        </a:spcBef>
        <a:spcAft>
          <a:spcPct val="0"/>
        </a:spcAft>
        <a:buChar char="»"/>
        <a:defRPr sz="2000">
          <a:solidFill>
            <a:schemeClr val="tx1"/>
          </a:solidFill>
          <a:latin typeface="+mn-lt"/>
          <a:ea typeface="Angsana New" charset="0"/>
          <a:cs typeface="+mn-cs"/>
        </a:defRPr>
      </a:lvl8pPr>
      <a:lvl9pPr marL="3886200" indent="-228600" algn="l" rtl="0" fontAlgn="base">
        <a:spcBef>
          <a:spcPct val="20000"/>
        </a:spcBef>
        <a:spcAft>
          <a:spcPct val="0"/>
        </a:spcAft>
        <a:buChar char="»"/>
        <a:defRPr sz="2000">
          <a:solidFill>
            <a:schemeClr val="tx1"/>
          </a:solidFill>
          <a:latin typeface="+mn-lt"/>
          <a:ea typeface="Angsana New"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879082004"/>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598394291"/>
      </p:ext>
    </p:extLst>
  </p:cSld>
  <p:clrMap bg1="dk2" tx1="lt1" bg2="dk1"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50472C90-CBA9-8744-BDDF-DC6A0CFD7D3F}"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822574300"/>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1861599108"/>
      </p:ext>
    </p:extLst>
  </p:cSld>
  <p:clrMap bg1="dk2" tx1="lt1" bg2="dk1" tx2="lt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1575154607"/>
      </p:ext>
    </p:extLst>
  </p:cSld>
  <p:clrMap bg1="dk2" tx1="lt1" bg2="dk1"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76259" y="6248400"/>
            <a:ext cx="281941" cy="287087"/>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1875043235"/>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 id="2147484064" r:id="rId30"/>
    <p:sldLayoutId id="2147484065" r:id="rId31"/>
    <p:sldLayoutId id="2147484066" r:id="rId32"/>
    <p:sldLayoutId id="2147484067" r:id="rId33"/>
    <p:sldLayoutId id="2147484068" r:id="rId34"/>
    <p:sldLayoutId id="2147484069" r:id="rId35"/>
    <p:sldLayoutId id="2147484070" r:id="rId36"/>
    <p:sldLayoutId id="2147484071" r:id="rId37"/>
    <p:sldLayoutId id="2147484072" r:id="rId38"/>
    <p:sldLayoutId id="2147484073" r:id="rId39"/>
    <p:sldLayoutId id="2147484074" r:id="rId40"/>
    <p:sldLayoutId id="2147484075" r:id="rId41"/>
    <p:sldLayoutId id="2147484076" r:id="rId42"/>
    <p:sldLayoutId id="2147484077" r:id="rId43"/>
    <p:sldLayoutId id="2147484078" r:id="rId44"/>
    <p:sldLayoutId id="2147484079" r:id="rId45"/>
    <p:sldLayoutId id="2147484080" r:id="rId46"/>
    <p:sldLayoutId id="2147484081" r:id="rId47"/>
    <p:sldLayoutId id="2147484082" r:id="rId48"/>
    <p:sldLayoutId id="2147484083" r:id="rId49"/>
    <p:sldLayoutId id="2147484084" r:id="rId50"/>
    <p:sldLayoutId id="2147484085" r:id="rId51"/>
    <p:sldLayoutId id="2147484086" r:id="rId52"/>
    <p:sldLayoutId id="2147484087" r:id="rId53"/>
    <p:sldLayoutId id="2147484088" r:id="rId54"/>
    <p:sldLayoutId id="2147484089" r:id="rId55"/>
    <p:sldLayoutId id="2147484090" r:id="rId56"/>
    <p:sldLayoutId id="2147484091" r:id="rId57"/>
    <p:sldLayoutId id="2147484092" r:id="rId58"/>
    <p:sldLayoutId id="2147484093" r:id="rId59"/>
    <p:sldLayoutId id="2147484094" r:id="rId60"/>
    <p:sldLayoutId id="2147484095" r:id="rId61"/>
    <p:sldLayoutId id="2147484096" r:id="rId62"/>
    <p:sldLayoutId id="2147484097" r:id="rId63"/>
    <p:sldLayoutId id="2147484098" r:id="rId64"/>
    <p:sldLayoutId id="2147484099" r:id="rId65"/>
    <p:sldLayoutId id="2147484100" r:id="rId66"/>
    <p:sldLayoutId id="2147484101" r:id="rId67"/>
    <p:sldLayoutId id="2147484102" r:id="rId68"/>
    <p:sldLayoutId id="2147484103" r:id="rId69"/>
    <p:sldLayoutId id="2147484104" r:id="rId70"/>
    <p:sldLayoutId id="2147484105" r:id="rId71"/>
    <p:sldLayoutId id="2147484106" r:id="rId72"/>
    <p:sldLayoutId id="2147484107" r:id="rId73"/>
    <p:sldLayoutId id="2147484108" r:id="rId74"/>
    <p:sldLayoutId id="2147484109" r:id="rId75"/>
    <p:sldLayoutId id="2147484110" r:id="rId76"/>
    <p:sldLayoutId id="2147484111" r:id="rId77"/>
    <p:sldLayoutId id="2147484112" r:id="rId78"/>
    <p:sldLayoutId id="2147484113" r:id="rId79"/>
    <p:sldLayoutId id="2147484114" r:id="rId80"/>
    <p:sldLayoutId id="2147484115" r:id="rId81"/>
    <p:sldLayoutId id="2147484116" r:id="rId82"/>
    <p:sldLayoutId id="2147484117" r:id="rId83"/>
    <p:sldLayoutId id="2147484118" r:id="rId84"/>
    <p:sldLayoutId id="2147484119" r:id="rId85"/>
    <p:sldLayoutId id="2147484120" r:id="rId86"/>
    <p:sldLayoutId id="2147484121" r:id="rId87"/>
    <p:sldLayoutId id="2147484122" r:id="rId88"/>
    <p:sldLayoutId id="2147484123" r:id="rId89"/>
    <p:sldLayoutId id="2147484124" r:id="rId90"/>
    <p:sldLayoutId id="2147484125" r:id="rId91"/>
    <p:sldLayoutId id="2147484126" r:id="rId92"/>
    <p:sldLayoutId id="2147484127" r:id="rId93"/>
    <p:sldLayoutId id="2147484128" r:id="rId94"/>
    <p:sldLayoutId id="2147484129" r:id="rId95"/>
    <p:sldLayoutId id="2147484130" r:id="rId96"/>
    <p:sldLayoutId id="2147484131" r:id="rId97"/>
    <p:sldLayoutId id="2147484132" r:id="rId98"/>
    <p:sldLayoutId id="2147484133" r:id="rId99"/>
    <p:sldLayoutId id="2147484134" r:id="rId100"/>
    <p:sldLayoutId id="2147484135" r:id="rId101"/>
    <p:sldLayoutId id="2147484136" r:id="rId102"/>
    <p:sldLayoutId id="2147484137" r:id="rId103"/>
    <p:sldLayoutId id="2147484138" r:id="rId104"/>
    <p:sldLayoutId id="2147484139" r:id="rId105"/>
    <p:sldLayoutId id="2147484140" r:id="rId106"/>
    <p:sldLayoutId id="2147484141" r:id="rId107"/>
    <p:sldLayoutId id="2147484142" r:id="rId108"/>
    <p:sldLayoutId id="2147484143" r:id="rId109"/>
    <p:sldLayoutId id="2147484144" r:id="rId110"/>
    <p:sldLayoutId id="2147484145" r:id="rId111"/>
    <p:sldLayoutId id="2147484146" r:id="rId112"/>
    <p:sldLayoutId id="2147484147" r:id="rId113"/>
    <p:sldLayoutId id="2147484148" r:id="rId114"/>
    <p:sldLayoutId id="2147484149" r:id="rId115"/>
    <p:sldLayoutId id="2147484150" r:id="rId116"/>
    <p:sldLayoutId id="2147484151" r:id="rId117"/>
    <p:sldLayoutId id="2147484152" r:id="rId118"/>
    <p:sldLayoutId id="2147484153" r:id="rId119"/>
    <p:sldLayoutId id="2147484154" r:id="rId120"/>
    <p:sldLayoutId id="2147484155" r:id="rId121"/>
    <p:sldLayoutId id="2147484156" r:id="rId122"/>
    <p:sldLayoutId id="2147484157" r:id="rId123"/>
    <p:sldLayoutId id="2147484158" r:id="rId124"/>
    <p:sldLayoutId id="2147484159" r:id="rId125"/>
    <p:sldLayoutId id="2147484160" r:id="rId126"/>
    <p:sldLayoutId id="2147484161" r:id="rId127"/>
    <p:sldLayoutId id="2147484162" r:id="rId128"/>
    <p:sldLayoutId id="2147484163" r:id="rId129"/>
    <p:sldLayoutId id="2147484164" r:id="rId130"/>
    <p:sldLayoutId id="2147484165" r:id="rId131"/>
    <p:sldLayoutId id="2147484166" r:id="rId132"/>
    <p:sldLayoutId id="2147484167" r:id="rId133"/>
    <p:sldLayoutId id="2147484168" r:id="rId134"/>
    <p:sldLayoutId id="2147484169" r:id="rId135"/>
    <p:sldLayoutId id="2147484170" r:id="rId13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699823835"/>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4048164405"/>
      </p:ext>
    </p:extLst>
  </p:cSld>
  <p:clrMap bg1="lt1" tx1="dk1" bg2="lt2" tx2="dk2" accent1="accent1" accent2="accent2" accent3="accent3" accent4="accent4" accent5="accent5" accent6="accent6" hlink="hlink" folHlink="folHlink"/>
  <p:sldLayoutIdLst>
    <p:sldLayoutId id="2147484184" r:id="rId1"/>
    <p:sldLayoutId id="214748418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779985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6485266"/>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37644984"/>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75658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1436148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5728035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963933146"/>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751F53DC-04B1-224F-953D-97270094CA23}"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0054459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8DE55A7B-84C1-4046-893D-4795B59E5521}"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61265489"/>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4A676A50-50CE-D449-A901-9EEFF95B092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1054036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hemeOverride" Target="../theme/themeOverride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hemeOverride" Target="../theme/themeOverride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hemeOverride" Target="../theme/themeOverride9.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6.xml"/><Relationship Id="rId1" Type="http://schemas.openxmlformats.org/officeDocument/2006/relationships/themeOverride" Target="../theme/themeOverride10.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hemeOverride" Target="../theme/themeOverride1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5.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7"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hemeOverride" Target="../theme/themeOverride1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hemeOverride" Target="../theme/themeOverride13.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hemeOverride" Target="../theme/themeOverride14.xml"/><Relationship Id="rId5" Type="http://schemas.openxmlformats.org/officeDocument/2006/relationships/image" Target="../media/image31.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hemeOverride" Target="../theme/themeOverride15.xml"/><Relationship Id="rId5" Type="http://schemas.openxmlformats.org/officeDocument/2006/relationships/image" Target="../media/image34.pn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hemeOverride" Target="../theme/themeOverride16.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52.xml"/><Relationship Id="rId4" Type="http://schemas.openxmlformats.org/officeDocument/2006/relationships/image" Target="../media/image37.gif"/></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8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94.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5.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0.png"/><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06.xml"/><Relationship Id="rId1" Type="http://schemas.openxmlformats.org/officeDocument/2006/relationships/themeOverride" Target="../theme/themeOverride17.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hemeOverride" Target="../theme/themeOverride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6.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5.xml"/><Relationship Id="rId1" Type="http://schemas.openxmlformats.org/officeDocument/2006/relationships/themeOverride" Target="../theme/themeOverride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0.xml"/><Relationship Id="rId1" Type="http://schemas.openxmlformats.org/officeDocument/2006/relationships/themeOverride" Target="../theme/themeOverride19.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8.xml"/><Relationship Id="rId1" Type="http://schemas.openxmlformats.org/officeDocument/2006/relationships/slideLayout" Target="../slideLayouts/slideLayout31.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0.xml"/><Relationship Id="rId1" Type="http://schemas.openxmlformats.org/officeDocument/2006/relationships/slideLayout" Target="../slideLayouts/slideLayout31.xml"/><Relationship Id="rId5" Type="http://schemas.openxmlformats.org/officeDocument/2006/relationships/image" Target="../media/image68.jpg"/><Relationship Id="rId4" Type="http://schemas.openxmlformats.org/officeDocument/2006/relationships/image" Target="../media/image67.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hemeOverride" Target="../theme/themeOverride4.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11.xml"/><Relationship Id="rId1" Type="http://schemas.openxmlformats.org/officeDocument/2006/relationships/themeOverride" Target="../theme/themeOverride20.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4.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45.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72.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5.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321.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323.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5.xml"/><Relationship Id="rId1" Type="http://schemas.openxmlformats.org/officeDocument/2006/relationships/themeOverride" Target="../theme/themeOverride21.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7.xml"/><Relationship Id="rId1" Type="http://schemas.openxmlformats.org/officeDocument/2006/relationships/slideLayout" Target="../slideLayouts/slideLayout33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hemeOverride" Target="../theme/themeOverride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hemeOverride" Target="../theme/themeOverride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995" y="-92599"/>
            <a:ext cx="9252632" cy="6858001"/>
          </a:xfrm>
          <a:prstGeom prst="rect">
            <a:avLst/>
          </a:prstGeom>
        </p:spPr>
      </p:pic>
      <p:sp>
        <p:nvSpPr>
          <p:cNvPr id="111618" name="Rectangle 2"/>
          <p:cNvSpPr>
            <a:spLocks noGrp="1" noChangeArrowheads="1"/>
          </p:cNvSpPr>
          <p:nvPr>
            <p:ph type="ctrTitle"/>
          </p:nvPr>
        </p:nvSpPr>
        <p:spPr>
          <a:xfrm>
            <a:off x="0" y="5239112"/>
            <a:ext cx="9144000" cy="980728"/>
          </a:xfrm>
          <a:noFill/>
        </p:spPr>
        <p:txBody>
          <a:bodyPr/>
          <a:lstStyle/>
          <a:p>
            <a:r>
              <a:rPr lang="ar-JO" sz="4000" b="1" dirty="0">
                <a:effectLst>
                  <a:glow rad="165100">
                    <a:schemeClr val="tx1"/>
                  </a:glow>
                </a:effectLst>
                <a:latin typeface="Arial" panose="020B0604020202020204" pitchFamily="34" charset="0"/>
                <a:ea typeface="ＭＳ Ｐゴシック" charset="0"/>
                <a:cs typeface="Arial" panose="020B0604020202020204" pitchFamily="34" charset="0"/>
              </a:rPr>
              <a:t>سوء المعاملة بسبب فكر الإرساليات</a:t>
            </a:r>
            <a:endParaRPr lang="en-US" sz="40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كنيسة 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(رؤيا 3: 7- 13)</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1028">
            <a:extLst>
              <a:ext uri="{FF2B5EF4-FFF2-40B4-BE49-F238E27FC236}">
                <a16:creationId xmlns:a16="http://schemas.microsoft.com/office/drawing/2014/main" id="{46EF2A21-884C-F3E0-D8F3-FA1A5D07F082}"/>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5E5FF"/>
                </a:solidFill>
                <a:effectLst/>
                <a:uLnTx/>
                <a:uFillTx/>
                <a:latin typeface="Arial" charset="0"/>
                <a:ea typeface="ＭＳ Ｐゴシック" charset="0"/>
                <a:cs typeface="Arial" charset="0"/>
              </a:rPr>
              <a:t>ريك جريفيث. مؤسسة الدراسات اللاهوتية الأردنية</a:t>
            </a:r>
            <a:r>
              <a:rPr kumimoji="0" lang="en-US" sz="1800" b="1" u="none" strike="noStrike" kern="1200" cap="none" spc="0" normalizeH="0" baseline="0" noProof="0" dirty="0">
                <a:ln>
                  <a:noFill/>
                </a:ln>
                <a:solidFill>
                  <a:srgbClr val="E5E5FF"/>
                </a:solidFill>
                <a:effectLst/>
                <a:uLnTx/>
                <a:uFillTx/>
                <a:latin typeface="Arial" charset="0"/>
                <a:ea typeface="ＭＳ Ｐゴシック" charset="0"/>
                <a:cs typeface="Arial" charset="0"/>
              </a:rPr>
              <a:t>• </a:t>
            </a:r>
            <a:r>
              <a:rPr kumimoji="0" lang="ar-JO" sz="1800" b="1" u="none" strike="noStrike" kern="1200" cap="none" spc="0" normalizeH="0" baseline="0" noProof="0" dirty="0">
                <a:ln>
                  <a:noFill/>
                </a:ln>
                <a:solidFill>
                  <a:srgbClr val="E5E5FF"/>
                </a:solidFill>
                <a:effectLst/>
                <a:uLnTx/>
                <a:uFillTx/>
                <a:latin typeface="Arial" charset="0"/>
                <a:ea typeface="ＭＳ Ｐゴシック" charset="0"/>
                <a:cs typeface="Arial" charset="0"/>
              </a:rPr>
              <a:t> </a:t>
            </a:r>
            <a:r>
              <a:rPr kumimoji="0" lang="en-US" sz="1800" b="1" u="none" strike="noStrike" kern="1200" cap="none" spc="0" normalizeH="0" baseline="0" noProof="0" dirty="0">
                <a:ln>
                  <a:noFill/>
                </a:ln>
                <a:solidFill>
                  <a:srgbClr val="E5E5FF"/>
                </a:solidFill>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3799803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16395"/>
            <a:ext cx="9154516" cy="6071873"/>
          </a:xfrm>
          <a:prstGeom prst="rect">
            <a:avLst/>
          </a:prstGeom>
        </p:spPr>
      </p:pic>
      <p:sp>
        <p:nvSpPr>
          <p:cNvPr id="841730" name="Rectangle 2"/>
          <p:cNvSpPr>
            <a:spLocks noGrp="1" noChangeArrowheads="1"/>
          </p:cNvSpPr>
          <p:nvPr>
            <p:ph type="title"/>
          </p:nvPr>
        </p:nvSpPr>
        <p:spPr>
          <a:xfrm>
            <a:off x="0" y="5966502"/>
            <a:ext cx="9144000" cy="934919"/>
          </a:xfrm>
          <a:effectLst/>
        </p:spPr>
        <p:txBody>
          <a:bodyPr>
            <a:normAutofit/>
          </a:bodyPr>
          <a:lstStyle/>
          <a:p>
            <a:pPr>
              <a:defRPr/>
            </a:pPr>
            <a:r>
              <a:rPr lang="ar-JO" b="1" dirty="0">
                <a:effectLst>
                  <a:glow rad="165100">
                    <a:schemeClr val="tx1"/>
                  </a:glow>
                </a:effectLst>
                <a:ea typeface="ＭＳ Ｐゴシック" charset="0"/>
              </a:rPr>
              <a:t>لماذا تحب كنيستنا؟</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27781691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8676456" cy="2740152"/>
          </a:xfrm>
          <a:effectLst/>
        </p:spPr>
        <p:txBody>
          <a:bodyPr>
            <a:normAutofit/>
          </a:bodyPr>
          <a:lstStyle/>
          <a:p>
            <a:pPr>
              <a:defRPr/>
            </a:pPr>
            <a:r>
              <a:rPr lang="ar-JO" sz="6600" b="1" dirty="0">
                <a:effectLst>
                  <a:glow rad="165100">
                    <a:schemeClr val="tx1"/>
                  </a:glow>
                </a:effectLst>
                <a:ea typeface="ＭＳ Ｐゴシック" charset="0"/>
              </a:rPr>
              <a:t>هل تريد أن تبقى كنيستنا </a:t>
            </a:r>
            <a:r>
              <a:rPr lang="ar-JO" b="1" dirty="0">
                <a:effectLst>
                  <a:glow rad="165100">
                    <a:schemeClr val="tx1"/>
                  </a:glow>
                </a:effectLst>
                <a:ea typeface="ＭＳ Ｐゴシック" charset="0"/>
              </a:rPr>
              <a:t>صغيرة؟</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Where everyone looks like you</a:t>
            </a:r>
          </a:p>
        </p:txBody>
      </p:sp>
      <p:pic>
        <p:nvPicPr>
          <p:cNvPr id="3" name="Picture 2"/>
          <p:cNvPicPr>
            <a:picLocks noChangeAspect="1"/>
          </p:cNvPicPr>
          <p:nvPr/>
        </p:nvPicPr>
        <p:blipFill>
          <a:blip r:embed="rId4"/>
          <a:stretch>
            <a:fillRect/>
          </a:stretch>
        </p:blipFill>
        <p:spPr>
          <a:xfrm>
            <a:off x="0" y="3011800"/>
            <a:ext cx="9144000" cy="3889248"/>
          </a:xfrm>
          <a:prstGeom prst="rect">
            <a:avLst/>
          </a:prstGeom>
        </p:spPr>
      </p:pic>
    </p:spTree>
    <p:extLst>
      <p:ext uri="{BB962C8B-B14F-4D97-AF65-F5344CB8AC3E}">
        <p14:creationId xmlns:p14="http://schemas.microsoft.com/office/powerpoint/2010/main" val="131301818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ماذا يريد يسوع لنا؟</a:t>
            </a:r>
            <a:br>
              <a:rPr lang="ar-JO" b="1" dirty="0">
                <a:effectLst>
                  <a:glow rad="165100">
                    <a:schemeClr val="tx1"/>
                  </a:glow>
                </a:effectLst>
                <a:latin typeface="Arial" panose="020B0604020202020204" pitchFamily="34" charset="0"/>
                <a:ea typeface="ＭＳ Ｐゴシック" charset="0"/>
                <a:cs typeface="Arial" panose="020B0604020202020204" pitchFamily="34" charset="0"/>
              </a:rPr>
            </a:br>
            <a:r>
              <a:rPr lang="ar-JO" b="1" dirty="0">
                <a:effectLst>
                  <a:glow rad="165100">
                    <a:schemeClr val="tx1"/>
                  </a:glow>
                </a:effectLst>
                <a:ea typeface="ＭＳ Ｐゴシック" charset="0"/>
              </a:rPr>
              <a:t>ألا يريد منّا أن نصل؟</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كيف </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يشجعنا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على </a:t>
            </a:r>
            <a:r>
              <a:rPr kumimoji="0" lang="ar-JO" sz="4800" b="1" i="0" u="none" strike="noStrike" kern="1200" cap="none" spc="0" normalizeH="0" baseline="0" noProof="0" dirty="0">
                <a:ln>
                  <a:noFill/>
                </a:ln>
                <a:solidFill>
                  <a:srgbClr val="FFFF00"/>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الوصول</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a:t>
            </a:r>
            <a:endParaRPr kumimoji="0" lang="en-US"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1968500"/>
            <a:ext cx="9144000" cy="2895877"/>
          </a:xfrm>
          <a:prstGeom prst="rect">
            <a:avLst/>
          </a:prstGeom>
        </p:spPr>
      </p:pic>
    </p:spTree>
    <p:extLst>
      <p:ext uri="{BB962C8B-B14F-4D97-AF65-F5344CB8AC3E}">
        <p14:creationId xmlns:p14="http://schemas.microsoft.com/office/powerpoint/2010/main" val="15453093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هذه هي الرسالة الثانية من القسم التالي             من الرسائل السبعة في رؤيا يوحنا 2-3</a:t>
            </a:r>
            <a:endParaRPr kumimoji="0" lang="en-US"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SA" sz="8000" dirty="0">
                <a:latin typeface="Arial" charset="0"/>
                <a:ea typeface="ＭＳ Ｐゴシック" charset="0"/>
                <a:cs typeface="Arial Rounded MT Bold" charset="0"/>
              </a:rPr>
              <a:t>رؤيا يوحنا</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خدمة كتابة يسوع</a:t>
            </a:r>
            <a:endParaRPr kumimoji="0" lang="en-US"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الكنائس السبع في رؤيا يوحنا</a:t>
            </a:r>
            <a:endParaRPr kumimoji="0" 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98877370"/>
      </p:ext>
    </p:extLst>
  </p:cSld>
  <p:clrMapOvr>
    <a:overrideClrMapping bg1="lt1" tx1="dk1" bg2="lt2" tx2="dk2" accent1="accent1" accent2="accent2" accent3="accent3" accent4="accent4" accent5="accent5" accent6="accent6" hlink="hlink" folHlink="folHlink"/>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7" y="371021"/>
            <a:ext cx="8816975" cy="863600"/>
          </a:xfrm>
        </p:spPr>
        <p:txBody>
          <a:bodyPr/>
          <a:lstStyle/>
          <a:p>
            <a:pPr algn="ctr" rtl="1"/>
            <a:r>
              <a:rPr lang="ar-EG" b="1" dirty="0">
                <a:solidFill>
                  <a:srgbClr val="000000"/>
                </a:solidFill>
                <a:latin typeface="Arial" panose="020B0604020202020204" pitchFamily="34" charset="0"/>
                <a:ea typeface="ＭＳ Ｐゴシック" charset="0"/>
                <a:cs typeface="Arial" panose="020B0604020202020204" pitchFamily="34" charset="0"/>
              </a:rPr>
              <a:t>آسيا في ال</a:t>
            </a:r>
            <a:r>
              <a:rPr lang="ar-JO" b="1" dirty="0">
                <a:solidFill>
                  <a:srgbClr val="000000"/>
                </a:solidFill>
                <a:latin typeface="Arial" panose="020B0604020202020204" pitchFamily="34" charset="0"/>
                <a:ea typeface="ＭＳ Ｐゴシック" charset="0"/>
                <a:cs typeface="Arial" panose="020B0604020202020204" pitchFamily="34" charset="0"/>
              </a:rPr>
              <a:t>إ</a:t>
            </a:r>
            <a:r>
              <a:rPr lang="ar-EG" b="1" dirty="0">
                <a:solidFill>
                  <a:srgbClr val="000000"/>
                </a:solidFill>
                <a:latin typeface="Arial" panose="020B0604020202020204" pitchFamily="34" charset="0"/>
                <a:ea typeface="ＭＳ Ｐゴシック" charset="0"/>
                <a:cs typeface="Arial" panose="020B0604020202020204" pitchFamily="34" charset="0"/>
              </a:rPr>
              <a:t>مبراطورية الرومانية</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813432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b="1" dirty="0">
                <a:solidFill>
                  <a:schemeClr val="tx1"/>
                </a:solidFill>
                <a:latin typeface="Arial" panose="020B0604020202020204" pitchFamily="34" charset="0"/>
                <a:cs typeface="Arial" panose="020B0604020202020204" pitchFamily="34" charset="0"/>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الكنائس</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صفحة العنوان</a:t>
            </a:r>
            <a:b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b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Tree>
    <p:extLst>
      <p:ext uri="{BB962C8B-B14F-4D97-AF65-F5344CB8AC3E}">
        <p14:creationId xmlns:p14="http://schemas.microsoft.com/office/powerpoint/2010/main" val="729314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r>
              <a:rPr lang="ar-JO" dirty="0">
                <a:latin typeface="Arial" panose="020B0604020202020204" pitchFamily="34" charset="0"/>
                <a:ea typeface="ＭＳ Ｐゴシック" charset="0"/>
                <a:cs typeface="Arial" panose="020B0604020202020204" pitchFamily="34" charset="0"/>
              </a:rPr>
              <a:t>التصالب (رؤيا ٢-٣)</a:t>
            </a:r>
            <a:endParaRPr lang="en-US" dirty="0">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12940" y="1052736"/>
            <a:ext cx="2494157"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13733" y="5992961"/>
            <a:ext cx="2492060"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2065168" y="5212560"/>
            <a:ext cx="3159126"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4513440" y="4432159"/>
            <a:ext cx="2232248"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6745688" y="3536069"/>
            <a:ext cx="2492060"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4513440" y="2611950"/>
            <a:ext cx="2568363"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2316787" y="1833137"/>
            <a:ext cx="2494157"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Up-Down Arrow Callout 1"/>
          <p:cNvSpPr/>
          <p:nvPr/>
        </p:nvSpPr>
        <p:spPr bwMode="auto">
          <a:xfrm>
            <a:off x="367196" y="1916832"/>
            <a:ext cx="1728192" cy="3856064"/>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تهديد        الوجود</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أمانة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الإضطهاد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حقيبة مختلطة</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a:off x="6444208" y="3645024"/>
              <a:ext cx="648072" cy="921412"/>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grpSp>
      <p:sp>
        <p:nvSpPr>
          <p:cNvPr id="19"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04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فكيف يشجعنا يسوع على </a:t>
            </a:r>
            <a:r>
              <a:rPr lang="ar-JO" b="1" dirty="0">
                <a:solidFill>
                  <a:srgbClr val="FFFF00"/>
                </a:solidFill>
                <a:effectLst>
                  <a:glow rad="165100">
                    <a:schemeClr val="tx1"/>
                  </a:glow>
                </a:effectLst>
                <a:ea typeface="ＭＳ Ｐゴシック" charset="0"/>
              </a:rPr>
              <a:t>الوصول</a:t>
            </a:r>
            <a:r>
              <a:rPr lang="ar-JO" b="1" dirty="0">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7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بطريقتين</a:t>
            </a:r>
            <a:endParaRPr kumimoji="0" lang="en-US" sz="7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5400" b="1" i="1"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رؤ 3: 7-13</a:t>
            </a:r>
            <a:endParaRPr kumimoji="0" lang="en-US" sz="5400" b="1" i="1"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64327043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ar-JO" sz="6000" b="1" dirty="0">
                <a:effectLst>
                  <a:glow rad="1651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60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يمنحنا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الفرص</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و</a:t>
            </a:r>
            <a:r>
              <a:rPr kumimoji="0" lang="ar-JO" sz="4800" b="1" i="0" u="none" strike="noStrike" kern="1200" cap="none" spc="0" normalizeH="0" baseline="0" noProof="0" dirty="0">
                <a:ln>
                  <a:noFill/>
                </a:ln>
                <a:solidFill>
                  <a:srgbClr val="FFFF00"/>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المكافآت</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للشهادة.</a:t>
            </a:r>
            <a:endParaRPr kumimoji="0" lang="en-US"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380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IMG_934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035" y="5229055"/>
            <a:ext cx="9138965" cy="1457718"/>
          </a:xfrm>
          <a:noFill/>
          <a:ln>
            <a:noFill/>
          </a:ln>
        </p:spPr>
        <p:txBody>
          <a:bodyPr vert="horz" wrap="square" lIns="91440" tIns="45720" rIns="91440" bIns="45720" numCol="1" anchor="ctr" anchorCtr="0" compatLnSpc="1">
            <a:prstTxWarp prst="textNoShape">
              <a:avLst/>
            </a:prstTxWarp>
          </a:bodyPr>
          <a:lstStyle/>
          <a:p>
            <a:pPr algn="l"/>
            <a:r>
              <a:rPr lang="en-US" sz="6000" b="1" dirty="0">
                <a:effectLst>
                  <a:glow rad="165100">
                    <a:schemeClr val="tx1"/>
                  </a:glow>
                </a:effectLst>
                <a:latin typeface="Arial" charset="0"/>
                <a:cs typeface="+mj-cs"/>
              </a:rPr>
              <a:t>Hal Griffith, age 90</a:t>
            </a:r>
          </a:p>
        </p:txBody>
      </p:sp>
    </p:spTree>
    <p:extLst>
      <p:ext uri="{BB962C8B-B14F-4D97-AF65-F5344CB8AC3E}">
        <p14:creationId xmlns:p14="http://schemas.microsoft.com/office/powerpoint/2010/main" val="4263962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281" y="374443"/>
            <a:ext cx="9160281" cy="6234178"/>
            <a:chOff x="-16281" y="374443"/>
            <a:chExt cx="9160281" cy="6234178"/>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81" y="374443"/>
              <a:ext cx="9160281" cy="6234178"/>
            </a:xfrm>
            <a:prstGeom prst="rect">
              <a:avLst/>
            </a:prstGeom>
          </p:spPr>
        </p:pic>
        <p:sp>
          <p:nvSpPr>
            <p:cNvPr id="3" name="Oval 2"/>
            <p:cNvSpPr/>
            <p:nvPr/>
          </p:nvSpPr>
          <p:spPr>
            <a:xfrm>
              <a:off x="280737" y="1684421"/>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1430421" y="1737895"/>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41730" name="Rectangle 2"/>
          <p:cNvSpPr>
            <a:spLocks noGrp="1" noChangeArrowheads="1"/>
          </p:cNvSpPr>
          <p:nvPr>
            <p:ph type="title"/>
          </p:nvPr>
        </p:nvSpPr>
        <p:spPr>
          <a:xfrm>
            <a:off x="253998" y="1550734"/>
            <a:ext cx="3382210" cy="2446421"/>
          </a:xfrm>
          <a:effectLst/>
        </p:spPr>
        <p:txBody>
          <a:bodyPr>
            <a:normAutofit/>
          </a:bodyPr>
          <a:lstStyle/>
          <a:p>
            <a:pPr>
              <a:defRPr/>
            </a:pPr>
            <a:r>
              <a:rPr lang="ar-JO" sz="3600" b="1" dirty="0">
                <a:solidFill>
                  <a:srgbClr val="000000"/>
                </a:solidFill>
                <a:effectLst/>
                <a:latin typeface="Arial" panose="020B0604020202020204" pitchFamily="34" charset="0"/>
                <a:ea typeface="ＭＳ Ｐゴシック" charset="0"/>
                <a:cs typeface="Arial" panose="020B0604020202020204" pitchFamily="34" charset="0"/>
              </a:rPr>
              <a:t>أوه لا</a:t>
            </a:r>
            <a:br>
              <a:rPr lang="ar-JO" sz="3600" b="1" dirty="0">
                <a:solidFill>
                  <a:srgbClr val="000000"/>
                </a:solidFill>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latin typeface="Arial" panose="020B0604020202020204" pitchFamily="34" charset="0"/>
                <a:ea typeface="ＭＳ Ｐゴシック" charset="0"/>
                <a:cs typeface="Arial" panose="020B0604020202020204" pitchFamily="34" charset="0"/>
              </a:rPr>
              <a:t>ليس الكرازة</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7907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0" y="4723"/>
            <a:ext cx="9144000" cy="2952436"/>
          </a:xfrm>
        </p:spPr>
        <p:txBody>
          <a:bodyPr/>
          <a:lstStyle/>
          <a:p>
            <a:pPr lvl="1"/>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أعطى المسيح كنيسة فيلادلفيا فرصاً للشهادة   (3: 7-8)</a:t>
            </a:r>
            <a:br>
              <a:rPr lang="en-US" b="1" dirty="0">
                <a:effectLst>
                  <a:glow rad="177800">
                    <a:schemeClr val="tx1"/>
                  </a:glow>
                </a:effectLst>
                <a:latin typeface="Arial" panose="020B0604020202020204" pitchFamily="34" charset="0"/>
                <a:ea typeface="ＭＳ Ｐゴシック" charset="0"/>
                <a:cs typeface="Arial" panose="020B0604020202020204" pitchFamily="34" charset="0"/>
              </a:rPr>
            </a:b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2060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r>
              <a:rPr lang="en-US">
                <a:solidFill>
                  <a:schemeClr val="bg1"/>
                </a:solidFill>
              </a:rPr>
              <a:t>Philadelphia view to south from acropolis</a:t>
            </a:r>
          </a:p>
        </p:txBody>
      </p:sp>
      <p:pic>
        <p:nvPicPr>
          <p:cNvPr id="13315" name="Picture 3" descr="Philadelphia view to south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316" name="Text Box 4"/>
          <p:cNvSpPr txBox="1">
            <a:spLocks noChangeArrowheads="1"/>
          </p:cNvSpPr>
          <p:nvPr/>
        </p:nvSpPr>
        <p:spPr bwMode="auto">
          <a:xfrm>
            <a:off x="15875" y="6400800"/>
            <a:ext cx="91281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mn-cs"/>
              </a:rPr>
              <a:t>منظر فيلادلفيا إلى الجنوب من الأكروبوليس</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5" name="Text Box 4"/>
          <p:cNvSpPr txBox="1">
            <a:spLocks noChangeArrowheads="1"/>
          </p:cNvSpPr>
          <p:nvPr/>
        </p:nvSpPr>
        <p:spPr bwMode="auto">
          <a:xfrm>
            <a:off x="-31161" y="-60638"/>
            <a:ext cx="9238365" cy="221301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mn-cs"/>
              </a:rPr>
              <a:t>أسسها يومينيس الثاني ملك برغامس                                    أو أخيه أتالوس الثاني فيلادلفوس                                     (حكم 159-138 ق.م)                                                وتعني عاشق أخيه.</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08720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أين تقع فيلادلفيا؟</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ارثيرا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السنمة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ايزاني</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ادراميتيوم</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
        <p:nvSpPr>
          <p:cNvPr id="69" name="TextBox 68">
            <a:extLst>
              <a:ext uri="{FF2B5EF4-FFF2-40B4-BE49-F238E27FC236}">
                <a16:creationId xmlns:a16="http://schemas.microsoft.com/office/drawing/2014/main" id="{B6891084-B2B1-2BD4-F51E-02A8C9976E86}"/>
              </a:ext>
            </a:extLst>
          </p:cNvPr>
          <p:cNvSpPr txBox="1"/>
          <p:nvPr/>
        </p:nvSpPr>
        <p:spPr>
          <a:xfrm>
            <a:off x="5152310" y="3193517"/>
            <a:ext cx="3098766"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الطريق            إلى الشرق</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104055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par>
                          <p:cTn id="69" fill="hold" nodeType="afterGroup">
                            <p:stCondLst>
                              <p:cond delay="500"/>
                            </p:stCondLst>
                            <p:childTnLst>
                              <p:par>
                                <p:cTn id="70" presetID="1" presetClass="entr" presetSubtype="0"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childTnLst>
                          </p:cTn>
                        </p:par>
                        <p:par>
                          <p:cTn id="72" fill="hold" nodeType="afterGroup">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par>
                          <p:cTn id="75" fill="hold">
                            <p:stCondLst>
                              <p:cond delay="500"/>
                            </p:stCondLst>
                            <p:childTnLst>
                              <p:par>
                                <p:cTn id="76" presetID="1" presetClass="entr" presetSubtype="0" fill="hold" grpId="0" nodeType="afterEffect">
                                  <p:stCondLst>
                                    <p:cond delay="0"/>
                                  </p:stCondLst>
                                  <p:childTnLst>
                                    <p:set>
                                      <p:cBhvr>
                                        <p:cTn id="77"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5" grpId="0" animBg="1"/>
      <p:bldP spid="9" grpId="0" animBg="1"/>
      <p:bldP spid="11" grpId="0" animBg="1"/>
      <p:bldP spid="13" grpId="0" animBg="1"/>
      <p:bldP spid="15" grpId="0" animBg="1"/>
      <p:bldP spid="17" grpId="0" animBg="1"/>
      <p:bldP spid="19" grpId="0" animBg="1"/>
      <p:bldP spid="6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569947"/>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القدوس الحق الذي له مفتاح داود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00775"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فيلادلفيا (رؤ 3: 7-13)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4274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philadelphia key_unlock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3081"/>
            <a:ext cx="6912768" cy="6854920"/>
          </a:xfrm>
          <a:prstGeom prst="rect">
            <a:avLst/>
          </a:prstGeom>
        </p:spPr>
      </p:pic>
      <p:sp>
        <p:nvSpPr>
          <p:cNvPr id="841730" name="Rectangle 2"/>
          <p:cNvSpPr>
            <a:spLocks noGrp="1" noChangeArrowheads="1"/>
          </p:cNvSpPr>
          <p:nvPr>
            <p:ph type="title"/>
          </p:nvPr>
        </p:nvSpPr>
        <p:spPr>
          <a:xfrm>
            <a:off x="5653841" y="0"/>
            <a:ext cx="3490159" cy="6770513"/>
          </a:xfrm>
          <a:effectLst/>
        </p:spPr>
        <p:txBody>
          <a:bodyPr>
            <a:normAutofit/>
          </a:bodyPr>
          <a:lstStyle/>
          <a:p>
            <a:pPr>
              <a:defRPr/>
            </a:pPr>
            <a:r>
              <a:rPr lang="ar-SA" b="1" dirty="0">
                <a:effectLst>
                  <a:glow rad="165100">
                    <a:schemeClr val="tx1"/>
                  </a:glow>
                </a:effectLst>
                <a:ea typeface="ＭＳ Ｐゴシック" charset="0"/>
              </a:rPr>
              <a:t>رؤيا ٣ : ٧</a:t>
            </a:r>
            <a:br>
              <a:rPr lang="en-US" b="1" dirty="0">
                <a:effectLst>
                  <a:glow rad="165100">
                    <a:schemeClr val="tx1"/>
                  </a:glow>
                </a:effectLst>
                <a:ea typeface="ＭＳ Ｐゴシック" charset="0"/>
              </a:rPr>
            </a:br>
            <a:br>
              <a:rPr lang="ar-SA" b="1" dirty="0">
                <a:effectLst>
                  <a:glow rad="165100">
                    <a:schemeClr val="tx1"/>
                  </a:glow>
                </a:effectLst>
                <a:ea typeface="ＭＳ Ｐゴシック" charset="0"/>
              </a:rPr>
            </a:br>
            <a:r>
              <a:rPr lang="ar-SA" b="1" dirty="0">
                <a:effectLst>
                  <a:glow rad="165100">
                    <a:schemeClr val="tx1"/>
                  </a:glow>
                </a:effectLst>
                <a:ea typeface="ＭＳ Ｐゴシック" charset="0"/>
              </a:rPr>
              <a:t>هَذَا يَقُولُهُ الْقُدُّوسُ الْحَقُّ الَّذِي لَهُ مِفْتَاحُ دَاوُدَ</a:t>
            </a:r>
          </a:p>
        </p:txBody>
      </p:sp>
    </p:spTree>
    <p:extLst>
      <p:ext uri="{BB962C8B-B14F-4D97-AF65-F5344CB8AC3E}">
        <p14:creationId xmlns:p14="http://schemas.microsoft.com/office/powerpoint/2010/main" val="153798328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Key ho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25913"/>
            <a:ext cx="4972958" cy="3732087"/>
          </a:xfrm>
          <a:prstGeom prst="rect">
            <a:avLst/>
          </a:prstGeom>
        </p:spPr>
      </p:pic>
      <p:pic>
        <p:nvPicPr>
          <p:cNvPr id="5" name="Picture 4" descr="keys-copy.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0"/>
            <a:ext cx="4972959" cy="3319215"/>
          </a:xfrm>
          <a:prstGeom prst="rect">
            <a:avLst/>
          </a:prstGeom>
        </p:spPr>
      </p:pic>
      <p:sp>
        <p:nvSpPr>
          <p:cNvPr id="841730" name="Rectangle 2"/>
          <p:cNvSpPr>
            <a:spLocks noGrp="1" noChangeArrowheads="1"/>
          </p:cNvSpPr>
          <p:nvPr>
            <p:ph type="title"/>
          </p:nvPr>
        </p:nvSpPr>
        <p:spPr>
          <a:xfrm>
            <a:off x="4972958" y="0"/>
            <a:ext cx="4171042" cy="6858000"/>
          </a:xfrm>
          <a:effectLst/>
        </p:spPr>
        <p:txBody>
          <a:bodyPr>
            <a:normAutofit/>
          </a:bodyPr>
          <a:lstStyle/>
          <a:p>
            <a:pPr>
              <a:defRPr/>
            </a:pPr>
            <a:r>
              <a:rPr lang="ar-JO" sz="3600" b="1" dirty="0">
                <a:effectLst>
                  <a:glow rad="165100">
                    <a:schemeClr val="tx1"/>
                  </a:glow>
                </a:effectLst>
                <a:ea typeface="ＭＳ Ｐゴシック" charset="0"/>
              </a:rPr>
              <a:t>وأجعل مفتاح بيت داود على كتفه (ألياقيم) فيفتح وليس من يغلق، ويغلق وليس من يفتح.</a:t>
            </a:r>
            <a:r>
              <a:rPr lang="en-US" sz="3600" b="1" dirty="0">
                <a:effectLst>
                  <a:glow rad="165100">
                    <a:schemeClr val="tx1"/>
                  </a:glow>
                </a:effectLst>
                <a:ea typeface="ＭＳ Ｐゴシック" charset="0"/>
              </a:rPr>
              <a:t> </a:t>
            </a:r>
            <a:br>
              <a:rPr lang="en-US" sz="3600" b="1" dirty="0">
                <a:effectLst>
                  <a:glow rad="165100">
                    <a:schemeClr val="tx1"/>
                  </a:glow>
                </a:effectLst>
                <a:ea typeface="ＭＳ Ｐゴシック" charset="0"/>
              </a:rPr>
            </a:br>
            <a:r>
              <a:rPr lang="en-US" sz="3600" b="1" dirty="0">
                <a:effectLst>
                  <a:glow rad="165100">
                    <a:schemeClr val="tx1"/>
                  </a:glow>
                </a:effectLst>
                <a:ea typeface="ＭＳ Ｐゴシック" charset="0"/>
              </a:rPr>
              <a:t>(</a:t>
            </a:r>
            <a:r>
              <a:rPr lang="ar-JO" sz="3600" b="1" dirty="0">
                <a:effectLst>
                  <a:glow rad="165100">
                    <a:schemeClr val="tx1"/>
                  </a:glow>
                </a:effectLst>
                <a:ea typeface="ＭＳ Ｐゴシック" charset="0"/>
              </a:rPr>
              <a:t>أش 22: 22</a:t>
            </a:r>
            <a:r>
              <a:rPr lang="en-US" b="1" dirty="0">
                <a:effectLst>
                  <a:glow rad="165100">
                    <a:schemeClr val="tx1"/>
                  </a:glow>
                </a:effectLst>
                <a:ea typeface="ＭＳ Ｐゴシック" charset="0"/>
              </a:rPr>
              <a:t>)</a:t>
            </a:r>
            <a:endParaRPr lang="en-US" sz="3600" b="1" dirty="0">
              <a:effectLst>
                <a:glow rad="165100">
                  <a:schemeClr val="tx1"/>
                </a:glow>
              </a:effectLst>
              <a:ea typeface="ＭＳ Ｐゴシック" charset="0"/>
            </a:endParaRPr>
          </a:p>
        </p:txBody>
      </p:sp>
      <p:sp>
        <p:nvSpPr>
          <p:cNvPr id="4" name="Rectangle 2"/>
          <p:cNvSpPr txBox="1">
            <a:spLocks noChangeArrowheads="1"/>
          </p:cNvSpPr>
          <p:nvPr/>
        </p:nvSpPr>
        <p:spPr>
          <a:xfrm>
            <a:off x="0" y="258286"/>
            <a:ext cx="4972958" cy="4670650"/>
          </a:xfrm>
          <a:prstGeom prst="rect">
            <a:avLst/>
          </a:prstGeom>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مفتاح = مدخل                    إلى ثروات داود</a:t>
            </a:r>
            <a:endParaRPr kumimoji="0" lang="en-US" sz="36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 له الكنوز الروحية           (مثل فرص الخدمة)</a:t>
            </a:r>
            <a:endParaRPr kumimoji="0" lang="en-US" sz="36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2281240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599"/>
            <a:ext cx="9144000" cy="2154523"/>
          </a:xfrm>
          <a:effectLst/>
        </p:spPr>
        <p:txBody>
          <a:bodyPr>
            <a:normAutofit/>
          </a:bodyPr>
          <a:lstStyle/>
          <a:p>
            <a:pPr>
              <a:defRPr/>
            </a:pPr>
            <a:r>
              <a:rPr lang="ar-SA" sz="4000" b="1" dirty="0">
                <a:effectLst>
                  <a:glow rad="165100">
                    <a:schemeClr val="tx1"/>
                  </a:glow>
                </a:effectLst>
                <a:ea typeface="ＭＳ Ｐゴシック" charset="0"/>
              </a:rPr>
              <a:t>رؤيا ٣ : ٧</a:t>
            </a:r>
            <a:br>
              <a:rPr lang="en-US" sz="4000" b="1" dirty="0">
                <a:effectLst>
                  <a:glow rad="165100">
                    <a:schemeClr val="tx1"/>
                  </a:glow>
                </a:effectLst>
                <a:ea typeface="ＭＳ Ｐゴシック" charset="0"/>
              </a:rPr>
            </a:br>
            <a:br>
              <a:rPr lang="ar-SA" sz="4000" b="1" dirty="0">
                <a:effectLst>
                  <a:glow rad="165100">
                    <a:schemeClr val="tx1"/>
                  </a:glow>
                </a:effectLst>
                <a:ea typeface="ＭＳ Ｐゴシック" charset="0"/>
              </a:rPr>
            </a:br>
            <a:r>
              <a:rPr lang="ar-SA" sz="4000" b="1" dirty="0">
                <a:effectLst>
                  <a:glow rad="165100">
                    <a:schemeClr val="tx1"/>
                  </a:glow>
                </a:effectLst>
                <a:ea typeface="ＭＳ Ｐゴシック" charset="0"/>
              </a:rPr>
              <a:t>الَّذِي يَفْتَحُ وَلاَ أَحَدٌ يُغْلِقُ، وَيُغْلِقُ وَلاَ أَحَدٌ يَفْتَحُ. </a:t>
            </a:r>
            <a:endParaRPr lang="en-US" sz="4000" b="1" dirty="0">
              <a:effectLst>
                <a:glow rad="1651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1658672" y="2509977"/>
            <a:ext cx="6018808" cy="4017517"/>
          </a:xfrm>
          <a:prstGeom prst="rect">
            <a:avLst/>
          </a:prstGeom>
        </p:spPr>
      </p:pic>
    </p:spTree>
    <p:extLst>
      <p:ext uri="{BB962C8B-B14F-4D97-AF65-F5344CB8AC3E}">
        <p14:creationId xmlns:p14="http://schemas.microsoft.com/office/powerpoint/2010/main" val="1232663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3 philadelphia doo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2446" y="1157287"/>
            <a:ext cx="3409950" cy="4543425"/>
          </a:xfrm>
          <a:prstGeom prst="rect">
            <a:avLst/>
          </a:prstGeom>
        </p:spPr>
      </p:pic>
      <p:sp>
        <p:nvSpPr>
          <p:cNvPr id="7" name="Rectangle 2"/>
          <p:cNvSpPr txBox="1">
            <a:spLocks noChangeArrowheads="1"/>
          </p:cNvSpPr>
          <p:nvPr/>
        </p:nvSpPr>
        <p:spPr>
          <a:xfrm>
            <a:off x="0" y="37254"/>
            <a:ext cx="9144000" cy="1328192"/>
          </a:xfrm>
          <a:prstGeom prst="rect">
            <a:avLst/>
          </a:prstGeom>
          <a:gradFill flip="none" rotWithShape="1">
            <a:gsLst>
              <a:gs pos="0">
                <a:srgbClr val="008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Commendation: He gave them opportunities based on their faithfulness (3:8).</a:t>
            </a:r>
            <a:endParaRPr kumimoji="0" lang="en-US" sz="32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841730" name="Rectangle 2"/>
          <p:cNvSpPr>
            <a:spLocks noGrp="1" noChangeArrowheads="1"/>
          </p:cNvSpPr>
          <p:nvPr>
            <p:ph type="title"/>
          </p:nvPr>
        </p:nvSpPr>
        <p:spPr>
          <a:xfrm>
            <a:off x="2398956" y="1669925"/>
            <a:ext cx="6698610" cy="4128447"/>
          </a:xfrm>
          <a:effectLst>
            <a:outerShdw blurRad="63500" dist="35921" dir="2700000" algn="ctr" rotWithShape="0">
              <a:schemeClr val="tx2">
                <a:alpha val="74998"/>
              </a:schemeClr>
            </a:outerShdw>
          </a:effectLst>
        </p:spPr>
        <p:txBody>
          <a:bodyPr>
            <a:normAutofit/>
          </a:bodyPr>
          <a:lstStyle/>
          <a:p>
            <a:pPr>
              <a:defRPr/>
            </a:pPr>
            <a:r>
              <a:rPr lang="en-US" sz="3600" b="1" dirty="0">
                <a:solidFill>
                  <a:prstClr val="white"/>
                </a:solidFill>
                <a:ea typeface="ＭＳ Ｐゴシック" charset="0"/>
              </a:rPr>
              <a:t>"I know all the things you do, and I have opened a door for you that no one can close. You have little strength, yet you obeyed my word and did not deny me" (3:8 </a:t>
            </a:r>
            <a:r>
              <a:rPr lang="en-US" sz="3200" b="1" dirty="0">
                <a:solidFill>
                  <a:prstClr val="white"/>
                </a:solidFill>
                <a:ea typeface="ＭＳ Ｐゴシック" charset="0"/>
              </a:rPr>
              <a:t>NLT</a:t>
            </a:r>
            <a:r>
              <a:rPr lang="en-US" sz="3600" b="1" dirty="0">
                <a:solidFill>
                  <a:prstClr val="white"/>
                </a:solidFill>
                <a:ea typeface="ＭＳ Ｐゴシック" charset="0"/>
              </a:rPr>
              <a:t>).</a:t>
            </a:r>
          </a:p>
        </p:txBody>
      </p:sp>
      <p:pic>
        <p:nvPicPr>
          <p:cNvPr id="5" name="Picture 4">
            <a:extLst>
              <a:ext uri="{FF2B5EF4-FFF2-40B4-BE49-F238E27FC236}">
                <a16:creationId xmlns:a16="http://schemas.microsoft.com/office/drawing/2014/main" id="{2CB017FC-D086-55A4-6C44-F487E0CC4828}"/>
              </a:ext>
            </a:extLst>
          </p:cNvPr>
          <p:cNvPicPr>
            <a:picLocks noChangeAspect="1"/>
          </p:cNvPicPr>
          <p:nvPr/>
        </p:nvPicPr>
        <p:blipFill>
          <a:blip r:embed="rId5"/>
          <a:stretch>
            <a:fillRect/>
          </a:stretch>
        </p:blipFill>
        <p:spPr>
          <a:xfrm>
            <a:off x="35677" y="0"/>
            <a:ext cx="9144000" cy="5875867"/>
          </a:xfrm>
          <a:prstGeom prst="rect">
            <a:avLst/>
          </a:prstGeom>
        </p:spPr>
      </p:pic>
    </p:spTree>
    <p:extLst>
      <p:ext uri="{BB962C8B-B14F-4D97-AF65-F5344CB8AC3E}">
        <p14:creationId xmlns:p14="http://schemas.microsoft.com/office/powerpoint/2010/main" val="353527906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569947"/>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القدوس الحق الذي له مفتاح داود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00775"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فيلادلفيا (رؤ 3: 7-13)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720821E8-5AE5-2830-3ADE-8A929D4895DC}"/>
              </a:ext>
            </a:extLst>
          </p:cNvPr>
          <p:cNvGrpSpPr>
            <a:grpSpLocks/>
          </p:cNvGrpSpPr>
          <p:nvPr/>
        </p:nvGrpSpPr>
        <p:grpSpPr bwMode="auto">
          <a:xfrm>
            <a:off x="2913063" y="2276475"/>
            <a:ext cx="2954337" cy="2808288"/>
            <a:chOff x="2983932" y="2348880"/>
            <a:chExt cx="2963986" cy="2664296"/>
          </a:xfrm>
        </p:grpSpPr>
        <p:sp>
          <p:nvSpPr>
            <p:cNvPr id="3" name="Oval 23">
              <a:extLst>
                <a:ext uri="{FF2B5EF4-FFF2-40B4-BE49-F238E27FC236}">
                  <a16:creationId xmlns:a16="http://schemas.microsoft.com/office/drawing/2014/main" id="{E0D9CA74-CAA3-54D5-A240-6EBC6C4280DE}"/>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547205BB-ACF1-6206-FDCE-6E64AEFDFD0C}"/>
                </a:ext>
              </a:extLst>
            </p:cNvPr>
            <p:cNvSpPr txBox="1"/>
            <p:nvPr/>
          </p:nvSpPr>
          <p:spPr>
            <a:xfrm>
              <a:off x="2983932" y="2419667"/>
              <a:ext cx="2963986" cy="148917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 حفظ كلمة    المسيح وعدم انكار    اسمه، التحمل بصبر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8604971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747987"/>
            <a:ext cx="9174194" cy="611001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9600" b="1" dirty="0">
                <a:effectLst>
                  <a:glow rad="165100">
                    <a:schemeClr val="tx1"/>
                  </a:glow>
                </a:effectLst>
                <a:ea typeface="ＭＳ Ｐゴシック" charset="0"/>
              </a:rPr>
              <a:t>التجمهر</a:t>
            </a:r>
            <a:endParaRPr lang="en-US" sz="9600" b="1" dirty="0">
              <a:effectLst>
                <a:glow rad="165100">
                  <a:schemeClr val="tx1"/>
                </a:glow>
              </a:effectLst>
              <a:ea typeface="ＭＳ Ｐゴシック" charset="0"/>
            </a:endParaRPr>
          </a:p>
        </p:txBody>
      </p:sp>
    </p:spTree>
    <p:extLst>
      <p:ext uri="{BB962C8B-B14F-4D97-AF65-F5344CB8AC3E}">
        <p14:creationId xmlns:p14="http://schemas.microsoft.com/office/powerpoint/2010/main" val="107077860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ar-JO" b="1" dirty="0">
                <a:effectLst>
                  <a:glow rad="165100">
                    <a:schemeClr val="tx1"/>
                  </a:glow>
                </a:effectLst>
                <a:ea typeface="ＭＳ Ｐゴシック" charset="0"/>
              </a:rPr>
              <a:t>أعطى يسوع كنيستنا أيضاً                            الكثير من الأبواب المفتوحة للشهادة</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197931" y="2632056"/>
            <a:ext cx="511321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هئنذا قد جعلت أمامك         باباً مفتوحاً                   ولا يستطيع أحد               أن يغلقه</a:t>
            </a:r>
            <a:b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b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3: 8</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p>
        </p:txBody>
      </p:sp>
    </p:spTree>
    <p:extLst>
      <p:ext uri="{BB962C8B-B14F-4D97-AF65-F5344CB8AC3E}">
        <p14:creationId xmlns:p14="http://schemas.microsoft.com/office/powerpoint/2010/main" val="39985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 شعب كنيسة الطرق المتقاطقة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781064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99">
                    <a:lumMod val="75000"/>
                  </a:srgbClr>
                </a:solidFill>
                <a:effectLst>
                  <a:glow rad="101600">
                    <a:srgbClr val="333399">
                      <a:lumMod val="60000"/>
                      <a:lumOff val="40000"/>
                      <a:alpha val="60000"/>
                    </a:srgbClr>
                  </a:glow>
                </a:effectLst>
                <a:uLnTx/>
                <a:uFillTx/>
                <a:latin typeface="Times New Roman" pitchFamily="18" charset="0"/>
                <a:ea typeface="MS PGothic" pitchFamily="34" charset="-128"/>
                <a:cs typeface="ＭＳ Ｐゴシック"/>
              </a:rPr>
              <a:t>Crossroads International Church</a:t>
            </a:r>
          </a:p>
        </p:txBody>
      </p:sp>
      <p:pic>
        <p:nvPicPr>
          <p:cNvPr id="569348" name="Picture 4" descr="IMG_37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3806825"/>
            <a:ext cx="4067175"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0" name="Picture 6" descr="IMG_371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41663"/>
            <a:ext cx="4984750" cy="3738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IMG_036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 y="-1"/>
            <a:ext cx="4427604" cy="3320703"/>
          </a:xfrm>
          <a:prstGeom prst="rect">
            <a:avLst/>
          </a:prstGeom>
        </p:spPr>
      </p:pic>
      <p:pic>
        <p:nvPicPr>
          <p:cNvPr id="5" name="Picture 4" descr="IMG_037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4021" y="3573016"/>
            <a:ext cx="4379978" cy="3284984"/>
          </a:xfrm>
          <a:prstGeom prst="rect">
            <a:avLst/>
          </a:prstGeom>
        </p:spPr>
      </p:pic>
      <p:pic>
        <p:nvPicPr>
          <p:cNvPr id="6" name="Picture 5" descr="IMG_035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7984" y="0"/>
            <a:ext cx="4716016" cy="3537012"/>
          </a:xfrm>
          <a:prstGeom prst="rect">
            <a:avLst/>
          </a:prstGeom>
        </p:spPr>
      </p:pic>
      <p:sp>
        <p:nvSpPr>
          <p:cNvPr id="3" name="TextBox 2"/>
          <p:cNvSpPr txBox="1"/>
          <p:nvPr/>
        </p:nvSpPr>
        <p:spPr>
          <a:xfrm>
            <a:off x="179512" y="2978949"/>
            <a:ext cx="6264696" cy="954107"/>
          </a:xfrm>
          <a:prstGeom prst="rect">
            <a:avLst/>
          </a:prstGeom>
          <a:solidFill>
            <a:schemeClr val="tx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دعونا نصل إلى المزيد من الأشخاص الذين يعيشون في سنغافورة</a:t>
            </a:r>
            <a:endParaRPr kumimoji="0" lang="en-US" sz="2800" b="1" i="0" u="none" strike="noStrike" kern="1200" cap="none" spc="0" normalizeH="0" baseline="0" noProof="0" dirty="0">
              <a:ln>
                <a:noFill/>
              </a:ln>
              <a:solidFill>
                <a:srgbClr val="FFFFFF"/>
              </a:solidFill>
              <a:effectLst/>
              <a:uLnTx/>
              <a:uFillTx/>
              <a:latin typeface="Arial"/>
              <a:ea typeface="ＭＳ Ｐゴシック" pitchFamily="34" charset="-128"/>
              <a:cs typeface="Arial"/>
            </a:endParaRPr>
          </a:p>
        </p:txBody>
      </p:sp>
    </p:spTree>
    <p:extLst>
      <p:ext uri="{BB962C8B-B14F-4D97-AF65-F5344CB8AC3E}">
        <p14:creationId xmlns:p14="http://schemas.microsoft.com/office/powerpoint/2010/main" val="1648113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520334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1066800" y="2286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عطاء إرساليتنا</a:t>
            </a:r>
            <a:endParaRPr lang="en-US" b="1" dirty="0">
              <a:latin typeface="Arial" panose="020B0604020202020204" pitchFamily="34" charset="0"/>
              <a:ea typeface="ＭＳ Ｐゴシック" charset="0"/>
              <a:cs typeface="Arial" panose="020B0604020202020204" pitchFamily="34" charset="0"/>
            </a:endParaRPr>
          </a:p>
        </p:txBody>
      </p:sp>
      <p:pic>
        <p:nvPicPr>
          <p:cNvPr id="156674" name="Picture 3" descr="globe+--+clea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21175" y="1676400"/>
            <a:ext cx="3643313"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4"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52400"/>
            <a:ext cx="18938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6" name="Rectangle 5"/>
          <p:cNvSpPr>
            <a:spLocks noChangeArrowheads="1"/>
          </p:cNvSpPr>
          <p:nvPr/>
        </p:nvSpPr>
        <p:spPr bwMode="auto">
          <a:xfrm>
            <a:off x="2811439" y="2780928"/>
            <a:ext cx="250973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تايلاند</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فيتنام</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الهند</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منغوليا</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الفلبين</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ميانمار</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باكستان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0" y="2791544"/>
            <a:ext cx="2811438"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بنغلادش</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أفغانستان</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نيبال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كندا (تدريب لأجل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أندونيسيا)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987400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ar-JO" sz="6600" dirty="0">
                <a:solidFill>
                  <a:schemeClr val="bg1"/>
                </a:solidFill>
                <a:latin typeface="Arial" panose="020B0604020202020204" pitchFamily="34" charset="0"/>
                <a:ea typeface="ＭＳ Ｐゴシック" charset="0"/>
                <a:cs typeface="Arial" panose="020B0604020202020204" pitchFamily="34" charset="0"/>
              </a:rPr>
              <a:t>عطاء الإرساليات</a:t>
            </a:r>
            <a:endParaRPr lang="en-US" dirty="0">
              <a:latin typeface="Arial" panose="020B0604020202020204" pitchFamily="34" charset="0"/>
              <a:ea typeface="ＭＳ Ｐゴシック" charset="0"/>
              <a:cs typeface="Arial" panose="020B0604020202020204" pitchFamily="34"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20%</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8AD65AE3-94BC-4E15-A75B-2A8740661B8E}"/>
              </a:ext>
            </a:extLst>
          </p:cNvPr>
          <p:cNvSpPr/>
          <p:nvPr/>
        </p:nvSpPr>
        <p:spPr bwMode="auto">
          <a:xfrm>
            <a:off x="6382544" y="6039776"/>
            <a:ext cx="1861864" cy="4019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rPr>
              <a:t>سنغافورة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4" name="Rectangle 3">
            <a:extLst>
              <a:ext uri="{FF2B5EF4-FFF2-40B4-BE49-F238E27FC236}">
                <a16:creationId xmlns:a16="http://schemas.microsoft.com/office/drawing/2014/main" id="{82123FE5-1B4B-94FB-D81A-ED0CFA20E648}"/>
              </a:ext>
            </a:extLst>
          </p:cNvPr>
          <p:cNvSpPr/>
          <p:nvPr/>
        </p:nvSpPr>
        <p:spPr bwMode="auto">
          <a:xfrm>
            <a:off x="6382544" y="5166320"/>
            <a:ext cx="1861864" cy="4019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rPr>
              <a:t>الإرساليات</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389136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افتح الباب للرحلات الإرسالية</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17006" y="2134312"/>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هئنذا قد جعلت أمامك         باباً مفتوحاً                   ولا يستطيع أحد               أن يغلقه</a:t>
            </a:r>
            <a:b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b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(3: 8)</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646" y="2016919"/>
            <a:ext cx="3152589" cy="4017517"/>
          </a:xfrm>
          <a:prstGeom prst="rect">
            <a:avLst/>
          </a:prstGeom>
        </p:spPr>
      </p:pic>
    </p:spTree>
    <p:extLst>
      <p:ext uri="{BB962C8B-B14F-4D97-AF65-F5344CB8AC3E}">
        <p14:creationId xmlns:p14="http://schemas.microsoft.com/office/powerpoint/2010/main" val="1111615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التعليم 1994-2021</a:t>
            </a:r>
            <a:endParaRPr lang="en-US" b="1" dirty="0">
              <a:latin typeface="Arial" panose="020B0604020202020204" pitchFamily="34" charset="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الأردن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نيبال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9">
            <a:extLst>
              <a:ext uri="{FF2B5EF4-FFF2-40B4-BE49-F238E27FC236}">
                <a16:creationId xmlns:a16="http://schemas.microsoft.com/office/drawing/2014/main" id="{A1727416-DA0F-8B45-B7F4-D137E3121521}"/>
              </a:ext>
            </a:extLst>
          </p:cNvPr>
          <p:cNvSpPr txBox="1">
            <a:spLocks noChangeArrowheads="1"/>
          </p:cNvSpPr>
          <p:nvPr/>
        </p:nvSpPr>
        <p:spPr bwMode="auto">
          <a:xfrm>
            <a:off x="1961" y="107625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1319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8" descr="2010 Blank Printable Calendar A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992813" y="3751263"/>
            <a:ext cx="2617787" cy="196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6" name="Picture 7" descr="2007092011024717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390621">
            <a:off x="193675" y="1658938"/>
            <a:ext cx="2968625"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7" name="Picture 3" descr="MongoliaMap 72  low resolution.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778958">
            <a:off x="5076825" y="1155700"/>
            <a:ext cx="3467100" cy="253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itle 1"/>
          <p:cNvSpPr>
            <a:spLocks noGrp="1"/>
          </p:cNvSpPr>
          <p:nvPr>
            <p:ph type="title"/>
          </p:nvPr>
        </p:nvSpPr>
        <p:spPr>
          <a:xfrm>
            <a:off x="468313" y="762000"/>
            <a:ext cx="8229600" cy="1143000"/>
          </a:xfrm>
        </p:spPr>
        <p:txBody>
          <a:bodyPr/>
          <a:lstStyle/>
          <a:p>
            <a:pPr eaLnBrk="1" hangingPunct="1"/>
            <a:r>
              <a:rPr lang="ar-JO" sz="6600" dirty="0">
                <a:solidFill>
                  <a:srgbClr val="800000"/>
                </a:solidFill>
                <a:latin typeface="Arial" panose="020B0604020202020204" pitchFamily="34" charset="0"/>
                <a:ea typeface="ＭＳ Ｐゴシック" charset="0"/>
                <a:cs typeface="Arial" panose="020B0604020202020204" pitchFamily="34" charset="0"/>
              </a:rPr>
              <a:t>الرحلة الإرسالية 2010</a:t>
            </a:r>
            <a:endParaRPr lang="en-US" sz="6600"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41669" name="Title 1"/>
          <p:cNvSpPr txBox="1">
            <a:spLocks/>
          </p:cNvSpPr>
          <p:nvPr/>
        </p:nvSpPr>
        <p:spPr bwMode="auto">
          <a:xfrm>
            <a:off x="228600" y="4724400"/>
            <a:ext cx="6783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endPar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ماذا؟ التعليم</a:t>
            </a:r>
            <a:endParaRPr kumimoji="0" lang="en-US" sz="4000" b="0"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80000"/>
              </a:lnSpc>
              <a:spcBef>
                <a:spcPct val="0"/>
              </a:spcBef>
              <a:spcAft>
                <a:spcPct val="0"/>
              </a:spcAft>
              <a:buClrTx/>
              <a:buSzTx/>
              <a:buFontTx/>
              <a:buNone/>
              <a:tabLst/>
              <a:defRPr/>
            </a:pPr>
            <a:endPar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80000"/>
              </a:lnSpc>
              <a:spcBef>
                <a:spcPct val="0"/>
              </a:spcBef>
              <a:spcAft>
                <a:spcPct val="0"/>
              </a:spcAft>
              <a:buClrTx/>
              <a:buSzTx/>
              <a:buFontTx/>
              <a:buNone/>
              <a:tabLst/>
              <a:defRPr/>
            </a:pPr>
            <a:endPar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1670" name="Title 1"/>
          <p:cNvSpPr txBox="1">
            <a:spLocks/>
          </p:cNvSpPr>
          <p:nvPr/>
        </p:nvSpPr>
        <p:spPr bwMode="auto">
          <a:xfrm>
            <a:off x="990600" y="2760663"/>
            <a:ext cx="51387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أين؟ منغوليا</a:t>
            </a:r>
            <a:endParaRPr kumimoji="0" lang="en-US" sz="4000" b="0"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80000"/>
              </a:lnSpc>
              <a:spcBef>
                <a:spcPct val="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1671" name="Title 1"/>
          <p:cNvSpPr txBox="1">
            <a:spLocks/>
          </p:cNvSpPr>
          <p:nvPr/>
        </p:nvSpPr>
        <p:spPr bwMode="auto">
          <a:xfrm>
            <a:off x="609600" y="3751263"/>
            <a:ext cx="7620000" cy="97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90000"/>
              </a:lnSpc>
              <a:spcBef>
                <a:spcPct val="0"/>
              </a:spcBef>
              <a:spcAft>
                <a:spcPct val="0"/>
              </a:spcAft>
              <a:buClrTx/>
              <a:buSzTx/>
              <a:buFontTx/>
              <a:buNone/>
              <a:tabLst/>
              <a:defRPr/>
            </a:pPr>
            <a:endPar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9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متى؟ 4-12 أيلول، 2010</a:t>
            </a:r>
            <a:endParaRPr kumimoji="0" lang="en-US" sz="4000" b="0"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90000"/>
              </a:lnSpc>
              <a:spcBef>
                <a:spcPct val="0"/>
              </a:spcBef>
              <a:spcAft>
                <a:spcPct val="0"/>
              </a:spcAft>
              <a:buClrTx/>
              <a:buSzTx/>
              <a:buFontTx/>
              <a:buNone/>
              <a:tabLst/>
              <a:defRPr/>
            </a:pPr>
            <a:endPar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90000"/>
              </a:lnSpc>
              <a:spcBef>
                <a:spcPct val="0"/>
              </a:spcBef>
              <a:spcAft>
                <a:spcPct val="0"/>
              </a:spcAft>
              <a:buClrTx/>
              <a:buSzTx/>
              <a:buFontTx/>
              <a:buNone/>
              <a:tabLst/>
              <a:defRPr/>
            </a:pPr>
            <a:endPar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40137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1225" y="1412875"/>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lstStyle/>
          <a:p>
            <a:pPr eaLnBrk="1" hangingPunct="1"/>
            <a:r>
              <a:rPr lang="ar-JO" sz="6000" dirty="0">
                <a:solidFill>
                  <a:srgbClr val="800000"/>
                </a:solidFill>
                <a:latin typeface="Arial" panose="020B0604020202020204" pitchFamily="34" charset="0"/>
                <a:ea typeface="ＭＳ Ｐゴシック" charset="0"/>
                <a:cs typeface="Arial" panose="020B0604020202020204" pitchFamily="34" charset="0"/>
              </a:rPr>
              <a:t>الرحلة الإرسالية إلى ميانمار 2012</a:t>
            </a:r>
            <a:endParaRPr lang="en-US" sz="6000"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162821" name="Title 1"/>
          <p:cNvSpPr txBox="1">
            <a:spLocks/>
          </p:cNvSpPr>
          <p:nvPr/>
        </p:nvSpPr>
        <p:spPr bwMode="auto">
          <a:xfrm>
            <a:off x="0" y="4724400"/>
            <a:ext cx="90312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2151063" marR="0" lvl="0" indent="-2151063"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ماذا؟          تسيير أمور المكتب والتعليم</a:t>
            </a:r>
            <a:r>
              <a:rPr kumimoji="0" lang="en-US"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 </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80000"/>
              </a:lnSpc>
              <a:spcBef>
                <a:spcPct val="0"/>
              </a:spcBef>
              <a:spcAft>
                <a:spcPct val="0"/>
              </a:spcAft>
              <a:buClrTx/>
              <a:buSzTx/>
              <a:buFontTx/>
              <a:buNone/>
              <a:tabLst/>
              <a:defRPr/>
            </a:pP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2822" name="Title 1"/>
          <p:cNvSpPr txBox="1">
            <a:spLocks/>
          </p:cNvSpPr>
          <p:nvPr/>
        </p:nvSpPr>
        <p:spPr bwMode="auto">
          <a:xfrm>
            <a:off x="0" y="2736850"/>
            <a:ext cx="914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2151063" marR="0" lvl="0" indent="-2151063"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أين؟          يانغون</a:t>
            </a:r>
            <a:endParaRPr kumimoji="0" lang="en-US"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8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3" name="Title 1"/>
          <p:cNvSpPr txBox="1">
            <a:spLocks/>
          </p:cNvSpPr>
          <p:nvPr/>
        </p:nvSpPr>
        <p:spPr bwMode="auto">
          <a:xfrm>
            <a:off x="0" y="3844925"/>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ctr" defTabSz="457200" rtl="0" eaLnBrk="1" fontAlgn="base" latinLnBrk="0" hangingPunct="1">
              <a:lnSpc>
                <a:spcPct val="9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متى؟          30 تشرين ثاني – 3 كانون أول</a:t>
            </a:r>
            <a:endParaRPr kumimoji="0" lang="en-US"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0" y="1628775"/>
            <a:ext cx="914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2151063" marR="0" lvl="0" indent="-2151063"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من؟          لويس وباربرا وينكلر</a:t>
            </a:r>
            <a:endParaRPr kumimoji="0" lang="en-US"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8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2767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sz="6000" b="1" dirty="0">
                <a:effectLst>
                  <a:glow rad="165100">
                    <a:schemeClr val="tx1"/>
                  </a:glow>
                </a:effectLst>
                <a:ea typeface="ＭＳ Ｐゴシック" charset="0"/>
              </a:rPr>
              <a:t>من يكره الوحدة؟</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495113" y="5719215"/>
            <a:ext cx="3648887" cy="10361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لا أحد</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545380567"/>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00" y="0"/>
            <a:ext cx="8791015"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دعوات للوصول خارج سنغافورة الآن</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540798" y="4389817"/>
            <a:ext cx="3415317"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تايلاند          مانيك كوريا</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7" name="Rectangle 2"/>
          <p:cNvSpPr txBox="1">
            <a:spLocks noChangeArrowheads="1"/>
          </p:cNvSpPr>
          <p:nvPr/>
        </p:nvSpPr>
        <p:spPr bwMode="auto">
          <a:xfrm>
            <a:off x="165100" y="1386608"/>
            <a:ext cx="4249419"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ميانمار            جوناثان ستون</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376083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1225" y="1412875"/>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lstStyle/>
          <a:p>
            <a:pPr eaLnBrk="1" hangingPunct="1"/>
            <a:r>
              <a:rPr lang="ar-JO" sz="6600" dirty="0">
                <a:solidFill>
                  <a:srgbClr val="800000"/>
                </a:solidFill>
                <a:latin typeface="Arial" panose="020B0604020202020204" pitchFamily="34" charset="0"/>
                <a:ea typeface="ＭＳ Ｐゴシック" charset="0"/>
                <a:cs typeface="Arial" panose="020B0604020202020204" pitchFamily="34" charset="0"/>
              </a:rPr>
              <a:t>ميانمار 2014؟</a:t>
            </a:r>
            <a:endParaRPr lang="en-US" sz="6600"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42693" name="Title 1"/>
          <p:cNvSpPr txBox="1">
            <a:spLocks/>
          </p:cNvSpPr>
          <p:nvPr/>
        </p:nvSpPr>
        <p:spPr bwMode="auto">
          <a:xfrm>
            <a:off x="263525" y="1408048"/>
            <a:ext cx="474520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ctr" defTabSz="457200" rtl="0" eaLnBrk="1" fontAlgn="base" latinLnBrk="0" hangingPunct="1">
              <a:lnSpc>
                <a:spcPct val="9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جوناثان ستون</a:t>
            </a:r>
            <a:endParaRPr kumimoji="0" lang="en-US"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Jonath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281894"/>
            <a:ext cx="5273859" cy="3955394"/>
          </a:xfrm>
          <a:prstGeom prst="rect">
            <a:avLst/>
          </a:prstGeom>
        </p:spPr>
      </p:pic>
    </p:spTree>
    <p:extLst>
      <p:ext uri="{BB962C8B-B14F-4D97-AF65-F5344CB8AC3E}">
        <p14:creationId xmlns:p14="http://schemas.microsoft.com/office/powerpoint/2010/main" val="470677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8" descr="IMG_5170"/>
          <p:cNvPicPr>
            <a:picLocks noGrp="1" noChangeAspect="1" noChangeArrowheads="1"/>
          </p:cNvPicPr>
          <p:nvPr>
            <p:ph type="ctrTitle"/>
          </p:nvPr>
        </p:nvPicPr>
        <p:blipFill>
          <a:blip r:embed="rId2" cstate="screen">
            <a:extLst>
              <a:ext uri="{28A0092B-C50C-407E-A947-70E740481C1C}">
                <a14:useLocalDpi xmlns:a14="http://schemas.microsoft.com/office/drawing/2010/main"/>
              </a:ext>
            </a:extLst>
          </a:blip>
          <a:srcRect/>
          <a:stretch>
            <a:fillRect/>
          </a:stretch>
        </p:blipFill>
        <p:spPr>
          <a:xfrm>
            <a:off x="-1471506" y="-2882274"/>
            <a:ext cx="13455506" cy="897033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051" name="Rectangle 3"/>
          <p:cNvSpPr>
            <a:spLocks noGrp="1" noChangeArrowheads="1"/>
          </p:cNvSpPr>
          <p:nvPr>
            <p:ph type="subTitle" idx="1"/>
          </p:nvPr>
        </p:nvSpPr>
        <p:spPr>
          <a:xfrm>
            <a:off x="0" y="6092825"/>
            <a:ext cx="9144000" cy="765175"/>
          </a:xfrm>
        </p:spPr>
        <p:txBody>
          <a:bodyPr anchor="ctr"/>
          <a:lstStyle/>
          <a:p>
            <a:pPr eaLnBrk="1" hangingPunct="1">
              <a:defRPr/>
            </a:pPr>
            <a:r>
              <a:rPr lang="ar-JO" sz="2800" b="1" dirty="0">
                <a:latin typeface="Arial" panose="020B0604020202020204" pitchFamily="34" charset="0"/>
                <a:cs typeface="Arial" panose="020B0604020202020204" pitchFamily="34" charset="0"/>
              </a:rPr>
              <a:t>عائلة كوريا في بانكوك، تايلاند منذ تموز 2008</a:t>
            </a:r>
            <a:endParaRPr lang="th-TH" sz="2800" b="1" dirty="0">
              <a:latin typeface="Arial" panose="020B0604020202020204" pitchFamily="34" charset="0"/>
            </a:endParaRPr>
          </a:p>
        </p:txBody>
      </p:sp>
    </p:spTree>
    <p:extLst>
      <p:ext uri="{BB962C8B-B14F-4D97-AF65-F5344CB8AC3E}">
        <p14:creationId xmlns:p14="http://schemas.microsoft.com/office/powerpoint/2010/main" val="1277814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4" descr="IMG_392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007" y="0"/>
            <a:ext cx="9186007" cy="6878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a:xfrm>
            <a:off x="0" y="-1"/>
            <a:ext cx="9144000" cy="1894089"/>
          </a:xfrm>
          <a:solidFill>
            <a:schemeClr val="tx1"/>
          </a:solidFill>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زراعة كنيسة دولية من قبل عائلة مانيك</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996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107950" y="-100013"/>
            <a:ext cx="9359900" cy="7129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43715" name="Rectangle 2"/>
          <p:cNvSpPr>
            <a:spLocks noGrp="1" noChangeArrowheads="1"/>
          </p:cNvSpPr>
          <p:nvPr>
            <p:ph type="title" idx="4294967295"/>
          </p:nvPr>
        </p:nvSpPr>
        <p:spPr>
          <a:xfrm>
            <a:off x="0" y="-1447800"/>
            <a:ext cx="8432800" cy="1371600"/>
          </a:xfrm>
        </p:spPr>
        <p:txBody>
          <a:bodyPr/>
          <a:lstStyle/>
          <a:p>
            <a:r>
              <a:rPr lang="en-US">
                <a:solidFill>
                  <a:schemeClr val="accent1"/>
                </a:solidFill>
                <a:latin typeface="Arial" charset="0"/>
                <a:ea typeface="ＭＳ Ｐゴシック" charset="0"/>
                <a:cs typeface="ＭＳ Ｐゴシック" charset="0"/>
              </a:rPr>
              <a:t>Lakeside Family Centre</a:t>
            </a:r>
          </a:p>
        </p:txBody>
      </p:sp>
      <p:pic>
        <p:nvPicPr>
          <p:cNvPr id="24371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914400"/>
            <a:ext cx="3581400" cy="514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3717" name="Picture 2" descr="Albina_director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9638" y="685800"/>
            <a:ext cx="3617912" cy="516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8" name="Rectangle 2"/>
          <p:cNvSpPr txBox="1">
            <a:spLocks noChangeArrowheads="1"/>
          </p:cNvSpPr>
          <p:nvPr/>
        </p:nvSpPr>
        <p:spPr bwMode="auto">
          <a:xfrm>
            <a:off x="4114800" y="5557838"/>
            <a:ext cx="4827588"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ألبينا تشان</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8184358"/>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34549"/>
            <a:ext cx="9144000" cy="1328192"/>
          </a:xfrm>
          <a:effectLst/>
        </p:spPr>
        <p:txBody>
          <a:bodyPr>
            <a:normAutofit/>
          </a:bodyPr>
          <a:lstStyle/>
          <a:p>
            <a:pPr>
              <a:defRPr/>
            </a:pPr>
            <a:r>
              <a:rPr lang="ar-JO" sz="6600" b="1" dirty="0">
                <a:effectLst>
                  <a:glow rad="165100">
                    <a:schemeClr val="tx1"/>
                  </a:glow>
                </a:effectLst>
                <a:latin typeface="Arial" panose="020B0604020202020204" pitchFamily="34" charset="0"/>
                <a:ea typeface="ＭＳ Ｐゴシック" charset="0"/>
                <a:cs typeface="Arial" panose="020B0604020202020204" pitchFamily="34" charset="0"/>
              </a:rPr>
              <a:t>السجن</a:t>
            </a:r>
            <a:endParaRPr lang="en-US" sz="66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"I have given you an open door that no one can shut" (3:8)</a:t>
            </a:r>
          </a:p>
        </p:txBody>
      </p:sp>
      <p:pic>
        <p:nvPicPr>
          <p:cNvPr id="2" name="Picture 1"/>
          <p:cNvPicPr>
            <a:picLocks noChangeAspect="1"/>
          </p:cNvPicPr>
          <p:nvPr/>
        </p:nvPicPr>
        <p:blipFill>
          <a:blip r:embed="rId3"/>
          <a:stretch>
            <a:fillRect/>
          </a:stretch>
        </p:blipFill>
        <p:spPr>
          <a:xfrm>
            <a:off x="0" y="1338496"/>
            <a:ext cx="9144000" cy="4814957"/>
          </a:xfrm>
          <a:prstGeom prst="rect">
            <a:avLst/>
          </a:prstGeom>
        </p:spPr>
      </p:pic>
      <p:sp>
        <p:nvSpPr>
          <p:cNvPr id="6" name="Rectangle 2"/>
          <p:cNvSpPr txBox="1">
            <a:spLocks noChangeArrowheads="1"/>
          </p:cNvSpPr>
          <p:nvPr/>
        </p:nvSpPr>
        <p:spPr>
          <a:xfrm>
            <a:off x="0" y="5053860"/>
            <a:ext cx="9144000" cy="1328192"/>
          </a:xfrm>
          <a:prstGeom prst="rect">
            <a:avLst/>
          </a:prstGeom>
          <a:solidFill>
            <a:srgbClr val="000000"/>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88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الكرازة</a:t>
            </a:r>
            <a:endParaRPr kumimoji="0" lang="en-US" sz="88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8959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9144000" cy="61722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الكرازة غير الفعالة</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2456472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5811608" y="2338068"/>
            <a:ext cx="3332391" cy="4519931"/>
          </a:xfrm>
          <a:effectLst/>
        </p:spPr>
        <p:txBody>
          <a:bodyPr>
            <a:normAutofit/>
          </a:bodyPr>
          <a:lstStyle/>
          <a:p>
            <a:pPr>
              <a:defRPr/>
            </a:pP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دعونا        نكون ملتفين</a:t>
            </a:r>
            <a:endParaRPr lang="en-US"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057" y="44450"/>
            <a:ext cx="5790552" cy="6813550"/>
          </a:xfrm>
          <a:prstGeom prst="rect">
            <a:avLst/>
          </a:prstGeom>
        </p:spPr>
      </p:pic>
      <p:grpSp>
        <p:nvGrpSpPr>
          <p:cNvPr id="4" name="Group 3"/>
          <p:cNvGrpSpPr/>
          <p:nvPr/>
        </p:nvGrpSpPr>
        <p:grpSpPr>
          <a:xfrm>
            <a:off x="548106" y="668421"/>
            <a:ext cx="2459790" cy="1042736"/>
            <a:chOff x="548106" y="668421"/>
            <a:chExt cx="2459790" cy="1042736"/>
          </a:xfrm>
        </p:grpSpPr>
        <p:sp>
          <p:nvSpPr>
            <p:cNvPr id="3" name="Oval 2"/>
            <p:cNvSpPr/>
            <p:nvPr/>
          </p:nvSpPr>
          <p:spPr>
            <a:xfrm>
              <a:off x="548106" y="668421"/>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Oval 4"/>
            <p:cNvSpPr/>
            <p:nvPr/>
          </p:nvSpPr>
          <p:spPr>
            <a:xfrm>
              <a:off x="1644317" y="708526"/>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Oval 5"/>
            <p:cNvSpPr/>
            <p:nvPr/>
          </p:nvSpPr>
          <p:spPr>
            <a:xfrm>
              <a:off x="1096212" y="695158"/>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 name="TextBox 6"/>
          <p:cNvSpPr txBox="1"/>
          <p:nvPr/>
        </p:nvSpPr>
        <p:spPr>
          <a:xfrm>
            <a:off x="564834" y="713410"/>
            <a:ext cx="2406315"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هذا يضمن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مقعداً لي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2" name="平行四边形 6"/>
          <p:cNvSpPr/>
          <p:nvPr/>
        </p:nvSpPr>
        <p:spPr>
          <a:xfrm rot="20971493">
            <a:off x="4369079" y="662899"/>
            <a:ext cx="1266296" cy="1930972"/>
          </a:xfrm>
          <a:prstGeom prst="parallelogram">
            <a:avLst>
              <a:gd name="adj" fmla="val 29721"/>
            </a:avLst>
          </a:prstGeom>
          <a:solidFill>
            <a:srgbClr val="F5F256"/>
          </a:solidFill>
          <a:ln>
            <a:noFill/>
          </a:ln>
          <a:scene3d>
            <a:camera prst="orthographicFront"/>
            <a:lightRig rig="threePt" dir="t"/>
          </a:scene3d>
          <a:sp3d>
            <a:bevelT w="1778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JO" altLang="zh-CN" sz="2000" b="1" i="0" u="none" strike="noStrike" kern="1200" cap="none" spc="-10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موقف باص</a:t>
            </a:r>
            <a:endParaRPr kumimoji="1" lang="zh-CN" altLang="en-US" sz="2000" b="1" i="0" u="none" strike="noStrike" kern="1200" cap="none" spc="-10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8" name="Oval 7">
            <a:extLst>
              <a:ext uri="{FF2B5EF4-FFF2-40B4-BE49-F238E27FC236}">
                <a16:creationId xmlns:a16="http://schemas.microsoft.com/office/drawing/2014/main" id="{5FB7D7E4-05BE-86E7-618A-9A7985A885C9}"/>
              </a:ext>
            </a:extLst>
          </p:cNvPr>
          <p:cNvSpPr/>
          <p:nvPr/>
        </p:nvSpPr>
        <p:spPr>
          <a:xfrm>
            <a:off x="461947" y="5131492"/>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C73E4766-3189-3767-45A8-4318CEA4763C}"/>
              </a:ext>
            </a:extLst>
          </p:cNvPr>
          <p:cNvSpPr/>
          <p:nvPr/>
        </p:nvSpPr>
        <p:spPr>
          <a:xfrm>
            <a:off x="491444" y="4875853"/>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4F0CA73E-A5C5-B487-1A2C-F0FBBD784C90}"/>
              </a:ext>
            </a:extLst>
          </p:cNvPr>
          <p:cNvSpPr/>
          <p:nvPr/>
        </p:nvSpPr>
        <p:spPr>
          <a:xfrm>
            <a:off x="629096" y="4482564"/>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9E55BC73-5F9B-43FE-EFAD-B7338AC7C56C}"/>
              </a:ext>
            </a:extLst>
          </p:cNvPr>
          <p:cNvSpPr/>
          <p:nvPr/>
        </p:nvSpPr>
        <p:spPr>
          <a:xfrm>
            <a:off x="766748" y="4128604"/>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3BCDFDE6-99FA-6A25-2C03-D286EB19FA95}"/>
              </a:ext>
            </a:extLst>
          </p:cNvPr>
          <p:cNvSpPr/>
          <p:nvPr/>
        </p:nvSpPr>
        <p:spPr>
          <a:xfrm>
            <a:off x="1051884" y="4187598"/>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EBE9B21E-CD64-C053-B228-53E36211CA79}"/>
              </a:ext>
            </a:extLst>
          </p:cNvPr>
          <p:cNvSpPr/>
          <p:nvPr/>
        </p:nvSpPr>
        <p:spPr>
          <a:xfrm>
            <a:off x="1042052" y="4738205"/>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B2F5131D-D7C4-2BD1-FD19-EEFDA9F5675A}"/>
              </a:ext>
            </a:extLst>
          </p:cNvPr>
          <p:cNvSpPr/>
          <p:nvPr/>
        </p:nvSpPr>
        <p:spPr>
          <a:xfrm>
            <a:off x="1012555" y="5131495"/>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rot="233386">
            <a:off x="463484" y="4097897"/>
            <a:ext cx="1430421"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دعنا   نتحدث    عن     </a:t>
            </a:r>
            <a:r>
              <a:rPr kumimoji="0" lang="ar-JO"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يسوع</a:t>
            </a: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8551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22556"/>
            <a:ext cx="9144000" cy="6015789"/>
          </a:xfrm>
          <a:prstGeom prst="rect">
            <a:avLst/>
          </a:prstGeom>
        </p:spPr>
      </p:pic>
      <p:sp>
        <p:nvSpPr>
          <p:cNvPr id="841730" name="Rectangle 2"/>
          <p:cNvSpPr>
            <a:spLocks noGrp="1" noChangeArrowheads="1"/>
          </p:cNvSpPr>
          <p:nvPr>
            <p:ph type="title"/>
          </p:nvPr>
        </p:nvSpPr>
        <p:spPr>
          <a:xfrm>
            <a:off x="0" y="490628"/>
            <a:ext cx="9144000" cy="1328192"/>
          </a:xfrm>
          <a:effectLst/>
        </p:spPr>
        <p:txBody>
          <a:bodyPr>
            <a:noAutofit/>
          </a:bodyPr>
          <a:lstStyle/>
          <a:p>
            <a:pPr>
              <a:defRPr/>
            </a:pPr>
            <a:r>
              <a:rPr lang="ar-JO" sz="4800" b="1" dirty="0">
                <a:effectLst>
                  <a:glow rad="165100">
                    <a:schemeClr val="tx1"/>
                  </a:glow>
                </a:effectLst>
                <a:ea typeface="ＭＳ Ｐゴシック" charset="0"/>
              </a:rPr>
              <a:t>مكانك في العمل هو                           حقل خدمة أيضاً</a:t>
            </a:r>
            <a:endParaRPr lang="en-US" sz="48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3486948"/>
            <a:ext cx="5269819" cy="27503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هئنذا قد جعلت أمامك         باباً مفتوحاً                     ولا يستطيع أحد                أن يغلقه</a:t>
            </a:r>
            <a:b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b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(3: 8)</a:t>
            </a:r>
          </a:p>
        </p:txBody>
      </p:sp>
    </p:spTree>
    <p:extLst>
      <p:ext uri="{BB962C8B-B14F-4D97-AF65-F5344CB8AC3E}">
        <p14:creationId xmlns:p14="http://schemas.microsoft.com/office/powerpoint/2010/main" val="3910985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95860"/>
            <a:ext cx="9109048" cy="4102658"/>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sz="6000" b="1" dirty="0">
                <a:effectLst>
                  <a:glow rad="165100">
                    <a:schemeClr val="tx1"/>
                  </a:glow>
                </a:effectLst>
                <a:ea typeface="ＭＳ Ｐゴシック" charset="0"/>
              </a:rPr>
              <a:t>فقط تحدث إلى الناس</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هئنذا قد جعلت أمامك         باباً مفتوحاً                   ولا يستطيع أحد               أن يغلقه</a:t>
            </a:r>
            <a:b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b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(3: 8)</a:t>
            </a:r>
          </a:p>
        </p:txBody>
      </p:sp>
    </p:spTree>
    <p:extLst>
      <p:ext uri="{BB962C8B-B14F-4D97-AF65-F5344CB8AC3E}">
        <p14:creationId xmlns:p14="http://schemas.microsoft.com/office/powerpoint/2010/main" val="1141939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984588" y="228600"/>
            <a:ext cx="4159412" cy="1328192"/>
          </a:xfrm>
          <a:effectLst/>
        </p:spPr>
        <p:txBody>
          <a:bodyPr>
            <a:normAutofit/>
          </a:bodyPr>
          <a:lstStyle/>
          <a:p>
            <a:pPr>
              <a:defRPr/>
            </a:pPr>
            <a:r>
              <a:rPr lang="ar-JO" sz="5400" b="1" dirty="0">
                <a:effectLst>
                  <a:glow rad="165100">
                    <a:schemeClr val="tx1"/>
                  </a:glow>
                </a:effectLst>
                <a:ea typeface="ＭＳ Ｐゴシック" charset="0"/>
              </a:rPr>
              <a:t>تجمهرنا</a:t>
            </a:r>
            <a:endParaRPr lang="en-US" sz="54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088964" y="1936254"/>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شكرا لله               أنه جعلنا واحداً       مع أننا من            16 دولة</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pic>
        <p:nvPicPr>
          <p:cNvPr id="2" name="Picture 1"/>
          <p:cNvPicPr>
            <a:picLocks noChangeAspect="1"/>
          </p:cNvPicPr>
          <p:nvPr/>
        </p:nvPicPr>
        <p:blipFill>
          <a:blip r:embed="rId4"/>
          <a:stretch>
            <a:fillRect/>
          </a:stretch>
        </p:blipFill>
        <p:spPr>
          <a:xfrm>
            <a:off x="165100" y="228600"/>
            <a:ext cx="4819488" cy="6008712"/>
          </a:xfrm>
          <a:prstGeom prst="rect">
            <a:avLst/>
          </a:prstGeom>
        </p:spPr>
      </p:pic>
    </p:spTree>
    <p:extLst>
      <p:ext uri="{BB962C8B-B14F-4D97-AF65-F5344CB8AC3E}">
        <p14:creationId xmlns:p14="http://schemas.microsoft.com/office/powerpoint/2010/main" val="3124953505"/>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solidFill>
                  <a:prstClr val="white"/>
                </a:solidFill>
                <a:effectLst>
                  <a:glow rad="165100">
                    <a:schemeClr val="tx1"/>
                  </a:glow>
                </a:effectLst>
                <a:ea typeface="ＭＳ Ｐゴシック" charset="0"/>
              </a:rPr>
              <a:t>فكيف يشجعنا يسوع </a:t>
            </a:r>
            <a:br>
              <a:rPr lang="ar-JO" b="1" dirty="0">
                <a:solidFill>
                  <a:prstClr val="white"/>
                </a:solidFill>
                <a:effectLst>
                  <a:glow rad="165100">
                    <a:schemeClr val="tx1"/>
                  </a:glow>
                </a:effectLst>
                <a:ea typeface="ＭＳ Ｐゴシック" charset="0"/>
              </a:rPr>
            </a:br>
            <a:r>
              <a:rPr lang="ar-JO" b="1" dirty="0">
                <a:solidFill>
                  <a:prstClr val="white"/>
                </a:solidFill>
                <a:effectLst>
                  <a:glow rad="165100">
                    <a:schemeClr val="tx1"/>
                  </a:glow>
                </a:effectLst>
                <a:ea typeface="ＭＳ Ｐゴシック" charset="0"/>
              </a:rPr>
              <a:t>على </a:t>
            </a:r>
            <a:r>
              <a:rPr lang="ar-JO" b="1" dirty="0">
                <a:solidFill>
                  <a:srgbClr val="FFFF00"/>
                </a:solidFill>
                <a:effectLst>
                  <a:glow rad="165100">
                    <a:schemeClr val="tx1"/>
                  </a:glow>
                </a:effectLst>
                <a:ea typeface="ＭＳ Ｐゴシック" charset="0"/>
              </a:rPr>
              <a:t>الوصول</a:t>
            </a:r>
            <a:r>
              <a:rPr lang="ar-JO"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7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بطريقتين</a:t>
            </a:r>
            <a:endParaRPr kumimoji="0" lang="en-US" sz="7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54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رؤ 3: 7-13</a:t>
            </a:r>
            <a:endParaRPr kumimoji="0" lang="en-US" sz="54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472320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1. </a:t>
            </a:r>
            <a:r>
              <a:rPr lang="ar-JO" b="1" dirty="0">
                <a:solidFill>
                  <a:srgbClr val="FFFF00"/>
                </a:solidFill>
                <a:effectLst>
                  <a:glow rad="165100">
                    <a:schemeClr val="tx1"/>
                  </a:glow>
                </a:effectLst>
                <a:ea typeface="ＭＳ Ｐゴシック" charset="0"/>
              </a:rPr>
              <a:t>يفتح</a:t>
            </a:r>
            <a:r>
              <a:rPr lang="ar-JO" b="1" dirty="0">
                <a:effectLst>
                  <a:glow rad="165100">
                    <a:schemeClr val="tx1"/>
                  </a:glow>
                </a:effectLst>
                <a:ea typeface="ＭＳ Ｐゴシック" charset="0"/>
              </a:rPr>
              <a:t> المسيح الأبواب للشهادة                (3: 7-8)</a:t>
            </a:r>
            <a:endParaRPr lang="en-US" b="1" dirty="0">
              <a:effectLst>
                <a:glow rad="1651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1874451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4800" b="1" dirty="0">
                <a:effectLst>
                  <a:glow rad="165100">
                    <a:schemeClr val="tx1"/>
                  </a:glow>
                </a:effectLst>
                <a:ea typeface="ＭＳ Ｐゴシック" charset="0"/>
              </a:rPr>
              <a:t>يعد يسوع </a:t>
            </a:r>
            <a:r>
              <a:rPr lang="ar-JO" sz="4800" b="1" dirty="0">
                <a:solidFill>
                  <a:srgbClr val="FFFF00"/>
                </a:solidFill>
                <a:effectLst>
                  <a:glow rad="165100">
                    <a:schemeClr val="tx1"/>
                  </a:glow>
                </a:effectLst>
                <a:ea typeface="ＭＳ Ｐゴシック" charset="0"/>
              </a:rPr>
              <a:t>بمكافآت</a:t>
            </a:r>
            <a:r>
              <a:rPr lang="ar-JO" sz="4800" b="1" dirty="0">
                <a:effectLst>
                  <a:glow rad="165100">
                    <a:schemeClr val="tx1"/>
                  </a:glow>
                </a:effectLst>
                <a:ea typeface="ＭＳ Ｐゴシック" charset="0"/>
              </a:rPr>
              <a:t> الخدمة                   (3: 9-13)</a:t>
            </a:r>
            <a:endParaRPr lang="en-US" sz="4800" b="1" dirty="0">
              <a:effectLst>
                <a:glow rad="165100">
                  <a:schemeClr val="tx1"/>
                </a:glow>
              </a:effectLst>
              <a:ea typeface="ＭＳ Ｐゴシック" charset="0"/>
            </a:endParaRPr>
          </a:p>
        </p:txBody>
      </p:sp>
    </p:spTree>
    <p:extLst>
      <p:ext uri="{BB962C8B-B14F-4D97-AF65-F5344CB8AC3E}">
        <p14:creationId xmlns:p14="http://schemas.microsoft.com/office/powerpoint/2010/main" val="3988480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2" name="Picture 3" descr="Picture 3"/>
          <p:cNvPicPr>
            <a:picLocks noChangeAspect="1"/>
          </p:cNvPicPr>
          <p:nvPr/>
        </p:nvPicPr>
        <p:blipFill>
          <a:blip r:embed="rId2"/>
          <a:stretch>
            <a:fillRect/>
          </a:stretch>
        </p:blipFill>
        <p:spPr>
          <a:xfrm>
            <a:off x="0" y="695325"/>
            <a:ext cx="9144000" cy="6162675"/>
          </a:xfrm>
          <a:prstGeom prst="rect">
            <a:avLst/>
          </a:prstGeom>
          <a:ln w="12700">
            <a:miter lim="400000"/>
          </a:ln>
        </p:spPr>
      </p:pic>
      <p:grpSp>
        <p:nvGrpSpPr>
          <p:cNvPr id="1645" name="Group 20"/>
          <p:cNvGrpSpPr/>
          <p:nvPr/>
        </p:nvGrpSpPr>
        <p:grpSpPr>
          <a:xfrm>
            <a:off x="3059113" y="2349500"/>
            <a:ext cx="2665412" cy="2663825"/>
            <a:chOff x="0" y="0"/>
            <a:chExt cx="2665411" cy="2663825"/>
          </a:xfrm>
        </p:grpSpPr>
        <p:sp>
          <p:nvSpPr>
            <p:cNvPr id="1643" name="Oval Callout 2"/>
            <p:cNvSpPr/>
            <p:nvPr/>
          </p:nvSpPr>
          <p:spPr>
            <a:xfrm>
              <a:off x="0" y="0"/>
              <a:ext cx="2665412" cy="2663825"/>
            </a:xfrm>
            <a:prstGeom prst="wedgeEllipseCallout">
              <a:avLst>
                <a:gd name="adj1" fmla="val 107778"/>
                <a:gd name="adj2" fmla="val 57255"/>
              </a:avLst>
            </a:prstGeom>
            <a:solidFill>
              <a:srgbClr val="FF000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44" name="TextBox 26"/>
            <p:cNvSpPr txBox="1"/>
            <p:nvPr/>
          </p:nvSpPr>
          <p:spPr>
            <a:xfrm>
              <a:off x="190182" y="360363"/>
              <a:ext cx="2358074" cy="1859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Christ:</a:t>
              </a:r>
              <a:b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br>
              <a:endPar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Holy and true, holds the key of David</a:t>
              </a:r>
            </a:p>
          </p:txBody>
        </p:sp>
      </p:grpSp>
      <p:grpSp>
        <p:nvGrpSpPr>
          <p:cNvPr id="1648" name="Group 6"/>
          <p:cNvGrpSpPr/>
          <p:nvPr/>
        </p:nvGrpSpPr>
        <p:grpSpPr>
          <a:xfrm>
            <a:off x="2958782" y="2276474"/>
            <a:ext cx="2862899" cy="2808290"/>
            <a:chOff x="0" y="0"/>
            <a:chExt cx="2862897" cy="2808288"/>
          </a:xfrm>
        </p:grpSpPr>
        <p:sp>
          <p:nvSpPr>
            <p:cNvPr id="1646" name="Oval 23"/>
            <p:cNvSpPr/>
            <p:nvPr/>
          </p:nvSpPr>
          <p:spPr>
            <a:xfrm>
              <a:off x="29932" y="0"/>
              <a:ext cx="2799172" cy="2808289"/>
            </a:xfrm>
            <a:prstGeom prst="ellipse">
              <a:avLst/>
            </a:prstGeom>
            <a:solidFill>
              <a:srgbClr val="0080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47" name="TextBox 24"/>
            <p:cNvSpPr txBox="1"/>
            <p:nvPr/>
          </p:nvSpPr>
          <p:spPr>
            <a:xfrm>
              <a:off x="0" y="74612"/>
              <a:ext cx="2862898" cy="22150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Commendation:</a:t>
              </a: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Deeds, keeps Christ's word and does not deny His name, endures patiently</a:t>
              </a:r>
            </a:p>
          </p:txBody>
        </p:sp>
      </p:grpSp>
      <p:grpSp>
        <p:nvGrpSpPr>
          <p:cNvPr id="1651" name="Group 8"/>
          <p:cNvGrpSpPr/>
          <p:nvPr/>
        </p:nvGrpSpPr>
        <p:grpSpPr>
          <a:xfrm>
            <a:off x="2555875" y="1844675"/>
            <a:ext cx="3671888" cy="3671888"/>
            <a:chOff x="0" y="0"/>
            <a:chExt cx="3671887" cy="3671887"/>
          </a:xfrm>
        </p:grpSpPr>
        <p:sp>
          <p:nvSpPr>
            <p:cNvPr id="1649" name="Oval 21"/>
            <p:cNvSpPr/>
            <p:nvPr/>
          </p:nvSpPr>
          <p:spPr>
            <a:xfrm>
              <a:off x="0" y="0"/>
              <a:ext cx="3671888" cy="3671888"/>
            </a:xfrm>
            <a:prstGeom prst="ellipse">
              <a:avLst/>
            </a:prstGeom>
            <a:solidFill>
              <a:srgbClr val="0000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0" name="TextBox 22"/>
            <p:cNvSpPr txBox="1"/>
            <p:nvPr/>
          </p:nvSpPr>
          <p:spPr>
            <a:xfrm>
              <a:off x="895033" y="33338"/>
              <a:ext cx="1881822" cy="1148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Rebuke</a:t>
              </a: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None!</a:t>
              </a:r>
            </a:p>
          </p:txBody>
        </p:sp>
      </p:grpSp>
      <p:grpSp>
        <p:nvGrpSpPr>
          <p:cNvPr id="1654" name="Group 10"/>
          <p:cNvGrpSpPr/>
          <p:nvPr/>
        </p:nvGrpSpPr>
        <p:grpSpPr>
          <a:xfrm>
            <a:off x="2060574" y="1349374"/>
            <a:ext cx="4672016" cy="4600578"/>
            <a:chOff x="0" y="0"/>
            <a:chExt cx="4672014" cy="4600576"/>
          </a:xfrm>
        </p:grpSpPr>
        <p:sp>
          <p:nvSpPr>
            <p:cNvPr id="1652" name="Oval 16"/>
            <p:cNvSpPr/>
            <p:nvPr/>
          </p:nvSpPr>
          <p:spPr>
            <a:xfrm>
              <a:off x="-1" y="-1"/>
              <a:ext cx="4672016" cy="4600578"/>
            </a:xfrm>
            <a:prstGeom prst="ellipse">
              <a:avLst/>
            </a:prstGeom>
            <a:solidFill>
              <a:srgbClr val="F79646"/>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3" name="TextBox 18"/>
            <p:cNvSpPr txBox="1"/>
            <p:nvPr/>
          </p:nvSpPr>
          <p:spPr>
            <a:xfrm>
              <a:off x="1045844" y="63500"/>
              <a:ext cx="2572385" cy="15038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t>Exhortation</a:t>
              </a: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t>Hold on to what you have</a:t>
              </a:r>
            </a:p>
          </p:txBody>
        </p:sp>
      </p:grpSp>
      <p:grpSp>
        <p:nvGrpSpPr>
          <p:cNvPr id="1657" name="Group 27"/>
          <p:cNvGrpSpPr/>
          <p:nvPr/>
        </p:nvGrpSpPr>
        <p:grpSpPr>
          <a:xfrm>
            <a:off x="1604960" y="836611"/>
            <a:ext cx="5688017" cy="5688014"/>
            <a:chOff x="-1" y="-1"/>
            <a:chExt cx="5688015" cy="5688013"/>
          </a:xfrm>
        </p:grpSpPr>
        <p:sp>
          <p:nvSpPr>
            <p:cNvPr id="1655" name="Oval 4"/>
            <p:cNvSpPr/>
            <p:nvPr/>
          </p:nvSpPr>
          <p:spPr>
            <a:xfrm>
              <a:off x="-1" y="-1"/>
              <a:ext cx="5688015" cy="5688013"/>
            </a:xfrm>
            <a:prstGeom prst="ellipse">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6" name="TextBox 29"/>
            <p:cNvSpPr txBox="1"/>
            <p:nvPr/>
          </p:nvSpPr>
          <p:spPr>
            <a:xfrm>
              <a:off x="477519" y="-1"/>
              <a:ext cx="4732974" cy="1569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rPr>
                <a:t>التحذير</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SA"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rPr>
                <a:t>لا أحد</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p:txBody>
        </p:sp>
      </p:grpSp>
      <p:sp>
        <p:nvSpPr>
          <p:cNvPr id="1658" name="Title 1"/>
          <p:cNvSpPr txBox="1">
            <a:spLocks noGrp="1"/>
          </p:cNvSpPr>
          <p:nvPr>
            <p:ph type="title"/>
          </p:nvPr>
        </p:nvSpPr>
        <p:spPr>
          <a:xfrm>
            <a:off x="-31751" y="-26989"/>
            <a:ext cx="9212265" cy="719140"/>
          </a:xfrm>
          <a:prstGeom prst="rect">
            <a:avLst/>
          </a:prstGeom>
        </p:spPr>
        <p:txBody>
          <a:bodyPr/>
          <a:lstStyle>
            <a:lvl1pPr>
              <a:defRPr sz="3900"/>
            </a:lvl1pPr>
          </a:lstStyle>
          <a:p>
            <a:r>
              <a:rPr lang="ar-JO" dirty="0"/>
              <a:t>فيلادلفيا (رؤ 3: 7- 13)</a:t>
            </a:r>
            <a:endParaRPr dirty="0"/>
          </a:p>
        </p:txBody>
      </p:sp>
      <p:sp>
        <p:nvSpPr>
          <p:cNvPr id="1659" name="TextBox 7"/>
          <p:cNvSpPr txBox="1"/>
          <p:nvPr/>
        </p:nvSpPr>
        <p:spPr>
          <a:xfrm>
            <a:off x="153669" y="5013325"/>
            <a:ext cx="179451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أفسس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0" name="TextBox 9"/>
          <p:cNvSpPr txBox="1"/>
          <p:nvPr/>
        </p:nvSpPr>
        <p:spPr>
          <a:xfrm>
            <a:off x="3538219" y="6423025"/>
            <a:ext cx="179451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لاودكية</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1" name="TextBox 11"/>
          <p:cNvSpPr txBox="1"/>
          <p:nvPr/>
        </p:nvSpPr>
        <p:spPr>
          <a:xfrm>
            <a:off x="6906894" y="5127625"/>
            <a:ext cx="20834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rgbClr val="FFFF00"/>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Arial"/>
                <a:cs typeface="Arial"/>
                <a:sym typeface="Arial"/>
              </a:rPr>
              <a:t>فيلادلفيا</a:t>
            </a:r>
            <a:endParaRPr kumimoji="0" sz="2400" b="1"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Arial"/>
              <a:cs typeface="Arial"/>
              <a:sym typeface="Arial"/>
            </a:endParaRPr>
          </a:p>
        </p:txBody>
      </p:sp>
      <p:sp>
        <p:nvSpPr>
          <p:cNvPr id="1662" name="TextBox 13"/>
          <p:cNvSpPr txBox="1"/>
          <p:nvPr/>
        </p:nvSpPr>
        <p:spPr>
          <a:xfrm>
            <a:off x="7338694" y="2895600"/>
            <a:ext cx="158020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ساردس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3" name="TextBox 15"/>
          <p:cNvSpPr txBox="1"/>
          <p:nvPr/>
        </p:nvSpPr>
        <p:spPr>
          <a:xfrm>
            <a:off x="5827394" y="836612"/>
            <a:ext cx="18675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ثياتيرا</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4" name="TextBox 17"/>
          <p:cNvSpPr txBox="1"/>
          <p:nvPr/>
        </p:nvSpPr>
        <p:spPr>
          <a:xfrm>
            <a:off x="1017269" y="908050"/>
            <a:ext cx="179610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برغامس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5" name="TextBox 19"/>
          <p:cNvSpPr txBox="1"/>
          <p:nvPr/>
        </p:nvSpPr>
        <p:spPr>
          <a:xfrm>
            <a:off x="45719" y="2924175"/>
            <a:ext cx="13849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سميرنا</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nvGrpSpPr>
          <p:cNvPr id="1668" name="Group 12"/>
          <p:cNvGrpSpPr/>
          <p:nvPr/>
        </p:nvGrpSpPr>
        <p:grpSpPr>
          <a:xfrm>
            <a:off x="1389800" y="686582"/>
            <a:ext cx="5948894" cy="5906030"/>
            <a:chOff x="-155474" y="-2066375"/>
            <a:chExt cx="6696076" cy="6694488"/>
          </a:xfrm>
        </p:grpSpPr>
        <p:sp>
          <p:nvSpPr>
            <p:cNvPr id="1666" name="Oval 4"/>
            <p:cNvSpPr/>
            <p:nvPr/>
          </p:nvSpPr>
          <p:spPr>
            <a:xfrm>
              <a:off x="-155474" y="-2066375"/>
              <a:ext cx="6696076" cy="6694488"/>
            </a:xfrm>
            <a:prstGeom prst="ellipse">
              <a:avLst/>
            </a:prstGeom>
            <a:solidFill>
              <a:srgbClr val="660066"/>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67" name="TextBox 14"/>
            <p:cNvSpPr txBox="1"/>
            <p:nvPr/>
          </p:nvSpPr>
          <p:spPr>
            <a:xfrm>
              <a:off x="669235" y="-791804"/>
              <a:ext cx="4807587" cy="3872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الوعد</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وعد المسيح</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مؤمني فيلادلفيا</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بمكافآت لمثابرتهم</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(3: 9- 13)</a:t>
              </a:r>
              <a:endParaRPr kumimoji="0"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sp>
        <p:nvSpPr>
          <p:cNvPr id="1669" name="Text Box 37"/>
          <p:cNvSpPr txBox="1"/>
          <p:nvPr/>
        </p:nvSpPr>
        <p:spPr>
          <a:xfrm>
            <a:off x="8541032" y="44449"/>
            <a:ext cx="440762"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57</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668"/>
                                        </p:tgtEl>
                                        <p:attrNameLst>
                                          <p:attrName>style.visibility</p:attrName>
                                        </p:attrNameLst>
                                      </p:cBhvr>
                                      <p:to>
                                        <p:strVal val="visible"/>
                                      </p:to>
                                    </p:set>
                                    <p:anim calcmode="lin" valueType="num">
                                      <p:cBhvr>
                                        <p:cTn id="7" dur="500" fill="hold"/>
                                        <p:tgtEl>
                                          <p:spTgt spid="1668"/>
                                        </p:tgtEl>
                                        <p:attrNameLst>
                                          <p:attrName>ppt_w</p:attrName>
                                        </p:attrNameLst>
                                      </p:cBhvr>
                                      <p:tavLst>
                                        <p:tav tm="0">
                                          <p:val>
                                            <p:fltVal val="0"/>
                                          </p:val>
                                        </p:tav>
                                        <p:tav tm="100000">
                                          <p:val>
                                            <p:strVal val="#ppt_w"/>
                                          </p:val>
                                        </p:tav>
                                      </p:tavLst>
                                    </p:anim>
                                    <p:anim calcmode="lin" valueType="num">
                                      <p:cBhvr>
                                        <p:cTn id="8" dur="500" fill="hold"/>
                                        <p:tgtEl>
                                          <p:spTgt spid="16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1" name="Rectangle 2"/>
          <p:cNvSpPr txBox="1">
            <a:spLocks noGrp="1"/>
          </p:cNvSpPr>
          <p:nvPr>
            <p:ph type="title"/>
          </p:nvPr>
        </p:nvSpPr>
        <p:spPr>
          <a:xfrm>
            <a:off x="0" y="1"/>
            <a:ext cx="9144000" cy="2022951"/>
          </a:xfrm>
          <a:prstGeom prst="rect">
            <a:avLst/>
          </a:prstGeom>
        </p:spPr>
        <p:txBody>
          <a:bodyPr>
            <a:normAutofit/>
          </a:bodyPr>
          <a:lstStyle>
            <a:lvl1pPr>
              <a:defRPr b="1"/>
            </a:lvl1pPr>
          </a:lstStyle>
          <a:p>
            <a:r>
              <a:rPr lang="ar-JO" dirty="0"/>
              <a:t>يعد المسيح بالكرامة أمام</a:t>
            </a:r>
            <a:br>
              <a:rPr lang="ar-JO" dirty="0"/>
            </a:br>
            <a:r>
              <a:rPr lang="ar-JO" dirty="0"/>
              <a:t>الأعداء (3: 9)</a:t>
            </a:r>
            <a:endParaRPr dirty="0"/>
          </a:p>
        </p:txBody>
      </p:sp>
      <p:sp>
        <p:nvSpPr>
          <p:cNvPr id="1672" name="Rectangle 2"/>
          <p:cNvSpPr txBox="1"/>
          <p:nvPr/>
        </p:nvSpPr>
        <p:spPr>
          <a:xfrm>
            <a:off x="4792608" y="2898943"/>
            <a:ext cx="3838129" cy="293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000"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a:ln>
                  <a:noFill/>
                </a:ln>
                <a:solidFill>
                  <a:srgbClr val="8F8F8F">
                    <a:lumOff val="44000"/>
                  </a:srgbClr>
                </a:solidFill>
                <a:effectLst/>
                <a:uLnTx/>
                <a:uFillTx/>
                <a:latin typeface="Arial"/>
                <a:cs typeface="Arial"/>
                <a:sym typeface="Arial"/>
              </a:rPr>
              <a:t>"I have given you an open door that no one can shut" (3:8)</a:t>
            </a:r>
          </a:p>
        </p:txBody>
      </p:sp>
      <p:pic>
        <p:nvPicPr>
          <p:cNvPr id="1673" name="Picture 1" descr="Picture 1"/>
          <p:cNvPicPr>
            <a:picLocks noChangeAspect="1"/>
          </p:cNvPicPr>
          <p:nvPr/>
        </p:nvPicPr>
        <p:blipFill>
          <a:blip r:embed="rId3"/>
          <a:stretch>
            <a:fillRect/>
          </a:stretch>
        </p:blipFill>
        <p:spPr>
          <a:xfrm>
            <a:off x="0" y="2022953"/>
            <a:ext cx="9144000" cy="4835048"/>
          </a:xfrm>
          <a:prstGeom prst="rect">
            <a:avLst/>
          </a:prstGeom>
          <a:ln w="12700">
            <a:miter lim="400000"/>
          </a:ln>
        </p:spPr>
      </p:pic>
      <p:sp>
        <p:nvSpPr>
          <p:cNvPr id="1674" name="Rectangle 2"/>
          <p:cNvSpPr txBox="1"/>
          <p:nvPr/>
        </p:nvSpPr>
        <p:spPr>
          <a:xfrm>
            <a:off x="45719" y="4750447"/>
            <a:ext cx="9052562" cy="1569660"/>
          </a:xfrm>
          <a:prstGeom prst="rect">
            <a:avLst/>
          </a:prstGeom>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defPPr>
              <a:defRPr lang="en-US"/>
            </a:defPPr>
            <a:lvl1pPr algn="ctr" eaLnBrk="1" hangingPunct="1">
              <a:spcBef>
                <a:spcPct val="0"/>
              </a:spcBef>
              <a:defRPr sz="3200" b="1" kern="1200">
                <a:solidFill>
                  <a:srgbClr val="FFFFFF"/>
                </a:solidFill>
                <a:effectLst>
                  <a:glow rad="165100">
                    <a:prstClr val="black"/>
                  </a:glow>
                </a:effectLst>
                <a:latin typeface="Arial"/>
                <a:ea typeface="ＭＳ Ｐゴシック" charset="0"/>
                <a:cs typeface="Arial"/>
              </a:defRPr>
            </a:lvl1pPr>
            <a:lvl2pPr marL="4572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defTabSz="457200" eaLnBrk="1" hangingPunct="1">
              <a:defRPr kern="1200">
                <a:solidFill>
                  <a:schemeClr val="tx1"/>
                </a:solidFill>
                <a:latin typeface="Times New Roman" charset="0"/>
                <a:ea typeface="ＭＳ Ｐゴシック" charset="0"/>
                <a:cs typeface="ＭＳ Ｐゴシック" charset="0"/>
              </a:defRPr>
            </a:lvl6pPr>
            <a:lvl7pPr marL="2743200" defTabSz="457200" eaLnBrk="1" hangingPunct="1">
              <a:defRPr kern="1200">
                <a:solidFill>
                  <a:schemeClr val="tx1"/>
                </a:solidFill>
                <a:latin typeface="Times New Roman" charset="0"/>
                <a:ea typeface="ＭＳ Ｐゴシック" charset="0"/>
                <a:cs typeface="ＭＳ Ｐゴシック" charset="0"/>
              </a:defRPr>
            </a:lvl7pPr>
            <a:lvl8pPr marL="3200400" defTabSz="457200" eaLnBrk="1" hangingPunct="1">
              <a:defRPr kern="1200">
                <a:solidFill>
                  <a:schemeClr val="tx1"/>
                </a:solidFill>
                <a:latin typeface="Times New Roman" charset="0"/>
                <a:ea typeface="ＭＳ Ｐゴシック" charset="0"/>
                <a:cs typeface="ＭＳ Ｐゴシック" charset="0"/>
              </a:defRPr>
            </a:lvl8pPr>
            <a:lvl9pPr marL="3657600" defTabSz="457200" eaLnBrk="1" hangingPunct="1">
              <a:defRPr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sym typeface="Times New Roman"/>
              </a:rPr>
              <a:t>هَأَنَذَا أَجْعَلُ ٱلَّذِينَ مِنْ مَجْمَعِ ٱلشَّيْطَانِ مِنَ ٱلْقَائِلِينَ إِنَّهُمْ يَهُودٌ وَلَيْسُوا يَهُودًا بَلْ يَكْذِبُونَ، هَأَنَذَا أُصَيِّرُهُمْ يَأْتُونَ وَيَسْجُدُونَ أَمَامَ رِجْلَيْكَ، وَيَعْرِفُونَ أَنِّي أَنَا أَحْبَبْتُكَ.</a:t>
            </a:r>
            <a:endParaRPr kumimoji="0"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sym typeface="Times New Roman"/>
            </a:endParaRPr>
          </a:p>
        </p:txBody>
      </p:sp>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ext Box 7"/>
          <p:cNvSpPr txBox="1">
            <a:spLocks noChangeArrowheads="1"/>
          </p:cNvSpPr>
          <p:nvPr/>
        </p:nvSpPr>
        <p:spPr bwMode="auto">
          <a:xfrm>
            <a:off x="2664955" y="2772216"/>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إ</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سرائيل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0" name="Text Box 1028"/>
          <p:cNvSpPr txBox="1">
            <a:spLocks noChangeArrowheads="1"/>
          </p:cNvSpPr>
          <p:nvPr/>
        </p:nvSpPr>
        <p:spPr bwMode="auto">
          <a:xfrm>
            <a:off x="-30584" y="3356992"/>
            <a:ext cx="2010296" cy="1477328"/>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 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rtl="1">
              <a:spcBef>
                <a:spcPct val="50000"/>
              </a:spcBef>
              <a:defRPr/>
            </a:pPr>
            <a:r>
              <a:rPr lang="ar-EG" sz="4000" b="1" dirty="0">
                <a:solidFill>
                  <a:srgbClr val="FFFFFF"/>
                </a:solidFill>
                <a:ea typeface="ＭＳ Ｐゴシック" charset="-128"/>
              </a:rPr>
              <a:t>التدبيرية</a:t>
            </a:r>
            <a:endParaRPr lang="en-US" sz="4000" b="1" dirty="0">
              <a:solidFill>
                <a:srgbClr val="FFFFFF"/>
              </a:solidFill>
              <a:latin typeface="Arial"/>
              <a:ea typeface="ＭＳ Ｐゴシック" charset="-128"/>
              <a:cs typeface="Arial"/>
            </a:endParaRPr>
          </a:p>
        </p:txBody>
      </p:sp>
      <p:sp>
        <p:nvSpPr>
          <p:cNvPr id="52241" name="Text Box 1041"/>
          <p:cNvSpPr txBox="1">
            <a:spLocks noChangeArrowheads="1"/>
          </p:cNvSpPr>
          <p:nvPr/>
        </p:nvSpPr>
        <p:spPr bwMode="auto">
          <a:xfrm>
            <a:off x="8236555" y="0"/>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57453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1" y="609600"/>
            <a:ext cx="8785697" cy="1143000"/>
          </a:xfrm>
        </p:spPr>
        <p:txBody>
          <a:bodyPr>
            <a:normAutofit/>
          </a:bodyPr>
          <a:lstStyle/>
          <a:p>
            <a:pPr rtl="1"/>
            <a:r>
              <a:rPr lang="ar-SA" b="1" dirty="0">
                <a:solidFill>
                  <a:schemeClr val="bg1"/>
                </a:solidFill>
                <a:ea typeface="ＭＳ Ｐゴシック" charset="0"/>
              </a:rPr>
              <a:t>متى سيحدث ال</a:t>
            </a:r>
            <a:r>
              <a:rPr lang="ar-JO" b="1" dirty="0">
                <a:solidFill>
                  <a:schemeClr val="bg1"/>
                </a:solidFill>
                <a:ea typeface="ＭＳ Ｐゴシック" charset="0"/>
              </a:rPr>
              <a:t>إ</a:t>
            </a:r>
            <a:r>
              <a:rPr lang="ar-SA" b="1" dirty="0">
                <a:solidFill>
                  <a:schemeClr val="bg1"/>
                </a:solidFill>
                <a:ea typeface="ＭＳ Ｐゴシック" charset="0"/>
              </a:rPr>
              <a:t>ختطاف؟</a:t>
            </a:r>
            <a:endParaRPr lang="en-US" dirty="0">
              <a:ea typeface="ＭＳ Ｐゴシック" charset="0"/>
            </a:endParaRPr>
          </a:p>
        </p:txBody>
      </p:sp>
    </p:spTree>
    <p:extLst>
      <p:ext uri="{BB962C8B-B14F-4D97-AF65-F5344CB8AC3E}">
        <p14:creationId xmlns:p14="http://schemas.microsoft.com/office/powerpoint/2010/main" val="2258526576"/>
      </p:ext>
    </p:extLst>
  </p:cSld>
  <p:clrMapOvr>
    <a:overrideClrMapping bg1="lt1" tx1="dk1" bg2="lt2" tx2="dk2" accent1="accent1" accent2="accent2" accent3="accent3" accent4="accent4" accent5="accent5" accent6="accent6" hlink="hlink" folHlink="folHlink"/>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rtl="1">
              <a:spcBef>
                <a:spcPct val="50000"/>
              </a:spcBef>
            </a:pPr>
            <a:r>
              <a:rPr lang="ar-EG" sz="4000" b="1" dirty="0">
                <a:solidFill>
                  <a:srgbClr val="FFFF99"/>
                </a:solidFill>
                <a:effectLst>
                  <a:outerShdw blurRad="38100" dist="38100" dir="2700000" algn="tl">
                    <a:srgbClr val="000000"/>
                  </a:outerShdw>
                </a:effectLst>
                <a:ea typeface="ＭＳ Ｐゴシック" charset="0"/>
              </a:rPr>
              <a:t>حروف الجر اليونانية</a:t>
            </a:r>
            <a:endParaRPr lang="en-US" sz="4000" b="1" dirty="0">
              <a:solidFill>
                <a:srgbClr val="FFFF99"/>
              </a:solidFill>
              <a:effectLst>
                <a:outerShdw blurRad="38100" dist="38100" dir="2700000" algn="tl">
                  <a:srgbClr val="000000"/>
                </a:outerShdw>
              </a:effectLst>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داخل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389866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عبر</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 name="Text Box 7"/>
          <p:cNvSpPr txBox="1">
            <a:spLocks noChangeArrowheads="1"/>
          </p:cNvSpPr>
          <p:nvPr/>
        </p:nvSpPr>
        <p:spPr bwMode="auto">
          <a:xfrm>
            <a:off x="1174750" y="1182974"/>
            <a:ext cx="35052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من ، خارج ، بعيد عن</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حول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3" name="Picture 2">
            <a:extLst>
              <a:ext uri="{FF2B5EF4-FFF2-40B4-BE49-F238E27FC236}">
                <a16:creationId xmlns:a16="http://schemas.microsoft.com/office/drawing/2014/main" id="{227FCDB2-55ED-B228-23EF-A81139CEE10A}"/>
              </a:ext>
            </a:extLst>
          </p:cNvPr>
          <p:cNvPicPr>
            <a:picLocks noChangeAspect="1"/>
          </p:cNvPicPr>
          <p:nvPr/>
        </p:nvPicPr>
        <p:blipFill>
          <a:blip r:embed="rId3"/>
          <a:stretch>
            <a:fillRect/>
          </a:stretch>
        </p:blipFill>
        <p:spPr>
          <a:xfrm>
            <a:off x="542160" y="1914939"/>
            <a:ext cx="711200" cy="1104900"/>
          </a:xfrm>
          <a:prstGeom prst="rect">
            <a:avLst/>
          </a:prstGeom>
        </p:spPr>
      </p:pic>
      <p:pic>
        <p:nvPicPr>
          <p:cNvPr id="5" name="Picture 4">
            <a:extLst>
              <a:ext uri="{FF2B5EF4-FFF2-40B4-BE49-F238E27FC236}">
                <a16:creationId xmlns:a16="http://schemas.microsoft.com/office/drawing/2014/main" id="{D1F1CC83-ADC5-19F3-C0A1-5CB66F171C5F}"/>
              </a:ext>
            </a:extLst>
          </p:cNvPr>
          <p:cNvPicPr>
            <a:picLocks noChangeAspect="1"/>
          </p:cNvPicPr>
          <p:nvPr/>
        </p:nvPicPr>
        <p:blipFill>
          <a:blip r:embed="rId4"/>
          <a:stretch>
            <a:fillRect/>
          </a:stretch>
        </p:blipFill>
        <p:spPr>
          <a:xfrm>
            <a:off x="453260" y="3282935"/>
            <a:ext cx="800100" cy="1117600"/>
          </a:xfrm>
          <a:prstGeom prst="rect">
            <a:avLst/>
          </a:prstGeom>
        </p:spPr>
      </p:pic>
      <p:pic>
        <p:nvPicPr>
          <p:cNvPr id="7" name="Picture 6">
            <a:extLst>
              <a:ext uri="{FF2B5EF4-FFF2-40B4-BE49-F238E27FC236}">
                <a16:creationId xmlns:a16="http://schemas.microsoft.com/office/drawing/2014/main" id="{4DAEC2F0-B800-8ED4-0394-8475B5979039}"/>
              </a:ext>
            </a:extLst>
          </p:cNvPr>
          <p:cNvPicPr>
            <a:picLocks noChangeAspect="1"/>
          </p:cNvPicPr>
          <p:nvPr/>
        </p:nvPicPr>
        <p:blipFill>
          <a:blip r:embed="rId5"/>
          <a:stretch>
            <a:fillRect/>
          </a:stretch>
        </p:blipFill>
        <p:spPr>
          <a:xfrm>
            <a:off x="374650" y="4483436"/>
            <a:ext cx="800100" cy="1117600"/>
          </a:xfrm>
          <a:prstGeom prst="rect">
            <a:avLst/>
          </a:prstGeom>
        </p:spPr>
      </p:pic>
      <p:pic>
        <p:nvPicPr>
          <p:cNvPr id="9" name="Picture 8">
            <a:extLst>
              <a:ext uri="{FF2B5EF4-FFF2-40B4-BE49-F238E27FC236}">
                <a16:creationId xmlns:a16="http://schemas.microsoft.com/office/drawing/2014/main" id="{EEFC1AB5-5CE9-5EF8-D68B-54E0BA97CF21}"/>
              </a:ext>
            </a:extLst>
          </p:cNvPr>
          <p:cNvPicPr>
            <a:picLocks noChangeAspect="1"/>
          </p:cNvPicPr>
          <p:nvPr/>
        </p:nvPicPr>
        <p:blipFill>
          <a:blip r:embed="rId6"/>
          <a:stretch>
            <a:fillRect/>
          </a:stretch>
        </p:blipFill>
        <p:spPr>
          <a:xfrm>
            <a:off x="4766440" y="2897792"/>
            <a:ext cx="1917700" cy="571500"/>
          </a:xfrm>
          <a:prstGeom prst="rect">
            <a:avLst/>
          </a:prstGeom>
        </p:spPr>
      </p:pic>
    </p:spTree>
    <p:extLst>
      <p:ext uri="{BB962C8B-B14F-4D97-AF65-F5344CB8AC3E}">
        <p14:creationId xmlns:p14="http://schemas.microsoft.com/office/powerpoint/2010/main" val="42906857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6" grpId="0" animBg="1"/>
      <p:bldP spid="27" grpId="0"/>
      <p:bldP spid="28" grpId="0"/>
      <p:bldP spid="29" grpId="0"/>
      <p:bldP spid="30" grpId="0" animBg="1"/>
      <p:bldP spid="33"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370"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373" name="Text Box 6"/>
          <p:cNvSpPr txBox="1">
            <a:spLocks noChangeArrowheads="1"/>
          </p:cNvSpPr>
          <p:nvPr/>
        </p:nvSpPr>
        <p:spPr bwMode="auto">
          <a:xfrm>
            <a:off x="476934" y="1763494"/>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374" name="Text Box 7"/>
          <p:cNvSpPr txBox="1">
            <a:spLocks noChangeArrowheads="1"/>
          </p:cNvSpPr>
          <p:nvPr/>
        </p:nvSpPr>
        <p:spPr bwMode="auto">
          <a:xfrm>
            <a:off x="1698509" y="3276600"/>
            <a:ext cx="28719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837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8376" name="Text Box 9"/>
          <p:cNvSpPr txBox="1">
            <a:spLocks noChangeArrowheads="1"/>
          </p:cNvSpPr>
          <p:nvPr/>
        </p:nvSpPr>
        <p:spPr bwMode="auto">
          <a:xfrm>
            <a:off x="4570421" y="3276600"/>
            <a:ext cx="339406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837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837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الابدي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8379" name="Text Box 12"/>
          <p:cNvSpPr txBox="1">
            <a:spLocks noChangeArrowheads="1"/>
          </p:cNvSpPr>
          <p:nvPr/>
        </p:nvSpPr>
        <p:spPr bwMode="auto">
          <a:xfrm rot="5381629">
            <a:off x="6601167" y="515542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5838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58383" name="Text Box 5"/>
          <p:cNvSpPr txBox="1">
            <a:spLocks noChangeArrowheads="1"/>
          </p:cNvSpPr>
          <p:nvPr/>
        </p:nvSpPr>
        <p:spPr bwMode="auto">
          <a:xfrm>
            <a:off x="5120256" y="954821"/>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5777"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 الثاني</a:t>
            </a:r>
            <a:endPar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endParaRPr>
          </a:p>
        </p:txBody>
      </p:sp>
      <p:sp>
        <p:nvSpPr>
          <p:cNvPr id="18"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84276070"/>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err="1">
                <a:ln>
                  <a:noFill/>
                </a:ln>
                <a:solidFill>
                  <a:srgbClr val="00CCFF"/>
                </a:solidFill>
                <a:effectLst/>
                <a:uLnTx/>
                <a:uFillTx/>
                <a:latin typeface="Arial"/>
                <a:ea typeface="ＭＳ Ｐゴシック" charset="0"/>
                <a:cs typeface="Arial"/>
              </a:rPr>
              <a:t>المجئ</a:t>
            </a:r>
            <a:endPar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40000"/>
                    <a:lumOff val="60000"/>
                  </a:srgbClr>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00CC99">
                  <a:lumMod val="40000"/>
                  <a:lumOff val="60000"/>
                </a:srgbClr>
              </a:solidFill>
              <a:effectLst/>
              <a:uLnTx/>
              <a:uFillTx/>
              <a:latin typeface="Arial"/>
              <a:ea typeface="ＭＳ Ｐゴシック" charset="0"/>
              <a:cs typeface="Arial"/>
            </a:endParaRPr>
          </a:p>
        </p:txBody>
      </p:sp>
      <p:sp>
        <p:nvSpPr>
          <p:cNvPr id="62471" name="Text Box 6"/>
          <p:cNvSpPr txBox="1">
            <a:spLocks noChangeArrowheads="1"/>
          </p:cNvSpPr>
          <p:nvPr/>
        </p:nvSpPr>
        <p:spPr bwMode="auto">
          <a:xfrm>
            <a:off x="29473" y="1210963"/>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2472" name="Text Box 7"/>
          <p:cNvSpPr txBox="1">
            <a:spLocks noChangeArrowheads="1"/>
          </p:cNvSpPr>
          <p:nvPr/>
        </p:nvSpPr>
        <p:spPr bwMode="auto">
          <a:xfrm>
            <a:off x="1698502" y="3276600"/>
            <a:ext cx="274050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2474" name="Text Box 9"/>
          <p:cNvSpPr txBox="1">
            <a:spLocks noChangeArrowheads="1"/>
          </p:cNvSpPr>
          <p:nvPr/>
        </p:nvSpPr>
        <p:spPr bwMode="auto">
          <a:xfrm>
            <a:off x="4570411" y="3276600"/>
            <a:ext cx="323877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0066"/>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62481" name="Text Box 5"/>
          <p:cNvSpPr txBox="1">
            <a:spLocks noChangeArrowheads="1"/>
          </p:cNvSpPr>
          <p:nvPr/>
        </p:nvSpPr>
        <p:spPr bwMode="auto">
          <a:xfrm>
            <a:off x="9202405" y="1099847"/>
            <a:ext cx="3810000" cy="255454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1. " (ه ، ك)</a:t>
            </a:r>
            <a:r>
              <a:rPr kumimoji="0" lang="ar-EG" sz="2400" b="1" i="0" u="none" strike="noStrike" kern="1200" cap="none" spc="0" normalizeH="0" baseline="0" noProof="0" dirty="0">
                <a:ln>
                  <a:noFill/>
                </a:ln>
                <a:solidFill>
                  <a:srgbClr val="FFFFFF"/>
                </a:solidFill>
                <a:effectLst/>
                <a:uLnTx/>
                <a:uFillTx/>
                <a:latin typeface="Times New Roman" charset="0"/>
                <a:ea typeface="ＭＳ Ｐゴシック" charset="0"/>
              </a:rPr>
              <a:t> أَنَا أَيْضًا سَأَحْفَظُكَ مِنْ سَاعَةِ التَّجْرِبَةِ الْعَتِيدَةِ أَنْ تَأْتِيَ عَلَى الْعَالَمِ كُلِّهِ لِتُجَرِّبَ السَّاكِنِينَ عَلَى الأَرْضِ.</a:t>
            </a:r>
            <a:r>
              <a:rPr kumimoji="0" lang="ar-EG"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(رؤيا٣: ١٠)</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داخل</a:t>
            </a: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خلال</a:t>
            </a: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9" name="Text Box 7"/>
          <p:cNvSpPr txBox="1">
            <a:spLocks noChangeArrowheads="1"/>
          </p:cNvSpPr>
          <p:nvPr/>
        </p:nvSpPr>
        <p:spPr bwMode="auto">
          <a:xfrm>
            <a:off x="1066800" y="1666531"/>
            <a:ext cx="309620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من ، خارج ، بعيد عن</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32" name="Picture 31">
            <a:extLst>
              <a:ext uri="{FF2B5EF4-FFF2-40B4-BE49-F238E27FC236}">
                <a16:creationId xmlns:a16="http://schemas.microsoft.com/office/drawing/2014/main" id="{5C8FB232-8512-D88B-B4F1-604AEF0F4B4C}"/>
              </a:ext>
            </a:extLst>
          </p:cNvPr>
          <p:cNvPicPr>
            <a:picLocks noChangeAspect="1"/>
          </p:cNvPicPr>
          <p:nvPr/>
        </p:nvPicPr>
        <p:blipFill>
          <a:blip r:embed="rId3"/>
          <a:stretch>
            <a:fillRect/>
          </a:stretch>
        </p:blipFill>
        <p:spPr>
          <a:xfrm>
            <a:off x="617265" y="2200275"/>
            <a:ext cx="711200" cy="1104900"/>
          </a:xfrm>
          <a:prstGeom prst="rect">
            <a:avLst/>
          </a:prstGeom>
        </p:spPr>
      </p:pic>
      <p:pic>
        <p:nvPicPr>
          <p:cNvPr id="33" name="Picture 32">
            <a:extLst>
              <a:ext uri="{FF2B5EF4-FFF2-40B4-BE49-F238E27FC236}">
                <a16:creationId xmlns:a16="http://schemas.microsoft.com/office/drawing/2014/main" id="{C6CAC8FF-6A99-577D-0843-E5352214161C}"/>
              </a:ext>
            </a:extLst>
          </p:cNvPr>
          <p:cNvPicPr>
            <a:picLocks noChangeAspect="1"/>
          </p:cNvPicPr>
          <p:nvPr/>
        </p:nvPicPr>
        <p:blipFill>
          <a:blip r:embed="rId4"/>
          <a:stretch>
            <a:fillRect/>
          </a:stretch>
        </p:blipFill>
        <p:spPr>
          <a:xfrm>
            <a:off x="528365" y="3453971"/>
            <a:ext cx="800100" cy="1117600"/>
          </a:xfrm>
          <a:prstGeom prst="rect">
            <a:avLst/>
          </a:prstGeom>
        </p:spPr>
      </p:pic>
      <p:pic>
        <p:nvPicPr>
          <p:cNvPr id="34" name="Picture 33">
            <a:extLst>
              <a:ext uri="{FF2B5EF4-FFF2-40B4-BE49-F238E27FC236}">
                <a16:creationId xmlns:a16="http://schemas.microsoft.com/office/drawing/2014/main" id="{19CA0F47-6939-6A49-67FC-77FF2B26CA93}"/>
              </a:ext>
            </a:extLst>
          </p:cNvPr>
          <p:cNvPicPr>
            <a:picLocks noChangeAspect="1"/>
          </p:cNvPicPr>
          <p:nvPr/>
        </p:nvPicPr>
        <p:blipFill>
          <a:blip r:embed="rId5"/>
          <a:stretch>
            <a:fillRect/>
          </a:stretch>
        </p:blipFill>
        <p:spPr>
          <a:xfrm>
            <a:off x="449755" y="4654472"/>
            <a:ext cx="800100" cy="1117600"/>
          </a:xfrm>
          <a:prstGeom prst="rect">
            <a:avLst/>
          </a:prstGeom>
        </p:spPr>
      </p:pic>
      <p:sp>
        <p:nvSpPr>
          <p:cNvPr id="2" name="Text Box 5">
            <a:extLst>
              <a:ext uri="{FF2B5EF4-FFF2-40B4-BE49-F238E27FC236}">
                <a16:creationId xmlns:a16="http://schemas.microsoft.com/office/drawing/2014/main" id="{27BC2FA7-23CB-2272-50CD-5052964D1196}"/>
              </a:ext>
            </a:extLst>
          </p:cNvPr>
          <p:cNvSpPr txBox="1">
            <a:spLocks noChangeArrowheads="1"/>
          </p:cNvSpPr>
          <p:nvPr/>
        </p:nvSpPr>
        <p:spPr bwMode="auto">
          <a:xfrm>
            <a:off x="5120256" y="954821"/>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499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6" grpId="0" animBg="1"/>
      <p:bldP spid="27" grpId="0"/>
      <p:bldP spid="28" grpId="0"/>
      <p:bldP spid="29"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9600" b="1" dirty="0">
                <a:effectLst>
                  <a:glow rad="165100">
                    <a:schemeClr val="tx1"/>
                  </a:glow>
                </a:effectLst>
                <a:ea typeface="ＭＳ Ｐゴシック" charset="0"/>
              </a:rPr>
              <a:t>التجمهر</a:t>
            </a:r>
            <a:endParaRPr lang="en-US" sz="9600" b="1" dirty="0">
              <a:effectLst>
                <a:glow rad="165100">
                  <a:schemeClr val="tx1"/>
                </a:glow>
              </a:effectLst>
              <a:ea typeface="ＭＳ Ｐゴシック" charset="0"/>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2543" y="1791919"/>
            <a:ext cx="6846685" cy="4766018"/>
          </a:xfrm>
          <a:prstGeom prst="rect">
            <a:avLst/>
          </a:prstGeom>
        </p:spPr>
      </p:pic>
    </p:spTree>
    <p:extLst>
      <p:ext uri="{BB962C8B-B14F-4D97-AF65-F5344CB8AC3E}">
        <p14:creationId xmlns:p14="http://schemas.microsoft.com/office/powerpoint/2010/main" val="2565272691"/>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633049" y="1905238"/>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635369" y="3276600"/>
            <a:ext cx="291689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68" name="Text Box 9"/>
          <p:cNvSpPr txBox="1">
            <a:spLocks noChangeArrowheads="1"/>
          </p:cNvSpPr>
          <p:nvPr/>
        </p:nvSpPr>
        <p:spPr bwMode="auto">
          <a:xfrm>
            <a:off x="4495800" y="3276600"/>
            <a:ext cx="344724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70" name="Text Box 11"/>
          <p:cNvSpPr txBox="1">
            <a:spLocks noChangeArrowheads="1"/>
          </p:cNvSpPr>
          <p:nvPr/>
        </p:nvSpPr>
        <p:spPr bwMode="auto">
          <a:xfrm rot="5400000" flipH="1">
            <a:off x="6371703" y="3866124"/>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الكلوت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الاختطاف قبل الضيقة</a:t>
            </a:r>
            <a:endParaRPr lang="en-US" sz="40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 الثاني</a:t>
            </a:r>
            <a:endPar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1467016" y="4858952"/>
            <a:ext cx="3291251" cy="181588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في كل مرة تحدث هذه العبارة ... يكون </a:t>
            </a:r>
            <a:r>
              <a:rPr kumimoji="0" lang="ar-EG" sz="2800" b="1" i="0" u="none" strike="noStrike" kern="1200" cap="none" spc="0" normalizeH="0" baseline="0" noProof="0" dirty="0">
                <a:ln>
                  <a:noFill/>
                </a:ln>
                <a:solidFill>
                  <a:srgbClr val="FFFF00"/>
                </a:solidFill>
                <a:effectLst/>
                <a:uLnTx/>
                <a:uFillTx/>
                <a:latin typeface="Arial"/>
                <a:ea typeface="ＭＳ Ｐゴシック" charset="0"/>
                <a:cs typeface="Arial"/>
              </a:rPr>
              <a:t>أعداء</a:t>
            </a: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 الكنيسة دائمًا في ذهنهم ـ موونس ، 120</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 name="Text Box 5">
            <a:extLst>
              <a:ext uri="{FF2B5EF4-FFF2-40B4-BE49-F238E27FC236}">
                <a16:creationId xmlns:a16="http://schemas.microsoft.com/office/drawing/2014/main" id="{444C6927-60AC-6861-0881-EB693EDE60C9}"/>
              </a:ext>
            </a:extLst>
          </p:cNvPr>
          <p:cNvSpPr txBox="1">
            <a:spLocks noChangeArrowheads="1"/>
          </p:cNvSpPr>
          <p:nvPr/>
        </p:nvSpPr>
        <p:spPr bwMode="auto">
          <a:xfrm>
            <a:off x="5230813" y="3159834"/>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a:t>
            </a: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لِتُجَرِّبَ السَّاكِنِينَ عَلَى الأَرْضِ</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Curved Down Arrow 21"/>
          <p:cNvSpPr>
            <a:spLocks noChangeArrowheads="1"/>
          </p:cNvSpPr>
          <p:nvPr/>
        </p:nvSpPr>
        <p:spPr bwMode="auto">
          <a:xfrm rot="9811772" flipV="1">
            <a:off x="3919514" y="4009940"/>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27257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22" presetClass="entr" presetSubtype="2"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ar-JO" b="1" dirty="0">
                <a:effectLst>
                  <a:glow rad="165100">
                    <a:schemeClr val="tx1"/>
                  </a:glow>
                </a:effectLst>
              </a:rPr>
              <a:t>وعد المسيح بمكافآت للثبات</a:t>
            </a:r>
            <a:br>
              <a:rPr lang="ar-JO" b="1" dirty="0">
                <a:effectLst>
                  <a:glow rad="165100">
                    <a:schemeClr val="tx1"/>
                  </a:glow>
                </a:effectLst>
              </a:rPr>
            </a:br>
            <a:r>
              <a:rPr lang="ar-JO" b="1" dirty="0">
                <a:effectLst>
                  <a:glow rad="165100">
                    <a:schemeClr val="tx1"/>
                  </a:glow>
                </a:effectLst>
              </a:rPr>
              <a:t>(رؤ 3: 11ب)</a:t>
            </a:r>
            <a:r>
              <a:rPr lang="en-US" b="1" dirty="0">
                <a:effectLst>
                  <a:glow rad="165100">
                    <a:schemeClr val="tx1"/>
                  </a:glow>
                </a:effectLst>
              </a:rPr>
              <a:t> </a:t>
            </a:r>
          </a:p>
        </p:txBody>
      </p:sp>
      <p:sp>
        <p:nvSpPr>
          <p:cNvPr id="5" name="Rectangle 2"/>
          <p:cNvSpPr txBox="1">
            <a:spLocks noChangeArrowheads="1"/>
          </p:cNvSpPr>
          <p:nvPr/>
        </p:nvSpPr>
        <p:spPr bwMode="auto">
          <a:xfrm>
            <a:off x="5943600" y="1955109"/>
            <a:ext cx="2732856"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ها أنا آتي سريعاً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تمسك بما عندك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لئلا يأخذ أحد إكليلك</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212223016"/>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millennial rew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47044"/>
            <a:ext cx="9179894" cy="5910956"/>
          </a:xfrm>
          <a:prstGeom prst="rect">
            <a:avLst/>
          </a:prstGeom>
        </p:spPr>
      </p:pic>
      <p:sp>
        <p:nvSpPr>
          <p:cNvPr id="841730" name="Rectangle 2"/>
          <p:cNvSpPr>
            <a:spLocks noGrp="1" noChangeArrowheads="1"/>
          </p:cNvSpPr>
          <p:nvPr>
            <p:ph type="title"/>
          </p:nvPr>
        </p:nvSpPr>
        <p:spPr>
          <a:xfrm>
            <a:off x="0" y="1"/>
            <a:ext cx="9144000" cy="947043"/>
          </a:xfrm>
          <a:effectLst/>
        </p:spPr>
        <p:txBody>
          <a:bodyPr>
            <a:normAutofit/>
          </a:bodyPr>
          <a:lstStyle/>
          <a:p>
            <a:pPr>
              <a:defRPr/>
            </a:pPr>
            <a:r>
              <a:rPr lang="ar-JO" sz="5400" b="1" dirty="0">
                <a:effectLst>
                  <a:glow rad="165100">
                    <a:schemeClr val="tx1"/>
                  </a:glow>
                </a:effectLst>
              </a:rPr>
              <a:t>يمكن فقدان المكافآت</a:t>
            </a:r>
            <a:endParaRPr lang="en-US" sz="5400" b="1" dirty="0">
              <a:effectLst>
                <a:glow rad="165100">
                  <a:schemeClr val="tx1"/>
                </a:glow>
              </a:effectLst>
              <a:ea typeface="ＭＳ Ｐゴシック" charset="0"/>
            </a:endParaRPr>
          </a:p>
        </p:txBody>
      </p:sp>
      <p:sp>
        <p:nvSpPr>
          <p:cNvPr id="7" name="Rectangle 2"/>
          <p:cNvSpPr txBox="1">
            <a:spLocks noChangeArrowheads="1"/>
          </p:cNvSpPr>
          <p:nvPr/>
        </p:nvSpPr>
        <p:spPr>
          <a:xfrm>
            <a:off x="0" y="4180115"/>
            <a:ext cx="5733143" cy="2184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أنظروا إلى أنفسكم لئلا نضيع ما عملناه بل ننال أجراً تاماً</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2 يو 8</a:t>
            </a:r>
            <a:endParaRPr kumimoji="0" lang="en-US" sz="44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6203338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843213" y="1773014"/>
            <a:ext cx="3730624"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فسأجعله عموداً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هيكل إلهي 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لا يعود يخرج إلى خارج</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وأكتب عليه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اسم الهي واسم مدينة</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إلهي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أورشليم الجديدة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النازلة من السماء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عند إلهي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واسمي الجديد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12)</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04732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Philadelphia city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6" name="Rectangle 2" hidden="1"/>
          <p:cNvSpPr>
            <a:spLocks noGrp="1" noChangeArrowheads="1"/>
          </p:cNvSpPr>
          <p:nvPr>
            <p:ph type="title"/>
          </p:nvPr>
        </p:nvSpPr>
        <p:spPr/>
        <p:txBody>
          <a:bodyPr/>
          <a:lstStyle/>
          <a:p>
            <a:r>
              <a:rPr lang="en-US" dirty="0">
                <a:solidFill>
                  <a:schemeClr val="bg1"/>
                </a:solidFill>
              </a:rPr>
              <a:t>Philadelphia city from acropolis</a:t>
            </a:r>
          </a:p>
        </p:txBody>
      </p:sp>
      <p:sp>
        <p:nvSpPr>
          <p:cNvPr id="11268" name="Text Box 4"/>
          <p:cNvSpPr txBox="1">
            <a:spLocks noChangeArrowheads="1"/>
          </p:cNvSpPr>
          <p:nvPr/>
        </p:nvSpPr>
        <p:spPr bwMode="auto">
          <a:xfrm>
            <a:off x="15875" y="6091217"/>
            <a:ext cx="9128125" cy="76678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mn-cs"/>
              </a:rPr>
              <a:t>سقطت أساسات فيلادلفيا في عدة زلازل</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2632881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r>
              <a:rPr lang="en-US" dirty="0">
                <a:solidFill>
                  <a:schemeClr val="bg1"/>
                </a:solidFill>
              </a:rPr>
              <a:t>Philadelphia Church of St John columns</a:t>
            </a:r>
          </a:p>
        </p:txBody>
      </p:sp>
      <p:pic>
        <p:nvPicPr>
          <p:cNvPr id="9219" name="Picture 3" descr="Philadelphia Church of St John columns2,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220" name="Text Box 4"/>
          <p:cNvSpPr txBox="1">
            <a:spLocks noChangeArrowheads="1"/>
          </p:cNvSpPr>
          <p:nvPr/>
        </p:nvSpPr>
        <p:spPr bwMode="auto">
          <a:xfrm>
            <a:off x="92075" y="6400800"/>
            <a:ext cx="90519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mn-cs"/>
              </a:rPr>
              <a:t>كنيسة فيلادلفيا عند أساسات شارع يوحنا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565294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874963" y="2471480"/>
            <a:ext cx="3698874"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فسأجعله عموداً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هيكل إلهي ول</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 يعود يخرج إلى خارج</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وأكتب عليه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اسم الهي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اسم مدينة</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إلهي أورشليم الجديدة النازلة من السماء من عند إلهي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واسمي الجديد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12)</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4" name="TextBox 33">
            <a:extLst>
              <a:ext uri="{FF2B5EF4-FFF2-40B4-BE49-F238E27FC236}">
                <a16:creationId xmlns:a16="http://schemas.microsoft.com/office/drawing/2014/main" id="{04E60389-344E-DB46-AF20-18B8AE4C40F3}"/>
              </a:ext>
            </a:extLst>
          </p:cNvPr>
          <p:cNvSpPr txBox="1"/>
          <p:nvPr/>
        </p:nvSpPr>
        <p:spPr>
          <a:xfrm>
            <a:off x="48559" y="255240"/>
            <a:ext cx="2905439" cy="584776"/>
          </a:xfrm>
          <a:prstGeom prst="rect">
            <a:avLst/>
          </a:prstGeom>
          <a:solidFill>
            <a:srgbClr val="800000"/>
          </a:solidFill>
          <a:ln w="38100" cmpd="sng">
            <a:solidFill>
              <a:srgbClr val="FFFFFF"/>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فيلادلفيوس</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5" name="TextBox 34">
            <a:extLst>
              <a:ext uri="{FF2B5EF4-FFF2-40B4-BE49-F238E27FC236}">
                <a16:creationId xmlns:a16="http://schemas.microsoft.com/office/drawing/2014/main" id="{B8A6D1A5-CCB1-234C-BA85-7DA601C3FA89}"/>
              </a:ext>
            </a:extLst>
          </p:cNvPr>
          <p:cNvSpPr txBox="1"/>
          <p:nvPr/>
        </p:nvSpPr>
        <p:spPr>
          <a:xfrm>
            <a:off x="1720980" y="860009"/>
            <a:ext cx="2905439" cy="584776"/>
          </a:xfrm>
          <a:prstGeom prst="rect">
            <a:avLst/>
          </a:prstGeom>
          <a:solidFill>
            <a:srgbClr val="800000"/>
          </a:solidFill>
          <a:ln w="38100" cmpd="sng">
            <a:solidFill>
              <a:srgbClr val="FFFFFF"/>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قيصرية الجديدة</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a:extLst>
              <a:ext uri="{FF2B5EF4-FFF2-40B4-BE49-F238E27FC236}">
                <a16:creationId xmlns:a16="http://schemas.microsoft.com/office/drawing/2014/main" id="{B0BCB50D-036B-014D-A7FC-8BDE57705AA3}"/>
              </a:ext>
            </a:extLst>
          </p:cNvPr>
          <p:cNvSpPr txBox="1"/>
          <p:nvPr/>
        </p:nvSpPr>
        <p:spPr>
          <a:xfrm>
            <a:off x="3393401" y="1464778"/>
            <a:ext cx="2905439" cy="584776"/>
          </a:xfrm>
          <a:prstGeom prst="rect">
            <a:avLst/>
          </a:prstGeom>
          <a:solidFill>
            <a:srgbClr val="800000"/>
          </a:solidFill>
          <a:ln w="38100" cmpd="sng">
            <a:solidFill>
              <a:srgbClr val="FFFFFF"/>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بلابيا</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7" name="TextBox 36">
            <a:extLst>
              <a:ext uri="{FF2B5EF4-FFF2-40B4-BE49-F238E27FC236}">
                <a16:creationId xmlns:a16="http://schemas.microsoft.com/office/drawing/2014/main" id="{B6374D47-480B-F94A-BABB-1C89A17560EA}"/>
              </a:ext>
            </a:extLst>
          </p:cNvPr>
          <p:cNvSpPr txBox="1"/>
          <p:nvPr/>
        </p:nvSpPr>
        <p:spPr>
          <a:xfrm>
            <a:off x="5065823" y="2069546"/>
            <a:ext cx="4043252" cy="584776"/>
          </a:xfrm>
          <a:prstGeom prst="rect">
            <a:avLst/>
          </a:prstGeom>
          <a:solidFill>
            <a:srgbClr val="800000"/>
          </a:solidFill>
          <a:ln w="38100" cmpd="sng">
            <a:solidFill>
              <a:srgbClr val="FFFFFF"/>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السهير (اليوم)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908205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899"/>
                                          </p:stCondLst>
                                        </p:cTn>
                                        <p:tgtEl>
                                          <p:spTgt spid="34"/>
                                        </p:tgtEl>
                                        <p:attrNameLst>
                                          <p:attrName>style.visibility</p:attrName>
                                        </p:attrNameLst>
                                      </p:cBhvr>
                                      <p:to>
                                        <p:strVal val="visible"/>
                                      </p:to>
                                    </p:set>
                                  </p:childTnLst>
                                </p:cTn>
                              </p:par>
                            </p:childTnLst>
                          </p:cTn>
                        </p:par>
                        <p:par>
                          <p:cTn id="17" fill="hold">
                            <p:stCondLst>
                              <p:cond delay="3900"/>
                            </p:stCondLst>
                            <p:childTnLst>
                              <p:par>
                                <p:cTn id="18" presetID="1" presetClass="entr" presetSubtype="0" fill="hold" grpId="0" nodeType="afterEffect">
                                  <p:stCondLst>
                                    <p:cond delay="0"/>
                                  </p:stCondLst>
                                  <p:childTnLst>
                                    <p:set>
                                      <p:cBhvr>
                                        <p:cTn id="19" dur="1" fill="hold">
                                          <p:stCondLst>
                                            <p:cond delay="899"/>
                                          </p:stCondLst>
                                        </p:cTn>
                                        <p:tgtEl>
                                          <p:spTgt spid="35"/>
                                        </p:tgtEl>
                                        <p:attrNameLst>
                                          <p:attrName>style.visibility</p:attrName>
                                        </p:attrNameLst>
                                      </p:cBhvr>
                                      <p:to>
                                        <p:strVal val="visible"/>
                                      </p:to>
                                    </p:set>
                                  </p:childTnLst>
                                </p:cTn>
                              </p:par>
                            </p:childTnLst>
                          </p:cTn>
                        </p:par>
                        <p:par>
                          <p:cTn id="20" fill="hold">
                            <p:stCondLst>
                              <p:cond delay="4800"/>
                            </p:stCondLst>
                            <p:childTnLst>
                              <p:par>
                                <p:cTn id="21" presetID="1" presetClass="entr" presetSubtype="0" fill="hold" grpId="0" nodeType="afterEffect">
                                  <p:stCondLst>
                                    <p:cond delay="0"/>
                                  </p:stCondLst>
                                  <p:childTnLst>
                                    <p:set>
                                      <p:cBhvr>
                                        <p:cTn id="22" dur="1" fill="hold">
                                          <p:stCondLst>
                                            <p:cond delay="899"/>
                                          </p:stCondLst>
                                        </p:cTn>
                                        <p:tgtEl>
                                          <p:spTgt spid="36"/>
                                        </p:tgtEl>
                                        <p:attrNameLst>
                                          <p:attrName>style.visibility</p:attrName>
                                        </p:attrNameLst>
                                      </p:cBhvr>
                                      <p:to>
                                        <p:strVal val="visible"/>
                                      </p:to>
                                    </p:set>
                                  </p:childTnLst>
                                </p:cTn>
                              </p:par>
                            </p:childTnLst>
                          </p:cTn>
                        </p:par>
                        <p:par>
                          <p:cTn id="23" fill="hold">
                            <p:stCondLst>
                              <p:cond delay="5700"/>
                            </p:stCondLst>
                            <p:childTnLst>
                              <p:par>
                                <p:cTn id="24" presetID="1" presetClass="entr" presetSubtype="0" fill="hold" grpId="0" nodeType="afterEffect">
                                  <p:stCondLst>
                                    <p:cond delay="0"/>
                                  </p:stCondLst>
                                  <p:childTnLst>
                                    <p:set>
                                      <p:cBhvr>
                                        <p:cTn id="25" dur="1" fill="hold">
                                          <p:stCondLst>
                                            <p:cond delay="899"/>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3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71839" y="3524508"/>
            <a:ext cx="5062388" cy="3333492"/>
          </a:xfrm>
          <a:prstGeom prst="rect">
            <a:avLst/>
          </a:prstGeom>
        </p:spPr>
      </p:pic>
      <p:sp>
        <p:nvSpPr>
          <p:cNvPr id="2" name="Title 1"/>
          <p:cNvSpPr>
            <a:spLocks noGrp="1"/>
          </p:cNvSpPr>
          <p:nvPr>
            <p:ph type="ctrTitle"/>
          </p:nvPr>
        </p:nvSpPr>
        <p:spPr>
          <a:xfrm>
            <a:off x="3851920" y="1572143"/>
            <a:ext cx="3810000" cy="2395942"/>
          </a:xfrm>
        </p:spPr>
        <p:txBody>
          <a:bodyPr/>
          <a:lstStyle/>
          <a:p>
            <a:r>
              <a:rPr lang="ar-JO" b="1" dirty="0">
                <a:solidFill>
                  <a:schemeClr val="tx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rPr>
              <a:t>سيكافئ يسوع خدمتنا أيضاً</a:t>
            </a:r>
            <a:endParaRPr lang="en-US" sz="4800" dirty="0">
              <a:solidFill>
                <a:schemeClr val="tx1"/>
              </a:solidFill>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732792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6601"/>
            <a:ext cx="9144000" cy="1328192"/>
          </a:xfrm>
          <a:effectLst/>
        </p:spPr>
        <p:txBody>
          <a:bodyPr>
            <a:normAutofit/>
          </a:bodyPr>
          <a:lstStyle/>
          <a:p>
            <a:pPr>
              <a:defRPr/>
            </a:pPr>
            <a:r>
              <a:rPr lang="ar-JO" b="1" dirty="0">
                <a:effectLst>
                  <a:glow rad="165100">
                    <a:schemeClr val="tx1"/>
                  </a:glow>
                </a:effectLst>
                <a:ea typeface="ＭＳ Ｐゴシック" charset="0"/>
              </a:rPr>
              <a:t>آلبرت آينشتاين</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have given you an open door that no one can shut" (3:8)</a:t>
            </a:r>
          </a:p>
        </p:txBody>
      </p:sp>
      <p:pic>
        <p:nvPicPr>
          <p:cNvPr id="3" name="Picture 2"/>
          <p:cNvPicPr>
            <a:picLocks noChangeAspect="1"/>
          </p:cNvPicPr>
          <p:nvPr/>
        </p:nvPicPr>
        <p:blipFill>
          <a:blip r:embed="rId3"/>
          <a:stretch>
            <a:fillRect/>
          </a:stretch>
        </p:blipFill>
        <p:spPr>
          <a:xfrm>
            <a:off x="308489" y="1007791"/>
            <a:ext cx="8775248" cy="5668810"/>
          </a:xfrm>
          <a:prstGeom prst="rect">
            <a:avLst/>
          </a:prstGeom>
        </p:spPr>
      </p:pic>
      <p:sp>
        <p:nvSpPr>
          <p:cNvPr id="7" name="Rectangle 2"/>
          <p:cNvSpPr txBox="1">
            <a:spLocks noChangeArrowheads="1"/>
          </p:cNvSpPr>
          <p:nvPr/>
        </p:nvSpPr>
        <p:spPr>
          <a:xfrm>
            <a:off x="4495149" y="1171591"/>
            <a:ext cx="4394361" cy="5505010"/>
          </a:xfrm>
          <a:prstGeom prst="rect">
            <a:avLst/>
          </a:prstGeom>
          <a:solidFill>
            <a:schemeClr val="tx1"/>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mj-ea"/>
                <a:cs typeface="Arial"/>
              </a:rPr>
              <a:t>إذا كان الناس صالحين فقط لأنهم يخافون العقاب ويرجون المكافأة</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mj-ea"/>
                <a:cs typeface="Arial"/>
              </a:rPr>
              <a:t>فإننا نشعر بالأسف حقاً</a:t>
            </a:r>
            <a:endParaRPr kumimoji="0" lang="en-US" sz="36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42534409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3179888"/>
          </a:xfrm>
        </p:spPr>
        <p:txBody>
          <a:bodyPr/>
          <a:lstStyle/>
          <a:p>
            <a:r>
              <a:rPr lang="ar-JO" sz="7200" b="1" dirty="0">
                <a:effectLst>
                  <a:glow rad="177800">
                    <a:schemeClr val="tx1"/>
                  </a:glow>
                </a:effectLst>
                <a:latin typeface="Arial" charset="0"/>
                <a:ea typeface="ＭＳ Ｐゴシック" charset="0"/>
              </a:rPr>
              <a:t>المكافآت ليست خطأ</a:t>
            </a:r>
            <a:endParaRPr lang="en-US" sz="7200" b="1" dirty="0">
              <a:effectLst>
                <a:glow rad="177800">
                  <a:schemeClr val="tx1"/>
                </a:glow>
              </a:effectLst>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137750" y="3688506"/>
            <a:ext cx="9034879" cy="3169494"/>
          </a:xfrm>
          <a:prstGeom prst="rect">
            <a:avLst/>
          </a:prstGeom>
        </p:spPr>
      </p:pic>
    </p:spTree>
    <p:extLst>
      <p:ext uri="{BB962C8B-B14F-4D97-AF65-F5344CB8AC3E}">
        <p14:creationId xmlns:p14="http://schemas.microsoft.com/office/powerpoint/2010/main" val="4287027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1"/>
            <a:ext cx="9144000" cy="5150498"/>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تركيز</a:t>
            </a:r>
            <a:r>
              <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 </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وحدة</a:t>
            </a:r>
            <a:r>
              <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 </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عبادة</a:t>
            </a:r>
            <a:endPar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6" name="Rectangle 2"/>
          <p:cNvSpPr txBox="1">
            <a:spLocks noChangeArrowheads="1"/>
          </p:cNvSpPr>
          <p:nvPr/>
        </p:nvSpPr>
        <p:spPr bwMode="auto">
          <a:xfrm>
            <a:off x="0" y="-70338"/>
            <a:ext cx="9144000" cy="1883887"/>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التجمهر المقدس</a:t>
            </a:r>
            <a:endParaRPr kumimoji="0" lang="en-US" sz="7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0240377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الحكم المستقبلي للملوك الخدام</a:t>
            </a:r>
            <a:endParaRPr lang="en-US"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86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solidFill>
                  <a:prstClr val="white"/>
                </a:solidFill>
                <a:effectLst>
                  <a:glow rad="165100">
                    <a:schemeClr val="tx1"/>
                  </a:glow>
                </a:effectLst>
                <a:ea typeface="ＭＳ Ｐゴシック" charset="0"/>
              </a:rPr>
              <a:t>كيف يشجعنا يسوع </a:t>
            </a:r>
            <a:r>
              <a:rPr lang="ar-JO" b="1" dirty="0">
                <a:solidFill>
                  <a:srgbClr val="FFFF00"/>
                </a:solidFill>
                <a:effectLst>
                  <a:glow rad="165100">
                    <a:schemeClr val="tx1"/>
                  </a:glow>
                </a:effectLst>
                <a:ea typeface="ＭＳ Ｐゴシック" charset="0"/>
              </a:rPr>
              <a:t>للوصول</a:t>
            </a:r>
            <a:r>
              <a:rPr lang="ar-JO"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3810425109"/>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1. </a:t>
            </a:r>
            <a:r>
              <a:rPr lang="ar-JO" b="1" dirty="0">
                <a:solidFill>
                  <a:srgbClr val="FFFF00"/>
                </a:solidFill>
                <a:effectLst>
                  <a:glow rad="165100">
                    <a:schemeClr val="tx1"/>
                  </a:glow>
                </a:effectLst>
                <a:ea typeface="ＭＳ Ｐゴシック" charset="0"/>
              </a:rPr>
              <a:t>يفتح</a:t>
            </a:r>
            <a:r>
              <a:rPr lang="ar-JO" b="1" dirty="0">
                <a:effectLst>
                  <a:glow rad="165100">
                    <a:schemeClr val="tx1"/>
                  </a:glow>
                </a:effectLst>
                <a:ea typeface="ＭＳ Ｐゴシック" charset="0"/>
              </a:rPr>
              <a:t> المسيح الأبواب للشهادة (3: 7-8)</a:t>
            </a:r>
            <a:r>
              <a:rPr lang="en-US" b="1" dirty="0">
                <a:effectLst>
                  <a:glow rad="1651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20049912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4800" b="1" dirty="0">
                <a:effectLst>
                  <a:glow rad="165100">
                    <a:schemeClr val="tx1"/>
                  </a:glow>
                </a:effectLst>
                <a:ea typeface="ＭＳ Ｐゴシック" charset="0"/>
              </a:rPr>
              <a:t>يعد يسوع ب</a:t>
            </a:r>
            <a:r>
              <a:rPr lang="ar-JO" sz="4800" b="1" dirty="0">
                <a:solidFill>
                  <a:srgbClr val="FFFF00"/>
                </a:solidFill>
                <a:effectLst>
                  <a:glow rad="165100">
                    <a:schemeClr val="tx1"/>
                  </a:glow>
                </a:effectLst>
                <a:ea typeface="ＭＳ Ｐゴシック" charset="0"/>
              </a:rPr>
              <a:t>المكافآت</a:t>
            </a:r>
            <a:r>
              <a:rPr lang="ar-JO" sz="4800" b="1" dirty="0">
                <a:effectLst>
                  <a:glow rad="165100">
                    <a:schemeClr val="tx1"/>
                  </a:glow>
                </a:effectLst>
                <a:ea typeface="ＭＳ Ｐゴシック" charset="0"/>
              </a:rPr>
              <a:t> للخدمة (3: 9-13)</a:t>
            </a:r>
            <a:endParaRPr lang="en-US" sz="4800" b="1" dirty="0">
              <a:effectLst>
                <a:glow rad="165100">
                  <a:schemeClr val="tx1"/>
                </a:glow>
              </a:effectLst>
              <a:ea typeface="ＭＳ Ｐゴシック" charset="0"/>
            </a:endParaRPr>
          </a:p>
        </p:txBody>
      </p:sp>
    </p:spTree>
    <p:extLst>
      <p:ext uri="{BB962C8B-B14F-4D97-AF65-F5344CB8AC3E}">
        <p14:creationId xmlns:p14="http://schemas.microsoft.com/office/powerpoint/2010/main" val="22091906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61952" y="5821088"/>
            <a:ext cx="8820096" cy="1036912"/>
          </a:xfrm>
          <a:effectLst/>
        </p:spPr>
        <p:txBody>
          <a:bodyPr>
            <a:normAutofit/>
          </a:bodyPr>
          <a:lstStyle/>
          <a:p>
            <a:pPr>
              <a:defRPr/>
            </a:pPr>
            <a:r>
              <a:rPr lang="ar-JO" sz="6000" b="1" dirty="0">
                <a:effectLst>
                  <a:glow rad="165100">
                    <a:schemeClr val="tx1"/>
                  </a:glow>
                </a:effectLst>
                <a:ea typeface="ＭＳ Ｐゴシック" charset="0"/>
              </a:rPr>
              <a:t>الفكرة الرئيسية</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يعطينا يسوع كل 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rPr>
              <a:t>الفرص</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و</a:t>
            </a:r>
            <a:r>
              <a:rPr kumimoji="0" lang="ar-JO" sz="48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rPr>
              <a:t>المكافآت</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للشهادة</a:t>
            </a:r>
            <a:r>
              <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a:t>
            </a:r>
          </a:p>
        </p:txBody>
      </p:sp>
    </p:spTree>
    <p:extLst>
      <p:ext uri="{BB962C8B-B14F-4D97-AF65-F5344CB8AC3E}">
        <p14:creationId xmlns:p14="http://schemas.microsoft.com/office/powerpoint/2010/main" val="7471149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0"/>
            <a:ext cx="9388444" cy="5288185"/>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تركيز</a:t>
            </a:r>
            <a:r>
              <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 </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وحدة</a:t>
            </a:r>
            <a:r>
              <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 </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عبادة</a:t>
            </a:r>
            <a:endPar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6" name="Rectangle 2"/>
          <p:cNvSpPr txBox="1">
            <a:spLocks noChangeArrowheads="1"/>
          </p:cNvSpPr>
          <p:nvPr/>
        </p:nvSpPr>
        <p:spPr bwMode="auto">
          <a:xfrm>
            <a:off x="0" y="400201"/>
            <a:ext cx="9144000" cy="1413348"/>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التجمهر المقدس</a:t>
            </a:r>
            <a:endParaRPr kumimoji="0" lang="en-US" sz="7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3" name="Cross 2"/>
          <p:cNvSpPr/>
          <p:nvPr/>
        </p:nvSpPr>
        <p:spPr>
          <a:xfrm rot="19379836">
            <a:off x="1694442" y="212953"/>
            <a:ext cx="6100940" cy="6265721"/>
          </a:xfrm>
          <a:prstGeom prst="plus">
            <a:avLst>
              <a:gd name="adj" fmla="val 4112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758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4800" b="1" dirty="0">
                <a:effectLst>
                  <a:glow rad="165100">
                    <a:schemeClr val="tx1"/>
                  </a:glow>
                </a:effectLst>
                <a:ea typeface="ＭＳ Ｐゴシック" charset="0"/>
              </a:rPr>
              <a:t>ما هي الأبواب المفتوحة التي أعطاك إياها المسيح هذا العام؟</a:t>
            </a:r>
            <a:r>
              <a:rPr lang="en-US" sz="4800" b="1" dirty="0">
                <a:effectLst>
                  <a:glow rad="165100">
                    <a:schemeClr val="tx1"/>
                  </a:glow>
                </a:effectLst>
                <a:ea typeface="ＭＳ Ｐゴシック" charset="0"/>
              </a:rPr>
              <a:t>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have given you an open door that no one can shut" (3:8)</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28" y="2011680"/>
            <a:ext cx="9144000" cy="4846320"/>
          </a:xfrm>
          <a:prstGeom prst="rect">
            <a:avLst/>
          </a:prstGeom>
        </p:spPr>
      </p:pic>
      <p:pic>
        <p:nvPicPr>
          <p:cNvPr id="6" name="Picture 5"/>
          <p:cNvPicPr>
            <a:picLocks noChangeAspect="1"/>
          </p:cNvPicPr>
          <p:nvPr/>
        </p:nvPicPr>
        <p:blipFill>
          <a:blip r:embed="rId4"/>
          <a:stretch>
            <a:fillRect/>
          </a:stretch>
        </p:blipFill>
        <p:spPr>
          <a:xfrm>
            <a:off x="775006" y="2650681"/>
            <a:ext cx="3463350" cy="3927510"/>
          </a:xfrm>
          <a:prstGeom prst="rect">
            <a:avLst/>
          </a:prstGeom>
        </p:spPr>
      </p:pic>
      <p:sp>
        <p:nvSpPr>
          <p:cNvPr id="8" name="Rectangle 2"/>
          <p:cNvSpPr txBox="1">
            <a:spLocks noChangeArrowheads="1"/>
          </p:cNvSpPr>
          <p:nvPr/>
        </p:nvSpPr>
        <p:spPr>
          <a:xfrm>
            <a:off x="-169560" y="1691968"/>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اكتبها</a:t>
            </a:r>
            <a:endParaRPr kumimoji="0" lang="en-US" sz="48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693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a:t>Black</a:t>
            </a:r>
          </a:p>
        </p:txBody>
      </p:sp>
    </p:spTree>
    <p:extLst>
      <p:ext uri="{BB962C8B-B14F-4D97-AF65-F5344CB8AC3E}">
        <p14:creationId xmlns:p14="http://schemas.microsoft.com/office/powerpoint/2010/main" val="582134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احصل علي هذا العرض مجانا!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وعظ العهد الجديد</a:t>
            </a:r>
            <a:r>
              <a:rPr kumimoji="0" lang="en-US"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647700"/>
            <a:ext cx="9144000" cy="5541264"/>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التجمهر المقدس</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4453134"/>
            <a:ext cx="9144000" cy="24048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حيث ينظر الجميع ويتصرف ويبدو ويشم مثلنا تماماً</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60822880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7082" y="728049"/>
            <a:ext cx="8435235" cy="550926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التجمهر المقدس</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التوحيد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ليس الوحدة</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854370137"/>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view to south from acropolis, tb n0108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ity from acropolis, tb n0108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hurch of St John columns2, tb n010801.jpg"/>
</p:tagLst>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ngsana New"/>
      </a:majorFont>
      <a:minorFont>
        <a:latin typeface="Arial"/>
        <a:ea typeface="ＭＳ Ｐゴシック"/>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4416</TotalTime>
  <Words>3061</Words>
  <Application>Microsoft Macintosh PowerPoint</Application>
  <PresentationFormat>On-screen Show (4:3)</PresentationFormat>
  <Paragraphs>558</Paragraphs>
  <Slides>78</Slides>
  <Notes>67</Notes>
  <HiddenSlides>1</HiddenSlides>
  <MMClips>0</MMClips>
  <ScaleCrop>false</ScaleCrop>
  <HeadingPairs>
    <vt:vector size="6" baseType="variant">
      <vt:variant>
        <vt:lpstr>Fonts Used</vt:lpstr>
      </vt:variant>
      <vt:variant>
        <vt:i4>11</vt:i4>
      </vt:variant>
      <vt:variant>
        <vt:lpstr>Theme</vt:lpstr>
      </vt:variant>
      <vt:variant>
        <vt:i4>21</vt:i4>
      </vt:variant>
      <vt:variant>
        <vt:lpstr>Slide Titles</vt:lpstr>
      </vt:variant>
      <vt:variant>
        <vt:i4>78</vt:i4>
      </vt:variant>
    </vt:vector>
  </HeadingPairs>
  <TitlesOfParts>
    <vt:vector size="110" baseType="lpstr">
      <vt:lpstr>26</vt:lpstr>
      <vt:lpstr>ＭＳ Ｐゴシック</vt:lpstr>
      <vt:lpstr>Times</vt:lpstr>
      <vt:lpstr>Angsana New</vt:lpstr>
      <vt:lpstr>Arial</vt:lpstr>
      <vt:lpstr>Arial Rounded MT Bold</vt:lpstr>
      <vt:lpstr>Calibri</vt:lpstr>
      <vt:lpstr>Comic Sans MS</vt:lpstr>
      <vt:lpstr>Monotype Sorts</vt:lpstr>
      <vt:lpstr>Times New Roman</vt:lpstr>
      <vt:lpstr>Wingdings</vt:lpstr>
      <vt:lpstr>16_Blank Presentation</vt:lpstr>
      <vt:lpstr>4_Office Theme</vt:lpstr>
      <vt:lpstr>20_Blank Presentation</vt:lpstr>
      <vt:lpstr>預設簡報設計</vt:lpstr>
      <vt:lpstr>21_Blank Presentation</vt:lpstr>
      <vt:lpstr>untitled 1</vt:lpstr>
      <vt:lpstr>15_Default Design</vt:lpstr>
      <vt:lpstr>5_Blank Presentation</vt:lpstr>
      <vt:lpstr>Blank Presentation</vt:lpstr>
      <vt:lpstr>2_Office Theme</vt:lpstr>
      <vt:lpstr>2_Default Design</vt:lpstr>
      <vt:lpstr>25_Default Design</vt:lpstr>
      <vt:lpstr>2_untitled 1</vt:lpstr>
      <vt:lpstr>2_White</vt:lpstr>
      <vt:lpstr>7_Blank Presentation</vt:lpstr>
      <vt:lpstr>4_Beam</vt:lpstr>
      <vt:lpstr>2_Blank Presentation</vt:lpstr>
      <vt:lpstr>5_Office Theme</vt:lpstr>
      <vt:lpstr>19_Blank Presentation</vt:lpstr>
      <vt:lpstr>49_Blank Presentation</vt:lpstr>
      <vt:lpstr>24_Blank Presentation</vt:lpstr>
      <vt:lpstr>سوء المعاملة بسبب فكر الإرساليات</vt:lpstr>
      <vt:lpstr>Hal Griffith, age 90</vt:lpstr>
      <vt:lpstr>التجمهر</vt:lpstr>
      <vt:lpstr>من يكره الوحدة؟</vt:lpstr>
      <vt:lpstr>تجمهرنا</vt:lpstr>
      <vt:lpstr>التجمهر</vt:lpstr>
      <vt:lpstr>The Holy Huddle</vt:lpstr>
      <vt:lpstr>التجمهر المقدس</vt:lpstr>
      <vt:lpstr>التجمهر المقدس</vt:lpstr>
      <vt:lpstr>لماذا تحب كنيستنا؟</vt:lpstr>
      <vt:lpstr>رؤيتنا</vt:lpstr>
      <vt:lpstr>هل تريد أن تبقى كنيستنا صغيرة؟</vt:lpstr>
      <vt:lpstr>ماذا يريد يسوع لنا؟ ألا يريد منّا أن نصل؟</vt:lpstr>
      <vt:lpstr>رؤيا يوحنا</vt:lpstr>
      <vt:lpstr>آسيا في الإمبراطورية الرومانية</vt:lpstr>
      <vt:lpstr>ساعد الكشف عن سيادة يسوع المسيح في إقناع الكنائس السبع في آسيا بأن المسيح يمكنه التغلب على التنازلات الداخلية والمعارضة الخارجية.</vt:lpstr>
      <vt:lpstr>التصالب (رؤيا ٢-٣)</vt:lpstr>
      <vt:lpstr>فكيف يشجعنا يسوع على الوصول؟</vt:lpstr>
      <vt:lpstr>الفكرة الرئيسية</vt:lpstr>
      <vt:lpstr>أوه لا ليس الكرازة</vt:lpstr>
      <vt:lpstr>أعطى المسيح كنيسة فيلادلفيا فرصاً للشهادة   (3: 7-8) </vt:lpstr>
      <vt:lpstr>Philadelphia view to south from acropolis</vt:lpstr>
      <vt:lpstr>أين تقع فيلادلفيا؟</vt:lpstr>
      <vt:lpstr>فيلادلفيا (رؤ 3: 7-13)</vt:lpstr>
      <vt:lpstr>رؤيا ٣ : ٧  هَذَا يَقُولُهُ الْقُدُّوسُ الْحَقُّ الَّذِي لَهُ مِفْتَاحُ دَاوُدَ</vt:lpstr>
      <vt:lpstr>وأجعل مفتاح بيت داود على كتفه (ألياقيم) فيفتح وليس من يغلق، ويغلق وليس من يفتح.  (أش 22: 22)</vt:lpstr>
      <vt:lpstr>رؤيا ٣ : ٧  الَّذِي يَفْتَحُ وَلاَ أَحَدٌ يُغْلِقُ، وَيُغْلِقُ وَلاَ أَحَدٌ يَفْتَحُ. </vt:lpstr>
      <vt:lpstr>"I know all the things you do, and I have opened a door for you that no one can close. You have little strength, yet you obeyed my word and did not deny me" (3:8 NLT).</vt:lpstr>
      <vt:lpstr>فيلادلفيا (رؤ 3: 7-13)</vt:lpstr>
      <vt:lpstr>أعطى يسوع كنيستنا أيضاً                            الكثير من الأبواب المفتوحة للشهادة</vt:lpstr>
      <vt:lpstr> شعب كنيسة الطرق المتقاطقة• حزيران 2021</vt:lpstr>
      <vt:lpstr>PowerPoint Presentation</vt:lpstr>
      <vt:lpstr>رؤيتنا</vt:lpstr>
      <vt:lpstr>عطاء إرساليتنا</vt:lpstr>
      <vt:lpstr>عطاء الإرساليات</vt:lpstr>
      <vt:lpstr>افتح الباب للرحلات الإرسالية</vt:lpstr>
      <vt:lpstr>التعليم 1994-2021</vt:lpstr>
      <vt:lpstr>الرحلة الإرسالية 2010</vt:lpstr>
      <vt:lpstr>الرحلة الإرسالية إلى ميانمار 2012</vt:lpstr>
      <vt:lpstr>دعوات للوصول خارج سنغافورة الآن</vt:lpstr>
      <vt:lpstr>ميانمار 2014؟</vt:lpstr>
      <vt:lpstr>PowerPoint Presentation</vt:lpstr>
      <vt:lpstr>زراعة كنيسة دولية من قبل عائلة مانيك</vt:lpstr>
      <vt:lpstr>Lakeside Family Centre</vt:lpstr>
      <vt:lpstr>السجن</vt:lpstr>
      <vt:lpstr>الكرازة غير الفعالة</vt:lpstr>
      <vt:lpstr>دعونا        نكون ملتفين</vt:lpstr>
      <vt:lpstr>مكانك في العمل هو                           حقل خدمة أيضاً</vt:lpstr>
      <vt:lpstr>فقط تحدث إلى الناس</vt:lpstr>
      <vt:lpstr>فكيف يشجعنا يسوع  على الوصول؟</vt:lpstr>
      <vt:lpstr>1. يفتح المسيح الأبواب للشهادة                (3: 7-8)</vt:lpstr>
      <vt:lpstr>يعد يسوع بمكافآت الخدمة                   (3: 9-13)</vt:lpstr>
      <vt:lpstr>فيلادلفيا (رؤ 3: 7- 13)</vt:lpstr>
      <vt:lpstr>يعد المسيح بالكرامة أمام الأعداء (3: 9)</vt:lpstr>
      <vt:lpstr>التدبيرية</vt:lpstr>
      <vt:lpstr>متى سيحدث الإختطاف؟</vt:lpstr>
      <vt:lpstr>حروف الجر اليونانية</vt:lpstr>
      <vt:lpstr>الإختطاف قبل الضيقة</vt:lpstr>
      <vt:lpstr>الإختطاف قبل الضيقة</vt:lpstr>
      <vt:lpstr>الاختطاف قبل الضيقة</vt:lpstr>
      <vt:lpstr>وعد المسيح بمكافآت للثبات (رؤ 3: 11ب) </vt:lpstr>
      <vt:lpstr>يمكن فقدان المكافآت</vt:lpstr>
      <vt:lpstr>الغالبون (رؤيا 2-3)</vt:lpstr>
      <vt:lpstr>Philadelphia city from acropolis</vt:lpstr>
      <vt:lpstr>Philadelphia Church of St John columns</vt:lpstr>
      <vt:lpstr>الغالبون (رؤيا 2-3)</vt:lpstr>
      <vt:lpstr>سيكافئ يسوع خدمتنا أيضاً</vt:lpstr>
      <vt:lpstr>آلبرت آينشتاين</vt:lpstr>
      <vt:lpstr>المكافآت ليست خطأ</vt:lpstr>
      <vt:lpstr>الحكم المستقبلي للملوك الخدام</vt:lpstr>
      <vt:lpstr>كيف يشجعنا يسوع للوصول؟</vt:lpstr>
      <vt:lpstr>1. يفتح المسيح الأبواب للشهادة (3: 7-8) </vt:lpstr>
      <vt:lpstr>يعد يسوع بالمكافآت للخدمة (3: 9-13)</vt:lpstr>
      <vt:lpstr>الفكرة الرئيسية</vt:lpstr>
      <vt:lpstr>The Holy Huddle</vt:lpstr>
      <vt:lpstr>ما هي الأبواب المفتوحة التي أعطاك إياها المسيح هذا العام؟ </vt:lpstr>
      <vt:lpstr>Black</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Distinguished Yet Dead</dc:title>
  <dc:creator>Rick Griffith</dc:creator>
  <cp:lastModifiedBy>Rick Griffith</cp:lastModifiedBy>
  <cp:revision>142</cp:revision>
  <dcterms:created xsi:type="dcterms:W3CDTF">2014-01-07T10:19:19Z</dcterms:created>
  <dcterms:modified xsi:type="dcterms:W3CDTF">2024-08-16T00:55:15Z</dcterms:modified>
</cp:coreProperties>
</file>