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6.xml" ContentType="application/vnd.openxmlformats-officedocument.themeOverr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theme/themeOverride7.xml" ContentType="application/vnd.openxmlformats-officedocument.themeOverride+xml"/>
  <Override PartName="/ppt/notesSlides/notesSlide30.xml" ContentType="application/vnd.openxmlformats-officedocument.presentationml.notesSlide+xml"/>
  <Override PartName="/ppt/theme/themeOverride8.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9.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0.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1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12.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13.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0" r:id="rId4"/>
    <p:sldMasterId id="2147483712" r:id="rId5"/>
    <p:sldMasterId id="2147483724" r:id="rId6"/>
    <p:sldMasterId id="2147483736" r:id="rId7"/>
  </p:sldMasterIdLst>
  <p:notesMasterIdLst>
    <p:notesMasterId r:id="rId77"/>
  </p:notesMasterIdLst>
  <p:sldIdLst>
    <p:sldId id="5310" r:id="rId8"/>
    <p:sldId id="470" r:id="rId9"/>
    <p:sldId id="471" r:id="rId10"/>
    <p:sldId id="472" r:id="rId11"/>
    <p:sldId id="473" r:id="rId12"/>
    <p:sldId id="474" r:id="rId13"/>
    <p:sldId id="5243" r:id="rId14"/>
    <p:sldId id="841" r:id="rId15"/>
    <p:sldId id="4164" r:id="rId16"/>
    <p:sldId id="261" r:id="rId17"/>
    <p:sldId id="262" r:id="rId18"/>
    <p:sldId id="263" r:id="rId19"/>
    <p:sldId id="264" r:id="rId20"/>
    <p:sldId id="374" r:id="rId21"/>
    <p:sldId id="5251" r:id="rId22"/>
    <p:sldId id="266" r:id="rId23"/>
    <p:sldId id="823" r:id="rId24"/>
    <p:sldId id="486" r:id="rId25"/>
    <p:sldId id="487" r:id="rId26"/>
    <p:sldId id="488" r:id="rId27"/>
    <p:sldId id="824" r:id="rId28"/>
    <p:sldId id="825" r:id="rId29"/>
    <p:sldId id="826" r:id="rId30"/>
    <p:sldId id="827" r:id="rId31"/>
    <p:sldId id="828" r:id="rId32"/>
    <p:sldId id="829" r:id="rId33"/>
    <p:sldId id="830" r:id="rId34"/>
    <p:sldId id="831" r:id="rId35"/>
    <p:sldId id="832" r:id="rId36"/>
    <p:sldId id="833" r:id="rId37"/>
    <p:sldId id="499" r:id="rId38"/>
    <p:sldId id="5311" r:id="rId39"/>
    <p:sldId id="5252" r:id="rId40"/>
    <p:sldId id="5324" r:id="rId41"/>
    <p:sldId id="503" r:id="rId42"/>
    <p:sldId id="848" r:id="rId43"/>
    <p:sldId id="505" r:id="rId44"/>
    <p:sldId id="506" r:id="rId45"/>
    <p:sldId id="5325" r:id="rId46"/>
    <p:sldId id="508" r:id="rId47"/>
    <p:sldId id="509" r:id="rId48"/>
    <p:sldId id="510" r:id="rId49"/>
    <p:sldId id="5326" r:id="rId50"/>
    <p:sldId id="5309" r:id="rId51"/>
    <p:sldId id="513" r:id="rId52"/>
    <p:sldId id="514" r:id="rId53"/>
    <p:sldId id="515" r:id="rId54"/>
    <p:sldId id="516" r:id="rId55"/>
    <p:sldId id="517" r:id="rId56"/>
    <p:sldId id="518" r:id="rId57"/>
    <p:sldId id="519" r:id="rId58"/>
    <p:sldId id="5327" r:id="rId59"/>
    <p:sldId id="521" r:id="rId60"/>
    <p:sldId id="5328" r:id="rId61"/>
    <p:sldId id="523" r:id="rId62"/>
    <p:sldId id="524" r:id="rId63"/>
    <p:sldId id="525" r:id="rId64"/>
    <p:sldId id="526" r:id="rId65"/>
    <p:sldId id="5329" r:id="rId66"/>
    <p:sldId id="4174" r:id="rId67"/>
    <p:sldId id="529" r:id="rId68"/>
    <p:sldId id="5253" r:id="rId69"/>
    <p:sldId id="531" r:id="rId70"/>
    <p:sldId id="532" r:id="rId71"/>
    <p:sldId id="5330" r:id="rId72"/>
    <p:sldId id="534" r:id="rId73"/>
    <p:sldId id="440" r:id="rId74"/>
    <p:sldId id="1214" r:id="rId75"/>
    <p:sldId id="1978" r:id="rId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56" autoAdjust="0"/>
    <p:restoredTop sz="88776" autoAdjust="0"/>
  </p:normalViewPr>
  <p:slideViewPr>
    <p:cSldViewPr snapToGrid="0" snapToObjects="1">
      <p:cViewPr>
        <p:scale>
          <a:sx n="85" d="100"/>
          <a:sy n="85" d="100"/>
        </p:scale>
        <p:origin x="2144" y="680"/>
      </p:cViewPr>
      <p:guideLst>
        <p:guide orient="horz" pos="2160"/>
        <p:guide pos="2880"/>
      </p:guideLst>
    </p:cSldViewPr>
  </p:slideViewPr>
  <p:outlineViewPr>
    <p:cViewPr>
      <p:scale>
        <a:sx n="33" d="100"/>
        <a:sy n="33" d="100"/>
      </p:scale>
      <p:origin x="0" y="1468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DBAF52-BF34-E44E-B4F4-D1C30F834F89}" type="datetimeFigureOut">
              <a:rPr lang="en-US" smtClean="0"/>
              <a:t>8/15/24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208AAC-BD08-E443-89A2-A8F38D944BDB}" type="slidenum">
              <a:rPr lang="en-US" smtClean="0"/>
              <a:t>‹#›</a:t>
            </a:fld>
            <a:endParaRPr lang="en-US"/>
          </a:p>
        </p:txBody>
      </p:sp>
    </p:spTree>
    <p:extLst>
      <p:ext uri="{BB962C8B-B14F-4D97-AF65-F5344CB8AC3E}">
        <p14:creationId xmlns:p14="http://schemas.microsoft.com/office/powerpoint/2010/main" val="42520659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Slide Image Placeholder 1"/>
          <p:cNvSpPr>
            <a:spLocks noGrp="1" noRot="1" noChangeAspect="1"/>
          </p:cNvSpPr>
          <p:nvPr>
            <p:ph type="sldImg"/>
          </p:nvPr>
        </p:nvSpPr>
        <p:spPr>
          <a:ln/>
        </p:spPr>
      </p:sp>
      <p:sp>
        <p:nvSpPr>
          <p:cNvPr id="785410" name="Notes Placeholder 2"/>
          <p:cNvSpPr>
            <a:spLocks noGrp="1"/>
          </p:cNvSpPr>
          <p:nvPr>
            <p:ph type="body" idx="1"/>
          </p:nvPr>
        </p:nvSpPr>
        <p:spPr>
          <a:xfrm>
            <a:off x="914400" y="4343400"/>
            <a:ext cx="5029200" cy="30114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يعتقد بعض العلماء على مر السنين أن هذه الكنائس تمثل سبعة مراحل من تاريخ الكنيسة لقد نقل رسل المسيح الانجيل ولكن بحلول عام 95 م أصبح الحب في أفسس باردا حيث توفي يوحنا 100 م وهو أخر الرسل وقد انتقلت الرسالة عن طريق تلاميذهم أي تلاميذ الرسل ما اطلق عليهم تلاميذ الكنيسة  </a:t>
            </a:r>
          </a:p>
          <a:p>
            <a:endParaRPr lang="ar-JO"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Last Apostle died (John) with the message passed on to their disciples, called the "Church Fathers"</a:t>
            </a:r>
          </a:p>
          <a:p>
            <a:r>
              <a:rPr lang="en-US" dirty="0">
                <a:latin typeface="Times New Roman" charset="0"/>
                <a:ea typeface="ＭＳ Ｐゴシック" charset="0"/>
                <a:cs typeface="ＭＳ Ｐゴシック" charset="0"/>
              </a:rPr>
              <a:t>313—Constantine began to merge Christianity and paganism.  With paganism illegal, it took on a "Christianized" form.</a:t>
            </a:r>
          </a:p>
          <a:p>
            <a:r>
              <a:rPr lang="en-US" dirty="0">
                <a:latin typeface="Times New Roman" charset="0"/>
                <a:ea typeface="ＭＳ Ｐゴシック" charset="0"/>
                <a:cs typeface="ＭＳ Ｐゴシック" charset="0"/>
              </a:rPr>
              <a:t>476—Rome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Fall ushered in 1000 years of deviation from classical learning called the "Middle Ages" with Rome</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influence through the RCC</a:t>
            </a:r>
          </a:p>
          <a:p>
            <a:r>
              <a:rPr lang="en-US" dirty="0">
                <a:latin typeface="Times New Roman" charset="0"/>
                <a:ea typeface="ＭＳ Ｐゴシック" charset="0"/>
                <a:cs typeface="ＭＳ Ｐゴシック" charset="0"/>
              </a:rPr>
              <a:t>1453—The conquest of Constantinople by the Turks began the Renaissance, followed by the Reformation</a:t>
            </a:r>
          </a:p>
          <a:p>
            <a:r>
              <a:rPr lang="en-US" dirty="0">
                <a:latin typeface="Times New Roman" charset="0"/>
                <a:ea typeface="ＭＳ Ｐゴシック" charset="0"/>
                <a:cs typeface="ＭＳ Ｐゴシック" charset="0"/>
              </a:rPr>
              <a:t>1793—William Carey left England for India, sparking the movement of the gospel from the West to the Two-Thirds World</a:t>
            </a:r>
          </a:p>
          <a:p>
            <a:r>
              <a:rPr lang="en-US" dirty="0">
                <a:latin typeface="Times New Roman" charset="0"/>
                <a:ea typeface="ＭＳ Ｐゴシック" charset="0"/>
                <a:cs typeface="ＭＳ Ｐゴシック" charset="0"/>
              </a:rPr>
              <a:t>1900—The decline of Christianity in Europe began to be replaced with humanism, materialism, modernism, and post-modernism</a:t>
            </a:r>
          </a:p>
        </p:txBody>
      </p:sp>
      <p:sp>
        <p:nvSpPr>
          <p:cNvPr id="7854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823025-A112-304B-AB77-E5A0D4C91B8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أربع وجهات نظر :</a:t>
            </a:r>
          </a:p>
          <a:p>
            <a:pPr marL="0" indent="0">
              <a:buNone/>
            </a:pPr>
            <a:r>
              <a:rPr lang="ar-JO" sz="1200" kern="1200" dirty="0">
                <a:solidFill>
                  <a:schemeClr val="tx1"/>
                </a:solidFill>
                <a:effectLst/>
                <a:latin typeface="Times New Roman" pitchFamily="-112" charset="0"/>
                <a:ea typeface="ＭＳ Ｐゴシック" pitchFamily="-108" charset="-128"/>
                <a:cs typeface="ＭＳ Ｐゴシック" pitchFamily="-108" charset="-128"/>
              </a:rPr>
              <a:t>1- الكنائس التاريخية : كانت الكنائس السبعة على زمن يوحنا هي كنائس فعلية وكانوا متمسكين بهذا الرأي باستثناء </a:t>
            </a:r>
            <a:r>
              <a:rPr lang="ar-JO" sz="1200" kern="1200" dirty="0" err="1">
                <a:solidFill>
                  <a:schemeClr val="tx1"/>
                </a:solidFill>
                <a:effectLst/>
                <a:latin typeface="Times New Roman" pitchFamily="-112" charset="0"/>
                <a:ea typeface="ＭＳ Ｐゴシック" pitchFamily="-108" charset="-128"/>
                <a:cs typeface="ＭＳ Ｐゴシック" pitchFamily="-108" charset="-128"/>
              </a:rPr>
              <a:t>بوللينجر</a:t>
            </a:r>
            <a:r>
              <a:rPr lang="ar-JO" sz="1200" kern="1200" dirty="0">
                <a:solidFill>
                  <a:schemeClr val="tx1"/>
                </a:solidFill>
                <a:effectLst/>
                <a:latin typeface="Times New Roman" pitchFamily="-112" charset="0"/>
                <a:ea typeface="ＭＳ Ｐゴシック" pitchFamily="-108" charset="-128"/>
                <a:cs typeface="ＭＳ Ｐゴシック" pitchFamily="-108" charset="-128"/>
              </a:rPr>
              <a:t> عام 1935 والذي علم تعليم مختلف هو أن السبع كنائس تمثل سبع جماعات يهودية وقت </a:t>
            </a:r>
            <a:r>
              <a:rPr lang="ar-JO" sz="1200" kern="1200">
                <a:solidFill>
                  <a:schemeClr val="tx1"/>
                </a:solidFill>
                <a:effectLst/>
                <a:latin typeface="Times New Roman" pitchFamily="-112" charset="0"/>
                <a:ea typeface="ＭＳ Ｐゴシック" pitchFamily="-108" charset="-128"/>
                <a:cs typeface="ＭＳ Ｐゴシック" pitchFamily="-108" charset="-128"/>
              </a:rPr>
              <a:t>الضيقة المستقبلية </a:t>
            </a: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endParaRPr lang="ar-JO" sz="1200" kern="1200" dirty="0">
              <a:solidFill>
                <a:schemeClr val="tx1"/>
              </a:solidFill>
              <a:effectLst/>
              <a:latin typeface="Times New Roman" pitchFamily="-112" charset="0"/>
              <a:ea typeface="ＭＳ Ｐゴシック" pitchFamily="-108" charset="-128"/>
              <a:cs typeface="ＭＳ Ｐゴシック" pitchFamily="-108" charset="-128"/>
            </a:endParaRPr>
          </a:p>
          <a:p>
            <a:pPr marL="0" indent="0">
              <a:buNone/>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seven churches are seven Jewish congregations in the future Tribulation period.</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Almost all see these as depicting seven churches that can be found in any age.</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a:latin typeface="Times New Roman" charset="0"/>
                <a:ea typeface="ＭＳ Ｐゴシック" charset="0"/>
                <a:cs typeface="ＭＳ Ｐゴシック" charset="0"/>
              </a:rPr>
              <a:t>Prophetic: The chapters deal purely with stages of church history without identifying any first century church, shown by remarkable resemblance to successive eras of church history (taught by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48-49; and J. A.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Seiss</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Apocalypse </a:t>
            </a:r>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London: Marshall, Morgan, and Scott,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76-86).</a:t>
            </a:r>
            <a:endParaRPr lang="en-US" sz="1200" baseline="0" dirty="0">
              <a:latin typeface="Times New Roman" charset="0"/>
              <a:ea typeface="ＭＳ Ｐゴシック" charset="0"/>
              <a:cs typeface="ＭＳ Ｐゴシック" charset="0"/>
            </a:endParaRPr>
          </a:p>
          <a:p>
            <a:pPr marL="228600" marR="0" indent="-228600" algn="l" defTabSz="914400" rtl="0" eaLnBrk="0" fontAlgn="base" latinLnBrk="0" hangingPunct="0">
              <a:lnSpc>
                <a:spcPct val="100000"/>
              </a:lnSpc>
              <a:spcBef>
                <a:spcPct val="30000"/>
              </a:spcBef>
              <a:spcAft>
                <a:spcPct val="0"/>
              </a:spcAft>
              <a:buClrTx/>
              <a:buSzTx/>
              <a:buFontTx/>
              <a:buAutoNum type="arabicPeriod"/>
              <a:tabLst/>
              <a:defRPr/>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The churches depict BOTH historic churches of the first century and stages of church history.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This approach is commonly taken in dispensational commentaries; see e.g., Herman A. Hoyt,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the Lord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(Winona Lake, IN: BMH, 1966) 17,25-29, and John F. Walvoord,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The Revelation of Jesus Christ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(Chicago: Moody, 1966) 52, who holds the view cautiously. See also Menno J.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Brunk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Seven Churches in Revelation 2-3," </a:t>
            </a:r>
            <a:r>
              <a:rPr lang="en-US" sz="1200" i="1" kern="1200" dirty="0" err="1">
                <a:solidFill>
                  <a:schemeClr val="tx1"/>
                </a:solidFill>
                <a:effectLst/>
                <a:latin typeface="Times New Roman" pitchFamily="-112" charset="0"/>
                <a:ea typeface="ＭＳ Ｐゴシック" pitchFamily="-108" charset="-128"/>
                <a:cs typeface="ＭＳ Ｐゴシック" pitchFamily="-108" charset="-128"/>
              </a:rPr>
              <a:t>BSac</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126 (1969) 240-46, and Gary G. Cohen,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Understanding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(Collingswood, NJ: Christian Beacon, 1968) 44-65, who presents a more impressive argument. Of course, the prophetic view is held by non-dispensationalists as well (e.g., J. P. Lange,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Holy Scriptures- Revelation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[reprint; Grand Rapids: Zondervan,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n.d.</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139). See also the survey of R. C. Trench,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Commentary on the Epistles to the Seven Churches in Asia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(6th ed., rev.; reprint; Minneapolis: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and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Klock</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1978) 237-45” (James L. Boyer, “Are the Churches of Revelation 2–3 Prophetic?”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Grace Theological Journal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6.2 [1985] 267-273).</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He answers YES.</a:t>
            </a:r>
            <a:endParaRPr lang="en-US" sz="1200" baseline="0" dirty="0">
              <a:latin typeface="Times New Roman" charset="0"/>
              <a:ea typeface="ＭＳ Ｐゴシック" charset="0"/>
              <a:cs typeface="ＭＳ Ｐゴシック" charset="0"/>
            </a:endParaRPr>
          </a:p>
          <a:p>
            <a:pPr marL="228600" indent="-228600">
              <a:buAutoNum type="arabicPeriod"/>
            </a:pPr>
            <a:r>
              <a:rPr lang="en-US" sz="1200" baseline="0" dirty="0">
                <a:latin typeface="Times New Roman" charset="0"/>
                <a:ea typeface="ＭＳ Ｐゴシック" charset="0"/>
                <a:cs typeface="ＭＳ Ｐゴシック" charset="0"/>
              </a:rPr>
              <a:t>Typical (Representative): They were real churches, but also represent types of churches found throughout church history.  Therefore, this view is also called the typical or representative view.</a:t>
            </a:r>
          </a:p>
          <a:p>
            <a:pPr marL="228600" indent="-228600">
              <a:buAutoNum type="arabicPeriod"/>
            </a:pPr>
            <a:endParaRPr lang="en-US" sz="1200" baseline="0" dirty="0">
              <a:latin typeface="Times New Roman" charset="0"/>
              <a:ea typeface="ＭＳ Ｐゴシック" charset="0"/>
              <a:cs typeface="ＭＳ Ｐゴシック" charset="0"/>
            </a:endParaRPr>
          </a:p>
          <a:p>
            <a:pPr marL="0" indent="0">
              <a:buNone/>
            </a:pPr>
            <a:r>
              <a:rPr lang="en-US" sz="1200" baseline="0" dirty="0">
                <a:latin typeface="Times New Roman" charset="0"/>
                <a:ea typeface="ＭＳ Ｐゴシック" charset="0"/>
                <a:cs typeface="ＭＳ Ｐゴシック" charset="0"/>
              </a:rPr>
              <a:t>Critique of Each View:</a:t>
            </a:r>
          </a:p>
          <a:p>
            <a:pPr marL="228600" indent="-228600">
              <a:buAutoNum type="arabicPeriod"/>
            </a:pPr>
            <a:r>
              <a:rPr lang="en-US" sz="1200" baseline="0" dirty="0">
                <a:latin typeface="Times New Roman" charset="0"/>
                <a:ea typeface="ＭＳ Ｐゴシック" charset="0"/>
                <a:cs typeface="ＭＳ Ｐゴシック" charset="0"/>
              </a:rPr>
              <a:t>Historic Churches: The doubt about whether all of the churches existed is flawed—just because we don’t know about each of them does not mean they did not exist (argument from silence)</a:t>
            </a:r>
          </a:p>
          <a:p>
            <a:pPr marL="228600" indent="-228600">
              <a:buAutoNum type="arabicPeriod"/>
            </a:pPr>
            <a:r>
              <a:rPr lang="en-US" sz="1200" baseline="0" dirty="0" err="1">
                <a:latin typeface="Times New Roman" charset="0"/>
                <a:ea typeface="ＭＳ Ｐゴシック" charset="0"/>
                <a:cs typeface="ＭＳ Ｐゴシック" charset="0"/>
              </a:rPr>
              <a:t>Historico</a:t>
            </a:r>
            <a:r>
              <a:rPr lang="en-US" sz="1200" baseline="0" dirty="0">
                <a:latin typeface="Times New Roman" charset="0"/>
                <a:ea typeface="ＭＳ Ｐゴシック" charset="0"/>
                <a:cs typeface="ＭＳ Ｐゴシック" charset="0"/>
              </a:rPr>
              <a:t>-Prophetical: Church history had not 7, but 3, stages: Ancient (to 590), Medieval (590-1517), and Modern (1517-present); designations are arbitrary (e.g., is Sardis pre-Reformation or the Reformation itself?)</a:t>
            </a:r>
          </a:p>
          <a:p>
            <a:pPr marL="228600" indent="-228600">
              <a:buAutoNum type="arabicPeriod"/>
            </a:pPr>
            <a:r>
              <a:rPr lang="en-US" sz="1200" baseline="0" dirty="0">
                <a:latin typeface="Times New Roman" charset="0"/>
                <a:ea typeface="ＭＳ Ｐゴシック" charset="0"/>
                <a:cs typeface="ＭＳ Ｐゴシック" charset="0"/>
              </a:rPr>
              <a:t>Prophetic: (a) Any prophetic element would destroy the doctrine of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so the chapters must relate only to actual first century churches since the 4</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and 6</a:t>
            </a:r>
            <a:r>
              <a:rPr lang="en-US" sz="1200" baseline="30000" dirty="0">
                <a:latin typeface="Times New Roman" charset="0"/>
                <a:ea typeface="ＭＳ Ｐゴシック" charset="0"/>
                <a:cs typeface="ＭＳ Ｐゴシック" charset="0"/>
              </a:rPr>
              <a:t>th</a:t>
            </a:r>
            <a:r>
              <a:rPr lang="en-US" sz="1200" baseline="0" dirty="0">
                <a:latin typeface="Times New Roman" charset="0"/>
                <a:ea typeface="ＭＳ Ｐゴシック" charset="0"/>
                <a:cs typeface="ＭＳ Ｐゴシック" charset="0"/>
              </a:rPr>
              <a:t> letters refer to Christ’s imminent coming, and Philadelphia would be given a false hope of deliverance from wrath (3:10) if the church had to wait until the “</a:t>
            </a:r>
            <a:r>
              <a:rPr lang="en-US" sz="1200" baseline="0" dirty="0" err="1">
                <a:latin typeface="Times New Roman" charset="0"/>
                <a:ea typeface="ＭＳ Ｐゴシック" charset="0"/>
                <a:cs typeface="ＭＳ Ｐゴシック" charset="0"/>
              </a:rPr>
              <a:t>Laodicean</a:t>
            </a:r>
            <a:r>
              <a:rPr lang="en-US" sz="1200" baseline="0" dirty="0">
                <a:latin typeface="Times New Roman" charset="0"/>
                <a:ea typeface="ＭＳ Ｐゴシック" charset="0"/>
                <a:cs typeface="ＭＳ Ｐゴシック" charset="0"/>
              </a:rPr>
              <a:t> age.” (b) Nothing in these chapters or elsewhere in the NT hint at these being stages of church history. (c) These letters differ from the prophetic portions of the book (Rev. 4–22) in that they are simply epistles similar to those written by Paul.</a:t>
            </a:r>
          </a:p>
          <a:p>
            <a:pPr marL="228600" indent="-228600">
              <a:buAutoNum type="arabicPeriod"/>
            </a:pPr>
            <a:r>
              <a:rPr lang="en-US" sz="1200" baseline="0" dirty="0">
                <a:latin typeface="Times New Roman" charset="0"/>
                <a:ea typeface="ＭＳ Ｐゴシック" charset="0"/>
                <a:cs typeface="ＭＳ Ｐゴシック" charset="0"/>
              </a:rPr>
              <a:t>Typical (Representative): (a) </a:t>
            </a:r>
            <a:r>
              <a:rPr lang="en-US" sz="1200" baseline="0" dirty="0" err="1">
                <a:latin typeface="Times New Roman" charset="0"/>
                <a:ea typeface="ＭＳ Ｐゴシック" charset="0"/>
                <a:cs typeface="ＭＳ Ｐゴシック" charset="0"/>
              </a:rPr>
              <a:t>Imminency</a:t>
            </a:r>
            <a:r>
              <a:rPr lang="en-US" sz="1200" baseline="0" dirty="0">
                <a:latin typeface="Times New Roman" charset="0"/>
                <a:ea typeface="ＭＳ Ｐゴシック" charset="0"/>
                <a:cs typeface="ＭＳ Ｐゴシック" charset="0"/>
              </a:rPr>
              <a:t> would be ruined only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if it stated explicitly there would be a period of at least two thousand years before the second advent, or even if it had stated explicitly that there would be ‘seven periods of church history’ (Boyer, 269-70. (b) These seven churches do not represent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all types of churches of the first century or any other, for other types exist besides these (e.g., Galatian or Corinthian), and “seven” better pictures the whole of the church age than would the 3 stages proposed above.</a:t>
            </a:r>
            <a:endParaRPr lang="en-US" sz="1200" dirty="0"/>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9A7EA7-73BD-CE45-9B35-B662A4D64E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7" name="Slide Image Placeholder 1"/>
          <p:cNvSpPr>
            <a:spLocks noGrp="1" noRot="1" noChangeAspect="1"/>
          </p:cNvSpPr>
          <p:nvPr>
            <p:ph type="sldImg"/>
          </p:nvPr>
        </p:nvSpPr>
        <p:spPr>
          <a:ln/>
        </p:spPr>
      </p:sp>
      <p:sp>
        <p:nvSpPr>
          <p:cNvPr id="7874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Though some exceptions exist (noted with “N/A” above), the basic pattern of the seven letters is a sevenfold outline: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Church</a:t>
            </a:r>
            <a:r>
              <a:rPr lang="en-US" sz="1200" kern="1200" dirty="0">
                <a:solidFill>
                  <a:schemeClr val="tx1"/>
                </a:solidFill>
                <a:effectLst/>
                <a:latin typeface="Arial" panose="020B0604020202020204" pitchFamily="34" charset="0"/>
                <a:ea typeface="+mn-ea"/>
                <a:cs typeface="Arial" panose="020B0604020202020204" pitchFamily="34" charset="0"/>
              </a:rPr>
              <a:t> name</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Christ</a:t>
            </a:r>
            <a:r>
              <a:rPr lang="en-US" sz="1200" kern="1200" dirty="0">
                <a:solidFill>
                  <a:schemeClr val="tx1"/>
                </a:solidFill>
                <a:effectLst/>
                <a:latin typeface="Arial" panose="020B0604020202020204" pitchFamily="34" charset="0"/>
                <a:ea typeface="+mn-ea"/>
                <a:cs typeface="Arial" panose="020B0604020202020204" pitchFamily="34" charset="0"/>
              </a:rPr>
              <a:t> Described in a Unique Way for that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Commendation</a:t>
            </a:r>
            <a:r>
              <a:rPr lang="en-US" sz="1200" kern="1200" dirty="0">
                <a:solidFill>
                  <a:schemeClr val="tx1"/>
                </a:solidFill>
                <a:effectLst/>
                <a:latin typeface="Arial" panose="020B0604020202020204" pitchFamily="34" charset="0"/>
                <a:ea typeface="+mn-ea"/>
                <a:cs typeface="Arial" panose="020B0604020202020204" pitchFamily="34" charset="0"/>
              </a:rPr>
              <a:t> of Good Deeds among the Believers</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Rebuke</a:t>
            </a:r>
            <a:r>
              <a:rPr lang="en-US" sz="1200" kern="1200" dirty="0">
                <a:solidFill>
                  <a:schemeClr val="tx1"/>
                </a:solidFill>
                <a:effectLst/>
                <a:latin typeface="Arial" panose="020B0604020202020204" pitchFamily="34" charset="0"/>
                <a:ea typeface="+mn-ea"/>
                <a:cs typeface="Arial" panose="020B0604020202020204" pitchFamily="34" charset="0"/>
              </a:rPr>
              <a:t> of Sin within the Church</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Exhortation</a:t>
            </a:r>
            <a:r>
              <a:rPr lang="en-US" sz="1200" kern="1200" dirty="0">
                <a:solidFill>
                  <a:schemeClr val="tx1"/>
                </a:solidFill>
                <a:effectLst/>
                <a:latin typeface="Arial" panose="020B0604020202020204" pitchFamily="34" charset="0"/>
                <a:ea typeface="+mn-ea"/>
                <a:cs typeface="Arial" panose="020B0604020202020204" pitchFamily="34" charset="0"/>
              </a:rPr>
              <a:t> or Encouragement to Repent</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Warning</a:t>
            </a:r>
            <a:r>
              <a:rPr lang="en-US" sz="1200" kern="1200" dirty="0">
                <a:solidFill>
                  <a:schemeClr val="tx1"/>
                </a:solidFill>
                <a:effectLst/>
                <a:latin typeface="Arial" panose="020B0604020202020204" pitchFamily="34" charset="0"/>
                <a:ea typeface="+mn-ea"/>
                <a:cs typeface="Arial" panose="020B0604020202020204" pitchFamily="34" charset="0"/>
              </a:rPr>
              <a:t> if the Exhortation is Disobeyed</a:t>
            </a:r>
          </a:p>
          <a:p>
            <a:pPr marL="228600" indent="-228600">
              <a:buAutoNum type="arabicPeriod"/>
            </a:pPr>
            <a:r>
              <a:rPr lang="en-US" sz="1200" u="sng" kern="1200" dirty="0">
                <a:solidFill>
                  <a:schemeClr val="tx1"/>
                </a:solidFill>
                <a:effectLst/>
                <a:latin typeface="Arial" panose="020B0604020202020204" pitchFamily="34" charset="0"/>
                <a:ea typeface="+mn-ea"/>
                <a:cs typeface="Arial" panose="020B0604020202020204" pitchFamily="34" charset="0"/>
              </a:rPr>
              <a:t>Promise</a:t>
            </a:r>
            <a:r>
              <a:rPr lang="en-US" sz="1200" kern="1200" dirty="0">
                <a:solidFill>
                  <a:schemeClr val="tx1"/>
                </a:solidFill>
                <a:effectLst/>
                <a:latin typeface="Arial" panose="020B0604020202020204" pitchFamily="34" charset="0"/>
                <a:ea typeface="+mn-ea"/>
                <a:cs typeface="Arial" panose="020B0604020202020204" pitchFamily="34" charset="0"/>
              </a:rPr>
              <a:t> for Faithfulness</a:t>
            </a:r>
          </a:p>
          <a:p>
            <a:r>
              <a:rPr lang="en-US" sz="1200" kern="1200" dirty="0">
                <a:solidFill>
                  <a:schemeClr val="tx1"/>
                </a:solidFill>
                <a:effectLst/>
                <a:latin typeface="Arial" panose="020B0604020202020204" pitchFamily="34" charset="0"/>
                <a:ea typeface="+mn-ea"/>
                <a:cs typeface="Arial" panose="020B0604020202020204" pitchFamily="34" charset="0"/>
              </a:rPr>
              <a:t> </a:t>
            </a:r>
          </a:p>
          <a:p>
            <a:r>
              <a:rPr lang="en-US" sz="1200" kern="1200" dirty="0">
                <a:solidFill>
                  <a:schemeClr val="tx1"/>
                </a:solidFill>
                <a:effectLst/>
                <a:latin typeface="Arial" panose="020B0604020202020204" pitchFamily="34" charset="0"/>
                <a:ea typeface="+mn-ea"/>
                <a:cs typeface="Arial" panose="020B0604020202020204" pitchFamily="34" charset="0"/>
              </a:rPr>
              <a:t>Notice also that each letter not only begins with a reference to Christ but ends with an appeal from the Spirit.</a:t>
            </a:r>
          </a:p>
        </p:txBody>
      </p:sp>
      <p:sp>
        <p:nvSpPr>
          <p:cNvPr id="7874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E41C86-EA08-BA4E-8D69-6162DB12E0F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Jesus designed a brilliant strategy by having his </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 sent to capital of the province, Ephesus.  It included an individual letter to Ephesus, as well as letters to 6 other key churches.  The Ephesians copied the entire book of </a:t>
            </a:r>
            <a:r>
              <a:rPr lang="ar-SA" dirty="0">
                <a:latin typeface="Times New Roman" charset="0"/>
                <a:ea typeface="ＭＳ Ｐゴシック" charset="0"/>
                <a:cs typeface="ＭＳ Ｐゴシック" charset="0"/>
              </a:rPr>
              <a:t>رؤيا يوحنا</a:t>
            </a:r>
            <a:r>
              <a:rPr lang="en-US" dirty="0">
                <a:latin typeface="Times New Roman" charset="0"/>
                <a:ea typeface="ＭＳ Ｐゴシック" charset="0"/>
                <a:cs typeface="ＭＳ Ｐゴシック" charset="0"/>
              </a:rPr>
              <a:t>,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716E0E-596D-654F-B01F-D81B198359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pPr marL="228600" indent="-228600"/>
            <a:r>
              <a:rPr lang="en-US" b="1" dirty="0"/>
              <a:t>Historical Background</a:t>
            </a:r>
          </a:p>
          <a:p>
            <a:pPr marL="228600" indent="-228600">
              <a:buFontTx/>
              <a:buAutoNum type="arabicPeriod"/>
            </a:pPr>
            <a:r>
              <a:rPr lang="en-US" dirty="0"/>
              <a:t>Sardis was a city of Roman Asia, located in western modern-day Turkey. The acropolis of Sardis, large and imposing, is part of the edge of the mountain range </a:t>
            </a:r>
            <a:r>
              <a:rPr lang="en-US" dirty="0" err="1"/>
              <a:t>Tmolus</a:t>
            </a:r>
            <a:r>
              <a:rPr lang="en-US" dirty="0"/>
              <a:t>, forming a natural fortress difficult to penetrate.  Unfortunately, few ruins have been found upon it.</a:t>
            </a:r>
          </a:p>
          <a:p>
            <a:pPr marL="228600" indent="-228600">
              <a:buFontTx/>
              <a:buAutoNum type="arabicPeriod"/>
            </a:pPr>
            <a:r>
              <a:rPr lang="en-US" dirty="0"/>
              <a:t>Lydia—Founded in 1200 B.C., Sardis was the capital of the Lydian kingdom under King </a:t>
            </a:r>
            <a:r>
              <a:rPr lang="en-US" dirty="0" err="1"/>
              <a:t>Gyges</a:t>
            </a:r>
            <a:r>
              <a:rPr lang="en-US" dirty="0"/>
              <a:t>.  It was a prosperous city, especially under Croesus; its wealth was thought to come from the </a:t>
            </a:r>
            <a:r>
              <a:rPr lang="en-US" dirty="0" err="1"/>
              <a:t>Pactolis</a:t>
            </a:r>
            <a:r>
              <a:rPr lang="en-US" dirty="0"/>
              <a:t> River, which ran through the ancient city.  According to mythology, this was the river of the great Phrygian King Midas, in which he washed to cleanse himself of his </a:t>
            </a:r>
            <a:r>
              <a:rPr lang="en-US" altLang="ja-JP" dirty="0">
                <a:latin typeface="Arial"/>
              </a:rPr>
              <a:t>"</a:t>
            </a:r>
            <a:r>
              <a:rPr lang="en-US" dirty="0"/>
              <a:t>golden touch,</a:t>
            </a:r>
            <a:r>
              <a:rPr lang="en-US" altLang="ja-JP" dirty="0">
                <a:latin typeface="Arial"/>
              </a:rPr>
              <a:t>"</a:t>
            </a:r>
            <a:r>
              <a:rPr lang="en-US" dirty="0"/>
              <a:t> which even turned his food to gold.  Gold found on the banks of the </a:t>
            </a:r>
            <a:r>
              <a:rPr lang="en-US" dirty="0" err="1"/>
              <a:t>Pactolis</a:t>
            </a:r>
            <a:r>
              <a:rPr lang="en-US" dirty="0"/>
              <a:t> was used for the production of gold coins during this time.</a:t>
            </a:r>
          </a:p>
          <a:p>
            <a:pPr marL="228600" indent="-228600">
              <a:buFontTx/>
              <a:buAutoNum type="arabicPeriod"/>
            </a:pPr>
            <a:r>
              <a:rPr lang="en-US" dirty="0"/>
              <a:t>Persia—When Kings Cyrus of the Persians besieged and took the city (then called </a:t>
            </a:r>
            <a:r>
              <a:rPr lang="en-US" dirty="0" err="1"/>
              <a:t>Pers</a:t>
            </a:r>
            <a:r>
              <a:rPr lang="en-US" dirty="0"/>
              <a:t> </a:t>
            </a:r>
            <a:r>
              <a:rPr lang="en-US" i="1" dirty="0" err="1"/>
              <a:t>Sparda</a:t>
            </a:r>
            <a:r>
              <a:rPr lang="en-US" dirty="0"/>
              <a:t>) in 546 B.C., Lydian control came to an end.  Cyrus took the citadel by means of scaling the cliffs in the dark of night, a method repeated years later (214 B.C.) by Antiochus the Great.</a:t>
            </a:r>
          </a:p>
          <a:p>
            <a:pPr marL="228600" indent="-228600">
              <a:buFontTx/>
              <a:buAutoNum type="arabicPeriod"/>
            </a:pPr>
            <a:r>
              <a:rPr lang="en-US" dirty="0"/>
              <a:t>Greece—Alexander the Great gave Sardis its independence in 333 B.C.  Sardis was under Seleucid control from 270-190 B.C.</a:t>
            </a:r>
          </a:p>
          <a:p>
            <a:pPr marL="228600" indent="-228600">
              <a:buFontTx/>
              <a:buAutoNum type="arabicPeriod"/>
            </a:pPr>
            <a:r>
              <a:rPr lang="en-US" dirty="0"/>
              <a:t>Rome—In 188 B.C. the Romans defeated Antiochus III and gave Sardis to King </a:t>
            </a:r>
            <a:r>
              <a:rPr lang="en-US" dirty="0" err="1"/>
              <a:t>Eumenes</a:t>
            </a:r>
            <a:r>
              <a:rPr lang="en-US" dirty="0"/>
              <a:t> II of </a:t>
            </a:r>
            <a:r>
              <a:rPr lang="en-US" dirty="0" err="1"/>
              <a:t>Pergamos</a:t>
            </a:r>
            <a:r>
              <a:rPr lang="en-US" dirty="0"/>
              <a:t>, who held control until 133 B.C. when it came back to Roman power.  Sardis honored various Roman Caesars and remained a prominent city until ca. 26 A.D., when it lost out to Smyrna for the privilege of building the imperial temple.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7009B1-322F-2C4C-82D4-4FA086D02C8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p:txBody>
          <a:bodyPr/>
          <a:lstStyle/>
          <a:p>
            <a:pPr marL="228600" indent="-228600"/>
            <a:r>
              <a:rPr lang="en-US" b="1" dirty="0"/>
              <a:t>Biblical Significance</a:t>
            </a:r>
          </a:p>
          <a:p>
            <a:pPr marL="228600" indent="-228600"/>
            <a:r>
              <a:rPr lang="en-US" dirty="0"/>
              <a:t>Sardis became an important center for Christianity during Roman times.  In fact, it is one of the seven churches to whom the John wrote the letters mentioned in </a:t>
            </a:r>
            <a:r>
              <a:rPr lang="ar-SA" dirty="0"/>
              <a:t>رؤيا يوحنا</a:t>
            </a:r>
            <a:r>
              <a:rPr lang="en-US" dirty="0"/>
              <a:t> 1:11.  However, John</a:t>
            </a:r>
            <a:r>
              <a:rPr lang="ja-JP" altLang="en-US">
                <a:latin typeface="Arial"/>
              </a:rPr>
              <a:t>’</a:t>
            </a:r>
            <a:r>
              <a:rPr lang="en-US" dirty="0"/>
              <a:t>s letter to Sardis (</a:t>
            </a:r>
            <a:r>
              <a:rPr lang="ar-SA" dirty="0"/>
              <a:t>رؤيا يوحنا</a:t>
            </a:r>
            <a:r>
              <a:rPr lang="en-US" dirty="0"/>
              <a:t> 3:1-6) reveals that the attitude of the believers in the city reflected that of the city as a whole, resting on past reputation and not being faithful.  In fact, Sardis was more completely rebuked than any city, aside from Laodicea.  Sardis remained a center for Christianity well into the 14th century A.D.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9452EF-C613-B042-864C-2136C57C8DB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r>
              <a:rPr lang="en-US"/>
              <a:t>Artemis was held to be one of the patron deities of Sardis, along with Cybele.  A temple dedicated to Artemis lies at the foot of the steep acropolis.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53E189-6527-1F44-9D1A-31DCE45DB92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r>
              <a:rPr lang="en-US"/>
              <a:t>This temple to Artemis was built by Croesus in the 6th century B.C. but was then destroyed in the Ionian Revolt of 499 B.C.  It was a magnificent structure, the fourth-largest Ionic-style temple existing in the ancient world.  Alexander the Great began to rebuild this temple in 334 B.C. but never finished.  Its remains were covered over by landslides from an earthquake in 17 A.D.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A66CAD-DD7F-794B-8488-1405F40A87D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813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67872B-2A22-B14E-8808-CB086369F2B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E2B5A-DD93-E643-A778-9A6C4D6B43D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pPr marL="228600" indent="-228600"/>
            <a:r>
              <a:rPr lang="en-US" b="1"/>
              <a:t>Jews in Sardis</a:t>
            </a:r>
          </a:p>
          <a:p>
            <a:pPr marL="228600" indent="-228600">
              <a:buFontTx/>
              <a:buAutoNum type="arabicPeriod"/>
            </a:pPr>
            <a:r>
              <a:rPr lang="en-US"/>
              <a:t>There was a large Jewish Diaspora community in Sardis during Roman times, which may have existed for centuries before.  The Sepharad (Aramaic name for Sardis) mentioned in Obadiah 20 (these being exiles from Jerusalem ca. 586 B.C.) may refer to Sardis.  Seleucid King Antiochus III (late third century B.C.) expanded the Jewish community by means of transferring Jews from Mesopotamia to Lydia.</a:t>
            </a:r>
          </a:p>
          <a:p>
            <a:pPr marL="228600" indent="-228600">
              <a:buFontTx/>
              <a:buAutoNum type="arabicPeriod"/>
            </a:pPr>
            <a:r>
              <a:rPr lang="en-US"/>
              <a:t>According to Josephus, Jews of Sardis were granted various privileges during the time of Julius Caesar, including the right to send temple tax to Jerusalem, to have a communal life and conduct suits among themselves, and to receive provisions of ritually clean food.</a:t>
            </a:r>
          </a:p>
          <a:p>
            <a:pPr marL="228600" indent="-228600">
              <a:buFontTx/>
              <a:buAutoNum type="arabicPeriod"/>
            </a:pPr>
            <a:r>
              <a:rPr lang="en-US"/>
              <a:t>The approximately eighty inscriptions found in this ostentatious structure reveal that many Jews held high positions, serving on the city council or as wealthy citizens of Sardis.  This synagogue (called Beth Alpha) found next to the Marble Hall attests this, since it is the largest synagogue ever found.  These remains date to the 4th century A.D., but the three other levels found show that a structure existed here since the 2nd century A.D., although it may have served a different purpose (possibly a basilica).</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1DFF8D-DF06-6149-8269-564EFF1AFD7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580CF94-DE73-D845-B97B-5EFC07B4504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A86FB28-EE6D-2143-BBC4-96204524A84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r>
              <a:rPr lang="en-US"/>
              <a:t>Part of Sardis</a:t>
            </a:r>
            <a:r>
              <a:rPr lang="ja-JP" altLang="en-US">
                <a:latin typeface="Arial"/>
              </a:rPr>
              <a:t>’</a:t>
            </a:r>
            <a:r>
              <a:rPr lang="en-US"/>
              <a:t>s prosperity was based upon its location, which was at the crossroads of several major trade routes.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i="1" kern="1200" dirty="0">
                <a:solidFill>
                  <a:schemeClr val="tx1"/>
                </a:solidFill>
                <a:effectLst/>
                <a:latin typeface="+mn-lt"/>
                <a:ea typeface="+mn-ea"/>
                <a:cs typeface="+mn-cs"/>
              </a:rPr>
              <a:t>Jim Keenan is a motivational speaker who runs a website called </a:t>
            </a:r>
            <a:r>
              <a:rPr lang="en-US" sz="1200" i="1" kern="1200" dirty="0" err="1">
                <a:solidFill>
                  <a:schemeClr val="tx1"/>
                </a:solidFill>
                <a:effectLst/>
                <a:latin typeface="+mn-lt"/>
                <a:ea typeface="+mn-ea"/>
                <a:cs typeface="+mn-cs"/>
              </a:rPr>
              <a:t>asalesguy.com</a:t>
            </a:r>
            <a:r>
              <a:rPr lang="en-US" sz="1200" i="1" kern="1200" dirty="0">
                <a:solidFill>
                  <a:schemeClr val="tx1"/>
                </a:solidFill>
                <a:effectLst/>
                <a:latin typeface="+mn-lt"/>
                <a:ea typeface="+mn-ea"/>
                <a:cs typeface="+mn-cs"/>
              </a:rPr>
              <a:t>.  I ran across it this week and found this observation of his very insightful.  He writes,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our biggest challenges in life is self-assessment. We think we know ourselves pretty well, however the science says different.</a:t>
            </a:r>
          </a:p>
          <a:p>
            <a:r>
              <a:rPr lang="en-US" sz="1200" kern="1200" dirty="0">
                <a:solidFill>
                  <a:schemeClr val="tx1"/>
                </a:solidFill>
                <a:effectLst/>
                <a:latin typeface="+mn-lt"/>
                <a:ea typeface="+mn-ea"/>
                <a:cs typeface="+mn-cs"/>
              </a:rPr>
              <a:t>As a leader, personal self-assessment is critical to success. We have to be able accurately assess our abilities.</a:t>
            </a:r>
          </a:p>
          <a:p>
            <a:r>
              <a:rPr lang="en-US" sz="1200" kern="1200" dirty="0">
                <a:solidFill>
                  <a:schemeClr val="tx1"/>
                </a:solidFill>
                <a:effectLst/>
                <a:latin typeface="+mn-lt"/>
                <a:ea typeface="+mn-ea"/>
                <a:cs typeface="+mn-cs"/>
              </a:rPr>
              <a:t>We all have blind spots. Our blind spots are those things that others know about us, that we are unaware of. Our blind spots are those things others see in us, that we can’t see in ourselves.</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64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307691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1526114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76EF55-AA0D-C94E-907B-BFDD45F2DA5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7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67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err="1">
                <a:solidFill>
                  <a:schemeClr val="tx1"/>
                </a:solidFill>
                <a:effectLst/>
                <a:latin typeface="+mn-lt"/>
                <a:ea typeface="+mn-ea"/>
                <a:cs typeface="+mn-cs"/>
              </a:rPr>
              <a:t>Johari's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en-US" dirty="0" err="1"/>
              <a:t>www.patheos.com</a:t>
            </a:r>
            <a:r>
              <a:rPr lang="en-US" dirty="0"/>
              <a:t>/blogs/</a:t>
            </a:r>
            <a:r>
              <a:rPr lang="en-US" dirty="0" err="1"/>
              <a:t>robertcrosby</a:t>
            </a:r>
            <a:r>
              <a:rPr lang="en-US" dirty="0"/>
              <a:t>/2012/05/a-w-</a:t>
            </a:r>
            <a:r>
              <a:rPr lang="en-US" dirty="0" err="1"/>
              <a:t>tozer</a:t>
            </a:r>
            <a:r>
              <a:rPr lang="en-US" dirty="0"/>
              <a:t>-on-the-holy-spirit-todays-church/</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5252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33130856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3098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sacredsandwich.com</a:t>
            </a:r>
            <a:r>
              <a:rPr lang="en-US" dirty="0">
                <a:latin typeface="Times New Roman" charset="0"/>
                <a:ea typeface="ＭＳ Ｐゴシック" charset="0"/>
                <a:cs typeface="ＭＳ Ｐゴシック" charset="0"/>
              </a:rPr>
              <a:t>/archives/8371</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242180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err="1">
                <a:solidFill>
                  <a:schemeClr val="tx1"/>
                </a:solidFill>
                <a:effectLst/>
                <a:latin typeface="+mn-lt"/>
                <a:ea typeface="+mn-ea"/>
                <a:cs typeface="+mn-cs"/>
              </a:rPr>
              <a:t>Johari's</a:t>
            </a:r>
            <a:r>
              <a:rPr lang="en-US" sz="1200" kern="1200" dirty="0">
                <a:solidFill>
                  <a:schemeClr val="tx1"/>
                </a:solidFill>
                <a:effectLst/>
                <a:latin typeface="+mn-lt"/>
                <a:ea typeface="+mn-ea"/>
                <a:cs typeface="+mn-cs"/>
              </a:rPr>
              <a:t> window sums it up nicely like this:</a:t>
            </a:r>
          </a:p>
          <a:p>
            <a:r>
              <a:rPr lang="en-US" sz="1200" kern="1200" dirty="0">
                <a:solidFill>
                  <a:schemeClr val="tx1"/>
                </a:solidFill>
                <a:effectLst/>
                <a:latin typeface="+mn-lt"/>
                <a:ea typeface="+mn-ea"/>
                <a:cs typeface="+mn-cs"/>
              </a:rPr>
              <a:t>The Open – what others know about us and what we openly share with others</a:t>
            </a:r>
          </a:p>
          <a:p>
            <a:r>
              <a:rPr lang="en-US" sz="1200" kern="1200" dirty="0">
                <a:solidFill>
                  <a:schemeClr val="tx1"/>
                </a:solidFill>
                <a:effectLst/>
                <a:latin typeface="+mn-lt"/>
                <a:ea typeface="+mn-ea"/>
                <a:cs typeface="+mn-cs"/>
              </a:rPr>
              <a:t>The Hidden – what we know about ourselves that others don’t know. (What we keep hidden from site)</a:t>
            </a:r>
          </a:p>
          <a:p>
            <a:r>
              <a:rPr lang="en-US" sz="1200" kern="1200" dirty="0">
                <a:solidFill>
                  <a:schemeClr val="tx1"/>
                </a:solidFill>
                <a:effectLst/>
                <a:latin typeface="+mn-lt"/>
                <a:ea typeface="+mn-ea"/>
                <a:cs typeface="+mn-cs"/>
              </a:rPr>
              <a:t>The Unknown – what we don’t know about ourselves and what others don’t know</a:t>
            </a:r>
          </a:p>
          <a:p>
            <a:r>
              <a:rPr lang="en-US" sz="1200" kern="1200" dirty="0">
                <a:solidFill>
                  <a:schemeClr val="tx1"/>
                </a:solidFill>
                <a:effectLst/>
                <a:latin typeface="+mn-lt"/>
                <a:ea typeface="+mn-ea"/>
                <a:cs typeface="+mn-cs"/>
              </a:rPr>
              <a:t>The Blind Spot – what others know about us, that we don’t know about ourselves</a:t>
            </a:r>
          </a:p>
          <a:p>
            <a:r>
              <a:rPr lang="en-US" sz="1200" kern="1200" dirty="0">
                <a:solidFill>
                  <a:schemeClr val="tx1"/>
                </a:solidFill>
                <a:effectLst/>
                <a:latin typeface="+mn-lt"/>
                <a:ea typeface="+mn-ea"/>
                <a:cs typeface="+mn-cs"/>
              </a:rPr>
              <a:t>The blind spot is where we get tripped up. It’s the reason we fail and seem perplexed because we thought we did everything right. It’s the date that we thought went awesome yet they don’t want to go out with us again. It’s the co-worker feeling belittled after you thought you had a super productive meeting. The blind spot is the part of us we just don’t see that the rest of the world does that screws everything up.</a:t>
            </a:r>
          </a:p>
          <a:p>
            <a:r>
              <a:rPr lang="en-US" sz="1200" kern="1200" dirty="0">
                <a:solidFill>
                  <a:schemeClr val="tx1"/>
                </a:solidFill>
                <a:effectLst/>
                <a:latin typeface="+mn-lt"/>
                <a:ea typeface="+mn-ea"/>
                <a:cs typeface="+mn-cs"/>
              </a:rPr>
              <a:t>Do you know your blind spot(s)?  Ask around, everyone else does.</a:t>
            </a:r>
          </a:p>
        </p:txBody>
      </p:sp>
    </p:spTree>
    <p:extLst>
      <p:ext uri="{BB962C8B-B14F-4D97-AF65-F5344CB8AC3E}">
        <p14:creationId xmlns:p14="http://schemas.microsoft.com/office/powerpoint/2010/main" val="15795066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5" name="Slide Image Placeholder 1"/>
          <p:cNvSpPr>
            <a:spLocks noGrp="1" noRot="1" noChangeAspect="1"/>
          </p:cNvSpPr>
          <p:nvPr>
            <p:ph type="sldImg"/>
          </p:nvPr>
        </p:nvSpPr>
        <p:spPr>
          <a:ln/>
        </p:spPr>
      </p:sp>
      <p:sp>
        <p:nvSpPr>
          <p:cNvPr id="7997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7997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F4F564-B63D-C644-A91E-E2AF3A297FB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26558671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Slide Image Placeholder 1"/>
          <p:cNvSpPr>
            <a:spLocks noGrp="1" noRot="1" noChangeAspect="1"/>
          </p:cNvSpPr>
          <p:nvPr>
            <p:ph type="sldImg"/>
          </p:nvPr>
        </p:nvSpPr>
        <p:spPr>
          <a:ln/>
        </p:spPr>
      </p:sp>
      <p:sp>
        <p:nvSpPr>
          <p:cNvPr id="81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
        <p:nvSpPr>
          <p:cNvPr id="8161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944B28-7F30-DA49-97B1-D3C3D6887772}"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We have NO actual accounts</a:t>
            </a:r>
            <a:r>
              <a:rPr lang="en-US" baseline="0" dirty="0">
                <a:latin typeface="Arial" panose="020B0604020202020204" pitchFamily="34" charset="0"/>
                <a:ea typeface="ＭＳ Ｐゴシック" charset="0"/>
                <a:cs typeface="Arial" panose="020B0604020202020204" pitchFamily="34" charset="0"/>
              </a:rPr>
              <a:t> of Jesus writing anything except what he wrote in the sand in John 8—and we have no idea what he wrote!</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9C8BAA-B1FE-A747-AAD7-1B7F1C5444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Slide Image Placeholder 1"/>
          <p:cNvSpPr>
            <a:spLocks noGrp="1" noRot="1" noChangeAspect="1"/>
          </p:cNvSpPr>
          <p:nvPr>
            <p:ph type="sldImg"/>
          </p:nvPr>
        </p:nvSpPr>
        <p:spPr>
          <a:ln/>
        </p:spPr>
      </p:sp>
      <p:sp>
        <p:nvSpPr>
          <p:cNvPr id="78131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ar-JO" dirty="0">
                <a:latin typeface="Times New Roman" charset="0"/>
                <a:ea typeface="ＭＳ Ｐゴシック" charset="0"/>
                <a:cs typeface="ＭＳ Ｐゴシック" charset="0"/>
              </a:rPr>
              <a:t>لم تكن هذه الكنائس السبعة الأكبر او من المدن الأكثر نفوذا في اسيا الصغرى ومع ذلك , فقد تم تحديد موقعهم بشكل استراتيجي جميعا ( تحرك ) فمن خلال هذه المواقع نفهم كيف نسخوا النبوات وكيف ارسلوا هذه النسخ للكنائس القريبة منهم </a:t>
            </a:r>
            <a:endParaRPr lang="en-US" dirty="0">
              <a:latin typeface="Times New Roman" charset="0"/>
              <a:ea typeface="ＭＳ Ｐゴシック" charset="0"/>
              <a:cs typeface="ＭＳ Ｐゴシック" charset="0"/>
            </a:endParaRPr>
          </a:p>
        </p:txBody>
      </p:sp>
      <p:sp>
        <p:nvSpPr>
          <p:cNvPr id="78131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89A7EA7-73BD-CE45-9B35-B662A4D64E3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FD3451-3110-7849-BA4D-3E82588E0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043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6D9C7D-77E9-934D-B865-C03D98E92D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225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C2344D-3F35-C847-9E4D-E6942A0404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1821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D00AABE-A642-554C-BD63-DA3E021B1B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121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E1E74DB-EBC2-184C-9361-F0790C9A5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4671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624992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32811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4124886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653153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2465562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9554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385A18-058D-CB40-9548-EDBC4142E1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98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489046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660101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440103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42162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4063267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5859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0141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6540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98174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328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61D59F-8A3D-8243-B5C1-E8D39BA616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85050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0164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5900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3643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711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5962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568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8552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2907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241009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7883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D6F05C-C048-424F-B03E-2CEFDCFBDD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4998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939742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584014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722273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06051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852562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9898007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732538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955188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8/15/24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32865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77409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1ED5CE-9747-F540-AB7A-474E3CD23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299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02229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770768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8/15/24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363273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8/15/24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98718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8/15/24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902845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8/15/24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380009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8/15/24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939220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8/15/24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962370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31520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8/15/24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62228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23427B5-A034-3B47-A8B6-B20C4D6D28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03947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192560846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988304490"/>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189644436"/>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233541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4229658427"/>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264697622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171758122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2202545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38155570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173829312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F607A9-4ECC-0C49-BCCA-F4DC692F2C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161641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33358194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081026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5000150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5791200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2806108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5381906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26366629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28793895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41022410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750979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DD1C63-AF6A-2F48-B4E9-4B82074095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23828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206447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40062098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750267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571475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EBBA6D-A09F-7743-9EEB-BB607F987A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6392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97D7A15C-BA3C-4C47-93D9-7EC7623FA35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53712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8221229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2490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425879459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8/15/24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294856057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2223491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50098451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0.xml"/><Relationship Id="rId1" Type="http://schemas.openxmlformats.org/officeDocument/2006/relationships/themeOverride" Target="../theme/themeOverride3.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0.xml"/><Relationship Id="rId1" Type="http://schemas.openxmlformats.org/officeDocument/2006/relationships/themeOverride" Target="../theme/themeOverride4.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3.xml"/><Relationship Id="rId1" Type="http://schemas.openxmlformats.org/officeDocument/2006/relationships/themeOverride" Target="../theme/themeOverride5.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0.xml"/><Relationship Id="rId1" Type="http://schemas.openxmlformats.org/officeDocument/2006/relationships/themeOverride" Target="../theme/themeOverride6.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0.xml"/><Relationship Id="rId1" Type="http://schemas.openxmlformats.org/officeDocument/2006/relationships/tags" Target="../tags/tag1.xml"/><Relationship Id="rId5" Type="http://schemas.openxmlformats.org/officeDocument/2006/relationships/image" Target="../media/image2.jpe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0.xml"/><Relationship Id="rId1" Type="http://schemas.openxmlformats.org/officeDocument/2006/relationships/tags" Target="../tags/tag2.xml"/><Relationship Id="rId5" Type="http://schemas.openxmlformats.org/officeDocument/2006/relationships/image" Target="../media/image2.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0.xml"/><Relationship Id="rId1" Type="http://schemas.openxmlformats.org/officeDocument/2006/relationships/tags" Target="../tags/tag3.xml"/><Relationship Id="rId5" Type="http://schemas.openxmlformats.org/officeDocument/2006/relationships/image" Target="../media/image2.jpeg"/><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0.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0.xml"/><Relationship Id="rId1" Type="http://schemas.openxmlformats.org/officeDocument/2006/relationships/tags" Target="../tags/tag5.xml"/><Relationship Id="rId5" Type="http://schemas.openxmlformats.org/officeDocument/2006/relationships/image" Target="../media/image2.jpeg"/><Relationship Id="rId4" Type="http://schemas.openxmlformats.org/officeDocument/2006/relationships/image" Target="../media/image2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0.xml"/><Relationship Id="rId1" Type="http://schemas.openxmlformats.org/officeDocument/2006/relationships/tags" Target="../tags/tag6.xml"/><Relationship Id="rId5" Type="http://schemas.openxmlformats.org/officeDocument/2006/relationships/image" Target="../media/image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0.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0.xml"/><Relationship Id="rId1" Type="http://schemas.openxmlformats.org/officeDocument/2006/relationships/tags" Target="../tags/tag8.xml"/><Relationship Id="rId5" Type="http://schemas.openxmlformats.org/officeDocument/2006/relationships/image" Target="../media/image2.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0.xml"/><Relationship Id="rId1" Type="http://schemas.openxmlformats.org/officeDocument/2006/relationships/tags" Target="../tags/tag9.xml"/><Relationship Id="rId5" Type="http://schemas.openxmlformats.org/officeDocument/2006/relationships/image" Target="../media/image2.jpeg"/><Relationship Id="rId4" Type="http://schemas.openxmlformats.org/officeDocument/2006/relationships/image" Target="../media/image24.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0.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3.xml"/><Relationship Id="rId1" Type="http://schemas.openxmlformats.org/officeDocument/2006/relationships/themeOverride" Target="../theme/themeOverride7.xml"/><Relationship Id="rId4" Type="http://schemas.openxmlformats.org/officeDocument/2006/relationships/image" Target="../media/image10.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5.xml"/><Relationship Id="rId1" Type="http://schemas.openxmlformats.org/officeDocument/2006/relationships/themeOverride" Target="../theme/themeOverride8.xml"/><Relationship Id="rId4" Type="http://schemas.openxmlformats.org/officeDocument/2006/relationships/image" Target="../media/image26.jp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49.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3.xml"/><Relationship Id="rId1" Type="http://schemas.openxmlformats.org/officeDocument/2006/relationships/themeOverride" Target="../theme/themeOverride9.xml"/><Relationship Id="rId4" Type="http://schemas.openxmlformats.org/officeDocument/2006/relationships/image" Target="../media/image10.jpe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3.xml"/><Relationship Id="rId1" Type="http://schemas.openxmlformats.org/officeDocument/2006/relationships/themeOverride" Target="../theme/themeOverride10.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3.xml"/><Relationship Id="rId1" Type="http://schemas.openxmlformats.org/officeDocument/2006/relationships/themeOverride" Target="../theme/themeOverride11.xml"/><Relationship Id="rId4" Type="http://schemas.openxmlformats.org/officeDocument/2006/relationships/image" Target="../media/image10.jpeg"/></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3.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3.xml"/><Relationship Id="rId1" Type="http://schemas.openxmlformats.org/officeDocument/2006/relationships/themeOverride" Target="../theme/themeOverride12.xml"/><Relationship Id="rId4" Type="http://schemas.openxmlformats.org/officeDocument/2006/relationships/image" Target="../media/image10.jpeg"/></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3.xml"/><Relationship Id="rId1" Type="http://schemas.openxmlformats.org/officeDocument/2006/relationships/themeOverride" Target="../theme/themeOverride1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7.xm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0.xml"/><Relationship Id="rId1" Type="http://schemas.openxmlformats.org/officeDocument/2006/relationships/themeOverride" Target="../theme/themeOverride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0" y="5609502"/>
            <a:ext cx="9144000" cy="980728"/>
          </a:xfrm>
          <a:noFill/>
        </p:spPr>
        <p:txBody>
          <a:bodyPr/>
          <a:lstStyle/>
          <a:p>
            <a:r>
              <a:rPr lang="ar-JO" b="1" dirty="0">
                <a:latin typeface="Arial" panose="020B0604020202020204" pitchFamily="34" charset="0"/>
                <a:ea typeface="ＭＳ Ｐゴシック" charset="0"/>
                <a:cs typeface="Arial" panose="020B0604020202020204" pitchFamily="34" charset="0"/>
              </a:rPr>
              <a:t>متميزة لكنها ميتة</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18820" y="603412"/>
            <a:ext cx="7706360" cy="5129546"/>
          </a:xfrm>
          <a:prstGeom prst="rect">
            <a:avLst/>
          </a:prstGeom>
        </p:spPr>
      </p:pic>
      <p:sp>
        <p:nvSpPr>
          <p:cNvPr id="7" name="Rectangle 2"/>
          <p:cNvSpPr txBox="1">
            <a:spLocks noChangeArrowheads="1"/>
          </p:cNvSpPr>
          <p:nvPr/>
        </p:nvSpPr>
        <p:spPr bwMode="auto">
          <a:xfrm>
            <a:off x="33321" y="408352"/>
            <a:ext cx="9144000" cy="169538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كنيسة 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 3: 1- 6)</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413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 name="Picture 3" descr="7 Churches Blank.jpg">
            <a:extLst>
              <a:ext uri="{FF2B5EF4-FFF2-40B4-BE49-F238E27FC236}">
                <a16:creationId xmlns:a16="http://schemas.microsoft.com/office/drawing/2014/main" id="{3CC973A8-D09A-9C38-534A-6178EF630A1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 name="Text Box 37">
            <a:extLst>
              <a:ext uri="{FF2B5EF4-FFF2-40B4-BE49-F238E27FC236}">
                <a16:creationId xmlns:a16="http://schemas.microsoft.com/office/drawing/2014/main" id="{ECE17E7A-9DB0-954A-0E7D-16E96D1A6228}"/>
              </a:ext>
            </a:extLst>
          </p:cNvPr>
          <p:cNvSpPr txBox="1">
            <a:spLocks noChangeArrowheads="1"/>
          </p:cNvSpPr>
          <p:nvPr/>
        </p:nvSpPr>
        <p:spPr bwMode="auto">
          <a:xfrm>
            <a:off x="8290198" y="7620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80290" name="Title 1"/>
          <p:cNvSpPr>
            <a:spLocks noGrp="1"/>
          </p:cNvSpPr>
          <p:nvPr>
            <p:ph type="title"/>
          </p:nvPr>
        </p:nvSpPr>
        <p:spPr>
          <a:xfrm>
            <a:off x="-31750" y="-26988"/>
            <a:ext cx="9175750" cy="719138"/>
          </a:xfrm>
        </p:spPr>
        <p:txBody>
          <a:bodyPr/>
          <a:lstStyle/>
          <a:p>
            <a:r>
              <a:rPr lang="ar-JO" b="1" dirty="0">
                <a:latin typeface="Arial" charset="0"/>
                <a:ea typeface="ＭＳ Ｐゴシック" charset="0"/>
              </a:rPr>
              <a:t>الكنائس السبعة ( رؤيا 2-3 )</a:t>
            </a:r>
            <a:endParaRPr lang="en-US" b="1"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7" name="Diamond 12"/>
          <p:cNvSpPr>
            <a:spLocks noChangeArrowheads="1"/>
          </p:cNvSpPr>
          <p:nvPr/>
        </p:nvSpPr>
        <p:spPr bwMode="auto">
          <a:xfrm>
            <a:off x="5795963" y="4365625"/>
            <a:ext cx="288925"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4" name="TextBox 13"/>
          <p:cNvSpPr txBox="1"/>
          <p:nvPr/>
        </p:nvSpPr>
        <p:spPr>
          <a:xfrm>
            <a:off x="2987675" y="3671737"/>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9" name="Diamond 14"/>
          <p:cNvSpPr>
            <a:spLocks noChangeArrowheads="1"/>
          </p:cNvSpPr>
          <p:nvPr/>
        </p:nvSpPr>
        <p:spPr bwMode="auto">
          <a:xfrm>
            <a:off x="4572000" y="3789363"/>
            <a:ext cx="287338" cy="287337"/>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1" name="Diamond 16"/>
          <p:cNvSpPr>
            <a:spLocks noChangeArrowheads="1"/>
          </p:cNvSpPr>
          <p:nvPr/>
        </p:nvSpPr>
        <p:spPr bwMode="auto">
          <a:xfrm>
            <a:off x="4067175" y="2708275"/>
            <a:ext cx="288925" cy="288925"/>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780311" name="Straight Arrow Connector 2"/>
          <p:cNvCxnSpPr>
            <a:cxnSpLocks noChangeShapeType="1"/>
          </p:cNvCxnSpPr>
          <p:nvPr/>
        </p:nvCxnSpPr>
        <p:spPr bwMode="auto">
          <a:xfrm>
            <a:off x="4117975" y="2955925"/>
            <a:ext cx="914400" cy="914400"/>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grpSp>
        <p:nvGrpSpPr>
          <p:cNvPr id="21" name="Group 20"/>
          <p:cNvGrpSpPr>
            <a:grpSpLocks/>
          </p:cNvGrpSpPr>
          <p:nvPr/>
        </p:nvGrpSpPr>
        <p:grpSpPr bwMode="auto">
          <a:xfrm rot="1553588">
            <a:off x="2411413" y="4724400"/>
            <a:ext cx="1162050" cy="1162050"/>
            <a:chOff x="6228184" y="2420888"/>
            <a:chExt cx="1161687" cy="1161687"/>
          </a:xfrm>
        </p:grpSpPr>
        <p:cxnSp>
          <p:nvCxnSpPr>
            <p:cNvPr id="780344" name="Straight Arrow Connector 5"/>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5" name="Straight Arrow Connector 63"/>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6" name="Straight Arrow Connector 6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7" name="Straight Arrow Connector 6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68" name="Group 67"/>
          <p:cNvGrpSpPr>
            <a:grpSpLocks/>
          </p:cNvGrpSpPr>
          <p:nvPr/>
        </p:nvGrpSpPr>
        <p:grpSpPr bwMode="auto">
          <a:xfrm rot="1553588">
            <a:off x="2199185" y="3056899"/>
            <a:ext cx="1162050" cy="1162050"/>
            <a:chOff x="6228184" y="2420888"/>
            <a:chExt cx="1161687" cy="1161687"/>
          </a:xfrm>
        </p:grpSpPr>
        <p:cxnSp>
          <p:nvCxnSpPr>
            <p:cNvPr id="780340" name="Straight Arrow Connector 6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1" name="Straight Arrow Connector 6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2" name="Straight Arrow Connector 7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43" name="Straight Arrow Connector 7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3" name="Group 72"/>
          <p:cNvGrpSpPr>
            <a:grpSpLocks/>
          </p:cNvGrpSpPr>
          <p:nvPr/>
        </p:nvGrpSpPr>
        <p:grpSpPr bwMode="auto">
          <a:xfrm rot="1553588">
            <a:off x="2268538" y="1700213"/>
            <a:ext cx="1160462" cy="1162050"/>
            <a:chOff x="6228184" y="2420888"/>
            <a:chExt cx="1161687" cy="1161687"/>
          </a:xfrm>
        </p:grpSpPr>
        <p:cxnSp>
          <p:nvCxnSpPr>
            <p:cNvPr id="780336" name="Straight Arrow Connector 7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7" name="Straight Arrow Connector 7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8" name="Straight Arrow Connector 7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9" name="Straight Arrow Connector 7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78" name="Group 77"/>
          <p:cNvGrpSpPr>
            <a:grpSpLocks/>
          </p:cNvGrpSpPr>
          <p:nvPr/>
        </p:nvGrpSpPr>
        <p:grpSpPr bwMode="auto">
          <a:xfrm rot="1553588">
            <a:off x="3635375" y="2276475"/>
            <a:ext cx="1162050" cy="1162050"/>
            <a:chOff x="6228184" y="2420888"/>
            <a:chExt cx="1161687" cy="1161687"/>
          </a:xfrm>
        </p:grpSpPr>
        <p:cxnSp>
          <p:nvCxnSpPr>
            <p:cNvPr id="780332" name="Straight Arrow Connector 7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3" name="Straight Arrow Connector 7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4" name="Straight Arrow Connector 8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5" name="Straight Arrow Connector 8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3" name="Group 82"/>
          <p:cNvGrpSpPr>
            <a:grpSpLocks/>
          </p:cNvGrpSpPr>
          <p:nvPr/>
        </p:nvGrpSpPr>
        <p:grpSpPr bwMode="auto">
          <a:xfrm rot="1553588">
            <a:off x="4140200" y="3357563"/>
            <a:ext cx="1162050" cy="1160462"/>
            <a:chOff x="6228184" y="2420888"/>
            <a:chExt cx="1161687" cy="1161687"/>
          </a:xfrm>
        </p:grpSpPr>
        <p:cxnSp>
          <p:nvCxnSpPr>
            <p:cNvPr id="780328" name="Straight Arrow Connector 8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9" name="Straight Arrow Connector 8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0" name="Straight Arrow Connector 8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31" name="Straight Arrow Connector 8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88" name="Group 87"/>
          <p:cNvGrpSpPr>
            <a:grpSpLocks/>
          </p:cNvGrpSpPr>
          <p:nvPr/>
        </p:nvGrpSpPr>
        <p:grpSpPr bwMode="auto">
          <a:xfrm rot="1553588">
            <a:off x="5364163" y="3933825"/>
            <a:ext cx="1162050" cy="1160463"/>
            <a:chOff x="6228184" y="2420888"/>
            <a:chExt cx="1161687" cy="1161687"/>
          </a:xfrm>
        </p:grpSpPr>
        <p:cxnSp>
          <p:nvCxnSpPr>
            <p:cNvPr id="780324" name="Straight Arrow Connector 88"/>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5" name="Straight Arrow Connector 89"/>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6" name="Straight Arrow Connector 90"/>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7" name="Straight Arrow Connector 91"/>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grpSp>
        <p:nvGrpSpPr>
          <p:cNvPr id="93" name="Group 92"/>
          <p:cNvGrpSpPr>
            <a:grpSpLocks/>
          </p:cNvGrpSpPr>
          <p:nvPr/>
        </p:nvGrpSpPr>
        <p:grpSpPr bwMode="auto">
          <a:xfrm rot="1553588">
            <a:off x="6084888" y="4724400"/>
            <a:ext cx="1160462" cy="1162050"/>
            <a:chOff x="6228184" y="2420888"/>
            <a:chExt cx="1161687" cy="1161687"/>
          </a:xfrm>
        </p:grpSpPr>
        <p:cxnSp>
          <p:nvCxnSpPr>
            <p:cNvPr id="780320" name="Straight Arrow Connector 93"/>
            <p:cNvCxnSpPr>
              <a:cxnSpLocks noChangeShapeType="1"/>
            </p:cNvCxnSpPr>
            <p:nvPr/>
          </p:nvCxnSpPr>
          <p:spPr bwMode="auto">
            <a:xfrm>
              <a:off x="6804248" y="2996952"/>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1" name="Straight Arrow Connector 94"/>
            <p:cNvCxnSpPr>
              <a:cxnSpLocks noChangeShapeType="1"/>
            </p:cNvCxnSpPr>
            <p:nvPr/>
          </p:nvCxnSpPr>
          <p:spPr bwMode="auto">
            <a:xfrm rot="10800000">
              <a:off x="6271497" y="2420888"/>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2" name="Straight Arrow Connector 95"/>
            <p:cNvCxnSpPr>
              <a:cxnSpLocks noChangeShapeType="1"/>
            </p:cNvCxnSpPr>
            <p:nvPr/>
          </p:nvCxnSpPr>
          <p:spPr bwMode="auto">
            <a:xfrm rot="5400000">
              <a:off x="6254620" y="2970516"/>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cxnSp>
          <p:nvCxnSpPr>
            <p:cNvPr id="780323" name="Straight Arrow Connector 96"/>
            <p:cNvCxnSpPr>
              <a:cxnSpLocks noChangeShapeType="1"/>
            </p:cNvCxnSpPr>
            <p:nvPr/>
          </p:nvCxnSpPr>
          <p:spPr bwMode="auto">
            <a:xfrm rot="-5400000">
              <a:off x="6830684" y="2437765"/>
              <a:ext cx="532751" cy="585623"/>
            </a:xfrm>
            <a:prstGeom prst="straightConnector1">
              <a:avLst/>
            </a:prstGeom>
            <a:noFill/>
            <a:ln w="57150">
              <a:solidFill>
                <a:srgbClr val="FFFFFF"/>
              </a:solidFill>
              <a:round/>
              <a:headEnd/>
              <a:tailEnd type="arrow" w="med" len="med"/>
            </a:ln>
            <a:extLst>
              <a:ext uri="{909E8E84-426E-40dd-AFC4-6F175D3DCCD1}">
                <a14:hiddenFill xmlns="" xmlns:a14="http://schemas.microsoft.com/office/drawing/2010/main">
                  <a:noFill/>
                </a14:hiddenFill>
              </a:ext>
            </a:extLst>
          </p:spPr>
        </p:cxnSp>
      </p:grpSp>
    </p:spTree>
    <p:extLst>
      <p:ext uri="{BB962C8B-B14F-4D97-AF65-F5344CB8AC3E}">
        <p14:creationId xmlns:p14="http://schemas.microsoft.com/office/powerpoint/2010/main" val="11585602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8"/>
                                        </p:tgtEl>
                                        <p:attrNameLst>
                                          <p:attrName>style.visibility</p:attrName>
                                        </p:attrNameLst>
                                      </p:cBhvr>
                                      <p:to>
                                        <p:strVal val="visible"/>
                                      </p:to>
                                    </p:set>
                                    <p:anim calcmode="lin" valueType="num">
                                      <p:cBhvr>
                                        <p:cTn id="13" dur="500" fill="hold"/>
                                        <p:tgtEl>
                                          <p:spTgt spid="68"/>
                                        </p:tgtEl>
                                        <p:attrNameLst>
                                          <p:attrName>ppt_w</p:attrName>
                                        </p:attrNameLst>
                                      </p:cBhvr>
                                      <p:tavLst>
                                        <p:tav tm="0">
                                          <p:val>
                                            <p:fltVal val="0"/>
                                          </p:val>
                                        </p:tav>
                                        <p:tav tm="100000">
                                          <p:val>
                                            <p:strVal val="#ppt_w"/>
                                          </p:val>
                                        </p:tav>
                                      </p:tavLst>
                                    </p:anim>
                                    <p:anim calcmode="lin" valueType="num">
                                      <p:cBhvr>
                                        <p:cTn id="14" dur="500" fill="hold"/>
                                        <p:tgtEl>
                                          <p:spTgt spid="68"/>
                                        </p:tgtEl>
                                        <p:attrNameLst>
                                          <p:attrName>ppt_h</p:attrName>
                                        </p:attrNameLst>
                                      </p:cBhvr>
                                      <p:tavLst>
                                        <p:tav tm="0">
                                          <p:val>
                                            <p:fltVal val="0"/>
                                          </p:val>
                                        </p:tav>
                                        <p:tav tm="100000">
                                          <p:val>
                                            <p:strVal val="#ppt_h"/>
                                          </p:val>
                                        </p:tav>
                                      </p:tavLst>
                                    </p:anim>
                                    <p:animEffect transition="in" filter="fade">
                                      <p:cBhvr>
                                        <p:cTn id="15" dur="500"/>
                                        <p:tgtEl>
                                          <p:spTgt spid="68"/>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3"/>
                                        </p:tgtEl>
                                        <p:attrNameLst>
                                          <p:attrName>style.visibility</p:attrName>
                                        </p:attrNameLst>
                                      </p:cBhvr>
                                      <p:to>
                                        <p:strVal val="visible"/>
                                      </p:to>
                                    </p:set>
                                    <p:anim calcmode="lin" valueType="num">
                                      <p:cBhvr>
                                        <p:cTn id="19" dur="500" fill="hold"/>
                                        <p:tgtEl>
                                          <p:spTgt spid="73"/>
                                        </p:tgtEl>
                                        <p:attrNameLst>
                                          <p:attrName>ppt_w</p:attrName>
                                        </p:attrNameLst>
                                      </p:cBhvr>
                                      <p:tavLst>
                                        <p:tav tm="0">
                                          <p:val>
                                            <p:fltVal val="0"/>
                                          </p:val>
                                        </p:tav>
                                        <p:tav tm="100000">
                                          <p:val>
                                            <p:strVal val="#ppt_w"/>
                                          </p:val>
                                        </p:tav>
                                      </p:tavLst>
                                    </p:anim>
                                    <p:anim calcmode="lin" valueType="num">
                                      <p:cBhvr>
                                        <p:cTn id="20" dur="500" fill="hold"/>
                                        <p:tgtEl>
                                          <p:spTgt spid="73"/>
                                        </p:tgtEl>
                                        <p:attrNameLst>
                                          <p:attrName>ppt_h</p:attrName>
                                        </p:attrNameLst>
                                      </p:cBhvr>
                                      <p:tavLst>
                                        <p:tav tm="0">
                                          <p:val>
                                            <p:fltVal val="0"/>
                                          </p:val>
                                        </p:tav>
                                        <p:tav tm="100000">
                                          <p:val>
                                            <p:strVal val="#ppt_h"/>
                                          </p:val>
                                        </p:tav>
                                      </p:tavLst>
                                    </p:anim>
                                    <p:animEffect transition="in" filter="fade">
                                      <p:cBhvr>
                                        <p:cTn id="21" dur="500"/>
                                        <p:tgtEl>
                                          <p:spTgt spid="73"/>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8"/>
                                        </p:tgtEl>
                                        <p:attrNameLst>
                                          <p:attrName>style.visibility</p:attrName>
                                        </p:attrNameLst>
                                      </p:cBhvr>
                                      <p:to>
                                        <p:strVal val="visible"/>
                                      </p:to>
                                    </p:set>
                                    <p:anim calcmode="lin" valueType="num">
                                      <p:cBhvr>
                                        <p:cTn id="25" dur="500" fill="hold"/>
                                        <p:tgtEl>
                                          <p:spTgt spid="78"/>
                                        </p:tgtEl>
                                        <p:attrNameLst>
                                          <p:attrName>ppt_w</p:attrName>
                                        </p:attrNameLst>
                                      </p:cBhvr>
                                      <p:tavLst>
                                        <p:tav tm="0">
                                          <p:val>
                                            <p:fltVal val="0"/>
                                          </p:val>
                                        </p:tav>
                                        <p:tav tm="100000">
                                          <p:val>
                                            <p:strVal val="#ppt_w"/>
                                          </p:val>
                                        </p:tav>
                                      </p:tavLst>
                                    </p:anim>
                                    <p:anim calcmode="lin" valueType="num">
                                      <p:cBhvr>
                                        <p:cTn id="26" dur="500" fill="hold"/>
                                        <p:tgtEl>
                                          <p:spTgt spid="78"/>
                                        </p:tgtEl>
                                        <p:attrNameLst>
                                          <p:attrName>ppt_h</p:attrName>
                                        </p:attrNameLst>
                                      </p:cBhvr>
                                      <p:tavLst>
                                        <p:tav tm="0">
                                          <p:val>
                                            <p:fltVal val="0"/>
                                          </p:val>
                                        </p:tav>
                                        <p:tav tm="100000">
                                          <p:val>
                                            <p:strVal val="#ppt_h"/>
                                          </p:val>
                                        </p:tav>
                                      </p:tavLst>
                                    </p:anim>
                                    <p:animEffect transition="in" filter="fade">
                                      <p:cBhvr>
                                        <p:cTn id="27" dur="500"/>
                                        <p:tgtEl>
                                          <p:spTgt spid="78"/>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83"/>
                                        </p:tgtEl>
                                        <p:attrNameLst>
                                          <p:attrName>style.visibility</p:attrName>
                                        </p:attrNameLst>
                                      </p:cBhvr>
                                      <p:to>
                                        <p:strVal val="visible"/>
                                      </p:to>
                                    </p:set>
                                    <p:anim calcmode="lin" valueType="num">
                                      <p:cBhvr>
                                        <p:cTn id="31" dur="500" fill="hold"/>
                                        <p:tgtEl>
                                          <p:spTgt spid="83"/>
                                        </p:tgtEl>
                                        <p:attrNameLst>
                                          <p:attrName>ppt_w</p:attrName>
                                        </p:attrNameLst>
                                      </p:cBhvr>
                                      <p:tavLst>
                                        <p:tav tm="0">
                                          <p:val>
                                            <p:fltVal val="0"/>
                                          </p:val>
                                        </p:tav>
                                        <p:tav tm="100000">
                                          <p:val>
                                            <p:strVal val="#ppt_w"/>
                                          </p:val>
                                        </p:tav>
                                      </p:tavLst>
                                    </p:anim>
                                    <p:anim calcmode="lin" valueType="num">
                                      <p:cBhvr>
                                        <p:cTn id="32" dur="500" fill="hold"/>
                                        <p:tgtEl>
                                          <p:spTgt spid="83"/>
                                        </p:tgtEl>
                                        <p:attrNameLst>
                                          <p:attrName>ppt_h</p:attrName>
                                        </p:attrNameLst>
                                      </p:cBhvr>
                                      <p:tavLst>
                                        <p:tav tm="0">
                                          <p:val>
                                            <p:fltVal val="0"/>
                                          </p:val>
                                        </p:tav>
                                        <p:tav tm="100000">
                                          <p:val>
                                            <p:strVal val="#ppt_h"/>
                                          </p:val>
                                        </p:tav>
                                      </p:tavLst>
                                    </p:anim>
                                    <p:animEffect transition="in" filter="fade">
                                      <p:cBhvr>
                                        <p:cTn id="33" dur="500"/>
                                        <p:tgtEl>
                                          <p:spTgt spid="83"/>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p:cTn id="37" dur="500" fill="hold"/>
                                        <p:tgtEl>
                                          <p:spTgt spid="88"/>
                                        </p:tgtEl>
                                        <p:attrNameLst>
                                          <p:attrName>ppt_w</p:attrName>
                                        </p:attrNameLst>
                                      </p:cBhvr>
                                      <p:tavLst>
                                        <p:tav tm="0">
                                          <p:val>
                                            <p:fltVal val="0"/>
                                          </p:val>
                                        </p:tav>
                                        <p:tav tm="100000">
                                          <p:val>
                                            <p:strVal val="#ppt_w"/>
                                          </p:val>
                                        </p:tav>
                                      </p:tavLst>
                                    </p:anim>
                                    <p:anim calcmode="lin" valueType="num">
                                      <p:cBhvr>
                                        <p:cTn id="38" dur="500" fill="hold"/>
                                        <p:tgtEl>
                                          <p:spTgt spid="88"/>
                                        </p:tgtEl>
                                        <p:attrNameLst>
                                          <p:attrName>ppt_h</p:attrName>
                                        </p:attrNameLst>
                                      </p:cBhvr>
                                      <p:tavLst>
                                        <p:tav tm="0">
                                          <p:val>
                                            <p:fltVal val="0"/>
                                          </p:val>
                                        </p:tav>
                                        <p:tav tm="100000">
                                          <p:val>
                                            <p:strVal val="#ppt_h"/>
                                          </p:val>
                                        </p:tav>
                                      </p:tavLst>
                                    </p:anim>
                                    <p:animEffect transition="in" filter="fade">
                                      <p:cBhvr>
                                        <p:cTn id="39" dur="500"/>
                                        <p:tgtEl>
                                          <p:spTgt spid="88"/>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93"/>
                                        </p:tgtEl>
                                        <p:attrNameLst>
                                          <p:attrName>style.visibility</p:attrName>
                                        </p:attrNameLst>
                                      </p:cBhvr>
                                      <p:to>
                                        <p:strVal val="visible"/>
                                      </p:to>
                                    </p:set>
                                    <p:anim calcmode="lin" valueType="num">
                                      <p:cBhvr>
                                        <p:cTn id="43" dur="500" fill="hold"/>
                                        <p:tgtEl>
                                          <p:spTgt spid="93"/>
                                        </p:tgtEl>
                                        <p:attrNameLst>
                                          <p:attrName>ppt_w</p:attrName>
                                        </p:attrNameLst>
                                      </p:cBhvr>
                                      <p:tavLst>
                                        <p:tav tm="0">
                                          <p:val>
                                            <p:fltVal val="0"/>
                                          </p:val>
                                        </p:tav>
                                        <p:tav tm="100000">
                                          <p:val>
                                            <p:strVal val="#ppt_w"/>
                                          </p:val>
                                        </p:tav>
                                      </p:tavLst>
                                    </p:anim>
                                    <p:anim calcmode="lin" valueType="num">
                                      <p:cBhvr>
                                        <p:cTn id="44" dur="500" fill="hold"/>
                                        <p:tgtEl>
                                          <p:spTgt spid="93"/>
                                        </p:tgtEl>
                                        <p:attrNameLst>
                                          <p:attrName>ppt_h</p:attrName>
                                        </p:attrNameLst>
                                      </p:cBhvr>
                                      <p:tavLst>
                                        <p:tav tm="0">
                                          <p:val>
                                            <p:fltVal val="0"/>
                                          </p:val>
                                        </p:tav>
                                        <p:tav tm="100000">
                                          <p:val>
                                            <p:strVal val="#ppt_h"/>
                                          </p:val>
                                        </p:tav>
                                      </p:tavLst>
                                    </p:anim>
                                    <p:animEffect transition="in" filter="fade">
                                      <p:cBhvr>
                                        <p:cTn id="4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4385"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438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مراحل الكنيسة السبعة</a:t>
            </a:r>
            <a:endParaRPr lang="en-US" dirty="0">
              <a:latin typeface="Arial" charset="0"/>
              <a:ea typeface="ＭＳ Ｐゴシック" charset="0"/>
            </a:endParaRPr>
          </a:p>
        </p:txBody>
      </p:sp>
      <p:sp>
        <p:nvSpPr>
          <p:cNvPr id="8" name="TextBox 7"/>
          <p:cNvSpPr txBox="1"/>
          <p:nvPr/>
        </p:nvSpPr>
        <p:spPr>
          <a:xfrm rot="19361246">
            <a:off x="-233363" y="5741988"/>
            <a:ext cx="1885951"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rot="19361246">
            <a:off x="7327900" y="57419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لادوكية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rot="19361246">
            <a:off x="5746750" y="5589588"/>
            <a:ext cx="23907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rot="19361246">
            <a:off x="4724400" y="5808663"/>
            <a:ext cx="16700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rot="19361246">
            <a:off x="3484563" y="5741988"/>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rot="19361246">
            <a:off x="2244725" y="5741988"/>
            <a:ext cx="1887538"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rot="19361246">
            <a:off x="1006475" y="57419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4394"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cxnSp>
        <p:nvCxnSpPr>
          <p:cNvPr id="413707" name="Straight Arrow Connector 4"/>
          <p:cNvCxnSpPr>
            <a:cxnSpLocks noChangeShapeType="1"/>
          </p:cNvCxnSpPr>
          <p:nvPr/>
        </p:nvCxnSpPr>
        <p:spPr bwMode="auto">
          <a:xfrm flipV="1">
            <a:off x="323850" y="4941888"/>
            <a:ext cx="8640763" cy="73025"/>
          </a:xfrm>
          <a:prstGeom prst="straightConnector1">
            <a:avLst/>
          </a:prstGeom>
          <a:noFill/>
          <a:ln w="76200">
            <a:solidFill>
              <a:srgbClr val="FFFFFF"/>
            </a:solidFill>
            <a:round/>
            <a:headEnd/>
            <a:tailEnd type="arrow" w="med" len="med"/>
          </a:ln>
          <a:effectLst>
            <a:outerShdw dist="76201" dir="2700000" algn="tl" rotWithShape="0">
              <a:srgbClr val="000000">
                <a:alpha val="78998"/>
              </a:srgbClr>
            </a:outerShdw>
          </a:effectLst>
          <a:extLst>
            <a:ext uri="{909E8E84-426E-40dd-AFC4-6F175D3DCCD1}">
              <a14:hiddenFill xmlns="" xmlns:a14="http://schemas.microsoft.com/office/drawing/2010/main">
                <a:noFill/>
              </a14:hiddenFill>
            </a:ext>
          </a:extLst>
        </p:spPr>
      </p:cxnSp>
      <p:sp>
        <p:nvSpPr>
          <p:cNvPr id="15" name="TextBox 14"/>
          <p:cNvSpPr txBox="1"/>
          <p:nvPr/>
        </p:nvSpPr>
        <p:spPr>
          <a:xfrm rot="19361246">
            <a:off x="-161846" y="1589335"/>
            <a:ext cx="2794133"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مشغولة لكن متراجعة </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a:t>
            </a:r>
          </a:p>
        </p:txBody>
      </p:sp>
      <p:sp>
        <p:nvSpPr>
          <p:cNvPr id="17" name="TextBox 16"/>
          <p:cNvSpPr txBox="1"/>
          <p:nvPr/>
        </p:nvSpPr>
        <p:spPr>
          <a:xfrm rot="19361246">
            <a:off x="7169150" y="1705917"/>
            <a:ext cx="2408238"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مرفهة لكن فاترة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9" name="TextBox 18"/>
          <p:cNvSpPr txBox="1"/>
          <p:nvPr/>
        </p:nvSpPr>
        <p:spPr>
          <a:xfrm rot="19361246">
            <a:off x="5145319" y="1607529"/>
            <a:ext cx="4195582"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مساء معاملتها بسبب فكر الارساليات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1" name="TextBox 20"/>
          <p:cNvSpPr txBox="1"/>
          <p:nvPr/>
        </p:nvSpPr>
        <p:spPr>
          <a:xfrm rot="19361246">
            <a:off x="4768850" y="1570980"/>
            <a:ext cx="2852738"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مميزة لكن ميتة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2" name="TextBox 21"/>
          <p:cNvSpPr txBox="1"/>
          <p:nvPr/>
        </p:nvSpPr>
        <p:spPr>
          <a:xfrm rot="19361246">
            <a:off x="3544140" y="1553240"/>
            <a:ext cx="2911986"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مهتمة لكن غير أخلاقية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3" name="TextBox 22"/>
          <p:cNvSpPr txBox="1"/>
          <p:nvPr/>
        </p:nvSpPr>
        <p:spPr>
          <a:xfrm rot="19361246">
            <a:off x="2347913" y="1678136"/>
            <a:ext cx="2498725" cy="46166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مستمرة لكن مساومة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rot="19361246">
            <a:off x="1111250" y="1687661"/>
            <a:ext cx="2466975" cy="461665"/>
          </a:xfrm>
          <a:prstGeom prst="rect">
            <a:avLst/>
          </a:prstGeom>
          <a:noFill/>
        </p:spPr>
        <p:txBody>
          <a:bodyPr>
            <a:spAutoFit/>
          </a:bodyPr>
          <a:lstStyle>
            <a:defPPr>
              <a:defRPr lang="en-US"/>
            </a:defPPr>
            <a:lvl1pPr algn="ctr">
              <a:defRPr b="1">
                <a:solidFill>
                  <a:schemeClr val="bg1"/>
                </a:solidFill>
                <a:effectLst>
                  <a:outerShdw blurRad="38100" dist="38100" dir="2700000" algn="tl">
                    <a:srgbClr val="000000">
                      <a:alpha val="43137"/>
                    </a:srgbClr>
                  </a:outerShdw>
                </a:effectLst>
                <a:latin typeface="Arial"/>
                <a:cs typeface="Arial"/>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 </a:t>
            </a: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متألمة لكن صامدة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5" name="TextBox 24"/>
          <p:cNvSpPr txBox="1"/>
          <p:nvPr/>
        </p:nvSpPr>
        <p:spPr>
          <a:xfrm rot="19288788">
            <a:off x="-104775" y="3948113"/>
            <a:ext cx="22891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العصر الرسولي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6" name="TextBox 25"/>
          <p:cNvSpPr txBox="1"/>
          <p:nvPr/>
        </p:nvSpPr>
        <p:spPr>
          <a:xfrm rot="19288788">
            <a:off x="7346950" y="3746500"/>
            <a:ext cx="22891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المادية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7" name="TextBox 26"/>
          <p:cNvSpPr txBox="1"/>
          <p:nvPr/>
        </p:nvSpPr>
        <p:spPr>
          <a:xfrm rot="19288788">
            <a:off x="5792788" y="3541713"/>
            <a:ext cx="3452812"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عصر الارساليات الحديثة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8" name="TextBox 27"/>
          <p:cNvSpPr txBox="1"/>
          <p:nvPr/>
        </p:nvSpPr>
        <p:spPr>
          <a:xfrm rot="19288788">
            <a:off x="4786313" y="3587750"/>
            <a:ext cx="25860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الإصلاح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9" name="TextBox 28"/>
          <p:cNvSpPr txBox="1"/>
          <p:nvPr/>
        </p:nvSpPr>
        <p:spPr>
          <a:xfrm rot="19288788">
            <a:off x="3602038" y="3746500"/>
            <a:ext cx="2290762"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العصور الوسطى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0" name="TextBox 29"/>
          <p:cNvSpPr txBox="1"/>
          <p:nvPr/>
        </p:nvSpPr>
        <p:spPr>
          <a:xfrm rot="19288788">
            <a:off x="2273474" y="3835454"/>
            <a:ext cx="2290763"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القسطنطينية </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Box 30"/>
          <p:cNvSpPr txBox="1"/>
          <p:nvPr/>
        </p:nvSpPr>
        <p:spPr>
          <a:xfrm rot="19288788">
            <a:off x="1092200" y="3843338"/>
            <a:ext cx="2573338"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أباء الكنيسة </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2" name="TextBox 31"/>
          <p:cNvSpPr txBox="1"/>
          <p:nvPr/>
        </p:nvSpPr>
        <p:spPr>
          <a:xfrm>
            <a:off x="0" y="5027613"/>
            <a:ext cx="684213" cy="46196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33</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3" name="TextBox 32"/>
          <p:cNvSpPr txBox="1"/>
          <p:nvPr/>
        </p:nvSpPr>
        <p:spPr>
          <a:xfrm>
            <a:off x="7308850" y="5027613"/>
            <a:ext cx="935038"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1900</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4" name="TextBox 33"/>
          <p:cNvSpPr txBox="1"/>
          <p:nvPr/>
        </p:nvSpPr>
        <p:spPr>
          <a:xfrm>
            <a:off x="5934075" y="5027613"/>
            <a:ext cx="1187450"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1795</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5" name="TextBox 34"/>
          <p:cNvSpPr txBox="1"/>
          <p:nvPr/>
        </p:nvSpPr>
        <p:spPr>
          <a:xfrm>
            <a:off x="4616450" y="5027613"/>
            <a:ext cx="1035050"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1453</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3465513" y="5027613"/>
            <a:ext cx="938212"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476</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p:cNvSpPr txBox="1"/>
          <p:nvPr/>
        </p:nvSpPr>
        <p:spPr>
          <a:xfrm>
            <a:off x="2225675" y="5027613"/>
            <a:ext cx="938213"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313</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Box 37"/>
          <p:cNvSpPr txBox="1"/>
          <p:nvPr/>
        </p:nvSpPr>
        <p:spPr>
          <a:xfrm>
            <a:off x="987425" y="5027613"/>
            <a:ext cx="936625" cy="460375"/>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100</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404492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413707"/>
                                        </p:tgtEl>
                                        <p:attrNameLst>
                                          <p:attrName>style.visibility</p:attrName>
                                        </p:attrNameLst>
                                      </p:cBhvr>
                                      <p:to>
                                        <p:strVal val="visible"/>
                                      </p:to>
                                    </p:set>
                                    <p:animEffect transition="in" filter="wipe(left)">
                                      <p:cBhvr>
                                        <p:cTn id="7" dur="1000"/>
                                        <p:tgtEl>
                                          <p:spTgt spid="4137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strVal val="#ppt_w*0.70"/>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Effect transition="in" filter="fade">
                                      <p:cBhvr>
                                        <p:cTn id="21" dur="1000"/>
                                        <p:tgtEl>
                                          <p:spTgt spid="1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55"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1000" fill="hold"/>
                                        <p:tgtEl>
                                          <p:spTgt spid="32"/>
                                        </p:tgtEl>
                                        <p:attrNameLst>
                                          <p:attrName>ppt_w</p:attrName>
                                        </p:attrNameLst>
                                      </p:cBhvr>
                                      <p:tavLst>
                                        <p:tav tm="0">
                                          <p:val>
                                            <p:strVal val="#ppt_w*0.70"/>
                                          </p:val>
                                        </p:tav>
                                        <p:tav tm="100000">
                                          <p:val>
                                            <p:strVal val="#ppt_w"/>
                                          </p:val>
                                        </p:tav>
                                      </p:tavLst>
                                    </p:anim>
                                    <p:anim calcmode="lin" valueType="num">
                                      <p:cBhvr>
                                        <p:cTn id="29" dur="1000" fill="hold"/>
                                        <p:tgtEl>
                                          <p:spTgt spid="32"/>
                                        </p:tgtEl>
                                        <p:attrNameLst>
                                          <p:attrName>ppt_h</p:attrName>
                                        </p:attrNameLst>
                                      </p:cBhvr>
                                      <p:tavLst>
                                        <p:tav tm="0">
                                          <p:val>
                                            <p:strVal val="#ppt_h"/>
                                          </p:val>
                                        </p:tav>
                                        <p:tav tm="100000">
                                          <p:val>
                                            <p:strVal val="#ppt_h"/>
                                          </p:val>
                                        </p:tav>
                                      </p:tavLst>
                                    </p:anim>
                                    <p:animEffect transition="in" filter="fade">
                                      <p:cBhvr>
                                        <p:cTn id="30" dur="1000"/>
                                        <p:tgtEl>
                                          <p:spTgt spid="32"/>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strVal val="#ppt_w*0.70"/>
                                          </p:val>
                                        </p:tav>
                                        <p:tav tm="100000">
                                          <p:val>
                                            <p:strVal val="#ppt_w"/>
                                          </p:val>
                                        </p:tav>
                                      </p:tavLst>
                                    </p:anim>
                                    <p:anim calcmode="lin" valueType="num">
                                      <p:cBhvr>
                                        <p:cTn id="36" dur="1000" fill="hold"/>
                                        <p:tgtEl>
                                          <p:spTgt spid="20"/>
                                        </p:tgtEl>
                                        <p:attrNameLst>
                                          <p:attrName>ppt_h</p:attrName>
                                        </p:attrNameLst>
                                      </p:cBhvr>
                                      <p:tavLst>
                                        <p:tav tm="0">
                                          <p:val>
                                            <p:strVal val="#ppt_h"/>
                                          </p:val>
                                        </p:tav>
                                        <p:tav tm="100000">
                                          <p:val>
                                            <p:strVal val="#ppt_h"/>
                                          </p:val>
                                        </p:tav>
                                      </p:tavLst>
                                    </p:anim>
                                    <p:animEffect transition="in" filter="fade">
                                      <p:cBhvr>
                                        <p:cTn id="37" dur="1000"/>
                                        <p:tgtEl>
                                          <p:spTgt spid="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p:cTn id="42" dur="1000" fill="hold"/>
                                        <p:tgtEl>
                                          <p:spTgt spid="24"/>
                                        </p:tgtEl>
                                        <p:attrNameLst>
                                          <p:attrName>ppt_w</p:attrName>
                                        </p:attrNameLst>
                                      </p:cBhvr>
                                      <p:tavLst>
                                        <p:tav tm="0">
                                          <p:val>
                                            <p:strVal val="#ppt_w*0.70"/>
                                          </p:val>
                                        </p:tav>
                                        <p:tav tm="100000">
                                          <p:val>
                                            <p:strVal val="#ppt_w"/>
                                          </p:val>
                                        </p:tav>
                                      </p:tavLst>
                                    </p:anim>
                                    <p:anim calcmode="lin" valueType="num">
                                      <p:cBhvr>
                                        <p:cTn id="43" dur="1000" fill="hold"/>
                                        <p:tgtEl>
                                          <p:spTgt spid="24"/>
                                        </p:tgtEl>
                                        <p:attrNameLst>
                                          <p:attrName>ppt_h</p:attrName>
                                        </p:attrNameLst>
                                      </p:cBhvr>
                                      <p:tavLst>
                                        <p:tav tm="0">
                                          <p:val>
                                            <p:strVal val="#ppt_h"/>
                                          </p:val>
                                        </p:tav>
                                        <p:tav tm="100000">
                                          <p:val>
                                            <p:strVal val="#ppt_h"/>
                                          </p:val>
                                        </p:tav>
                                      </p:tavLst>
                                    </p:anim>
                                    <p:animEffect transition="in" filter="fade">
                                      <p:cBhvr>
                                        <p:cTn id="44" dur="1000"/>
                                        <p:tgtEl>
                                          <p:spTgt spid="2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55"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 calcmode="lin" valueType="num">
                                      <p:cBhvr>
                                        <p:cTn id="51" dur="1000" fill="hold"/>
                                        <p:tgtEl>
                                          <p:spTgt spid="38"/>
                                        </p:tgtEl>
                                        <p:attrNameLst>
                                          <p:attrName>ppt_w</p:attrName>
                                        </p:attrNameLst>
                                      </p:cBhvr>
                                      <p:tavLst>
                                        <p:tav tm="0">
                                          <p:val>
                                            <p:strVal val="#ppt_w*0.70"/>
                                          </p:val>
                                        </p:tav>
                                        <p:tav tm="100000">
                                          <p:val>
                                            <p:strVal val="#ppt_w"/>
                                          </p:val>
                                        </p:tav>
                                      </p:tavLst>
                                    </p:anim>
                                    <p:anim calcmode="lin" valueType="num">
                                      <p:cBhvr>
                                        <p:cTn id="52" dur="1000" fill="hold"/>
                                        <p:tgtEl>
                                          <p:spTgt spid="38"/>
                                        </p:tgtEl>
                                        <p:attrNameLst>
                                          <p:attrName>ppt_h</p:attrName>
                                        </p:attrNameLst>
                                      </p:cBhvr>
                                      <p:tavLst>
                                        <p:tav tm="0">
                                          <p:val>
                                            <p:strVal val="#ppt_h"/>
                                          </p:val>
                                        </p:tav>
                                        <p:tav tm="100000">
                                          <p:val>
                                            <p:strVal val="#ppt_h"/>
                                          </p:val>
                                        </p:tav>
                                      </p:tavLst>
                                    </p:anim>
                                    <p:animEffect transition="in" filter="fade">
                                      <p:cBhvr>
                                        <p:cTn id="53" dur="1000"/>
                                        <p:tgtEl>
                                          <p:spTgt spid="38"/>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000" fill="hold"/>
                                        <p:tgtEl>
                                          <p:spTgt spid="18"/>
                                        </p:tgtEl>
                                        <p:attrNameLst>
                                          <p:attrName>ppt_w</p:attrName>
                                        </p:attrNameLst>
                                      </p:cBhvr>
                                      <p:tavLst>
                                        <p:tav tm="0">
                                          <p:val>
                                            <p:strVal val="#ppt_w*0.70"/>
                                          </p:val>
                                        </p:tav>
                                        <p:tav tm="100000">
                                          <p:val>
                                            <p:strVal val="#ppt_w"/>
                                          </p:val>
                                        </p:tav>
                                      </p:tavLst>
                                    </p:anim>
                                    <p:anim calcmode="lin" valueType="num">
                                      <p:cBhvr>
                                        <p:cTn id="59" dur="1000" fill="hold"/>
                                        <p:tgtEl>
                                          <p:spTgt spid="18"/>
                                        </p:tgtEl>
                                        <p:attrNameLst>
                                          <p:attrName>ppt_h</p:attrName>
                                        </p:attrNameLst>
                                      </p:cBhvr>
                                      <p:tavLst>
                                        <p:tav tm="0">
                                          <p:val>
                                            <p:strVal val="#ppt_h"/>
                                          </p:val>
                                        </p:tav>
                                        <p:tav tm="100000">
                                          <p:val>
                                            <p:strVal val="#ppt_h"/>
                                          </p:val>
                                        </p:tav>
                                      </p:tavLst>
                                    </p:anim>
                                    <p:animEffect transition="in" filter="fade">
                                      <p:cBhvr>
                                        <p:cTn id="60" dur="1000"/>
                                        <p:tgtEl>
                                          <p:spTgt spid="18"/>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0"/>
                                        </p:tgtEl>
                                        <p:attrNameLst>
                                          <p:attrName>style.visibility</p:attrName>
                                        </p:attrNameLst>
                                      </p:cBhvr>
                                      <p:to>
                                        <p:strVal val="visible"/>
                                      </p:to>
                                    </p:set>
                                  </p:childTnLst>
                                </p:cTn>
                              </p:par>
                              <p:par>
                                <p:cTn id="72" presetID="55"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 calcmode="lin" valueType="num">
                                      <p:cBhvr>
                                        <p:cTn id="74" dur="1000" fill="hold"/>
                                        <p:tgtEl>
                                          <p:spTgt spid="37"/>
                                        </p:tgtEl>
                                        <p:attrNameLst>
                                          <p:attrName>ppt_w</p:attrName>
                                        </p:attrNameLst>
                                      </p:cBhvr>
                                      <p:tavLst>
                                        <p:tav tm="0">
                                          <p:val>
                                            <p:strVal val="#ppt_w*0.70"/>
                                          </p:val>
                                        </p:tav>
                                        <p:tav tm="100000">
                                          <p:val>
                                            <p:strVal val="#ppt_w"/>
                                          </p:val>
                                        </p:tav>
                                      </p:tavLst>
                                    </p:anim>
                                    <p:anim calcmode="lin" valueType="num">
                                      <p:cBhvr>
                                        <p:cTn id="75" dur="1000" fill="hold"/>
                                        <p:tgtEl>
                                          <p:spTgt spid="37"/>
                                        </p:tgtEl>
                                        <p:attrNameLst>
                                          <p:attrName>ppt_h</p:attrName>
                                        </p:attrNameLst>
                                      </p:cBhvr>
                                      <p:tavLst>
                                        <p:tav tm="0">
                                          <p:val>
                                            <p:strVal val="#ppt_h"/>
                                          </p:val>
                                        </p:tav>
                                        <p:tav tm="100000">
                                          <p:val>
                                            <p:strVal val="#ppt_h"/>
                                          </p:val>
                                        </p:tav>
                                      </p:tavLst>
                                    </p:anim>
                                    <p:animEffect transition="in" filter="fade">
                                      <p:cBhvr>
                                        <p:cTn id="76" dur="1000"/>
                                        <p:tgtEl>
                                          <p:spTgt spid="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55" presetClass="entr"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1000" fill="hold"/>
                                        <p:tgtEl>
                                          <p:spTgt spid="16"/>
                                        </p:tgtEl>
                                        <p:attrNameLst>
                                          <p:attrName>ppt_w</p:attrName>
                                        </p:attrNameLst>
                                      </p:cBhvr>
                                      <p:tavLst>
                                        <p:tav tm="0">
                                          <p:val>
                                            <p:strVal val="#ppt_w*0.70"/>
                                          </p:val>
                                        </p:tav>
                                        <p:tav tm="100000">
                                          <p:val>
                                            <p:strVal val="#ppt_w"/>
                                          </p:val>
                                        </p:tav>
                                      </p:tavLst>
                                    </p:anim>
                                    <p:anim calcmode="lin" valueType="num">
                                      <p:cBhvr>
                                        <p:cTn id="82" dur="1000" fill="hold"/>
                                        <p:tgtEl>
                                          <p:spTgt spid="16"/>
                                        </p:tgtEl>
                                        <p:attrNameLst>
                                          <p:attrName>ppt_h</p:attrName>
                                        </p:attrNameLst>
                                      </p:cBhvr>
                                      <p:tavLst>
                                        <p:tav tm="0">
                                          <p:val>
                                            <p:strVal val="#ppt_h"/>
                                          </p:val>
                                        </p:tav>
                                        <p:tav tm="100000">
                                          <p:val>
                                            <p:strVal val="#ppt_h"/>
                                          </p:val>
                                        </p:tav>
                                      </p:tavLst>
                                    </p:anim>
                                    <p:animEffect transition="in" filter="fade">
                                      <p:cBhvr>
                                        <p:cTn id="83" dur="1000"/>
                                        <p:tgtEl>
                                          <p:spTgt spid="1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55" presetClass="entr" presetSubtype="0" fill="hold" grpId="0" nodeType="clickEffect">
                                  <p:stCondLst>
                                    <p:cond delay="0"/>
                                  </p:stCondLst>
                                  <p:childTnLst>
                                    <p:set>
                                      <p:cBhvr>
                                        <p:cTn id="87" dur="1" fill="hold">
                                          <p:stCondLst>
                                            <p:cond delay="0"/>
                                          </p:stCondLst>
                                        </p:cTn>
                                        <p:tgtEl>
                                          <p:spTgt spid="22"/>
                                        </p:tgtEl>
                                        <p:attrNameLst>
                                          <p:attrName>style.visibility</p:attrName>
                                        </p:attrNameLst>
                                      </p:cBhvr>
                                      <p:to>
                                        <p:strVal val="visible"/>
                                      </p:to>
                                    </p:set>
                                    <p:anim calcmode="lin" valueType="num">
                                      <p:cBhvr>
                                        <p:cTn id="88" dur="1000" fill="hold"/>
                                        <p:tgtEl>
                                          <p:spTgt spid="22"/>
                                        </p:tgtEl>
                                        <p:attrNameLst>
                                          <p:attrName>ppt_w</p:attrName>
                                        </p:attrNameLst>
                                      </p:cBhvr>
                                      <p:tavLst>
                                        <p:tav tm="0">
                                          <p:val>
                                            <p:strVal val="#ppt_w*0.70"/>
                                          </p:val>
                                        </p:tav>
                                        <p:tav tm="100000">
                                          <p:val>
                                            <p:strVal val="#ppt_w"/>
                                          </p:val>
                                        </p:tav>
                                      </p:tavLst>
                                    </p:anim>
                                    <p:anim calcmode="lin" valueType="num">
                                      <p:cBhvr>
                                        <p:cTn id="89" dur="1000" fill="hold"/>
                                        <p:tgtEl>
                                          <p:spTgt spid="22"/>
                                        </p:tgtEl>
                                        <p:attrNameLst>
                                          <p:attrName>ppt_h</p:attrName>
                                        </p:attrNameLst>
                                      </p:cBhvr>
                                      <p:tavLst>
                                        <p:tav tm="0">
                                          <p:val>
                                            <p:strVal val="#ppt_h"/>
                                          </p:val>
                                        </p:tav>
                                        <p:tav tm="100000">
                                          <p:val>
                                            <p:strVal val="#ppt_h"/>
                                          </p:val>
                                        </p:tav>
                                      </p:tavLst>
                                    </p:anim>
                                    <p:animEffect transition="in" filter="fade">
                                      <p:cBhvr>
                                        <p:cTn id="90" dur="1000"/>
                                        <p:tgtEl>
                                          <p:spTgt spid="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55" presetClass="entr" presetSubtype="0" fill="hold" grpId="0" nodeType="withEffect">
                                  <p:stCondLst>
                                    <p:cond delay="0"/>
                                  </p:stCondLst>
                                  <p:childTnLst>
                                    <p:set>
                                      <p:cBhvr>
                                        <p:cTn id="96" dur="1" fill="hold">
                                          <p:stCondLst>
                                            <p:cond delay="0"/>
                                          </p:stCondLst>
                                        </p:cTn>
                                        <p:tgtEl>
                                          <p:spTgt spid="36"/>
                                        </p:tgtEl>
                                        <p:attrNameLst>
                                          <p:attrName>style.visibility</p:attrName>
                                        </p:attrNameLst>
                                      </p:cBhvr>
                                      <p:to>
                                        <p:strVal val="visible"/>
                                      </p:to>
                                    </p:set>
                                    <p:anim calcmode="lin" valueType="num">
                                      <p:cBhvr>
                                        <p:cTn id="97" dur="1000" fill="hold"/>
                                        <p:tgtEl>
                                          <p:spTgt spid="36"/>
                                        </p:tgtEl>
                                        <p:attrNameLst>
                                          <p:attrName>ppt_w</p:attrName>
                                        </p:attrNameLst>
                                      </p:cBhvr>
                                      <p:tavLst>
                                        <p:tav tm="0">
                                          <p:val>
                                            <p:strVal val="#ppt_w*0.70"/>
                                          </p:val>
                                        </p:tav>
                                        <p:tav tm="100000">
                                          <p:val>
                                            <p:strVal val="#ppt_w"/>
                                          </p:val>
                                        </p:tav>
                                      </p:tavLst>
                                    </p:anim>
                                    <p:anim calcmode="lin" valueType="num">
                                      <p:cBhvr>
                                        <p:cTn id="98" dur="1000" fill="hold"/>
                                        <p:tgtEl>
                                          <p:spTgt spid="36"/>
                                        </p:tgtEl>
                                        <p:attrNameLst>
                                          <p:attrName>ppt_h</p:attrName>
                                        </p:attrNameLst>
                                      </p:cBhvr>
                                      <p:tavLst>
                                        <p:tav tm="0">
                                          <p:val>
                                            <p:strVal val="#ppt_h"/>
                                          </p:val>
                                        </p:tav>
                                        <p:tav tm="100000">
                                          <p:val>
                                            <p:strVal val="#ppt_h"/>
                                          </p:val>
                                        </p:tav>
                                      </p:tavLst>
                                    </p:anim>
                                    <p:animEffect transition="in" filter="fade">
                                      <p:cBhvr>
                                        <p:cTn id="99" dur="10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5" presetClass="entr" presetSubtype="0" fill="hold" grpId="0" nodeType="clickEffect">
                                  <p:stCondLst>
                                    <p:cond delay="0"/>
                                  </p:stCondLst>
                                  <p:childTnLst>
                                    <p:set>
                                      <p:cBhvr>
                                        <p:cTn id="103" dur="1" fill="hold">
                                          <p:stCondLst>
                                            <p:cond delay="0"/>
                                          </p:stCondLst>
                                        </p:cTn>
                                        <p:tgtEl>
                                          <p:spTgt spid="14"/>
                                        </p:tgtEl>
                                        <p:attrNameLst>
                                          <p:attrName>style.visibility</p:attrName>
                                        </p:attrNameLst>
                                      </p:cBhvr>
                                      <p:to>
                                        <p:strVal val="visible"/>
                                      </p:to>
                                    </p:set>
                                    <p:anim calcmode="lin" valueType="num">
                                      <p:cBhvr>
                                        <p:cTn id="104" dur="1000" fill="hold"/>
                                        <p:tgtEl>
                                          <p:spTgt spid="14"/>
                                        </p:tgtEl>
                                        <p:attrNameLst>
                                          <p:attrName>ppt_w</p:attrName>
                                        </p:attrNameLst>
                                      </p:cBhvr>
                                      <p:tavLst>
                                        <p:tav tm="0">
                                          <p:val>
                                            <p:strVal val="#ppt_w*0.70"/>
                                          </p:val>
                                        </p:tav>
                                        <p:tav tm="100000">
                                          <p:val>
                                            <p:strVal val="#ppt_w"/>
                                          </p:val>
                                        </p:tav>
                                      </p:tavLst>
                                    </p:anim>
                                    <p:anim calcmode="lin" valueType="num">
                                      <p:cBhvr>
                                        <p:cTn id="105" dur="1000" fill="hold"/>
                                        <p:tgtEl>
                                          <p:spTgt spid="14"/>
                                        </p:tgtEl>
                                        <p:attrNameLst>
                                          <p:attrName>ppt_h</p:attrName>
                                        </p:attrNameLst>
                                      </p:cBhvr>
                                      <p:tavLst>
                                        <p:tav tm="0">
                                          <p:val>
                                            <p:strVal val="#ppt_h"/>
                                          </p:val>
                                        </p:tav>
                                        <p:tav tm="100000">
                                          <p:val>
                                            <p:strVal val="#ppt_h"/>
                                          </p:val>
                                        </p:tav>
                                      </p:tavLst>
                                    </p:anim>
                                    <p:animEffect transition="in" filter="fade">
                                      <p:cBhvr>
                                        <p:cTn id="106" dur="1000"/>
                                        <p:tgtEl>
                                          <p:spTgt spid="14"/>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5" presetClass="entr" presetSubtype="0" fill="hold" grpId="0" nodeType="clickEffect">
                                  <p:stCondLst>
                                    <p:cond delay="0"/>
                                  </p:stCondLst>
                                  <p:childTnLst>
                                    <p:set>
                                      <p:cBhvr>
                                        <p:cTn id="110" dur="1" fill="hold">
                                          <p:stCondLst>
                                            <p:cond delay="0"/>
                                          </p:stCondLst>
                                        </p:cTn>
                                        <p:tgtEl>
                                          <p:spTgt spid="21"/>
                                        </p:tgtEl>
                                        <p:attrNameLst>
                                          <p:attrName>style.visibility</p:attrName>
                                        </p:attrNameLst>
                                      </p:cBhvr>
                                      <p:to>
                                        <p:strVal val="visible"/>
                                      </p:to>
                                    </p:set>
                                    <p:anim calcmode="lin" valueType="num">
                                      <p:cBhvr>
                                        <p:cTn id="111" dur="1000" fill="hold"/>
                                        <p:tgtEl>
                                          <p:spTgt spid="21"/>
                                        </p:tgtEl>
                                        <p:attrNameLst>
                                          <p:attrName>ppt_w</p:attrName>
                                        </p:attrNameLst>
                                      </p:cBhvr>
                                      <p:tavLst>
                                        <p:tav tm="0">
                                          <p:val>
                                            <p:strVal val="#ppt_w*0.70"/>
                                          </p:val>
                                        </p:tav>
                                        <p:tav tm="100000">
                                          <p:val>
                                            <p:strVal val="#ppt_w"/>
                                          </p:val>
                                        </p:tav>
                                      </p:tavLst>
                                    </p:anim>
                                    <p:anim calcmode="lin" valueType="num">
                                      <p:cBhvr>
                                        <p:cTn id="112" dur="1000" fill="hold"/>
                                        <p:tgtEl>
                                          <p:spTgt spid="21"/>
                                        </p:tgtEl>
                                        <p:attrNameLst>
                                          <p:attrName>ppt_h</p:attrName>
                                        </p:attrNameLst>
                                      </p:cBhvr>
                                      <p:tavLst>
                                        <p:tav tm="0">
                                          <p:val>
                                            <p:strVal val="#ppt_h"/>
                                          </p:val>
                                        </p:tav>
                                        <p:tav tm="100000">
                                          <p:val>
                                            <p:strVal val="#ppt_h"/>
                                          </p:val>
                                        </p:tav>
                                      </p:tavLst>
                                    </p:anim>
                                    <p:animEffect transition="in" filter="fade">
                                      <p:cBhvr>
                                        <p:cTn id="113" dur="1000"/>
                                        <p:tgtEl>
                                          <p:spTgt spid="21"/>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grpId="0" nodeType="clickEffect">
                                  <p:stCondLst>
                                    <p:cond delay="0"/>
                                  </p:stCondLst>
                                  <p:childTnLst>
                                    <p:set>
                                      <p:cBhvr>
                                        <p:cTn id="117" dur="1" fill="hold">
                                          <p:stCondLst>
                                            <p:cond delay="0"/>
                                          </p:stCondLst>
                                        </p:cTn>
                                        <p:tgtEl>
                                          <p:spTgt spid="28"/>
                                        </p:tgtEl>
                                        <p:attrNameLst>
                                          <p:attrName>style.visibility</p:attrName>
                                        </p:attrNameLst>
                                      </p:cBhvr>
                                      <p:to>
                                        <p:strVal val="visible"/>
                                      </p:to>
                                    </p:set>
                                  </p:childTnLst>
                                </p:cTn>
                              </p:par>
                              <p:par>
                                <p:cTn id="118" presetID="55" presetClass="entr" presetSubtype="0" fill="hold" grpId="0" nodeType="withEffect">
                                  <p:stCondLst>
                                    <p:cond delay="0"/>
                                  </p:stCondLst>
                                  <p:childTnLst>
                                    <p:set>
                                      <p:cBhvr>
                                        <p:cTn id="119" dur="1" fill="hold">
                                          <p:stCondLst>
                                            <p:cond delay="0"/>
                                          </p:stCondLst>
                                        </p:cTn>
                                        <p:tgtEl>
                                          <p:spTgt spid="35"/>
                                        </p:tgtEl>
                                        <p:attrNameLst>
                                          <p:attrName>style.visibility</p:attrName>
                                        </p:attrNameLst>
                                      </p:cBhvr>
                                      <p:to>
                                        <p:strVal val="visible"/>
                                      </p:to>
                                    </p:set>
                                    <p:anim calcmode="lin" valueType="num">
                                      <p:cBhvr>
                                        <p:cTn id="120" dur="1000" fill="hold"/>
                                        <p:tgtEl>
                                          <p:spTgt spid="35"/>
                                        </p:tgtEl>
                                        <p:attrNameLst>
                                          <p:attrName>ppt_w</p:attrName>
                                        </p:attrNameLst>
                                      </p:cBhvr>
                                      <p:tavLst>
                                        <p:tav tm="0">
                                          <p:val>
                                            <p:strVal val="#ppt_w*0.70"/>
                                          </p:val>
                                        </p:tav>
                                        <p:tav tm="100000">
                                          <p:val>
                                            <p:strVal val="#ppt_w"/>
                                          </p:val>
                                        </p:tav>
                                      </p:tavLst>
                                    </p:anim>
                                    <p:anim calcmode="lin" valueType="num">
                                      <p:cBhvr>
                                        <p:cTn id="121" dur="1000" fill="hold"/>
                                        <p:tgtEl>
                                          <p:spTgt spid="35"/>
                                        </p:tgtEl>
                                        <p:attrNameLst>
                                          <p:attrName>ppt_h</p:attrName>
                                        </p:attrNameLst>
                                      </p:cBhvr>
                                      <p:tavLst>
                                        <p:tav tm="0">
                                          <p:val>
                                            <p:strVal val="#ppt_h"/>
                                          </p:val>
                                        </p:tav>
                                        <p:tav tm="100000">
                                          <p:val>
                                            <p:strVal val="#ppt_h"/>
                                          </p:val>
                                        </p:tav>
                                      </p:tavLst>
                                    </p:anim>
                                    <p:animEffect transition="in" filter="fade">
                                      <p:cBhvr>
                                        <p:cTn id="122" dur="1000"/>
                                        <p:tgtEl>
                                          <p:spTgt spid="35"/>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55" presetClass="entr" presetSubtype="0" fill="hold" grpId="0" nodeType="clickEffect">
                                  <p:stCondLst>
                                    <p:cond delay="0"/>
                                  </p:stCondLst>
                                  <p:childTnLst>
                                    <p:set>
                                      <p:cBhvr>
                                        <p:cTn id="126" dur="1" fill="hold">
                                          <p:stCondLst>
                                            <p:cond delay="0"/>
                                          </p:stCondLst>
                                        </p:cTn>
                                        <p:tgtEl>
                                          <p:spTgt spid="12"/>
                                        </p:tgtEl>
                                        <p:attrNameLst>
                                          <p:attrName>style.visibility</p:attrName>
                                        </p:attrNameLst>
                                      </p:cBhvr>
                                      <p:to>
                                        <p:strVal val="visible"/>
                                      </p:to>
                                    </p:set>
                                    <p:anim calcmode="lin" valueType="num">
                                      <p:cBhvr>
                                        <p:cTn id="127" dur="1000" fill="hold"/>
                                        <p:tgtEl>
                                          <p:spTgt spid="12"/>
                                        </p:tgtEl>
                                        <p:attrNameLst>
                                          <p:attrName>ppt_w</p:attrName>
                                        </p:attrNameLst>
                                      </p:cBhvr>
                                      <p:tavLst>
                                        <p:tav tm="0">
                                          <p:val>
                                            <p:strVal val="#ppt_w*0.70"/>
                                          </p:val>
                                        </p:tav>
                                        <p:tav tm="100000">
                                          <p:val>
                                            <p:strVal val="#ppt_w"/>
                                          </p:val>
                                        </p:tav>
                                      </p:tavLst>
                                    </p:anim>
                                    <p:anim calcmode="lin" valueType="num">
                                      <p:cBhvr>
                                        <p:cTn id="128" dur="1000" fill="hold"/>
                                        <p:tgtEl>
                                          <p:spTgt spid="12"/>
                                        </p:tgtEl>
                                        <p:attrNameLst>
                                          <p:attrName>ppt_h</p:attrName>
                                        </p:attrNameLst>
                                      </p:cBhvr>
                                      <p:tavLst>
                                        <p:tav tm="0">
                                          <p:val>
                                            <p:strVal val="#ppt_h"/>
                                          </p:val>
                                        </p:tav>
                                        <p:tav tm="100000">
                                          <p:val>
                                            <p:strVal val="#ppt_h"/>
                                          </p:val>
                                        </p:tav>
                                      </p:tavLst>
                                    </p:anim>
                                    <p:animEffect transition="in" filter="fade">
                                      <p:cBhvr>
                                        <p:cTn id="129" dur="1000"/>
                                        <p:tgtEl>
                                          <p:spTgt spid="12"/>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55" presetClass="entr" presetSubtype="0" fill="hold" grpId="0" nodeType="clickEffect">
                                  <p:stCondLst>
                                    <p:cond delay="0"/>
                                  </p:stCondLst>
                                  <p:childTnLst>
                                    <p:set>
                                      <p:cBhvr>
                                        <p:cTn id="133" dur="1" fill="hold">
                                          <p:stCondLst>
                                            <p:cond delay="0"/>
                                          </p:stCondLst>
                                        </p:cTn>
                                        <p:tgtEl>
                                          <p:spTgt spid="19"/>
                                        </p:tgtEl>
                                        <p:attrNameLst>
                                          <p:attrName>style.visibility</p:attrName>
                                        </p:attrNameLst>
                                      </p:cBhvr>
                                      <p:to>
                                        <p:strVal val="visible"/>
                                      </p:to>
                                    </p:set>
                                    <p:anim calcmode="lin" valueType="num">
                                      <p:cBhvr>
                                        <p:cTn id="134" dur="1000" fill="hold"/>
                                        <p:tgtEl>
                                          <p:spTgt spid="19"/>
                                        </p:tgtEl>
                                        <p:attrNameLst>
                                          <p:attrName>ppt_w</p:attrName>
                                        </p:attrNameLst>
                                      </p:cBhvr>
                                      <p:tavLst>
                                        <p:tav tm="0">
                                          <p:val>
                                            <p:strVal val="#ppt_w*0.70"/>
                                          </p:val>
                                        </p:tav>
                                        <p:tav tm="100000">
                                          <p:val>
                                            <p:strVal val="#ppt_w"/>
                                          </p:val>
                                        </p:tav>
                                      </p:tavLst>
                                    </p:anim>
                                    <p:anim calcmode="lin" valueType="num">
                                      <p:cBhvr>
                                        <p:cTn id="135" dur="1000" fill="hold"/>
                                        <p:tgtEl>
                                          <p:spTgt spid="19"/>
                                        </p:tgtEl>
                                        <p:attrNameLst>
                                          <p:attrName>ppt_h</p:attrName>
                                        </p:attrNameLst>
                                      </p:cBhvr>
                                      <p:tavLst>
                                        <p:tav tm="0">
                                          <p:val>
                                            <p:strVal val="#ppt_h"/>
                                          </p:val>
                                        </p:tav>
                                        <p:tav tm="100000">
                                          <p:val>
                                            <p:strVal val="#ppt_h"/>
                                          </p:val>
                                        </p:tav>
                                      </p:tavLst>
                                    </p:anim>
                                    <p:animEffect transition="in" filter="fade">
                                      <p:cBhvr>
                                        <p:cTn id="136" dur="1000"/>
                                        <p:tgtEl>
                                          <p:spTgt spid="19"/>
                                        </p:tgtEl>
                                      </p:cBhvr>
                                    </p:animEffec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27"/>
                                        </p:tgtEl>
                                        <p:attrNameLst>
                                          <p:attrName>style.visibility</p:attrName>
                                        </p:attrNameLst>
                                      </p:cBhvr>
                                      <p:to>
                                        <p:strVal val="visible"/>
                                      </p:to>
                                    </p:set>
                                  </p:childTnLst>
                                </p:cTn>
                              </p:par>
                              <p:par>
                                <p:cTn id="141" presetID="55" presetClass="entr" presetSubtype="0" fill="hold" grpId="0" nodeType="withEffect">
                                  <p:stCondLst>
                                    <p:cond delay="0"/>
                                  </p:stCondLst>
                                  <p:childTnLst>
                                    <p:set>
                                      <p:cBhvr>
                                        <p:cTn id="142" dur="1" fill="hold">
                                          <p:stCondLst>
                                            <p:cond delay="0"/>
                                          </p:stCondLst>
                                        </p:cTn>
                                        <p:tgtEl>
                                          <p:spTgt spid="34"/>
                                        </p:tgtEl>
                                        <p:attrNameLst>
                                          <p:attrName>style.visibility</p:attrName>
                                        </p:attrNameLst>
                                      </p:cBhvr>
                                      <p:to>
                                        <p:strVal val="visible"/>
                                      </p:to>
                                    </p:set>
                                    <p:anim calcmode="lin" valueType="num">
                                      <p:cBhvr>
                                        <p:cTn id="143" dur="1000" fill="hold"/>
                                        <p:tgtEl>
                                          <p:spTgt spid="34"/>
                                        </p:tgtEl>
                                        <p:attrNameLst>
                                          <p:attrName>ppt_w</p:attrName>
                                        </p:attrNameLst>
                                      </p:cBhvr>
                                      <p:tavLst>
                                        <p:tav tm="0">
                                          <p:val>
                                            <p:strVal val="#ppt_w*0.70"/>
                                          </p:val>
                                        </p:tav>
                                        <p:tav tm="100000">
                                          <p:val>
                                            <p:strVal val="#ppt_w"/>
                                          </p:val>
                                        </p:tav>
                                      </p:tavLst>
                                    </p:anim>
                                    <p:anim calcmode="lin" valueType="num">
                                      <p:cBhvr>
                                        <p:cTn id="144" dur="1000" fill="hold"/>
                                        <p:tgtEl>
                                          <p:spTgt spid="34"/>
                                        </p:tgtEl>
                                        <p:attrNameLst>
                                          <p:attrName>ppt_h</p:attrName>
                                        </p:attrNameLst>
                                      </p:cBhvr>
                                      <p:tavLst>
                                        <p:tav tm="0">
                                          <p:val>
                                            <p:strVal val="#ppt_h"/>
                                          </p:val>
                                        </p:tav>
                                        <p:tav tm="100000">
                                          <p:val>
                                            <p:strVal val="#ppt_h"/>
                                          </p:val>
                                        </p:tav>
                                      </p:tavLst>
                                    </p:anim>
                                    <p:animEffect transition="in" filter="fade">
                                      <p:cBhvr>
                                        <p:cTn id="145" dur="1000"/>
                                        <p:tgtEl>
                                          <p:spTgt spid="34"/>
                                        </p:tgtEl>
                                      </p:cBhvr>
                                    </p:animEffect>
                                  </p:childTnLst>
                                </p:cTn>
                              </p:par>
                            </p:childTnLst>
                          </p:cTn>
                        </p:par>
                      </p:childTnLst>
                    </p:cTn>
                  </p:par>
                  <p:par>
                    <p:cTn id="146" fill="hold" nodeType="clickPar">
                      <p:stCondLst>
                        <p:cond delay="indefinite"/>
                      </p:stCondLst>
                      <p:childTnLst>
                        <p:par>
                          <p:cTn id="147" fill="hold" nodeType="withGroup">
                            <p:stCondLst>
                              <p:cond delay="0"/>
                            </p:stCondLst>
                            <p:childTnLst>
                              <p:par>
                                <p:cTn id="148" presetID="55" presetClass="entr" presetSubtype="0" fill="hold" grpId="0" nodeType="clickEffect">
                                  <p:stCondLst>
                                    <p:cond delay="0"/>
                                  </p:stCondLst>
                                  <p:childTnLst>
                                    <p:set>
                                      <p:cBhvr>
                                        <p:cTn id="149" dur="1" fill="hold">
                                          <p:stCondLst>
                                            <p:cond delay="0"/>
                                          </p:stCondLst>
                                        </p:cTn>
                                        <p:tgtEl>
                                          <p:spTgt spid="10"/>
                                        </p:tgtEl>
                                        <p:attrNameLst>
                                          <p:attrName>style.visibility</p:attrName>
                                        </p:attrNameLst>
                                      </p:cBhvr>
                                      <p:to>
                                        <p:strVal val="visible"/>
                                      </p:to>
                                    </p:set>
                                    <p:anim calcmode="lin" valueType="num">
                                      <p:cBhvr>
                                        <p:cTn id="150" dur="1000" fill="hold"/>
                                        <p:tgtEl>
                                          <p:spTgt spid="10"/>
                                        </p:tgtEl>
                                        <p:attrNameLst>
                                          <p:attrName>ppt_w</p:attrName>
                                        </p:attrNameLst>
                                      </p:cBhvr>
                                      <p:tavLst>
                                        <p:tav tm="0">
                                          <p:val>
                                            <p:strVal val="#ppt_w*0.70"/>
                                          </p:val>
                                        </p:tav>
                                        <p:tav tm="100000">
                                          <p:val>
                                            <p:strVal val="#ppt_w"/>
                                          </p:val>
                                        </p:tav>
                                      </p:tavLst>
                                    </p:anim>
                                    <p:anim calcmode="lin" valueType="num">
                                      <p:cBhvr>
                                        <p:cTn id="151" dur="1000" fill="hold"/>
                                        <p:tgtEl>
                                          <p:spTgt spid="10"/>
                                        </p:tgtEl>
                                        <p:attrNameLst>
                                          <p:attrName>ppt_h</p:attrName>
                                        </p:attrNameLst>
                                      </p:cBhvr>
                                      <p:tavLst>
                                        <p:tav tm="0">
                                          <p:val>
                                            <p:strVal val="#ppt_h"/>
                                          </p:val>
                                        </p:tav>
                                        <p:tav tm="100000">
                                          <p:val>
                                            <p:strVal val="#ppt_h"/>
                                          </p:val>
                                        </p:tav>
                                      </p:tavLst>
                                    </p:anim>
                                    <p:animEffect transition="in" filter="fade">
                                      <p:cBhvr>
                                        <p:cTn id="152" dur="1000"/>
                                        <p:tgtEl>
                                          <p:spTgt spid="10"/>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55" presetClass="entr" presetSubtype="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1000" fill="hold"/>
                                        <p:tgtEl>
                                          <p:spTgt spid="17"/>
                                        </p:tgtEl>
                                        <p:attrNameLst>
                                          <p:attrName>ppt_w</p:attrName>
                                        </p:attrNameLst>
                                      </p:cBhvr>
                                      <p:tavLst>
                                        <p:tav tm="0">
                                          <p:val>
                                            <p:strVal val="#ppt_w*0.70"/>
                                          </p:val>
                                        </p:tav>
                                        <p:tav tm="100000">
                                          <p:val>
                                            <p:strVal val="#ppt_w"/>
                                          </p:val>
                                        </p:tav>
                                      </p:tavLst>
                                    </p:anim>
                                    <p:anim calcmode="lin" valueType="num">
                                      <p:cBhvr>
                                        <p:cTn id="158" dur="1000" fill="hold"/>
                                        <p:tgtEl>
                                          <p:spTgt spid="17"/>
                                        </p:tgtEl>
                                        <p:attrNameLst>
                                          <p:attrName>ppt_h</p:attrName>
                                        </p:attrNameLst>
                                      </p:cBhvr>
                                      <p:tavLst>
                                        <p:tav tm="0">
                                          <p:val>
                                            <p:strVal val="#ppt_h"/>
                                          </p:val>
                                        </p:tav>
                                        <p:tav tm="100000">
                                          <p:val>
                                            <p:strVal val="#ppt_h"/>
                                          </p:val>
                                        </p:tav>
                                      </p:tavLst>
                                    </p:anim>
                                    <p:animEffect transition="in" filter="fade">
                                      <p:cBhvr>
                                        <p:cTn id="159" dur="1000"/>
                                        <p:tgtEl>
                                          <p:spTgt spid="17"/>
                                        </p:tgtEl>
                                      </p:cBhvr>
                                    </p:animEffec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1" presetClass="entr" presetSubtype="0" fill="hold" grpId="0" nodeType="clickEffect">
                                  <p:stCondLst>
                                    <p:cond delay="0"/>
                                  </p:stCondLst>
                                  <p:childTnLst>
                                    <p:set>
                                      <p:cBhvr>
                                        <p:cTn id="163" dur="1" fill="hold">
                                          <p:stCondLst>
                                            <p:cond delay="0"/>
                                          </p:stCondLst>
                                        </p:cTn>
                                        <p:tgtEl>
                                          <p:spTgt spid="26"/>
                                        </p:tgtEl>
                                        <p:attrNameLst>
                                          <p:attrName>style.visibility</p:attrName>
                                        </p:attrNameLst>
                                      </p:cBhvr>
                                      <p:to>
                                        <p:strVal val="visible"/>
                                      </p:to>
                                    </p:set>
                                  </p:childTnLst>
                                </p:cTn>
                              </p:par>
                              <p:par>
                                <p:cTn id="164" presetID="55" presetClass="entr" presetSubtype="0" fill="hold" grpId="0" nodeType="withEffect">
                                  <p:stCondLst>
                                    <p:cond delay="0"/>
                                  </p:stCondLst>
                                  <p:childTnLst>
                                    <p:set>
                                      <p:cBhvr>
                                        <p:cTn id="165" dur="1" fill="hold">
                                          <p:stCondLst>
                                            <p:cond delay="0"/>
                                          </p:stCondLst>
                                        </p:cTn>
                                        <p:tgtEl>
                                          <p:spTgt spid="33"/>
                                        </p:tgtEl>
                                        <p:attrNameLst>
                                          <p:attrName>style.visibility</p:attrName>
                                        </p:attrNameLst>
                                      </p:cBhvr>
                                      <p:to>
                                        <p:strVal val="visible"/>
                                      </p:to>
                                    </p:set>
                                    <p:anim calcmode="lin" valueType="num">
                                      <p:cBhvr>
                                        <p:cTn id="166" dur="1000" fill="hold"/>
                                        <p:tgtEl>
                                          <p:spTgt spid="33"/>
                                        </p:tgtEl>
                                        <p:attrNameLst>
                                          <p:attrName>ppt_w</p:attrName>
                                        </p:attrNameLst>
                                      </p:cBhvr>
                                      <p:tavLst>
                                        <p:tav tm="0">
                                          <p:val>
                                            <p:strVal val="#ppt_w*0.70"/>
                                          </p:val>
                                        </p:tav>
                                        <p:tav tm="100000">
                                          <p:val>
                                            <p:strVal val="#ppt_w"/>
                                          </p:val>
                                        </p:tav>
                                      </p:tavLst>
                                    </p:anim>
                                    <p:anim calcmode="lin" valueType="num">
                                      <p:cBhvr>
                                        <p:cTn id="167" dur="1000" fill="hold"/>
                                        <p:tgtEl>
                                          <p:spTgt spid="33"/>
                                        </p:tgtEl>
                                        <p:attrNameLst>
                                          <p:attrName>ppt_h</p:attrName>
                                        </p:attrNameLst>
                                      </p:cBhvr>
                                      <p:tavLst>
                                        <p:tav tm="0">
                                          <p:val>
                                            <p:strVal val="#ppt_h"/>
                                          </p:val>
                                        </p:tav>
                                        <p:tav tm="100000">
                                          <p:val>
                                            <p:strVal val="#ppt_h"/>
                                          </p:val>
                                        </p:tav>
                                      </p:tavLst>
                                    </p:anim>
                                    <p:animEffect transition="in" filter="fade">
                                      <p:cBhvr>
                                        <p:cTn id="168"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15"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28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3BCA1426-E1E4-20A0-F87C-D0BC7F225487}"/>
              </a:ext>
            </a:extLst>
          </p:cNvPr>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5" name="TextBox 34">
            <a:extLst>
              <a:ext uri="{FF2B5EF4-FFF2-40B4-BE49-F238E27FC236}">
                <a16:creationId xmlns:a16="http://schemas.microsoft.com/office/drawing/2014/main" id="{0D42030B-D5D9-6762-D43A-A4EADDD2F217}"/>
              </a:ext>
            </a:extLst>
          </p:cNvPr>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a:extLst>
              <a:ext uri="{FF2B5EF4-FFF2-40B4-BE49-F238E27FC236}">
                <a16:creationId xmlns:a16="http://schemas.microsoft.com/office/drawing/2014/main" id="{E3556EDC-6526-0B40-59CF-64A4323AAD8E}"/>
              </a:ext>
            </a:extLst>
          </p:cNvPr>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0"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أربع وجهات نظر (رؤيا 2-3 )</a:t>
            </a:r>
            <a:endParaRPr lang="en-US" dirty="0">
              <a:latin typeface="Arial" charset="0"/>
              <a:ea typeface="ＭＳ Ｐゴシック" charset="0"/>
            </a:endParaRPr>
          </a:p>
        </p:txBody>
      </p:sp>
      <p:sp>
        <p:nvSpPr>
          <p:cNvPr id="780291" name="Diamond 4"/>
          <p:cNvSpPr>
            <a:spLocks noChangeArrowheads="1"/>
          </p:cNvSpPr>
          <p:nvPr/>
        </p:nvSpPr>
        <p:spPr bwMode="auto">
          <a:xfrm>
            <a:off x="2555875" y="3933825"/>
            <a:ext cx="287338"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8" name="TextBox 7"/>
          <p:cNvSpPr txBox="1"/>
          <p:nvPr/>
        </p:nvSpPr>
        <p:spPr>
          <a:xfrm>
            <a:off x="1118051" y="5040193"/>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3" name="Diamond 8"/>
          <p:cNvSpPr>
            <a:spLocks noChangeArrowheads="1"/>
          </p:cNvSpPr>
          <p:nvPr/>
        </p:nvSpPr>
        <p:spPr bwMode="auto">
          <a:xfrm>
            <a:off x="2843213" y="5157788"/>
            <a:ext cx="288925" cy="287337"/>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0" name="TextBox 9"/>
          <p:cNvSpPr txBox="1"/>
          <p:nvPr/>
        </p:nvSpPr>
        <p:spPr>
          <a:xfrm>
            <a:off x="4550848"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لادوكيا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295" name="Diamond 10"/>
          <p:cNvSpPr>
            <a:spLocks noChangeArrowheads="1"/>
          </p:cNvSpPr>
          <p:nvPr/>
        </p:nvSpPr>
        <p:spPr bwMode="auto">
          <a:xfrm>
            <a:off x="6516688" y="5157788"/>
            <a:ext cx="287337"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297" name="Diamond 12"/>
          <p:cNvSpPr>
            <a:spLocks noChangeArrowheads="1"/>
          </p:cNvSpPr>
          <p:nvPr/>
        </p:nvSpPr>
        <p:spPr bwMode="auto">
          <a:xfrm>
            <a:off x="5795963" y="4365625"/>
            <a:ext cx="288925" cy="287338"/>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299" name="Diamond 14"/>
          <p:cNvSpPr>
            <a:spLocks noChangeArrowheads="1"/>
          </p:cNvSpPr>
          <p:nvPr/>
        </p:nvSpPr>
        <p:spPr bwMode="auto">
          <a:xfrm>
            <a:off x="4572000" y="3789363"/>
            <a:ext cx="287338" cy="287337"/>
          </a:xfrm>
          <a:prstGeom prst="diamond">
            <a:avLst/>
          </a:prstGeom>
          <a:solidFill>
            <a:srgbClr val="80808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1" name="Diamond 16"/>
          <p:cNvSpPr>
            <a:spLocks noChangeArrowheads="1"/>
          </p:cNvSpPr>
          <p:nvPr/>
        </p:nvSpPr>
        <p:spPr bwMode="auto">
          <a:xfrm>
            <a:off x="4067175" y="2708275"/>
            <a:ext cx="288925" cy="288925"/>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برغاموس</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3" name="Diamond 18"/>
          <p:cNvSpPr>
            <a:spLocks noChangeArrowheads="1"/>
          </p:cNvSpPr>
          <p:nvPr/>
        </p:nvSpPr>
        <p:spPr bwMode="auto">
          <a:xfrm>
            <a:off x="2700338" y="2133600"/>
            <a:ext cx="287337" cy="287338"/>
          </a:xfrm>
          <a:prstGeom prst="diamond">
            <a:avLst/>
          </a:prstGeom>
          <a:solidFill>
            <a:schemeClr val="bg2"/>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rPr>
              <a:t>سيميرنا</a:t>
            </a:r>
            <a:endParaRPr kumimoji="0" lang="en-US" sz="2400" b="1" i="0" u="none" strike="noStrike" kern="1200" cap="none" spc="0" normalizeH="0" baseline="0" noProof="0" dirty="0">
              <a:ln>
                <a:noFill/>
              </a:ln>
              <a:solidFill>
                <a:srgbClr val="80808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80305"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6"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7"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8"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solidFill>
            <a:schemeClr val="bg2"/>
          </a:solidFill>
          <a:ln w="76200" cmpd="sng">
            <a:solidFill>
              <a:schemeClr val="bg2"/>
            </a:solidFill>
            <a:round/>
            <a:headEnd/>
            <a:tailEnd/>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09"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0"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80319"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63" name="Group 62"/>
          <p:cNvGrpSpPr>
            <a:grpSpLocks noChangeAspect="1"/>
          </p:cNvGrpSpPr>
          <p:nvPr/>
        </p:nvGrpSpPr>
        <p:grpSpPr bwMode="auto">
          <a:xfrm>
            <a:off x="1696178" y="1050804"/>
            <a:ext cx="4139227" cy="4035549"/>
            <a:chOff x="3515788" y="2780929"/>
            <a:chExt cx="1920308" cy="1800200"/>
          </a:xfrm>
        </p:grpSpPr>
        <p:sp>
          <p:nvSpPr>
            <p:cNvPr id="64" name="Oval 25"/>
            <p:cNvSpPr>
              <a:spLocks noChangeArrowheads="1"/>
            </p:cNvSpPr>
            <p:nvPr/>
          </p:nvSpPr>
          <p:spPr bwMode="auto">
            <a:xfrm>
              <a:off x="3563888" y="2780929"/>
              <a:ext cx="1872208" cy="1800200"/>
            </a:xfrm>
            <a:prstGeom prst="ellipse">
              <a:avLst/>
            </a:prstGeom>
            <a:solidFill>
              <a:srgbClr val="FF0000">
                <a:alpha val="67000"/>
              </a:srgb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5" name="TextBox 64"/>
            <p:cNvSpPr txBox="1"/>
            <p:nvPr/>
          </p:nvSpPr>
          <p:spPr>
            <a:xfrm>
              <a:off x="3515788" y="3327021"/>
              <a:ext cx="980208" cy="42561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الكنائس التاريخية</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6" name="Group 65"/>
          <p:cNvGrpSpPr>
            <a:grpSpLocks noChangeAspect="1"/>
          </p:cNvGrpSpPr>
          <p:nvPr/>
        </p:nvGrpSpPr>
        <p:grpSpPr bwMode="auto">
          <a:xfrm>
            <a:off x="3948209" y="1040394"/>
            <a:ext cx="4042053" cy="4035549"/>
            <a:chOff x="3563888" y="2780929"/>
            <a:chExt cx="1875226" cy="1800200"/>
          </a:xfrm>
        </p:grpSpPr>
        <p:sp>
          <p:nvSpPr>
            <p:cNvPr id="67" name="Oval 25"/>
            <p:cNvSpPr>
              <a:spLocks noChangeArrowheads="1"/>
            </p:cNvSpPr>
            <p:nvPr/>
          </p:nvSpPr>
          <p:spPr bwMode="auto">
            <a:xfrm>
              <a:off x="3563888" y="2780929"/>
              <a:ext cx="1872208" cy="1800200"/>
            </a:xfrm>
            <a:prstGeom prst="ellipse">
              <a:avLst/>
            </a:prstGeom>
            <a:solidFill>
              <a:srgbClr val="000090">
                <a:alpha val="67000"/>
              </a:srgb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9" name="TextBox 68"/>
            <p:cNvSpPr txBox="1"/>
            <p:nvPr/>
          </p:nvSpPr>
          <p:spPr>
            <a:xfrm>
              <a:off x="4502180" y="3327021"/>
              <a:ext cx="936934" cy="23340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0" name="TextBox 69"/>
          <p:cNvSpPr txBox="1"/>
          <p:nvPr/>
        </p:nvSpPr>
        <p:spPr bwMode="auto">
          <a:xfrm>
            <a:off x="3497815" y="2286081"/>
            <a:ext cx="279326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تاريخي - نبوي</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1" name="TextBox 70"/>
          <p:cNvSpPr txBox="1"/>
          <p:nvPr/>
        </p:nvSpPr>
        <p:spPr bwMode="auto">
          <a:xfrm>
            <a:off x="3142548" y="5655541"/>
            <a:ext cx="3066640"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تمثيل نموذجي</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3" name="TextBox 32"/>
          <p:cNvSpPr txBox="1"/>
          <p:nvPr/>
        </p:nvSpPr>
        <p:spPr bwMode="auto">
          <a:xfrm>
            <a:off x="6143328" y="2315192"/>
            <a:ext cx="2019563" cy="523220"/>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نبوي</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645767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6"/>
                                        </p:tgtEl>
                                        <p:attrNameLst>
                                          <p:attrName>style.visibility</p:attrName>
                                        </p:attrNameLst>
                                      </p:cBhvr>
                                      <p:to>
                                        <p:strVal val="visible"/>
                                      </p:to>
                                    </p:set>
                                    <p:anim calcmode="lin" valueType="num">
                                      <p:cBhvr>
                                        <p:cTn id="14" dur="500" fill="hold"/>
                                        <p:tgtEl>
                                          <p:spTgt spid="66"/>
                                        </p:tgtEl>
                                        <p:attrNameLst>
                                          <p:attrName>ppt_w</p:attrName>
                                        </p:attrNameLst>
                                      </p:cBhvr>
                                      <p:tavLst>
                                        <p:tav tm="0">
                                          <p:val>
                                            <p:fltVal val="0"/>
                                          </p:val>
                                        </p:tav>
                                        <p:tav tm="100000">
                                          <p:val>
                                            <p:strVal val="#ppt_w"/>
                                          </p:val>
                                        </p:tav>
                                      </p:tavLst>
                                    </p:anim>
                                    <p:anim calcmode="lin" valueType="num">
                                      <p:cBhvr>
                                        <p:cTn id="15" dur="500" fill="hold"/>
                                        <p:tgtEl>
                                          <p:spTgt spid="66"/>
                                        </p:tgtEl>
                                        <p:attrNameLst>
                                          <p:attrName>ppt_h</p:attrName>
                                        </p:attrNameLst>
                                      </p:cBhvr>
                                      <p:tavLst>
                                        <p:tav tm="0">
                                          <p:val>
                                            <p:fltVal val="0"/>
                                          </p:val>
                                        </p:tav>
                                        <p:tav tm="100000">
                                          <p:val>
                                            <p:strVal val="#ppt_h"/>
                                          </p:val>
                                        </p:tav>
                                      </p:tavLst>
                                    </p:anim>
                                    <p:animEffect transition="in" filter="fade">
                                      <p:cBhvr>
                                        <p:cTn id="16" dur="500"/>
                                        <p:tgtEl>
                                          <p:spTgt spid="66"/>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22222E-6 -3.33333E-6 L -0.19636 0.00301 " pathEditMode="relative" rAng="0" ptsTypes="AA">
                                      <p:cBhvr>
                                        <p:cTn id="22" dur="2000" fill="hold"/>
                                        <p:tgtEl>
                                          <p:spTgt spid="66"/>
                                        </p:tgtEl>
                                        <p:attrNameLst>
                                          <p:attrName>ppt_x</p:attrName>
                                          <p:attrName>ppt_y</p:attrName>
                                        </p:attrNameLst>
                                      </p:cBhvr>
                                      <p:rCtr x="-9826" y="139"/>
                                    </p:animMotion>
                                  </p:childTnLst>
                                </p:cTn>
                              </p:par>
                              <p:par>
                                <p:cTn id="23" presetID="3" presetClass="entr" presetSubtype="1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blinds(horizontal)">
                                      <p:cBhvr>
                                        <p:cTn id="25" dur="500"/>
                                        <p:tgtEl>
                                          <p:spTgt spid="70"/>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blinds(horizontal)">
                                      <p:cBhvr>
                                        <p:cTn id="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P spid="71"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يسوع المسيح له السلطان على كل هذه الكنائس </a:t>
            </a:r>
            <a:endParaRPr lang="en-US" b="1" dirty="0">
              <a:latin typeface="Arial" panose="020B0604020202020204" pitchFamily="34" charset="0"/>
              <a:ea typeface="ＭＳ Ｐゴシック" charset="0"/>
              <a:cs typeface="Arial" panose="020B0604020202020204" pitchFamily="34" charset="0"/>
            </a:endParaRPr>
          </a:p>
        </p:txBody>
      </p:sp>
      <p:pic>
        <p:nvPicPr>
          <p:cNvPr id="2" name="Picture 1" descr="rev 2 son+of+sam+discusses+parole+christianity+in+letter+to+fox+news_3840_800583060_0_0_7059345_3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17464" y="22445"/>
            <a:ext cx="5826536" cy="7222979"/>
          </a:xfrm>
          <a:prstGeom prst="rect">
            <a:avLst/>
          </a:prstGeom>
        </p:spPr>
      </p:pic>
      <p:sp>
        <p:nvSpPr>
          <p:cNvPr id="6"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4103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371513"/>
          </a:xfrm>
          <a:prstGeom prst="rect">
            <a:avLst/>
          </a:prstGeom>
          <a:solidFill>
            <a:srgbClr val="222E38"/>
          </a:solidFill>
          <a:ln w="9525">
            <a:solidFill>
              <a:schemeClr val="tx1"/>
            </a:solidFill>
            <a:round/>
            <a:headEnd/>
            <a:tailEnd type="stealth" w="lg" len="lg"/>
          </a:ln>
        </p:spPr>
        <p:txBody>
          <a:bodyPr lIns="90000" tIns="46800" rIns="900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1618" name="Rectangle 2"/>
          <p:cNvSpPr>
            <a:spLocks noGrp="1" noChangeArrowheads="1"/>
          </p:cNvSpPr>
          <p:nvPr>
            <p:ph type="ctrTitle"/>
          </p:nvPr>
        </p:nvSpPr>
        <p:spPr>
          <a:xfrm>
            <a:off x="-4629" y="908720"/>
            <a:ext cx="3352494" cy="4835624"/>
          </a:xfrm>
        </p:spPr>
        <p:txBody>
          <a:bodyPr/>
          <a:lstStyle/>
          <a:p>
            <a:r>
              <a:rPr lang="ar-JO" b="1" dirty="0">
                <a:latin typeface="Arial" panose="020B0604020202020204" pitchFamily="34" charset="0"/>
                <a:ea typeface="ＭＳ Ｐゴシック" charset="0"/>
                <a:cs typeface="Arial" panose="020B0604020202020204" pitchFamily="34" charset="0"/>
              </a:rPr>
              <a:t>لذلك كتب يسوع للكنائس السبعة</a:t>
            </a:r>
            <a:br>
              <a:rPr lang="ar-JO" b="1" dirty="0">
                <a:latin typeface="Arial" panose="020B0604020202020204" pitchFamily="34" charset="0"/>
                <a:ea typeface="ＭＳ Ｐゴシック" charset="0"/>
                <a:cs typeface="Arial" panose="020B0604020202020204" pitchFamily="34" charset="0"/>
              </a:rPr>
            </a:br>
            <a:r>
              <a:rPr lang="en-US" b="1" dirty="0">
                <a:latin typeface="Arial" panose="020B0604020202020204" pitchFamily="34" charset="0"/>
                <a:ea typeface="ＭＳ Ｐゴシック" charset="0"/>
                <a:cs typeface="Arial" panose="020B0604020202020204" pitchFamily="34" charset="0"/>
              </a:rPr>
              <a:t>(</a:t>
            </a:r>
            <a:r>
              <a:rPr lang="ar-JO" b="1" dirty="0">
                <a:latin typeface="Arial" panose="020B0604020202020204" pitchFamily="34" charset="0"/>
                <a:ea typeface="ＭＳ Ｐゴシック" charset="0"/>
                <a:cs typeface="Arial" panose="020B0604020202020204" pitchFamily="34" charset="0"/>
              </a:rPr>
              <a:t>رؤ 2-3</a:t>
            </a:r>
            <a:r>
              <a:rPr lang="en-US" b="1" dirty="0">
                <a:latin typeface="Arial" panose="020B0604020202020204" pitchFamily="34" charset="0"/>
                <a:ea typeface="ＭＳ Ｐゴシック" charset="0"/>
                <a:cs typeface="Arial" panose="020B0604020202020204" pitchFamily="34" charset="0"/>
              </a:rPr>
              <a:t>)</a:t>
            </a:r>
            <a:endParaRPr lang="en-US" sz="3200" b="1" dirty="0">
              <a:latin typeface="Arial" panose="020B0604020202020204" pitchFamily="34" charset="0"/>
              <a:ea typeface="ＭＳ Ｐゴシック" charset="0"/>
              <a:cs typeface="Arial" panose="020B0604020202020204" pitchFamily="34" charset="0"/>
            </a:endParaRPr>
          </a:p>
        </p:txBody>
      </p:sp>
      <p:pic>
        <p:nvPicPr>
          <p:cNvPr id="4" name="Picture 3" descr="Scro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16607" y="137660"/>
            <a:ext cx="5001666" cy="6433437"/>
          </a:xfrm>
          <a:prstGeom prst="rect">
            <a:avLst/>
          </a:prstGeom>
        </p:spPr>
      </p:pic>
      <p:sp>
        <p:nvSpPr>
          <p:cNvPr id="6" name="Rectangle 2"/>
          <p:cNvSpPr txBox="1">
            <a:spLocks noChangeArrowheads="1"/>
          </p:cNvSpPr>
          <p:nvPr/>
        </p:nvSpPr>
        <p:spPr bwMode="auto">
          <a:xfrm>
            <a:off x="3516607" y="605799"/>
            <a:ext cx="5001666" cy="56560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أفسس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سميرنا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برغامس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ثياتيرا</a:t>
            </a:r>
            <a:endPar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ساردس</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فيلادلفيا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altLang="zh-SG"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لاودكية</a:t>
            </a:r>
            <a:endParaRPr kumimoji="0" lang="zh-SG" altLang="en-US" sz="4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2093503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en-US" altLang="ja-JP" sz="1800" b="0"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03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6433"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الكنائس السع (رؤ 2-3)</a:t>
            </a:r>
            <a:endParaRPr lang="en-US" dirty="0">
              <a:latin typeface="Arial" charset="0"/>
              <a:ea typeface="ＭＳ Ｐゴシック" charset="0"/>
            </a:endParaRPr>
          </a:p>
        </p:txBody>
      </p:sp>
      <p:pic>
        <p:nvPicPr>
          <p:cNvPr id="786434"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3" name="Group 32"/>
          <p:cNvGrpSpPr>
            <a:grpSpLocks noChangeAspect="1"/>
          </p:cNvGrpSpPr>
          <p:nvPr/>
        </p:nvGrpSpPr>
        <p:grpSpPr bwMode="auto">
          <a:xfrm>
            <a:off x="971550" y="121731"/>
            <a:ext cx="6696075" cy="6696075"/>
            <a:chOff x="1475656" y="836712"/>
            <a:chExt cx="5904656" cy="5688632"/>
          </a:xfrm>
        </p:grpSpPr>
        <p:sp>
          <p:nvSpPr>
            <p:cNvPr id="786464" name="Oval 4"/>
            <p:cNvSpPr>
              <a:spLocks noChangeAspect="1"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35" name="TextBox 34"/>
            <p:cNvSpPr txBox="1"/>
            <p:nvPr/>
          </p:nvSpPr>
          <p:spPr>
            <a:xfrm>
              <a:off x="3484471" y="836712"/>
              <a:ext cx="1887026" cy="392206"/>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8" name="TextBox 7"/>
          <p:cNvSpPr txBox="1"/>
          <p:nvPr/>
        </p:nvSpPr>
        <p:spPr>
          <a:xfrm>
            <a:off x="107950" y="4801681"/>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376613" y="6211381"/>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4915981"/>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683956"/>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624969"/>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696406"/>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712531"/>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nvGrpSpPr>
          <p:cNvPr id="13" name="Group 12"/>
          <p:cNvGrpSpPr>
            <a:grpSpLocks noChangeAspect="1"/>
          </p:cNvGrpSpPr>
          <p:nvPr/>
        </p:nvGrpSpPr>
        <p:grpSpPr bwMode="auto">
          <a:xfrm>
            <a:off x="1476375" y="624969"/>
            <a:ext cx="5688013" cy="5688012"/>
            <a:chOff x="1475656" y="836712"/>
            <a:chExt cx="5904656" cy="5688632"/>
          </a:xfrm>
        </p:grpSpPr>
        <p:sp>
          <p:nvSpPr>
            <p:cNvPr id="786462"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15" name="TextBox 14"/>
            <p:cNvSpPr txBox="1"/>
            <p:nvPr/>
          </p:nvSpPr>
          <p:spPr>
            <a:xfrm>
              <a:off x="3484525" y="836712"/>
              <a:ext cx="1886918" cy="46201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تحذير</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1" name="Group 10"/>
          <p:cNvGrpSpPr>
            <a:grpSpLocks noChangeAspect="1"/>
          </p:cNvGrpSpPr>
          <p:nvPr/>
        </p:nvGrpSpPr>
        <p:grpSpPr bwMode="auto">
          <a:xfrm>
            <a:off x="2016125" y="1137731"/>
            <a:ext cx="46085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9" name="TextBox 18"/>
            <p:cNvSpPr txBox="1"/>
            <p:nvPr/>
          </p:nvSpPr>
          <p:spPr>
            <a:xfrm>
              <a:off x="3424889" y="1382487"/>
              <a:ext cx="2011770" cy="46191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ارشاد</a:t>
              </a:r>
              <a:endPar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p:cNvGrpSpPr>
            <a:grpSpLocks noChangeAspect="1"/>
          </p:cNvGrpSpPr>
          <p:nvPr/>
        </p:nvGrpSpPr>
        <p:grpSpPr bwMode="auto">
          <a:xfrm>
            <a:off x="2456536" y="1667956"/>
            <a:ext cx="3708400" cy="3708400"/>
            <a:chOff x="2555776" y="1844824"/>
            <a:chExt cx="3744416" cy="3672408"/>
          </a:xfrm>
        </p:grpSpPr>
        <p:sp>
          <p:nvSpPr>
            <p:cNvPr id="786458"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3" name="TextBox 22"/>
            <p:cNvSpPr txBox="1"/>
            <p:nvPr/>
          </p:nvSpPr>
          <p:spPr>
            <a:xfrm>
              <a:off x="3422954" y="1879410"/>
              <a:ext cx="2010059" cy="46062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7" name="Group 6"/>
          <p:cNvGrpSpPr>
            <a:grpSpLocks noChangeAspect="1"/>
          </p:cNvGrpSpPr>
          <p:nvPr/>
        </p:nvGrpSpPr>
        <p:grpSpPr bwMode="auto">
          <a:xfrm>
            <a:off x="2987675" y="2137856"/>
            <a:ext cx="2663825" cy="2663825"/>
            <a:chOff x="3059832" y="2348880"/>
            <a:chExt cx="2808312" cy="2664296"/>
          </a:xfrm>
        </p:grpSpPr>
        <p:sp>
          <p:nvSpPr>
            <p:cNvPr id="786456"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5" name="TextBox 24"/>
            <p:cNvSpPr txBox="1"/>
            <p:nvPr/>
          </p:nvSpPr>
          <p:spPr>
            <a:xfrm>
              <a:off x="3131798" y="2420331"/>
              <a:ext cx="2661035" cy="46204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6" name="Group 5"/>
          <p:cNvGrpSpPr>
            <a:grpSpLocks noChangeAspect="1"/>
          </p:cNvGrpSpPr>
          <p:nvPr/>
        </p:nvGrpSpPr>
        <p:grpSpPr bwMode="auto">
          <a:xfrm>
            <a:off x="3419475" y="2569656"/>
            <a:ext cx="1800225" cy="1800225"/>
            <a:chOff x="3563888" y="2780929"/>
            <a:chExt cx="1872208" cy="1800200"/>
          </a:xfrm>
        </p:grpSpPr>
        <p:sp>
          <p:nvSpPr>
            <p:cNvPr id="786454" name="Oval 25"/>
            <p:cNvSpPr>
              <a:spLocks noChangeArrowheads="1"/>
            </p:cNvSpPr>
            <p:nvPr/>
          </p:nvSpPr>
          <p:spPr bwMode="auto">
            <a:xfrm>
              <a:off x="3563888" y="2780929"/>
              <a:ext cx="1872208" cy="1800200"/>
            </a:xfrm>
            <a:prstGeom prst="ellipse">
              <a:avLst/>
            </a:prstGeom>
            <a:solidFill>
              <a:srgbClr val="FF0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636531" y="3327021"/>
              <a:ext cx="1655931" cy="461957"/>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يسوع المسيح</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30" name="TextBox 29"/>
          <p:cNvSpPr txBox="1"/>
          <p:nvPr/>
        </p:nvSpPr>
        <p:spPr>
          <a:xfrm>
            <a:off x="1779588" y="2930019"/>
            <a:ext cx="1566862" cy="461665"/>
          </a:xfrm>
          <a:prstGeom prst="rect">
            <a:avLst/>
          </a:prstGeom>
          <a:noFill/>
        </p:spPr>
        <p:txBody>
          <a:bodyPr wrap="square">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Box 30"/>
          <p:cNvSpPr txBox="1"/>
          <p:nvPr/>
        </p:nvSpPr>
        <p:spPr>
          <a:xfrm>
            <a:off x="3362325" y="4296856"/>
            <a:ext cx="1317625"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2" name="TextBox 31"/>
          <p:cNvSpPr txBox="1"/>
          <p:nvPr/>
        </p:nvSpPr>
        <p:spPr>
          <a:xfrm>
            <a:off x="4572001" y="4080956"/>
            <a:ext cx="144145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3248027" y="5809744"/>
            <a:ext cx="1431924"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7" name="TextBox 36"/>
          <p:cNvSpPr txBox="1"/>
          <p:nvPr/>
        </p:nvSpPr>
        <p:spPr>
          <a:xfrm>
            <a:off x="5557840" y="4512756"/>
            <a:ext cx="1317624"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غير موجود</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8" name="Text Box 37"/>
          <p:cNvSpPr txBox="1">
            <a:spLocks noChangeArrowheads="1"/>
          </p:cNvSpPr>
          <p:nvPr/>
        </p:nvSpPr>
        <p:spPr bwMode="auto">
          <a:xfrm>
            <a:off x="8410818" y="3495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348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29099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par>
                          <p:cTn id="17" fill="hold" nodeType="afterGroup">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3" presetClass="entr" presetSubtype="16"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par>
                          <p:cTn id="30" fill="hold" nodeType="afterGroup">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par>
                          <p:cTn id="36" fill="hold" nodeType="afterGroup">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3" presetClass="entr" presetSubtype="16"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3" presetClass="entr" presetSubtype="16"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nodeType="afterGroup">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 calcmode="lin" valueType="num">
                                      <p:cBhvr>
                                        <p:cTn id="59" dur="500" fill="hold"/>
                                        <p:tgtEl>
                                          <p:spTgt spid="37"/>
                                        </p:tgtEl>
                                        <p:attrNameLst>
                                          <p:attrName>ppt_w</p:attrName>
                                        </p:attrNameLst>
                                      </p:cBhvr>
                                      <p:tavLst>
                                        <p:tav tm="0">
                                          <p:val>
                                            <p:fltVal val="0"/>
                                          </p:val>
                                        </p:tav>
                                        <p:tav tm="100000">
                                          <p:val>
                                            <p:strVal val="#ppt_w"/>
                                          </p:val>
                                        </p:tav>
                                      </p:tavLst>
                                    </p:anim>
                                    <p:anim calcmode="lin" valueType="num">
                                      <p:cBhvr>
                                        <p:cTn id="60" dur="500" fill="hold"/>
                                        <p:tgtEl>
                                          <p:spTgt spid="37"/>
                                        </p:tgtEl>
                                        <p:attrNameLst>
                                          <p:attrName>ppt_h</p:attrName>
                                        </p:attrNameLst>
                                      </p:cBhvr>
                                      <p:tavLst>
                                        <p:tav tm="0">
                                          <p:val>
                                            <p:fltVal val="0"/>
                                          </p:val>
                                        </p:tav>
                                        <p:tav tm="100000">
                                          <p:val>
                                            <p:strVal val="#ppt_h"/>
                                          </p:val>
                                        </p:tav>
                                      </p:tavLst>
                                    </p:anim>
                                    <p:animEffect transition="in" filter="fade">
                                      <p:cBhvr>
                                        <p:cTn id="61" dur="500"/>
                                        <p:tgtEl>
                                          <p:spTgt spid="37"/>
                                        </p:tgtEl>
                                      </p:cBhvr>
                                    </p:animEffect>
                                  </p:childTnLst>
                                </p:cTn>
                              </p:par>
                            </p:childTnLst>
                          </p:cTn>
                        </p:par>
                        <p:par>
                          <p:cTn id="62" fill="hold" nodeType="afterGroup">
                            <p:stCondLst>
                              <p:cond delay="1000"/>
                            </p:stCondLst>
                            <p:childTnLst>
                              <p:par>
                                <p:cTn id="63" presetID="53" presetClass="entr" presetSubtype="16"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3" presetClass="entr" presetSubtype="16"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500" fill="hold"/>
                                        <p:tgtEl>
                                          <p:spTgt spid="33"/>
                                        </p:tgtEl>
                                        <p:attrNameLst>
                                          <p:attrName>ppt_w</p:attrName>
                                        </p:attrNameLst>
                                      </p:cBhvr>
                                      <p:tavLst>
                                        <p:tav tm="0">
                                          <p:val>
                                            <p:fltVal val="0"/>
                                          </p:val>
                                        </p:tav>
                                        <p:tav tm="100000">
                                          <p:val>
                                            <p:strVal val="#ppt_w"/>
                                          </p:val>
                                        </p:tav>
                                      </p:tavLst>
                                    </p:anim>
                                    <p:anim calcmode="lin" valueType="num">
                                      <p:cBhvr>
                                        <p:cTn id="73" dur="500" fill="hold"/>
                                        <p:tgtEl>
                                          <p:spTgt spid="33"/>
                                        </p:tgtEl>
                                        <p:attrNameLst>
                                          <p:attrName>ppt_h</p:attrName>
                                        </p:attrNameLst>
                                      </p:cBhvr>
                                      <p:tavLst>
                                        <p:tav tm="0">
                                          <p:val>
                                            <p:fltVal val="0"/>
                                          </p:val>
                                        </p:tav>
                                        <p:tav tm="100000">
                                          <p:val>
                                            <p:strVal val="#ppt_h"/>
                                          </p:val>
                                        </p:tav>
                                      </p:tavLst>
                                    </p:anim>
                                    <p:animEffect transition="in" filter="fade">
                                      <p:cBhvr>
                                        <p:cTn id="7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6"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8750" y="0"/>
            <a:ext cx="7955250" cy="5535716"/>
          </a:xfrm>
          <a:prstGeom prst="rect">
            <a:avLst/>
          </a:prstGeom>
        </p:spPr>
      </p:pic>
      <p:sp>
        <p:nvSpPr>
          <p:cNvPr id="2" name="Rectangle 1"/>
          <p:cNvSpPr/>
          <p:nvPr/>
        </p:nvSpPr>
        <p:spPr bwMode="auto">
          <a:xfrm>
            <a:off x="0" y="5495202"/>
            <a:ext cx="9854424" cy="463846"/>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Rectangle 2"/>
          <p:cNvSpPr txBox="1">
            <a:spLocks noChangeArrowheads="1"/>
          </p:cNvSpPr>
          <p:nvPr/>
        </p:nvSpPr>
        <p:spPr bwMode="auto">
          <a:xfrm>
            <a:off x="1697045" y="5235125"/>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br>
              <a:rPr kumimoji="0" lang="en-US" sz="3200" b="1" i="0" u="none" strike="noStrike" kern="1200" cap="none" spc="-13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1200" cap="none" spc="-13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الجيد</a:t>
            </a:r>
            <a:endParaRPr kumimoji="0" lang="en-US" sz="4000" b="1" i="0" u="none" strike="noStrike" kern="1200" cap="none" spc="-13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11618" name="Rectangle 2"/>
          <p:cNvSpPr>
            <a:spLocks noGrp="1" noChangeArrowheads="1"/>
          </p:cNvSpPr>
          <p:nvPr>
            <p:ph type="ctrTitle"/>
          </p:nvPr>
        </p:nvSpPr>
        <p:spPr>
          <a:xfrm>
            <a:off x="-117786" y="1122395"/>
            <a:ext cx="3061599" cy="2776562"/>
          </a:xfrm>
        </p:spPr>
        <p:txBody>
          <a:bodyPr/>
          <a:lstStyle/>
          <a:p>
            <a:r>
              <a:rPr lang="ar-JO" sz="4800" b="1" dirty="0">
                <a:solidFill>
                  <a:srgbClr val="FF0000"/>
                </a:solidFill>
                <a:latin typeface="Arial" panose="020B0604020202020204" pitchFamily="34" charset="0"/>
                <a:ea typeface="ＭＳ Ｐゴシック" charset="0"/>
                <a:cs typeface="Arial" panose="020B0604020202020204" pitchFamily="34" charset="0"/>
              </a:rPr>
              <a:t>كلينت</a:t>
            </a:r>
            <a:br>
              <a:rPr lang="ar-JO" sz="4800" b="1" dirty="0">
                <a:solidFill>
                  <a:srgbClr val="FF0000"/>
                </a:solidFill>
                <a:latin typeface="Arial" panose="020B0604020202020204" pitchFamily="34" charset="0"/>
                <a:ea typeface="ＭＳ Ｐゴシック" charset="0"/>
                <a:cs typeface="Arial" panose="020B0604020202020204" pitchFamily="34" charset="0"/>
              </a:rPr>
            </a:br>
            <a:r>
              <a:rPr lang="ar-JO" sz="4800" b="1" dirty="0">
                <a:solidFill>
                  <a:srgbClr val="FF0000"/>
                </a:solidFill>
                <a:latin typeface="Arial" panose="020B0604020202020204" pitchFamily="34" charset="0"/>
                <a:ea typeface="ＭＳ Ｐゴシック" charset="0"/>
                <a:cs typeface="Arial" panose="020B0604020202020204" pitchFamily="34" charset="0"/>
              </a:rPr>
              <a:t>إيستوود</a:t>
            </a:r>
            <a:br>
              <a:rPr lang="ar-JO" sz="4800" b="1" dirty="0">
                <a:solidFill>
                  <a:srgbClr val="FF0000"/>
                </a:solidFill>
                <a:latin typeface="Arial" panose="020B0604020202020204" pitchFamily="34" charset="0"/>
                <a:ea typeface="ＭＳ Ｐゴシック" charset="0"/>
                <a:cs typeface="Arial" panose="020B0604020202020204" pitchFamily="34" charset="0"/>
              </a:rPr>
            </a:br>
            <a:r>
              <a:rPr lang="ar-JO" sz="4800" b="1" dirty="0">
                <a:solidFill>
                  <a:srgbClr val="FF0000"/>
                </a:solidFill>
                <a:latin typeface="Arial" panose="020B0604020202020204" pitchFamily="34" charset="0"/>
                <a:ea typeface="ＭＳ Ｐゴシック" charset="0"/>
                <a:cs typeface="Arial" panose="020B0604020202020204" pitchFamily="34" charset="0"/>
              </a:rPr>
              <a:t>1966</a:t>
            </a:r>
            <a:endParaRPr lang="en-US" sz="4800" b="1" dirty="0">
              <a:solidFill>
                <a:srgbClr val="FF0000"/>
              </a:solidFill>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062762" y="5235125"/>
            <a:ext cx="297989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br>
              <a:rPr kumimoji="0" lang="en-US" sz="3200" b="1" i="0" u="none" strike="noStrike" kern="1200" cap="none" spc="-13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1200" cap="none" spc="-13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السيء</a:t>
            </a:r>
            <a:endParaRPr kumimoji="0" lang="en-US" sz="4000" b="1" i="0" u="none" strike="noStrike" kern="1200" cap="none" spc="-13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6353328" y="5235125"/>
            <a:ext cx="3142364" cy="16532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13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و</a:t>
            </a:r>
            <a:br>
              <a:rPr kumimoji="0" lang="en-US" sz="3200" b="1" i="0" u="none" strike="noStrike" kern="1200" cap="none" spc="-13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br>
            <a:r>
              <a:rPr kumimoji="0" lang="ar-JO" sz="6600" b="1" i="0" u="none" strike="noStrike" kern="1200" cap="none" spc="-13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القبيح</a:t>
            </a:r>
            <a:endParaRPr kumimoji="0" lang="en-US" sz="4000" b="1" i="0" u="none" strike="noStrike" kern="1200" cap="none" spc="-13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97184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8750" y="0"/>
            <a:ext cx="9144000" cy="5535716"/>
          </a:xfrm>
          <a:prstGeom prst="rect">
            <a:avLst/>
          </a:prstGeom>
        </p:spPr>
      </p:pic>
      <p:sp>
        <p:nvSpPr>
          <p:cNvPr id="111618" name="Rectangle 2"/>
          <p:cNvSpPr>
            <a:spLocks noGrp="1" noChangeArrowheads="1"/>
          </p:cNvSpPr>
          <p:nvPr>
            <p:ph type="ctrTitle"/>
          </p:nvPr>
        </p:nvSpPr>
        <p:spPr>
          <a:xfrm>
            <a:off x="-4628" y="3841991"/>
            <a:ext cx="2593862" cy="2776562"/>
          </a:xfrm>
        </p:spPr>
        <p:txBody>
          <a:bodyPr/>
          <a:lstStyle/>
          <a:p>
            <a:r>
              <a:rPr lang="ar-JO" sz="4800" b="1" dirty="0">
                <a:solidFill>
                  <a:srgbClr val="FF0000"/>
                </a:solidFill>
                <a:latin typeface="Arial" charset="0"/>
                <a:ea typeface="ＭＳ Ｐゴシック" charset="0"/>
              </a:rPr>
              <a:t>يعرفهم المسيح جميعاً</a:t>
            </a:r>
            <a:endParaRPr lang="en-US" sz="4800" b="1" dirty="0">
              <a:solidFill>
                <a:srgbClr val="FF0000"/>
              </a:solidFill>
              <a:latin typeface="Times"/>
              <a:ea typeface="ＭＳ Ｐゴシック" charset="0"/>
              <a:cs typeface="Times"/>
            </a:endParaRPr>
          </a:p>
        </p:txBody>
      </p:sp>
      <p:sp>
        <p:nvSpPr>
          <p:cNvPr id="4" name="Rectangle 2"/>
          <p:cNvSpPr txBox="1">
            <a:spLocks noChangeArrowheads="1"/>
          </p:cNvSpPr>
          <p:nvPr/>
        </p:nvSpPr>
        <p:spPr bwMode="auto">
          <a:xfrm>
            <a:off x="2061781" y="5257551"/>
            <a:ext cx="7066057" cy="16953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a:rPr>
              <a:t>كنيسة ساردس</a:t>
            </a:r>
            <a:b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a:rPr>
              <a:t>(</a:t>
            </a:r>
            <a:r>
              <a:rPr kumimoji="0" lang="ar-JO" sz="3600" b="1" i="0" u="none" strike="noStrike" kern="1200" cap="none" spc="0" normalizeH="0" baseline="0" noProof="0" dirty="0">
                <a:ln>
                  <a:noFill/>
                </a:ln>
                <a:solidFill>
                  <a:srgbClr val="000000"/>
                </a:solidFill>
                <a:effectLst/>
                <a:uLnTx/>
                <a:uFillTx/>
                <a:latin typeface="Arial" charset="0"/>
                <a:ea typeface="ＭＳ Ｐゴシック" charset="0"/>
                <a:cs typeface="Arial"/>
              </a:rPr>
              <a:t>رؤ 3: 1-6</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a:rPr>
              <a:t>)</a:t>
            </a:r>
          </a:p>
        </p:txBody>
      </p:sp>
    </p:spTree>
    <p:extLst>
      <p:ext uri="{BB962C8B-B14F-4D97-AF65-F5344CB8AC3E}">
        <p14:creationId xmlns:p14="http://schemas.microsoft.com/office/powerpoint/2010/main" val="2596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ar-JO" b="1" dirty="0">
                <a:latin typeface="Arial" charset="0"/>
                <a:ea typeface="ＭＳ Ｐゴシック" charset="0"/>
              </a:rPr>
              <a:t>1. يعرف يسوع </a:t>
            </a:r>
            <a:r>
              <a:rPr lang="ar-JO" b="1" dirty="0">
                <a:solidFill>
                  <a:srgbClr val="FFFF00"/>
                </a:solidFill>
                <a:latin typeface="Arial" charset="0"/>
                <a:ea typeface="ＭＳ Ｐゴシック" charset="0"/>
              </a:rPr>
              <a:t>الصالح</a:t>
            </a:r>
            <a:endParaRPr lang="en-US"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3185058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
            <a:ext cx="9144000" cy="6822831"/>
          </a:xfrm>
          <a:prstGeom prst="rect">
            <a:avLst/>
          </a:prstGeom>
        </p:spPr>
      </p:pic>
      <p:sp>
        <p:nvSpPr>
          <p:cNvPr id="111618" name="Rectangle 2"/>
          <p:cNvSpPr>
            <a:spLocks noGrp="1" noChangeArrowheads="1"/>
          </p:cNvSpPr>
          <p:nvPr>
            <p:ph type="ctrTitle"/>
          </p:nvPr>
        </p:nvSpPr>
        <p:spPr>
          <a:xfrm>
            <a:off x="0" y="5868411"/>
            <a:ext cx="9144000" cy="980728"/>
          </a:xfrm>
          <a:solidFill>
            <a:schemeClr val="tx1"/>
          </a:solidFill>
        </p:spPr>
        <p:txBody>
          <a:bodyPr/>
          <a:lstStyle/>
          <a:p>
            <a:r>
              <a:rPr lang="ar-JO" b="1" dirty="0">
                <a:latin typeface="Arial" charset="0"/>
                <a:ea typeface="ＭＳ Ｐゴシック" charset="0"/>
              </a:rPr>
              <a:t>كيف تعرف نفسك بشكل جيد؟</a:t>
            </a:r>
            <a:endParaRPr lang="en-US" b="1" dirty="0">
              <a:latin typeface="Arial" charset="0"/>
              <a:ea typeface="ＭＳ Ｐゴシック" charset="0"/>
            </a:endParaRPr>
          </a:p>
        </p:txBody>
      </p:sp>
    </p:spTree>
    <p:extLst>
      <p:ext uri="{BB962C8B-B14F-4D97-AF65-F5344CB8AC3E}">
        <p14:creationId xmlns:p14="http://schemas.microsoft.com/office/powerpoint/2010/main" val="547236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تريلز</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أريثريا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آفروديسياس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آيزاني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ليبيدوس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200346"/>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p>
        </p:txBody>
      </p:sp>
      <p:sp>
        <p:nvSpPr>
          <p:cNvPr id="778244" name="Title 1"/>
          <p:cNvSpPr>
            <a:spLocks noGrp="1"/>
          </p:cNvSpPr>
          <p:nvPr>
            <p:ph type="title"/>
          </p:nvPr>
        </p:nvSpPr>
        <p:spPr>
          <a:xfrm>
            <a:off x="-31750" y="1"/>
            <a:ext cx="9212263" cy="1697332"/>
          </a:xfrm>
          <a:solidFill>
            <a:srgbClr val="000000"/>
          </a:solidFill>
        </p:spPr>
        <p:txBody>
          <a:bodyPr/>
          <a:lstStyle/>
          <a:p>
            <a:r>
              <a:rPr lang="ar-JO" sz="3600" b="1" dirty="0">
                <a:latin typeface="Arial" charset="0"/>
                <a:ea typeface="ＭＳ Ｐゴシック" charset="0"/>
              </a:rPr>
              <a:t>شجع يسوع كنيسة ساردس من خلال الأخبار السارة أنه هو السيد ويعرف أمانتهم (3: 1-2أ)</a:t>
            </a:r>
            <a:endParaRPr lang="en-US" sz="3600" b="1" dirty="0">
              <a:latin typeface="Arial" charset="0"/>
              <a:ea typeface="ＭＳ Ｐゴシック" charset="0"/>
            </a:endParaRPr>
          </a:p>
        </p:txBody>
      </p:sp>
    </p:spTree>
    <p:extLst>
      <p:ext uri="{BB962C8B-B14F-4D97-AF65-F5344CB8AC3E}">
        <p14:creationId xmlns:p14="http://schemas.microsoft.com/office/powerpoint/2010/main" val="3939647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18" grpId="0"/>
      <p:bldP spid="20" grpId="0"/>
      <p:bldP spid="57" grpId="0" animBg="1"/>
      <p:bldP spid="59" grpId="0" animBg="1"/>
      <p:bldP spid="60" grpId="0" animBg="1"/>
      <p:bldP spid="61" grpId="0" animBg="1"/>
      <p:bldP spid="5" grpId="0" animBg="1"/>
      <p:bldP spid="9" grpId="0" animBg="1"/>
      <p:bldP spid="15" grpId="0" animBg="1"/>
      <p:bldP spid="1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hidden="1"/>
          <p:cNvSpPr>
            <a:spLocks noGrp="1" noChangeArrowheads="1"/>
          </p:cNvSpPr>
          <p:nvPr>
            <p:ph type="title"/>
          </p:nvPr>
        </p:nvSpPr>
        <p:spPr/>
        <p:txBody>
          <a:bodyPr/>
          <a:lstStyle/>
          <a:p>
            <a:r>
              <a:rPr lang="en-US">
                <a:solidFill>
                  <a:schemeClr val="bg1"/>
                </a:solidFill>
              </a:rPr>
              <a:t>Sardis acropolis from below</a:t>
            </a:r>
          </a:p>
        </p:txBody>
      </p:sp>
      <p:pic>
        <p:nvPicPr>
          <p:cNvPr id="5123" name="Picture 3" descr="Sardis acropolis from below,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4" name="Text Box 4"/>
          <p:cNvSpPr txBox="1">
            <a:spLocks noChangeArrowheads="1"/>
          </p:cNvSpPr>
          <p:nvPr/>
        </p:nvSpPr>
        <p:spPr bwMode="auto">
          <a:xfrm>
            <a:off x="0" y="6036084"/>
            <a:ext cx="9144000" cy="821916"/>
          </a:xfrm>
          <a:prstGeom prst="rect">
            <a:avLst/>
          </a:prstGeom>
          <a:solidFill>
            <a:schemeClr val="tx1"/>
          </a:solidFill>
          <a:ln>
            <a:noFill/>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mn-cs"/>
              </a:rPr>
              <a:t>سارديس أكروبوليس من الأسفل</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6150147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hidden="1"/>
          <p:cNvSpPr>
            <a:spLocks noGrp="1" noChangeArrowheads="1"/>
          </p:cNvSpPr>
          <p:nvPr>
            <p:ph type="title"/>
          </p:nvPr>
        </p:nvSpPr>
        <p:spPr/>
        <p:txBody>
          <a:bodyPr/>
          <a:lstStyle/>
          <a:p>
            <a:r>
              <a:rPr lang="en-US">
                <a:solidFill>
                  <a:schemeClr val="bg1"/>
                </a:solidFill>
              </a:rPr>
              <a:t>Sardis from acropolis</a:t>
            </a:r>
          </a:p>
        </p:txBody>
      </p:sp>
      <p:pic>
        <p:nvPicPr>
          <p:cNvPr id="8195" name="Picture 3" descr="Sardis from acropolis,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196" name="Text Box 4"/>
          <p:cNvSpPr txBox="1">
            <a:spLocks noChangeArrowheads="1"/>
          </p:cNvSpPr>
          <p:nvPr/>
        </p:nvSpPr>
        <p:spPr bwMode="auto">
          <a:xfrm>
            <a:off x="0" y="6157849"/>
            <a:ext cx="9144000" cy="700151"/>
          </a:xfrm>
          <a:prstGeom prst="rect">
            <a:avLst/>
          </a:prstGeom>
          <a:solidFill>
            <a:srgbClr val="000000"/>
          </a:solidFill>
          <a:ln>
            <a:noFill/>
          </a:ln>
          <a:effec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mn-cs"/>
              </a:rPr>
              <a:t>ساردس من أكروبوليس</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91744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7411" name="Picture 3" descr="Sardis Temple of Artemis from above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412"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40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mn-cs"/>
              </a:rPr>
              <a:t>هيكل أرطاميس ساردس من الأعلى</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73510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hidden="1"/>
          <p:cNvSpPr>
            <a:spLocks noGrp="1" noChangeArrowheads="1"/>
          </p:cNvSpPr>
          <p:nvPr>
            <p:ph type="title"/>
          </p:nvPr>
        </p:nvSpPr>
        <p:spPr/>
        <p:txBody>
          <a:bodyPr/>
          <a:lstStyle/>
          <a:p>
            <a:r>
              <a:rPr lang="en-US">
                <a:solidFill>
                  <a:schemeClr val="bg1"/>
                </a:solidFill>
              </a:rPr>
              <a:t>Sardis Temple of Artemis from above</a:t>
            </a:r>
          </a:p>
        </p:txBody>
      </p:sp>
      <p:pic>
        <p:nvPicPr>
          <p:cNvPr id="18435" name="Picture 3" descr="Sardis Temple of Artemis from above3,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843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mn-cs"/>
              </a:rPr>
              <a:t>هيكل أرطاميس ساردس من الأعلى</a:t>
            </a:r>
          </a:p>
        </p:txBody>
      </p:sp>
    </p:spTree>
    <p:extLst>
      <p:ext uri="{BB962C8B-B14F-4D97-AF65-F5344CB8AC3E}">
        <p14:creationId xmlns:p14="http://schemas.microsoft.com/office/powerpoint/2010/main" val="3802039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hidden="1"/>
          <p:cNvSpPr>
            <a:spLocks noGrp="1" noChangeArrowheads="1"/>
          </p:cNvSpPr>
          <p:nvPr>
            <p:ph type="title"/>
          </p:nvPr>
        </p:nvSpPr>
        <p:spPr/>
        <p:txBody>
          <a:bodyPr/>
          <a:lstStyle/>
          <a:p>
            <a:r>
              <a:rPr lang="en-US">
                <a:solidFill>
                  <a:schemeClr val="bg1"/>
                </a:solidFill>
              </a:rPr>
              <a:t>Sardis Temple of Artemis</a:t>
            </a:r>
          </a:p>
        </p:txBody>
      </p:sp>
      <p:pic>
        <p:nvPicPr>
          <p:cNvPr id="23555" name="Picture 3" descr="Sardis Temple of Artemis5,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3556"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mn-cs"/>
              </a:rPr>
              <a:t>هيكل أرطاميس ساردس</a:t>
            </a:r>
          </a:p>
        </p:txBody>
      </p:sp>
    </p:spTree>
    <p:extLst>
      <p:ext uri="{BB962C8B-B14F-4D97-AF65-F5344CB8AC3E}">
        <p14:creationId xmlns:p14="http://schemas.microsoft.com/office/powerpoint/2010/main" val="829225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hidden="1"/>
          <p:cNvSpPr>
            <a:spLocks noGrp="1" noChangeArrowheads="1"/>
          </p:cNvSpPr>
          <p:nvPr>
            <p:ph type="title"/>
          </p:nvPr>
        </p:nvSpPr>
        <p:spPr/>
        <p:txBody>
          <a:bodyPr/>
          <a:lstStyle/>
          <a:p>
            <a:r>
              <a:rPr lang="en-US">
                <a:solidFill>
                  <a:schemeClr val="bg1"/>
                </a:solidFill>
              </a:rPr>
              <a:t>Sardis gymnasium</a:t>
            </a:r>
          </a:p>
        </p:txBody>
      </p:sp>
      <p:pic>
        <p:nvPicPr>
          <p:cNvPr id="10243" name="Picture 3" descr="Sardis gymnasium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0244" name="Text Box 4"/>
          <p:cNvSpPr txBox="1">
            <a:spLocks noChangeArrowheads="1"/>
          </p:cNvSpPr>
          <p:nvPr/>
        </p:nvSpPr>
        <p:spPr bwMode="auto">
          <a:xfrm>
            <a:off x="0" y="6105664"/>
            <a:ext cx="9144000" cy="75233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mn-cs"/>
              </a:rPr>
              <a:t>صالة ساردس للألعاب الرياضية</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44132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hidden="1"/>
          <p:cNvSpPr>
            <a:spLocks noGrp="1" noChangeArrowheads="1"/>
          </p:cNvSpPr>
          <p:nvPr>
            <p:ph type="title"/>
          </p:nvPr>
        </p:nvSpPr>
        <p:spPr/>
        <p:txBody>
          <a:bodyPr/>
          <a:lstStyle/>
          <a:p>
            <a:r>
              <a:rPr lang="en-US">
                <a:solidFill>
                  <a:schemeClr val="bg1"/>
                </a:solidFill>
              </a:rPr>
              <a:t>Sardis synagogue, 4th c AD</a:t>
            </a:r>
          </a:p>
        </p:txBody>
      </p:sp>
      <p:pic>
        <p:nvPicPr>
          <p:cNvPr id="16387" name="Picture 3" descr="Sardis synagogue, 4th c AD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0" y="6036084"/>
            <a:ext cx="9144000" cy="82191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mn-cs"/>
              </a:rPr>
              <a:t>مجمع ساردس، القرن الرابع الميلادي</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5421414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hidden="1"/>
          <p:cNvSpPr>
            <a:spLocks noGrp="1" noChangeArrowheads="1"/>
          </p:cNvSpPr>
          <p:nvPr>
            <p:ph type="title"/>
          </p:nvPr>
        </p:nvSpPr>
        <p:spPr/>
        <p:txBody>
          <a:bodyPr/>
          <a:lstStyle/>
          <a:p>
            <a:r>
              <a:rPr lang="en-US">
                <a:solidFill>
                  <a:schemeClr val="bg1"/>
                </a:solidFill>
              </a:rPr>
              <a:t>Sardis synagogue bema</a:t>
            </a:r>
          </a:p>
        </p:txBody>
      </p:sp>
      <p:pic>
        <p:nvPicPr>
          <p:cNvPr id="14339" name="Picture 3" descr="Sardis synagogue bema2,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4340" name="Text Box 4"/>
          <p:cNvSpPr txBox="1">
            <a:spLocks noChangeArrowheads="1"/>
          </p:cNvSpPr>
          <p:nvPr/>
        </p:nvSpPr>
        <p:spPr bwMode="auto">
          <a:xfrm>
            <a:off x="0" y="6088269"/>
            <a:ext cx="9144000" cy="769731"/>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mn-cs"/>
              </a:rPr>
              <a:t>كرسي قضاء مجمع ساردس</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871101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hidden="1"/>
          <p:cNvSpPr>
            <a:spLocks noGrp="1" noChangeArrowheads="1"/>
          </p:cNvSpPr>
          <p:nvPr>
            <p:ph type="title"/>
          </p:nvPr>
        </p:nvSpPr>
        <p:spPr/>
        <p:txBody>
          <a:bodyPr/>
          <a:lstStyle/>
          <a:p>
            <a:r>
              <a:rPr lang="en-US"/>
              <a:t>Sardis synagogue mosaic, 400 AD</a:t>
            </a:r>
          </a:p>
        </p:txBody>
      </p:sp>
      <p:pic>
        <p:nvPicPr>
          <p:cNvPr id="15363" name="Picture 3" descr="Sardis synagogue mosaic, 400 AD,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5364" name="Text Box 4"/>
          <p:cNvSpPr txBox="1">
            <a:spLocks noChangeArrowheads="1"/>
          </p:cNvSpPr>
          <p:nvPr/>
        </p:nvSpPr>
        <p:spPr bwMode="auto">
          <a:xfrm>
            <a:off x="0" y="6175244"/>
            <a:ext cx="9144000" cy="682756"/>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mn-cs"/>
              </a:rPr>
              <a:t>فسيفساء مجمع ساردس، 400 م</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513596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111618" name="Rectangle 2"/>
          <p:cNvSpPr>
            <a:spLocks noGrp="1" noChangeArrowheads="1"/>
          </p:cNvSpPr>
          <p:nvPr>
            <p:ph type="ctrTitle"/>
          </p:nvPr>
        </p:nvSpPr>
        <p:spPr>
          <a:xfrm>
            <a:off x="0" y="5880740"/>
            <a:ext cx="9144000" cy="980728"/>
          </a:xfrm>
          <a:solidFill>
            <a:schemeClr val="tx1"/>
          </a:solidFill>
        </p:spPr>
        <p:txBody>
          <a:bodyPr/>
          <a:lstStyle/>
          <a:p>
            <a:r>
              <a:rPr lang="ar-JO" b="1" dirty="0">
                <a:latin typeface="Arial" charset="0"/>
                <a:ea typeface="ＭＳ Ｐゴシック" charset="0"/>
              </a:rPr>
              <a:t>جيم كينان</a:t>
            </a:r>
            <a:endParaRPr lang="en-US" b="1" dirty="0">
              <a:latin typeface="Arial" charset="0"/>
              <a:ea typeface="ＭＳ Ｐゴシック" charset="0"/>
            </a:endParaRPr>
          </a:p>
        </p:txBody>
      </p:sp>
    </p:spTree>
    <p:extLst>
      <p:ext uri="{BB962C8B-B14F-4D97-AF65-F5344CB8AC3E}">
        <p14:creationId xmlns:p14="http://schemas.microsoft.com/office/powerpoint/2010/main" val="11041535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r>
              <a:rPr lang="en-US">
                <a:solidFill>
                  <a:schemeClr val="bg1"/>
                </a:solidFill>
              </a:rPr>
              <a:t>Sardis paved Roman street leading to Persia</a:t>
            </a:r>
          </a:p>
        </p:txBody>
      </p:sp>
      <p:pic>
        <p:nvPicPr>
          <p:cNvPr id="11267" name="Picture 3" descr="Sardis paved Roman street leading to Persia, tb n01070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r:embed="rId5"/>
                  <a:srcRect/>
                  <a:stretch>
                    <a:fillRect/>
                  </a:stretch>
                </a:blipFill>
              </a14:hiddenFill>
            </a:ext>
            <a:ext uri="{91240B29-F687-4f45-9708-019B960494DF}">
              <a14:hiddenLine xmlns="" xmlns:a14="http://schemas.microsoft.com/office/drawing/2010/main" w="101600" cmpd="thinThick">
                <a:solidFill>
                  <a:schemeClr val="tx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268" name="Text Box 4"/>
          <p:cNvSpPr txBox="1">
            <a:spLocks noChangeArrowheads="1"/>
          </p:cNvSpPr>
          <p:nvPr/>
        </p:nvSpPr>
        <p:spPr bwMode="auto">
          <a:xfrm>
            <a:off x="0" y="6279614"/>
            <a:ext cx="9144000" cy="638712"/>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Lst>
        </p:spPr>
        <p:txBody>
          <a:bodyPr/>
          <a:lstStyle>
            <a:defPPr>
              <a:defRPr lang="en-US"/>
            </a:defPPr>
            <a:lvl1pPr algn="ctr" defTabSz="914400" fontAlgn="base">
              <a:spcBef>
                <a:spcPct val="0"/>
              </a:spcBef>
              <a:spcAft>
                <a:spcPct val="0"/>
              </a:spcAft>
              <a:defRPr sz="3600" b="1">
                <a:solidFill>
                  <a:srgbClr val="FFFFFF"/>
                </a:solidFill>
                <a:latin typeface="Arial" charset="0"/>
                <a:ea typeface="ＭＳ Ｐゴシック" charset="0"/>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mn-cs"/>
              </a:rPr>
              <a:t>ساردس: شارع روماني مرصوف يؤدي إلى بلاد فارس</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67295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167736" y="3000764"/>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774226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إن رؤية يوحنا </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للمسيح الممجد </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تثبت أنه</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قادر أن </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يعالج</a:t>
            </a:r>
            <a: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t> </a:t>
            </a: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مشاكل الكنيسة</a:t>
            </a:r>
            <a:b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 الداخلية والخارجية. </a:t>
            </a:r>
            <a:br>
              <a:rPr lang="en-US" sz="3600" b="1" dirty="0">
                <a:effectLst>
                  <a:glow rad="152400">
                    <a:schemeClr val="tx1"/>
                  </a:glow>
                </a:effectLst>
                <a:latin typeface="Arial" charset="0"/>
                <a:ea typeface="ＭＳ Ｐゴシック" charset="0"/>
              </a:rPr>
            </a:br>
            <a:r>
              <a:rPr lang="ar-JO" sz="3600" b="1" dirty="0">
                <a:effectLst>
                  <a:glow rad="152400">
                    <a:schemeClr val="tx1"/>
                  </a:glow>
                </a:effectLst>
                <a:latin typeface="Arial" charset="0"/>
                <a:ea typeface="ＭＳ Ｐゴシック" charset="0"/>
              </a:rPr>
              <a:t>(1: 12- 16).</a:t>
            </a:r>
            <a:endParaRPr lang="en-US" sz="3600" b="1" dirty="0">
              <a:effectLst>
                <a:glow rad="152400">
                  <a:schemeClr val="tx1"/>
                </a:glow>
              </a:effectLst>
              <a:latin typeface="Arial" charset="0"/>
              <a:ea typeface="ＭＳ Ｐゴシック" charset="0"/>
            </a:endParaRPr>
          </a:p>
        </p:txBody>
      </p:sp>
      <p:sp>
        <p:nvSpPr>
          <p:cNvPr id="6" name="Text Box 7"/>
          <p:cNvSpPr txBox="1">
            <a:spLocks noChangeArrowheads="1"/>
          </p:cNvSpPr>
          <p:nvPr/>
        </p:nvSpPr>
        <p:spPr bwMode="auto">
          <a:xfrm>
            <a:off x="8421960" y="20638"/>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790837112"/>
      </p:ext>
    </p:extLst>
  </p:cSld>
  <p:clrMapOvr>
    <a:overrideClrMapping bg1="lt1" tx1="dk1" bg2="lt2" tx2="dk2" accent1="accent1" accent2="accent2" accent3="accent3" accent4="accent4" accent5="accent5" accent6="accent6" hlink="hlink" folHlink="folHlink"/>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ar-JO" sz="4000" b="1" dirty="0">
                <a:solidFill>
                  <a:schemeClr val="bg1"/>
                </a:solidFill>
                <a:effectLst>
                  <a:glow rad="152400">
                    <a:schemeClr val="tx1"/>
                  </a:glow>
                </a:effectLst>
                <a:latin typeface="Arial"/>
                <a:cs typeface="Arial"/>
              </a:rPr>
              <a:t>ما هي السبع الكواكب                                   وما هي السبع المناير؟ (1: 20)</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030759"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t>سر السبعة الكواكب التي رأيت على يميني والسبع المناير الذهبية: السبعة الكواكب هي ملائكة السبع الكنائس والمناير السبع التي رأيتها هي السبع الكنائس</a:t>
            </a:r>
            <a:endPar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endParaRPr>
          </a:p>
        </p:txBody>
      </p:sp>
    </p:spTree>
    <p:extLst>
      <p:ext uri="{BB962C8B-B14F-4D97-AF65-F5344CB8AC3E}">
        <p14:creationId xmlns:p14="http://schemas.microsoft.com/office/powerpoint/2010/main" val="420197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0"/>
            <a:ext cx="3180384" cy="2663825"/>
            <a:chOff x="2990336" y="2348880"/>
            <a:chExt cx="2957583" cy="2664296"/>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63701978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258336" y="5113459"/>
            <a:ext cx="8568127" cy="1744541"/>
          </a:xfrm>
          <a:solidFill>
            <a:schemeClr val="tx1"/>
          </a:solidFill>
        </p:spPr>
        <p:txBody>
          <a:bodyPr/>
          <a:lstStyle/>
          <a:p>
            <a:r>
              <a:rPr lang="ar-JO" b="1" dirty="0">
                <a:latin typeface="Arial" charset="0"/>
                <a:ea typeface="ＭＳ Ｐゴシック" charset="0"/>
              </a:rPr>
              <a:t>يعرف المسيح كل أعمالك الحسنة وسمعتك</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982"/>
            <a:ext cx="9144000" cy="5114441"/>
          </a:xfrm>
          <a:prstGeom prst="rect">
            <a:avLst/>
          </a:prstGeom>
        </p:spPr>
      </p:pic>
    </p:spTree>
    <p:extLst>
      <p:ext uri="{BB962C8B-B14F-4D97-AF65-F5344CB8AC3E}">
        <p14:creationId xmlns:p14="http://schemas.microsoft.com/office/powerpoint/2010/main" val="1205226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solidFill>
            <a:schemeClr val="tx1"/>
          </a:solidFill>
        </p:spPr>
        <p:txBody>
          <a:bodyPr/>
          <a:lstStyle/>
          <a:p>
            <a:r>
              <a:rPr lang="ar-JO" b="1" dirty="0">
                <a:latin typeface="Arial" charset="0"/>
                <a:ea typeface="ＭＳ Ｐゴシック" charset="0"/>
              </a:rPr>
              <a:t>كم هو مقدار اهتمامك؟</a:t>
            </a:r>
            <a:endParaRPr lang="en-US"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0"/>
            <a:ext cx="9144000" cy="6085230"/>
          </a:xfrm>
          <a:prstGeom prst="rect">
            <a:avLst/>
          </a:prstGeom>
        </p:spPr>
      </p:pic>
    </p:spTree>
    <p:extLst>
      <p:ext uri="{BB962C8B-B14F-4D97-AF65-F5344CB8AC3E}">
        <p14:creationId xmlns:p14="http://schemas.microsoft.com/office/powerpoint/2010/main" val="1254989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ar-JO" b="1" dirty="0">
                <a:latin typeface="Arial" charset="0"/>
                <a:ea typeface="ＭＳ Ｐゴシック" charset="0"/>
              </a:rPr>
              <a:t>1. يعرف يسوع </a:t>
            </a:r>
            <a:r>
              <a:rPr lang="ar-JO" b="1" dirty="0">
                <a:solidFill>
                  <a:srgbClr val="FFFF00"/>
                </a:solidFill>
                <a:latin typeface="Arial" charset="0"/>
                <a:ea typeface="ＭＳ Ｐゴシック" charset="0"/>
              </a:rPr>
              <a:t>الصالح</a:t>
            </a:r>
            <a:endParaRPr lang="en-US"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30137589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ar-JO" b="1" dirty="0">
                <a:effectLst>
                  <a:outerShdw blurRad="38100" dist="38100" dir="2700000" algn="tl">
                    <a:srgbClr val="000000">
                      <a:alpha val="43137"/>
                    </a:srgbClr>
                  </a:outerShdw>
                </a:effectLst>
                <a:latin typeface="Arial" charset="0"/>
                <a:ea typeface="ＭＳ Ｐゴシック" charset="0"/>
              </a:rPr>
              <a:t>2. يعرف يسوع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rPr>
              <a:t>السيء</a:t>
            </a:r>
            <a:endParaRPr lang="en-US" b="1" dirty="0">
              <a:solidFill>
                <a:srgbClr val="FFFF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1118970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0"/>
            <a:ext cx="3180384" cy="2663825"/>
            <a:chOff x="2990336" y="2348880"/>
            <a:chExt cx="2957583" cy="2664296"/>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8"/>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3409016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منفتح</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مخفي</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معروف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نقطة عمياء</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للآخرين ولنفسي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للآخرين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لنفسي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معروف لأحد</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Tree>
    <p:extLst>
      <p:ext uri="{BB962C8B-B14F-4D97-AF65-F5344CB8AC3E}">
        <p14:creationId xmlns:p14="http://schemas.microsoft.com/office/powerpoint/2010/main" val="248970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0308" name="Picture 4" descr="churchwindow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610306" name="Rectangle 2"/>
          <p:cNvSpPr>
            <a:spLocks noGrp="1" noChangeArrowheads="1"/>
          </p:cNvSpPr>
          <p:nvPr>
            <p:ph type="ctrTitle"/>
          </p:nvPr>
        </p:nvSpPr>
        <p:spPr>
          <a:xfrm>
            <a:off x="0" y="304428"/>
            <a:ext cx="9144000" cy="923617"/>
          </a:xfrm>
          <a:effectLst>
            <a:outerShdw blurRad="63500" dist="35921" dir="2700000" algn="ctr" rotWithShape="0">
              <a:srgbClr val="000000">
                <a:alpha val="74998"/>
              </a:srgbClr>
            </a:outerShdw>
          </a:effectLst>
        </p:spPr>
        <p:txBody>
          <a:bodyPr/>
          <a:lstStyle/>
          <a:p>
            <a:r>
              <a:rPr lang="ar-JO" b="1" dirty="0">
                <a:solidFill>
                  <a:schemeClr val="bg1"/>
                </a:solidFill>
                <a:latin typeface="Arial" panose="020B0604020202020204" pitchFamily="34" charset="0"/>
                <a:cs typeface="Arial" panose="020B0604020202020204" pitchFamily="34" charset="0"/>
              </a:rPr>
              <a:t>ساردس: مميزة لكن ميتة</a:t>
            </a:r>
            <a:endParaRPr lang="en-US" b="1" dirty="0">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35496" y="4865712"/>
            <a:ext cx="9144000" cy="13716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لك اسم أنك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حي</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وأنت </a:t>
            </a:r>
            <a:r>
              <a:rPr kumimoji="0" lang="ar-JO" sz="36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itchFamily="-108" charset="-128"/>
                <a:cs typeface="Arial" panose="020B0604020202020204" pitchFamily="34" charset="0"/>
              </a:rPr>
              <a:t>ميت </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rPr>
              <a:t>(3: 1)</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08" charset="-128"/>
              <a:cs typeface="Arial" panose="020B0604020202020204" pitchFamily="34" charset="0"/>
            </a:endParaRPr>
          </a:p>
        </p:txBody>
      </p:sp>
      <p:sp>
        <p:nvSpPr>
          <p:cNvPr id="5"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357</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9351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4279875"/>
            <a:ext cx="9144000" cy="2578125"/>
          </a:xfrm>
        </p:spPr>
        <p:txBody>
          <a:bodyPr/>
          <a:lstStyle/>
          <a:p>
            <a:r>
              <a:rPr lang="ar-JO" sz="6000" b="1" dirty="0">
                <a:effectLst>
                  <a:glow rad="177800">
                    <a:schemeClr val="tx1"/>
                  </a:glow>
                </a:effectLst>
                <a:latin typeface="Arial" charset="0"/>
                <a:ea typeface="ＭＳ Ｐゴシック" charset="0"/>
              </a:rPr>
              <a:t>ساردس:</a:t>
            </a:r>
            <a:br>
              <a:rPr lang="en-US" sz="6000" b="1" dirty="0">
                <a:effectLst>
                  <a:glow rad="177800">
                    <a:schemeClr val="tx1"/>
                  </a:glow>
                </a:effectLst>
                <a:latin typeface="Arial" charset="0"/>
                <a:ea typeface="ＭＳ Ｐゴシック" charset="0"/>
              </a:rPr>
            </a:br>
            <a:r>
              <a:rPr lang="ar-JO" sz="6000" b="1" dirty="0">
                <a:effectLst>
                  <a:glow rad="177800">
                    <a:schemeClr val="tx1"/>
                  </a:glow>
                </a:effectLst>
                <a:latin typeface="Arial" charset="0"/>
                <a:ea typeface="ＭＳ Ｐゴシック" charset="0"/>
              </a:rPr>
              <a:t>مميزة لكن ميتة</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975774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09030" y="0"/>
            <a:ext cx="8734969" cy="990600"/>
          </a:xfrm>
        </p:spPr>
        <p:txBody>
          <a:bodyPr/>
          <a:lstStyle/>
          <a:p>
            <a:pPr algn="l" eaLnBrk="1" hangingPunct="1"/>
            <a:r>
              <a:rPr lang="en-SG" dirty="0"/>
              <a:t>A. W. Tozer</a:t>
            </a: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122901" y="3132832"/>
            <a:ext cx="8925514" cy="369019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3200" b="1" i="0" u="none" strike="noStrike" kern="1200" cap="none" spc="0" normalizeH="0" baseline="0" noProof="0" dirty="0">
                <a:ln>
                  <a:noFill/>
                </a:ln>
                <a:solidFill>
                  <a:srgbClr val="FFFFFF"/>
                </a:solidFill>
                <a:effectLst>
                  <a:glow rad="279400">
                    <a:prstClr val="black">
                      <a:alpha val="94000"/>
                    </a:prstClr>
                  </a:glow>
                </a:effectLst>
                <a:uLnTx/>
                <a:uFillTx/>
                <a:latin typeface="Arial"/>
                <a:ea typeface="+mn-ea"/>
                <a:cs typeface="Arial"/>
              </a:rPr>
              <a:t>إذا انسحب الروح القدس من الكنيسة اليوم فإن 95% مما نقوم به سوف يستمر ولن يشعر أحد بالفرق. إذا انسحب الروح القدس من كنيسة العهد الجديد فإن 95% مما قاموا به سيتوقف وسيشعر الجميع بالفرق </a:t>
            </a:r>
            <a:endParaRPr kumimoji="0" lang="en-SG" sz="3200" b="1" i="0" u="none" strike="noStrike" kern="1200" cap="none" spc="0" normalizeH="0" baseline="0" noProof="0" dirty="0">
              <a:ln>
                <a:noFill/>
              </a:ln>
              <a:solidFill>
                <a:srgbClr val="FFFFFF"/>
              </a:solidFill>
              <a:effectLst>
                <a:glow rad="279400">
                  <a:prstClr val="black">
                    <a:alpha val="94000"/>
                  </a:prstClr>
                </a:glow>
              </a:effectLst>
              <a:uLnTx/>
              <a:uFillTx/>
              <a:latin typeface="Arial"/>
              <a:ea typeface="+mn-ea"/>
              <a:cs typeface="Arial"/>
            </a:endParaRPr>
          </a:p>
        </p:txBody>
      </p:sp>
      <p:pic>
        <p:nvPicPr>
          <p:cNvPr id="2" name="Picture 1"/>
          <p:cNvPicPr>
            <a:picLocks noChangeAspect="1"/>
          </p:cNvPicPr>
          <p:nvPr/>
        </p:nvPicPr>
        <p:blipFill>
          <a:blip r:embed="rId3"/>
          <a:stretch>
            <a:fillRect/>
          </a:stretch>
        </p:blipFill>
        <p:spPr>
          <a:xfrm>
            <a:off x="122901" y="-1"/>
            <a:ext cx="3493796" cy="3029889"/>
          </a:xfrm>
          <a:prstGeom prst="rect">
            <a:avLst/>
          </a:prstGeom>
        </p:spPr>
      </p:pic>
    </p:spTree>
    <p:extLst>
      <p:ext uri="{BB962C8B-B14F-4D97-AF65-F5344CB8AC3E}">
        <p14:creationId xmlns:p14="http://schemas.microsoft.com/office/powerpoint/2010/main" val="2700222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2"/>
          </a:xfrm>
        </p:grpSpPr>
        <p:sp>
          <p:nvSpPr>
            <p:cNvPr id="798747" name="Oval Callout 2"/>
            <p:cNvSpPr>
              <a:spLocks noChangeArrowheads="1"/>
            </p:cNvSpPr>
            <p:nvPr/>
          </p:nvSpPr>
          <p:spPr bwMode="auto">
            <a:xfrm>
              <a:off x="3059832" y="2348880"/>
              <a:ext cx="2664304" cy="2664312"/>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0"/>
            <a:ext cx="3180384" cy="2663825"/>
            <a:chOff x="2990336" y="2348880"/>
            <a:chExt cx="2957583" cy="2664296"/>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8"/>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FF6F5C5B-88DF-F865-FCCE-BC43EFA86926}"/>
              </a:ext>
            </a:extLst>
          </p:cNvPr>
          <p:cNvGrpSpPr>
            <a:grpSpLocks noChangeAspect="1"/>
          </p:cNvGrpSpPr>
          <p:nvPr/>
        </p:nvGrpSpPr>
        <p:grpSpPr bwMode="auto">
          <a:xfrm>
            <a:off x="2060575" y="1349375"/>
            <a:ext cx="4608513" cy="4600575"/>
            <a:chOff x="2060104" y="1349152"/>
            <a:chExt cx="4672136" cy="4600128"/>
          </a:xfrm>
        </p:grpSpPr>
        <p:sp>
          <p:nvSpPr>
            <p:cNvPr id="11" name="Oval 10">
              <a:extLst>
                <a:ext uri="{FF2B5EF4-FFF2-40B4-BE49-F238E27FC236}">
                  <a16:creationId xmlns:a16="http://schemas.microsoft.com/office/drawing/2014/main" id="{0ED1BB85-8D7F-79B1-4C97-955817314F82}"/>
                </a:ext>
              </a:extLst>
            </p:cNvPr>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ＭＳ Ｐゴシック" charset="0"/>
              </a:endParaRPr>
            </a:p>
          </p:txBody>
        </p:sp>
        <p:sp>
          <p:nvSpPr>
            <p:cNvPr id="13" name="TextBox 12">
              <a:extLst>
                <a:ext uri="{FF2B5EF4-FFF2-40B4-BE49-F238E27FC236}">
                  <a16:creationId xmlns:a16="http://schemas.microsoft.com/office/drawing/2014/main" id="{CD705A32-38D7-5131-7964-8FBB9E46325C}"/>
                </a:ext>
              </a:extLst>
            </p:cNvPr>
            <p:cNvSpPr txBox="1"/>
            <p:nvPr/>
          </p:nvSpPr>
          <p:spPr>
            <a:xfrm>
              <a:off x="3059552" y="1412646"/>
              <a:ext cx="2665193"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ساهراً</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7766101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eaLnBrk="1" hangingPunct="1"/>
            <a:r>
              <a:rPr lang="ar-JO" dirty="0">
                <a:latin typeface="Arial" panose="020B0604020202020204" pitchFamily="34" charset="0"/>
                <a:cs typeface="Arial" panose="020B0604020202020204" pitchFamily="34" charset="0"/>
              </a:rPr>
              <a:t>ساردس</a:t>
            </a:r>
            <a:endParaRPr lang="en-SG" dirty="0">
              <a:latin typeface="Arial" panose="020B0604020202020204" pitchFamily="34" charset="0"/>
              <a:cs typeface="Arial" panose="020B0604020202020204" pitchFamily="34" charset="0"/>
            </a:endParaRPr>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كُنْ سَاهِرًا</a:t>
            </a:r>
            <a:endParaRPr kumimoji="0" lang="ar-JO" sz="4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وَشَدِّدْ مَا بَقِيَ </a:t>
            </a:r>
            <a:endParaRPr kumimoji="0" lang="ar-JO"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ٱلَّذِي هُوَ عَتِيدٌ أَنْ يَمُوتَ</a:t>
            </a:r>
            <a:r>
              <a:rPr kumimoji="0" lang="ar-JO"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4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(3: 2). </a:t>
            </a:r>
            <a:endParaRPr kumimoji="0" lang="en-SG"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302634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990600"/>
          </a:xfrm>
        </p:spPr>
        <p:txBody>
          <a:bodyPr/>
          <a:lstStyle/>
          <a:p>
            <a:pPr eaLnBrk="1" hangingPunct="1"/>
            <a:r>
              <a:rPr lang="ar-JO" dirty="0"/>
              <a:t>ساردس</a:t>
            </a:r>
            <a:endParaRPr lang="en-SG" dirty="0"/>
          </a:p>
        </p:txBody>
      </p:sp>
      <p:pic>
        <p:nvPicPr>
          <p:cNvPr id="11268" name="Picture 2" descr="C:\Users\bs\Documents\Bible Text &amp; Chart\NT\Revelation\Others\Thyatira &amp; Sardis.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963" y="990600"/>
            <a:ext cx="9165963" cy="5131217"/>
          </a:xfrm>
          <a:prstGeom prst="rect">
            <a:avLst/>
          </a:prstGeom>
          <a:noFill/>
          <a:ln w="9525">
            <a:noFill/>
            <a:miter lim="800000"/>
            <a:headEnd/>
            <a:tailEnd/>
          </a:ln>
        </p:spPr>
      </p:pic>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122901" y="3003688"/>
            <a:ext cx="8925514" cy="3152079"/>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JO" sz="3200" b="1" i="0" u="none" strike="noStrike" kern="1200" cap="none" spc="0" normalizeH="0" baseline="0" noProof="0" dirty="0">
                <a:ln>
                  <a:noFill/>
                </a:ln>
                <a:solidFill>
                  <a:srgbClr val="FFFFFF"/>
                </a:solidFill>
                <a:effectLst>
                  <a:glow rad="279400">
                    <a:prstClr val="black">
                      <a:alpha val="94000"/>
                    </a:prstClr>
                  </a:glow>
                </a:effectLst>
                <a:uLnTx/>
                <a:uFillTx/>
                <a:latin typeface="Arial"/>
                <a:ea typeface="+mn-ea"/>
                <a:cs typeface="Arial"/>
              </a:rPr>
              <a:t>وقفت ساردس على هذا المرصد المنيع على ارتفاع 457.5 متراً (1500 قدم) فوق السهل. وقد </a:t>
            </a:r>
            <a:r>
              <a:rPr kumimoji="0" lang="ar-JO" sz="3200" b="1" i="0" u="none" strike="noStrike" kern="1200" cap="none" spc="0" normalizeH="0" baseline="0" noProof="0" dirty="0">
                <a:ln>
                  <a:noFill/>
                </a:ln>
                <a:solidFill>
                  <a:srgbClr val="FFFF00"/>
                </a:solidFill>
                <a:effectLst>
                  <a:glow rad="279400">
                    <a:prstClr val="black">
                      <a:alpha val="94000"/>
                    </a:prstClr>
                  </a:glow>
                </a:effectLst>
                <a:uLnTx/>
                <a:uFillTx/>
                <a:latin typeface="Arial"/>
                <a:ea typeface="+mn-ea"/>
                <a:cs typeface="Arial"/>
              </a:rPr>
              <a:t>غزاها </a:t>
            </a:r>
            <a:r>
              <a:rPr kumimoji="0" lang="ar-JO" sz="3200" b="1" i="0" u="none" strike="noStrike" kern="1200" cap="none" spc="0" normalizeH="0" baseline="0" noProof="0" dirty="0">
                <a:ln>
                  <a:noFill/>
                </a:ln>
                <a:solidFill>
                  <a:srgbClr val="FFFFFF"/>
                </a:solidFill>
                <a:effectLst>
                  <a:glow rad="279400">
                    <a:prstClr val="black">
                      <a:alpha val="94000"/>
                    </a:prstClr>
                  </a:glow>
                </a:effectLst>
                <a:uLnTx/>
                <a:uFillTx/>
                <a:latin typeface="Arial"/>
                <a:ea typeface="+mn-ea"/>
                <a:cs typeface="Arial"/>
              </a:rPr>
              <a:t>جنود كورش (549 ق.م) وأنطيوخوس (214 ق.م) </a:t>
            </a:r>
            <a:r>
              <a:rPr kumimoji="0" lang="ar-JO" sz="3200" b="1" i="0" u="none" strike="noStrike" kern="1200" cap="none" spc="0" normalizeH="0" baseline="0" noProof="0" dirty="0">
                <a:ln>
                  <a:noFill/>
                </a:ln>
                <a:solidFill>
                  <a:srgbClr val="FFFF00"/>
                </a:solidFill>
                <a:effectLst>
                  <a:glow rad="279400">
                    <a:prstClr val="black">
                      <a:alpha val="94000"/>
                    </a:prstClr>
                  </a:glow>
                </a:effectLst>
                <a:uLnTx/>
                <a:uFillTx/>
                <a:latin typeface="Arial"/>
                <a:ea typeface="+mn-ea"/>
                <a:cs typeface="Arial"/>
              </a:rPr>
              <a:t>مرتين</a:t>
            </a:r>
            <a:r>
              <a:rPr kumimoji="0" lang="ar-JO" sz="3200" b="1" i="0" u="none" strike="noStrike" kern="1200" cap="none" spc="0" normalizeH="0" baseline="0" noProof="0" dirty="0">
                <a:ln>
                  <a:noFill/>
                </a:ln>
                <a:solidFill>
                  <a:srgbClr val="FFFFFF"/>
                </a:solidFill>
                <a:effectLst>
                  <a:glow rad="279400">
                    <a:prstClr val="black">
                      <a:alpha val="94000"/>
                    </a:prstClr>
                  </a:glow>
                </a:effectLst>
                <a:uLnTx/>
                <a:uFillTx/>
                <a:latin typeface="Arial"/>
                <a:ea typeface="+mn-ea"/>
                <a:cs typeface="Arial"/>
              </a:rPr>
              <a:t> عن طريق تسلق الجرف الشمالي غير المحمي ليلاً </a:t>
            </a:r>
            <a:r>
              <a:rPr kumimoji="0" lang="ar-JO" sz="3200" b="1" i="0" u="none" strike="noStrike" kern="1200" cap="none" spc="0" normalizeH="0" baseline="0" noProof="0" dirty="0">
                <a:ln>
                  <a:noFill/>
                </a:ln>
                <a:solidFill>
                  <a:srgbClr val="FFFF00"/>
                </a:solidFill>
                <a:effectLst>
                  <a:glow rad="279400">
                    <a:prstClr val="black">
                      <a:alpha val="94000"/>
                    </a:prstClr>
                  </a:glow>
                </a:effectLst>
                <a:uLnTx/>
                <a:uFillTx/>
                <a:latin typeface="Arial"/>
                <a:ea typeface="+mn-ea"/>
                <a:cs typeface="Arial"/>
              </a:rPr>
              <a:t>عندما كان الحراس نائمين.</a:t>
            </a:r>
            <a:endParaRPr kumimoji="0" lang="en-SG" sz="3200" b="1" i="0" u="none" strike="noStrike" kern="1200" cap="none" spc="0" normalizeH="0" baseline="0" noProof="0" dirty="0">
              <a:ln>
                <a:noFill/>
              </a:ln>
              <a:solidFill>
                <a:srgbClr val="FFFF00"/>
              </a:solidFill>
              <a:effectLst>
                <a:glow rad="279400">
                  <a:prstClr val="black">
                    <a:alpha val="94000"/>
                  </a:prstClr>
                </a:glow>
              </a:effectLst>
              <a:uLnTx/>
              <a:uFillTx/>
              <a:latin typeface="Arial"/>
              <a:ea typeface="+mn-ea"/>
              <a:cs typeface="Arial"/>
            </a:endParaRP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77579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6606" y="1592756"/>
            <a:ext cx="9202774" cy="5258728"/>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ar-JO" sz="6000" b="1" dirty="0">
                <a:effectLst>
                  <a:glow rad="177800">
                    <a:schemeClr val="tx1"/>
                  </a:glow>
                </a:effectLst>
                <a:latin typeface="Arial" charset="0"/>
                <a:ea typeface="ＭＳ Ｐゴシック" charset="0"/>
              </a:rPr>
              <a:t>النوم في الكنيسة</a:t>
            </a:r>
            <a:endParaRPr lang="en-US" sz="60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507701" y="419186"/>
            <a:ext cx="4443729" cy="4406698"/>
          </a:xfrm>
          <a:prstGeom prst="rect">
            <a:avLst/>
          </a:prstGeom>
          <a:ln w="57150" cmpd="sng">
            <a:solidFill>
              <a:srgbClr val="FFFFFF"/>
            </a:solidFill>
          </a:ln>
        </p:spPr>
      </p:pic>
    </p:spTree>
    <p:extLst>
      <p:ext uri="{BB962C8B-B14F-4D97-AF65-F5344CB8AC3E}">
        <p14:creationId xmlns:p14="http://schemas.microsoft.com/office/powerpoint/2010/main" val="893068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111618" name="Rectangle 2"/>
          <p:cNvSpPr>
            <a:spLocks noGrp="1" noChangeArrowheads="1"/>
          </p:cNvSpPr>
          <p:nvPr>
            <p:ph type="ctrTitle"/>
          </p:nvPr>
        </p:nvSpPr>
        <p:spPr>
          <a:xfrm>
            <a:off x="0" y="5553124"/>
            <a:ext cx="9144000" cy="1304876"/>
          </a:xfrm>
        </p:spPr>
        <p:txBody>
          <a:bodyPr/>
          <a:lstStyle/>
          <a:p>
            <a:r>
              <a:rPr lang="ar-JO" sz="6000" b="1" dirty="0">
                <a:effectLst>
                  <a:glow rad="177800">
                    <a:schemeClr val="tx1"/>
                  </a:glow>
                </a:effectLst>
                <a:latin typeface="Arial" charset="0"/>
                <a:ea typeface="ＭＳ Ｐゴシック" charset="0"/>
              </a:rPr>
              <a:t>عدم النوم في الكنيسة</a:t>
            </a:r>
            <a:endParaRPr lang="en-US" sz="60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21859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ar-JO" sz="5400" b="1" dirty="0">
                <a:effectLst>
                  <a:glow rad="177800">
                    <a:schemeClr val="tx1"/>
                  </a:glow>
                </a:effectLst>
                <a:latin typeface="Arial" charset="0"/>
                <a:ea typeface="ＭＳ Ｐゴシック" charset="0"/>
              </a:rPr>
              <a:t>إحدى علامات أن الراعي أمسك بك   في قيلولة خلال العظة:</a:t>
            </a:r>
            <a:endParaRPr lang="en-US" sz="54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188898" y="3449377"/>
            <a:ext cx="5150679" cy="33927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marR="0" lvl="0" indent="-473075"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تقديم ريد بول خلال شركة كسر الخبز</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802054">
            <a:off x="5950858" y="2558143"/>
            <a:ext cx="2104572" cy="4771572"/>
          </a:xfrm>
          <a:prstGeom prst="rect">
            <a:avLst/>
          </a:prstGeom>
        </p:spPr>
      </p:pic>
    </p:spTree>
    <p:extLst>
      <p:ext uri="{BB962C8B-B14F-4D97-AF65-F5344CB8AC3E}">
        <p14:creationId xmlns:p14="http://schemas.microsoft.com/office/powerpoint/2010/main" val="1534569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blinds(horizontal)">
                                      <p:cBhvr>
                                        <p:cTn id="7" dur="500"/>
                                        <p:tgtEl>
                                          <p:spTgt spid="1116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par>
                          <p:cTn id="13" fill="hold">
                            <p:stCondLst>
                              <p:cond delay="500"/>
                            </p:stCondLst>
                            <p:childTnLst>
                              <p:par>
                                <p:cTn id="14" presetID="55"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ar-JO" sz="5400" b="1" dirty="0">
                <a:effectLst>
                  <a:glow rad="177800">
                    <a:schemeClr val="tx1"/>
                  </a:glow>
                </a:effectLst>
                <a:latin typeface="Arial" charset="0"/>
                <a:ea typeface="ＭＳ Ｐゴシック" charset="0"/>
              </a:rPr>
              <a:t>إحدى علامات أن الراعي أمسك بك   في قيلولة خلال العظة:</a:t>
            </a:r>
            <a:endParaRPr lang="en-US" sz="5400" b="1" dirty="0">
              <a:effectLst>
                <a:glow rad="177800">
                  <a:schemeClr val="tx1"/>
                </a:glow>
              </a:effectLst>
              <a:latin typeface="Arial" charset="0"/>
              <a:ea typeface="ＭＳ Ｐゴシック" charset="0"/>
            </a:endParaRPr>
          </a:p>
        </p:txBody>
      </p:sp>
      <p:pic>
        <p:nvPicPr>
          <p:cNvPr id="2" name="Picture 1"/>
          <p:cNvPicPr>
            <a:picLocks noChangeAspect="1"/>
          </p:cNvPicPr>
          <p:nvPr/>
        </p:nvPicPr>
        <p:blipFill>
          <a:blip r:embed="rId4"/>
          <a:stretch>
            <a:fillRect/>
          </a:stretch>
        </p:blipFill>
        <p:spPr>
          <a:xfrm>
            <a:off x="6718378" y="3183505"/>
            <a:ext cx="2463800" cy="3289300"/>
          </a:xfrm>
          <a:prstGeom prst="rect">
            <a:avLst/>
          </a:prstGeom>
        </p:spPr>
      </p:pic>
      <p:sp>
        <p:nvSpPr>
          <p:cNvPr id="6" name="Rectangle 2"/>
          <p:cNvSpPr txBox="1">
            <a:spLocks noChangeArrowheads="1"/>
          </p:cNvSpPr>
          <p:nvPr/>
        </p:nvSpPr>
        <p:spPr bwMode="auto">
          <a:xfrm>
            <a:off x="38178" y="3392713"/>
            <a:ext cx="6680200" cy="3498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marR="0" lvl="0" indent="-473075"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يقاطع عظته ليضع رغوة الحلاقة في يدك ثم يدغدغ أنفك بالريشة</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521796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93218"/>
          </a:xfrm>
          <a:prstGeom prst="rect">
            <a:avLst/>
          </a:prstGeom>
        </p:spPr>
      </p:pic>
      <p:sp>
        <p:nvSpPr>
          <p:cNvPr id="111618" name="Rectangle 2"/>
          <p:cNvSpPr>
            <a:spLocks noGrp="1" noChangeArrowheads="1"/>
          </p:cNvSpPr>
          <p:nvPr>
            <p:ph type="ctrTitle"/>
          </p:nvPr>
        </p:nvSpPr>
        <p:spPr>
          <a:xfrm>
            <a:off x="0" y="5930056"/>
            <a:ext cx="9144000" cy="980728"/>
          </a:xfrm>
          <a:solidFill>
            <a:schemeClr val="tx1"/>
          </a:solidFill>
        </p:spPr>
        <p:txBody>
          <a:bodyPr/>
          <a:lstStyle/>
          <a:p>
            <a:r>
              <a:rPr lang="ar-JO" b="1" dirty="0">
                <a:latin typeface="Arial" charset="0"/>
                <a:ea typeface="ＭＳ Ｐゴシック" charset="0"/>
              </a:rPr>
              <a:t>كيف تعرف نفسك بشكل جيد؟</a:t>
            </a:r>
            <a:endParaRPr lang="en-US" b="1" dirty="0">
              <a:latin typeface="Arial" charset="0"/>
              <a:ea typeface="ＭＳ Ｐゴシック" charset="0"/>
            </a:endParaRPr>
          </a:p>
        </p:txBody>
      </p:sp>
    </p:spTree>
    <p:extLst>
      <p:ext uri="{BB962C8B-B14F-4D97-AF65-F5344CB8AC3E}">
        <p14:creationId xmlns:p14="http://schemas.microsoft.com/office/powerpoint/2010/main" val="66558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430475"/>
            <a:ext cx="9182179" cy="6427525"/>
          </a:xfrm>
          <a:prstGeom prst="rect">
            <a:avLst/>
          </a:prstGeom>
        </p:spPr>
      </p:pic>
      <p:sp>
        <p:nvSpPr>
          <p:cNvPr id="111618" name="Rectangle 2"/>
          <p:cNvSpPr>
            <a:spLocks noGrp="1" noChangeArrowheads="1"/>
          </p:cNvSpPr>
          <p:nvPr>
            <p:ph type="ctrTitle"/>
          </p:nvPr>
        </p:nvSpPr>
        <p:spPr>
          <a:xfrm>
            <a:off x="199570" y="0"/>
            <a:ext cx="8853714" cy="2630716"/>
          </a:xfrm>
        </p:spPr>
        <p:txBody>
          <a:bodyPr/>
          <a:lstStyle/>
          <a:p>
            <a:r>
              <a:rPr lang="ar-JO" sz="5400" b="1" dirty="0">
                <a:effectLst>
                  <a:glow rad="177800">
                    <a:schemeClr val="tx1"/>
                  </a:glow>
                </a:effectLst>
                <a:latin typeface="Arial" charset="0"/>
                <a:ea typeface="ＭＳ Ｐゴシック" charset="0"/>
              </a:rPr>
              <a:t>إحدى علامات أن الراعي أمسك بك   في قيلولة خلال العظة:</a:t>
            </a:r>
            <a:endParaRPr lang="en-US" sz="54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38178" y="2652774"/>
            <a:ext cx="9144000" cy="4027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73075" marR="0" lvl="0" indent="-473075" algn="r" defTabSz="457200" rtl="1" eaLnBrk="0" fontAlgn="base" latinLnBrk="0" hangingPunct="0">
              <a:lnSpc>
                <a:spcPct val="100000"/>
              </a:lnSpc>
              <a:spcBef>
                <a:spcPct val="0"/>
              </a:spcBef>
              <a:spcAft>
                <a:spcPct val="0"/>
              </a:spcAft>
              <a:buClrTx/>
              <a:buSzTx/>
              <a:buFont typeface="Arial"/>
              <a:buChar char="•"/>
              <a:tabLst/>
              <a:defRPr/>
            </a:pPr>
            <a:r>
              <a:rPr kumimoji="0" lang="ar-JO"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يبدأ في التشكيك في دعوته بسبب غفلتك ثم يترك الخدمة ويبدأ في شرب الخمر بكثرة ويموت وحيدًا في المنزل فاشلاً .</a:t>
            </a:r>
            <a:endParaRPr kumimoji="0" lang="en-US" sz="36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897083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2826" y="-206044"/>
            <a:ext cx="9433816" cy="7159593"/>
            <a:chOff x="-92826" y="-206044"/>
            <a:chExt cx="9433816" cy="7159593"/>
          </a:xfrm>
        </p:grpSpPr>
        <p:pic>
          <p:nvPicPr>
            <p:cNvPr id="2" name="Picture 1"/>
            <p:cNvPicPr>
              <a:picLocks noChangeAspect="1"/>
            </p:cNvPicPr>
            <p:nvPr/>
          </p:nvPicPr>
          <p:blipFill>
            <a:blip r:embed="rId3"/>
            <a:stretch>
              <a:fillRect/>
            </a:stretch>
          </p:blipFill>
          <p:spPr>
            <a:xfrm>
              <a:off x="-92826" y="-206044"/>
              <a:ext cx="9433816" cy="7159593"/>
            </a:xfrm>
            <a:prstGeom prst="rect">
              <a:avLst/>
            </a:prstGeom>
          </p:spPr>
        </p:pic>
        <p:sp>
          <p:nvSpPr>
            <p:cNvPr id="6" name="Oval 5"/>
            <p:cNvSpPr/>
            <p:nvPr/>
          </p:nvSpPr>
          <p:spPr bwMode="auto">
            <a:xfrm>
              <a:off x="1911100" y="456173"/>
              <a:ext cx="3353673" cy="1837020"/>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11618" name="Rectangle 2"/>
          <p:cNvSpPr>
            <a:spLocks noGrp="1" noChangeArrowheads="1"/>
          </p:cNvSpPr>
          <p:nvPr>
            <p:ph type="ctrTitle"/>
          </p:nvPr>
        </p:nvSpPr>
        <p:spPr>
          <a:xfrm>
            <a:off x="0" y="5553124"/>
            <a:ext cx="9144000" cy="1304876"/>
          </a:xfrm>
        </p:spPr>
        <p:txBody>
          <a:bodyPr/>
          <a:lstStyle/>
          <a:p>
            <a:r>
              <a:rPr lang="en-US" sz="6000" b="1" dirty="0">
                <a:effectLst>
                  <a:glow rad="177800">
                    <a:schemeClr val="tx1"/>
                  </a:glow>
                </a:effectLst>
                <a:latin typeface="Arial" charset="0"/>
                <a:ea typeface="ＭＳ Ｐゴシック" charset="0"/>
              </a:rPr>
              <a:t>Sleeping in Church</a:t>
            </a:r>
          </a:p>
        </p:txBody>
      </p:sp>
      <p:sp>
        <p:nvSpPr>
          <p:cNvPr id="4" name="Rectangle 2"/>
          <p:cNvSpPr txBox="1">
            <a:spLocks noChangeArrowheads="1"/>
          </p:cNvSpPr>
          <p:nvPr/>
        </p:nvSpPr>
        <p:spPr bwMode="auto">
          <a:xfrm>
            <a:off x="0" y="5854257"/>
            <a:ext cx="9291670" cy="1003743"/>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a:rPr>
              <a:t>إحدى علامات أن الراعي أمسك بك في قيلولة خلال العظة</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
        <p:nvSpPr>
          <p:cNvPr id="5" name="Rectangle 2"/>
          <p:cNvSpPr txBox="1">
            <a:spLocks noChangeArrowheads="1"/>
          </p:cNvSpPr>
          <p:nvPr/>
        </p:nvSpPr>
        <p:spPr bwMode="auto">
          <a:xfrm>
            <a:off x="2082492" y="456173"/>
            <a:ext cx="3520478" cy="2073283"/>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1" u="none" strike="noStrike" kern="1200" cap="none" spc="0" normalizeH="0" baseline="0" noProof="0" dirty="0">
                <a:ln>
                  <a:noFill/>
                </a:ln>
                <a:solidFill>
                  <a:srgbClr val="000000"/>
                </a:solidFill>
                <a:effectLst/>
                <a:uLnTx/>
                <a:uFillTx/>
                <a:latin typeface="Chalkboard"/>
                <a:ea typeface="ＭＳ Ｐゴシック" charset="0"/>
                <a:cs typeface="Arial" panose="020B0604020202020204" pitchFamily="34" charset="0"/>
              </a:rPr>
              <a:t>نراك الأحد القادم         يا أفتيخوس</a:t>
            </a:r>
            <a:endParaRPr kumimoji="0" lang="en-US" sz="3200" b="1" i="1" u="none" strike="noStrike" kern="1200" cap="none" spc="0" normalizeH="0" baseline="0" noProof="0" dirty="0">
              <a:ln>
                <a:noFill/>
              </a:ln>
              <a:solidFill>
                <a:srgbClr val="000000"/>
              </a:solidFill>
              <a:effectLst/>
              <a:uLnTx/>
              <a:uFillTx/>
              <a:latin typeface="Chalkboard"/>
              <a:ea typeface="ＭＳ Ｐゴシック" charset="0"/>
              <a:cs typeface="Arial" panose="020B0604020202020204" pitchFamily="34" charset="0"/>
            </a:endParaRPr>
          </a:p>
        </p:txBody>
      </p:sp>
    </p:spTree>
    <p:extLst>
      <p:ext uri="{BB962C8B-B14F-4D97-AF65-F5344CB8AC3E}">
        <p14:creationId xmlns:p14="http://schemas.microsoft.com/office/powerpoint/2010/main" val="18970270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1"/>
          </a:xfrm>
        </p:grpSpPr>
        <p:sp>
          <p:nvSpPr>
            <p:cNvPr id="798747" name="Oval Callout 2"/>
            <p:cNvSpPr>
              <a:spLocks noChangeArrowheads="1"/>
            </p:cNvSpPr>
            <p:nvPr/>
          </p:nvSpPr>
          <p:spPr bwMode="auto">
            <a:xfrm>
              <a:off x="3059832" y="2348880"/>
              <a:ext cx="2664304" cy="2664311"/>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1"/>
            <a:ext cx="3180384" cy="2663825"/>
            <a:chOff x="2990336" y="2348880"/>
            <a:chExt cx="2957583" cy="2664295"/>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5"/>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9"/>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FF6F5C5B-88DF-F865-FCCE-BC43EFA86926}"/>
              </a:ext>
            </a:extLst>
          </p:cNvPr>
          <p:cNvGrpSpPr>
            <a:grpSpLocks noChangeAspect="1"/>
          </p:cNvGrpSpPr>
          <p:nvPr/>
        </p:nvGrpSpPr>
        <p:grpSpPr bwMode="auto">
          <a:xfrm>
            <a:off x="2060575" y="1349375"/>
            <a:ext cx="4608513" cy="4600575"/>
            <a:chOff x="2060104" y="1349152"/>
            <a:chExt cx="4672136" cy="4600127"/>
          </a:xfrm>
        </p:grpSpPr>
        <p:sp>
          <p:nvSpPr>
            <p:cNvPr id="11" name="Oval 10">
              <a:extLst>
                <a:ext uri="{FF2B5EF4-FFF2-40B4-BE49-F238E27FC236}">
                  <a16:creationId xmlns:a16="http://schemas.microsoft.com/office/drawing/2014/main" id="{0ED1BB85-8D7F-79B1-4C97-955817314F82}"/>
                </a:ext>
              </a:extLst>
            </p:cNvPr>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D705A32-38D7-5131-7964-8FBB9E46325C}"/>
                </a:ext>
              </a:extLst>
            </p:cNvPr>
            <p:cNvSpPr txBox="1"/>
            <p:nvPr/>
          </p:nvSpPr>
          <p:spPr>
            <a:xfrm>
              <a:off x="3059552" y="1412646"/>
              <a:ext cx="2665193"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ساهراً</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5AB3866A-F4BC-B79D-65A3-F15AEAD194CB}"/>
              </a:ext>
            </a:extLst>
          </p:cNvPr>
          <p:cNvGrpSpPr>
            <a:grpSpLocks noChangeAspect="1"/>
          </p:cNvGrpSpPr>
          <p:nvPr/>
        </p:nvGrpSpPr>
        <p:grpSpPr bwMode="auto">
          <a:xfrm>
            <a:off x="1508125" y="836613"/>
            <a:ext cx="5656263" cy="5688012"/>
            <a:chOff x="1475656" y="836712"/>
            <a:chExt cx="5904656" cy="5688632"/>
          </a:xfrm>
        </p:grpSpPr>
        <p:sp>
          <p:nvSpPr>
            <p:cNvPr id="17" name="Oval 4">
              <a:extLst>
                <a:ext uri="{FF2B5EF4-FFF2-40B4-BE49-F238E27FC236}">
                  <a16:creationId xmlns:a16="http://schemas.microsoft.com/office/drawing/2014/main" id="{8819170C-463C-93E6-2682-A4070A4A4897}"/>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A523F559-23B8-7106-3FE4-F57D2E5EE149}"/>
                </a:ext>
              </a:extLst>
            </p:cNvPr>
            <p:cNvSpPr txBox="1"/>
            <p:nvPr/>
          </p:nvSpPr>
          <p:spPr>
            <a:xfrm>
              <a:off x="2596272" y="836712"/>
              <a:ext cx="3663425" cy="181608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إن لم تسهر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أقدم عليك كلص</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6817687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3v2 guard asleep.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486400" cy="6943024"/>
          </a:xfrm>
          <a:prstGeom prst="rect">
            <a:avLst/>
          </a:prstGeom>
        </p:spPr>
      </p:pic>
      <p:sp>
        <p:nvSpPr>
          <p:cNvPr id="11266" name="Title 1"/>
          <p:cNvSpPr>
            <a:spLocks noGrp="1"/>
          </p:cNvSpPr>
          <p:nvPr>
            <p:ph type="title"/>
          </p:nvPr>
        </p:nvSpPr>
        <p:spPr>
          <a:xfrm>
            <a:off x="457200" y="0"/>
            <a:ext cx="8686800" cy="990600"/>
          </a:xfrm>
        </p:spPr>
        <p:txBody>
          <a:bodyPr/>
          <a:lstStyle/>
          <a:p>
            <a:pPr algn="l"/>
            <a:r>
              <a:rPr lang="ar-SA" b="1" dirty="0" err="1"/>
              <a:t>ساردس</a:t>
            </a:r>
            <a:endParaRPr lang="en-SG" b="1" dirty="0"/>
          </a:p>
        </p:txBody>
      </p:sp>
      <p:sp>
        <p:nvSpPr>
          <p:cNvPr id="5" name="Content Placeholder 2"/>
          <p:cNvSpPr txBox="1">
            <a:spLocks/>
          </p:cNvSpPr>
          <p:nvPr/>
        </p:nvSpPr>
        <p:spPr>
          <a:xfrm>
            <a:off x="2743200" y="838200"/>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endParaRPr kumimoji="0" lang="en-SG" sz="3200" b="0" i="0" u="none" strike="noStrike" kern="1200" cap="none" spc="0" normalizeH="0" baseline="0" noProof="0">
              <a:ln>
                <a:noFill/>
              </a:ln>
              <a:solidFill>
                <a:srgbClr val="FFFFFF"/>
              </a:solidFill>
              <a:effectLst/>
              <a:uLnTx/>
              <a:uFillTx/>
              <a:latin typeface="Arial"/>
              <a:ea typeface="+mn-ea"/>
              <a:cs typeface="Arial"/>
            </a:endParaRPr>
          </a:p>
        </p:txBody>
      </p:sp>
      <p:sp>
        <p:nvSpPr>
          <p:cNvPr id="6" name="Content Placeholder 2"/>
          <p:cNvSpPr txBox="1">
            <a:spLocks/>
          </p:cNvSpPr>
          <p:nvPr/>
        </p:nvSpPr>
        <p:spPr>
          <a:xfrm>
            <a:off x="3757575" y="838200"/>
            <a:ext cx="5181600" cy="53340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3600" b="1" i="0" u="none" strike="noStrike" kern="1200" cap="none" spc="0" normalizeH="0" baseline="0" noProof="0" dirty="0">
                <a:ln>
                  <a:noFill/>
                </a:ln>
                <a:solidFill>
                  <a:prstClr val="white"/>
                </a:solidFill>
                <a:effectLst/>
                <a:uLnTx/>
                <a:uFillTx/>
                <a:latin typeface="Arial"/>
                <a:ea typeface="+mn-ea"/>
                <a:cs typeface="Arial"/>
              </a:rPr>
              <a:t>رؤيا ٣ : ٢-٣</a:t>
            </a:r>
          </a:p>
          <a:p>
            <a:pPr marL="0" marR="0" lvl="0" indent="0" algn="r" defTabSz="914400" rtl="0" eaLnBrk="1" fontAlgn="auto" latinLnBrk="0" hangingPunct="1">
              <a:lnSpc>
                <a:spcPct val="100000"/>
              </a:lnSpc>
              <a:spcBef>
                <a:spcPct val="20000"/>
              </a:spcBef>
              <a:spcAft>
                <a:spcPts val="0"/>
              </a:spcAft>
              <a:buClrTx/>
              <a:buSzTx/>
              <a:buFont typeface="Arial" charset="0"/>
              <a:buNone/>
              <a:tabLst/>
              <a:defRPr/>
            </a:pPr>
            <a:r>
              <a:rPr kumimoji="0" lang="ar-SA" sz="3600" b="1" i="0" u="none" strike="noStrike" kern="1200" cap="none" spc="0" normalizeH="0" baseline="0" noProof="0" dirty="0">
                <a:ln>
                  <a:noFill/>
                </a:ln>
                <a:solidFill>
                  <a:prstClr val="white"/>
                </a:solidFill>
                <a:effectLst/>
                <a:uLnTx/>
                <a:uFillTx/>
                <a:latin typeface="Arial"/>
                <a:ea typeface="+mn-ea"/>
                <a:cs typeface="Arial"/>
              </a:rPr>
              <a:t>٢ كُنْ سَاهِراً وَشَدِّدْ مَا بَقِيَ، الَّذِي هُوَ عَتِيدٌ أَنْ يَمُوتَ، لأَنِّي لَمْ أَجِدْ أَعْمَالَكَ كَامِلَةً أَمَامَ اللهِ. ٣ فَاذْكُرْ كَيْفَ أَخَذْتَ وَسَمِعْتَ وَاحْفَظْ وَتُبْ، فَإِنِّي إِنْ لَمْ تَسْهَرْ أُقْدِمْ عَلَيْكَ كَلِصٍّ، وَلاَ تَعْلَمُ أَيَّةَ سَاعَةٍ أُقْدِمُ عَلَيْكَ. </a:t>
            </a:r>
          </a:p>
        </p:txBody>
      </p:sp>
      <p:sp>
        <p:nvSpPr>
          <p:cNvPr id="7"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358</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867314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3057" y="0"/>
            <a:ext cx="8158663" cy="6858000"/>
            <a:chOff x="-43057" y="0"/>
            <a:chExt cx="8158663" cy="6858000"/>
          </a:xfrm>
        </p:grpSpPr>
        <p:pic>
          <p:nvPicPr>
            <p:cNvPr id="2" name="Picture 1"/>
            <p:cNvPicPr>
              <a:picLocks noChangeAspect="1"/>
            </p:cNvPicPr>
            <p:nvPr/>
          </p:nvPicPr>
          <p:blipFill>
            <a:blip r:embed="rId3"/>
            <a:stretch>
              <a:fillRect/>
            </a:stretch>
          </p:blipFill>
          <p:spPr>
            <a:xfrm>
              <a:off x="-43057" y="4723"/>
              <a:ext cx="8158663" cy="6853277"/>
            </a:xfrm>
            <a:prstGeom prst="rect">
              <a:avLst/>
            </a:prstGeom>
          </p:spPr>
        </p:pic>
        <p:sp>
          <p:nvSpPr>
            <p:cNvPr id="13" name="Rectangle 12"/>
            <p:cNvSpPr/>
            <p:nvPr/>
          </p:nvSpPr>
          <p:spPr bwMode="auto">
            <a:xfrm>
              <a:off x="530176" y="0"/>
              <a:ext cx="7585430" cy="6423403"/>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111618" name="Rectangle 2"/>
          <p:cNvSpPr>
            <a:spLocks noGrp="1" noChangeArrowheads="1"/>
          </p:cNvSpPr>
          <p:nvPr>
            <p:ph type="ctrTitle"/>
          </p:nvPr>
        </p:nvSpPr>
        <p:spPr>
          <a:xfrm rot="16200000">
            <a:off x="5194902" y="3159954"/>
            <a:ext cx="6857999" cy="538093"/>
          </a:xfrm>
        </p:spPr>
        <p:txBody>
          <a:bodyPr/>
          <a:lstStyle/>
          <a:p>
            <a:r>
              <a:rPr lang="en-US" sz="1800" b="1" dirty="0">
                <a:effectLst>
                  <a:glow rad="177800">
                    <a:schemeClr val="tx1"/>
                  </a:glow>
                </a:effectLst>
                <a:latin typeface="Arial" charset="0"/>
                <a:ea typeface="ＭＳ Ｐゴシック" charset="0"/>
              </a:rPr>
              <a:t>http://asalesguy.com/2012/12/11/how-well-do-you-know-you/</a:t>
            </a:r>
          </a:p>
        </p:txBody>
      </p:sp>
      <p:sp>
        <p:nvSpPr>
          <p:cNvPr id="4" name="Rectangle 2"/>
          <p:cNvSpPr txBox="1">
            <a:spLocks noChangeArrowheads="1"/>
          </p:cNvSpPr>
          <p:nvPr/>
        </p:nvSpPr>
        <p:spPr bwMode="auto">
          <a:xfrm>
            <a:off x="1115838" y="188685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منفتح</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171323"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مخفي</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925714" y="3215479"/>
            <a:ext cx="2552243"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معروف</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870229" y="1886859"/>
            <a:ext cx="2663209" cy="963845"/>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نقطة عمياء</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628814"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للآخرين ولنفسي</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438688" y="95926"/>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للآخرين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684299"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معروف لنفسي فقط</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4438690" y="4919064"/>
            <a:ext cx="3526290" cy="105067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غير معروف لأحد</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cxnSp>
        <p:nvCxnSpPr>
          <p:cNvPr id="12" name="Straight Connector 11"/>
          <p:cNvCxnSpPr/>
          <p:nvPr/>
        </p:nvCxnSpPr>
        <p:spPr bwMode="auto">
          <a:xfrm>
            <a:off x="4266071" y="468502"/>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14" name="Straight Connector 13"/>
          <p:cNvCxnSpPr/>
          <p:nvPr/>
        </p:nvCxnSpPr>
        <p:spPr bwMode="auto">
          <a:xfrm rot="16200000">
            <a:off x="4155104" y="283567"/>
            <a:ext cx="0" cy="5501234"/>
          </a:xfrm>
          <a:prstGeom prst="line">
            <a:avLst/>
          </a:prstGeom>
          <a:solidFill>
            <a:schemeClr val="accent1"/>
          </a:solidFill>
          <a:ln w="57150" cap="flat" cmpd="sng" algn="ctr">
            <a:solidFill>
              <a:schemeClr val="tx1"/>
            </a:solidFill>
            <a:prstDash val="solid"/>
            <a:round/>
            <a:headEnd type="none" w="med" len="med"/>
            <a:tailEnd type="none" w="lg" len="lg"/>
          </a:ln>
          <a:effectLst/>
        </p:spPr>
      </p:cxnSp>
      <p:sp>
        <p:nvSpPr>
          <p:cNvPr id="17" name="Oval 16">
            <a:extLst>
              <a:ext uri="{FF2B5EF4-FFF2-40B4-BE49-F238E27FC236}">
                <a16:creationId xmlns:a16="http://schemas.microsoft.com/office/drawing/2014/main" id="{5CFED9A7-ADB1-D870-C154-8122EE866464}"/>
              </a:ext>
            </a:extLst>
          </p:cNvPr>
          <p:cNvSpPr/>
          <p:nvPr/>
        </p:nvSpPr>
        <p:spPr bwMode="auto">
          <a:xfrm>
            <a:off x="4044136" y="-155554"/>
            <a:ext cx="4071470" cy="3254853"/>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18" name="Rectangle 2">
            <a:extLst>
              <a:ext uri="{FF2B5EF4-FFF2-40B4-BE49-F238E27FC236}">
                <a16:creationId xmlns:a16="http://schemas.microsoft.com/office/drawing/2014/main" id="{DA6897CD-9DEE-4BBE-8DA0-2291811AA0C3}"/>
              </a:ext>
            </a:extLst>
          </p:cNvPr>
          <p:cNvSpPr txBox="1">
            <a:spLocks noChangeArrowheads="1"/>
          </p:cNvSpPr>
          <p:nvPr/>
        </p:nvSpPr>
        <p:spPr bwMode="auto">
          <a:xfrm>
            <a:off x="4537328" y="888263"/>
            <a:ext cx="3353671" cy="112974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95275" marR="0" lvl="0" indent="-295275" algn="r" defTabSz="4572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Black"/>
                <a:ea typeface="ＭＳ Ｐゴシック" charset="0"/>
                <a:cs typeface="Arial Black"/>
              </a:rPr>
              <a:t>• </a:t>
            </a:r>
            <a:r>
              <a:rPr kumimoji="0" lang="ar-JO" sz="2800" b="1" i="0" u="none" strike="noStrike" kern="1200" cap="none" spc="0" normalizeH="0" baseline="0" noProof="0" dirty="0">
                <a:ln>
                  <a:noFill/>
                </a:ln>
                <a:solidFill>
                  <a:srgbClr val="000000"/>
                </a:solidFill>
                <a:effectLst/>
                <a:uLnTx/>
                <a:uFillTx/>
                <a:latin typeface="Arial Black"/>
                <a:ea typeface="ＭＳ Ｐゴシック" charset="0"/>
                <a:cs typeface="Arial Black"/>
              </a:rPr>
              <a:t>العائلة</a:t>
            </a:r>
            <a:endParaRPr kumimoji="0" lang="en-US" sz="2800" b="1" i="0" u="none" strike="noStrike" kern="1200" cap="none" spc="0" normalizeH="0" baseline="0" noProof="0" dirty="0">
              <a:ln>
                <a:noFill/>
              </a:ln>
              <a:solidFill>
                <a:srgbClr val="000000"/>
              </a:solidFill>
              <a:effectLst/>
              <a:uLnTx/>
              <a:uFillTx/>
              <a:latin typeface="Arial Black"/>
              <a:ea typeface="ＭＳ Ｐゴシック" charset="0"/>
              <a:cs typeface="Arial Black"/>
            </a:endParaRPr>
          </a:p>
          <a:p>
            <a:pPr marL="295275" marR="0" lvl="0" indent="-295275" algn="r" defTabSz="457200" rtl="1"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Black"/>
                <a:ea typeface="ＭＳ Ｐゴシック" charset="0"/>
                <a:cs typeface="Arial Black"/>
              </a:rPr>
              <a:t>• </a:t>
            </a:r>
            <a:r>
              <a:rPr kumimoji="0" lang="ar-JO" sz="2800" b="1" i="0" u="none" strike="noStrike" kern="1200" cap="none" spc="0" normalizeH="0" baseline="0" noProof="0" dirty="0">
                <a:ln>
                  <a:noFill/>
                </a:ln>
                <a:solidFill>
                  <a:srgbClr val="000000"/>
                </a:solidFill>
                <a:effectLst/>
                <a:uLnTx/>
                <a:uFillTx/>
                <a:latin typeface="Arial Black"/>
                <a:ea typeface="ＭＳ Ｐゴシック" charset="0"/>
                <a:cs typeface="Arial Black"/>
              </a:rPr>
              <a:t>سوء التغذية الروحية</a:t>
            </a:r>
            <a:endParaRPr kumimoji="0" lang="en-US" sz="2800" b="1" i="0" u="none" strike="noStrike" kern="1200" cap="none" spc="0" normalizeH="0" baseline="0" noProof="0" dirty="0">
              <a:ln>
                <a:noFill/>
              </a:ln>
              <a:solidFill>
                <a:srgbClr val="000000"/>
              </a:solidFill>
              <a:effectLst/>
              <a:uLnTx/>
              <a:uFillTx/>
              <a:latin typeface="Arial Black"/>
              <a:ea typeface="ＭＳ Ｐゴシック" charset="0"/>
              <a:cs typeface="Arial Black"/>
            </a:endParaRPr>
          </a:p>
        </p:txBody>
      </p:sp>
      <p:sp>
        <p:nvSpPr>
          <p:cNvPr id="19" name="Rectangle 2">
            <a:extLst>
              <a:ext uri="{FF2B5EF4-FFF2-40B4-BE49-F238E27FC236}">
                <a16:creationId xmlns:a16="http://schemas.microsoft.com/office/drawing/2014/main" id="{42678682-ABA2-990B-0DAE-0FDE8206271E}"/>
              </a:ext>
            </a:extLst>
          </p:cNvPr>
          <p:cNvSpPr txBox="1">
            <a:spLocks noChangeArrowheads="1"/>
          </p:cNvSpPr>
          <p:nvPr/>
        </p:nvSpPr>
        <p:spPr bwMode="auto">
          <a:xfrm rot="20288274">
            <a:off x="200504" y="2623588"/>
            <a:ext cx="5599296" cy="2389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كن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500" b="1" i="0" u="none" strike="noStrike" kern="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ساهراً</a:t>
            </a:r>
            <a:endParaRPr kumimoji="0" lang="en-US" sz="11500" b="1" i="0" u="none" strike="noStrike" kern="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304267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par>
                          <p:cTn id="27" fill="hold">
                            <p:stCondLst>
                              <p:cond delay="0"/>
                            </p:stCondLst>
                            <p:childTnLst>
                              <p:par>
                                <p:cTn id="28" presetID="55"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strVal val="#ppt_w*0.70"/>
                                          </p:val>
                                        </p:tav>
                                        <p:tav tm="100000">
                                          <p:val>
                                            <p:strVal val="#ppt_w"/>
                                          </p:val>
                                        </p:tav>
                                      </p:tavLst>
                                    </p:anim>
                                    <p:anim calcmode="lin" valueType="num">
                                      <p:cBhvr>
                                        <p:cTn id="31" dur="1000" fill="hold"/>
                                        <p:tgtEl>
                                          <p:spTgt spid="17"/>
                                        </p:tgtEl>
                                        <p:attrNameLst>
                                          <p:attrName>ppt_h</p:attrName>
                                        </p:attrNameLst>
                                      </p:cBhvr>
                                      <p:tavLst>
                                        <p:tav tm="0">
                                          <p:val>
                                            <p:strVal val="#ppt_h"/>
                                          </p:val>
                                        </p:tav>
                                        <p:tav tm="100000">
                                          <p:val>
                                            <p:strVal val="#ppt_h"/>
                                          </p:val>
                                        </p:tav>
                                      </p:tavLst>
                                    </p:anim>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 calcmode="lin" valueType="num">
                                      <p:cBhvr>
                                        <p:cTn id="37"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38"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39" dur="1000"/>
                                        <p:tgtEl>
                                          <p:spTgt spid="18">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5" presetClass="entr" presetSubtype="0" fill="hold" grpId="0" nodeType="clickEffect">
                                  <p:stCondLst>
                                    <p:cond delay="0"/>
                                  </p:stCondLst>
                                  <p:childTnLst>
                                    <p:set>
                                      <p:cBhvr>
                                        <p:cTn id="43" dur="1" fill="hold">
                                          <p:stCondLst>
                                            <p:cond delay="0"/>
                                          </p:stCondLst>
                                        </p:cTn>
                                        <p:tgtEl>
                                          <p:spTgt spid="18">
                                            <p:txEl>
                                              <p:pRg st="1" end="1"/>
                                            </p:txEl>
                                          </p:spTgt>
                                        </p:tgtEl>
                                        <p:attrNameLst>
                                          <p:attrName>style.visibility</p:attrName>
                                        </p:attrNameLst>
                                      </p:cBhvr>
                                      <p:to>
                                        <p:strVal val="visible"/>
                                      </p:to>
                                    </p:set>
                                    <p:anim calcmode="lin" valueType="num">
                                      <p:cBhvr>
                                        <p:cTn id="44" dur="1000" fill="hold"/>
                                        <p:tgtEl>
                                          <p:spTgt spid="18">
                                            <p:txEl>
                                              <p:pRg st="1" end="1"/>
                                            </p:txEl>
                                          </p:spTgt>
                                        </p:tgtEl>
                                        <p:attrNameLst>
                                          <p:attrName>ppt_w</p:attrName>
                                        </p:attrNameLst>
                                      </p:cBhvr>
                                      <p:tavLst>
                                        <p:tav tm="0">
                                          <p:val>
                                            <p:strVal val="#ppt_w*0.70"/>
                                          </p:val>
                                        </p:tav>
                                        <p:tav tm="100000">
                                          <p:val>
                                            <p:strVal val="#ppt_w"/>
                                          </p:val>
                                        </p:tav>
                                      </p:tavLst>
                                    </p:anim>
                                    <p:anim calcmode="lin" valueType="num">
                                      <p:cBhvr>
                                        <p:cTn id="45" dur="10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46" dur="10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7" grpId="0" animBg="1"/>
      <p:bldP spid="18"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3056" y="908720"/>
            <a:ext cx="9273458" cy="5949280"/>
          </a:xfrm>
          <a:prstGeom prst="rect">
            <a:avLst/>
          </a:prstGeom>
        </p:spPr>
      </p:pic>
      <p:sp>
        <p:nvSpPr>
          <p:cNvPr id="111618" name="Rectangle 2"/>
          <p:cNvSpPr>
            <a:spLocks noGrp="1" noChangeArrowheads="1"/>
          </p:cNvSpPr>
          <p:nvPr>
            <p:ph type="ctrTitle"/>
          </p:nvPr>
        </p:nvSpPr>
        <p:spPr>
          <a:xfrm>
            <a:off x="0" y="4724"/>
            <a:ext cx="9144000" cy="2152850"/>
          </a:xfrm>
        </p:spPr>
        <p:txBody>
          <a:bodyPr/>
          <a:lstStyle/>
          <a:p>
            <a:r>
              <a:rPr lang="ar-JO" sz="6000" b="1" dirty="0">
                <a:effectLst>
                  <a:glow rad="177800">
                    <a:schemeClr val="tx1"/>
                  </a:glow>
                </a:effectLst>
                <a:latin typeface="Arial" charset="0"/>
                <a:ea typeface="ＭＳ Ｐゴシック" charset="0"/>
              </a:rPr>
              <a:t>يحذرنا المسيح ككنيسة        لنستيقظ أيضاً</a:t>
            </a:r>
            <a:r>
              <a:rPr lang="en-US" sz="6000" b="1" dirty="0">
                <a:effectLst>
                  <a:glow rad="177800">
                    <a:schemeClr val="tx1"/>
                  </a:glow>
                </a:effectLst>
                <a:latin typeface="Arial" charset="0"/>
                <a:ea typeface="ＭＳ Ｐゴシック" charset="0"/>
              </a:rPr>
              <a:t> </a:t>
            </a:r>
          </a:p>
        </p:txBody>
      </p:sp>
      <p:sp>
        <p:nvSpPr>
          <p:cNvPr id="4" name="Rectangle 2"/>
          <p:cNvSpPr txBox="1">
            <a:spLocks noChangeArrowheads="1"/>
          </p:cNvSpPr>
          <p:nvPr/>
        </p:nvSpPr>
        <p:spPr bwMode="auto">
          <a:xfrm>
            <a:off x="0" y="3146812"/>
            <a:ext cx="9230402" cy="30927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1. هو يملك كل ما لدينا</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2. الإهتمام بالناس يعني الإهتمام بأطفالهم</a:t>
            </a:r>
            <a:endParaRPr kumimoji="0" lang="en-US" sz="4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9164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887"/>
            <a:ext cx="9144000" cy="6854881"/>
          </a:xfrm>
          <a:prstGeom prst="rect">
            <a:avLst/>
          </a:prstGeom>
        </p:spPr>
      </p:pic>
      <p:sp>
        <p:nvSpPr>
          <p:cNvPr id="111618" name="Rectangle 2"/>
          <p:cNvSpPr>
            <a:spLocks noGrp="1" noChangeArrowheads="1"/>
          </p:cNvSpPr>
          <p:nvPr>
            <p:ph type="ctrTitle"/>
          </p:nvPr>
        </p:nvSpPr>
        <p:spPr>
          <a:xfrm>
            <a:off x="0" y="0"/>
            <a:ext cx="9144000" cy="980728"/>
          </a:xfrm>
          <a:noFill/>
        </p:spPr>
        <p:txBody>
          <a:bodyPr/>
          <a:lstStyle/>
          <a:p>
            <a:r>
              <a:rPr lang="ar-JO" b="1" dirty="0">
                <a:latin typeface="Arial" charset="0"/>
                <a:ea typeface="ＭＳ Ｐゴシック" charset="0"/>
              </a:rPr>
              <a:t>1. يعرف يسوع </a:t>
            </a:r>
            <a:r>
              <a:rPr lang="ar-JO" b="1" dirty="0">
                <a:solidFill>
                  <a:srgbClr val="FFFF00"/>
                </a:solidFill>
                <a:latin typeface="Arial" charset="0"/>
                <a:ea typeface="ＭＳ Ｐゴシック" charset="0"/>
              </a:rPr>
              <a:t>الصالح</a:t>
            </a:r>
            <a:endParaRPr lang="en-US" b="1" dirty="0">
              <a:solidFill>
                <a:srgbClr val="FFFF00"/>
              </a:solidFill>
              <a:latin typeface="Arial" charset="0"/>
              <a:ea typeface="ＭＳ Ｐゴシック" charset="0"/>
            </a:endParaRPr>
          </a:p>
        </p:txBody>
      </p:sp>
    </p:spTree>
    <p:extLst>
      <p:ext uri="{BB962C8B-B14F-4D97-AF65-F5344CB8AC3E}">
        <p14:creationId xmlns:p14="http://schemas.microsoft.com/office/powerpoint/2010/main" val="479552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0800000">
            <a:off x="0" y="-27887"/>
            <a:ext cx="9144000" cy="6854881"/>
          </a:xfrm>
          <a:prstGeom prst="rect">
            <a:avLst/>
          </a:prstGeom>
        </p:spPr>
      </p:pic>
      <p:sp>
        <p:nvSpPr>
          <p:cNvPr id="111618" name="Rectangle 2"/>
          <p:cNvSpPr>
            <a:spLocks noGrp="1" noChangeArrowheads="1"/>
          </p:cNvSpPr>
          <p:nvPr>
            <p:ph type="ctrTitle"/>
          </p:nvPr>
        </p:nvSpPr>
        <p:spPr>
          <a:xfrm>
            <a:off x="0" y="5846266"/>
            <a:ext cx="9144000" cy="980728"/>
          </a:xfrm>
          <a:noFill/>
        </p:spPr>
        <p:txBody>
          <a:bodyPr/>
          <a:lstStyle/>
          <a:p>
            <a:r>
              <a:rPr lang="ar-JO" b="1" dirty="0">
                <a:effectLst>
                  <a:outerShdw blurRad="38100" dist="38100" dir="2700000" algn="tl">
                    <a:srgbClr val="000000">
                      <a:alpha val="43137"/>
                    </a:srgbClr>
                  </a:outerShdw>
                </a:effectLst>
                <a:latin typeface="Arial" charset="0"/>
                <a:ea typeface="ＭＳ Ｐゴシック" charset="0"/>
              </a:rPr>
              <a:t>2. يعرف يسوع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rPr>
              <a:t>السيء</a:t>
            </a:r>
            <a:endParaRPr lang="en-US" b="1" dirty="0">
              <a:solidFill>
                <a:srgbClr val="FFFF00"/>
              </a:solidFill>
              <a:effectLst>
                <a:outerShdw blurRad="38100" dist="38100" dir="2700000" algn="tl">
                  <a:srgbClr val="000000">
                    <a:alpha val="43137"/>
                  </a:srgbClr>
                </a:outerShdw>
              </a:effectLst>
              <a:latin typeface="Arial" charset="0"/>
              <a:ea typeface="ＭＳ Ｐゴシック" charset="0"/>
            </a:endParaRPr>
          </a:p>
        </p:txBody>
      </p:sp>
    </p:spTree>
    <p:extLst>
      <p:ext uri="{BB962C8B-B14F-4D97-AF65-F5344CB8AC3E}">
        <p14:creationId xmlns:p14="http://schemas.microsoft.com/office/powerpoint/2010/main" val="29626536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5846266"/>
            <a:ext cx="9144000" cy="980728"/>
          </a:xfrm>
          <a:noFill/>
        </p:spPr>
        <p:txBody>
          <a:bodyPr/>
          <a:lstStyle/>
          <a:p>
            <a:r>
              <a:rPr lang="ar-JO" b="1" dirty="0">
                <a:effectLst>
                  <a:outerShdw blurRad="38100" dist="38100" dir="2700000" algn="tl">
                    <a:srgbClr val="000000">
                      <a:alpha val="43137"/>
                    </a:srgbClr>
                  </a:outerShdw>
                </a:effectLst>
                <a:latin typeface="Arial" charset="0"/>
                <a:ea typeface="ＭＳ Ｐゴシック" charset="0"/>
              </a:rPr>
              <a:t>3. يعرف يسوع </a:t>
            </a:r>
            <a:r>
              <a:rPr lang="ar-JO" b="1" dirty="0">
                <a:solidFill>
                  <a:srgbClr val="FFFF00"/>
                </a:solidFill>
                <a:effectLst>
                  <a:outerShdw blurRad="38100" dist="38100" dir="2700000" algn="tl">
                    <a:srgbClr val="000000">
                      <a:alpha val="43137"/>
                    </a:srgbClr>
                  </a:outerShdw>
                </a:effectLst>
                <a:latin typeface="Arial" charset="0"/>
                <a:ea typeface="ＭＳ Ｐゴシック" charset="0"/>
              </a:rPr>
              <a:t>المستقبل</a:t>
            </a:r>
            <a:endParaRPr lang="en-US" b="1" dirty="0">
              <a:solidFill>
                <a:srgbClr val="FFFF00"/>
              </a:solidFill>
              <a:effectLst>
                <a:outerShdw blurRad="38100" dist="38100" dir="2700000" algn="tl">
                  <a:srgbClr val="000000">
                    <a:alpha val="43137"/>
                  </a:srgbClr>
                </a:outerShdw>
              </a:effectLst>
              <a:latin typeface="Arial" charset="0"/>
              <a:ea typeface="ＭＳ Ｐゴシック" charset="0"/>
            </a:endParaRPr>
          </a:p>
        </p:txBody>
      </p:sp>
      <p:pic>
        <p:nvPicPr>
          <p:cNvPr id="3" name="Picture 2"/>
          <p:cNvPicPr>
            <a:picLocks noChangeAspect="1"/>
          </p:cNvPicPr>
          <p:nvPr/>
        </p:nvPicPr>
        <p:blipFill>
          <a:blip r:embed="rId3"/>
          <a:stretch>
            <a:fillRect/>
          </a:stretch>
        </p:blipFill>
        <p:spPr>
          <a:xfrm>
            <a:off x="204754" y="181772"/>
            <a:ext cx="8707819" cy="5780190"/>
          </a:xfrm>
          <a:prstGeom prst="rect">
            <a:avLst/>
          </a:prstGeom>
        </p:spPr>
      </p:pic>
    </p:spTree>
    <p:extLst>
      <p:ext uri="{BB962C8B-B14F-4D97-AF65-F5344CB8AC3E}">
        <p14:creationId xmlns:p14="http://schemas.microsoft.com/office/powerpoint/2010/main" val="1064004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2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1" name="Group 20"/>
          <p:cNvGrpSpPr>
            <a:grpSpLocks noChangeAspect="1"/>
          </p:cNvGrpSpPr>
          <p:nvPr/>
        </p:nvGrpSpPr>
        <p:grpSpPr bwMode="auto">
          <a:xfrm>
            <a:off x="2859088" y="2349500"/>
            <a:ext cx="2865437" cy="2663825"/>
            <a:chOff x="3059832" y="2348880"/>
            <a:chExt cx="2664304" cy="2664311"/>
          </a:xfrm>
        </p:grpSpPr>
        <p:sp>
          <p:nvSpPr>
            <p:cNvPr id="798747" name="Oval Callout 2"/>
            <p:cNvSpPr>
              <a:spLocks noChangeArrowheads="1"/>
            </p:cNvSpPr>
            <p:nvPr/>
          </p:nvSpPr>
          <p:spPr bwMode="auto">
            <a:xfrm>
              <a:off x="3059832" y="2348880"/>
              <a:ext cx="2664304" cy="2664311"/>
            </a:xfrm>
            <a:prstGeom prst="wedgeEllipseCallout">
              <a:avLst>
                <a:gd name="adj1" fmla="val 111606"/>
                <a:gd name="adj2" fmla="val -18079"/>
              </a:avLst>
            </a:prstGeom>
            <a:solidFill>
              <a:srgbClr val="FF0000"/>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27" name="TextBox 26"/>
            <p:cNvSpPr txBox="1"/>
            <p:nvPr/>
          </p:nvSpPr>
          <p:spPr>
            <a:xfrm>
              <a:off x="3204234" y="2709309"/>
              <a:ext cx="2448495" cy="1200548"/>
            </a:xfrm>
            <a:prstGeom prst="rect">
              <a:avLst/>
            </a:prstGeom>
            <a:noFill/>
            <a:ln>
              <a:noFill/>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المسيح:</a:t>
              </a:r>
              <a:b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b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الذي له سبعة أرواح الله والسبعة الكواكب</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
        <p:nvSpPr>
          <p:cNvPr id="798727" name="Title 1"/>
          <p:cNvSpPr>
            <a:spLocks noGrp="1"/>
          </p:cNvSpPr>
          <p:nvPr>
            <p:ph type="title"/>
          </p:nvPr>
        </p:nvSpPr>
        <p:spPr>
          <a:xfrm>
            <a:off x="-31750" y="-26988"/>
            <a:ext cx="9212263" cy="719138"/>
          </a:xfrm>
        </p:spPr>
        <p:txBody>
          <a:bodyPr>
            <a:normAutofit fontScale="90000"/>
          </a:bodyPr>
          <a:lstStyle/>
          <a:p>
            <a:r>
              <a:rPr lang="ar-JO" dirty="0">
                <a:latin typeface="Arial" charset="0"/>
                <a:ea typeface="ＭＳ Ｐゴシック" charset="0"/>
              </a:rPr>
              <a:t>ساردس (رؤ 3: 1-6)</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28956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1" name="Text Box 37"/>
          <p:cNvSpPr txBox="1">
            <a:spLocks noChangeArrowheads="1"/>
          </p:cNvSpPr>
          <p:nvPr/>
        </p:nvSpPr>
        <p:spPr bwMode="auto">
          <a:xfrm>
            <a:off x="8410848" y="4445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rPr>
              <a:t>357</a:t>
            </a:r>
            <a:endParaRPr kumimoji="0" lang="en-US" sz="2400" b="1" i="0" u="none" strike="noStrike" kern="1200" cap="none" spc="0" normalizeH="0" baseline="0" noProof="0" dirty="0">
              <a:ln>
                <a:noFill/>
              </a:ln>
              <a:solidFill>
                <a:prstClr val="white"/>
              </a:solidFill>
              <a:effectLst/>
              <a:uLnTx/>
              <a:uFillTx/>
              <a:latin typeface="Arial" charset="0"/>
              <a:ea typeface="ＭＳ Ｐゴシック" charset="0"/>
              <a:cs typeface="Arial" charset="0"/>
            </a:endParaRPr>
          </a:p>
        </p:txBody>
      </p:sp>
      <p:grpSp>
        <p:nvGrpSpPr>
          <p:cNvPr id="2" name="Group 1">
            <a:extLst>
              <a:ext uri="{FF2B5EF4-FFF2-40B4-BE49-F238E27FC236}">
                <a16:creationId xmlns:a16="http://schemas.microsoft.com/office/drawing/2014/main" id="{AD2CA6B2-6FD9-84F5-BC02-0E9267533E3B}"/>
              </a:ext>
            </a:extLst>
          </p:cNvPr>
          <p:cNvGrpSpPr>
            <a:grpSpLocks noChangeAspect="1"/>
          </p:cNvGrpSpPr>
          <p:nvPr/>
        </p:nvGrpSpPr>
        <p:grpSpPr bwMode="auto">
          <a:xfrm>
            <a:off x="2690191" y="2349501"/>
            <a:ext cx="3180384" cy="2663825"/>
            <a:chOff x="2990336" y="2348880"/>
            <a:chExt cx="2957583" cy="2664295"/>
          </a:xfrm>
        </p:grpSpPr>
        <p:sp>
          <p:nvSpPr>
            <p:cNvPr id="3" name="Oval 23">
              <a:extLst>
                <a:ext uri="{FF2B5EF4-FFF2-40B4-BE49-F238E27FC236}">
                  <a16:creationId xmlns:a16="http://schemas.microsoft.com/office/drawing/2014/main" id="{25C7B0DD-6879-BCC7-3EAA-A2430EEBD462}"/>
                </a:ext>
              </a:extLst>
            </p:cNvPr>
            <p:cNvSpPr>
              <a:spLocks noChangeArrowheads="1"/>
            </p:cNvSpPr>
            <p:nvPr/>
          </p:nvSpPr>
          <p:spPr bwMode="auto">
            <a:xfrm>
              <a:off x="3059832" y="2348880"/>
              <a:ext cx="2808312" cy="2664295"/>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26B8CBEA-E56D-4431-602C-C3F183DC9B21}"/>
                </a:ext>
              </a:extLst>
            </p:cNvPr>
            <p:cNvSpPr txBox="1"/>
            <p:nvPr/>
          </p:nvSpPr>
          <p:spPr>
            <a:xfrm>
              <a:off x="2990336" y="2420331"/>
              <a:ext cx="2957583" cy="193933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الثناء</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الأعمال</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اسم أنك حي</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5" name="Group 4">
            <a:extLst>
              <a:ext uri="{FF2B5EF4-FFF2-40B4-BE49-F238E27FC236}">
                <a16:creationId xmlns:a16="http://schemas.microsoft.com/office/drawing/2014/main" id="{655ECAF0-E55D-908F-2670-8841FE252F77}"/>
              </a:ext>
            </a:extLst>
          </p:cNvPr>
          <p:cNvGrpSpPr>
            <a:grpSpLocks noChangeAspect="1"/>
          </p:cNvGrpSpPr>
          <p:nvPr/>
        </p:nvGrpSpPr>
        <p:grpSpPr bwMode="auto">
          <a:xfrm>
            <a:off x="2555875" y="1844675"/>
            <a:ext cx="3671888" cy="3671888"/>
            <a:chOff x="2555776" y="1844824"/>
            <a:chExt cx="3744416" cy="3672409"/>
          </a:xfrm>
        </p:grpSpPr>
        <p:sp>
          <p:nvSpPr>
            <p:cNvPr id="6" name="Oval 21">
              <a:extLst>
                <a:ext uri="{FF2B5EF4-FFF2-40B4-BE49-F238E27FC236}">
                  <a16:creationId xmlns:a16="http://schemas.microsoft.com/office/drawing/2014/main" id="{BA0879A9-D010-FE33-0FB5-0BFC738BA183}"/>
                </a:ext>
              </a:extLst>
            </p:cNvPr>
            <p:cNvSpPr>
              <a:spLocks noChangeArrowheads="1"/>
            </p:cNvSpPr>
            <p:nvPr/>
          </p:nvSpPr>
          <p:spPr bwMode="auto">
            <a:xfrm>
              <a:off x="2555776" y="1844824"/>
              <a:ext cx="3744416" cy="3672409"/>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F37108A5-C30F-BCB7-F577-575B20F56467}"/>
                </a:ext>
              </a:extLst>
            </p:cNvPr>
            <p:cNvSpPr txBox="1"/>
            <p:nvPr/>
          </p:nvSpPr>
          <p:spPr>
            <a:xfrm>
              <a:off x="3421865" y="1878167"/>
              <a:ext cx="2012238" cy="1200499"/>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التوبيخ</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أنت ميت</a:t>
              </a:r>
              <a:endPar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9" name="Group 8">
            <a:extLst>
              <a:ext uri="{FF2B5EF4-FFF2-40B4-BE49-F238E27FC236}">
                <a16:creationId xmlns:a16="http://schemas.microsoft.com/office/drawing/2014/main" id="{FF6F5C5B-88DF-F865-FCCE-BC43EFA86926}"/>
              </a:ext>
            </a:extLst>
          </p:cNvPr>
          <p:cNvGrpSpPr>
            <a:grpSpLocks noChangeAspect="1"/>
          </p:cNvGrpSpPr>
          <p:nvPr/>
        </p:nvGrpSpPr>
        <p:grpSpPr bwMode="auto">
          <a:xfrm>
            <a:off x="2060575" y="1349375"/>
            <a:ext cx="4608513" cy="4600575"/>
            <a:chOff x="2060104" y="1349152"/>
            <a:chExt cx="4672136" cy="4600127"/>
          </a:xfrm>
        </p:grpSpPr>
        <p:sp>
          <p:nvSpPr>
            <p:cNvPr id="11" name="Oval 10">
              <a:extLst>
                <a:ext uri="{FF2B5EF4-FFF2-40B4-BE49-F238E27FC236}">
                  <a16:creationId xmlns:a16="http://schemas.microsoft.com/office/drawing/2014/main" id="{0ED1BB85-8D7F-79B1-4C97-955817314F82}"/>
                </a:ext>
              </a:extLst>
            </p:cNvPr>
            <p:cNvSpPr/>
            <p:nvPr/>
          </p:nvSpPr>
          <p:spPr bwMode="auto">
            <a:xfrm>
              <a:off x="2060104" y="1349152"/>
              <a:ext cx="4672136" cy="4600127"/>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pitchFamily="-112" charset="0"/>
                <a:ea typeface="ＭＳ Ｐゴシック" charset="0"/>
                <a:cs typeface="Arial" panose="020B0604020202020204" pitchFamily="34" charset="0"/>
              </a:endParaRPr>
            </a:p>
          </p:txBody>
        </p:sp>
        <p:sp>
          <p:nvSpPr>
            <p:cNvPr id="13" name="TextBox 12">
              <a:extLst>
                <a:ext uri="{FF2B5EF4-FFF2-40B4-BE49-F238E27FC236}">
                  <a16:creationId xmlns:a16="http://schemas.microsoft.com/office/drawing/2014/main" id="{CD705A32-38D7-5131-7964-8FBB9E46325C}"/>
                </a:ext>
              </a:extLst>
            </p:cNvPr>
            <p:cNvSpPr txBox="1"/>
            <p:nvPr/>
          </p:nvSpPr>
          <p:spPr>
            <a:xfrm>
              <a:off x="3059552" y="1412646"/>
              <a:ext cx="2665193" cy="1938804"/>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الحث</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rPr>
                <a:t>كن ساهراً</a:t>
              </a: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5AB3866A-F4BC-B79D-65A3-F15AEAD194CB}"/>
              </a:ext>
            </a:extLst>
          </p:cNvPr>
          <p:cNvGrpSpPr>
            <a:grpSpLocks noChangeAspect="1"/>
          </p:cNvGrpSpPr>
          <p:nvPr/>
        </p:nvGrpSpPr>
        <p:grpSpPr bwMode="auto">
          <a:xfrm>
            <a:off x="1508125" y="836613"/>
            <a:ext cx="5656263" cy="5688012"/>
            <a:chOff x="1475656" y="836712"/>
            <a:chExt cx="5904656" cy="5688632"/>
          </a:xfrm>
        </p:grpSpPr>
        <p:sp>
          <p:nvSpPr>
            <p:cNvPr id="17" name="Oval 4">
              <a:extLst>
                <a:ext uri="{FF2B5EF4-FFF2-40B4-BE49-F238E27FC236}">
                  <a16:creationId xmlns:a16="http://schemas.microsoft.com/office/drawing/2014/main" id="{8819170C-463C-93E6-2682-A4070A4A4897}"/>
                </a:ext>
              </a:extLst>
            </p:cNvPr>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Arial" panose="020B0604020202020204" pitchFamily="34" charset="0"/>
              </a:endParaRPr>
            </a:p>
          </p:txBody>
        </p:sp>
        <p:sp>
          <p:nvSpPr>
            <p:cNvPr id="19" name="TextBox 18">
              <a:extLst>
                <a:ext uri="{FF2B5EF4-FFF2-40B4-BE49-F238E27FC236}">
                  <a16:creationId xmlns:a16="http://schemas.microsoft.com/office/drawing/2014/main" id="{A523F559-23B8-7106-3FE4-F57D2E5EE149}"/>
                </a:ext>
              </a:extLst>
            </p:cNvPr>
            <p:cNvSpPr txBox="1"/>
            <p:nvPr/>
          </p:nvSpPr>
          <p:spPr>
            <a:xfrm>
              <a:off x="2596272" y="836712"/>
              <a:ext cx="3663425" cy="181608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التحذير</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إن لم تسهر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rPr>
                <a:t>أقدم عليك كلص</a:t>
              </a:r>
              <a:endPar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a:ea typeface="ＭＳ Ｐゴシック" charset="0"/>
                <a:cs typeface="Arial"/>
              </a:endParaRPr>
            </a:p>
          </p:txBody>
        </p:sp>
      </p:grpSp>
      <p:grpSp>
        <p:nvGrpSpPr>
          <p:cNvPr id="22" name="Group 21">
            <a:extLst>
              <a:ext uri="{FF2B5EF4-FFF2-40B4-BE49-F238E27FC236}">
                <a16:creationId xmlns:a16="http://schemas.microsoft.com/office/drawing/2014/main" id="{DD06E7E1-6DF1-7607-90A7-C659CA4A6BBA}"/>
              </a:ext>
            </a:extLst>
          </p:cNvPr>
          <p:cNvGrpSpPr>
            <a:grpSpLocks noChangeAspect="1"/>
          </p:cNvGrpSpPr>
          <p:nvPr/>
        </p:nvGrpSpPr>
        <p:grpSpPr bwMode="auto">
          <a:xfrm>
            <a:off x="846162" y="321536"/>
            <a:ext cx="6823052" cy="6696075"/>
            <a:chOff x="1475656" y="836712"/>
            <a:chExt cx="5904656" cy="5688632"/>
          </a:xfrm>
        </p:grpSpPr>
        <p:sp>
          <p:nvSpPr>
            <p:cNvPr id="23" name="Oval 4">
              <a:extLst>
                <a:ext uri="{FF2B5EF4-FFF2-40B4-BE49-F238E27FC236}">
                  <a16:creationId xmlns:a16="http://schemas.microsoft.com/office/drawing/2014/main" id="{9B5A1DBA-BA74-63FE-29A6-76AB4C90C42F}"/>
                </a:ext>
              </a:extLst>
            </p:cNvPr>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omic Sans MS" charset="0"/>
                <a:ea typeface="ＭＳ Ｐゴシック" charset="0"/>
                <a:cs typeface="ＭＳ Ｐゴシック" charset="0"/>
              </a:endParaRPr>
            </a:p>
          </p:txBody>
        </p:sp>
        <p:sp>
          <p:nvSpPr>
            <p:cNvPr id="24" name="TextBox 23">
              <a:extLst>
                <a:ext uri="{FF2B5EF4-FFF2-40B4-BE49-F238E27FC236}">
                  <a16:creationId xmlns:a16="http://schemas.microsoft.com/office/drawing/2014/main" id="{4ED2E3B2-EA55-CEF0-2DA7-5D6242D03097}"/>
                </a:ext>
              </a:extLst>
            </p:cNvPr>
            <p:cNvSpPr txBox="1"/>
            <p:nvPr/>
          </p:nvSpPr>
          <p:spPr>
            <a:xfrm>
              <a:off x="2628876" y="1109036"/>
              <a:ext cx="3598216" cy="258856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الوعد</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rPr>
                <a:t>وعد يسوع المؤمنين في ساردس أنهم غالبون وآمنون في مسيرهم معه في نقاوة   (3: 4-6)</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4507597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3" name="Picture 2" descr="rev 2 jesus-john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78" y="0"/>
            <a:ext cx="9205366" cy="5877272"/>
          </a:xfrm>
          <a:prstGeom prst="rect">
            <a:avLst/>
          </a:prstGeom>
        </p:spPr>
      </p:pic>
      <p:sp>
        <p:nvSpPr>
          <p:cNvPr id="111618" name="Rectangle 2"/>
          <p:cNvSpPr>
            <a:spLocks noGrp="1" noChangeArrowheads="1"/>
          </p:cNvSpPr>
          <p:nvPr>
            <p:ph type="ctrTitle"/>
          </p:nvPr>
        </p:nvSpPr>
        <p:spPr>
          <a:xfrm>
            <a:off x="0" y="5609502"/>
            <a:ext cx="9144000" cy="980728"/>
          </a:xfrm>
          <a:solidFill>
            <a:schemeClr val="tx1"/>
          </a:solidFill>
        </p:spPr>
        <p:txBody>
          <a:bodyPr/>
          <a:lstStyle/>
          <a:p>
            <a:r>
              <a:rPr lang="ar-JO" b="1" dirty="0">
                <a:latin typeface="Arial" charset="0"/>
                <a:ea typeface="ＭＳ Ｐゴシック" charset="0"/>
              </a:rPr>
              <a:t>ماذا يفكر </a:t>
            </a:r>
            <a:r>
              <a:rPr lang="ar-JO" b="1" dirty="0">
                <a:solidFill>
                  <a:srgbClr val="FFFF00"/>
                </a:solidFill>
                <a:latin typeface="Arial" charset="0"/>
                <a:ea typeface="ＭＳ Ｐゴシック" charset="0"/>
              </a:rPr>
              <a:t>يسوع</a:t>
            </a:r>
            <a:r>
              <a:rPr lang="ar-JO" b="1" dirty="0">
                <a:latin typeface="Arial" charset="0"/>
                <a:ea typeface="ＭＳ Ｐゴシック" charset="0"/>
              </a:rPr>
              <a:t> عنك؟</a:t>
            </a:r>
            <a:endParaRPr lang="en-US" b="1" dirty="0">
              <a:latin typeface="Arial" charset="0"/>
              <a:ea typeface="ＭＳ Ｐゴシック" charset="0"/>
            </a:endParaRPr>
          </a:p>
        </p:txBody>
      </p:sp>
    </p:spTree>
    <p:extLst>
      <p:ext uri="{BB962C8B-B14F-4D97-AF65-F5344CB8AC3E}">
        <p14:creationId xmlns:p14="http://schemas.microsoft.com/office/powerpoint/2010/main" val="15261285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5106"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الغالبون (رؤيا 2-3)</a:t>
            </a:r>
            <a:endParaRPr lang="en-US" dirty="0">
              <a:latin typeface="Arial" charset="0"/>
              <a:ea typeface="ＭＳ Ｐゴシック" charset="0"/>
            </a:endParaRPr>
          </a:p>
        </p:txBody>
      </p:sp>
      <p:sp>
        <p:nvSpPr>
          <p:cNvPr id="8" name="TextBox 7"/>
          <p:cNvSpPr txBox="1"/>
          <p:nvPr/>
        </p:nvSpPr>
        <p:spPr>
          <a:xfrm>
            <a:off x="107950" y="50133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3492500" y="6423025"/>
            <a:ext cx="1885950" cy="461963"/>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6861175" y="5127625"/>
            <a:ext cx="2174875"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7292975" y="3327400"/>
            <a:ext cx="1671638"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5781675" y="836613"/>
            <a:ext cx="1958975"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71550" y="908050"/>
            <a:ext cx="18875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0" y="2924175"/>
            <a:ext cx="14763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grpSp>
        <p:nvGrpSpPr>
          <p:cNvPr id="815115"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9" name="TextBox 1"/>
            <p:cNvSpPr txBox="1">
              <a:spLocks noChangeArrowheads="1"/>
            </p:cNvSpPr>
            <p:nvPr/>
          </p:nvSpPr>
          <p:spPr bwMode="auto">
            <a:xfrm>
              <a:off x="1619672" y="5631631"/>
              <a:ext cx="665949"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815116"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7" name="TextBox 20"/>
            <p:cNvSpPr txBox="1">
              <a:spLocks noChangeArrowheads="1"/>
            </p:cNvSpPr>
            <p:nvPr/>
          </p:nvSpPr>
          <p:spPr bwMode="auto">
            <a:xfrm>
              <a:off x="1619672" y="5631631"/>
              <a:ext cx="827186"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11</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24" name="TextBox 23"/>
            <p:cNvSpPr txBox="1"/>
            <p:nvPr/>
          </p:nvSpPr>
          <p:spPr>
            <a:xfrm>
              <a:off x="1619672" y="5631631"/>
              <a:ext cx="827471" cy="46166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rPr>
                <a:t>2: 17</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cs typeface="ＭＳ Ｐゴシック" charset="0"/>
              </a:endParaRPr>
            </a:p>
          </p:txBody>
        </p:sp>
      </p:grpSp>
      <p:grpSp>
        <p:nvGrpSpPr>
          <p:cNvPr id="815118"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5" name="TextBox 26"/>
            <p:cNvSpPr txBox="1">
              <a:spLocks noChangeArrowheads="1"/>
            </p:cNvSpPr>
            <p:nvPr/>
          </p:nvSpPr>
          <p:spPr bwMode="auto">
            <a:xfrm>
              <a:off x="1619672" y="5631631"/>
              <a:ext cx="827186" cy="461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2: 26</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grpSp>
        <p:nvGrpSpPr>
          <p:cNvPr id="28"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815123" name="TextBox 29"/>
            <p:cNvSpPr txBox="1">
              <a:spLocks noChangeArrowheads="1"/>
            </p:cNvSpPr>
            <p:nvPr/>
          </p:nvSpPr>
          <p:spPr bwMode="auto">
            <a:xfrm>
              <a:off x="1619672" y="5631631"/>
              <a:ext cx="759882" cy="461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000000"/>
                  </a:solidFill>
                  <a:effectLst/>
                  <a:uLnTx/>
                  <a:uFillTx/>
                  <a:latin typeface="Comic Sans MS" charset="0"/>
                  <a:ea typeface="ＭＳ Ｐゴシック" charset="0"/>
                </a:rPr>
                <a:t>3 : 5</a:t>
              </a:r>
              <a:endParaRPr kumimoji="0" lang="en-US" sz="2400" b="0" i="0" u="none" strike="noStrike" kern="1200" cap="none" spc="0" normalizeH="0" baseline="0" noProof="0" dirty="0">
                <a:ln>
                  <a:noFill/>
                </a:ln>
                <a:solidFill>
                  <a:srgbClr val="000000"/>
                </a:solidFill>
                <a:effectLst/>
                <a:uLnTx/>
                <a:uFillTx/>
                <a:latin typeface="Comic Sans MS" charset="0"/>
                <a:ea typeface="ＭＳ Ｐゴシック" charset="0"/>
              </a:endParaRPr>
            </a:p>
          </p:txBody>
        </p:sp>
      </p:grpSp>
      <p:sp>
        <p:nvSpPr>
          <p:cNvPr id="5" name="TextBox 4"/>
          <p:cNvSpPr txBox="1">
            <a:spLocks noChangeArrowheads="1"/>
          </p:cNvSpPr>
          <p:nvPr/>
        </p:nvSpPr>
        <p:spPr bwMode="auto">
          <a:xfrm>
            <a:off x="2581275" y="2583811"/>
            <a:ext cx="4332288" cy="28623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يغلب فذلك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سيلبس ثياباً بيضاً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ولن </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أمحو اسمه </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من سفر الحياة و</a:t>
            </a:r>
            <a:r>
              <a:rPr kumimoji="0" lang="ar-JO" sz="36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سأعترف باسمه</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أمام ابي وأمام ملائكته (3: 5)</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365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017477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60010"/>
          </a:xfrm>
          <a:prstGeom prst="rect">
            <a:avLst/>
          </a:prstGeom>
        </p:spPr>
      </p:pic>
      <p:sp>
        <p:nvSpPr>
          <p:cNvPr id="111618" name="Rectangle 2"/>
          <p:cNvSpPr>
            <a:spLocks noGrp="1" noChangeArrowheads="1"/>
          </p:cNvSpPr>
          <p:nvPr>
            <p:ph type="ctrTitle"/>
          </p:nvPr>
        </p:nvSpPr>
        <p:spPr>
          <a:xfrm>
            <a:off x="0" y="4723"/>
            <a:ext cx="8912574" cy="2771839"/>
          </a:xfrm>
        </p:spPr>
        <p:txBody>
          <a:bodyPr/>
          <a:lstStyle/>
          <a:p>
            <a:r>
              <a:rPr lang="ar-JO" sz="5400" b="1" dirty="0">
                <a:effectLst>
                  <a:glow rad="177800">
                    <a:schemeClr val="tx1"/>
                  </a:glow>
                </a:effectLst>
                <a:latin typeface="Arial" charset="0"/>
                <a:ea typeface="ＭＳ Ｐゴシック" charset="0"/>
              </a:rPr>
              <a:t>لدى المسيح مستقبل رائع لك</a:t>
            </a:r>
            <a:endParaRPr lang="en-US" sz="54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2" y="3997025"/>
            <a:ext cx="9144001" cy="27718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من له أذن فليسمع ما يقوله الروح للكنائس          (3: 6)</a:t>
            </a:r>
            <a:endParaRPr kumimoji="0" lang="en-US" sz="4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192729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 </a:t>
            </a:r>
            <a:endPar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US"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92025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272250" y="4723"/>
            <a:ext cx="5871750" cy="6860464"/>
          </a:xfrm>
          <a:prstGeom prst="rect">
            <a:avLst/>
          </a:prstGeom>
        </p:spPr>
      </p:pic>
      <p:sp>
        <p:nvSpPr>
          <p:cNvPr id="4" name="Rectangle 2"/>
          <p:cNvSpPr txBox="1">
            <a:spLocks noChangeArrowheads="1"/>
          </p:cNvSpPr>
          <p:nvPr/>
        </p:nvSpPr>
        <p:spPr bwMode="auto">
          <a:xfrm>
            <a:off x="0" y="1248377"/>
            <a:ext cx="3272250" cy="46397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لا       تنام      في الكنيسة</a:t>
            </a:r>
            <a:endParaRPr kumimoji="0" lang="en-US" sz="7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endParaRPr>
          </a:p>
        </p:txBody>
      </p:sp>
      <p:sp>
        <p:nvSpPr>
          <p:cNvPr id="111618" name="Rectangle 2"/>
          <p:cNvSpPr>
            <a:spLocks noGrp="1" noChangeArrowheads="1"/>
          </p:cNvSpPr>
          <p:nvPr>
            <p:ph type="ctrTitle"/>
          </p:nvPr>
        </p:nvSpPr>
        <p:spPr>
          <a:xfrm>
            <a:off x="3272250" y="241484"/>
            <a:ext cx="4036492" cy="963845"/>
          </a:xfrm>
          <a:noFill/>
        </p:spPr>
        <p:txBody>
          <a:bodyPr/>
          <a:lstStyle/>
          <a:p>
            <a:r>
              <a:rPr lang="ar-JO" sz="4800" b="1" dirty="0">
                <a:effectLst>
                  <a:glow rad="177800">
                    <a:schemeClr val="tx1"/>
                  </a:glow>
                </a:effectLst>
                <a:latin typeface="Arial" charset="0"/>
                <a:ea typeface="ＭＳ Ｐゴシック" charset="0"/>
              </a:rPr>
              <a:t>الفكرة الرئيسية؟</a:t>
            </a:r>
            <a:endParaRPr lang="en-US" sz="4800" b="1" dirty="0">
              <a:effectLst>
                <a:glow rad="177800">
                  <a:schemeClr val="tx1"/>
                </a:glow>
              </a:effectLst>
              <a:latin typeface="Arial" charset="0"/>
              <a:ea typeface="ＭＳ Ｐゴシック" charset="0"/>
            </a:endParaRPr>
          </a:p>
        </p:txBody>
      </p:sp>
      <p:sp>
        <p:nvSpPr>
          <p:cNvPr id="6" name="Rectangle 2"/>
          <p:cNvSpPr txBox="1">
            <a:spLocks noChangeArrowheads="1"/>
          </p:cNvSpPr>
          <p:nvPr/>
        </p:nvSpPr>
        <p:spPr bwMode="auto">
          <a:xfrm>
            <a:off x="2794412" y="5888161"/>
            <a:ext cx="6349588" cy="963845"/>
          </a:xfrm>
          <a:prstGeom prst="rect">
            <a:avLst/>
          </a:prstGeom>
          <a:solidFill>
            <a:srgbClr val="FFFFF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charset="0"/>
                <a:ea typeface="ＭＳ Ｐゴシック" charset="0"/>
                <a:cs typeface="Arial"/>
              </a:rPr>
              <a:t>أمي، أعتقد أن أبي يأخذ يوم الراحة بشكل مبالغ فيه قليلاً.</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693105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6458"/>
            <a:ext cx="9144000" cy="6101542"/>
          </a:xfrm>
          <a:prstGeom prst="rect">
            <a:avLst/>
          </a:prstGeom>
        </p:spPr>
      </p:pic>
      <p:sp>
        <p:nvSpPr>
          <p:cNvPr id="111618" name="Rectangle 2"/>
          <p:cNvSpPr>
            <a:spLocks noGrp="1" noChangeArrowheads="1"/>
          </p:cNvSpPr>
          <p:nvPr>
            <p:ph type="ctrTitle"/>
          </p:nvPr>
        </p:nvSpPr>
        <p:spPr>
          <a:xfrm>
            <a:off x="0" y="4723"/>
            <a:ext cx="9144000" cy="1243654"/>
          </a:xfrm>
          <a:solidFill>
            <a:schemeClr val="tx1"/>
          </a:solidFill>
        </p:spPr>
        <p:txBody>
          <a:bodyPr/>
          <a:lstStyle/>
          <a:p>
            <a:r>
              <a:rPr lang="ar-JO" sz="6000" b="1" dirty="0">
                <a:effectLst>
                  <a:glow rad="177800">
                    <a:schemeClr val="tx1"/>
                  </a:glow>
                </a:effectLst>
                <a:latin typeface="Arial" charset="0"/>
                <a:ea typeface="ＭＳ Ｐゴシック" charset="0"/>
              </a:rPr>
              <a:t>الفكرة الرئيسية</a:t>
            </a:r>
            <a:endParaRPr lang="en-US" sz="6000" b="1" dirty="0">
              <a:effectLst>
                <a:glow rad="177800">
                  <a:schemeClr val="tx1"/>
                </a:glow>
              </a:effectLst>
              <a:latin typeface="Arial" charset="0"/>
              <a:ea typeface="ＭＳ Ｐゴシック" charset="0"/>
            </a:endParaRPr>
          </a:p>
        </p:txBody>
      </p:sp>
      <p:sp>
        <p:nvSpPr>
          <p:cNvPr id="4" name="Rectangle 2"/>
          <p:cNvSpPr txBox="1">
            <a:spLocks noChangeArrowheads="1"/>
          </p:cNvSpPr>
          <p:nvPr/>
        </p:nvSpPr>
        <p:spPr bwMode="auto">
          <a:xfrm>
            <a:off x="184942" y="1829517"/>
            <a:ext cx="8823428" cy="426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يعرف يسوع صالحك وسيئك و</a:t>
            </a:r>
            <a:r>
              <a:rPr kumimoji="0" lang="ar-JO" sz="60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cs typeface="Arial"/>
              </a:rPr>
              <a:t>مستقبلك</a:t>
            </a:r>
            <a:r>
              <a:rPr kumimoji="0" lang="en-US" sz="60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 </a:t>
            </a:r>
          </a:p>
        </p:txBody>
      </p:sp>
    </p:spTree>
    <p:extLst>
      <p:ext uri="{BB962C8B-B14F-4D97-AF65-F5344CB8AC3E}">
        <p14:creationId xmlns:p14="http://schemas.microsoft.com/office/powerpoint/2010/main" val="40108815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0" y="4723"/>
            <a:ext cx="9144000" cy="1374134"/>
          </a:xfrm>
        </p:spPr>
        <p:txBody>
          <a:bodyPr/>
          <a:lstStyle/>
          <a:p>
            <a: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t>هل ستستيقظ؟</a:t>
            </a:r>
            <a:endParaRPr lang="en-US" sz="6600"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58761" y="2300389"/>
            <a:ext cx="8802054" cy="2864862"/>
          </a:xfrm>
          <a:prstGeom prst="rect">
            <a:avLst/>
          </a:prstGeom>
          <a:solidFill>
            <a:srgbClr val="0000FF"/>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كيف يمكنك أن تكون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أكثر يقظة روحيًا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في هذا العام القادم؟</a:t>
            </a:r>
            <a:endParaRPr kumimoji="0" lang="en-US" sz="5400" b="1"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69462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7755" y="1523999"/>
            <a:ext cx="7612028" cy="4567217"/>
          </a:xfrm>
          <a:prstGeom prst="rect">
            <a:avLst/>
          </a:prstGeom>
        </p:spPr>
      </p:pic>
      <p:sp>
        <p:nvSpPr>
          <p:cNvPr id="111618" name="Rectangle 2"/>
          <p:cNvSpPr>
            <a:spLocks noGrp="1" noChangeArrowheads="1"/>
          </p:cNvSpPr>
          <p:nvPr>
            <p:ph type="ctrTitle"/>
          </p:nvPr>
        </p:nvSpPr>
        <p:spPr>
          <a:xfrm>
            <a:off x="0" y="4723"/>
            <a:ext cx="9144000" cy="1374134"/>
          </a:xfrm>
        </p:spPr>
        <p:txBody>
          <a:bodyPr/>
          <a:lstStyle/>
          <a:p>
            <a:r>
              <a:rPr lang="ar-JO" sz="6600" b="1" dirty="0">
                <a:effectLst>
                  <a:glow rad="177800">
                    <a:schemeClr val="tx1"/>
                  </a:glow>
                </a:effectLst>
                <a:latin typeface="Arial" panose="020B0604020202020204" pitchFamily="34" charset="0"/>
                <a:ea typeface="ＭＳ Ｐゴシック" charset="0"/>
                <a:cs typeface="Arial" panose="020B0604020202020204" pitchFamily="34" charset="0"/>
              </a:rPr>
              <a:t>هل ستستيقظ؟</a:t>
            </a:r>
            <a:endParaRPr lang="en-US" sz="6600" b="1" dirty="0">
              <a:effectLst>
                <a:glow rad="1778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115558" y="2417777"/>
            <a:ext cx="3724772" cy="989090"/>
          </a:xfrm>
          <a:prstGeom prst="rect">
            <a:avLst/>
          </a:prstGeom>
          <a:solidFill>
            <a:srgbClr val="22130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5400" b="0"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نعم</a:t>
            </a:r>
            <a:endParaRPr kumimoji="0" lang="en-US" sz="5400" b="0"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4115558" y="3235914"/>
            <a:ext cx="3724772" cy="989090"/>
          </a:xfrm>
          <a:prstGeom prst="rect">
            <a:avLst/>
          </a:prstGeom>
          <a:solidFill>
            <a:srgbClr val="22130F"/>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5400" b="0"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لا</a:t>
            </a:r>
            <a:endParaRPr kumimoji="0" lang="en-US" sz="5400" b="0" i="0"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87946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863600"/>
            <a:ext cx="7772400" cy="1143000"/>
          </a:xfrm>
        </p:spPr>
        <p:txBody>
          <a:bodyPr/>
          <a:lstStyle/>
          <a:p>
            <a:r>
              <a:rPr lang="en-US" dirty="0"/>
              <a:t>Black</a:t>
            </a:r>
          </a:p>
        </p:txBody>
      </p:sp>
    </p:spTree>
    <p:extLst>
      <p:ext uri="{BB962C8B-B14F-4D97-AF65-F5344CB8AC3E}">
        <p14:creationId xmlns:p14="http://schemas.microsoft.com/office/powerpoint/2010/main" val="5821346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احصل علي هذا العرض مجانا!</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وعظ العهد الجديد</a:t>
            </a:r>
            <a:r>
              <a:rPr kumimoji="0" lang="en-US" sz="3200" b="1" i="0"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88640"/>
            <a:ext cx="8928992" cy="2304256"/>
          </a:xfrm>
        </p:spPr>
        <p:txBody>
          <a:bodyPr/>
          <a:lstStyle/>
          <a:p>
            <a:r>
              <a:rPr lang="ar-JO" b="1" dirty="0">
                <a:latin typeface="Arial" panose="020B0604020202020204" pitchFamily="34" charset="0"/>
                <a:cs typeface="Arial" panose="020B0604020202020204" pitchFamily="34" charset="0"/>
              </a:rPr>
              <a:t>لو كتب يسوع رسالة لكنيستك ما الذي يمكن أن يقوله؟</a:t>
            </a:r>
            <a:endParaRPr lang="en-US" b="1" dirty="0">
              <a:latin typeface="Arial" panose="020B0604020202020204" pitchFamily="34" charset="0"/>
              <a:cs typeface="Arial" panose="020B0604020202020204" pitchFamily="34" charset="0"/>
            </a:endParaRPr>
          </a:p>
        </p:txBody>
      </p:sp>
      <p:pic>
        <p:nvPicPr>
          <p:cNvPr id="4" name="Picture 3" descr="rev_inro_Wax_Sealed_Envelope_cn_b_sm.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05000" y="2511982"/>
            <a:ext cx="5588000" cy="4191000"/>
          </a:xfrm>
          <a:prstGeom prst="rect">
            <a:avLst/>
          </a:prstGeom>
        </p:spPr>
      </p:pic>
      <p:sp>
        <p:nvSpPr>
          <p:cNvPr id="5" name="TextBox 4"/>
          <p:cNvSpPr txBox="1"/>
          <p:nvPr/>
        </p:nvSpPr>
        <p:spPr>
          <a:xfrm>
            <a:off x="4473223" y="3146782"/>
            <a:ext cx="715260" cy="92333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 </a:t>
            </a:r>
            <a:endParaRPr kumimoji="0" 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Box 5"/>
          <p:cNvSpPr txBox="1"/>
          <p:nvPr/>
        </p:nvSpPr>
        <p:spPr>
          <a:xfrm>
            <a:off x="2003778" y="4473228"/>
            <a:ext cx="5400933"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endParaRPr kumimoji="0" lang="en-US" sz="7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4408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0308" name="Text Box 1028"/>
          <p:cNvSpPr txBox="1">
            <a:spLocks noChangeArrowheads="1"/>
          </p:cNvSpPr>
          <p:nvPr/>
        </p:nvSpPr>
        <p:spPr bwMode="auto">
          <a:xfrm>
            <a:off x="150095" y="5358193"/>
            <a:ext cx="8878455"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هذه هي الرسالة الأولى من القسم التالي             من الرسائل السبعة في رؤيا يوحنا 2-3</a:t>
            </a:r>
          </a:p>
        </p:txBody>
      </p:sp>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ar-SA" sz="8000" dirty="0">
                <a:latin typeface="Arial" panose="020B0604020202020204" pitchFamily="34" charset="0"/>
                <a:ea typeface="ＭＳ Ｐゴシック" charset="0"/>
                <a:cs typeface="Arial" panose="020B0604020202020204" pitchFamily="34" charset="0"/>
              </a:rPr>
              <a:t>رؤيا يوحنا</a:t>
            </a:r>
            <a:endParaRPr lang="en-US" dirty="0">
              <a:solidFill>
                <a:srgbClr val="FF0000"/>
              </a:solidFill>
              <a:latin typeface="Arial" panose="020B0604020202020204" pitchFamily="34" charset="0"/>
              <a:ea typeface="ＭＳ Ｐゴシック" charset="0"/>
              <a:cs typeface="Arial" panose="020B0604020202020204" pitchFamily="34"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خدمة كتابة يسوع</a:t>
            </a:r>
            <a:endParaRPr kumimoji="0" lang="en-US" sz="24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الكنائس السبع في رؤيا يوحنا</a:t>
            </a:r>
            <a:endParaRPr kumimoji="0" lang="en-US" sz="36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1387442"/>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charset="0"/>
                <a:ea typeface="ＭＳ Ｐゴシック" charset="0"/>
              </a:rPr>
              <a:t>الكنائس السبعة (رؤ 2-3)</a:t>
            </a:r>
            <a:endParaRPr lang="en-US" dirty="0">
              <a:latin typeface="Arial" charset="0"/>
              <a:ea typeface="ＭＳ Ｐゴシック"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أريثريا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آفروديسياس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يومينيا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آيزاني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آلاباندا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هيراكليا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ليبيدوس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أدراميتيوم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 xmlns:a14="http://schemas.microsoft.com/office/drawing/2010/main">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58" name="Text Box 37"/>
          <p:cNvSpPr txBox="1">
            <a:spLocks noChangeArrowheads="1"/>
          </p:cNvSpPr>
          <p:nvPr/>
        </p:nvSpPr>
        <p:spPr bwMode="auto">
          <a:xfrm>
            <a:off x="8445773"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5427558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wipe(down)">
                                      <p:cBhvr>
                                        <p:cTn id="29" dur="500"/>
                                        <p:tgtEl>
                                          <p:spTgt spid="59"/>
                                        </p:tgtEl>
                                      </p:cBhvr>
                                    </p:animEffec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0"/>
                                        </p:tgtEl>
                                        <p:attrNameLst>
                                          <p:attrName>style.visibility</p:attrName>
                                        </p:attrNameLst>
                                      </p:cBhvr>
                                      <p:to>
                                        <p:strVal val="visible"/>
                                      </p:to>
                                    </p:set>
                                    <p:animEffect transition="in" filter="wipe(left)">
                                      <p:cBhvr>
                                        <p:cTn id="40" dur="500"/>
                                        <p:tgtEl>
                                          <p:spTgt spid="60"/>
                                        </p:tgtEl>
                                      </p:cBhvr>
                                    </p:animEffect>
                                  </p:childTnLst>
                                </p:cTn>
                              </p:par>
                            </p:childTnLst>
                          </p:cTn>
                        </p:par>
                        <p:par>
                          <p:cTn id="41" fill="hold" nodeType="afterGroup">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childTnLst>
                          </p:cTn>
                        </p:par>
                        <p:par>
                          <p:cTn id="44" fill="hold" nodeType="afterGroup">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up)">
                                      <p:cBhvr>
                                        <p:cTn id="51" dur="500"/>
                                        <p:tgtEl>
                                          <p:spTgt spid="61"/>
                                        </p:tgtEl>
                                      </p:cBhvr>
                                    </p:animEffect>
                                  </p:childTnLst>
                                </p:cTn>
                              </p:par>
                            </p:childTnLst>
                          </p:cTn>
                        </p:par>
                        <p:par>
                          <p:cTn id="52" fill="hold" nodeType="afterGroup">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par>
                          <p:cTn id="55" fill="hold" nodeType="afterGroup">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up)">
                                      <p:cBhvr>
                                        <p:cTn id="62" dur="500"/>
                                        <p:tgtEl>
                                          <p:spTgt spid="62"/>
                                        </p:tgtEl>
                                      </p:cBhvr>
                                    </p:animEffect>
                                  </p:childTnLst>
                                </p:cTn>
                              </p:par>
                            </p:childTnLst>
                          </p:cTn>
                        </p:par>
                        <p:par>
                          <p:cTn id="63" fill="hold" nodeType="afterGroup">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childTnLst>
                                </p:cTn>
                              </p:par>
                            </p:childTnLst>
                          </p:cTn>
                        </p:par>
                        <p:par>
                          <p:cTn id="66" fill="hold" nodeType="afterGroup">
                            <p:stCondLst>
                              <p:cond delay="500"/>
                            </p:stCondLst>
                            <p:childTnLst>
                              <p:par>
                                <p:cTn id="67" presetID="1" presetClass="entr" presetSubtype="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wipe(up)">
                                      <p:cBhvr>
                                        <p:cTn id="73" dur="500"/>
                                        <p:tgtEl>
                                          <p:spTgt spid="63"/>
                                        </p:tgtEl>
                                      </p:cBhvr>
                                    </p:animEffect>
                                  </p:childTnLst>
                                </p:cTn>
                              </p:par>
                            </p:childTnLst>
                          </p:cTn>
                        </p:par>
                        <p:par>
                          <p:cTn id="74" fill="hold" nodeType="afterGroup">
                            <p:stCondLst>
                              <p:cond delay="500"/>
                            </p:stCondLst>
                            <p:childTnLst>
                              <p:par>
                                <p:cTn id="75" presetID="1" presetClass="entr" presetSubtype="0" fill="hold" grpId="0" nodeType="after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childTnLst>
                          </p:cTn>
                        </p:par>
                        <p:par>
                          <p:cTn id="77" fill="hold" nodeType="afterGroup">
                            <p:stCondLst>
                              <p:cond delay="500"/>
                            </p:stCondLst>
                            <p:childTnLst>
                              <p:par>
                                <p:cTn id="78" presetID="1"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acropolis from below, tb n010700.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paved Roman street leading to Persia, tb n010700.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from acropolis, tb n010700.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2, tb n010700.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 from above3, tb n010700.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Temple of Artemis5, tb n010700.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gymnasium2, tb n010700.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4th c AD2, tb n010700.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bema2, tb n010700.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7 Turkey sr\Sardis\Sardis synagogue mosaic, 400 AD, tb n010700.jpg"/>
</p:tagLst>
</file>

<file path=ppt/theme/theme1.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5609</TotalTime>
  <Words>4048</Words>
  <Application>Microsoft Macintosh PowerPoint</Application>
  <PresentationFormat>On-screen Show (4:3)</PresentationFormat>
  <Paragraphs>598</Paragraphs>
  <Slides>69</Slides>
  <Notes>64</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69</vt:i4>
      </vt:variant>
    </vt:vector>
  </HeadingPairs>
  <TitlesOfParts>
    <vt:vector size="83" baseType="lpstr">
      <vt:lpstr>Times</vt:lpstr>
      <vt:lpstr>Arial</vt:lpstr>
      <vt:lpstr>Arial Black</vt:lpstr>
      <vt:lpstr>Calibri</vt:lpstr>
      <vt:lpstr>Chalkboard</vt:lpstr>
      <vt:lpstr>Comic Sans MS</vt:lpstr>
      <vt:lpstr>Times New Roman</vt:lpstr>
      <vt:lpstr>16_Blank Presentation</vt:lpstr>
      <vt:lpstr>預設簡報設計</vt:lpstr>
      <vt:lpstr>21_Blank Presentation</vt:lpstr>
      <vt:lpstr>4_Office Theme</vt:lpstr>
      <vt:lpstr>Office Theme</vt:lpstr>
      <vt:lpstr>5_Office Theme</vt:lpstr>
      <vt:lpstr>24_Blank Presentation</vt:lpstr>
      <vt:lpstr>متميزة لكنها ميتة</vt:lpstr>
      <vt:lpstr>كيف تعرف نفسك بشكل جيد؟</vt:lpstr>
      <vt:lpstr>جيم كينان</vt:lpstr>
      <vt:lpstr>http://asalesguy.com/2012/12/11/how-well-do-you-know-you/</vt:lpstr>
      <vt:lpstr>كيف تعرف نفسك بشكل جيد؟</vt:lpstr>
      <vt:lpstr>ماذا يفكر يسوع عنك؟</vt:lpstr>
      <vt:lpstr>لو كتب يسوع رسالة لكنيستك ما الذي يمكن أن يقوله؟</vt:lpstr>
      <vt:lpstr>رؤيا يوحنا</vt:lpstr>
      <vt:lpstr>الكنائس السبعة (رؤ 2-3)</vt:lpstr>
      <vt:lpstr>الكنائس السبعة ( رؤيا 2-3 )</vt:lpstr>
      <vt:lpstr>مراحل الكنيسة السبعة</vt:lpstr>
      <vt:lpstr>أربع وجهات نظر (رؤيا 2-3 )</vt:lpstr>
      <vt:lpstr>يسوع المسيح له السلطان على كل هذه الكنائس </vt:lpstr>
      <vt:lpstr>لذلك كتب يسوع للكنائس السبعة (رؤ 2-3)</vt:lpstr>
      <vt:lpstr>رؤيا يوحنا</vt:lpstr>
      <vt:lpstr>الكنائس السع (رؤ 2-3)</vt:lpstr>
      <vt:lpstr>كلينت إيستوود 1966</vt:lpstr>
      <vt:lpstr>يعرفهم المسيح جميعاً</vt:lpstr>
      <vt:lpstr>1. يعرف يسوع الصالح</vt:lpstr>
      <vt:lpstr>شجع يسوع كنيسة ساردس من خلال الأخبار السارة أنه هو السيد ويعرف أمانتهم (3: 1-2أ)</vt:lpstr>
      <vt:lpstr>Sardis acropolis from below</vt:lpstr>
      <vt:lpstr>Sardis from acropolis</vt:lpstr>
      <vt:lpstr>Sardis Temple of Artemis from above</vt:lpstr>
      <vt:lpstr>Sardis Temple of Artemis from above</vt:lpstr>
      <vt:lpstr>Sardis Temple of Artemis</vt:lpstr>
      <vt:lpstr>Sardis gymnasium</vt:lpstr>
      <vt:lpstr>Sardis synagogue, 4th c AD</vt:lpstr>
      <vt:lpstr>Sardis synagogue bema</vt:lpstr>
      <vt:lpstr>Sardis synagogue mosaic, 400 AD</vt:lpstr>
      <vt:lpstr>Sardis paved Roman street leading to Persia</vt:lpstr>
      <vt:lpstr>ساردس (رؤ 3: 1-6)</vt:lpstr>
      <vt:lpstr>إن رؤية يوحنا     للمسيح الممجد       تثبت أنه قادر أن     يعالج مشاكل الكنيسة  الداخلية والخارجية.  (1: 12- 16).</vt:lpstr>
      <vt:lpstr>ما هي السبع الكواكب                                   وما هي السبع المناير؟ (1: 20)</vt:lpstr>
      <vt:lpstr>ساردس (رؤ 3: 1-6)</vt:lpstr>
      <vt:lpstr>يعرف المسيح كل أعمالك الحسنة وسمعتك</vt:lpstr>
      <vt:lpstr>كم هو مقدار اهتمامك؟</vt:lpstr>
      <vt:lpstr>1. يعرف يسوع الصالح</vt:lpstr>
      <vt:lpstr>2. يعرف يسوع السيء</vt:lpstr>
      <vt:lpstr>ساردس (رؤ 3: 1-6)</vt:lpstr>
      <vt:lpstr>ساردس: مميزة لكن ميتة</vt:lpstr>
      <vt:lpstr>ساردس: مميزة لكن ميتة</vt:lpstr>
      <vt:lpstr>A. W. Tozer</vt:lpstr>
      <vt:lpstr>ساردس (رؤ 3: 1-6)</vt:lpstr>
      <vt:lpstr>ساردس</vt:lpstr>
      <vt:lpstr>ساردس</vt:lpstr>
      <vt:lpstr>النوم في الكنيسة</vt:lpstr>
      <vt:lpstr>عدم النوم في الكنيسة</vt:lpstr>
      <vt:lpstr>إحدى علامات أن الراعي أمسك بك   في قيلولة خلال العظة:</vt:lpstr>
      <vt:lpstr>إحدى علامات أن الراعي أمسك بك   في قيلولة خلال العظة:</vt:lpstr>
      <vt:lpstr>إحدى علامات أن الراعي أمسك بك   في قيلولة خلال العظة:</vt:lpstr>
      <vt:lpstr>Sleeping in Church</vt:lpstr>
      <vt:lpstr>ساردس (رؤ 3: 1-6)</vt:lpstr>
      <vt:lpstr>ساردس</vt:lpstr>
      <vt:lpstr>http://asalesguy.com/2012/12/11/how-well-do-you-know-you/</vt:lpstr>
      <vt:lpstr>يحذرنا المسيح ككنيسة        لنستيقظ أيضاً </vt:lpstr>
      <vt:lpstr>1. يعرف يسوع الصالح</vt:lpstr>
      <vt:lpstr>2. يعرف يسوع السيء</vt:lpstr>
      <vt:lpstr>3. يعرف يسوع المستقبل</vt:lpstr>
      <vt:lpstr>ساردس (رؤ 3: 1-6)</vt:lpstr>
      <vt:lpstr>الغالبون (رؤيا 2-3)</vt:lpstr>
      <vt:lpstr>لدى المسيح مستقبل رائع لك</vt:lpstr>
      <vt:lpstr>لو كتب يسوع رسالة لكنيستك ما الذي يمكن أن يقوله؟</vt:lpstr>
      <vt:lpstr>الفكرة الرئيسية؟</vt:lpstr>
      <vt:lpstr>الفكرة الرئيسية</vt:lpstr>
      <vt:lpstr>هل ستستيقظ؟</vt:lpstr>
      <vt:lpstr>هل ستستيقظ؟</vt:lpstr>
      <vt:lpstr>Black</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Christ's Writing Ministry</dc:title>
  <dc:creator>Dr Rick Griffith</dc:creator>
  <cp:lastModifiedBy>Rick Griffith</cp:lastModifiedBy>
  <cp:revision>84</cp:revision>
  <dcterms:created xsi:type="dcterms:W3CDTF">2012-06-24T13:37:09Z</dcterms:created>
  <dcterms:modified xsi:type="dcterms:W3CDTF">2024-08-16T00:54:01Z</dcterms:modified>
</cp:coreProperties>
</file>