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9.xml" ContentType="application/vnd.openxmlformats-officedocument.themeOverride+xml"/>
  <Override PartName="/ppt/notesSlides/notesSlide51.xml" ContentType="application/vnd.openxmlformats-officedocument.presentationml.notesSlide+xml"/>
  <Override PartName="/ppt/theme/themeOverride10.xml" ContentType="application/vnd.openxmlformats-officedocument.themeOverride+xml"/>
  <Override PartName="/ppt/notesSlides/notesSlide52.xml" ContentType="application/vnd.openxmlformats-officedocument.presentationml.notesSlide+xml"/>
  <Override PartName="/ppt/theme/themeOverride11.xml" ContentType="application/vnd.openxmlformats-officedocument.themeOverride+xml"/>
  <Override PartName="/ppt/notesSlides/notesSlide53.xml" ContentType="application/vnd.openxmlformats-officedocument.presentationml.notesSlide+xml"/>
  <Override PartName="/ppt/theme/themeOverride12.xml" ContentType="application/vnd.openxmlformats-officedocument.themeOverride+xml"/>
  <Override PartName="/ppt/notesSlides/notesSlide54.xml" ContentType="application/vnd.openxmlformats-officedocument.presentationml.notesSlide+xml"/>
  <Override PartName="/ppt/theme/themeOverride13.xml" ContentType="application/vnd.openxmlformats-officedocument.themeOverride+xml"/>
  <Override PartName="/ppt/notesSlides/notesSlide55.xml" ContentType="application/vnd.openxmlformats-officedocument.presentationml.notesSlide+xml"/>
  <Override PartName="/ppt/theme/themeOverride14.xml" ContentType="application/vnd.openxmlformats-officedocument.themeOverride+xml"/>
  <Override PartName="/ppt/notesSlides/notesSlide56.xml" ContentType="application/vnd.openxmlformats-officedocument.presentationml.notesSlide+xml"/>
  <Override PartName="/ppt/theme/themeOverride15.xml" ContentType="application/vnd.openxmlformats-officedocument.themeOverride+xml"/>
  <Override PartName="/ppt/notesSlides/notesSlide57.xml" ContentType="application/vnd.openxmlformats-officedocument.presentationml.notesSlide+xml"/>
  <Override PartName="/ppt/theme/themeOverride16.xml" ContentType="application/vnd.openxmlformats-officedocument.themeOverride+xml"/>
  <Override PartName="/ppt/notesSlides/notesSlide58.xml" ContentType="application/vnd.openxmlformats-officedocument.presentationml.notesSlide+xml"/>
  <Override PartName="/ppt/theme/themeOverride17.xml" ContentType="application/vnd.openxmlformats-officedocument.themeOverr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9.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 id="2147483737" r:id="rId4"/>
    <p:sldMasterId id="2147483751" r:id="rId5"/>
    <p:sldMasterId id="2147483770" r:id="rId6"/>
    <p:sldMasterId id="2147483794" r:id="rId7"/>
    <p:sldMasterId id="2147483808" r:id="rId8"/>
    <p:sldMasterId id="2147483820" r:id="rId9"/>
    <p:sldMasterId id="2147483832" r:id="rId10"/>
  </p:sldMasterIdLst>
  <p:notesMasterIdLst>
    <p:notesMasterId r:id="rId115"/>
  </p:notesMasterIdLst>
  <p:sldIdLst>
    <p:sldId id="5315" r:id="rId11"/>
    <p:sldId id="723" r:id="rId12"/>
    <p:sldId id="724" r:id="rId13"/>
    <p:sldId id="725" r:id="rId14"/>
    <p:sldId id="726" r:id="rId15"/>
    <p:sldId id="727" r:id="rId16"/>
    <p:sldId id="728" r:id="rId17"/>
    <p:sldId id="729" r:id="rId18"/>
    <p:sldId id="5318" r:id="rId19"/>
    <p:sldId id="731" r:id="rId20"/>
    <p:sldId id="5306" r:id="rId21"/>
    <p:sldId id="843" r:id="rId22"/>
    <p:sldId id="861" r:id="rId23"/>
    <p:sldId id="5240" r:id="rId24"/>
    <p:sldId id="5323" r:id="rId25"/>
    <p:sldId id="737" r:id="rId26"/>
    <p:sldId id="738" r:id="rId27"/>
    <p:sldId id="739" r:id="rId28"/>
    <p:sldId id="740" r:id="rId29"/>
    <p:sldId id="741" r:id="rId30"/>
    <p:sldId id="742" r:id="rId31"/>
    <p:sldId id="743" r:id="rId32"/>
    <p:sldId id="744" r:id="rId33"/>
    <p:sldId id="745" r:id="rId34"/>
    <p:sldId id="746" r:id="rId35"/>
    <p:sldId id="747" r:id="rId36"/>
    <p:sldId id="748" r:id="rId37"/>
    <p:sldId id="749" r:id="rId38"/>
    <p:sldId id="750" r:id="rId39"/>
    <p:sldId id="751" r:id="rId40"/>
    <p:sldId id="752" r:id="rId41"/>
    <p:sldId id="753" r:id="rId42"/>
    <p:sldId id="754" r:id="rId43"/>
    <p:sldId id="755" r:id="rId44"/>
    <p:sldId id="756" r:id="rId45"/>
    <p:sldId id="5331" r:id="rId46"/>
    <p:sldId id="758" r:id="rId47"/>
    <p:sldId id="759" r:id="rId48"/>
    <p:sldId id="5332" r:id="rId49"/>
    <p:sldId id="5333" r:id="rId50"/>
    <p:sldId id="5334" r:id="rId51"/>
    <p:sldId id="763" r:id="rId52"/>
    <p:sldId id="4469" r:id="rId53"/>
    <p:sldId id="765" r:id="rId54"/>
    <p:sldId id="5317" r:id="rId55"/>
    <p:sldId id="5316" r:id="rId56"/>
    <p:sldId id="849" r:id="rId57"/>
    <p:sldId id="836" r:id="rId58"/>
    <p:sldId id="837" r:id="rId59"/>
    <p:sldId id="838" r:id="rId60"/>
    <p:sldId id="839" r:id="rId61"/>
    <p:sldId id="773" r:id="rId62"/>
    <p:sldId id="774" r:id="rId63"/>
    <p:sldId id="775" r:id="rId64"/>
    <p:sldId id="776" r:id="rId65"/>
    <p:sldId id="777" r:id="rId66"/>
    <p:sldId id="778" r:id="rId67"/>
    <p:sldId id="5335" r:id="rId68"/>
    <p:sldId id="5336" r:id="rId69"/>
    <p:sldId id="781" r:id="rId70"/>
    <p:sldId id="5337" r:id="rId71"/>
    <p:sldId id="5338" r:id="rId72"/>
    <p:sldId id="5339" r:id="rId73"/>
    <p:sldId id="785" r:id="rId74"/>
    <p:sldId id="786" r:id="rId75"/>
    <p:sldId id="787" r:id="rId76"/>
    <p:sldId id="788" r:id="rId77"/>
    <p:sldId id="789" r:id="rId78"/>
    <p:sldId id="5340" r:id="rId79"/>
    <p:sldId id="5341" r:id="rId80"/>
    <p:sldId id="791" r:id="rId81"/>
    <p:sldId id="792" r:id="rId82"/>
    <p:sldId id="793" r:id="rId83"/>
    <p:sldId id="794" r:id="rId84"/>
    <p:sldId id="4177" r:id="rId85"/>
    <p:sldId id="5342" r:id="rId86"/>
    <p:sldId id="4165" r:id="rId87"/>
    <p:sldId id="4166" r:id="rId88"/>
    <p:sldId id="4167" r:id="rId89"/>
    <p:sldId id="4168" r:id="rId90"/>
    <p:sldId id="4169" r:id="rId91"/>
    <p:sldId id="4170" r:id="rId92"/>
    <p:sldId id="4171" r:id="rId93"/>
    <p:sldId id="4172" r:id="rId94"/>
    <p:sldId id="4173" r:id="rId95"/>
    <p:sldId id="5319" r:id="rId96"/>
    <p:sldId id="5320" r:id="rId97"/>
    <p:sldId id="808" r:id="rId98"/>
    <p:sldId id="5343" r:id="rId99"/>
    <p:sldId id="5344" r:id="rId100"/>
    <p:sldId id="5345" r:id="rId101"/>
    <p:sldId id="812" r:id="rId102"/>
    <p:sldId id="813" r:id="rId103"/>
    <p:sldId id="814" r:id="rId104"/>
    <p:sldId id="815" r:id="rId105"/>
    <p:sldId id="816" r:id="rId106"/>
    <p:sldId id="817" r:id="rId107"/>
    <p:sldId id="818" r:id="rId108"/>
    <p:sldId id="5346" r:id="rId109"/>
    <p:sldId id="847" r:id="rId110"/>
    <p:sldId id="821" r:id="rId111"/>
    <p:sldId id="314" r:id="rId112"/>
    <p:sldId id="1214" r:id="rId113"/>
    <p:sldId id="1978"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140E"/>
    <a:srgbClr val="EEA3E0"/>
    <a:srgbClr val="DBDA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2" autoAdjust="0"/>
    <p:restoredTop sz="78435" autoAdjust="0"/>
  </p:normalViewPr>
  <p:slideViewPr>
    <p:cSldViewPr snapToGrid="0" snapToObjects="1">
      <p:cViewPr>
        <p:scale>
          <a:sx n="85" d="100"/>
          <a:sy n="85" d="100"/>
        </p:scale>
        <p:origin x="2536" y="376"/>
      </p:cViewPr>
      <p:guideLst>
        <p:guide orient="horz" pos="2160"/>
        <p:guide pos="2880"/>
      </p:guideLst>
    </p:cSldViewPr>
  </p:slideViewPr>
  <p:outlineViewPr>
    <p:cViewPr>
      <p:scale>
        <a:sx n="33" d="100"/>
        <a:sy n="33" d="100"/>
      </p:scale>
      <p:origin x="0" y="11992"/>
    </p:cViewPr>
  </p:outlineViewPr>
  <p:notesTextViewPr>
    <p:cViewPr>
      <p:scale>
        <a:sx n="140" d="100"/>
        <a:sy n="140" d="100"/>
      </p:scale>
      <p:origin x="0" y="0"/>
    </p:cViewPr>
  </p:notesTextViewPr>
  <p:sorterViewPr>
    <p:cViewPr>
      <p:scale>
        <a:sx n="1" d="1"/>
        <a:sy n="1" d="1"/>
      </p:scale>
      <p:origin x="0" y="124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viewProps" Target="viewProps.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ABC7-83F8-2448-A681-249D89DFE26E}" type="datetimeFigureOut">
              <a:rPr lang="en-US" smtClean="0"/>
              <a:t>8/15/24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0D7082-5559-D34D-BB44-BE1C2BCDE915}" type="slidenum">
              <a:rPr lang="en-US" smtClean="0"/>
              <a:t>‹#›</a:t>
            </a:fld>
            <a:endParaRPr lang="en-US"/>
          </a:p>
        </p:txBody>
      </p:sp>
    </p:spTree>
    <p:extLst>
      <p:ext uri="{BB962C8B-B14F-4D97-AF65-F5344CB8AC3E}">
        <p14:creationId xmlns:p14="http://schemas.microsoft.com/office/powerpoint/2010/main" val="12854408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3578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2AAEDC-985E-A24C-A1A9-EFF3188E5E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BAA0DA-9D2D-3C44-B36E-BAE56B340D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424E5-2CC9-3944-8597-4BAB9C0EDA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C087EC-5AD4-2E49-9AB9-D2C1A23E8B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F64E-F69D-7348-97F4-07EFF88E03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E19774-A5E3-FB4B-8F85-9F5E516242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A2E8F1-703D-124E-8BA0-8B5D8A2F5D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A86F7B-8012-AA46-9327-9023575779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77830-6164-D142-A431-AB2D0AC871A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39E47-A50D-4649-AB9B-5EA78D862E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0642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6445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08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208</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AE2B59-5B8D-064D-9374-2628577C9EC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9138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07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01709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87958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a:t>
            </a:r>
            <a:r>
              <a:rPr lang="en-US" dirty="0">
                <a:solidFill>
                  <a:srgbClr val="000000"/>
                </a:solidFill>
                <a:latin typeface="Arial"/>
                <a:cs typeface="Arial"/>
              </a:rPr>
              <a:t>The city was very rich. They had also experienced damage from the AD 17 earthquake that decimated Philadelphia. But unlike Philadelphia, Laodicea was well capable of funding the city</a:t>
            </a:r>
            <a:r>
              <a:rPr lang="fr-FR" dirty="0">
                <a:solidFill>
                  <a:srgbClr val="000000"/>
                </a:solidFill>
                <a:latin typeface="Arial"/>
                <a:cs typeface="Arial"/>
              </a:rPr>
              <a:t>'</a:t>
            </a:r>
            <a:r>
              <a:rPr lang="en-US" dirty="0">
                <a:solidFill>
                  <a:srgbClr val="000000"/>
                </a:solidFill>
                <a:latin typeface="Arial"/>
                <a:cs typeface="Arial"/>
              </a:rPr>
              <a:t>s rebuild on its own. In fact, the city also supplied funds to help rebuild several smaller cities in the area.</a:t>
            </a:r>
            <a:r>
              <a:rPr lang="en-US" sz="1200" u="none" strike="noStrike" kern="1200" dirty="0">
                <a:solidFill>
                  <a:srgbClr val="000000"/>
                </a:solidFill>
                <a:effectLst/>
                <a:latin typeface="Arial"/>
                <a:ea typeface="ＭＳ Ｐゴシック" pitchFamily="-108" charset="-128"/>
                <a:cs typeface="Arial"/>
              </a:rPr>
              <a:t>" http://</a:t>
            </a:r>
            <a:r>
              <a:rPr lang="en-US" sz="1200" u="none" strike="noStrike" kern="1200" dirty="0" err="1">
                <a:solidFill>
                  <a:srgbClr val="000000"/>
                </a:solidFill>
                <a:effectLst/>
                <a:latin typeface="Arial"/>
                <a:ea typeface="ＭＳ Ｐゴシック" pitchFamily="-108" charset="-128"/>
                <a:cs typeface="Arial"/>
              </a:rPr>
              <a:t>www.truthwhys.com</a:t>
            </a:r>
            <a:r>
              <a:rPr lang="en-US" sz="1200" u="none" strike="noStrike" kern="1200" dirty="0">
                <a:solidFill>
                  <a:srgbClr val="000000"/>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rgbClr val="000000"/>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Coin of Julia </a:t>
            </a:r>
            <a:r>
              <a:rPr lang="en-US" sz="1200" kern="1200" dirty="0" err="1">
                <a:solidFill>
                  <a:srgbClr val="000000"/>
                </a:solidFill>
                <a:latin typeface="Arial"/>
                <a:ea typeface="ＭＳ Ｐゴシック" pitchFamily="-108" charset="-128"/>
                <a:cs typeface="Arial"/>
              </a:rPr>
              <a:t>Domna</a:t>
            </a:r>
            <a:r>
              <a:rPr lang="en-US" sz="1200" kern="1200" dirty="0">
                <a:solidFill>
                  <a:srgbClr val="000000"/>
                </a:solidFill>
                <a:latin typeface="Arial"/>
                <a:ea typeface="ＭＳ Ｐゴシック" pitchFamily="-108" charset="-128"/>
                <a:cs typeface="Arial"/>
              </a:rPr>
              <a:t>, AD 197, mother of Caracalla, AR (Silver) Denarius,</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3.12 </a:t>
            </a:r>
            <a:r>
              <a:rPr lang="en-US" sz="1200" kern="1200" dirty="0" err="1">
                <a:solidFill>
                  <a:srgbClr val="000000"/>
                </a:solidFill>
                <a:latin typeface="Arial"/>
                <a:ea typeface="ＭＳ Ｐゴシック" pitchFamily="-108" charset="-128"/>
                <a:cs typeface="Arial"/>
              </a:rPr>
              <a:t>gm</a:t>
            </a:r>
            <a:r>
              <a:rPr lang="en-US" sz="1200" kern="1200" dirty="0">
                <a:solidFill>
                  <a:srgbClr val="000000"/>
                </a:solidFill>
                <a:latin typeface="Arial"/>
                <a:ea typeface="ＭＳ Ｐゴシック" pitchFamily="-108" charset="-128"/>
                <a:cs typeface="Arial"/>
              </a:rPr>
              <a:t>, minted in Laodicea, SearM-6614</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obv</a:t>
            </a:r>
            <a:r>
              <a:rPr lang="en-US" sz="1200" kern="1200" dirty="0">
                <a:solidFill>
                  <a:srgbClr val="000000"/>
                </a:solidFill>
                <a:latin typeface="Arial"/>
                <a:ea typeface="ＭＳ Ｐゴシック" pitchFamily="-108" charset="-128"/>
                <a:cs typeface="Arial"/>
              </a:rPr>
              <a:t>.:  "[IVLIA] AVGVSTA" </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Bare-headed and draped bust right</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rev.:  "VESTAE SANCTAE"</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Vesta</a:t>
            </a:r>
            <a:r>
              <a:rPr lang="en-US" sz="1200" kern="1200" dirty="0">
                <a:solidFill>
                  <a:srgbClr val="000000"/>
                </a:solidFill>
                <a:latin typeface="Arial"/>
                <a:ea typeface="ＭＳ Ｐゴシック" pitchFamily="-108" charset="-128"/>
                <a:cs typeface="Arial"/>
              </a:rPr>
              <a:t> standing left,</a:t>
            </a:r>
          </a:p>
          <a:p>
            <a:r>
              <a:rPr lang="en-US" sz="1200" kern="1200" dirty="0">
                <a:solidFill>
                  <a:srgbClr val="000000"/>
                </a:solidFill>
                <a:latin typeface="Arial"/>
                <a:ea typeface="ＭＳ Ｐゴシック" pitchFamily="-108" charset="-128"/>
                <a:cs typeface="Arial"/>
              </a:rPr>
              <a:t>http://</a:t>
            </a:r>
            <a:r>
              <a:rPr lang="en-US" sz="1200" kern="1200" dirty="0" err="1">
                <a:solidFill>
                  <a:srgbClr val="000000"/>
                </a:solidFill>
                <a:latin typeface="Arial"/>
                <a:ea typeface="ＭＳ Ｐゴシック" pitchFamily="-108" charset="-128"/>
                <a:cs typeface="Arial"/>
              </a:rPr>
              <a:t>ettuantiquities.com</a:t>
            </a:r>
            <a:r>
              <a:rPr lang="en-US" sz="1200" kern="1200" dirty="0">
                <a:solidFill>
                  <a:srgbClr val="000000"/>
                </a:solidFill>
                <a:latin typeface="Arial"/>
                <a:ea typeface="ＭＳ Ｐゴシック" pitchFamily="-108" charset="-128"/>
                <a:cs typeface="Arial"/>
              </a:rPr>
              <a:t>/roman_coins_page_21.htm holding </a:t>
            </a:r>
            <a:r>
              <a:rPr lang="en-US" sz="1200" kern="1200" dirty="0" err="1">
                <a:solidFill>
                  <a:srgbClr val="000000"/>
                </a:solidFill>
                <a:latin typeface="Arial"/>
                <a:ea typeface="ＭＳ Ｐゴシック" pitchFamily="-108" charset="-128"/>
                <a:cs typeface="Arial"/>
              </a:rPr>
              <a:t>patera</a:t>
            </a:r>
            <a:r>
              <a:rPr lang="en-US" sz="1200" kern="1200" dirty="0">
                <a:solidFill>
                  <a:srgbClr val="000000"/>
                </a:solidFill>
                <a:latin typeface="Arial"/>
                <a:ea typeface="ＭＳ Ｐゴシック" pitchFamily="-108" charset="-128"/>
                <a:cs typeface="Arial"/>
              </a:rPr>
              <a:t> and scepter.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a:t>
            </a:r>
            <a:r>
              <a:rPr lang="en-US" b="1" dirty="0" err="1"/>
              <a:t>cleopatra</a:t>
            </a:r>
            <a:r>
              <a:rPr lang="en-US" b="1" dirty="0"/>
              <a:t>-up-for-</a:t>
            </a:r>
            <a:r>
              <a:rPr lang="en-US" b="1" dirty="0" err="1"/>
              <a:t>auction.html</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255833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Christ gave Philadelphia</a:t>
            </a:r>
            <a:r>
              <a:rPr 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887582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89548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046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82052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2933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a:effectLst/>
              </a:rPr>
              <a:t>Slide 260</a:t>
            </a:r>
            <a:endParaRPr lang="en-US" dirty="0">
              <a:effectLs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36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0128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715703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4093989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33104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7004379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2217387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164204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601441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234886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5335287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99965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37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73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18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2652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22642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8461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3689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5916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30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475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32496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4578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2062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4257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37134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36695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195184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221670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690963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8364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9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498404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552749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303499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4558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8407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874360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090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7910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1894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0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725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64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098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450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228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611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393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0216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63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215382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901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463738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9489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903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6356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2255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3491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9944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4574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635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4648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000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526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8/15/24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066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79963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43079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24352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2634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01536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46278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95370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96851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66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9435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2688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35909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4430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14937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4141515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93015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81462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31556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352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152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52827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605304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98587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8637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048909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72447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24070249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276310710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14393156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7299758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187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28316339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294237673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0989275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422195327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19804671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37196506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29819746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1067060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825050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80760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794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66204645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779985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1436148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5728035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069174021"/>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0F5B04-0A0A-4D3B-9CB0-4722B18F0223}" type="datetimeFigureOut">
              <a:rPr lang="en-US" smtClean="0">
                <a:solidFill>
                  <a:prstClr val="black">
                    <a:tint val="75000"/>
                  </a:prstClr>
                </a:solidFill>
                <a:latin typeface="Calibri"/>
                <a:ea typeface="ＭＳ Ｐゴシック" charset="0"/>
                <a:cs typeface="ＭＳ Ｐゴシック" charset="0"/>
              </a:rPr>
              <a:pPr defTabSz="914400"/>
              <a:t>8/15/24</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551307-7FD0-4CFF-B6E6-1FEF1BAD319D}"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6620125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5564687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1FD13D8-8EB2-9442-B8BE-0DE986D5BE18}"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405053262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74657171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91.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2.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0.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0.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0.xml"/><Relationship Id="rId1" Type="http://schemas.openxmlformats.org/officeDocument/2006/relationships/tags" Target="../tags/tag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0.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0.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0.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0.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0.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0.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xml"/><Relationship Id="rId1" Type="http://schemas.openxmlformats.org/officeDocument/2006/relationships/themeOverride" Target="../theme/themeOverride7.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9.xml"/><Relationship Id="rId1" Type="http://schemas.openxmlformats.org/officeDocument/2006/relationships/themeOverride" Target="../theme/themeOverride8.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xml"/><Relationship Id="rId1" Type="http://schemas.openxmlformats.org/officeDocument/2006/relationships/themeOverride" Target="../theme/themeOverride9.xml"/><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9.xml"/><Relationship Id="rId1" Type="http://schemas.openxmlformats.org/officeDocument/2006/relationships/themeOverride" Target="../theme/themeOverride10.xml"/><Relationship Id="rId4" Type="http://schemas.openxmlformats.org/officeDocument/2006/relationships/image" Target="../media/image1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9.xml"/><Relationship Id="rId1" Type="http://schemas.openxmlformats.org/officeDocument/2006/relationships/themeOverride" Target="../theme/themeOverride11.xml"/><Relationship Id="rId4" Type="http://schemas.openxmlformats.org/officeDocument/2006/relationships/image" Target="../media/image3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9.xml"/><Relationship Id="rId1" Type="http://schemas.openxmlformats.org/officeDocument/2006/relationships/themeOverride" Target="../theme/themeOverride1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9.xml"/><Relationship Id="rId1" Type="http://schemas.openxmlformats.org/officeDocument/2006/relationships/themeOverride" Target="../theme/themeOverride1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themeOverride" Target="../theme/themeOverride14.xml"/><Relationship Id="rId5" Type="http://schemas.openxmlformats.org/officeDocument/2006/relationships/image" Target="../media/image62.jpe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9.xml"/><Relationship Id="rId1" Type="http://schemas.openxmlformats.org/officeDocument/2006/relationships/themeOverride" Target="../theme/themeOverride15.xml"/><Relationship Id="rId5" Type="http://schemas.openxmlformats.org/officeDocument/2006/relationships/image" Target="../media/image63.pn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xml"/><Relationship Id="rId1" Type="http://schemas.openxmlformats.org/officeDocument/2006/relationships/themeOverride" Target="../theme/themeOverride16.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65.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themeOverride" Target="../theme/themeOverride18.xml"/><Relationship Id="rId4" Type="http://schemas.openxmlformats.org/officeDocument/2006/relationships/image" Target="../media/image15.jpe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xml"/><Relationship Id="rId1" Type="http://schemas.openxmlformats.org/officeDocument/2006/relationships/themeOverride" Target="../theme/themeOverride19.xml"/><Relationship Id="rId4" Type="http://schemas.openxmlformats.org/officeDocument/2006/relationships/image" Target="../media/image1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فخمة ولكن فاترة</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026917"/>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(رؤيا 3: 14- 22)</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مؤسسة الدراسات اللاهوتية الأردنية </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BibleStudyDownloads.org •</a:t>
            </a:r>
          </a:p>
        </p:txBody>
      </p:sp>
    </p:spTree>
    <p:extLst>
      <p:ext uri="{BB962C8B-B14F-4D97-AF65-F5344CB8AC3E}">
        <p14:creationId xmlns:p14="http://schemas.microsoft.com/office/powerpoint/2010/main" val="37825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يعتقد يسوع عنك؟</a:t>
            </a:r>
            <a:endParaRPr lang="en-US" b="1" dirty="0">
              <a:latin typeface="Arial" charset="0"/>
              <a:ea typeface="ＭＳ Ｐゴシック" charset="0"/>
            </a:endParaRPr>
          </a:p>
        </p:txBody>
      </p:sp>
    </p:spTree>
    <p:extLst>
      <p:ext uri="{BB962C8B-B14F-4D97-AF65-F5344CB8AC3E}">
        <p14:creationId xmlns:p14="http://schemas.microsoft.com/office/powerpoint/2010/main" val="6987344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هل ستجيب؟</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000" b="0" i="0" u="none" strike="noStrike" kern="1200" cap="none" spc="0" normalizeH="0" baseline="0" noProof="0" dirty="0">
                <a:ln>
                  <a:noFill/>
                </a:ln>
                <a:solidFill>
                  <a:srgbClr val="FFFFFF"/>
                </a:solidFill>
                <a:effectLst/>
                <a:uLnTx/>
                <a:uFillTx/>
                <a:latin typeface="Helvetica"/>
                <a:ea typeface="ＭＳ Ｐゴシック" charset="0"/>
                <a:cs typeface="Helvetica"/>
              </a:rPr>
              <a:t>يسوع</a:t>
            </a:r>
            <a:endParaRPr kumimoji="0" lang="en-US" sz="4400" b="0" i="0" u="none" strike="noStrike" kern="1200" cap="none" spc="0" normalizeH="0" baseline="0" noProof="0" dirty="0">
              <a:ln>
                <a:noFill/>
              </a:ln>
              <a:solidFill>
                <a:srgbClr val="FFFFFF"/>
              </a:solidFill>
              <a:effectLst/>
              <a:uLnTx/>
              <a:uFillTx/>
              <a:latin typeface="Helvetica"/>
              <a:ea typeface="ＭＳ Ｐゴシック" charset="0"/>
              <a:cs typeface="Helvetica"/>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a:ea typeface="ＭＳ Ｐゴシック" charset="0"/>
              <a:cs typeface="Helvetica"/>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uLnTx/>
                <a:uFillTx/>
                <a:latin typeface="Helvetica"/>
                <a:ea typeface="ＭＳ Ｐゴシック" charset="0"/>
                <a:cs typeface="Helvetica"/>
              </a:rPr>
              <a:t>يتصل</a:t>
            </a:r>
            <a:endParaRPr kumimoji="0" lang="en-US" sz="4400" b="0" i="0" u="none" strike="noStrike" kern="1200" cap="none" spc="0" normalizeH="0" baseline="0" noProof="0" dirty="0">
              <a:ln>
                <a:noFill/>
              </a:ln>
              <a:solidFill>
                <a:srgbClr val="FFFFFF"/>
              </a:solidFill>
              <a:effectLst/>
              <a:uLnTx/>
              <a:uFillTx/>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أجب</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أرفض</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spTree>
    <p:extLst>
      <p:ext uri="{BB962C8B-B14F-4D97-AF65-F5344CB8AC3E}">
        <p14:creationId xmlns:p14="http://schemas.microsoft.com/office/powerpoint/2010/main" val="2270724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781" y="93680"/>
            <a:ext cx="6704266" cy="6670639"/>
          </a:xfrm>
          <a:prstGeom prst="rect">
            <a:avLst/>
          </a:prstGeom>
        </p:spPr>
      </p:pic>
      <p:sp>
        <p:nvSpPr>
          <p:cNvPr id="2" name="Title 1"/>
          <p:cNvSpPr>
            <a:spLocks noGrp="1"/>
          </p:cNvSpPr>
          <p:nvPr>
            <p:ph type="ctrTitle"/>
          </p:nvPr>
        </p:nvSpPr>
        <p:spPr>
          <a:xfrm>
            <a:off x="5964485" y="0"/>
            <a:ext cx="3179515" cy="6858000"/>
          </a:xfrm>
          <a:noFill/>
          <a:ln>
            <a:noFill/>
          </a:ln>
        </p:spPr>
        <p:txBody>
          <a:bodyPr vert="horz" wrap="square" lIns="91440" tIns="45720" rIns="91440" bIns="45720" numCol="1" anchor="ctr" anchorCtr="0" compatLnSpc="1">
            <a:prstTxWarp prst="textNoShape">
              <a:avLst/>
            </a:prstTxWarp>
          </a:bodyPr>
          <a:lstStyle/>
          <a:p>
            <a:pPr defTabSz="457200"/>
            <a:r>
              <a:rPr lang="ar-SA" b="1" kern="1200" dirty="0">
                <a:effectLst>
                  <a:glow rad="152400">
                    <a:schemeClr val="tx1"/>
                  </a:glow>
                </a:effectLst>
                <a:latin typeface="Arial" charset="0"/>
                <a:ea typeface="ＭＳ Ｐゴシック" charset="0"/>
              </a:rPr>
              <a:t>رؤيا ٣ : ٢٢</a:t>
            </a:r>
            <a:br>
              <a:rPr lang="en-US" b="1" kern="1200" dirty="0">
                <a:effectLst>
                  <a:glow rad="152400">
                    <a:schemeClr val="tx1"/>
                  </a:glow>
                </a:effectLst>
                <a:latin typeface="Arial" charset="0"/>
                <a:ea typeface="ＭＳ Ｐゴシック" charset="0"/>
              </a:rPr>
            </a:br>
            <a:br>
              <a:rPr lang="ar-SA" b="1" kern="1200" dirty="0">
                <a:effectLst>
                  <a:glow rad="152400">
                    <a:schemeClr val="tx1"/>
                  </a:glow>
                </a:effectLst>
                <a:latin typeface="Arial" charset="0"/>
                <a:ea typeface="ＭＳ Ｐゴシック" charset="0"/>
              </a:rPr>
            </a:br>
            <a:r>
              <a:rPr lang="ar-SA" b="1" kern="1200" dirty="0">
                <a:effectLst>
                  <a:glow rad="152400">
                    <a:schemeClr val="tx1"/>
                  </a:glow>
                </a:effectLst>
                <a:latin typeface="Arial" charset="0"/>
                <a:ea typeface="ＭＳ Ｐゴシック" charset="0"/>
              </a:rPr>
              <a:t>مَنْ لَهُ أُذُنٌ فَلْيَسْمَعْ مَا يَقُولُهُ الرُّوحُ لِلْكَنَائِسِ. </a:t>
            </a:r>
          </a:p>
        </p:txBody>
      </p:sp>
    </p:spTree>
    <p:extLst>
      <p:ext uri="{BB962C8B-B14F-4D97-AF65-F5344CB8AC3E}">
        <p14:creationId xmlns:p14="http://schemas.microsoft.com/office/powerpoint/2010/main" val="15047785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3459768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لاودكية</a:t>
            </a:r>
          </a:p>
        </p:txBody>
      </p:sp>
    </p:spTree>
    <p:extLst>
      <p:ext uri="{BB962C8B-B14F-4D97-AF65-F5344CB8AC3E}">
        <p14:creationId xmlns:p14="http://schemas.microsoft.com/office/powerpoint/2010/main" val="2179278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هذه هي الرسالة الأخيرة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خدمة كتابة يسوع</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الكنائس السبع في رؤيا يوحنا</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33467432"/>
      </p:ext>
    </p:extLst>
  </p:cSld>
  <p:clrMapOvr>
    <a:overrideClrMapping bg1="lt1" tx1="dk1" bg2="lt2" tx2="dk2" accent1="accent1" accent2="accent2" accent3="accent3" accent4="accent4" accent5="accent5" accent6="accent6" hlink="hlink" folHlink="folHlink"/>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تبدو لاودكية؟</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346615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تريلز</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ليبادوس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8252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تملك لاودكية المال لكن لا مياه</a:t>
            </a:r>
            <a:endPar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rtl="1"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597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mn-cs"/>
              </a:rPr>
              <a:t>تل لاودكية من الجنوب الغربي</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7582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mn-cs"/>
              </a:rPr>
              <a:t>تل لاودكية من الجنوب</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7500 رجل يهودي فقط</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3457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ar-JO" b="1" dirty="0">
                <a:latin typeface="Arial" charset="0"/>
                <a:ea typeface="ＭＳ Ｐゴシック" charset="0"/>
              </a:rPr>
              <a:t>قنوات حارة وباردة</a:t>
            </a:r>
            <a:endParaRPr lang="en-US" b="1" dirty="0">
              <a:latin typeface="Arial" charset="0"/>
              <a:ea typeface="ＭＳ Ｐゴシック" charset="0"/>
            </a:endParaRPr>
          </a:p>
        </p:txBody>
      </p:sp>
    </p:spTree>
    <p:extLst>
      <p:ext uri="{BB962C8B-B14F-4D97-AF65-F5344CB8AC3E}">
        <p14:creationId xmlns:p14="http://schemas.microsoft.com/office/powerpoint/2010/main" val="2443116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قناة لاودكية جنوب التل</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4721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7" y="-3"/>
            <a:ext cx="7440826" cy="6719377"/>
          </a:xfrm>
          <a:prstGeom prst="rect">
            <a:avLst/>
          </a:prstGeom>
        </p:spPr>
      </p:pic>
      <p:sp>
        <p:nvSpPr>
          <p:cNvPr id="2" name="Title 1"/>
          <p:cNvSpPr>
            <a:spLocks noGrp="1"/>
          </p:cNvSpPr>
          <p:nvPr>
            <p:ph type="ctrTitle"/>
          </p:nvPr>
        </p:nvSpPr>
        <p:spPr>
          <a:xfrm rot="16200000">
            <a:off x="-2687276" y="2693987"/>
            <a:ext cx="6858002" cy="1470026"/>
          </a:xfrm>
        </p:spPr>
        <p:txBody>
          <a:bodyPr/>
          <a:lstStyle/>
          <a:p>
            <a:r>
              <a:rPr lang="ar-JO" dirty="0"/>
              <a:t>الصلاة الربانية</a:t>
            </a:r>
            <a:endParaRPr lang="en-US" dirty="0"/>
          </a:p>
        </p:txBody>
      </p:sp>
    </p:spTree>
    <p:extLst>
      <p:ext uri="{BB962C8B-B14F-4D97-AF65-F5344CB8AC3E}">
        <p14:creationId xmlns:p14="http://schemas.microsoft.com/office/powerpoint/2010/main" val="1896456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mn-cs"/>
              </a:rPr>
              <a:t>أنبوب لاودكية مع الشوائب</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2411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الرخام في كل مكان (أثرياء)</a:t>
            </a: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مسرحان وملعب وما إلى ذلك</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endParaRP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مقبرة مع حمام على التل</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7520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mn-cs"/>
              </a:rPr>
              <a:t>أقواس حمام لاودكية</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35473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88" y="5973193"/>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مدرج لاودكية الروماني</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366855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مدرج لاودكية اليوناني</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107655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مقاعد ملعب لاودكية</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72550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لا تزال جدران لاودكية قائمة</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963712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2" y="1185920"/>
            <a:ext cx="3513237" cy="1787206"/>
          </a:xfrm>
          <a:noFill/>
        </p:spPr>
        <p:txBody>
          <a:bodyPr/>
          <a:lstStyle/>
          <a:p>
            <a:r>
              <a:rPr lang="ar-JO" sz="8000" b="1" dirty="0">
                <a:solidFill>
                  <a:srgbClr val="FF0000"/>
                </a:solidFill>
                <a:ea typeface="ＭＳ Ｐゴシック" charset="0"/>
              </a:rPr>
              <a:t>كن حاراً</a:t>
            </a:r>
            <a:endParaRPr lang="en-US" sz="8000" b="1" dirty="0">
              <a:solidFill>
                <a:srgbClr val="FF0000"/>
              </a:solidFill>
              <a:ea typeface="ＭＳ Ｐゴシック"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 </a:t>
            </a: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cs typeface="Arial"/>
              </a:rPr>
              <a:t>ثلاثة أحرف (ر) لعلاج اللامبالاة ...</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uLnTx/>
                <a:uFillTx/>
                <a:latin typeface="Arial" charset="0"/>
                <a:ea typeface="ＭＳ Ｐゴシック" charset="0"/>
                <a:cs typeface="Arial"/>
              </a:rPr>
              <a:t>رؤ 3: 14-22</a:t>
            </a:r>
            <a:endParaRPr kumimoji="0" lang="en-US" sz="48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2934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72905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أعادت بناء مدينتها بعد زلزال 17 م</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589517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3600" b="1" dirty="0">
                <a:effectLst>
                  <a:glow rad="152400">
                    <a:schemeClr val="tx1"/>
                  </a:glow>
                </a:effectLst>
                <a:latin typeface="Arial" charset="0"/>
                <a:ea typeface="ＭＳ Ｐゴシック" charset="0"/>
              </a:rPr>
              <a:t>نحن إما أن نكون حارين أو باردين مع الله</a:t>
            </a:r>
            <a:endParaRPr lang="en-US" sz="36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النقيضين</a:t>
            </a:r>
            <a:endPar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8785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ملابس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5232756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t>مدارس لاودكية الطبية</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تم تصدير مرهم للعين                                            في جميع أنحاء الإمبراطورية الرومانية</a:t>
            </a:r>
            <a:endPar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445750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50120"/>
            <a:ext cx="2665412" cy="2661619"/>
            <a:chOff x="3059832" y="2348880"/>
            <a:chExt cx="2664304" cy="266431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936685"/>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spTree>
    <p:extLst>
      <p:ext uri="{BB962C8B-B14F-4D97-AF65-F5344CB8AC3E}">
        <p14:creationId xmlns:p14="http://schemas.microsoft.com/office/powerpoint/2010/main" val="2535679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ar-JO" b="1" dirty="0">
                <a:effectLst>
                  <a:glow rad="152400">
                    <a:schemeClr val="tx1"/>
                  </a:glow>
                </a:effectLst>
                <a:latin typeface="Arial" charset="0"/>
                <a:ea typeface="ＭＳ Ｐゴシック" charset="0"/>
              </a:rPr>
              <a:t>يسوع هو ليكن (راجع 1: 6)</a:t>
            </a:r>
            <a:endParaRPr lang="en-US" b="1" dirty="0">
              <a:effectLst>
                <a:glow rad="152400">
                  <a:schemeClr val="tx1"/>
                </a:glow>
              </a:effectLst>
              <a:latin typeface="Arial" charset="0"/>
              <a:ea typeface="ＭＳ Ｐゴシック" charset="0"/>
            </a:endParaRP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الآمين</a:t>
            </a:r>
            <a:endParaRPr kumimoji="0" lang="en-US" sz="115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2161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ar-JO" sz="8000" b="1" dirty="0">
                <a:effectLst>
                  <a:glow rad="152400">
                    <a:schemeClr val="tx1"/>
                  </a:glow>
                </a:effectLst>
                <a:latin typeface="Arial" charset="0"/>
                <a:ea typeface="ＭＳ Ｐゴシック" charset="0"/>
              </a:rPr>
              <a:t>الشاهد         الأمين        الصادق</a:t>
            </a:r>
            <a:endParaRPr lang="en-US" sz="8000" b="1" dirty="0">
              <a:effectLst>
                <a:glow rad="152400">
                  <a:schemeClr val="tx1"/>
                </a:glow>
              </a:effectLst>
              <a:latin typeface="Arial" charset="0"/>
              <a:ea typeface="ＭＳ Ｐゴシック" charset="0"/>
            </a:endParaRP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يعلن يسوع النهاية (راجع 1: 5)</a:t>
            </a:r>
            <a:endParaRPr kumimoji="0" lang="en-US" sz="4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205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ar-JO" b="1" dirty="0">
                <a:effectLst>
                  <a:glow rad="152400">
                    <a:schemeClr val="tx1"/>
                  </a:glow>
                </a:effectLst>
                <a:latin typeface="Arial" charset="0"/>
                <a:ea typeface="ＭＳ Ｐゴシック" charset="0"/>
              </a:rPr>
              <a:t>الحاكم (البداية، الرأس، الأول)</a:t>
            </a:r>
            <a:br>
              <a:rPr lang="ar-JO" b="1" dirty="0">
                <a:effectLst>
                  <a:glow rad="152400">
                    <a:schemeClr val="tx1"/>
                  </a:glow>
                </a:effectLst>
                <a:latin typeface="Arial" charset="0"/>
                <a:ea typeface="ＭＳ Ｐゴシック" charset="0"/>
              </a:rPr>
            </a:br>
            <a:r>
              <a:rPr lang="ar-JO" b="1" dirty="0">
                <a:effectLst>
                  <a:glow rad="152400">
                    <a:schemeClr val="tx1"/>
                  </a:glow>
                </a:effectLst>
                <a:latin typeface="Arial" charset="0"/>
                <a:ea typeface="ＭＳ Ｐゴシック" charset="0"/>
              </a:rPr>
              <a:t>لكل الخيلقة (راجع 21: 6)</a:t>
            </a:r>
            <a:endParaRPr lang="en-US" b="1"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646860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26107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06905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ar-JO" b="1" dirty="0">
                <a:latin typeface="Arial" charset="0"/>
                <a:ea typeface="ＭＳ Ｐゴシック" charset="0"/>
              </a:rPr>
              <a:t>الحقيقة: يمكن أن نكون نشيطين ولكن مساومين (3: 15-16أ)</a:t>
            </a:r>
            <a:r>
              <a:rPr lang="en-US" b="1" dirty="0">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914865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91351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480313" y="1751241"/>
            <a:ext cx="3802615"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894354" y="2824450"/>
              <a:ext cx="3009454" cy="156988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3234360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لكن هل هناك خيارين فقط؟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النقيضين</a:t>
            </a:r>
            <a:endPar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0" y="1676400"/>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0" y="1676400"/>
            <a:ext cx="2912792" cy="3492500"/>
          </a:xfrm>
          <a:prstGeom prst="rect">
            <a:avLst/>
          </a:prstGeom>
        </p:spPr>
      </p:pic>
    </p:spTree>
    <p:extLst>
      <p:ext uri="{BB962C8B-B14F-4D97-AF65-F5344CB8AC3E}">
        <p14:creationId xmlns:p14="http://schemas.microsoft.com/office/powerpoint/2010/main" val="3429686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أنا عارف أعمالك أنك 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ليتك كنت بارداً أو حاراً (3: 15)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16055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هكذا لأنك </a:t>
            </a:r>
            <a:r>
              <a:rPr kumimoji="0" lang="ar-JO" sz="36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itchFamily="-108" charset="-128"/>
                <a:cs typeface="Arial" panose="020B0604020202020204" pitchFamily="34" charset="0"/>
              </a:rPr>
              <a:t>فاتر</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 (3: 16أ)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75457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ar-JO" sz="3600" b="1" dirty="0">
                <a:solidFill>
                  <a:prstClr val="white"/>
                </a:solidFill>
                <a:effectLst>
                  <a:glow rad="177800">
                    <a:schemeClr val="tx1"/>
                  </a:glow>
                </a:effectLst>
                <a:ea typeface="ＭＳ Ｐゴシック" pitchFamily="-108" charset="-128"/>
              </a:rPr>
              <a:t>قناة لاودكية</a:t>
            </a:r>
            <a:endParaRPr lang="en-US" sz="3600" b="1" dirty="0">
              <a:solidFill>
                <a:prstClr val="white"/>
              </a:solidFill>
              <a:effectLst>
                <a:glow rad="177800">
                  <a:schemeClr val="tx1"/>
                </a:glow>
              </a:effectLst>
              <a:ea typeface="ＭＳ Ｐゴシック" pitchFamily="-108" charset="-128"/>
            </a:endParaRPr>
          </a:p>
        </p:txBody>
      </p:sp>
      <p:pic>
        <p:nvPicPr>
          <p:cNvPr id="3" name="Picture 2" descr="rev 3 laodicea sevenCities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92808504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تملك لاودكية المال لكن لا مياه</a:t>
            </a:r>
            <a:endParaRPr kumimoji="0" lang="en-US"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يفضل الجميع واحداً منهما</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مشروبات باردة وساخنة</a:t>
            </a:r>
            <a:endPar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3080331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الحماس الروحي</a:t>
            </a:r>
            <a:endPar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للمسيح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9132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15 ب) حقًا؟ لماذا؟</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ساخن</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89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ar-JO" sz="7200" b="1" dirty="0">
                <a:effectLst>
                  <a:glow rad="139700">
                    <a:schemeClr val="tx1"/>
                  </a:glow>
                </a:effectLst>
                <a:latin typeface="Arial" charset="0"/>
                <a:ea typeface="ＭＳ Ｐゴシック" charset="0"/>
              </a:rPr>
              <a:t>بارد</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1652653"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رفض             المسيح</a:t>
            </a:r>
            <a:endPar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0731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sz="7200" b="1" dirty="0">
                <a:latin typeface="Arial" charset="0"/>
                <a:ea typeface="ＭＳ Ｐゴシック" charset="0"/>
              </a:rPr>
              <a:t>فاتر</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a:rPr>
              <a:t>اللامبالاة</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89401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ar-JO" sz="4800" b="1" dirty="0">
                <a:effectLst>
                  <a:glow rad="317500">
                    <a:prstClr val="black">
                      <a:alpha val="75000"/>
                    </a:prstClr>
                  </a:glow>
                </a:effectLst>
                <a:latin typeface="Arial" charset="0"/>
                <a:ea typeface="ＭＳ Ｐゴシック" charset="0"/>
              </a:rPr>
              <a:t>النتيجة: يوقف المسيح    المساومة (3: 16ب)</a:t>
            </a:r>
            <a:r>
              <a:rPr lang="en-US" sz="4800" b="1" dirty="0">
                <a:effectLst>
                  <a:glow rad="317500">
                    <a:prstClr val="black">
                      <a:alpha val="75000"/>
                    </a:prstClr>
                  </a:glow>
                </a:effectLst>
                <a:latin typeface="Arial" charset="0"/>
                <a:ea typeface="ＭＳ Ｐゴシック" charset="0"/>
              </a:rPr>
              <a:t>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أنا مزمع أن   أتقيأك من فمي</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6806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أنا عارف أعمالك أنك 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ليتك كنت بارداً أو حاراً (3: 15)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053717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3" y="-23517"/>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314" name="Title 1"/>
          <p:cNvSpPr>
            <a:spLocks noGrp="1"/>
          </p:cNvSpPr>
          <p:nvPr>
            <p:ph type="title"/>
          </p:nvPr>
        </p:nvSpPr>
        <p:spPr>
          <a:xfrm>
            <a:off x="457200" y="76200"/>
            <a:ext cx="8229600" cy="868362"/>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تزويد لاودكية بالمياه</a:t>
            </a:r>
            <a:endParaRPr lang="en-SG"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ar-JO"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يتم توجيه مياه لاودكية عبر هذا الأنبوب المزدوج، ولكنها تحمل شوائب كثيفة من الكالسيوم، إلى جانب درجة حرارته الفاترة مما يجعل الزائر يتقيأ.</a:t>
            </a:r>
            <a:endParaRPr kumimoji="0" lang="en-SG" sz="36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7"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6317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ar-JO" b="1" dirty="0">
                <a:latin typeface="Arial" charset="0"/>
                <a:ea typeface="ＭＳ Ｐゴシック" charset="0"/>
              </a:rPr>
              <a:t>ما معنى أن يتقيأ يسوع الشخص الفاتر؟</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a:rPr>
              <a:t>يفقدون خلاصهم</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a:rPr>
              <a:t>يفقدون امتيازاتهم من خلال التأديب</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90"/>
                </a:solidFill>
                <a:effectLst/>
                <a:uLnTx/>
                <a:uFillTx/>
                <a:latin typeface="Arial" charset="0"/>
                <a:ea typeface="ＭＳ Ｐゴシック" charset="0"/>
                <a:cs typeface="Arial"/>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90"/>
                </a:solidFill>
                <a:effectLst/>
                <a:uLnTx/>
                <a:uFillTx/>
                <a:latin typeface="Arial" charset="0"/>
                <a:ea typeface="ＭＳ Ｐゴシック" charset="0"/>
                <a:cs typeface="Arial"/>
              </a:rPr>
              <a:t>Vomit</a:t>
            </a:r>
          </a:p>
        </p:txBody>
      </p:sp>
    </p:spTree>
    <p:extLst>
      <p:ext uri="{BB962C8B-B14F-4D97-AF65-F5344CB8AC3E}">
        <p14:creationId xmlns:p14="http://schemas.microsoft.com/office/powerpoint/2010/main" val="132885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التصالب (رؤ 2-3)</a:t>
            </a:r>
            <a:endParaRPr lang="en-US" dirty="0">
              <a:latin typeface="Arial" charset="0"/>
              <a:ea typeface="ＭＳ Ｐゴシック"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2065168" y="5212560"/>
            <a:ext cx="3159126"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4513440" y="4432159"/>
            <a:ext cx="2208872"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6745688" y="3536069"/>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4513440" y="2611950"/>
            <a:ext cx="2568363"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2316787" y="1833137"/>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 name="Up-Down Arrow Callout 1"/>
          <p:cNvSpPr/>
          <p:nvPr/>
        </p:nvSpPr>
        <p:spPr bwMode="auto">
          <a:xfrm>
            <a:off x="367196" y="1916832"/>
            <a:ext cx="1728192" cy="3244678"/>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تهديد الوجود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021906"/>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أمناء في الإضطهاد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حقيبة مختلطة</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42990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lstStyle/>
          <a:p>
            <a:r>
              <a:rPr lang="ar-JO" sz="3200" b="1" dirty="0"/>
              <a:t>لاودكية    اليوم</a:t>
            </a:r>
            <a:endParaRPr lang="en-US" sz="3200" b="1" dirty="0"/>
          </a:p>
        </p:txBody>
      </p:sp>
      <p:sp>
        <p:nvSpPr>
          <p:cNvPr id="4"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Title 1"/>
          <p:cNvSpPr txBox="1">
            <a:spLocks/>
          </p:cNvSpPr>
          <p:nvPr/>
        </p:nvSpPr>
        <p:spPr>
          <a:xfrm>
            <a:off x="5853482" y="5550821"/>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Black"/>
                <a:ea typeface="+mj-ea"/>
                <a:cs typeface="Arial Black"/>
              </a:rPr>
              <a:t>لاودكية على        الليكوس</a:t>
            </a:r>
            <a:endParaRPr kumimoji="0" lang="en-US" sz="2800" b="1" i="0" u="none" strike="noStrike" kern="1200" cap="none" spc="0" normalizeH="0" baseline="0" noProof="0" dirty="0">
              <a:ln>
                <a:noFill/>
              </a:ln>
              <a:solidFill>
                <a:prstClr val="black"/>
              </a:solidFill>
              <a:effectLst/>
              <a:uLnTx/>
              <a:uFillTx/>
              <a:latin typeface="Arial Black"/>
              <a:ea typeface="+mj-ea"/>
              <a:cs typeface="Arial Black"/>
            </a:endParaRPr>
          </a:p>
        </p:txBody>
      </p:sp>
      <p:sp>
        <p:nvSpPr>
          <p:cNvPr id="6" name="Rectangle 2"/>
          <p:cNvSpPr txBox="1">
            <a:spLocks noChangeArrowheads="1"/>
          </p:cNvSpPr>
          <p:nvPr/>
        </p:nvSpPr>
        <p:spPr>
          <a:xfrm>
            <a:off x="187504" y="2539521"/>
            <a:ext cx="3103016"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أنا مزمع أن</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أتقيأك من فمي</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(3: 16)</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58735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ar-JO" sz="4800" b="1" dirty="0">
                <a:latin typeface="Arial" charset="0"/>
                <a:ea typeface="ＭＳ Ｐゴシック" charset="0"/>
              </a:rPr>
              <a:t>الأشجار العالية في خليج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933003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ar-JO" sz="4800" b="1" dirty="0">
                <a:latin typeface="Arial" charset="0"/>
                <a:ea typeface="ＭＳ Ｐゴシック" charset="0"/>
              </a:rPr>
              <a:t>محطة تحلية </a:t>
            </a:r>
            <a:br>
              <a:rPr lang="ar-JO" sz="4800" b="1" dirty="0">
                <a:latin typeface="Arial" charset="0"/>
                <a:ea typeface="ＭＳ Ｐゴシック" charset="0"/>
              </a:rPr>
            </a:br>
            <a:r>
              <a:rPr lang="ar-JO" sz="4800" b="1" dirty="0">
                <a:latin typeface="Arial" charset="0"/>
                <a:ea typeface="ＭＳ Ｐゴシック" charset="0"/>
              </a:rPr>
              <a:t>قناطر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37741833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ar-JO" sz="4800" b="1" dirty="0">
                <a:latin typeface="Arial" charset="0"/>
                <a:ea typeface="ＭＳ Ｐゴシック" charset="0"/>
              </a:rPr>
              <a:t>مؤخراً ....</a:t>
            </a:r>
            <a:endParaRPr lang="en-US" sz="4800" b="1" dirty="0">
              <a:latin typeface="Arial" charset="0"/>
              <a:ea typeface="ＭＳ Ｐゴシック" charset="0"/>
            </a:endParaRPr>
          </a:p>
        </p:txBody>
      </p:sp>
    </p:spTree>
    <p:extLst>
      <p:ext uri="{BB962C8B-B14F-4D97-AF65-F5344CB8AC3E}">
        <p14:creationId xmlns:p14="http://schemas.microsoft.com/office/powerpoint/2010/main" val="3701416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r"/>
            <a:r>
              <a:rPr lang="ar-JO" sz="4800" b="1" dirty="0">
                <a:effectLst>
                  <a:glow rad="317500">
                    <a:prstClr val="black">
                      <a:alpha val="75000"/>
                    </a:prstClr>
                  </a:glow>
                </a:effectLst>
                <a:latin typeface="Arial" charset="0"/>
                <a:ea typeface="ＭＳ Ｐゴシック" charset="0"/>
              </a:rPr>
              <a:t>يسوع: لا، أنت من تجعلني أشعر بالمرض</a:t>
            </a:r>
            <a:endParaRPr lang="en-US" sz="4800" b="1" dirty="0">
              <a:effectLst>
                <a:glow rad="317500">
                  <a:prstClr val="black">
                    <a:alpha val="75000"/>
                  </a:prstClr>
                </a:glow>
              </a:effectLst>
              <a:latin typeface="Arial" charset="0"/>
              <a:ea typeface="ＭＳ Ｐゴシック" charset="0"/>
            </a:endParaRP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الفاتر: يا يسوع، أنت تجعلني أشعر بالمرض</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6789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399379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08754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هكذا لأنك </a:t>
            </a:r>
            <a:r>
              <a:rPr kumimoji="0" lang="ar-JO" sz="36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itchFamily="-108" charset="-128"/>
                <a:cs typeface="Arial" panose="020B0604020202020204" pitchFamily="34" charset="0"/>
              </a:rPr>
              <a:t>فاتر</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 (3: 16أ)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141773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3: 17-22</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952160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9" name="Curved Left Arrow 1">
            <a:extLst>
              <a:ext uri="{FF2B5EF4-FFF2-40B4-BE49-F238E27FC236}">
                <a16:creationId xmlns:a16="http://schemas.microsoft.com/office/drawing/2014/main" id="{D463D09D-FE12-717E-E53A-9071FEB2D0E7}"/>
              </a:ext>
            </a:extLst>
          </p:cNvPr>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535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4211021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اعادت بناء مدينتها بعد زلزال 17 م</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4673257"/>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أشير عليك أن تشتري مني ذهباً مصفى بالنار لكي تستغني (3: 18أ)</a:t>
            </a:r>
            <a:endPar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اعادت بناء مدينتها بعد زلزال 17 م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86777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صناعة الملابس في لاودكية</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أنتج صوفاً أسود فريداً</a:t>
            </a:r>
            <a:endParaRPr kumimoji="0" lang="en-US" sz="40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pic>
        <p:nvPicPr>
          <p:cNvPr id="3" name="Picture 2" descr="rev 3 laodicea black woo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5776" y="1778000"/>
            <a:ext cx="3619500" cy="5080000"/>
          </a:xfrm>
          <a:prstGeom prst="rect">
            <a:avLst/>
          </a:prstGeom>
        </p:spPr>
      </p:pic>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22250296"/>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5" y="427408"/>
            <a:ext cx="3002935" cy="6237311"/>
          </a:xfrm>
          <a:prstGeom prst="rect">
            <a:avLst/>
          </a:prstGeom>
        </p:spPr>
      </p:pic>
      <p:sp>
        <p:nvSpPr>
          <p:cNvPr id="4" name="Title 1"/>
          <p:cNvSpPr txBox="1">
            <a:spLocks/>
          </p:cNvSpPr>
          <p:nvPr/>
        </p:nvSpPr>
        <p:spPr bwMode="auto">
          <a:xfrm>
            <a:off x="2758352" y="2708919"/>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prstClr val="black"/>
                  </a:glow>
                </a:effectLst>
                <a:uLnTx/>
                <a:uFillTx/>
                <a:latin typeface="Arial"/>
                <a:ea typeface="ＭＳ Ｐゴシック" pitchFamily="-108" charset="-128"/>
                <a:cs typeface="Arial"/>
              </a:rPr>
              <a:t>وثياباً </a:t>
            </a:r>
            <a:r>
              <a:rPr kumimoji="0" lang="ar-JO"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بيضاً</a:t>
            </a:r>
            <a:r>
              <a:rPr kumimoji="0" lang="ar-JO" sz="3600" b="1" i="0" u="none" strike="noStrike" kern="1200" cap="none" spc="0" normalizeH="0" baseline="0" noProof="0" dirty="0">
                <a:ln>
                  <a:noFill/>
                </a:ln>
                <a:solidFill>
                  <a:srgbClr val="FFFF00"/>
                </a:solidFill>
                <a:effectLst>
                  <a:glow rad="152400">
                    <a:prstClr val="black"/>
                  </a:glow>
                </a:effectLst>
                <a:uLnTx/>
                <a:uFillTx/>
                <a:latin typeface="Arial"/>
                <a:ea typeface="ＭＳ Ｐゴシック" pitchFamily="-108" charset="-128"/>
                <a:cs typeface="Arial"/>
              </a:rPr>
              <a:t> لكي تلبس       فلا يظهر خزي عريتك     (3: 18ب)</a:t>
            </a:r>
            <a:endParaRPr kumimoji="0" lang="en-US" sz="3600" b="1" i="0" u="none" strike="noStrike" kern="1200" cap="none" spc="0" normalizeH="0" baseline="0" noProof="0" dirty="0">
              <a:ln>
                <a:noFill/>
              </a:ln>
              <a:solidFill>
                <a:srgbClr val="FFFF00"/>
              </a:solidFill>
              <a:effectLst>
                <a:glow rad="152400">
                  <a:prstClr val="black"/>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الملابس في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61326250"/>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normAutofit/>
          </a:bodyPr>
          <a:lstStyle/>
          <a:p>
            <a:r>
              <a:rPr lang="ar-JO" sz="3200" b="1" dirty="0"/>
              <a:t>كلية الطب في معبد أسكليبيوس</a:t>
            </a:r>
            <a:endParaRPr lang="en-US" sz="32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صدرت كحل العينين عبر كل                        الإمبراطورية الرومانية</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 </a:t>
            </a:r>
          </a:p>
        </p:txBody>
      </p:sp>
      <p:pic>
        <p:nvPicPr>
          <p:cNvPr id="4" name="Picture 3"/>
          <p:cNvPicPr>
            <a:picLocks noChangeAspect="1"/>
          </p:cNvPicPr>
          <p:nvPr/>
        </p:nvPicPr>
        <p:blipFill>
          <a:blip r:embed="rId5"/>
          <a:stretch>
            <a:fillRect/>
          </a:stretch>
        </p:blipFill>
        <p:spPr>
          <a:xfrm>
            <a:off x="-2963" y="3580454"/>
            <a:ext cx="3277546" cy="3277546"/>
          </a:xfrm>
          <a:prstGeom prst="rect">
            <a:avLst/>
          </a:prstGeom>
        </p:spPr>
      </p:pic>
      <p:sp>
        <p:nvSpPr>
          <p:cNvPr id="7" name="Title 1"/>
          <p:cNvSpPr txBox="1">
            <a:spLocks/>
          </p:cNvSpPr>
          <p:nvPr/>
        </p:nvSpPr>
        <p:spPr bwMode="auto">
          <a:xfrm>
            <a:off x="3274583" y="4833637"/>
            <a:ext cx="583392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أنت أعمى ... (3: 17)</a:t>
            </a:r>
            <a:endParaRPr kumimoji="0" lang="en-US" sz="44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161703780"/>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كلية الطب في لاودكية</a:t>
            </a:r>
            <a:endParaRPr lang="en-US" sz="4000" b="1" dirty="0"/>
          </a:p>
        </p:txBody>
      </p:sp>
      <p:sp>
        <p:nvSpPr>
          <p:cNvPr id="4" name="Title 1"/>
          <p:cNvSpPr txBox="1">
            <a:spLocks/>
          </p:cNvSpPr>
          <p:nvPr/>
        </p:nvSpPr>
        <p:spPr bwMode="auto">
          <a:xfrm>
            <a:off x="4572000" y="2636912"/>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وكحل عينيك بكحل          لكي تبصر                   (3: 18ت)</a:t>
            </a:r>
            <a:r>
              <a:rPr kumimoji="0" lang="en-US"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 </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صدرت كحل العينين عبر كل                        الإمبراطورية الرومانية </a:t>
            </a: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0"/>
            <a:ext cx="4445000" cy="4445000"/>
          </a:xfrm>
          <a:prstGeom prst="rect">
            <a:avLst/>
          </a:prstGeom>
        </p:spPr>
      </p:pic>
      <p:sp>
        <p:nvSpPr>
          <p:cNvPr id="8"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80466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F1D1B5DE-0CC5-D340-A56A-45424A62461B}"/>
              </a:ext>
            </a:extLst>
          </p:cNvPr>
          <p:cNvPicPr>
            <a:picLocks noChangeAspect="1"/>
          </p:cNvPicPr>
          <p:nvPr/>
        </p:nvPicPr>
        <p:blipFill>
          <a:blip r:embed="rId4"/>
          <a:stretch>
            <a:fillRect/>
          </a:stretch>
        </p:blipFill>
        <p:spPr>
          <a:xfrm>
            <a:off x="35496" y="1185937"/>
            <a:ext cx="9144000" cy="5715000"/>
          </a:xfrm>
          <a:prstGeom prst="rect">
            <a:avLst/>
          </a:prstGeom>
        </p:spPr>
      </p:pic>
      <p:sp>
        <p:nvSpPr>
          <p:cNvPr id="6" name="Title 1"/>
          <p:cNvSpPr txBox="1">
            <a:spLocks/>
          </p:cNvSpPr>
          <p:nvPr/>
        </p:nvSpPr>
        <p:spPr bwMode="auto">
          <a:xfrm>
            <a:off x="15826" y="908720"/>
            <a:ext cx="9070776" cy="79208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تقييم يسوع</a:t>
            </a:r>
            <a:endPar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86596135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يمكن للمسيحي أن يكون في الوسط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الطيف</a:t>
            </a:r>
            <a:endPar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20678971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لكن هناك دعوة</a:t>
              </a: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97491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116698"/>
            <a:ext cx="9144000" cy="1328192"/>
          </a:xfrm>
          <a:effectLst/>
        </p:spPr>
        <p:txBody>
          <a:bodyPr>
            <a:normAutofit/>
          </a:bodyPr>
          <a:lstStyle/>
          <a:p>
            <a:pPr>
              <a:defRPr/>
            </a:pPr>
            <a:r>
              <a:rPr lang="ar-JO" b="1" dirty="0">
                <a:effectLst>
                  <a:glow rad="165100">
                    <a:schemeClr val="tx1"/>
                  </a:glow>
                </a:effectLst>
                <a:ea typeface="ＭＳ Ｐゴシック" charset="0"/>
              </a:rPr>
              <a:t>يسوع إلى فيلادلفيا</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هنذا قد جعلت أمامك بابا مفتوحا ولا يستطيع أحد أن يغلقه (3: 8)</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a:t>
            </a:r>
          </a:p>
        </p:txBody>
      </p:sp>
    </p:spTree>
    <p:extLst>
      <p:ext uri="{BB962C8B-B14F-4D97-AF65-F5344CB8AC3E}">
        <p14:creationId xmlns:p14="http://schemas.microsoft.com/office/powerpoint/2010/main" val="4176866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اقبل المسيح في حياتك</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299746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76441" y="0"/>
            <a:ext cx="3337926" cy="5078906"/>
          </a:xfrm>
        </p:spPr>
        <p:txBody>
          <a:bodyPr/>
          <a:lstStyle/>
          <a:p>
            <a:pPr algn="l"/>
            <a:r>
              <a:rPr lang="ar-JO" altLang="ja-JP" sz="4000" b="1" dirty="0">
                <a:effectLst>
                  <a:glow rad="317500">
                    <a:schemeClr val="tx1">
                      <a:alpha val="75000"/>
                    </a:schemeClr>
                  </a:glow>
                </a:effectLst>
                <a:latin typeface="Arial" charset="0"/>
                <a:ea typeface="ＭＳ Ｐゴシック" charset="0"/>
              </a:rPr>
              <a:t>هنذا واقف         على الباب       وأقرع </a:t>
            </a:r>
            <a:r>
              <a:rPr lang="ar-JO" altLang="ja-JP" sz="4000" b="1" dirty="0">
                <a:solidFill>
                  <a:srgbClr val="FFFF00"/>
                </a:solidFill>
                <a:effectLst>
                  <a:glow rad="317500">
                    <a:schemeClr val="tx1">
                      <a:alpha val="75000"/>
                    </a:schemeClr>
                  </a:glow>
                </a:effectLst>
                <a:latin typeface="Arial" charset="0"/>
                <a:ea typeface="ＭＳ Ｐゴシック" charset="0"/>
              </a:rPr>
              <a:t>إن          سمع أحد </a:t>
            </a:r>
            <a:r>
              <a:rPr lang="en-US" altLang="ja-JP" sz="4000" b="1" dirty="0">
                <a:solidFill>
                  <a:srgbClr val="FFFF00"/>
                </a:solidFill>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20أ</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هل هي دعوة للمؤمنين أم لغير المؤمنين؟</a:t>
            </a:r>
            <a:endParaRPr kumimoji="0" lang="en-US" sz="44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965518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l"/>
            <a:r>
              <a:rPr lang="ar-JO" altLang="ja-JP" sz="4000" b="1" dirty="0">
                <a:effectLst>
                  <a:glow rad="317500">
                    <a:schemeClr val="tx1">
                      <a:alpha val="75000"/>
                    </a:schemeClr>
                  </a:glow>
                </a:effectLst>
                <a:latin typeface="Arial" charset="0"/>
                <a:ea typeface="ＭＳ Ｐゴシック" charset="0"/>
              </a:rPr>
              <a:t>وأتعشى معه وهو معي</a:t>
            </a:r>
            <a:br>
              <a:rPr lang="ar-JO"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20ب</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استقبل المسيح في حياتك</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024579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br>
            <a:r>
              <a:rPr lang="ar-JO"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نملك مع المسيح كما يملك هو مع الآب (رؤ 3: 21-22)</a:t>
            </a:r>
            <a:endParaRPr lang="en-US" dirty="0">
              <a:solidFill>
                <a:schemeClr val="tx1"/>
              </a:solidFill>
              <a:latin typeface="Arial" panose="020B0604020202020204" pitchFamily="34" charset="0"/>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FD3F6E40-3F06-CA80-BD0A-252DFE46E895}"/>
              </a:ext>
            </a:extLst>
          </p:cNvPr>
          <p:cNvGrpSpPr>
            <a:grpSpLocks noChangeAspect="1"/>
          </p:cNvGrpSpPr>
          <p:nvPr/>
        </p:nvGrpSpPr>
        <p:grpSpPr bwMode="auto">
          <a:xfrm>
            <a:off x="971550" y="273844"/>
            <a:ext cx="6769100" cy="6149181"/>
            <a:chOff x="1475656" y="836712"/>
            <a:chExt cx="5904656" cy="5688633"/>
          </a:xfrm>
        </p:grpSpPr>
        <p:sp>
          <p:nvSpPr>
            <p:cNvPr id="23" name="Oval 4">
              <a:extLst>
                <a:ext uri="{FF2B5EF4-FFF2-40B4-BE49-F238E27FC236}">
                  <a16:creationId xmlns:a16="http://schemas.microsoft.com/office/drawing/2014/main" id="{913CF0D0-A191-E47C-B7F8-3C1BC8F40B58}"/>
                </a:ext>
              </a:extLst>
            </p:cNvPr>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52D8499E-CEE8-3D2F-2580-810D9CC9D791}"/>
                </a:ext>
              </a:extLst>
            </p:cNvPr>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ويملكون           مع المسيح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129435230"/>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ويحفظ أعمالي إلى النهاية (رؤ 2: 26)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يغلب</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المؤمنون الأمناء يغلبون</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كل من ولد من الله يغلب العالم وهذه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يو 5: 4-5)</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المؤمنون يغلبون حسب 1 يو 5: 4-5 مع أن البعض سيخجلون منه (1 يو 2: 28)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وجعلتنا لإلهنا ملوكاً وكهنة فسنملك على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5: 10)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فقط الكنيسة التي كوفئت وتوجت سوف تحكم في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(ديلو، 664)</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7" y="692150"/>
            <a:ext cx="4299634"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من يبغض أخاه فهو في الظلمة وفي الظلمة يسلك ولا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2: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سياق رؤ 21: 6-8 يقدم ثلاثة أنواع من الناس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يرث كل شيء وأكون له إلهاً وهو يكون لي ابناً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(21: 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5598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ثم قال لي قد تم أنا هو الألف والياء البداية والنهاية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6)</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282395" y="730930"/>
            <a:ext cx="2808288" cy="3785652"/>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8)</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ar-JO" sz="8000" b="1" dirty="0">
                <a:solidFill>
                  <a:schemeClr val="bg2">
                    <a:lumMod val="50000"/>
                  </a:schemeClr>
                </a:solidFill>
                <a:latin typeface="Arial" charset="0"/>
                <a:ea typeface="ＭＳ Ｐゴシック" charset="0"/>
              </a:rPr>
              <a:t>هل أنت</a:t>
            </a:r>
            <a:br>
              <a:rPr lang="ar-JO" sz="8000" b="1" dirty="0">
                <a:solidFill>
                  <a:schemeClr val="bg2">
                    <a:lumMod val="50000"/>
                  </a:schemeClr>
                </a:solidFill>
                <a:latin typeface="Arial" charset="0"/>
                <a:ea typeface="ＭＳ Ｐゴシック" charset="0"/>
              </a:rPr>
            </a:br>
            <a:r>
              <a:rPr lang="ar-JO" sz="8000" b="1" dirty="0">
                <a:solidFill>
                  <a:schemeClr val="bg2">
                    <a:lumMod val="50000"/>
                  </a:schemeClr>
                </a:solidFill>
                <a:latin typeface="Arial" charset="0"/>
                <a:ea typeface="ＭＳ Ｐゴシック" charset="0"/>
              </a:rPr>
              <a:t>فاتر؟</a:t>
            </a:r>
            <a:endParaRPr lang="en-US" sz="8000" b="1" dirty="0">
              <a:solidFill>
                <a:schemeClr val="bg2">
                  <a:lumMod val="50000"/>
                </a:schemeClr>
              </a:solidFill>
              <a:latin typeface="Arial" charset="0"/>
              <a:ea typeface="ＭＳ Ｐゴシック" charset="0"/>
            </a:endParaRPr>
          </a:p>
        </p:txBody>
      </p:sp>
    </p:spTree>
    <p:extLst>
      <p:ext uri="{BB962C8B-B14F-4D97-AF65-F5344CB8AC3E}">
        <p14:creationId xmlns:p14="http://schemas.microsoft.com/office/powerpoint/2010/main" val="3513328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إذا كنا كلنا سنغلب فلماذا التحذيرات والوعود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ولن أمحو اسمه من سفر الحياة (3: 5)</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475517" y="692150"/>
            <a:ext cx="3683229" cy="1569660"/>
          </a:xfrm>
          <a:prstGeom prst="rect">
            <a:avLst/>
          </a:prstGeom>
          <a:noFill/>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a:ea typeface="+mn-ea"/>
                <a:cs typeface="+mn-cs"/>
              </a:rPr>
              <a:t>"الرسائل 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ها أنا آتي سريعاً تمسك بما عندك              لئلا يأخذ أحد أكليلك (3: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2705455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استبدل 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الذات</a:t>
            </a:r>
            <a:b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بالإعتماد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المسيح</a:t>
            </a:r>
            <a:endParaRPr lang="en-US"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297663303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924859" y="905191"/>
            <a:ext cx="3205768" cy="2891429"/>
          </a:xfrm>
          <a:noFill/>
        </p:spPr>
        <p:txBody>
          <a:bodyPr anchor="t"/>
          <a:lstStyle/>
          <a:p>
            <a:r>
              <a:rPr lang="ar-JO" sz="8000" b="1" dirty="0">
                <a:solidFill>
                  <a:srgbClr val="FF0000"/>
                </a:solidFill>
                <a:latin typeface="Arial" panose="020B0604020202020204" pitchFamily="34" charset="0"/>
                <a:ea typeface="ＭＳ Ｐゴシック" charset="0"/>
                <a:cs typeface="Arial" panose="020B0604020202020204" pitchFamily="34" charset="0"/>
              </a:rPr>
              <a:t>كن حراً</a:t>
            </a:r>
            <a:endParaRPr lang="en-US" sz="80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ثلاث حروف (ر) لعلاج اللامبالاة ...</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3: 14-22</a:t>
            </a:r>
            <a:endParaRPr kumimoji="0" lang="en-US" sz="4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727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71950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9744954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2971568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3: 17-22</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29638063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ar-JO" sz="4000" b="1" dirty="0">
                <a:latin typeface="Arial" charset="0"/>
                <a:ea typeface="ＭＳ Ｐゴシック" charset="0"/>
              </a:rPr>
              <a:t>باي شكل أنت تشبه لاودكية الفاخرة ولكن فاترة؟</a:t>
            </a:r>
            <a:endParaRPr lang="en-US" sz="40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a:rPr>
              <a:t>فاتر ...</a:t>
            </a:r>
            <a:br>
              <a:rPr kumimoji="0" lang="en-US" sz="6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a:rPr>
            </a:br>
            <a:r>
              <a:rPr kumimoji="0" lang="ar-JO" sz="4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a:rPr>
              <a:t>وأحب ذلك</a:t>
            </a:r>
            <a:endParaRPr kumimoji="0" lang="en-US" sz="4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892433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فقدان           الشغف        الروحي</a:t>
            </a:r>
            <a:endParaRPr kumimoji="0" lang="en-US" sz="4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062276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a:rPr>
              <a:t>عدم الإستماع</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6096618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40849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أن تكون مكتفياً                    بما أنت عليه روحياً               هو ارتكاب عملية انتحار روحي</a:t>
            </a:r>
            <a:b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b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—Lisa Haven</a:t>
            </a: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ar-JO" sz="4000" b="1" kern="1200" dirty="0">
                <a:effectLst>
                  <a:glow rad="152400">
                    <a:schemeClr val="tx1"/>
                  </a:glow>
                </a:effectLst>
                <a:latin typeface="Arial" charset="0"/>
                <a:ea typeface="ＭＳ Ｐゴシック" charset="0"/>
              </a:rPr>
              <a:t>أين أنت من الاستمرارية؟</a:t>
            </a:r>
            <a:endParaRPr lang="en-US" sz="4000" b="1" kern="1200" dirty="0">
              <a:effectLst>
                <a:glow rad="152400">
                  <a:schemeClr val="tx1"/>
                </a:glow>
              </a:effectLst>
              <a:latin typeface="Arial" charset="0"/>
              <a:ea typeface="ＭＳ Ｐゴシック" charset="0"/>
            </a:endParaRP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لا تكن مكتفياً</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630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فكل من يعترف بي قدام الناس أعترف أنا أيضا به قدام أبي الذي في السماوات 33 ولكن من ينكرني قدام الناس أنكره أنا أيضا قدام أبي الذي في السماوات.</a:t>
            </a: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34 لا تظنوا أني جئت لألقي سلاماً على الأرض ما جئت لألقي سلاماً بل سيفاً</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36071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35 فإني جئت لأفرق الإنسان ضد أبيه والابنة ضد أمها       والكنة ضد حماتها.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36 وأعداء الإنسان أهل بيته.</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110346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glow rad="177800">
                    <a:srgbClr val="000000"/>
                  </a:glow>
                </a:effectLst>
                <a:uLnTx/>
                <a:uFillTx/>
                <a:latin typeface="Arial"/>
                <a:ea typeface="ＭＳ Ｐゴシック" pitchFamily="-108" charset="-128"/>
                <a:cs typeface="Arial"/>
              </a:rPr>
              <a:t>37 من أحب أبا أو أما أكثر مني فلا يستحقني، ومن أحب ابنا أو ابنة أكثر مني فلا يستحقني،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glow rad="177800">
                    <a:srgbClr val="000000"/>
                  </a:glow>
                </a:effectLst>
                <a:uLnTx/>
                <a:uFillTx/>
                <a:latin typeface="Arial"/>
                <a:ea typeface="ＭＳ Ｐゴシック" pitchFamily="-108" charset="-128"/>
                <a:cs typeface="Arial"/>
              </a:rPr>
              <a:t>38 ومن لا يأخذ صليبه ويتبعني فلا يستحقني.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glow rad="177800">
                    <a:srgbClr val="000000"/>
                  </a:glow>
                </a:effectLst>
                <a:uLnTx/>
                <a:uFillTx/>
                <a:latin typeface="Arial"/>
                <a:ea typeface="ＭＳ Ｐゴシック" pitchFamily="-108" charset="-128"/>
                <a:cs typeface="Arial"/>
              </a:rPr>
              <a:t>39 من وجد حياته يضيعها، ومن أضاع حياته من أجلي يجدها.</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10588840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اقبل المسيح في حياتك</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1063840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1885</TotalTime>
  <Words>4884</Words>
  <Application>Microsoft Macintosh PowerPoint</Application>
  <PresentationFormat>On-screen Show (4:3)</PresentationFormat>
  <Paragraphs>690</Paragraphs>
  <Slides>104</Slides>
  <Notes>92</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104</vt:i4>
      </vt:variant>
    </vt:vector>
  </HeadingPairs>
  <TitlesOfParts>
    <vt:vector size="122" baseType="lpstr">
      <vt:lpstr>ＭＳ Ｐゴシック</vt:lpstr>
      <vt:lpstr>Arial</vt:lpstr>
      <vt:lpstr>Arial Black</vt:lpstr>
      <vt:lpstr>Arial Rounded MT Bold</vt:lpstr>
      <vt:lpstr>Calibri</vt:lpstr>
      <vt:lpstr>Comic Sans MS</vt:lpstr>
      <vt:lpstr>Helvetica</vt:lpstr>
      <vt:lpstr>Times New Roman</vt:lpstr>
      <vt:lpstr>16_Blank Presentation</vt:lpstr>
      <vt:lpstr>4_Office Theme</vt:lpstr>
      <vt:lpstr>預設簡報設計</vt:lpstr>
      <vt:lpstr>21_Blank Presentation</vt:lpstr>
      <vt:lpstr>18_Blank Presentation</vt:lpstr>
      <vt:lpstr>1_Office Theme</vt:lpstr>
      <vt:lpstr>49_Blank Presentation</vt:lpstr>
      <vt:lpstr>1_White</vt:lpstr>
      <vt:lpstr>5_Office Theme</vt:lpstr>
      <vt:lpstr>24_Blank Presentation</vt:lpstr>
      <vt:lpstr>فخمة ولكن فاترة</vt:lpstr>
      <vt:lpstr>الصلاة الربانية</vt:lpstr>
      <vt:lpstr>نحن إما أن نكون حارين أو باردين مع الله</vt:lpstr>
      <vt:lpstr>لكن هل هناك خيارين فقط؟</vt:lpstr>
      <vt:lpstr>لاودكية  الفاخرة ولكن الفاترة</vt:lpstr>
      <vt:lpstr>لاودكية  الفاخرة ولكن الفاترة</vt:lpstr>
      <vt:lpstr>يمكن للمسيحي أن يكون في الوسط</vt:lpstr>
      <vt:lpstr>هل أنت فاتر؟</vt:lpstr>
      <vt:lpstr>كيف يمكنك علاج الفتور الروحي؟</vt:lpstr>
      <vt:lpstr>ماذا يعتقد يسوع عنك؟</vt:lpstr>
      <vt:lpstr>لو كتب يسوع رسالة لكنيستك ما الذي يمكن أن يقوله؟</vt:lpstr>
      <vt:lpstr>رؤيا يوحنا</vt:lpstr>
      <vt:lpstr>كيف تبدو لاودكية؟</vt:lpstr>
      <vt:lpstr>الكنائس السبعة (رؤ 2-3)</vt:lpstr>
      <vt:lpstr>وادي نهر ليكوس</vt:lpstr>
      <vt:lpstr>Laodicea tell from southwest</vt:lpstr>
      <vt:lpstr>Laodicea tell from south</vt:lpstr>
      <vt:lpstr>قنوات حارة وباردة</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كن حاراً</vt:lpstr>
      <vt:lpstr> 1. العلاقات: يقصر كبريائنا أمام مستوى سلطة المسيح الحقيقية  </vt:lpstr>
      <vt:lpstr>لاودكية الفاخرة</vt:lpstr>
      <vt:lpstr>صناعة ملابس لاودكية</vt:lpstr>
      <vt:lpstr>مدارس لاودكية الطبية</vt:lpstr>
      <vt:lpstr>الحاكم: يسوع هو السيد الخالق الأمين (3: 14ب)</vt:lpstr>
      <vt:lpstr>يسوع هو ليكن (راجع 1: 6)</vt:lpstr>
      <vt:lpstr>الشاهد         الأمين        الصادق</vt:lpstr>
      <vt:lpstr>الحاكم (البداية، الرأس، الأول) لكل الخيلقة (راجع 21: 6)</vt:lpstr>
      <vt:lpstr> 1. العلاقات: يقصر كبريائنا أمام مستوى سلطة المسيح الحقيقية  </vt:lpstr>
      <vt:lpstr>2. التوبيخ: يتجاوب المسيح مع اللامبالاة من خلال التأديب  </vt:lpstr>
      <vt:lpstr>الحقيقة: يمكن أن نكون نشيطين ولكن مساومين (3: 15-16أ) </vt:lpstr>
      <vt:lpstr>الحاكم: يسوع هو السيد الخالق الأمين (3: 14ب)</vt:lpstr>
      <vt:lpstr>لاودكية  الفاخرة ولكن الفاترة</vt:lpstr>
      <vt:lpstr>لاودكية  الفاخرة ولكن الفاترة</vt:lpstr>
      <vt:lpstr>قناة لاودكية</vt:lpstr>
      <vt:lpstr>وادي نهر ليكوس</vt:lpstr>
      <vt:lpstr>يفضل الجميع واحداً منهما</vt:lpstr>
      <vt:lpstr>على النار من أجل المسيح</vt:lpstr>
      <vt:lpstr>على النار من أجل المسيح</vt:lpstr>
      <vt:lpstr>بارد</vt:lpstr>
      <vt:lpstr>فاتر</vt:lpstr>
      <vt:lpstr>النتيجة: يوقف المسيح    المساومة (3: 16ب) </vt:lpstr>
      <vt:lpstr>تزويد لاودكية بالمياه</vt:lpstr>
      <vt:lpstr>ما معنى أن يتقيأ يسوع الشخص الفاتر؟</vt:lpstr>
      <vt:lpstr>التصالب (رؤ 2-3)</vt:lpstr>
      <vt:lpstr>لاودكية    اليوم</vt:lpstr>
      <vt:lpstr>الأشجار العالية في خليج مارينا</vt:lpstr>
      <vt:lpstr>محطة تحلية  قناطر مارينا</vt:lpstr>
      <vt:lpstr>مؤخراً ....</vt:lpstr>
      <vt:lpstr>يسوع: لا، أنت من تجعلني أشعر بالمرض</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أدرك حالتك الحزينة من الإكتفاء الذاتي الروحي      (3: 17)</vt:lpstr>
      <vt:lpstr>أدرك حالتك الحزينة من الإكتفاء الذاتي الروحي      (3: 17)</vt:lpstr>
      <vt:lpstr>لاودكية الفاخرة</vt:lpstr>
      <vt:lpstr>لاودكية الفاخرة</vt:lpstr>
      <vt:lpstr>صناعة الملابس في لاودكية</vt:lpstr>
      <vt:lpstr>صناعة الملابس في لاودكية</vt:lpstr>
      <vt:lpstr>كلية الطب في معبد أسكليبيوس</vt:lpstr>
      <vt:lpstr>كلية الطب في لاودكية</vt:lpstr>
      <vt:lpstr>لاودكية الفاخرة</vt:lpstr>
      <vt:lpstr>لاودكية (رؤ 3: 14-22)</vt:lpstr>
      <vt:lpstr>يسوع إلى فيلادلفيا</vt:lpstr>
      <vt:lpstr> هنذا واقف         على الباب       وأقرع إن          سمع أحد        صوتي وفتح      الباب أدخل إليه     (3: 20أ)</vt:lpstr>
      <vt:lpstr>هنذا واقف         على الباب       وأقرع إن          سمع أحد   (3: 20أ)</vt:lpstr>
      <vt:lpstr>وأتعشى معه وهو معي (3: 20ب)</vt:lpstr>
      <vt:lpstr> نملك مع المسيح كما يملك هو مع الآب (رؤ 3: 21-22)</vt:lpstr>
      <vt:lpstr>لاودكية (رؤ 3: 14-22)</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كيف يمكنك علاج الفتور الرّوحي؟</vt:lpstr>
      <vt:lpstr>استبدل الإعتماد – على الذات بالإعتماد – على المسيح</vt:lpstr>
      <vt:lpstr>كن حراً</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باي شكل أنت تشبه لاودكية الفاخرة ولكن فاترة؟</vt:lpstr>
      <vt:lpstr>كيف يبدو الفتور؟</vt:lpstr>
      <vt:lpstr>كيف يبدو الفتور؟</vt:lpstr>
      <vt:lpstr>أين أنت من الاستمرارية؟</vt:lpstr>
      <vt:lpstr>دعوة يسوع إلى الالتزام الجذري           (متى ١٠: ٣٢-٣٩)</vt:lpstr>
      <vt:lpstr>دعوة يسوع إلى الالتزام الجذري           (متى ١٠: ٣٢-٣٩)</vt:lpstr>
      <vt:lpstr>دعوة يسوع إلى الالتزام الجذري           (متى ١٠: ٣٢-٣٩)</vt:lpstr>
      <vt:lpstr> هنذا واقف         على الباب       وأقرع إن          سمع أحد        صوتي وفتح      الباب أدخل إليه     (3: 20أ)</vt:lpstr>
      <vt:lpstr>Will you answer Jesus?</vt:lpstr>
      <vt:lpstr>رؤيا ٣ : ٢٢  مَنْ لَهُ أُذُنٌ فَلْيَسْمَعْ مَا يَقُولُهُ الرُّوحُ لِلْكَنَائِسِ. </vt:lpstr>
      <vt:lpstr>Black</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Distinguished Yet Dead</dc:title>
  <dc:creator>Rick Griffith</dc:creator>
  <cp:lastModifiedBy>Rick Griffith</cp:lastModifiedBy>
  <cp:revision>207</cp:revision>
  <dcterms:created xsi:type="dcterms:W3CDTF">2014-01-07T10:19:19Z</dcterms:created>
  <dcterms:modified xsi:type="dcterms:W3CDTF">2024-08-16T00:56:41Z</dcterms:modified>
</cp:coreProperties>
</file>