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2" r:id="rId2"/>
    <p:sldMasterId id="2147483774" r:id="rId3"/>
    <p:sldMasterId id="2147483786" r:id="rId4"/>
    <p:sldMasterId id="2147483798" r:id="rId5"/>
    <p:sldMasterId id="2147483810" r:id="rId6"/>
    <p:sldMasterId id="2147483836" r:id="rId7"/>
    <p:sldMasterId id="2147483848" r:id="rId8"/>
    <p:sldMasterId id="2147483862" r:id="rId9"/>
    <p:sldMasterId id="2147483874" r:id="rId10"/>
    <p:sldMasterId id="2147483886" r:id="rId11"/>
    <p:sldMasterId id="2147483900" r:id="rId12"/>
    <p:sldMasterId id="2147483912" r:id="rId13"/>
    <p:sldMasterId id="2147483926" r:id="rId14"/>
  </p:sldMasterIdLst>
  <p:notesMasterIdLst>
    <p:notesMasterId r:id="rId87"/>
  </p:notesMasterIdLst>
  <p:sldIdLst>
    <p:sldId id="399" r:id="rId15"/>
    <p:sldId id="624"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416" r:id="rId32"/>
    <p:sldId id="417" r:id="rId33"/>
    <p:sldId id="418" r:id="rId34"/>
    <p:sldId id="419" r:id="rId35"/>
    <p:sldId id="420" r:id="rId36"/>
    <p:sldId id="5252" r:id="rId37"/>
    <p:sldId id="5255" r:id="rId38"/>
    <p:sldId id="5253" r:id="rId39"/>
    <p:sldId id="5254" r:id="rId40"/>
    <p:sldId id="5256" r:id="rId41"/>
    <p:sldId id="426" r:id="rId42"/>
    <p:sldId id="5263" r:id="rId43"/>
    <p:sldId id="428" r:id="rId44"/>
    <p:sldId id="429" r:id="rId45"/>
    <p:sldId id="5264" r:id="rId46"/>
    <p:sldId id="431" r:id="rId47"/>
    <p:sldId id="432" r:id="rId48"/>
    <p:sldId id="433" r:id="rId49"/>
    <p:sldId id="434" r:id="rId50"/>
    <p:sldId id="435" r:id="rId51"/>
    <p:sldId id="436" r:id="rId52"/>
    <p:sldId id="5284" r:id="rId53"/>
    <p:sldId id="438" r:id="rId54"/>
    <p:sldId id="439" r:id="rId55"/>
    <p:sldId id="440" r:id="rId56"/>
    <p:sldId id="441" r:id="rId57"/>
    <p:sldId id="626" r:id="rId58"/>
    <p:sldId id="443" r:id="rId59"/>
    <p:sldId id="444" r:id="rId60"/>
    <p:sldId id="445" r:id="rId61"/>
    <p:sldId id="446" r:id="rId62"/>
    <p:sldId id="1221" r:id="rId63"/>
    <p:sldId id="448" r:id="rId64"/>
    <p:sldId id="5285" r:id="rId65"/>
    <p:sldId id="5286" r:id="rId66"/>
    <p:sldId id="451" r:id="rId67"/>
    <p:sldId id="455" r:id="rId68"/>
    <p:sldId id="456" r:id="rId69"/>
    <p:sldId id="5287" r:id="rId70"/>
    <p:sldId id="453" r:id="rId71"/>
    <p:sldId id="454" r:id="rId72"/>
    <p:sldId id="5288" r:id="rId73"/>
    <p:sldId id="458" r:id="rId74"/>
    <p:sldId id="459" r:id="rId75"/>
    <p:sldId id="634" r:id="rId76"/>
    <p:sldId id="461" r:id="rId77"/>
    <p:sldId id="462" r:id="rId78"/>
    <p:sldId id="463" r:id="rId79"/>
    <p:sldId id="464" r:id="rId80"/>
    <p:sldId id="465" r:id="rId81"/>
    <p:sldId id="466" r:id="rId82"/>
    <p:sldId id="467" r:id="rId83"/>
    <p:sldId id="387" r:id="rId84"/>
    <p:sldId id="1214" r:id="rId85"/>
    <p:sldId id="1978" r:id="rId86"/>
  </p:sldIdLst>
  <p:sldSz cx="9144000" cy="6858000" type="screen4x3"/>
  <p:notesSz cx="6858000" cy="9144000"/>
  <p:defaultText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7" autoAdjust="0"/>
    <p:restoredTop sz="92857" autoAdjust="0"/>
  </p:normalViewPr>
  <p:slideViewPr>
    <p:cSldViewPr snapToGrid="0" snapToObjects="1">
      <p:cViewPr>
        <p:scale>
          <a:sx n="85" d="100"/>
          <a:sy n="85" d="100"/>
        </p:scale>
        <p:origin x="2736" y="800"/>
      </p:cViewPr>
      <p:guideLst>
        <p:guide orient="horz" pos="2160"/>
        <p:guide pos="2880"/>
      </p:guideLst>
    </p:cSldViewPr>
  </p:slideViewPr>
  <p:outlineViewPr>
    <p:cViewPr>
      <p:scale>
        <a:sx n="33" d="100"/>
        <a:sy n="33" d="100"/>
      </p:scale>
      <p:origin x="0" y="502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notesMaster" Target="notesMasters/notesMaster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0EBEC0-6D51-1540-9291-430720730703}" type="datetimeFigureOut">
              <a:rPr lang="en-US" smtClean="0"/>
              <a:t>8/15/24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723B62-A4EB-0D44-86D2-56EE97AACEB7}" type="slidenum">
              <a:rPr lang="en-US" smtClean="0"/>
              <a:t>‹#›</a:t>
            </a:fld>
            <a:endParaRPr lang="en-US"/>
          </a:p>
        </p:txBody>
      </p:sp>
    </p:spTree>
    <p:extLst>
      <p:ext uri="{BB962C8B-B14F-4D97-AF65-F5344CB8AC3E}">
        <p14:creationId xmlns:p14="http://schemas.microsoft.com/office/powerpoint/2010/main" val="733655396"/>
      </p:ext>
    </p:extLst>
  </p:cSld>
  <p:clrMap bg1="lt1" tx1="dk1" bg2="lt2" tx2="dk2" accent1="accent1" accent2="accent2" accent3="accent3" accent4="accent4" accent5="accent5" accent6="accent6" hlink="hlink" folHlink="folHlink"/>
  <p:notesStyle>
    <a:lvl1pPr marL="0" algn="l" defTabSz="457035" rtl="0" eaLnBrk="1" latinLnBrk="0" hangingPunct="1">
      <a:defRPr sz="1200" kern="1200">
        <a:solidFill>
          <a:schemeClr val="tx1"/>
        </a:solidFill>
        <a:latin typeface="+mn-lt"/>
        <a:ea typeface="+mn-ea"/>
        <a:cs typeface="+mn-cs"/>
      </a:defRPr>
    </a:lvl1pPr>
    <a:lvl2pPr marL="457035" algn="l" defTabSz="457035" rtl="0" eaLnBrk="1" latinLnBrk="0" hangingPunct="1">
      <a:defRPr sz="1200" kern="1200">
        <a:solidFill>
          <a:schemeClr val="tx1"/>
        </a:solidFill>
        <a:latin typeface="+mn-lt"/>
        <a:ea typeface="+mn-ea"/>
        <a:cs typeface="+mn-cs"/>
      </a:defRPr>
    </a:lvl2pPr>
    <a:lvl3pPr marL="914071" algn="l" defTabSz="457035" rtl="0" eaLnBrk="1" latinLnBrk="0" hangingPunct="1">
      <a:defRPr sz="1200" kern="1200">
        <a:solidFill>
          <a:schemeClr val="tx1"/>
        </a:solidFill>
        <a:latin typeface="+mn-lt"/>
        <a:ea typeface="+mn-ea"/>
        <a:cs typeface="+mn-cs"/>
      </a:defRPr>
    </a:lvl3pPr>
    <a:lvl4pPr marL="1371110" algn="l" defTabSz="457035" rtl="0" eaLnBrk="1" latinLnBrk="0" hangingPunct="1">
      <a:defRPr sz="1200" kern="1200">
        <a:solidFill>
          <a:schemeClr val="tx1"/>
        </a:solidFill>
        <a:latin typeface="+mn-lt"/>
        <a:ea typeface="+mn-ea"/>
        <a:cs typeface="+mn-cs"/>
      </a:defRPr>
    </a:lvl4pPr>
    <a:lvl5pPr marL="1828146" algn="l" defTabSz="457035" rtl="0" eaLnBrk="1" latinLnBrk="0" hangingPunct="1">
      <a:defRPr sz="1200" kern="1200">
        <a:solidFill>
          <a:schemeClr val="tx1"/>
        </a:solidFill>
        <a:latin typeface="+mn-lt"/>
        <a:ea typeface="+mn-ea"/>
        <a:cs typeface="+mn-cs"/>
      </a:defRPr>
    </a:lvl5pPr>
    <a:lvl6pPr marL="2285181" algn="l" defTabSz="457035" rtl="0" eaLnBrk="1" latinLnBrk="0" hangingPunct="1">
      <a:defRPr sz="1200" kern="1200">
        <a:solidFill>
          <a:schemeClr val="tx1"/>
        </a:solidFill>
        <a:latin typeface="+mn-lt"/>
        <a:ea typeface="+mn-ea"/>
        <a:cs typeface="+mn-cs"/>
      </a:defRPr>
    </a:lvl6pPr>
    <a:lvl7pPr marL="2742219" algn="l" defTabSz="457035" rtl="0" eaLnBrk="1" latinLnBrk="0" hangingPunct="1">
      <a:defRPr sz="1200" kern="1200">
        <a:solidFill>
          <a:schemeClr val="tx1"/>
        </a:solidFill>
        <a:latin typeface="+mn-lt"/>
        <a:ea typeface="+mn-ea"/>
        <a:cs typeface="+mn-cs"/>
      </a:defRPr>
    </a:lvl7pPr>
    <a:lvl8pPr marL="3199252" algn="l" defTabSz="457035" rtl="0" eaLnBrk="1" latinLnBrk="0" hangingPunct="1">
      <a:defRPr sz="1200" kern="1200">
        <a:solidFill>
          <a:schemeClr val="tx1"/>
        </a:solidFill>
        <a:latin typeface="+mn-lt"/>
        <a:ea typeface="+mn-ea"/>
        <a:cs typeface="+mn-cs"/>
      </a:defRPr>
    </a:lvl8pPr>
    <a:lvl9pPr marL="3656291" algn="l" defTabSz="4570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sz="1200" kern="1200" dirty="0">
                <a:solidFill>
                  <a:schemeClr val="tx1"/>
                </a:solidFill>
                <a:effectLst/>
                <a:latin typeface="Arial" panose="020B0604020202020204" pitchFamily="34" charset="0"/>
                <a:ea typeface="+mn-ea"/>
                <a:cs typeface="Arial" panose="020B0604020202020204" pitchFamily="34" charset="0"/>
              </a:rPr>
              <a:t>لقد أعلنت </a:t>
            </a:r>
            <a:r>
              <a:rPr lang="ar-JO" sz="1200" kern="1200" dirty="0" err="1">
                <a:solidFill>
                  <a:schemeClr val="tx1"/>
                </a:solidFill>
                <a:effectLst/>
                <a:latin typeface="Arial" panose="020B0604020202020204" pitchFamily="34" charset="0"/>
                <a:ea typeface="+mn-ea"/>
                <a:cs typeface="Arial" panose="020B0604020202020204" pitchFamily="34" charset="0"/>
              </a:rPr>
              <a:t>قوتت</a:t>
            </a:r>
            <a:r>
              <a:rPr lang="ar-JO" sz="1200" kern="1200" dirty="0">
                <a:solidFill>
                  <a:schemeClr val="tx1"/>
                </a:solidFill>
                <a:effectLst/>
                <a:latin typeface="Arial" panose="020B0604020202020204" pitchFamily="34" charset="0"/>
                <a:ea typeface="+mn-ea"/>
                <a:cs typeface="Arial" panose="020B0604020202020204" pitchFamily="34" charset="0"/>
              </a:rPr>
              <a:t> طالبان مسؤوليتها عن التفجير مهددة أنها ستستمر باستهداف غير المسلمين حتى في الولايات المتحدة التي أوقفت هجمات طيارات بدون طيارين في منطقة ثانية من البلاد استهدفت أخوة وأخوات لنا </a:t>
            </a:r>
            <a:r>
              <a:rPr lang="en-US" sz="1200" kern="1200" dirty="0">
                <a:solidFill>
                  <a:schemeClr val="tx1"/>
                </a:solidFill>
                <a:effectLst/>
                <a:latin typeface="+mn-lt"/>
                <a:ea typeface="+mn-ea"/>
                <a:cs typeface="+mn-cs"/>
              </a:rPr>
              <a:t>.</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ar-JO" dirty="0"/>
              <a:t>من أكثر القصص المحزنة قصتي </a:t>
            </a:r>
            <a:r>
              <a:rPr lang="ar-JO" dirty="0" err="1"/>
              <a:t>إيشان</a:t>
            </a:r>
            <a:r>
              <a:rPr lang="ar-JO" dirty="0"/>
              <a:t> نيها كان والدهما يعمل بالولايات المتحدة </a:t>
            </a:r>
            <a:r>
              <a:rPr lang="ar-JO" dirty="0" err="1"/>
              <a:t>الامريكة</a:t>
            </a:r>
            <a:r>
              <a:rPr lang="ar-JO" dirty="0"/>
              <a:t> في ذلك الوقت لكن في قداس ذلك الاحد , كانت </a:t>
            </a:r>
            <a:r>
              <a:rPr lang="ar-JO" dirty="0" err="1"/>
              <a:t>ايشان</a:t>
            </a:r>
            <a:r>
              <a:rPr lang="ar-JO" dirty="0"/>
              <a:t> تلعب بالقرب من بوابة الكنيسة مع صديقاتها غير عالمة ان هذه الصلاة في الكنيسة او اللعب مع الأصدقاء أو مضايقة أختها أو عناق والدتها قد يمزق رأسها من جراء ذلك الانفجار </a:t>
            </a:r>
            <a:r>
              <a:rPr lang="en-US" dirty="0"/>
              <a:t>."</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mn-cs"/>
              </a:rPr>
              <a:t>ان حصيلة تجمع </a:t>
            </a:r>
            <a:r>
              <a:rPr lang="ar-JO">
                <a:latin typeface="Times New Roman" charset="0"/>
                <a:ea typeface="ＭＳ Ｐゴシック" charset="0"/>
                <a:cs typeface="+mn-cs"/>
              </a:rPr>
              <a:t>واحد مذهلة</a:t>
            </a:r>
            <a:endParaRPr lang="en-US" dirty="0">
              <a:latin typeface="Times New Roman" charset="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grief is unimaginable.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cs typeface="Arial" panose="020B0604020202020204" pitchFamily="34" charset="0"/>
              </a:rPr>
              <a:t>من المؤسف ان نرى غياب الطاقم الطبي بالمستشفى المحلي بسبب أن الأطباء </a:t>
            </a:r>
            <a:r>
              <a:rPr lang="ar-JO" dirty="0" err="1">
                <a:latin typeface="Arial" panose="020B0604020202020204" pitchFamily="34" charset="0"/>
                <a:cs typeface="Arial" panose="020B0604020202020204" pitchFamily="34" charset="0"/>
              </a:rPr>
              <a:t>لايعالجون</a:t>
            </a:r>
            <a:r>
              <a:rPr lang="ar-JO" dirty="0">
                <a:latin typeface="Arial" panose="020B0604020202020204" pitchFamily="34" charset="0"/>
                <a:cs typeface="Arial" panose="020B0604020202020204" pitchFamily="34" charset="0"/>
              </a:rPr>
              <a:t> مرضى مسيحين إلا بإذن من السياسة القائمة على البلد وفي الأسفل توجد مقالة عن هذا الموضوع</a:t>
            </a:r>
            <a:endParaRPr lang="en-US" dirty="0">
              <a:latin typeface="Arial" panose="020B0604020202020204" pitchFamily="34" charset="0"/>
              <a:cs typeface="Arial" panose="020B0604020202020204" pitchFamily="34" charset="0"/>
            </a:endParaRPr>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نجد بعض الضحايا الذين احتاجوا الى رعاية فورية لإنقاذ حياتهم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هل هو مكان عمل لك </a:t>
            </a:r>
            <a:r>
              <a:rPr lang="ar-JO" dirty="0" err="1">
                <a:latin typeface="Arial" panose="020B0604020202020204" pitchFamily="34" charset="0"/>
                <a:ea typeface="ＭＳ Ｐゴシック" charset="0"/>
                <a:cs typeface="Arial" panose="020B0604020202020204" pitchFamily="34" charset="0"/>
              </a:rPr>
              <a:t>مليئ</a:t>
            </a:r>
            <a:r>
              <a:rPr lang="ar-JO" dirty="0">
                <a:latin typeface="Arial" panose="020B0604020202020204" pitchFamily="34" charset="0"/>
                <a:ea typeface="ＭＳ Ｐゴシック" charset="0"/>
                <a:cs typeface="Arial" panose="020B0604020202020204" pitchFamily="34" charset="0"/>
              </a:rPr>
              <a:t> بالمتعصبين الذين يمنعون ترقيتك ويسخرون من إيمانك المسيحي ومن عائلتك؟</a:t>
            </a:r>
            <a:endParaRPr lang="en-US" dirty="0">
              <a:latin typeface="Arial" panose="020B0604020202020204" pitchFamily="34" charset="0"/>
              <a:ea typeface="ＭＳ Ｐゴシック"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الأهم من كل هذا هو رأي المسيح بالمعاناة ورأيه بكيفية التجاوب معها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err="1">
                <a:latin typeface="Arial" panose="020B0604020202020204" pitchFamily="34" charset="0"/>
                <a:ea typeface="ＭＳ Ｐゴシック" charset="0"/>
                <a:cs typeface="Arial" panose="020B0604020202020204" pitchFamily="34" charset="0"/>
              </a:rPr>
              <a:t>لاتوجد</a:t>
            </a:r>
            <a:r>
              <a:rPr lang="ar-JO" dirty="0">
                <a:latin typeface="Arial" panose="020B0604020202020204" pitchFamily="34" charset="0"/>
                <a:ea typeface="ＭＳ Ｐゴシック" charset="0"/>
                <a:cs typeface="Arial" panose="020B0604020202020204" pitchFamily="34" charset="0"/>
              </a:rPr>
              <a:t> لدينا روايا فعلية عن كتابة يسوع لاي شيء باستثناء ما كتبه في يوحنا 8 – وليس لدينا فكرة كذلك عما كتبه!</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latin typeface="Arial" panose="020B0604020202020204" pitchFamily="34" charset="0"/>
                <a:cs typeface="Arial" panose="020B0604020202020204" pitchFamily="34" charset="0"/>
              </a:rPr>
              <a:t>نحن نتحدث عن </a:t>
            </a:r>
            <a:r>
              <a:rPr lang="en-US" dirty="0">
                <a:latin typeface="Arial" panose="020B0604020202020204" pitchFamily="34" charset="0"/>
                <a:cs typeface="Arial" panose="020B0604020202020204" pitchFamily="34" charset="0"/>
              </a:rPr>
              <a:t>WWJD </a:t>
            </a:r>
            <a:r>
              <a:rPr lang="ar-JO" dirty="0">
                <a:latin typeface="Arial" panose="020B0604020202020204" pitchFamily="34" charset="0"/>
                <a:cs typeface="Arial" panose="020B0604020202020204" pitchFamily="34" charset="0"/>
              </a:rPr>
              <a:t>( ماذا سيفعل يسوع ) ومع ذلك فأنا أخاطب </a:t>
            </a:r>
            <a:r>
              <a:rPr lang="en-US" dirty="0">
                <a:latin typeface="Arial" panose="020B0604020202020204" pitchFamily="34" charset="0"/>
                <a:cs typeface="Arial" panose="020B0604020202020204" pitchFamily="34" charset="0"/>
              </a:rPr>
              <a:t>, WWJS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23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ＭＳ Ｐゴシック" charset="0"/>
              </a:rPr>
              <a:t>يتحد في هذا اليوم مليون كنيسة بالعالم من أجل الصلاة للمضطهدين من شعب الرب وقدد صممت خدمتنا بأكملها ان تتذكر أخوتنا وأخواتنا الذين فقدوا ممتلكاتهم فذلك يدعونا للتأمل كيف اضطهدوا من أجل إيمانهم بالرب يسوع فقط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في 95 م لقد تم نفي يوحنا لجزيرة بطموس وكان هناك إعلان تعزية بسفر الرؤيا من يسوع المسيح , فكيف تصلنا هذ </a:t>
            </a:r>
            <a:r>
              <a:rPr lang="ar-JO" dirty="0" err="1">
                <a:latin typeface="Times New Roman" charset="0"/>
                <a:ea typeface="ＭＳ Ｐゴシック" charset="0"/>
                <a:cs typeface="ＭＳ Ｐゴシック" charset="0"/>
              </a:rPr>
              <a:t>التعزيات</a:t>
            </a:r>
            <a:r>
              <a:rPr lang="ar-JO" dirty="0">
                <a:latin typeface="Times New Roman" charset="0"/>
                <a:ea typeface="ＭＳ Ｐゴシック" charset="0"/>
                <a:cs typeface="ＭＳ Ｐゴシック" charset="0"/>
              </a:rPr>
              <a:t> الأن ؟</a:t>
            </a:r>
            <a:r>
              <a:rPr lang="en-US" dirty="0">
                <a:latin typeface="Times New Roman" charset="0"/>
                <a:ea typeface="ＭＳ Ｐゴシック" charset="0"/>
                <a:cs typeface="ＭＳ Ｐゴシック" charset="0"/>
              </a:rPr>
              <a:t>?</a:t>
            </a: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66B98A-2079-E344-ADF5-6CD6591CDD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JO" dirty="0">
                <a:latin typeface="Arial" panose="020B0604020202020204" pitchFamily="34" charset="0"/>
                <a:ea typeface="ＭＳ Ｐゴシック" charset="0"/>
                <a:cs typeface="Arial" panose="020B0604020202020204" pitchFamily="34" charset="0"/>
              </a:rPr>
              <a:t>لم تكن هذه المدن الأكثر تأثيرا في أسيا لكنها عملت كل كنيسة منها أن تنسخ سفر الرؤيا و ترسله إلى الكنائس الأخرى القريبة و للكنائس التي تقع على طول الطريق من أفسس </a:t>
            </a:r>
            <a:r>
              <a:rPr lang="ar-JO" dirty="0" err="1">
                <a:latin typeface="Arial" panose="020B0604020202020204" pitchFamily="34" charset="0"/>
                <a:ea typeface="ＭＳ Ｐゴシック" charset="0"/>
                <a:cs typeface="Arial" panose="020B0604020202020204" pitchFamily="34" charset="0"/>
              </a:rPr>
              <a:t>إلىان</a:t>
            </a:r>
            <a:r>
              <a:rPr lang="ar-JO" dirty="0">
                <a:latin typeface="Arial" panose="020B0604020202020204" pitchFamily="34" charset="0"/>
                <a:ea typeface="ＭＳ Ｐゴシック" charset="0"/>
                <a:cs typeface="Arial" panose="020B0604020202020204" pitchFamily="34" charset="0"/>
              </a:rPr>
              <a:t> وصلت </a:t>
            </a:r>
            <a:r>
              <a:rPr lang="ar-JO" dirty="0" err="1">
                <a:latin typeface="Arial" panose="020B0604020202020204" pitchFamily="34" charset="0"/>
                <a:ea typeface="ＭＳ Ｐゴシック" charset="0"/>
                <a:cs typeface="Arial" panose="020B0604020202020204" pitchFamily="34" charset="0"/>
              </a:rPr>
              <a:t>لادوكية</a:t>
            </a:r>
            <a:r>
              <a:rPr lang="ar-JO">
                <a:latin typeface="Arial" panose="020B0604020202020204" pitchFamily="34" charset="0"/>
                <a:ea typeface="ＭＳ Ｐゴシック" charset="0"/>
                <a:cs typeface="Arial" panose="020B0604020202020204" pitchFamily="34" charset="0"/>
              </a:rPr>
              <a:t> </a:t>
            </a:r>
            <a:r>
              <a:rPr lang="en-US">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66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221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6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9112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33153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051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تحولت أفكارنا اليوم اتجاه كنيسة جميع القديسين بالعودة سبة أسابيع للوراء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940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a:p>
            <a:r>
              <a:rPr lang="ar-JO" dirty="0">
                <a:latin typeface="Arial" panose="020B0604020202020204" pitchFamily="34" charset="0"/>
                <a:ea typeface="ＭＳ Ｐゴシック" charset="0"/>
                <a:cs typeface="Arial" panose="020B0604020202020204" pitchFamily="34" charset="0"/>
              </a:rPr>
              <a:t>ليسوع المسيح إستراتيجية ظهرت في سفر الرؤيا بأنه أعلن إلى يوحنا في جزيرة بطموس رؤيا أرسلها بدورها لعاصمة الكنائس المهمة في أفسس فنسخ </a:t>
            </a:r>
            <a:r>
              <a:rPr lang="ar-JO" dirty="0" err="1">
                <a:latin typeface="Arial" panose="020B0604020202020204" pitchFamily="34" charset="0"/>
                <a:ea typeface="ＭＳ Ｐゴシック" charset="0"/>
                <a:cs typeface="Arial" panose="020B0604020202020204" pitchFamily="34" charset="0"/>
              </a:rPr>
              <a:t>الأفسسيون</a:t>
            </a:r>
            <a:r>
              <a:rPr lang="ar-JO" dirty="0">
                <a:latin typeface="Arial" panose="020B0604020202020204" pitchFamily="34" charset="0"/>
                <a:ea typeface="ＭＳ Ｐゴシック" charset="0"/>
                <a:cs typeface="Arial" panose="020B0604020202020204" pitchFamily="34" charset="0"/>
              </a:rPr>
              <a:t> سفر الرؤيا كاملا و أرسلوه إلى بقية الكنائس حسب الترتيب الموجود بالخريطة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415088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456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388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810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Tahoma" panose="020B0604030504040204" pitchFamily="34" charset="0"/>
                <a:cs typeface="Arial" panose="020B0604020202020204" pitchFamily="34" charset="0"/>
              </a:rPr>
              <a:t>في مدينة بيشاور ، بالقرب من الحدود مع أفغانستان           </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04D16C-6DB0-3346-A0F5-B76AA8FBE7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162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640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ahoma" panose="020B0604030504040204" pitchFamily="34" charset="0"/>
                <a:ea typeface="Tahoma" panose="020B0604030504040204" pitchFamily="34" charset="0"/>
                <a:cs typeface="Tahoma" panose="020B0604030504040204" pitchFamily="34" charset="0"/>
              </a:rPr>
              <a:t>هذه الكنيسة تشبه إلى حد كبير كنائس أخرى في تلك المنطقة حيث يجلس بها الرجال و النساء على جانبين متقابلين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D23918-9DE9-1A4B-A00F-037F1351245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12862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DC811C-7C18-5241-9897-7A68211CCAF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Slide Image Placeholder 1"/>
          <p:cNvSpPr>
            <a:spLocks noGrp="1" noRot="1" noChangeAspect="1"/>
          </p:cNvSpPr>
          <p:nvPr>
            <p:ph type="sldImg"/>
          </p:nvPr>
        </p:nvSpPr>
        <p:spPr>
          <a:ln/>
        </p:spPr>
      </p:sp>
      <p:sp>
        <p:nvSpPr>
          <p:cNvPr id="79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821FF-E2B9-374F-ADB7-CFBB2C89E62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157713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 has been presented in the two houses of the US Congress several times</a:t>
            </a:r>
            <a:r>
              <a:rPr lang="en-US" baseline="0" dirty="0"/>
              <a:t> in the past 40 years, each time being defeated.  However, the margin of defeat is narrowing and proponents are at </a:t>
            </a:r>
            <a:r>
              <a:rPr lang="en-US" baseline="0"/>
              <a:t>it again.</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19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23B62-A4EB-0D44-86D2-56EE97AACE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569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تجمع المؤمنين خارج المبنى في الفناء الخارجي لشركة الغداء و التحدث ، وقد أكل أثر من 200 رجل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sz="1200" kern="1200" dirty="0">
                <a:solidFill>
                  <a:schemeClr val="tx1"/>
                </a:solidFill>
                <a:effectLst/>
                <a:latin typeface="+mn-lt"/>
                <a:ea typeface="+mn-ea"/>
                <a:cs typeface="+mn-cs"/>
              </a:rPr>
              <a:t>استهدف انتحارين اثنان الحشد المجتمع للغداء من هذه الكنيسة وذلك بعد خدمتهم يوم الاحد مما اسفر عن مقتل 90 شخص وجرح 150 وكان من بين الضحايا الكثير من الأطفال </a:t>
            </a:r>
            <a:r>
              <a:rPr lang="en-US"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Arial" panose="020B0604020202020204" pitchFamily="34" charset="0"/>
                <a:ea typeface="ＭＳ Ｐゴシック" charset="0"/>
                <a:cs typeface="Arial" panose="020B0604020202020204" pitchFamily="34" charset="0"/>
              </a:rPr>
              <a:t>لا أحد منا يستطيع تخيل ذلك الرعب الموجود في تلك اللحظات </a:t>
            </a:r>
            <a:r>
              <a:rPr lang="en-US" dirty="0">
                <a:latin typeface="Times New Roman"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62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8434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5F678-A786-8C47-B561-82BBF9741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05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76D71-2826-3C4A-9301-BC77279E0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04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8E70A-B321-C447-8441-A4D2A3DB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411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37241-9627-C346-9733-52A8A22141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22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51844091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120256173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344010516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412291670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219510613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38588408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3677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01981166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179630121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5855276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327730072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409718067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218613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8027601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067037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39177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044065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7069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8098845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868104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3936154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588035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7688861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39214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9113386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159310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4082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529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7404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883046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23182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8/15/24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165013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8/15/24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29339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8/15/24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5108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007091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285911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72363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67885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248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695863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9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692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4091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7671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858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3124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1004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971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5370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65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9966766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2250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0872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35876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43916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858008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29229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46833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47821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026278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7867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6645137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859164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58313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5764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7103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1290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0852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603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9757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532191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11262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713834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80460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97804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89632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4856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1320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6077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939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03574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25498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7949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48730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1243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8213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5687752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57266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2579491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73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654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9614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097681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08239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13404174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420591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4509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4635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456333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8664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40219323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845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81805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560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995720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741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296190665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42224969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57246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14663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85829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2029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652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2662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71924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46909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92978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84711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23324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18398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6231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pPr defTabSz="914118"/>
            <a:fld id="{AC0F5B04-0A0A-4D3B-9CB0-4722B18F0223}" type="datetimeFigureOut">
              <a:rPr lang="en-US" smtClean="0">
                <a:solidFill>
                  <a:prstClr val="black"/>
                </a:solidFill>
                <a:latin typeface="Calibri"/>
                <a:ea typeface="ＭＳ Ｐゴシック" charset="0"/>
                <a:cs typeface="ＭＳ Ｐゴシック" charset="0"/>
              </a:rPr>
              <a:pPr defTabSz="914118"/>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pPr defTabSz="914118"/>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pPr defTabSz="914118"/>
            <a:fld id="{B2551307-7FD0-4CFF-B6E6-1FEF1BAD319D}" type="slidenum">
              <a:rPr lang="en-US" smtClean="0">
                <a:solidFill>
                  <a:prstClr val="black"/>
                </a:solidFill>
                <a:latin typeface="Calibri"/>
                <a:ea typeface="ＭＳ Ｐゴシック" charset="0"/>
                <a:cs typeface="ＭＳ Ｐゴシック" charset="0"/>
              </a:rPr>
              <a:pPr defTabSz="914118"/>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9531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933279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611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4557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29605877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03410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3351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18199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827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78345546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93459691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91727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056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789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406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355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356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527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01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392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543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7844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106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15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30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5000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999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1051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0E5D-8BAC-D143-89F1-6241E8FF2E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2386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7C6BC1-BB8E-5340-A878-AA5888E87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597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216D4-EA55-F94B-90BE-6621CC7A8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750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1F91BD-778D-FF4C-8C81-C2F3678820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6115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40CF2-CD43-4C47-B3BF-55345D425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733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D24CC5-329F-1B4F-82D9-E2D92FE6E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589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EC7CAB-9220-994A-B0D1-E531E6D1A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78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651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4806129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39348863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8/15/24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5431986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9483906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2333680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1" y="6245225"/>
            <a:ext cx="2895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07" tIns="45704" rIns="91407" bIns="45704"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071" fontAlgn="base">
              <a:spcBef>
                <a:spcPct val="0"/>
              </a:spcBef>
              <a:spcAft>
                <a:spcPct val="0"/>
              </a:spcAft>
              <a:defRPr/>
            </a:pPr>
            <a:fld id="{8B1832C5-3FF4-114A-8F14-E7B73B0A9A84}" type="slidenum">
              <a:rPr lang="en-US" altLang="zh-TW" smtClean="0"/>
              <a:pPr defTabSz="914071" fontAlgn="base">
                <a:spcBef>
                  <a:spcPct val="0"/>
                </a:spcBef>
                <a:spcAft>
                  <a:spcPct val="0"/>
                </a:spcAft>
                <a:defRPr/>
              </a:pPr>
              <a:t>‹#›</a:t>
            </a:fld>
            <a:endParaRPr lang="en-US" altLang="zh-TW"/>
          </a:p>
        </p:txBody>
      </p:sp>
    </p:spTree>
    <p:extLst>
      <p:ext uri="{BB962C8B-B14F-4D97-AF65-F5344CB8AC3E}">
        <p14:creationId xmlns:p14="http://schemas.microsoft.com/office/powerpoint/2010/main" val="36302396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035"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071"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11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146"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mn-ea"/>
          <a:cs typeface="+mn-cs"/>
        </a:defRPr>
      </a:lvl1pPr>
      <a:lvl2pPr marL="742684" indent="-285647" algn="l" rtl="0" eaLnBrk="0" fontAlgn="base" hangingPunct="0">
        <a:spcBef>
          <a:spcPct val="20000"/>
        </a:spcBef>
        <a:spcAft>
          <a:spcPct val="0"/>
        </a:spcAft>
        <a:buChar char="–"/>
        <a:defRPr sz="2800">
          <a:solidFill>
            <a:schemeClr val="tx1"/>
          </a:solidFill>
          <a:latin typeface="+mn-lt"/>
          <a:ea typeface="+mn-ea"/>
          <a:cs typeface="+mn-cs"/>
        </a:defRPr>
      </a:lvl2pPr>
      <a:lvl3pPr marL="1142589" indent="-228517" algn="l" rtl="0" eaLnBrk="0" fontAlgn="base" hangingPunct="0">
        <a:spcBef>
          <a:spcPct val="20000"/>
        </a:spcBef>
        <a:spcAft>
          <a:spcPct val="0"/>
        </a:spcAft>
        <a:buChar char="•"/>
        <a:defRPr sz="2400">
          <a:solidFill>
            <a:schemeClr val="tx1"/>
          </a:solidFill>
          <a:latin typeface="+mn-lt"/>
          <a:ea typeface="+mn-ea"/>
          <a:cs typeface="+mn-cs"/>
        </a:defRPr>
      </a:lvl3pPr>
      <a:lvl4pPr marL="1599626" indent="-228517" algn="l" rtl="0" eaLnBrk="0" fontAlgn="base" hangingPunct="0">
        <a:spcBef>
          <a:spcPct val="20000"/>
        </a:spcBef>
        <a:spcAft>
          <a:spcPct val="0"/>
        </a:spcAft>
        <a:buChar char="–"/>
        <a:defRPr sz="2000">
          <a:solidFill>
            <a:schemeClr val="tx1"/>
          </a:solidFill>
          <a:latin typeface="+mn-lt"/>
          <a:ea typeface="+mn-ea"/>
          <a:cs typeface="+mn-cs"/>
        </a:defRPr>
      </a:lvl4pPr>
      <a:lvl5pPr marL="2056665" indent="-228517" algn="l" rtl="0" eaLnBrk="0" fontAlgn="base" hangingPunct="0">
        <a:spcBef>
          <a:spcPct val="20000"/>
        </a:spcBef>
        <a:spcAft>
          <a:spcPct val="0"/>
        </a:spcAft>
        <a:buChar char="»"/>
        <a:defRPr sz="2000">
          <a:solidFill>
            <a:schemeClr val="tx1"/>
          </a:solidFill>
          <a:latin typeface="+mn-lt"/>
          <a:ea typeface="+mn-ea"/>
          <a:cs typeface="+mn-cs"/>
        </a:defRPr>
      </a:lvl5pPr>
      <a:lvl6pPr marL="2513701" indent="-228517" algn="l" rtl="0" fontAlgn="base">
        <a:spcBef>
          <a:spcPct val="20000"/>
        </a:spcBef>
        <a:spcAft>
          <a:spcPct val="0"/>
        </a:spcAft>
        <a:buChar char="»"/>
        <a:defRPr sz="2000">
          <a:solidFill>
            <a:schemeClr val="tx1"/>
          </a:solidFill>
          <a:latin typeface="+mn-lt"/>
          <a:ea typeface="+mn-ea"/>
          <a:cs typeface="+mn-cs"/>
        </a:defRPr>
      </a:lvl6pPr>
      <a:lvl7pPr marL="2970736" indent="-228517" algn="l" rtl="0" fontAlgn="base">
        <a:spcBef>
          <a:spcPct val="20000"/>
        </a:spcBef>
        <a:spcAft>
          <a:spcPct val="0"/>
        </a:spcAft>
        <a:buChar char="»"/>
        <a:defRPr sz="2000">
          <a:solidFill>
            <a:schemeClr val="tx1"/>
          </a:solidFill>
          <a:latin typeface="+mn-lt"/>
          <a:ea typeface="+mn-ea"/>
          <a:cs typeface="+mn-cs"/>
        </a:defRPr>
      </a:lvl7pPr>
      <a:lvl8pPr marL="3427774" indent="-228517" algn="l" rtl="0" fontAlgn="base">
        <a:spcBef>
          <a:spcPct val="20000"/>
        </a:spcBef>
        <a:spcAft>
          <a:spcPct val="0"/>
        </a:spcAft>
        <a:buChar char="»"/>
        <a:defRPr sz="2000">
          <a:solidFill>
            <a:schemeClr val="tx1"/>
          </a:solidFill>
          <a:latin typeface="+mn-lt"/>
          <a:ea typeface="+mn-ea"/>
          <a:cs typeface="+mn-cs"/>
        </a:defRPr>
      </a:lvl8pPr>
      <a:lvl9pPr marL="3884807" indent="-2285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a:defRPr sz="1400"/>
            </a:lvl1pPr>
          </a:lstStyle>
          <a:p>
            <a:pPr defTabSz="914071"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r">
              <a:defRPr sz="1400"/>
            </a:lvl1pPr>
          </a:lstStyle>
          <a:p>
            <a:pPr defTabSz="914071" eaLnBrk="0" fontAlgn="base" hangingPunct="0">
              <a:spcBef>
                <a:spcPct val="0"/>
              </a:spcBef>
              <a:spcAft>
                <a:spcPct val="0"/>
              </a:spcAft>
            </a:pPr>
            <a:fld id="{AAC67D26-C96F-9949-AF24-D449B9EA077B}" type="slidenum">
              <a:rPr lang="en-US" smtClean="0">
                <a:solidFill>
                  <a:srgbClr val="000000"/>
                </a:solidFill>
                <a:latin typeface="Arial" charset="0"/>
                <a:ea typeface="ＭＳ Ｐゴシック" charset="0"/>
                <a:cs typeface="ＭＳ Ｐゴシック" charset="0"/>
              </a:rPr>
              <a:pPr defTabSz="914071"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261176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778" indent="-342778" algn="l" rtl="0" fontAlgn="base">
        <a:spcBef>
          <a:spcPct val="20000"/>
        </a:spcBef>
        <a:spcAft>
          <a:spcPct val="0"/>
        </a:spcAft>
        <a:buChar char="•"/>
        <a:defRPr sz="3200">
          <a:solidFill>
            <a:schemeClr val="tx1"/>
          </a:solidFill>
          <a:latin typeface="+mn-lt"/>
          <a:ea typeface="+mn-ea"/>
          <a:cs typeface="+mn-cs"/>
        </a:defRPr>
      </a:lvl1pPr>
      <a:lvl2pPr marL="742684" indent="-285647" algn="l" rtl="0" fontAlgn="base">
        <a:spcBef>
          <a:spcPct val="20000"/>
        </a:spcBef>
        <a:spcAft>
          <a:spcPct val="0"/>
        </a:spcAft>
        <a:buChar char="–"/>
        <a:defRPr sz="2800">
          <a:solidFill>
            <a:schemeClr val="tx1"/>
          </a:solidFill>
          <a:latin typeface="+mn-lt"/>
          <a:ea typeface="+mn-ea"/>
        </a:defRPr>
      </a:lvl2pPr>
      <a:lvl3pPr marL="1142589" indent="-228517" algn="l" rtl="0" fontAlgn="base">
        <a:spcBef>
          <a:spcPct val="20000"/>
        </a:spcBef>
        <a:spcAft>
          <a:spcPct val="0"/>
        </a:spcAft>
        <a:buChar char="•"/>
        <a:defRPr sz="2400">
          <a:solidFill>
            <a:schemeClr val="tx1"/>
          </a:solidFill>
          <a:latin typeface="+mn-lt"/>
          <a:ea typeface="+mn-ea"/>
        </a:defRPr>
      </a:lvl3pPr>
      <a:lvl4pPr marL="1599626" indent="-228517" algn="l" rtl="0" fontAlgn="base">
        <a:spcBef>
          <a:spcPct val="20000"/>
        </a:spcBef>
        <a:spcAft>
          <a:spcPct val="0"/>
        </a:spcAft>
        <a:buChar char="–"/>
        <a:defRPr sz="2000">
          <a:solidFill>
            <a:schemeClr val="tx1"/>
          </a:solidFill>
          <a:latin typeface="+mn-lt"/>
          <a:ea typeface="+mn-ea"/>
        </a:defRPr>
      </a:lvl4pPr>
      <a:lvl5pPr marL="2056665" indent="-228517" algn="l" rtl="0" fontAlgn="base">
        <a:spcBef>
          <a:spcPct val="20000"/>
        </a:spcBef>
        <a:spcAft>
          <a:spcPct val="0"/>
        </a:spcAft>
        <a:buChar char="»"/>
        <a:defRPr sz="2000">
          <a:solidFill>
            <a:schemeClr val="tx1"/>
          </a:solidFill>
          <a:latin typeface="+mn-lt"/>
          <a:ea typeface="+mn-ea"/>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86341189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10499014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11" tIns="45706" rIns="91411" bIns="45706" rtlCol="0" anchor="ctr">
            <a:normAutofit/>
          </a:bodyPr>
          <a:lstStyle/>
          <a:p>
            <a:r>
              <a:rPr lang="en-US" dirty="0"/>
              <a:t>Click to edit Master title style</a:t>
            </a:r>
          </a:p>
        </p:txBody>
      </p:sp>
    </p:spTree>
    <p:extLst>
      <p:ext uri="{BB962C8B-B14F-4D97-AF65-F5344CB8AC3E}">
        <p14:creationId xmlns:p14="http://schemas.microsoft.com/office/powerpoint/2010/main" val="264140648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118" rtl="0" eaLnBrk="1" latinLnBrk="0" hangingPunct="1">
        <a:spcBef>
          <a:spcPct val="0"/>
        </a:spcBef>
        <a:buNone/>
        <a:defRPr sz="4400" kern="1200">
          <a:solidFill>
            <a:srgbClr val="FFFFFF"/>
          </a:solidFill>
          <a:latin typeface="Arial"/>
          <a:ea typeface="+mj-ea"/>
          <a:cs typeface="Arial"/>
        </a:defRPr>
      </a:lvl1pPr>
    </p:titleStyle>
    <p:bodyStyle>
      <a:lvl1pPr marL="342796" indent="-342796" algn="l" defTabSz="914118"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722" indent="-285662" algn="l" defTabSz="914118"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647" indent="-228529" algn="l" defTabSz="914118"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599708"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6770" indent="-228529" algn="l" defTabSz="914118"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65458763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8684501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defTabSz="914400" fontAlgn="base">
              <a:spcBef>
                <a:spcPct val="0"/>
              </a:spcBef>
              <a:spcAft>
                <a:spcPct val="0"/>
              </a:spcAft>
              <a:defRPr/>
            </a:pPr>
            <a:fld id="{20DDAB0E-CAE4-5041-ACDE-D20EC284A8F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76250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5.xml"/><Relationship Id="rId1" Type="http://schemas.openxmlformats.org/officeDocument/2006/relationships/themeOverride" Target="../theme/themeOverride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5.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5.xml"/><Relationship Id="rId1" Type="http://schemas.openxmlformats.org/officeDocument/2006/relationships/themeOverride" Target="../theme/themeOverride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2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7.xml"/><Relationship Id="rId1" Type="http://schemas.openxmlformats.org/officeDocument/2006/relationships/themeOverride" Target="../theme/themeOverride4.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5.xml"/><Relationship Id="rId1" Type="http://schemas.openxmlformats.org/officeDocument/2006/relationships/themeOverride" Target="../theme/themeOverride6.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ثابتة لكن متألمة</a:t>
            </a:r>
            <a:endParaRPr lang="en-US" b="1" dirty="0">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834115" y="207067"/>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كنيسة سميرنا</a:t>
            </a: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(رؤيا 2: 8-11)</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427085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err="1">
                <a:effectLst>
                  <a:glow rad="241300">
                    <a:schemeClr val="tx1"/>
                  </a:glow>
                </a:effectLst>
                <a:latin typeface="Arial" charset="0"/>
                <a:ea typeface="ＭＳ Ｐゴシック" charset="0"/>
              </a:rPr>
              <a:t>إيشان</a:t>
            </a:r>
            <a:r>
              <a:rPr lang="ar-JO" sz="5400" b="1" dirty="0">
                <a:effectLst>
                  <a:glow rad="241300">
                    <a:schemeClr val="tx1"/>
                  </a:glow>
                </a:effectLst>
                <a:latin typeface="Arial" charset="0"/>
                <a:ea typeface="ＭＳ Ｐゴシック" charset="0"/>
              </a:rPr>
              <a:t> ونيها</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47416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90 قتيلاً</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150 جريحاً</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13 أرملة</a:t>
            </a: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36 يتيماً</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53 فقدوا مصدر عيشهم</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476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16048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غياب الأطباء</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10546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charset="0"/>
                <a:ea typeface="ＭＳ Ｐゴシック" charset="0"/>
              </a:rPr>
              <a:t>كنيسة جميع القديسين</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303462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ar-JO" b="1" dirty="0">
                <a:latin typeface="Arial" charset="0"/>
                <a:ea typeface="ＭＳ Ｐゴシック" charset="0"/>
              </a:rPr>
              <a:t>في أي مجال تضطهد من أجل إيمانك بالمسيح؟</a:t>
            </a:r>
            <a:endParaRPr lang="en-US" b="1" dirty="0">
              <a:latin typeface="Arial" charset="0"/>
              <a:ea typeface="ＭＳ Ｐゴシック" charset="0"/>
            </a:endParaRPr>
          </a:p>
        </p:txBody>
      </p:sp>
    </p:spTree>
    <p:extLst>
      <p:ext uri="{BB962C8B-B14F-4D97-AF65-F5344CB8AC3E}">
        <p14:creationId xmlns:p14="http://schemas.microsoft.com/office/powerpoint/2010/main" val="2305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ar-JO" b="1" dirty="0">
                <a:latin typeface="Arial" charset="0"/>
                <a:ea typeface="ＭＳ Ｐゴシック" charset="0"/>
              </a:rPr>
              <a:t>كيف يريدنا يسوع أن نتجاوب مع الإضطهاد؟ </a:t>
            </a:r>
            <a:endParaRPr lang="en-US" b="1" dirty="0">
              <a:latin typeface="Arial" charset="0"/>
              <a:ea typeface="ＭＳ Ｐゴシック" charset="0"/>
            </a:endParaRPr>
          </a:p>
        </p:txBody>
      </p:sp>
    </p:spTree>
    <p:extLst>
      <p:ext uri="{BB962C8B-B14F-4D97-AF65-F5344CB8AC3E}">
        <p14:creationId xmlns:p14="http://schemas.microsoft.com/office/powerpoint/2010/main" val="8414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2402"/>
          </a:xfrm>
          <a:prstGeom prst="rect">
            <a:avLst/>
          </a:prstGeom>
          <a:solidFill>
            <a:schemeClr val="tx1"/>
          </a:solidFill>
          <a:ln w="9525">
            <a:solidFill>
              <a:schemeClr val="tx1"/>
            </a:solidFill>
            <a:round/>
            <a:headEnd/>
            <a:tailEnd type="stealth" w="lg" len="lg"/>
          </a:ln>
        </p:spPr>
        <p:txBody>
          <a:bodyPr lIns="89967" tIns="46784" rIns="89967" bIns="46784">
            <a:spAutoFit/>
          </a:bodyPr>
          <a:lstStyle/>
          <a:p>
            <a:pPr marL="0" marR="0" lvl="0" indent="0" algn="l" defTabSz="914071"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كتابة يسوع لخدمته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184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8640"/>
            <a:ext cx="8928992" cy="2304256"/>
          </a:xfrm>
        </p:spPr>
        <p:txBody>
          <a:bodyPr/>
          <a:lstStyle/>
          <a:p>
            <a:r>
              <a:rPr lang="ar-JO" b="1" dirty="0">
                <a:latin typeface="Arial" panose="020B0604020202020204" pitchFamily="34" charset="0"/>
                <a:cs typeface="Arial" panose="020B0604020202020204" pitchFamily="34" charset="0"/>
              </a:rPr>
              <a:t>إن أراد يسوع أن يكتب رسالة لكنيستنا        فماذا سيكتب فيها؟</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511983"/>
            <a:ext cx="5588000" cy="4191000"/>
          </a:xfrm>
          <a:prstGeom prst="rect">
            <a:avLst/>
          </a:prstGeom>
        </p:spPr>
      </p:pic>
      <p:sp>
        <p:nvSpPr>
          <p:cNvPr id="5" name="TextBox 4"/>
          <p:cNvSpPr txBox="1"/>
          <p:nvPr/>
        </p:nvSpPr>
        <p:spPr>
          <a:xfrm>
            <a:off x="4473230" y="3146782"/>
            <a:ext cx="684736" cy="923297"/>
          </a:xfrm>
          <a:prstGeom prst="rect">
            <a:avLst/>
          </a:prstGeom>
          <a:noFill/>
        </p:spPr>
        <p:txBody>
          <a:bodyPr wrap="none" lIns="91407" tIns="45704" rIns="91407" bIns="45704" rtlCol="0">
            <a:spAutoFit/>
          </a:body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a:t>
            </a:r>
          </a:p>
        </p:txBody>
      </p:sp>
      <p:sp>
        <p:nvSpPr>
          <p:cNvPr id="6" name="TextBox 5"/>
          <p:cNvSpPr txBox="1"/>
          <p:nvPr/>
        </p:nvSpPr>
        <p:spPr>
          <a:xfrm>
            <a:off x="2003785" y="4473235"/>
            <a:ext cx="5400933" cy="1200329"/>
          </a:xfrm>
          <a:prstGeom prst="rect">
            <a:avLst/>
          </a:prstGeom>
          <a:noFill/>
        </p:spPr>
        <p:txBody>
          <a:bodyPr wrap="square" lIns="91407" tIns="45704" rIns="91407" bIns="45704" rtlCol="0">
            <a:spAutoFit/>
          </a:body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 الرؤيا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135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IDOP</a:t>
            </a: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اليوم العالمي للصلاة                     من أجل الكنيسة المضطهدة </a:t>
            </a: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11-10-2013</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86878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98"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نايسة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19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آسيا الصغرى عام 95 م</a:t>
            </a:r>
            <a:endParaRPr lang="en-US" dirty="0">
              <a:latin typeface="Arial" charset="0"/>
              <a:ea typeface="ＭＳ Ｐゴシック" charset="0"/>
            </a:endParaRP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ارتريا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افرودايسيس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إزاني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هيرقلية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ميلتوس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أدراماتيوم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622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7648882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أرثيريا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أومنيا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إيزاني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هيرقلية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مالطا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أدرميتيوت</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41424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00802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الكواكب السبع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سر السبعة الكواكب التي رأيت على يميني والسبع المناير الذهبية :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988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743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9545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125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السبع (رؤيا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2277150" y="2930019"/>
            <a:ext cx="92642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816351" y="4296856"/>
            <a:ext cx="8636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5292725" y="4080956"/>
            <a:ext cx="14033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89325" y="5809744"/>
            <a:ext cx="148024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08627" y="4690050"/>
            <a:ext cx="136683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6349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7" tIns="45704" rIns="91407" bIns="45704"/>
          <a:lstStyle/>
          <a:p>
            <a:pPr marL="0" marR="0" lvl="0" indent="0" algn="l" defTabSz="914071"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9"/>
            <a:ext cx="703972"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ar-JO" sz="3600" b="1" dirty="0">
                <a:solidFill>
                  <a:srgbClr val="FFFFFF"/>
                </a:solidFill>
                <a:latin typeface="Arial" charset="0"/>
                <a:cs typeface="Arial" charset="0"/>
              </a:rPr>
              <a:t>كانت أفسس          عاصمة آسيا</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362984407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لكن عندي عليك</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أنك تركت محبتك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a:t>
            </a:r>
          </a:p>
        </p:txBody>
      </p:sp>
      <p:sp>
        <p:nvSpPr>
          <p:cNvPr id="790531" name="Title 4"/>
          <p:cNvSpPr>
            <a:spLocks noGrp="1"/>
          </p:cNvSpPr>
          <p:nvPr>
            <p:ph type="title" idx="4294967295"/>
          </p:nvPr>
        </p:nvSpPr>
        <p:spPr>
          <a:xfrm>
            <a:off x="4114800" y="5682342"/>
            <a:ext cx="5029200" cy="838200"/>
          </a:xfrm>
          <a:noFill/>
        </p:spPr>
        <p:txBody>
          <a:bodyPr/>
          <a:lstStyle/>
          <a:p>
            <a:r>
              <a:rPr lang="ar-SA" b="1" dirty="0">
                <a:solidFill>
                  <a:srgbClr val="FFFFFF"/>
                </a:solidFill>
                <a:latin typeface="Arial" panose="020B0604020202020204" pitchFamily="34" charset="0"/>
                <a:ea typeface="ＭＳ Ｐゴシック" charset="0"/>
                <a:cs typeface="Arial" panose="020B0604020202020204" pitchFamily="34"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أفسس</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نشيطة لكن متراجعة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400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 </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22 أيلول 2013</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3813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ar-JO" sz="4000" b="1" dirty="0">
                <a:solidFill>
                  <a:schemeClr val="bg1"/>
                </a:solidFill>
                <a:latin typeface="Arial" panose="020B0604020202020204" pitchFamily="34" charset="0"/>
                <a:ea typeface="Osaka" charset="0"/>
                <a:cs typeface="Arial" panose="020B0604020202020204" pitchFamily="34" charset="0"/>
              </a:rPr>
              <a:t>كيف نتحمل الألم؟</a:t>
            </a:r>
            <a:br>
              <a:rPr lang="en-US" sz="4000" b="1" dirty="0">
                <a:solidFill>
                  <a:schemeClr val="bg1"/>
                </a:solidFill>
                <a:latin typeface="Arial" panose="020B0604020202020204" pitchFamily="34" charset="0"/>
                <a:ea typeface="Osaka" charset="0"/>
                <a:cs typeface="Arial" panose="020B0604020202020204" pitchFamily="34" charset="0"/>
              </a:rPr>
            </a:br>
            <a:r>
              <a:rPr lang="ar-JO" sz="4000" b="1" dirty="0">
                <a:solidFill>
                  <a:schemeClr val="bg1"/>
                </a:solidFill>
                <a:latin typeface="Arial" panose="020B0604020202020204" pitchFamily="34" charset="0"/>
                <a:ea typeface="Osaka" charset="0"/>
                <a:cs typeface="Arial" panose="020B0604020202020204" pitchFamily="34" charset="0"/>
              </a:rPr>
              <a:t>أعطى المسيح سميرنا ثلاث طرق</a:t>
            </a:r>
            <a:endParaRPr lang="en-US" sz="4000" b="1" dirty="0">
              <a:solidFill>
                <a:schemeClr val="bg1"/>
              </a:solidFill>
              <a:latin typeface="Arial" panose="020B0604020202020204" pitchFamily="34" charset="0"/>
              <a:ea typeface="Osaka" charset="0"/>
              <a:cs typeface="Arial" panose="020B0604020202020204" pitchFamily="34"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39239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1336805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 السبع كنائس (رؤيا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أرثيريا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أومنيا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إيزاني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هيرقلية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مالطا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أدرميتيوت</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86838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663687" y="2349500"/>
            <a:ext cx="3060838"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والأخير الذي مات وقام من جديد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41589" y="2349500"/>
            <a:ext cx="3257550"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332383" y="1844675"/>
            <a:ext cx="3895379" cy="3671888"/>
            <a:chOff x="-30451731" y="1844824"/>
            <a:chExt cx="36751923" cy="3672408"/>
          </a:xfrm>
        </p:grpSpPr>
        <p:sp>
          <p:nvSpPr>
            <p:cNvPr id="792599" name="Oval 21"/>
            <p:cNvSpPr>
              <a:spLocks noChangeArrowheads="1"/>
            </p:cNvSpPr>
            <p:nvPr/>
          </p:nvSpPr>
          <p:spPr bwMode="auto">
            <a:xfrm>
              <a:off x="-30451731" y="1844824"/>
              <a:ext cx="36751923" cy="3672408"/>
            </a:xfrm>
            <a:prstGeom prst="ellipse">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7325961" y="1878167"/>
              <a:ext cx="32760062" cy="12004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5387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ar-JO" sz="4400" b="1" dirty="0">
                <a:latin typeface="Arial"/>
                <a:ea typeface="Times New Roman"/>
                <a:cs typeface="Arial"/>
              </a:rPr>
              <a:t>اشكر المسيح </a:t>
            </a:r>
            <a:br>
              <a:rPr lang="ar-JO" sz="4400" b="1" dirty="0">
                <a:latin typeface="Arial"/>
                <a:ea typeface="Times New Roman"/>
                <a:cs typeface="Arial"/>
              </a:rPr>
            </a:br>
            <a:r>
              <a:rPr lang="ar-JO" sz="4400" b="1" dirty="0">
                <a:latin typeface="Arial"/>
                <a:ea typeface="Times New Roman"/>
                <a:cs typeface="Arial"/>
              </a:rPr>
              <a:t>أنه يتفهم </a:t>
            </a:r>
            <a:br>
              <a:rPr lang="ar-JO" sz="4400" b="1" dirty="0">
                <a:latin typeface="Arial"/>
                <a:ea typeface="Times New Roman"/>
                <a:cs typeface="Arial"/>
              </a:rPr>
            </a:br>
            <a:r>
              <a:rPr lang="ar-JO" sz="4400" b="1" dirty="0">
                <a:latin typeface="Arial"/>
                <a:ea typeface="Times New Roman"/>
                <a:cs typeface="Arial"/>
              </a:rPr>
              <a:t>مناطق ألمك الشخصي</a:t>
            </a:r>
            <a:endParaRPr lang="en-US" sz="19900" b="1" dirty="0"/>
          </a:p>
        </p:txBody>
      </p:sp>
    </p:spTree>
    <p:extLst>
      <p:ext uri="{BB962C8B-B14F-4D97-AF65-F5344CB8AC3E}">
        <p14:creationId xmlns:p14="http://schemas.microsoft.com/office/powerpoint/2010/main" val="223780098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http://</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abcnews.go.com</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/Health/meet-toddler-feels-pain/</a:t>
            </a:r>
            <a:r>
              <a:rPr kumimoji="0" lang="en-US" sz="16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story?id</a:t>
            </a:r>
            <a:r>
              <a:rPr kumimoji="0" lang="en-US" sz="1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=20658484</a:t>
            </a:r>
            <a:endParaRPr kumimoji="0" lang="en-US" sz="11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ar-JO" sz="6000" b="1" dirty="0">
                <a:effectLst>
                  <a:glow rad="152400">
                    <a:schemeClr val="tx1"/>
                  </a:glow>
                </a:effectLst>
              </a:rPr>
              <a:t>إسحق براون</a:t>
            </a:r>
            <a:br>
              <a:rPr lang="en-US" sz="6000" b="1" dirty="0">
                <a:effectLst>
                  <a:glow rad="152400">
                    <a:schemeClr val="tx1"/>
                  </a:glow>
                </a:effectLst>
              </a:rPr>
            </a:br>
            <a:r>
              <a:rPr lang="ar-JO" b="1" dirty="0">
                <a:effectLst>
                  <a:glow rad="152400">
                    <a:schemeClr val="tx1"/>
                  </a:glow>
                </a:effectLst>
              </a:rPr>
              <a:t>الولد الذي لا يشعر بالألم</a:t>
            </a:r>
            <a:endParaRPr lang="en-US" b="1" dirty="0">
              <a:effectLst>
                <a:glow rad="152400">
                  <a:schemeClr val="tx1"/>
                </a:glow>
              </a:effectLst>
            </a:endParaRPr>
          </a:p>
        </p:txBody>
      </p:sp>
    </p:spTree>
    <p:extLst>
      <p:ext uri="{BB962C8B-B14F-4D97-AF65-F5344CB8AC3E}">
        <p14:creationId xmlns:p14="http://schemas.microsoft.com/office/powerpoint/2010/main" val="34861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latin typeface="Arial" panose="020B0604020202020204" pitchFamily="34" charset="0"/>
                <a:cs typeface="Arial" panose="020B0604020202020204" pitchFamily="34" charset="0"/>
              </a:rPr>
              <a:t>Isaac Brown</a:t>
            </a:r>
            <a:br>
              <a:rPr lang="en-US" sz="6000"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http://</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www.medicaldaily.com</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/can-boy-who-feels-no-pain-help-chronic-pain-sufferers-261005</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p:cNvSpPr txBox="1">
            <a:spLocks/>
          </p:cNvSpPr>
          <p:nvPr/>
        </p:nvSpPr>
        <p:spPr bwMode="auto">
          <a:xfrm>
            <a:off x="1329239" y="2359043"/>
            <a:ext cx="6831101" cy="376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marL="0" marR="0" lvl="0" indent="0" algn="l" defTabSz="45703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769CFEC8-7951-601C-9411-96B60FCAF3F6}"/>
              </a:ext>
            </a:extLst>
          </p:cNvPr>
          <p:cNvSpPr txBox="1">
            <a:spLocks/>
          </p:cNvSpPr>
          <p:nvPr/>
        </p:nvSpPr>
        <p:spPr bwMode="auto">
          <a:xfrm>
            <a:off x="9370031" y="2701390"/>
            <a:ext cx="9144000" cy="376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تتذكر والدته كاري قائلة: عندما تم تشخيص حالته                   قال الأطباء إنه لا يوجد شيء يمكننا القيام به                         من أجل إسحاق لكن ليس بعد على أي حال.                          لكن حقيقة أنهم يستطيعون أخذ جينته المتحورة                   وجعل الأشخاص الذين يعانون من الألم المزمن                  يشعرون بألم أقل. تلك الفكرة غير حقيقية...                           لقد أعطانا الله إسحاق ربما لهذا الغرض بالذات</a:t>
            </a:r>
          </a:p>
        </p:txBody>
      </p:sp>
    </p:spTree>
    <p:extLst>
      <p:ext uri="{BB962C8B-B14F-4D97-AF65-F5344CB8AC3E}">
        <p14:creationId xmlns:p14="http://schemas.microsoft.com/office/powerpoint/2010/main" val="32556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463040"/>
          </a:xfrm>
          <a:prstGeom prst="rect">
            <a:avLst/>
          </a:prstGeom>
          <a:gradFill flip="none" rotWithShape="1">
            <a:gsLst>
              <a:gs pos="0">
                <a:srgbClr val="7030A0"/>
              </a:gs>
              <a:gs pos="93000">
                <a:schemeClr val="tx1"/>
              </a:gs>
            </a:gsLst>
            <a:path path="circle">
              <a:fillToRect l="50000" t="50000" r="50000" b="50000"/>
            </a:path>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2"/>
          <p:cNvSpPr txBox="1">
            <a:spLocks noChangeArrowheads="1"/>
          </p:cNvSpPr>
          <p:nvPr/>
        </p:nvSpPr>
        <p:spPr bwMode="auto">
          <a:xfrm>
            <a:off x="148856" y="1109177"/>
            <a:ext cx="8761227" cy="5748824"/>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3" indent="0" algn="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يمكن أن نتوقع حدوث الألم للأشرار لكن لماذا يجب أن يتألم الأتقياء؟ يقدم لنا الكتاب المقدس مجموعة من الأسباب: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3" indent="0" algn="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قد يكون الألم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1. تأديبي</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(1 كو 11: 30-32، عب 12: 3-13)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2. وقائي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شوكة بولس في الجسد، 2 كو 12: 7)</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3. تعلم الطاعة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آلام المسيح، عب 5: 8، راجع رو 5: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4" indent="-401638" algn="r" defTabSz="45703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4. تقديم شهادة أفضل عن المسيح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(كما في أعمال 9: 16)</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والفورد، رؤيا يوحنا، في تعليق معرفة الكتاب المقدس، ٢: ٩٣٥</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latin typeface="Arial" panose="020B0604020202020204" pitchFamily="34" charset="0"/>
                <a:ea typeface="ＭＳ Ｐゴシック" charset="0"/>
                <a:cs typeface="Arial" panose="020B0604020202020204" pitchFamily="34" charset="0"/>
              </a:rPr>
              <a:t>أسباب الألم</a:t>
            </a:r>
            <a:endParaRPr lang="en-US" sz="5400"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306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ar-JO" dirty="0">
                <a:latin typeface="Arial" panose="020B0604020202020204" pitchFamily="34" charset="0"/>
                <a:cs typeface="Arial" panose="020B0604020202020204" pitchFamily="34" charset="0"/>
              </a:rPr>
              <a:t>يشعر المسيح بألمك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8562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28958802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 y="104775"/>
            <a:ext cx="9144000" cy="6858000"/>
          </a:xfrm>
          <a:prstGeom prst="rect">
            <a:avLst/>
          </a:prstGeom>
        </p:spPr>
      </p:pic>
    </p:spTree>
    <p:extLst>
      <p:ext uri="{BB962C8B-B14F-4D97-AF65-F5344CB8AC3E}">
        <p14:creationId xmlns:p14="http://schemas.microsoft.com/office/powerpoint/2010/main" val="10071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630313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59088" y="2349500"/>
            <a:ext cx="28654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831149"/>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 الأول والآخر 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554287" y="2349500"/>
            <a:ext cx="3244851"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554287" y="1844675"/>
            <a:ext cx="3673475" cy="3671888"/>
            <a:chOff x="2555776" y="1844824"/>
            <a:chExt cx="3744416" cy="3672409"/>
          </a:xfrm>
        </p:grpSpPr>
        <p:sp>
          <p:nvSpPr>
            <p:cNvPr id="792599" name="Oval 21"/>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3" name="TextBox 22"/>
            <p:cNvSpPr txBox="1"/>
            <p:nvPr/>
          </p:nvSpPr>
          <p:spPr>
            <a:xfrm>
              <a:off x="3421865" y="1878167"/>
              <a:ext cx="2012238" cy="1200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447925" y="1349375"/>
            <a:ext cx="4284663" cy="4600575"/>
            <a:chOff x="2060104" y="1349152"/>
            <a:chExt cx="4672136" cy="4600129"/>
          </a:xfrm>
        </p:grpSpPr>
        <p:sp>
          <p:nvSpPr>
            <p:cNvPr id="17" name="Oval 16"/>
            <p:cNvSpPr/>
            <p:nvPr/>
          </p:nvSpPr>
          <p:spPr bwMode="auto">
            <a:xfrm>
              <a:off x="2060104" y="1349152"/>
              <a:ext cx="4672136" cy="4600129"/>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9" name="TextBox 18"/>
            <p:cNvSpPr txBox="1"/>
            <p:nvPr/>
          </p:nvSpPr>
          <p:spPr>
            <a:xfrm>
              <a:off x="2975156" y="1451725"/>
              <a:ext cx="2663895" cy="156950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141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ar-JO" b="1" dirty="0">
                <a:solidFill>
                  <a:schemeClr val="bg1"/>
                </a:solidFill>
                <a:effectLst>
                  <a:glow rad="139700">
                    <a:schemeClr val="tx2"/>
                  </a:glow>
                </a:effectLst>
                <a:latin typeface="Arial" charset="0"/>
                <a:ea typeface="ＭＳ Ｐゴシック" charset="0"/>
              </a:rPr>
              <a:t>من يخاف أكثر؟</a:t>
            </a:r>
            <a:endParaRPr lang="en-US" b="1" dirty="0">
              <a:solidFill>
                <a:schemeClr val="bg1"/>
              </a:solidFill>
              <a:effectLst>
                <a:glow rad="139700">
                  <a:schemeClr val="tx2"/>
                </a:glow>
              </a:effectLst>
              <a:latin typeface="Arial" charset="0"/>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المضطهَدون</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وأما </a:t>
            </a:r>
            <a:r>
              <a:rPr kumimoji="0" lang="ar-JO"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خوفهم </a:t>
            </a: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(المضطهِدون) فلا تخافوه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بط 3: 14ب)</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29138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1"/>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دماء الشهداء هي بذار الكنيسة</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ترتليانوس</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624648" name="Rectangle 8"/>
          <p:cNvSpPr>
            <a:spLocks noGrp="1" noChangeArrowheads="1"/>
          </p:cNvSpPr>
          <p:nvPr>
            <p:ph type="ctrTitle"/>
          </p:nvPr>
        </p:nvSpPr>
        <p:spPr>
          <a:xfrm>
            <a:off x="609601" y="228600"/>
            <a:ext cx="7924800" cy="1639957"/>
          </a:xfrm>
        </p:spPr>
        <p:txBody>
          <a:bodyPr/>
          <a:lstStyle/>
          <a:p>
            <a:r>
              <a:rPr lang="ar-JO" sz="17000" b="1" dirty="0">
                <a:latin typeface="Arial" panose="020B0604020202020204" pitchFamily="34" charset="0"/>
                <a:cs typeface="Arial" panose="020B0604020202020204" pitchFamily="34" charset="0"/>
              </a:rPr>
              <a:t>العطاء</a:t>
            </a:r>
            <a:endParaRPr lang="en-US" sz="27500" b="1" dirty="0">
              <a:latin typeface="Arial" panose="020B0604020202020204" pitchFamily="34" charset="0"/>
              <a:cs typeface="Arial" panose="020B0604020202020204" pitchFamily="34" charset="0"/>
            </a:endParaRPr>
          </a:p>
        </p:txBody>
      </p:sp>
      <p:sp>
        <p:nvSpPr>
          <p:cNvPr id="624651" name="Rectangle 11"/>
          <p:cNvSpPr>
            <a:spLocks noChangeArrowheads="1"/>
          </p:cNvSpPr>
          <p:nvPr/>
        </p:nvSpPr>
        <p:spPr bwMode="auto">
          <a:xfrm>
            <a:off x="2034298" y="2438400"/>
            <a:ext cx="5029200" cy="31853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07" tIns="45704" rIns="91407" bIns="45704"/>
          <a:lstStyle/>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altLang="ja-JP"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وإن سلمت جسدي      حتى أحترق                ولكن ليس لي محبة          فلا أنتفع شيئاً</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071" rtl="0" eaLnBrk="1" fontAlgn="base" latinLnBrk="0" hangingPunct="1">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13: 3)</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3769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مخصص لشهداء كنيسة جميع القديسين في انفجار بيشاور</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لا أحد يستطيع أن يحركهم ولا يمكنهم أن يرتعدوا</a:t>
            </a: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19163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نتصرف أحياناً بدافع الخوف</a:t>
            </a:r>
            <a:endParaRPr kumimoji="0" lang="en-US" sz="40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4043153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578638"/>
            <a:ext cx="9144000" cy="980728"/>
          </a:xfrm>
          <a:noFill/>
          <a:ln>
            <a:noFill/>
          </a:ln>
        </p:spPr>
        <p:txBody>
          <a:bodyPr vert="horz" wrap="square" lIns="91407" tIns="45704" rIns="91407" bIns="45704" numCol="1" anchor="ctr" anchorCtr="0" compatLnSpc="1">
            <a:prstTxWarp prst="textNoShape">
              <a:avLst/>
            </a:prstTxWarp>
          </a:bodyPr>
          <a:lstStyle/>
          <a:p>
            <a:r>
              <a:rPr lang="ar-JO" b="1" dirty="0">
                <a:effectLst>
                  <a:glow rad="241300">
                    <a:schemeClr val="tx1"/>
                  </a:glow>
                </a:effectLst>
                <a:latin typeface="Arial" charset="0"/>
                <a:ea typeface="ＭＳ Ｐゴシック" charset="0"/>
              </a:rPr>
              <a:t>يطالب المسيحيون الهنود                        بقطع العلاقات مع باكستان</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الردود السياسية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12152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ردود غاضبة</a:t>
            </a:r>
            <a:endPar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1705093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3753718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تألم عضو واحد</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648484"/>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فإن ردنا</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670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3687367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ar-JO" sz="6600" b="1" dirty="0">
                <a:effectLst>
                  <a:glow rad="241300">
                    <a:schemeClr val="tx1"/>
                  </a:glow>
                </a:effectLst>
                <a:latin typeface="Arial" charset="0"/>
                <a:ea typeface="ＭＳ Ｐゴシック" charset="0"/>
              </a:rPr>
              <a:t>هل ستعترف بخوفك              من الألم الآن؟</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11567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3857487" cy="5067300"/>
          </a:xfrm>
        </p:spPr>
        <p:txBody>
          <a:bodyPr anchor="ctr"/>
          <a:lstStyle/>
          <a:p>
            <a:pPr marL="533209" indent="-533209" algn="r"/>
            <a:r>
              <a:rPr lang="ar-JO" sz="4000" b="1" kern="1200" dirty="0">
                <a:solidFill>
                  <a:srgbClr val="FFFFFF"/>
                </a:solidFill>
                <a:effectLst>
                  <a:glow rad="152400">
                    <a:schemeClr val="tx1"/>
                  </a:glow>
                </a:effectLst>
                <a:latin typeface="Arial"/>
                <a:ea typeface="ＭＳ Ｐゴシック"/>
                <a:cs typeface="Arial"/>
              </a:rPr>
              <a:t>1. أدرك أن </a:t>
            </a:r>
            <a:br>
              <a:rPr lang="ar-JO" sz="4000" b="1" kern="1200" dirty="0">
                <a:solidFill>
                  <a:srgbClr val="FFFFFF"/>
                </a:solidFill>
                <a:effectLst>
                  <a:glow rad="152400">
                    <a:schemeClr val="tx1"/>
                  </a:glow>
                </a:effectLst>
                <a:latin typeface="Arial"/>
                <a:ea typeface="ＭＳ Ｐゴシック"/>
                <a:cs typeface="Arial"/>
              </a:rPr>
            </a:br>
            <a:r>
              <a:rPr lang="ar-JO" sz="6000" b="1" kern="1200" dirty="0">
                <a:solidFill>
                  <a:srgbClr val="FFFFFF"/>
                </a:solidFill>
                <a:effectLst>
                  <a:glow rad="152400">
                    <a:schemeClr val="tx1"/>
                  </a:glow>
                </a:effectLst>
                <a:latin typeface="Arial"/>
                <a:ea typeface="ＭＳ Ｐゴシック"/>
                <a:cs typeface="Arial"/>
              </a:rPr>
              <a:t>المسيح </a:t>
            </a:r>
            <a:br>
              <a:rPr lang="ar-JO" sz="4000" b="1" kern="1200" dirty="0">
                <a:solidFill>
                  <a:srgbClr val="FFFFFF"/>
                </a:solidFill>
                <a:effectLst>
                  <a:glow rad="152400">
                    <a:schemeClr val="tx1"/>
                  </a:glow>
                </a:effectLst>
                <a:latin typeface="Arial"/>
                <a:ea typeface="ＭＳ Ｐゴシック"/>
                <a:cs typeface="Arial"/>
              </a:rPr>
            </a:br>
            <a:r>
              <a:rPr lang="ar-JO" sz="8800" b="1" kern="1200" dirty="0">
                <a:solidFill>
                  <a:srgbClr val="FFFF00"/>
                </a:solidFill>
                <a:effectLst>
                  <a:glow rad="152400">
                    <a:schemeClr val="tx1"/>
                  </a:glow>
                </a:effectLst>
                <a:latin typeface="Arial"/>
                <a:ea typeface="ＭＳ Ｐゴシック"/>
                <a:cs typeface="Arial"/>
              </a:rPr>
              <a:t>يتفهم</a:t>
            </a:r>
            <a:r>
              <a:rPr lang="ar-JO" sz="4000" b="1" kern="1200" dirty="0">
                <a:solidFill>
                  <a:srgbClr val="FFFF00"/>
                </a:solidFill>
                <a:effectLst>
                  <a:glow rad="152400">
                    <a:schemeClr val="tx1"/>
                  </a:glow>
                </a:effectLst>
                <a:latin typeface="Arial"/>
                <a:ea typeface="ＭＳ Ｐゴシック"/>
                <a:cs typeface="Arial"/>
              </a:rPr>
              <a:t>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ألمك </a:t>
            </a:r>
            <a:br>
              <a:rPr lang="ar-JO" sz="4000" b="1" kern="1200" dirty="0">
                <a:solidFill>
                  <a:srgbClr val="FFFFFF"/>
                </a:solidFill>
                <a:effectLst>
                  <a:glow rad="152400">
                    <a:schemeClr val="tx1"/>
                  </a:glow>
                </a:effectLst>
                <a:latin typeface="Arial"/>
                <a:ea typeface="ＭＳ Ｐゴシック"/>
                <a:cs typeface="Arial"/>
              </a:rPr>
            </a:br>
            <a:r>
              <a:rPr lang="ar-JO" sz="4000" b="1" kern="1200" dirty="0">
                <a:solidFill>
                  <a:srgbClr val="FFFFFF"/>
                </a:solidFill>
                <a:effectLst>
                  <a:glow rad="152400">
                    <a:schemeClr val="tx1"/>
                  </a:glow>
                </a:effectLst>
                <a:latin typeface="Arial"/>
                <a:ea typeface="ＭＳ Ｐゴシック"/>
                <a:cs typeface="Arial"/>
              </a:rPr>
              <a:t>(2: 8-9)</a:t>
            </a:r>
            <a:r>
              <a:rPr lang="en-US" sz="4000" b="1" kern="1200" dirty="0">
                <a:solidFill>
                  <a:srgbClr val="FFFFFF"/>
                </a:solidFill>
                <a:effectLst>
                  <a:glow rad="152400">
                    <a:schemeClr val="tx1"/>
                  </a:glow>
                </a:effectLst>
                <a:latin typeface="Arial"/>
                <a:ea typeface="ＭＳ Ｐゴシック"/>
                <a:cs typeface="Arial"/>
              </a:rPr>
              <a:t> </a:t>
            </a:r>
            <a:endParaRPr lang="en-US" dirty="0"/>
          </a:p>
        </p:txBody>
      </p:sp>
    </p:spTree>
    <p:extLst>
      <p:ext uri="{BB962C8B-B14F-4D97-AF65-F5344CB8AC3E}">
        <p14:creationId xmlns:p14="http://schemas.microsoft.com/office/powerpoint/2010/main" val="755206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ar-JO" b="1" dirty="0">
                <a:solidFill>
                  <a:schemeClr val="bg1"/>
                </a:solidFill>
                <a:latin typeface="Arial" panose="020B0604020202020204" pitchFamily="34" charset="0"/>
                <a:ea typeface="Osaka" charset="0"/>
                <a:cs typeface="Arial" panose="020B0604020202020204" pitchFamily="34" charset="0"/>
              </a:rPr>
              <a:t>2. لا </a:t>
            </a:r>
            <a:r>
              <a:rPr lang="ar-JO" b="1" dirty="0">
                <a:solidFill>
                  <a:srgbClr val="FFFF00"/>
                </a:solidFill>
                <a:latin typeface="Arial" panose="020B0604020202020204" pitchFamily="34" charset="0"/>
                <a:ea typeface="Osaka" charset="0"/>
                <a:cs typeface="Arial" panose="020B0604020202020204" pitchFamily="34" charset="0"/>
              </a:rPr>
              <a:t>تخف</a:t>
            </a:r>
            <a:r>
              <a:rPr lang="ar-JO" b="1" dirty="0">
                <a:solidFill>
                  <a:schemeClr val="bg1"/>
                </a:solidFill>
                <a:latin typeface="Arial" panose="020B0604020202020204" pitchFamily="34" charset="0"/>
                <a:ea typeface="Osaka" charset="0"/>
                <a:cs typeface="Arial" panose="020B0604020202020204" pitchFamily="34" charset="0"/>
              </a:rPr>
              <a:t> من الألم لأجل المسيح (2: 10أ)</a:t>
            </a:r>
            <a:endParaRPr lang="en-US"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02645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ar-JO" sz="4800" b="1" dirty="0"/>
              <a:t>3. كن </a:t>
            </a:r>
            <a:r>
              <a:rPr lang="ar-JO" sz="4800" b="1" dirty="0">
                <a:solidFill>
                  <a:srgbClr val="FFFF00"/>
                </a:solidFill>
              </a:rPr>
              <a:t>أميناً</a:t>
            </a:r>
            <a:r>
              <a:rPr lang="ar-JO" sz="4800" b="1" dirty="0"/>
              <a:t> خلال الألم (2: 10ب-11)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2277195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305878" y="1268411"/>
            <a:ext cx="4987097" cy="5154613"/>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66053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ar-JO" altLang="ja-JP" sz="3600" b="1" dirty="0">
                <a:latin typeface="Arial" panose="020B0604020202020204" pitchFamily="34" charset="0"/>
                <a:ea typeface="ＭＳ Ｐゴシック" charset="0"/>
                <a:cs typeface="Arial" panose="020B0604020202020204" pitchFamily="34" charset="0"/>
              </a:rPr>
              <a:t>سميرنا: متألمة لكن ثابتة</a:t>
            </a:r>
            <a:endParaRPr lang="en-US" sz="3600" b="1"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هوذا إبليس مزمع أن يلقي بعضاً منكم في السجن    لكي تجربوا ويكون لكم ضيق عشرة أيام</a:t>
            </a:r>
          </a:p>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(2: 10ب)</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1872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565400" y="1349375"/>
            <a:ext cx="4167188"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23732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Arial" panose="020B0604020202020204" pitchFamily="34" charset="0"/>
                <a:ea typeface="ＭＳ Ｐゴシック" charset="0"/>
                <a:cs typeface="Arial" panose="020B0604020202020204" pitchFamily="34" charset="0"/>
              </a:rPr>
              <a:t>رؤيا ٢ : ١٠</a:t>
            </a:r>
            <a:br>
              <a:rPr lang="ar-SA" altLang="ja-JP" sz="3600" b="1" dirty="0">
                <a:latin typeface="Arial" panose="020B0604020202020204" pitchFamily="34" charset="0"/>
                <a:ea typeface="ＭＳ Ｐゴシック" charset="0"/>
                <a:cs typeface="Arial" panose="020B0604020202020204" pitchFamily="34" charset="0"/>
              </a:rPr>
            </a:br>
            <a:r>
              <a:rPr lang="ar-SA" altLang="ja-JP" sz="3600" b="1" dirty="0">
                <a:latin typeface="Arial" panose="020B0604020202020204" pitchFamily="34" charset="0"/>
                <a:ea typeface="ＭＳ Ｐゴシック" charset="0"/>
                <a:cs typeface="Arial" panose="020B0604020202020204" pitchFamily="34" charset="0"/>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ar-JO" altLang="ja-JP" dirty="0">
                <a:solidFill>
                  <a:schemeClr val="bg1"/>
                </a:solidFill>
                <a:latin typeface="Arial" panose="020B0604020202020204" pitchFamily="34" charset="0"/>
                <a:ea typeface="Osaka" charset="0"/>
                <a:cs typeface="Arial" panose="020B0604020202020204" pitchFamily="34" charset="0"/>
              </a:rPr>
              <a:t>استشهاد بيربيتوا (203 م)</a:t>
            </a:r>
            <a:endParaRPr lang="en-US" dirty="0">
              <a:solidFill>
                <a:schemeClr val="bg1"/>
              </a:solidFill>
              <a:latin typeface="Arial" panose="020B0604020202020204" pitchFamily="34" charset="0"/>
              <a:ea typeface="Osaka" charset="0"/>
              <a:cs typeface="Arial" panose="020B0604020202020204" pitchFamily="34" charset="0"/>
            </a:endParaRPr>
          </a:p>
        </p:txBody>
      </p:sp>
      <p:sp>
        <p:nvSpPr>
          <p:cNvPr id="5" name="Text Box 37"/>
          <p:cNvSpPr txBox="1">
            <a:spLocks noChangeArrowheads="1"/>
          </p:cNvSpPr>
          <p:nvPr/>
        </p:nvSpPr>
        <p:spPr bwMode="auto">
          <a:xfrm>
            <a:off x="8410857" y="34954"/>
            <a:ext cx="701064" cy="463814"/>
          </a:xfrm>
          <a:prstGeom prst="rect">
            <a:avLst/>
          </a:prstGeom>
          <a:solidFill>
            <a:schemeClr val="tx1"/>
          </a:solidFill>
          <a:ln>
            <a:noFill/>
          </a:ln>
        </p:spPr>
        <p:txBody>
          <a:bodyPr wrap="none" lIns="89967" tIns="46784" rIns="89967" bIns="46784">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071"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0674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سميرنا (رؤ 2: 8-11)</a:t>
            </a:r>
            <a:endParaRPr lang="en-US" dirty="0">
              <a:latin typeface="Arial" charset="0"/>
              <a:ea typeface="ＭＳ Ｐゴシック" charset="0"/>
            </a:endParaRPr>
          </a:p>
        </p:txBody>
      </p:sp>
      <p:pic>
        <p:nvPicPr>
          <p:cNvPr id="7925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2897188" y="2349500"/>
            <a:ext cx="2827337" cy="2663825"/>
            <a:chOff x="3059832" y="2348880"/>
            <a:chExt cx="2664304" cy="2664312"/>
          </a:xfrm>
        </p:grpSpPr>
        <p:sp>
          <p:nvSpPr>
            <p:cNvPr id="792603"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الأول والآخر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الحي وكان ميتاً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p:cNvGrpSpPr>
          <p:nvPr/>
        </p:nvGrpSpPr>
        <p:grpSpPr bwMode="auto">
          <a:xfrm>
            <a:off x="2743200" y="2349500"/>
            <a:ext cx="3055938" cy="2663825"/>
            <a:chOff x="2983932" y="2348880"/>
            <a:chExt cx="2963986" cy="2664296"/>
          </a:xfrm>
        </p:grpSpPr>
        <p:sp>
          <p:nvSpPr>
            <p:cNvPr id="79260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معاناة الإضطهاد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والفقر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p:cNvGrpSpPr>
          <p:nvPr/>
        </p:nvGrpSpPr>
        <p:grpSpPr bwMode="auto">
          <a:xfrm>
            <a:off x="2647649" y="1844675"/>
            <a:ext cx="3580114" cy="3671888"/>
            <a:chOff x="2555776" y="1844824"/>
            <a:chExt cx="3744416" cy="3672408"/>
          </a:xfrm>
        </p:grpSpPr>
        <p:sp>
          <p:nvSpPr>
            <p:cNvPr id="79259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p:cNvGrpSpPr>
          <p:nvPr/>
        </p:nvGrpSpPr>
        <p:grpSpPr bwMode="auto">
          <a:xfrm>
            <a:off x="2351881" y="1861283"/>
            <a:ext cx="4167188" cy="384898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1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لا تخف</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أميناً               إلى الموت</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8" name="Group 27"/>
          <p:cNvGrpSpPr>
            <a:grpSpLocks noChangeAspect="1"/>
          </p:cNvGrpSpPr>
          <p:nvPr/>
        </p:nvGrpSpPr>
        <p:grpSpPr bwMode="auto">
          <a:xfrm>
            <a:off x="2078451" y="1609904"/>
            <a:ext cx="4987097" cy="4600575"/>
            <a:chOff x="1475656" y="836712"/>
            <a:chExt cx="5904656" cy="5688632"/>
          </a:xfrm>
        </p:grpSpPr>
        <p:sp>
          <p:nvSpPr>
            <p:cNvPr id="79259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2894553" y="836712"/>
              <a:ext cx="3065213" cy="193920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الشيطان مزمع أن يلقي بعضاً منكم في السجن عشرة أيام</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37"/>
          <p:cNvSpPr txBox="1">
            <a:spLocks noChangeArrowheads="1"/>
          </p:cNvSpPr>
          <p:nvPr/>
        </p:nvSpPr>
        <p:spPr bwMode="auto">
          <a:xfrm>
            <a:off x="8410818" y="34953"/>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351</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593742-4AD2-9103-11B9-90481EBED5B9}"/>
              </a:ext>
            </a:extLst>
          </p:cNvPr>
          <p:cNvGrpSpPr>
            <a:grpSpLocks noChangeAspect="1"/>
          </p:cNvGrpSpPr>
          <p:nvPr/>
        </p:nvGrpSpPr>
        <p:grpSpPr bwMode="auto">
          <a:xfrm>
            <a:off x="1083896" y="704517"/>
            <a:ext cx="6696075" cy="6696075"/>
            <a:chOff x="1475656" y="836712"/>
            <a:chExt cx="5904656" cy="5688632"/>
          </a:xfrm>
        </p:grpSpPr>
        <p:sp>
          <p:nvSpPr>
            <p:cNvPr id="3" name="Oval 4">
              <a:extLst>
                <a:ext uri="{FF2B5EF4-FFF2-40B4-BE49-F238E27FC236}">
                  <a16:creationId xmlns:a16="http://schemas.microsoft.com/office/drawing/2014/main" id="{FF218FC5-0E2B-A0A2-5B45-E1FFDC6967A0}"/>
                </a:ext>
              </a:extLst>
            </p:cNvPr>
            <p:cNvSpPr>
              <a:spLocks noChangeArrowheads="1"/>
            </p:cNvSpPr>
            <p:nvPr/>
          </p:nvSpPr>
          <p:spPr bwMode="auto">
            <a:xfrm>
              <a:off x="1475656" y="836712"/>
              <a:ext cx="5904656" cy="5688632"/>
            </a:xfrm>
            <a:prstGeom prst="ellipse">
              <a:avLst/>
            </a:prstGeom>
            <a:solidFill>
              <a:srgbClr val="660066"/>
            </a:solidFill>
            <a:ln w="9525">
              <a:solidFill>
                <a:srgbClr val="000000"/>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AB8C441E-FB46-49C0-AF81-20B94A389513}"/>
                </a:ext>
              </a:extLst>
            </p:cNvPr>
            <p:cNvSpPr txBox="1"/>
            <p:nvPr/>
          </p:nvSpPr>
          <p:spPr>
            <a:xfrm>
              <a:off x="3484471" y="836712"/>
              <a:ext cx="1887026" cy="101973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تنال إكليل الحياة</a:t>
              </a:r>
              <a:endParaRPr kumimoji="0" 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3900539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1830259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1143000"/>
          </a:xfrm>
        </p:spPr>
        <p:txBody>
          <a:bodyPr/>
          <a:lstStyle/>
          <a:p>
            <a:r>
              <a:rPr lang="en-US" sz="7200" b="1" u="sng" dirty="0">
                <a:solidFill>
                  <a:srgbClr val="FFFF00"/>
                </a:solidFill>
              </a:rPr>
              <a:t>ENDA</a:t>
            </a:r>
          </a:p>
        </p:txBody>
      </p:sp>
      <p:sp>
        <p:nvSpPr>
          <p:cNvPr id="4" name="Title 1"/>
          <p:cNvSpPr txBox="1">
            <a:spLocks/>
          </p:cNvSpPr>
          <p:nvPr/>
        </p:nvSpPr>
        <p:spPr bwMode="auto">
          <a:xfrm>
            <a:off x="5168359" y="1702903"/>
            <a:ext cx="3942522" cy="275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قانون                عدم                 التمييز                في                  العمل</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5" name="Title 1"/>
          <p:cNvSpPr txBox="1">
            <a:spLocks/>
          </p:cNvSpPr>
          <p:nvPr/>
        </p:nvSpPr>
        <p:spPr bwMode="auto">
          <a:xfrm>
            <a:off x="441749" y="637828"/>
            <a:ext cx="4565126" cy="1111200"/>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الدفاع عن المساواة</a:t>
            </a:r>
            <a:endParaRPr kumimoji="0" lang="en-US" sz="36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 </a:t>
            </a:r>
            <a:endParaRPr kumimoji="0" lang="en-US" sz="2400" b="1" i="1"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6138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4" name="Title 1"/>
          <p:cNvSpPr txBox="1">
            <a:spLocks/>
          </p:cNvSpPr>
          <p:nvPr/>
        </p:nvSpPr>
        <p:spPr bwMode="auto">
          <a:xfrm rot="281242">
            <a:off x="3354273" y="4268613"/>
            <a:ext cx="4397725" cy="1653524"/>
          </a:xfrm>
          <a:prstGeom prst="rect">
            <a:avLst/>
          </a:prstGeom>
          <a:solidFill>
            <a:srgbClr val="FEDBAE"/>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نهاية التمييز القانوني</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5" name="Title 1"/>
          <p:cNvSpPr txBox="1">
            <a:spLocks/>
          </p:cNvSpPr>
          <p:nvPr/>
        </p:nvSpPr>
        <p:spPr bwMode="auto">
          <a:xfrm>
            <a:off x="5167422" y="3917"/>
            <a:ext cx="3910739"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CFFCC"/>
                </a:solidFill>
                <a:effectLst/>
                <a:uLnTx/>
                <a:uFillTx/>
                <a:latin typeface="Arial"/>
                <a:ea typeface="ＭＳ Ｐゴシック" pitchFamily="-108" charset="-128"/>
                <a:cs typeface="Arial"/>
              </a:rPr>
              <a:t>كيف يتم صياغة قضية ...</a:t>
            </a:r>
            <a:endParaRPr kumimoji="0" lang="en-US" sz="2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91615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2"/>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قمت بالإستحمام بجانب شخص مثلي</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rPr>
              <a:t>يمكنك العمل   بجانب أحدهم</a:t>
            </a:r>
            <a:endParaRPr kumimoji="0" lang="en-US" sz="44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قم بتمرير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a:t>
            </a:r>
            <a:endPar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4252421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ar-JO" b="1" dirty="0"/>
              <a:t>يقاوم معظم  المسيحيون المحافظون</a:t>
            </a:r>
            <a:br>
              <a:rPr lang="ar-JO" b="1" dirty="0"/>
            </a:br>
            <a:r>
              <a:rPr lang="en-US" b="1" dirty="0"/>
              <a:t>ENDA</a:t>
            </a:r>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فاتورة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a:t>
            </a:r>
            <a:endParaRPr kumimoji="0" lang="en-US" sz="3200" b="1" i="0" u="none" strike="noStrike" kern="1200" cap="none" spc="0" normalizeH="0" baseline="0" noProof="0" dirty="0">
              <a:ln>
                <a:noFill/>
              </a:ln>
              <a:solidFill>
                <a:srgbClr val="CCFFCC"/>
              </a:solidFill>
              <a:effectLst/>
              <a:uLnTx/>
              <a:uFillTx/>
              <a:latin typeface="Arial"/>
              <a:ea typeface="ＭＳ Ｐゴシック" pitchFamily="-108" charset="-128"/>
              <a:cs typeface="Arial"/>
            </a:endParaRPr>
          </a:p>
        </p:txBody>
      </p:sp>
      <p:sp>
        <p:nvSpPr>
          <p:cNvPr id="5" name="Title 1"/>
          <p:cNvSpPr txBox="1">
            <a:spLocks/>
          </p:cNvSpPr>
          <p:nvPr/>
        </p:nvSpPr>
        <p:spPr bwMode="auto">
          <a:xfrm>
            <a:off x="403008" y="3429000"/>
            <a:ext cx="3841372" cy="968123"/>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أوقفوا</a:t>
            </a:r>
            <a:endParaRPr kumimoji="0" lang="en-US" sz="6600" b="1" i="0" u="none" strike="noStrike" kern="1200" cap="none" spc="0" normalizeH="0" baseline="0" noProof="0" dirty="0">
              <a:ln>
                <a:noFill/>
              </a:ln>
              <a:solidFill>
                <a:srgbClr val="FF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693142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7826" y="0"/>
            <a:ext cx="3930374" cy="1752607"/>
          </a:xfrm>
        </p:spPr>
        <p:txBody>
          <a:bodyPr/>
          <a:lstStyle/>
          <a:p>
            <a:r>
              <a:rPr lang="ar-JO" sz="3600" b="1" dirty="0">
                <a:solidFill>
                  <a:srgbClr val="000090"/>
                </a:solidFill>
              </a:rPr>
              <a:t>استثناءات</a:t>
            </a:r>
            <a:br>
              <a:rPr lang="ar-JO" sz="3600" b="1" dirty="0">
                <a:solidFill>
                  <a:srgbClr val="000090"/>
                </a:solidFill>
              </a:rPr>
            </a:br>
            <a:r>
              <a:rPr lang="en-US" sz="3600" b="1" dirty="0">
                <a:solidFill>
                  <a:srgbClr val="000090"/>
                </a:solidFill>
              </a:rPr>
              <a:t>ENDA</a:t>
            </a:r>
            <a:br>
              <a:rPr lang="en-US" sz="3600" b="1" dirty="0">
                <a:solidFill>
                  <a:srgbClr val="000090"/>
                </a:solidFill>
              </a:rPr>
            </a:br>
            <a:r>
              <a:rPr lang="ar-JO" sz="3600" b="1" dirty="0">
                <a:solidFill>
                  <a:srgbClr val="000090"/>
                </a:solidFill>
              </a:rPr>
              <a:t>السابقة</a:t>
            </a:r>
            <a:endParaRPr lang="en-US" sz="3600" b="1" dirty="0">
              <a:solidFill>
                <a:srgbClr val="000090"/>
              </a:solidFill>
            </a:endParaRPr>
          </a:p>
        </p:txBody>
      </p:sp>
      <p:sp>
        <p:nvSpPr>
          <p:cNvPr id="3" name="Rectangle 2"/>
          <p:cNvSpPr/>
          <p:nvPr/>
        </p:nvSpPr>
        <p:spPr>
          <a:xfrm>
            <a:off x="563219" y="2798948"/>
            <a:ext cx="7894983" cy="2677624"/>
          </a:xfrm>
          <a:prstGeom prst="rect">
            <a:avLst/>
          </a:prstGeom>
        </p:spPr>
        <p:txBody>
          <a:bodyPr wrap="square" lIns="91407" tIns="45704" rIns="91407" bIns="45704">
            <a:spAutoFit/>
          </a:bodyPr>
          <a:lstStyle/>
          <a:p>
            <a:pPr marL="0" marR="0" lvl="0" indent="0" algn="ctr" defTabSz="457035"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90"/>
                </a:solidFill>
                <a:effectLst/>
                <a:uLnTx/>
                <a:uFillTx/>
                <a:latin typeface="Arial"/>
                <a:ea typeface="+mn-ea"/>
                <a:cs typeface="Arial"/>
              </a:rPr>
              <a:t>حالياً في (30 أكتوبر 2013) لدى </a:t>
            </a:r>
            <a:r>
              <a:rPr kumimoji="0" lang="en-US" sz="2800" b="1" i="0" u="none" strike="noStrike" kern="1200" cap="none" spc="0" normalizeH="0" baseline="0" noProof="0" dirty="0">
                <a:ln>
                  <a:noFill/>
                </a:ln>
                <a:solidFill>
                  <a:srgbClr val="000090"/>
                </a:solidFill>
                <a:effectLst/>
                <a:uLnTx/>
                <a:uFillTx/>
                <a:latin typeface="Arial"/>
                <a:ea typeface="+mn-ea"/>
                <a:cs typeface="Arial"/>
              </a:rPr>
              <a:t> ENDA </a:t>
            </a:r>
            <a:r>
              <a:rPr kumimoji="0" lang="ar-JO" sz="2800" b="1" i="0" u="none" strike="noStrike" kern="1200" cap="none" spc="0" normalizeH="0" baseline="0" noProof="0" dirty="0">
                <a:ln>
                  <a:noFill/>
                </a:ln>
                <a:solidFill>
                  <a:srgbClr val="000090"/>
                </a:solidFill>
                <a:effectLst/>
                <a:uLnTx/>
                <a:uFillTx/>
                <a:latin typeface="Arial"/>
                <a:ea typeface="+mn-ea"/>
                <a:cs typeface="Arial"/>
              </a:rPr>
              <a:t>إعفاء ديني يوفر الحرية للمنظمات الدينية مثل الكنائس أو المدارس الدينية للتمييز ضد الموظفين المثليين. ولم يتم العثور على نفس هذه الحرية بموجب الباب السابع من قانون الحقوق المدنية لعام 1964 الذي يحظر على المنظمات الدينية التمييز على أساس العرق أو الجنس أو الأصل القومي.</a:t>
            </a:r>
            <a:endParaRPr kumimoji="0" lang="en-US" sz="2800" b="1" i="0" u="none" strike="noStrike" kern="1200" cap="none" spc="0" normalizeH="0" baseline="0" noProof="0" dirty="0">
              <a:ln>
                <a:noFill/>
              </a:ln>
              <a:solidFill>
                <a:srgbClr val="000090"/>
              </a:solidFill>
              <a:effectLst/>
              <a:uLnTx/>
              <a:uFillTx/>
              <a:latin typeface="Arial"/>
              <a:ea typeface="+mn-ea"/>
              <a:cs typeface="Arial"/>
            </a:endParaRPr>
          </a:p>
        </p:txBody>
      </p:sp>
      <p:pic>
        <p:nvPicPr>
          <p:cNvPr id="4" name="Picture 3"/>
          <p:cNvPicPr>
            <a:picLocks noChangeAspect="1"/>
          </p:cNvPicPr>
          <p:nvPr/>
        </p:nvPicPr>
        <p:blipFill>
          <a:blip r:embed="rId3"/>
          <a:stretch>
            <a:fillRect/>
          </a:stretch>
        </p:blipFill>
        <p:spPr>
          <a:xfrm>
            <a:off x="92765" y="194364"/>
            <a:ext cx="4152900" cy="1676400"/>
          </a:xfrm>
          <a:prstGeom prst="rect">
            <a:avLst/>
          </a:prstGeom>
        </p:spPr>
      </p:pic>
      <p:sp>
        <p:nvSpPr>
          <p:cNvPr id="5" name="Title 1"/>
          <p:cNvSpPr txBox="1">
            <a:spLocks/>
          </p:cNvSpPr>
          <p:nvPr/>
        </p:nvSpPr>
        <p:spPr bwMode="auto">
          <a:xfrm>
            <a:off x="0" y="1965739"/>
            <a:ext cx="9144000" cy="667578"/>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المصدر الأهم لأخبار المثليين في أمريكا</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Title 1"/>
          <p:cNvSpPr txBox="1">
            <a:spLocks/>
          </p:cNvSpPr>
          <p:nvPr/>
        </p:nvSpPr>
        <p:spPr bwMode="auto">
          <a:xfrm>
            <a:off x="4245672" y="1517933"/>
            <a:ext cx="4898335" cy="319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http://</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www.washingtonblade.com</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/2013/10/30/</a:t>
            </a:r>
            <a:r>
              <a:rPr kumimoji="0" lang="en-US" sz="1400" b="1" i="0" u="none" strike="noStrike" kern="1200" cap="none" spc="0" normalizeH="0" baseline="0" noProof="0" dirty="0" err="1">
                <a:ln>
                  <a:noFill/>
                </a:ln>
                <a:solidFill>
                  <a:srgbClr val="000090"/>
                </a:solidFill>
                <a:effectLst/>
                <a:uLnTx/>
                <a:uFillTx/>
                <a:latin typeface="Calibri"/>
                <a:ea typeface="ＭＳ Ｐゴシック" pitchFamily="-108" charset="-128"/>
                <a:cs typeface="Arial"/>
              </a:rPr>
              <a:t>enda</a:t>
            </a:r>
            <a:r>
              <a:rPr kumimoji="0" lang="en-US" sz="1400" b="1" i="0" u="none" strike="noStrike" kern="1200" cap="none" spc="0" normalizeH="0" baseline="0" noProof="0" dirty="0">
                <a:ln>
                  <a:noFill/>
                </a:ln>
                <a:solidFill>
                  <a:srgbClr val="000090"/>
                </a:solidFill>
                <a:effectLst/>
                <a:uLnTx/>
                <a:uFillTx/>
                <a:latin typeface="Calibri"/>
                <a:ea typeface="ＭＳ Ｐゴシック" pitchFamily="-108" charset="-128"/>
                <a:cs typeface="Arial"/>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كيف يتم صياغة قضية ...</a:t>
            </a:r>
          </a:p>
        </p:txBody>
      </p:sp>
    </p:spTree>
    <p:extLst>
      <p:ext uri="{BB962C8B-B14F-4D97-AF65-F5344CB8AC3E}">
        <p14:creationId xmlns:p14="http://schemas.microsoft.com/office/powerpoint/2010/main" val="5796740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rtl="1"/>
            <a:r>
              <a:rPr lang="ar-JO" b="1" dirty="0"/>
              <a:t>صياغة </a:t>
            </a:r>
            <a:r>
              <a:rPr lang="en-US" b="1" dirty="0"/>
              <a:t> ENDA</a:t>
            </a:r>
            <a:r>
              <a:rPr lang="ar-JO" b="1" dirty="0"/>
              <a:t>الفعلية</a:t>
            </a:r>
            <a:endParaRPr lang="en-US" b="1" dirty="0"/>
          </a:p>
        </p:txBody>
      </p:sp>
      <p:sp>
        <p:nvSpPr>
          <p:cNvPr id="3" name="Rectangle 2"/>
          <p:cNvSpPr/>
          <p:nvPr/>
        </p:nvSpPr>
        <p:spPr>
          <a:xfrm>
            <a:off x="685799" y="2136340"/>
            <a:ext cx="7894983" cy="2554513"/>
          </a:xfrm>
          <a:prstGeom prst="rect">
            <a:avLst/>
          </a:prstGeom>
          <a:solidFill>
            <a:schemeClr val="accent4">
              <a:lumMod val="75000"/>
              <a:lumOff val="25000"/>
            </a:schemeClr>
          </a:solidFill>
        </p:spPr>
        <p:txBody>
          <a:bodyPr wrap="square" lIns="91407" tIns="45704" rIns="91407" bIns="45704">
            <a:spAutoFit/>
          </a:bodyPr>
          <a:lstStyle/>
          <a:p>
            <a:pPr marL="0" marR="0" lvl="0" indent="0" algn="ctr" defTabSz="457035"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"يجب أن يكون غير قانوني لأي صاحب عمل أن يحبط أو يرفض تعيين أو فصل أي فرد أو التمييز عنصرياً ضد أي فرد فيما يتعلق بالتعويضات أو شروط أو أنظمة أو امتيازات توظيف الفرد، بسبب </a:t>
            </a:r>
            <a:r>
              <a:rPr kumimoji="0" lang="ar-JO" sz="3200" b="1" i="0" u="none" strike="noStrike" kern="1200" cap="none" spc="0" normalizeH="0" baseline="0" noProof="0" dirty="0">
                <a:ln>
                  <a:noFill/>
                </a:ln>
                <a:solidFill>
                  <a:srgbClr val="FFFF00"/>
                </a:solidFill>
                <a:effectLst/>
                <a:uLnTx/>
                <a:uFillTx/>
                <a:latin typeface="Arial"/>
                <a:ea typeface="+mn-ea"/>
                <a:cs typeface="Arial"/>
              </a:rPr>
              <a:t>التوجه الجنسي الفعلي أو المتصور أو الهوية الجنسية</a:t>
            </a:r>
            <a:endParaRPr kumimoji="0" lang="en-US" sz="3200" b="1" i="0" u="none" strike="noStrike" kern="1200" cap="none" spc="0" normalizeH="0" baseline="0" noProof="0" dirty="0">
              <a:ln>
                <a:noFill/>
              </a:ln>
              <a:solidFill>
                <a:srgbClr val="FFFF00"/>
              </a:solidFill>
              <a:effectLst/>
              <a:uLnTx/>
              <a:uFillTx/>
              <a:latin typeface="Arial"/>
              <a:ea typeface="+mn-ea"/>
              <a:cs typeface="Arial"/>
            </a:endParaRPr>
          </a:p>
        </p:txBody>
      </p:sp>
      <p:pic>
        <p:nvPicPr>
          <p:cNvPr id="4" name="Picture 3"/>
          <p:cNvPicPr>
            <a:picLocks noChangeAspect="1"/>
          </p:cNvPicPr>
          <p:nvPr/>
        </p:nvPicPr>
        <p:blipFill>
          <a:blip r:embed="rId2"/>
          <a:stretch>
            <a:fillRect/>
          </a:stretch>
        </p:blipFill>
        <p:spPr>
          <a:xfrm>
            <a:off x="0" y="0"/>
            <a:ext cx="2304478" cy="2136340"/>
          </a:xfrm>
          <a:prstGeom prst="rect">
            <a:avLst/>
          </a:prstGeom>
        </p:spPr>
      </p:pic>
    </p:spTree>
    <p:extLst>
      <p:ext uri="{BB962C8B-B14F-4D97-AF65-F5344CB8AC3E}">
        <p14:creationId xmlns:p14="http://schemas.microsoft.com/office/powerpoint/2010/main" val="2333749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127591"/>
            <a:ext cx="8525566" cy="1477925"/>
          </a:xfrm>
          <a:ln>
            <a:solidFill>
              <a:schemeClr val="bg1"/>
            </a:solidFill>
          </a:ln>
        </p:spPr>
        <p:txBody>
          <a:bodyPr/>
          <a:lstStyle/>
          <a:p>
            <a:pPr rtl="1"/>
            <a:r>
              <a:rPr lang="ar-JO" b="1" dirty="0"/>
              <a:t>تصويت مجلس الشيوخ على </a:t>
            </a:r>
            <a:r>
              <a:rPr lang="en-US" b="1" dirty="0"/>
              <a:t>ENDA</a:t>
            </a:r>
            <a:r>
              <a:rPr lang="ar-JO" b="1" dirty="0"/>
              <a:t>        (5 نوفمبر 13)</a:t>
            </a:r>
            <a:endParaRPr lang="en-US" b="1" dirty="0"/>
          </a:p>
        </p:txBody>
      </p:sp>
      <p:sp>
        <p:nvSpPr>
          <p:cNvPr id="3" name="Title 1"/>
          <p:cNvSpPr txBox="1">
            <a:spLocks/>
          </p:cNvSpPr>
          <p:nvPr/>
        </p:nvSpPr>
        <p:spPr bwMode="auto">
          <a:xfrm>
            <a:off x="1" y="1275428"/>
            <a:ext cx="5499724" cy="5154485"/>
          </a:xfrm>
          <a:prstGeom prst="rect">
            <a:avLst/>
          </a:prstGeom>
          <a:noFill/>
          <a:ln>
            <a:no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r" defTabSz="457035"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بهامش 61-30 أزال مجلس الشيوخ العقبة الأخيرة بين قانون عدم التمييز في العمل (</a:t>
            </a:r>
            <a:r>
              <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ENDA) </a:t>
            </a: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والتمرير النهائي قبل التوجه إلى مجلس النواب. وعلى عكس العشرات من الإصدارات الأخرى فإن مشروع القانون هذا يأخذ الأجندة الراديكالية خطوة أبعد من خلال تضمينها الهوية الجنسية كفئة محمية بموجب القانون.   وفقاً لـ 61 من أعضاء مجلس الشيوخ الأمريكي سيتعين على المدارس والمنظمات والشركات والجمعيات الخيرية الأمريكية استيعاب مخاوفهم بشأن السلامة والأرباح والأعمال المستقبلية، وليس فقط تشجيع الرجال على ارتداء ملابس مثل النساء (والعكس صحيح) في العمل - ولكن القيام بتوفير أماكن إقامة خاصة لهم للقيام بذلك</a:t>
            </a:r>
          </a:p>
          <a:p>
            <a:pPr marL="0" marR="0" lvl="0" indent="0" algn="l" defTabSz="457035"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6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586763">
            <a:off x="5865532" y="1641152"/>
            <a:ext cx="3044970" cy="3549873"/>
          </a:xfrm>
          <a:prstGeom prst="rect">
            <a:avLst/>
          </a:prstGeom>
        </p:spPr>
      </p:pic>
    </p:spTree>
    <p:extLst>
      <p:ext uri="{BB962C8B-B14F-4D97-AF65-F5344CB8AC3E}">
        <p14:creationId xmlns:p14="http://schemas.microsoft.com/office/powerpoint/2010/main" val="196044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توني بيركنز مجلس أبحاث الأسرة في واشنطن تحديث 7 نوفمبر 2013</a:t>
            </a:r>
            <a:endParaRPr kumimoji="0" lang="en-US"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3" name="Picture 2"/>
          <p:cNvPicPr>
            <a:picLocks noChangeAspect="1"/>
          </p:cNvPicPr>
          <p:nvPr/>
        </p:nvPicPr>
        <p:blipFill>
          <a:blip r:embed="rId2"/>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968261"/>
          </a:xfrm>
          <a:noFill/>
          <a:ln>
            <a:noFill/>
          </a:ln>
        </p:spPr>
        <p:txBody>
          <a:bodyPr vert="horz" wrap="square" lIns="91407" tIns="45704" rIns="91407" bIns="45704" numCol="1" anchor="ctr" anchorCtr="0" compatLnSpc="1">
            <a:prstTxWarp prst="textNoShape">
              <a:avLst/>
            </a:prstTxWarp>
          </a:bodyPr>
          <a:lstStyle/>
          <a:p>
            <a:pPr defTabSz="457035" rtl="1"/>
            <a:r>
              <a:rPr lang="ar-JO" sz="3600" b="1" kern="1200" dirty="0">
                <a:effectLst>
                  <a:glow rad="152400">
                    <a:schemeClr val="tx1"/>
                  </a:glow>
                </a:effectLst>
              </a:rPr>
              <a:t>رئيس مجلس النواب جون بوينر يعارض </a:t>
            </a:r>
            <a:r>
              <a:rPr lang="en-US" sz="3600" b="1" kern="1200" dirty="0">
                <a:effectLst>
                  <a:glow rad="152400">
                    <a:schemeClr val="tx1"/>
                  </a:glow>
                </a:effectLst>
              </a:rPr>
              <a:t>ENDA</a:t>
            </a:r>
          </a:p>
        </p:txBody>
      </p:sp>
      <p:sp>
        <p:nvSpPr>
          <p:cNvPr id="4" name="Title 1"/>
          <p:cNvSpPr txBox="1">
            <a:spLocks/>
          </p:cNvSpPr>
          <p:nvPr/>
        </p:nvSpPr>
        <p:spPr bwMode="auto">
          <a:xfrm>
            <a:off x="0" y="2531165"/>
            <a:ext cx="9144000" cy="3614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يعتقد رئيس مجلس النواب أن هذا التشريع سيزيد من الدعاوى القضائية التافهة ويكلف الوظائف الأمريكية وخاصة وظائف الشركات الصغيرة. وتابع مكتبه أن بوينر يعتقد دائمًا أن هذا مشمول بالقانون الحالي</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28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6000" b="1" dirty="0"/>
              <a:t>الفكرة الرئيسية</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استبدل </a:t>
            </a:r>
            <a:r>
              <a:rPr kumimoji="0" lang="ar-JO" sz="4800" b="1" i="0" u="none" strike="noStrike" kern="1200" cap="none" spc="0" normalizeH="0" baseline="0" noProof="0" dirty="0">
                <a:ln>
                  <a:noFill/>
                </a:ln>
                <a:solidFill>
                  <a:srgbClr val="FFFF00"/>
                </a:solidFill>
                <a:effectLst>
                  <a:glow rad="152400">
                    <a:srgbClr val="000000"/>
                  </a:glow>
                </a:effectLst>
                <a:uLnTx/>
                <a:uFillTx/>
                <a:latin typeface="Arial"/>
                <a:ea typeface="ＭＳ Ｐゴシック" pitchFamily="-108" charset="-128"/>
                <a:cs typeface="Arial"/>
              </a:rPr>
              <a:t>الخوف</a:t>
            </a: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ب</a:t>
            </a:r>
            <a:r>
              <a:rPr kumimoji="0" lang="ar-JO" sz="4800" b="1" i="0" u="none" strike="noStrike" kern="1200" cap="none" spc="0" normalizeH="0" baseline="0" noProof="0" dirty="0">
                <a:ln>
                  <a:noFill/>
                </a:ln>
                <a:solidFill>
                  <a:srgbClr val="FFFF00"/>
                </a:solidFill>
                <a:effectLst>
                  <a:glow rad="152400">
                    <a:srgbClr val="000000"/>
                  </a:glow>
                </a:effectLst>
                <a:uLnTx/>
                <a:uFillTx/>
                <a:latin typeface="Arial"/>
                <a:ea typeface="ＭＳ Ｐゴシック" pitchFamily="-108" charset="-128"/>
                <a:cs typeface="Arial"/>
              </a:rPr>
              <a:t>الأمانة</a:t>
            </a: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خلال الألم كون يسوع يعرف تماماً كيف تشعر</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هل أنت مستعد؟</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922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ar-JO" sz="5400" b="1" dirty="0"/>
              <a:t>كيف تتألم     الآن؟</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3"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أدرك أن يسوع يتفهم حالتك</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3"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لا تخف من الألم لأجل المسيح في هذه المنطقة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3" indent="0" algn="r" defTabSz="457035"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كن أميناً له بغض النظر عن المخرجات</a:t>
            </a:r>
            <a:endParaRPr kumimoji="0" lang="en-US" sz="8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664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1631816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582134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308123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ar-JO" sz="5400" b="1" dirty="0">
                <a:effectLst>
                  <a:glow rad="241300">
                    <a:schemeClr val="tx1"/>
                  </a:glow>
                </a:effectLst>
                <a:latin typeface="Arial" panose="020B0604020202020204" pitchFamily="34" charset="0"/>
                <a:ea typeface="ＭＳ Ｐゴシック" charset="0"/>
                <a:cs typeface="Arial" panose="020B0604020202020204" pitchFamily="34" charset="0"/>
              </a:rPr>
              <a:t>كنيسة جميع القديسين</a:t>
            </a:r>
            <a:endParaRPr lang="en-US" sz="5400"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Arial"/>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1322184476"/>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1827</TotalTime>
  <Words>4062</Words>
  <Application>Microsoft Macintosh PowerPoint</Application>
  <PresentationFormat>On-screen Show (4:3)</PresentationFormat>
  <Paragraphs>590</Paragraphs>
  <Slides>72</Slides>
  <Notes>60</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72</vt:i4>
      </vt:variant>
    </vt:vector>
  </HeadingPairs>
  <TitlesOfParts>
    <vt:vector size="94" baseType="lpstr">
      <vt:lpstr>Arial</vt:lpstr>
      <vt:lpstr>Calibri</vt:lpstr>
      <vt:lpstr>Comic Sans MS</vt:lpstr>
      <vt:lpstr>Georgia</vt:lpstr>
      <vt:lpstr>Gill Sans</vt:lpstr>
      <vt:lpstr>Tahoma</vt:lpstr>
      <vt:lpstr>Times New Roman</vt:lpstr>
      <vt:lpstr>Wingdings</vt:lpstr>
      <vt:lpstr>16_Blank Presentation</vt:lpstr>
      <vt:lpstr>預設簡報設計</vt:lpstr>
      <vt:lpstr>24_Blank Presentation</vt:lpstr>
      <vt:lpstr>Title &amp; Subtitle</vt:lpstr>
      <vt:lpstr>1_Title &amp; Subtitle</vt:lpstr>
      <vt:lpstr>5_Office Theme</vt:lpstr>
      <vt:lpstr>2_Title &amp; Subtitle</vt:lpstr>
      <vt:lpstr>23_Blank Presentation</vt:lpstr>
      <vt:lpstr>Default Design</vt:lpstr>
      <vt:lpstr>6_Office Theme</vt:lpstr>
      <vt:lpstr>25_Blank Presentation</vt:lpstr>
      <vt:lpstr>Office Theme</vt:lpstr>
      <vt:lpstr>17_Blank Presentation</vt:lpstr>
      <vt:lpstr>4_Office Theme</vt:lpstr>
      <vt:lpstr>ثابتة لكن متألمة</vt:lpstr>
      <vt:lpstr>IDOP</vt:lpstr>
      <vt:lpstr>كنيسة جميع القديسين </vt:lpstr>
      <vt:lpstr>All-Saints Church</vt:lpstr>
      <vt:lpstr>All-Saints Church</vt:lpstr>
      <vt:lpstr>كنيسة جميع  القديسين</vt:lpstr>
      <vt:lpstr>كنيسة جميع القديسين</vt:lpstr>
      <vt:lpstr>All-Saints Church</vt:lpstr>
      <vt:lpstr>كنيسة جميع القديسين</vt:lpstr>
      <vt:lpstr>All-Saints Church</vt:lpstr>
      <vt:lpstr>إيشان ونيها</vt:lpstr>
      <vt:lpstr>كنيسة جميع القديسين</vt:lpstr>
      <vt:lpstr>All-Saints Church</vt:lpstr>
      <vt:lpstr>كنيسة جميع القديسين</vt:lpstr>
      <vt:lpstr>كنيسة جميع القديسين</vt:lpstr>
      <vt:lpstr>في أي مجال تضطهد من أجل إيمانك بالمسيح؟</vt:lpstr>
      <vt:lpstr>كيف يريدنا يسوع أن نتجاوب مع الإضطهاد؟ </vt:lpstr>
      <vt:lpstr>كتابة يسوع لخدمته</vt:lpstr>
      <vt:lpstr>إن أراد يسوع أن يكتب رسالة لكنيستنا        فماذا سيكتب فيها؟</vt:lpstr>
      <vt:lpstr> آسيا الصغرى عام 95 م</vt:lpstr>
      <vt:lpstr> السبع كنائس (رؤيا 2-3)</vt:lpstr>
      <vt:lpstr> السبع كنائس (رؤيا 2-3)</vt:lpstr>
      <vt:lpstr>ما هي الكواكب السبع وما هي السبع المناير؟        (1: 20)</vt:lpstr>
      <vt:lpstr>يسوع المسيح له السلطان على كل هذه الكنائس </vt:lpstr>
      <vt:lpstr>لذلك كتب يسوع للكنائس السبعة (رؤ 2-3)</vt:lpstr>
      <vt:lpstr>رؤيا يوحنا</vt:lpstr>
      <vt:lpstr>الكنائس السبع (رؤيا 2-3)</vt:lpstr>
      <vt:lpstr>كانت أفسس          عاصمة آسيا</vt:lpstr>
      <vt:lpstr>رؤيا ٢ : ٤</vt:lpstr>
      <vt:lpstr>كيف نتحمل الألم؟ أعطى المسيح سميرنا ثلاث طرق</vt:lpstr>
      <vt:lpstr>1. أدرك أن  المسيح  يتفهم  ألمك  (2: 8-9) </vt:lpstr>
      <vt:lpstr> السبع كنائس (رؤيا 2-3)</vt:lpstr>
      <vt:lpstr>سميرنا (رؤ 2: 8-11)</vt:lpstr>
      <vt:lpstr>اشكر المسيح  أنه يتفهم  مناطق ألمك الشخصي</vt:lpstr>
      <vt:lpstr>إسحق براون الولد الذي لا يشعر بالألم</vt:lpstr>
      <vt:lpstr>Isaac Brown The Boy Who Feels NO Pain</vt:lpstr>
      <vt:lpstr>أسباب الألم</vt:lpstr>
      <vt:lpstr>يشعر المسيح بألمك</vt:lpstr>
      <vt:lpstr>1. أدرك أن  المسيح  يتفهم  ألمك  (2: 8-9) </vt:lpstr>
      <vt:lpstr>2. لا تخف من الألم لأجل المسيح (2: 10أ)</vt:lpstr>
      <vt:lpstr>سميرنا (رؤ 2: 8-11)</vt:lpstr>
      <vt:lpstr>من يخاف أكثر؟</vt:lpstr>
      <vt:lpstr>العطاء</vt:lpstr>
      <vt:lpstr>All-Saints Church</vt:lpstr>
      <vt:lpstr>All-Saints Church</vt:lpstr>
      <vt:lpstr>يطالب المسيحيون الهنود                        بقطع العلاقات مع باكستان</vt:lpstr>
      <vt:lpstr>All-Saints Church</vt:lpstr>
      <vt:lpstr>All-Saints Church</vt:lpstr>
      <vt:lpstr>فإن ردنا</vt:lpstr>
      <vt:lpstr>هل ستعترف بخوفك              من الألم الآن؟</vt:lpstr>
      <vt:lpstr>1. أدرك أن  المسيح  يتفهم  ألمك  (2: 8-9) </vt:lpstr>
      <vt:lpstr>2. لا تخف من الألم لأجل المسيح (2: 10أ)</vt:lpstr>
      <vt:lpstr>3. كن أميناً خلال الألم (2: 10ب-11)</vt:lpstr>
      <vt:lpstr>سميرنا (رؤ 2: 8-11)</vt:lpstr>
      <vt:lpstr>سميرنا: متألمة لكن ثابتة</vt:lpstr>
      <vt:lpstr>سميرنا (رؤ 2: 8-11)</vt:lpstr>
      <vt:lpstr>رؤيا ٢ : ١٠ كُنْ أَمِيناً إِلَى الْمَوْتِ</vt:lpstr>
      <vt:lpstr>استشهاد بيربيتوا (203 م)</vt:lpstr>
      <vt:lpstr>سميرنا (رؤ 2: 8-11)</vt:lpstr>
      <vt:lpstr>ENDA</vt:lpstr>
      <vt:lpstr>ENDA</vt:lpstr>
      <vt:lpstr>ENDA</vt:lpstr>
      <vt:lpstr>يقاوم معظم  المسيحيون المحافظون ENDA</vt:lpstr>
      <vt:lpstr>استثناءات ENDA السابقة</vt:lpstr>
      <vt:lpstr>صياغة  ENDAالفعلية</vt:lpstr>
      <vt:lpstr>تصويت مجلس الشيوخ على ENDA        (5 نوفمبر 13)</vt:lpstr>
      <vt:lpstr>رئيس مجلس النواب جون بوينر يعارض ENDA</vt:lpstr>
      <vt:lpstr>الفكرة الرئيسية</vt:lpstr>
      <vt:lpstr>كيف تتألم     الآن؟</vt:lpstr>
      <vt:lpstr>Black</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Rick Griffith</dc:creator>
  <cp:lastModifiedBy>Rick Griffith</cp:lastModifiedBy>
  <cp:revision>81</cp:revision>
  <dcterms:created xsi:type="dcterms:W3CDTF">2013-11-01T02:40:10Z</dcterms:created>
  <dcterms:modified xsi:type="dcterms:W3CDTF">2024-08-16T00:50:18Z</dcterms:modified>
</cp:coreProperties>
</file>