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6.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7.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00" r:id="rId4"/>
    <p:sldMasterId id="2147483712" r:id="rId5"/>
    <p:sldMasterId id="2147483724" r:id="rId6"/>
    <p:sldMasterId id="2147483726" r:id="rId7"/>
    <p:sldMasterId id="2147483738" r:id="rId8"/>
    <p:sldMasterId id="2147483741" r:id="rId9"/>
    <p:sldMasterId id="2147483765" r:id="rId10"/>
    <p:sldMasterId id="2147483777" r:id="rId11"/>
    <p:sldMasterId id="2147483803" r:id="rId12"/>
    <p:sldMasterId id="2147483817" r:id="rId13"/>
    <p:sldMasterId id="2147483831" r:id="rId14"/>
    <p:sldMasterId id="2147483843" r:id="rId15"/>
  </p:sldMasterIdLst>
  <p:notesMasterIdLst>
    <p:notesMasterId r:id="rId97"/>
  </p:notesMasterIdLst>
  <p:sldIdLst>
    <p:sldId id="5273" r:id="rId16"/>
    <p:sldId id="537" r:id="rId17"/>
    <p:sldId id="538" r:id="rId18"/>
    <p:sldId id="647" r:id="rId19"/>
    <p:sldId id="638" r:id="rId20"/>
    <p:sldId id="639" r:id="rId21"/>
    <p:sldId id="640" r:id="rId22"/>
    <p:sldId id="641" r:id="rId23"/>
    <p:sldId id="642" r:id="rId24"/>
    <p:sldId id="643" r:id="rId25"/>
    <p:sldId id="644" r:id="rId26"/>
    <p:sldId id="645" r:id="rId27"/>
    <p:sldId id="646" r:id="rId28"/>
    <p:sldId id="549" r:id="rId29"/>
    <p:sldId id="550" r:id="rId30"/>
    <p:sldId id="5274" r:id="rId31"/>
    <p:sldId id="5265" r:id="rId32"/>
    <p:sldId id="5266" r:id="rId33"/>
    <p:sldId id="5267" r:id="rId34"/>
    <p:sldId id="555" r:id="rId35"/>
    <p:sldId id="5275" r:id="rId36"/>
    <p:sldId id="557" r:id="rId37"/>
    <p:sldId id="5268" r:id="rId38"/>
    <p:sldId id="559" r:id="rId39"/>
    <p:sldId id="560" r:id="rId40"/>
    <p:sldId id="561" r:id="rId41"/>
    <p:sldId id="562" r:id="rId42"/>
    <p:sldId id="5276" r:id="rId43"/>
    <p:sldId id="564" r:id="rId44"/>
    <p:sldId id="565" r:id="rId45"/>
    <p:sldId id="566" r:id="rId46"/>
    <p:sldId id="567" r:id="rId47"/>
    <p:sldId id="568" r:id="rId48"/>
    <p:sldId id="569" r:id="rId49"/>
    <p:sldId id="570" r:id="rId50"/>
    <p:sldId id="571" r:id="rId51"/>
    <p:sldId id="572" r:id="rId52"/>
    <p:sldId id="573" r:id="rId53"/>
    <p:sldId id="574" r:id="rId54"/>
    <p:sldId id="575" r:id="rId55"/>
    <p:sldId id="576" r:id="rId56"/>
    <p:sldId id="5277" r:id="rId57"/>
    <p:sldId id="578" r:id="rId58"/>
    <p:sldId id="5290" r:id="rId59"/>
    <p:sldId id="580" r:id="rId60"/>
    <p:sldId id="581" r:id="rId61"/>
    <p:sldId id="5270" r:id="rId62"/>
    <p:sldId id="583" r:id="rId63"/>
    <p:sldId id="5291" r:id="rId64"/>
    <p:sldId id="585" r:id="rId65"/>
    <p:sldId id="586" r:id="rId66"/>
    <p:sldId id="587" r:id="rId67"/>
    <p:sldId id="5292" r:id="rId68"/>
    <p:sldId id="589" r:id="rId69"/>
    <p:sldId id="590" r:id="rId70"/>
    <p:sldId id="5278" r:id="rId71"/>
    <p:sldId id="592" r:id="rId72"/>
    <p:sldId id="5293" r:id="rId73"/>
    <p:sldId id="594" r:id="rId74"/>
    <p:sldId id="4169" r:id="rId75"/>
    <p:sldId id="5257" r:id="rId76"/>
    <p:sldId id="5258" r:id="rId77"/>
    <p:sldId id="5259" r:id="rId78"/>
    <p:sldId id="5260" r:id="rId79"/>
    <p:sldId id="5261" r:id="rId80"/>
    <p:sldId id="5262" r:id="rId81"/>
    <p:sldId id="516" r:id="rId82"/>
    <p:sldId id="4751" r:id="rId83"/>
    <p:sldId id="4183" r:id="rId84"/>
    <p:sldId id="4184" r:id="rId85"/>
    <p:sldId id="4185" r:id="rId86"/>
    <p:sldId id="4186" r:id="rId87"/>
    <p:sldId id="5280" r:id="rId88"/>
    <p:sldId id="5279" r:id="rId89"/>
    <p:sldId id="610" r:id="rId90"/>
    <p:sldId id="5281" r:id="rId91"/>
    <p:sldId id="612" r:id="rId92"/>
    <p:sldId id="613" r:id="rId93"/>
    <p:sldId id="337" r:id="rId94"/>
    <p:sldId id="1214" r:id="rId95"/>
    <p:sldId id="1978"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877" autoAdjust="0"/>
    <p:restoredTop sz="89442" autoAdjust="0"/>
  </p:normalViewPr>
  <p:slideViewPr>
    <p:cSldViewPr snapToGrid="0" snapToObjects="1">
      <p:cViewPr>
        <p:scale>
          <a:sx n="50" d="100"/>
          <a:sy n="50" d="100"/>
        </p:scale>
        <p:origin x="1160" y="2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1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8/9/24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FFF4ED16-2486-461E-A074-C1D1BE76D3EF}"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0243" name="Rectangle 2"/>
          <p:cNvSpPr>
            <a:spLocks noGrp="1" noRot="1" noChangeAspect="1" noChangeArrowheads="1" noTextEdit="1"/>
          </p:cNvSpPr>
          <p:nvPr>
            <p:ph type="sldImg"/>
          </p:nvPr>
        </p:nvSpPr>
        <p:spPr>
          <a:ln/>
        </p:spPr>
      </p:sp>
      <p:sp>
        <p:nvSpPr>
          <p:cNvPr id="650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12400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52DD6D1-2B81-4170-B1C0-F70C594D6250}"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1267" name="Rectangle 2"/>
          <p:cNvSpPr>
            <a:spLocks noGrp="1" noRot="1" noChangeAspect="1" noChangeArrowheads="1" noTextEdit="1"/>
          </p:cNvSpPr>
          <p:nvPr>
            <p:ph type="sldImg"/>
          </p:nvPr>
        </p:nvSpPr>
        <p:spPr>
          <a:ln/>
        </p:spPr>
      </p:sp>
      <p:sp>
        <p:nvSpPr>
          <p:cNvPr id="651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38396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2B8124A-BF90-4B75-ABDA-417B81272D6A}"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2291" name="Rectangle 2"/>
          <p:cNvSpPr>
            <a:spLocks noGrp="1" noRot="1" noChangeAspect="1" noChangeArrowheads="1" noTextEdit="1"/>
          </p:cNvSpPr>
          <p:nvPr>
            <p:ph type="sldImg"/>
          </p:nvPr>
        </p:nvSpPr>
        <p:spPr>
          <a:ln/>
        </p:spPr>
      </p:sp>
      <p:sp>
        <p:nvSpPr>
          <p:cNvPr id="652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74861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DBBE57CD-6452-4B20-A989-ADFA80F34A27}"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53315" name="Rectangle 2"/>
          <p:cNvSpPr>
            <a:spLocks noGrp="1" noRot="1" noChangeAspect="1" noChangeArrowheads="1" noTextEdit="1"/>
          </p:cNvSpPr>
          <p:nvPr>
            <p:ph type="sldImg"/>
          </p:nvPr>
        </p:nvSpPr>
        <p:spPr>
          <a:ln/>
        </p:spPr>
      </p:sp>
      <p:sp>
        <p:nvSpPr>
          <p:cNvPr id="653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76271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وقامت كنيسة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بعد ذلك بعمل نسختها وإرسال النسخة الأصلية إلى </a:t>
            </a:r>
            <a:r>
              <a:rPr lang="ar-JO" dirty="0" err="1">
                <a:latin typeface="Times New Roman" charset="0"/>
                <a:ea typeface="ＭＳ Ｐゴシック" charset="0"/>
                <a:cs typeface="ＭＳ Ｐゴシック" charset="0"/>
              </a:rPr>
              <a:t>برغاموس</a:t>
            </a:r>
            <a:r>
              <a:rPr lang="ar-JO" dirty="0">
                <a:latin typeface="Times New Roman" charset="0"/>
                <a:ea typeface="ＭＳ Ｐゴシック" charset="0"/>
                <a:cs typeface="ＭＳ Ｐゴシック" charset="0"/>
              </a:rPr>
              <a:t> التي تقع على الطريق الرئيسي إلى الشمال </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2185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79280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4159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وقامت كنيسة </a:t>
            </a:r>
            <a:r>
              <a:rPr lang="ar-JO" dirty="0" err="1">
                <a:latin typeface="Times New Roman" charset="0"/>
                <a:ea typeface="ＭＳ Ｐゴシック" charset="0"/>
                <a:cs typeface="ＭＳ Ｐゴシック" charset="0"/>
              </a:rPr>
              <a:t>سيمرنا</a:t>
            </a:r>
            <a:r>
              <a:rPr lang="ar-JO" dirty="0">
                <a:latin typeface="Times New Roman" charset="0"/>
                <a:ea typeface="ＭＳ Ｐゴシック" charset="0"/>
                <a:cs typeface="ＭＳ Ｐゴシック" charset="0"/>
              </a:rPr>
              <a:t> بعد ذلك بعمل نسختها وإرسال النسخة الأصلية إلى </a:t>
            </a:r>
            <a:r>
              <a:rPr lang="ar-JO" dirty="0" err="1">
                <a:latin typeface="Times New Roman" charset="0"/>
                <a:ea typeface="ＭＳ Ｐゴシック" charset="0"/>
                <a:cs typeface="ＭＳ Ｐゴシック" charset="0"/>
              </a:rPr>
              <a:t>برغاموس</a:t>
            </a:r>
            <a:r>
              <a:rPr lang="ar-JO" dirty="0">
                <a:latin typeface="Times New Roman" charset="0"/>
                <a:ea typeface="ＭＳ Ｐゴシック" charset="0"/>
                <a:cs typeface="ＭＳ Ｐゴシック" charset="0"/>
              </a:rPr>
              <a:t> التي تقع على الطريق الرئيسي إلى الشمال </a:t>
            </a: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271394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765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p:cNvSpPr>
          <p:nvPr>
            <p:ph type="sldImg"/>
          </p:nvPr>
        </p:nvSpPr>
        <p:spPr>
          <a:solidFill>
            <a:srgbClr val="FFFFFF"/>
          </a:solidFill>
          <a:ln/>
        </p:spPr>
      </p:sp>
      <p:sp>
        <p:nvSpPr>
          <p:cNvPr id="204802" name="Rectangle 3"/>
          <p:cNvSpPr>
            <a:spLocks noGrp="1" noChangeArrowheads="1"/>
          </p:cNvSpPr>
          <p:nvPr>
            <p:ph type="body" idx="1"/>
          </p:nvPr>
        </p:nvSpPr>
        <p:spPr>
          <a:xfrm>
            <a:off x="685800" y="4344025"/>
            <a:ext cx="5486400" cy="41144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2574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776702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9D095C2-E11B-2D4B-8B1E-A70723B2CA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r>
              <a:rPr lang="en-US" sz="2400" dirty="0">
                <a:latin typeface="Arial" charset="0"/>
                <a:ea typeface="ＭＳ Ｐゴシック" charset="0"/>
                <a:cs typeface="ＭＳ Ｐゴシック" charset="0"/>
              </a:rPr>
              <a:t>OS-11-1Kings-182</a:t>
            </a:r>
          </a:p>
          <a:p>
            <a:pPr eaLnBrk="1" hangingPunct="1">
              <a:spcBef>
                <a:spcPct val="0"/>
              </a:spcBef>
            </a:pPr>
            <a:r>
              <a:rPr lang="en-US" sz="2400" dirty="0">
                <a:latin typeface="Arial" charset="0"/>
                <a:ea typeface="ＭＳ Ｐゴシック" charset="0"/>
                <a:cs typeface="ＭＳ Ｐゴシック" charset="0"/>
              </a:rPr>
              <a:t>OS-14-2Chron-150</a:t>
            </a:r>
          </a:p>
          <a:p>
            <a:pPr eaLnBrk="1" hangingPunct="1">
              <a:spcBef>
                <a:spcPct val="0"/>
              </a:spcBef>
            </a:pPr>
            <a:r>
              <a:rPr lang="en-US" sz="2400" dirty="0">
                <a:latin typeface="Arial" charset="0"/>
                <a:ea typeface="ＭＳ Ｐゴシック" charset="0"/>
                <a:cs typeface="ＭＳ Ｐゴシック" charset="0"/>
              </a:rPr>
              <a:t>NS-27-Rev2-slide 187</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848092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61411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89AF245D-C4C6-40A3-A937-860C38BD7376}"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5123" name="Rectangle 2"/>
          <p:cNvSpPr>
            <a:spLocks noGrp="1" noRot="1" noChangeAspect="1" noChangeArrowheads="1" noTextEdit="1"/>
          </p:cNvSpPr>
          <p:nvPr>
            <p:ph type="sldImg"/>
          </p:nvPr>
        </p:nvSpPr>
        <p:spPr>
          <a:ln/>
        </p:spPr>
      </p:sp>
      <p:sp>
        <p:nvSpPr>
          <p:cNvPr id="64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304209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lvl="2"/>
            <a:r>
              <a:rPr lang="en-US" sz="1200" b="1" kern="1200" dirty="0">
                <a:solidFill>
                  <a:schemeClr val="tx1"/>
                </a:solidFill>
                <a:effectLst/>
                <a:latin typeface="+mn-lt"/>
                <a:ea typeface="+mn-ea"/>
                <a:cs typeface="+mn-cs"/>
              </a:rPr>
              <a:t>"To all who have not learned the so-called "deep secrets of Satan," I do not burden you further; however, hold what you have until I come."</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Does Jesus really just expect some of us simply to remain faithful to the truth we have been taught (24-25)?  </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Yes, he expects perseverance, since growth and blessing are his responsibility.</a:t>
            </a:r>
            <a:endParaRPr lang="en-US" sz="14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Since the church was so small, Jesus did not ask them to leave it but to remain until he purged it of false teachers.</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We often think we need to do great things for Christ.  Actually, it is HE who does the great things!  He only asks us to remain faithful.</a:t>
            </a:r>
            <a:endParaRPr lang="en-US" sz="14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Obviously, those caught up in immorality were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faithful!</a:t>
            </a:r>
            <a:endParaRPr lang="en-US" sz="1400" b="1" kern="1200" dirty="0">
              <a:solidFill>
                <a:schemeClr val="tx1"/>
              </a:solidFill>
              <a:effectLst/>
              <a:latin typeface="+mn-lt"/>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093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Slide Image Placeholder 1"/>
          <p:cNvSpPr>
            <a:spLocks noGrp="1" noRot="1" noChangeAspect="1"/>
          </p:cNvSpPr>
          <p:nvPr>
            <p:ph type="sldImg"/>
          </p:nvPr>
        </p:nvSpPr>
        <p:spPr>
          <a:ln/>
        </p:spPr>
      </p:sp>
      <p:sp>
        <p:nvSpPr>
          <p:cNvPr id="79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9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A5C36-5124-6D4C-A046-FED74FFEB9C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60594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7D133D6F-516B-4226-86A5-5C0EBE217A5A}"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6147" name="Rectangle 2"/>
          <p:cNvSpPr>
            <a:spLocks noGrp="1" noRot="1" noChangeAspect="1" noChangeArrowheads="1" noTextEdit="1"/>
          </p:cNvSpPr>
          <p:nvPr>
            <p:ph type="sldImg"/>
          </p:nvPr>
        </p:nvSpPr>
        <p:spPr>
          <a:ln/>
        </p:spPr>
      </p:sp>
      <p:sp>
        <p:nvSpPr>
          <p:cNvPr id="646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22395234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1196C-BD1C-064B-9063-98B38F032B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7057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9012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الأنشطة لا يمكن أن تحل محل العشق.</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الأعمال الجيدة لا يمكن أن تحل محل التقوى.</a:t>
            </a:r>
          </a:p>
          <a:p>
            <a:pPr marL="0" marR="0" lvl="3" indent="0" algn="r" defTabSz="457200" rtl="1" eaLnBrk="1" fontAlgn="auto" latinLnBrk="0" hangingPunct="1">
              <a:lnSpc>
                <a:spcPct val="100000"/>
              </a:lnSpc>
              <a:spcBef>
                <a:spcPts val="0"/>
              </a:spcBef>
              <a:spcAft>
                <a:spcPts val="0"/>
              </a:spcAft>
              <a:buClrTx/>
              <a:buSzTx/>
              <a:buFontTx/>
              <a:buNone/>
              <a:tabLst/>
              <a:defRPr/>
            </a:pPr>
            <a:r>
              <a:rPr lang="ar-SA" dirty="0"/>
              <a:t>المثابرة لا يمكن أن تحل محل النقاء.</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E00CD43A-1CD0-4F8F-930C-CBBF45CC7155}"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7171" name="Rectangle 2"/>
          <p:cNvSpPr>
            <a:spLocks noGrp="1" noRot="1" noChangeAspect="1" noChangeArrowheads="1" noTextEdit="1"/>
          </p:cNvSpPr>
          <p:nvPr>
            <p:ph type="sldImg"/>
          </p:nvPr>
        </p:nvSpPr>
        <p:spPr>
          <a:ln/>
        </p:spPr>
      </p:sp>
      <p:sp>
        <p:nvSpPr>
          <p:cNvPr id="64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pitchFamily="18" charset="0"/>
            </a:endParaRPr>
          </a:p>
        </p:txBody>
      </p:sp>
    </p:spTree>
    <p:extLst>
      <p:ext uri="{BB962C8B-B14F-4D97-AF65-F5344CB8AC3E}">
        <p14:creationId xmlns:p14="http://schemas.microsoft.com/office/powerpoint/2010/main" val="14116298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882C26E5-B59D-4826-BE1B-863474B4C4AD}"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8195" name="Rectangle 2"/>
          <p:cNvSpPr>
            <a:spLocks noGrp="1" noRot="1" noChangeAspect="1" noChangeArrowheads="1" noTextEdit="1"/>
          </p:cNvSpPr>
          <p:nvPr>
            <p:ph type="sldImg"/>
          </p:nvPr>
        </p:nvSpPr>
        <p:spPr>
          <a:ln/>
        </p:spPr>
      </p:sp>
      <p:sp>
        <p:nvSpPr>
          <p:cNvPr id="64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61184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pitchFamily="66" charset="0"/>
                <a:ea typeface="MS PGothic" pitchFamily="34" charset="-128"/>
              </a:defRPr>
            </a:lvl1pPr>
            <a:lvl2pPr marL="742950" indent="-285750" eaLnBrk="0" hangingPunct="0">
              <a:defRPr sz="2400">
                <a:solidFill>
                  <a:schemeClr val="tx1"/>
                </a:solidFill>
                <a:latin typeface="Comic Sans MS" pitchFamily="66" charset="0"/>
                <a:ea typeface="MS PGothic" pitchFamily="34" charset="-128"/>
              </a:defRPr>
            </a:lvl2pPr>
            <a:lvl3pPr marL="1143000" indent="-228600" eaLnBrk="0" hangingPunct="0">
              <a:defRPr sz="2400">
                <a:solidFill>
                  <a:schemeClr val="tx1"/>
                </a:solidFill>
                <a:latin typeface="Comic Sans MS" pitchFamily="66" charset="0"/>
                <a:ea typeface="MS PGothic" pitchFamily="34" charset="-128"/>
              </a:defRPr>
            </a:lvl3pPr>
            <a:lvl4pPr marL="1600200" indent="-228600" eaLnBrk="0" hangingPunct="0">
              <a:defRPr sz="2400">
                <a:solidFill>
                  <a:schemeClr val="tx1"/>
                </a:solidFill>
                <a:latin typeface="Comic Sans MS" pitchFamily="66" charset="0"/>
                <a:ea typeface="MS PGothic" pitchFamily="34" charset="-128"/>
              </a:defRPr>
            </a:lvl4pPr>
            <a:lvl5pPr marL="2057400" indent="-228600" eaLnBrk="0" hangingPunct="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0F1E83F5-3997-4FD9-BB9D-34A2992EF4E0}" type="slidenum">
              <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rPr>
              <a:pPr marL="0" marR="0" lvl="0" indent="0" algn="r" defTabSz="457200" rtl="0" eaLnBrk="0" fontAlgn="auto" latinLnBrk="0" hangingPunct="0">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649219" name="Rectangle 2"/>
          <p:cNvSpPr>
            <a:spLocks noGrp="1" noRot="1" noChangeAspect="1" noChangeArrowheads="1" noTextEdit="1"/>
          </p:cNvSpPr>
          <p:nvPr>
            <p:ph type="sldImg"/>
          </p:nvPr>
        </p:nvSpPr>
        <p:spPr>
          <a:ln/>
        </p:spPr>
      </p:sp>
      <p:sp>
        <p:nvSpPr>
          <p:cNvPr id="649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latin typeface="Times New Roman" pitchFamily="18" charset="0"/>
            </a:endParaRPr>
          </a:p>
        </p:txBody>
      </p:sp>
    </p:spTree>
    <p:extLst>
      <p:ext uri="{BB962C8B-B14F-4D97-AF65-F5344CB8AC3E}">
        <p14:creationId xmlns:p14="http://schemas.microsoft.com/office/powerpoint/2010/main" val="3579092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193509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7066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2440232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215886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269301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371338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47664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F7C06051-45D4-4B97-9C95-F9763806FECE}" type="slidenum">
              <a:rPr lang="en-US"/>
              <a:pPr>
                <a:defRPr/>
              </a:pPr>
              <a:t>‹#›</a:t>
            </a:fld>
            <a:endParaRPr lang="en-US"/>
          </a:p>
        </p:txBody>
      </p:sp>
    </p:spTree>
    <p:extLst>
      <p:ext uri="{BB962C8B-B14F-4D97-AF65-F5344CB8AC3E}">
        <p14:creationId xmlns:p14="http://schemas.microsoft.com/office/powerpoint/2010/main" val="29560493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4B9BB19-C0DB-4341-912E-D271F74CBE6D}" type="slidenum">
              <a:rPr lang="en-US"/>
              <a:pPr>
                <a:defRPr/>
              </a:pPr>
              <a:t>‹#›</a:t>
            </a:fld>
            <a:endParaRPr lang="en-US"/>
          </a:p>
        </p:txBody>
      </p:sp>
    </p:spTree>
    <p:extLst>
      <p:ext uri="{BB962C8B-B14F-4D97-AF65-F5344CB8AC3E}">
        <p14:creationId xmlns:p14="http://schemas.microsoft.com/office/powerpoint/2010/main" val="12161897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5EC83253-A117-40FD-AC83-3496E9A9FFE7}" type="slidenum">
              <a:rPr lang="en-US"/>
              <a:pPr>
                <a:defRPr/>
              </a:pPr>
              <a:t>‹#›</a:t>
            </a:fld>
            <a:endParaRPr lang="en-US"/>
          </a:p>
        </p:txBody>
      </p:sp>
    </p:spTree>
    <p:extLst>
      <p:ext uri="{BB962C8B-B14F-4D97-AF65-F5344CB8AC3E}">
        <p14:creationId xmlns:p14="http://schemas.microsoft.com/office/powerpoint/2010/main" val="4050111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32A2C6BD-BF77-44C8-8775-963CD21A78E7}" type="slidenum">
              <a:rPr lang="en-US"/>
              <a:pPr>
                <a:defRPr/>
              </a:pPr>
              <a:t>‹#›</a:t>
            </a:fld>
            <a:endParaRPr lang="en-US"/>
          </a:p>
        </p:txBody>
      </p:sp>
    </p:spTree>
    <p:extLst>
      <p:ext uri="{BB962C8B-B14F-4D97-AF65-F5344CB8AC3E}">
        <p14:creationId xmlns:p14="http://schemas.microsoft.com/office/powerpoint/2010/main" val="10466264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725855C2-AA2D-499F-8EE4-8D77B94DA365}" type="slidenum">
              <a:rPr lang="en-US"/>
              <a:pPr>
                <a:defRPr/>
              </a:pPr>
              <a:t>‹#›</a:t>
            </a:fld>
            <a:endParaRPr lang="en-US"/>
          </a:p>
        </p:txBody>
      </p:sp>
    </p:spTree>
    <p:extLst>
      <p:ext uri="{BB962C8B-B14F-4D97-AF65-F5344CB8AC3E}">
        <p14:creationId xmlns:p14="http://schemas.microsoft.com/office/powerpoint/2010/main" val="41320429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smtClean="0"/>
            </a:lvl1pPr>
          </a:lstStyle>
          <a:p>
            <a:pPr>
              <a:defRPr/>
            </a:pPr>
            <a:fld id="{646E5009-635A-42DC-8177-548F1AECFE25}" type="slidenum">
              <a:rPr lang="en-US"/>
              <a:pPr>
                <a:defRPr/>
              </a:pPr>
              <a:t>‹#›</a:t>
            </a:fld>
            <a:endParaRPr lang="en-US"/>
          </a:p>
        </p:txBody>
      </p:sp>
    </p:spTree>
    <p:extLst>
      <p:ext uri="{BB962C8B-B14F-4D97-AF65-F5344CB8AC3E}">
        <p14:creationId xmlns:p14="http://schemas.microsoft.com/office/powerpoint/2010/main" val="3301459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smtClean="0"/>
            </a:lvl1pPr>
          </a:lstStyle>
          <a:p>
            <a:pPr>
              <a:defRPr/>
            </a:pPr>
            <a:fld id="{A7776D2C-81F2-49F5-A05D-B5CCBCD0E75B}" type="slidenum">
              <a:rPr lang="en-US"/>
              <a:pPr>
                <a:defRPr/>
              </a:pPr>
              <a:t>‹#›</a:t>
            </a:fld>
            <a:endParaRPr lang="en-US"/>
          </a:p>
        </p:txBody>
      </p:sp>
    </p:spTree>
    <p:extLst>
      <p:ext uri="{BB962C8B-B14F-4D97-AF65-F5344CB8AC3E}">
        <p14:creationId xmlns:p14="http://schemas.microsoft.com/office/powerpoint/2010/main" val="39796957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0F951B5A-B636-44BC-80A2-9CD16C1AE5FA}" type="slidenum">
              <a:rPr lang="en-US"/>
              <a:pPr>
                <a:defRPr/>
              </a:pPr>
              <a:t>‹#›</a:t>
            </a:fld>
            <a:endParaRPr lang="en-US"/>
          </a:p>
        </p:txBody>
      </p:sp>
    </p:spTree>
    <p:extLst>
      <p:ext uri="{BB962C8B-B14F-4D97-AF65-F5344CB8AC3E}">
        <p14:creationId xmlns:p14="http://schemas.microsoft.com/office/powerpoint/2010/main" val="3985008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smtClean="0"/>
            </a:lvl1pPr>
          </a:lstStyle>
          <a:p>
            <a:pPr>
              <a:defRPr/>
            </a:pPr>
            <a:fld id="{BF6F325B-39A5-4F0A-A3B8-05BA8EC770BD}" type="slidenum">
              <a:rPr lang="en-US"/>
              <a:pPr>
                <a:defRPr/>
              </a:pPr>
              <a:t>‹#›</a:t>
            </a:fld>
            <a:endParaRPr lang="en-US"/>
          </a:p>
        </p:txBody>
      </p:sp>
    </p:spTree>
    <p:extLst>
      <p:ext uri="{BB962C8B-B14F-4D97-AF65-F5344CB8AC3E}">
        <p14:creationId xmlns:p14="http://schemas.microsoft.com/office/powerpoint/2010/main" val="14165772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AE0D2D37-8DDD-457A-820D-C566A4E580EC}" type="slidenum">
              <a:rPr lang="en-US"/>
              <a:pPr>
                <a:defRPr/>
              </a:pPr>
              <a:t>‹#›</a:t>
            </a:fld>
            <a:endParaRPr lang="en-US"/>
          </a:p>
        </p:txBody>
      </p:sp>
    </p:spTree>
    <p:extLst>
      <p:ext uri="{BB962C8B-B14F-4D97-AF65-F5344CB8AC3E}">
        <p14:creationId xmlns:p14="http://schemas.microsoft.com/office/powerpoint/2010/main" val="31094020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360E8E57-A086-4BF7-9EF9-0A9979542055}" type="slidenum">
              <a:rPr lang="en-US"/>
              <a:pPr>
                <a:defRPr/>
              </a:pPr>
              <a:t>‹#›</a:t>
            </a:fld>
            <a:endParaRPr lang="en-US"/>
          </a:p>
        </p:txBody>
      </p:sp>
    </p:spTree>
    <p:extLst>
      <p:ext uri="{BB962C8B-B14F-4D97-AF65-F5344CB8AC3E}">
        <p14:creationId xmlns:p14="http://schemas.microsoft.com/office/powerpoint/2010/main" val="10938263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smtClean="0"/>
            </a:lvl1pPr>
          </a:lstStyle>
          <a:p>
            <a:pPr>
              <a:defRPr/>
            </a:pPr>
            <a:fld id="{0B9CD6D4-3E19-4039-A37A-EBEDD7F3D89D}" type="slidenum">
              <a:rPr lang="en-US"/>
              <a:pPr>
                <a:defRPr/>
              </a:pPr>
              <a:t>‹#›</a:t>
            </a:fld>
            <a:endParaRPr lang="en-US"/>
          </a:p>
        </p:txBody>
      </p:sp>
    </p:spTree>
    <p:extLst>
      <p:ext uri="{BB962C8B-B14F-4D97-AF65-F5344CB8AC3E}">
        <p14:creationId xmlns:p14="http://schemas.microsoft.com/office/powerpoint/2010/main" val="17708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smtClean="0"/>
            </a:lvl1pPr>
          </a:lstStyle>
          <a:p>
            <a:pPr>
              <a:defRPr/>
            </a:pPr>
            <a:fld id="{FFB1308E-9EB6-4F59-A327-F33408E1CE0A}" type="slidenum">
              <a:rPr lang="en-US"/>
              <a:pPr>
                <a:defRPr/>
              </a:pPr>
              <a:t>‹#›</a:t>
            </a:fld>
            <a:endParaRPr lang="en-US"/>
          </a:p>
        </p:txBody>
      </p:sp>
    </p:spTree>
    <p:extLst>
      <p:ext uri="{BB962C8B-B14F-4D97-AF65-F5344CB8AC3E}">
        <p14:creationId xmlns:p14="http://schemas.microsoft.com/office/powerpoint/2010/main" val="3680027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243370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684078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245895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290592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57446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536132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390078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43851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8340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35832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482349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121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76947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80561702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42807266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243573272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99682129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388339591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2604797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6909449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7354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50054851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28474516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312068745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360342187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9357528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051857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9056804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7051890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9766560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923058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1749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6119992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2591509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7213549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6896202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9047493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936382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927954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538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610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56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35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473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57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202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424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533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8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203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63920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43384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7842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46076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963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44478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08952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93703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92023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91891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8/9/24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8082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9462"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altLang="en-US" noProof="0"/>
              <a:t>Click to edit Master title style</a:t>
            </a:r>
          </a:p>
        </p:txBody>
      </p:sp>
      <p:sp>
        <p:nvSpPr>
          <p:cNvPr id="19463"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alt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lt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lt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vl1pPr>
          </a:lstStyle>
          <a:p>
            <a:pPr>
              <a:defRPr/>
            </a:pPr>
            <a:fld id="{2BFB9A72-7661-F648-ADA6-DC6D644F71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936733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7C3DD6C-AD88-CA4C-BDD1-9ABB479BDBF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566476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982E93B-F820-7E40-9C5C-BE53FA359C8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6094382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60FEE10-ABF4-9042-8F5A-DD0787073A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4848154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C9BC536-D3BB-1B45-BC20-057EA183B5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673411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03DAD3A-2C8B-D14A-875A-7394669A02C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9409277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C20B03B8-9F33-3B4B-B0E1-EF980447EDF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6444849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2018193-F213-7E44-8951-75A2EDFA442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981632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DB00D4B-5CC2-4949-961B-ABFA0CB5FC8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6138625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8FFB974-82F9-4E4A-90EE-CF8418CA0B7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316779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C6D109E-4CF8-A146-97D6-002B5556637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1064499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5416" name="Rectangle 24"/>
          <p:cNvSpPr>
            <a:spLocks noGrp="1" noChangeArrowheads="1"/>
          </p:cNvSpPr>
          <p:nvPr>
            <p:ph type="ctrTitle" sz="quarter"/>
          </p:nvPr>
        </p:nvSpPr>
        <p:spPr>
          <a:xfrm>
            <a:off x="685800" y="1600200"/>
            <a:ext cx="7772400" cy="1828800"/>
          </a:xfrm>
        </p:spPr>
        <p:txBody>
          <a:bodyPr/>
          <a:lstStyle>
            <a:lvl1pPr>
              <a:defRPr sz="4800"/>
            </a:lvl1pPr>
          </a:lstStyle>
          <a:p>
            <a:r>
              <a:rPr lang="en-GB"/>
              <a:t>Click to edit Master title style</a:t>
            </a:r>
          </a:p>
        </p:txBody>
      </p:sp>
      <p:sp>
        <p:nvSpPr>
          <p:cNvPr id="315417"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GB"/>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84B5B8D3-ED07-744D-87D7-9BF1FAF2D165}" type="datetime1">
              <a:rPr lang="en-GB">
                <a:ea typeface="Arial"/>
              </a:rPr>
              <a:pPr>
                <a:buClr>
                  <a:srgbClr val="FFFFCC"/>
                </a:buClr>
                <a:defRPr/>
              </a:pPr>
              <a:t>09/08/2024</a:t>
            </a:fld>
            <a:endParaRPr lang="en-GB">
              <a:ea typeface="Arial"/>
            </a:endParaRPr>
          </a:p>
        </p:txBody>
      </p:sp>
      <p:sp>
        <p:nvSpPr>
          <p:cNvPr id="27" name="Rectangle 27"/>
          <p:cNvSpPr>
            <a:spLocks noGrp="1" noChangeArrowheads="1"/>
          </p:cNvSpPr>
          <p:nvPr>
            <p:ph type="ftr"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28" name="Rectangle 28"/>
          <p:cNvSpPr>
            <a:spLocks noGrp="1" noChangeArrowheads="1"/>
          </p:cNvSpPr>
          <p:nvPr>
            <p:ph type="sldNum" sz="quarter" idx="12"/>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F92F375F-D5FC-8147-8181-A5C427D4502E}" type="slidenum">
              <a:rPr lang="en-GB">
                <a:ea typeface="Arial"/>
              </a:rPr>
              <a:pPr>
                <a:buClr>
                  <a:srgbClr val="FFFFCC"/>
                </a:buClr>
                <a:defRPr/>
              </a:pPr>
              <a:t>‹#›</a:t>
            </a:fld>
            <a:endParaRPr lang="en-GB">
              <a:ea typeface="Arial"/>
            </a:endParaRPr>
          </a:p>
        </p:txBody>
      </p:sp>
    </p:spTree>
    <p:extLst>
      <p:ext uri="{BB962C8B-B14F-4D97-AF65-F5344CB8AC3E}">
        <p14:creationId xmlns:p14="http://schemas.microsoft.com/office/powerpoint/2010/main" val="282521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4598B36-0A44-B041-A30C-8CF9DDF982D8}"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63FCEB-3B1E-A34F-A9CC-DE29A37AE459}"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3210360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839E504-A7DA-A84E-A0F3-75051461A0F3}"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FDE77B6-0AD3-2944-A062-93CC9ED28BAE}"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1909759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1A271-D4F8-C342-B3FE-7FA7C7E9D841}"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3B035B78-62D7-F44A-9797-8F6E0082E997}"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2679917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8"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CDC03F3E-52D4-4F4C-B210-CF5A8390F5E0}" type="slidenum">
              <a:rPr lang="en-GB">
                <a:ea typeface="Arial"/>
              </a:rPr>
              <a:pPr>
                <a:buClr>
                  <a:srgbClr val="FFFFCC"/>
                </a:buClr>
                <a:defRPr/>
              </a:pPr>
              <a:t>‹#›</a:t>
            </a:fld>
            <a:endParaRPr lang="en-GB">
              <a:ea typeface="Arial"/>
            </a:endParaRPr>
          </a:p>
        </p:txBody>
      </p:sp>
      <p:sp>
        <p:nvSpPr>
          <p:cNvPr id="9"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4740B53-06EA-D540-B2A2-3126501689C5}"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3500855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4"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14667C1-0721-3940-AD25-3E20D90B338E}" type="slidenum">
              <a:rPr lang="en-GB">
                <a:ea typeface="Arial"/>
              </a:rPr>
              <a:pPr>
                <a:buClr>
                  <a:srgbClr val="FFFFCC"/>
                </a:buClr>
                <a:defRPr/>
              </a:pPr>
              <a:t>‹#›</a:t>
            </a:fld>
            <a:endParaRPr lang="en-GB">
              <a:ea typeface="Arial"/>
            </a:endParaRPr>
          </a:p>
        </p:txBody>
      </p:sp>
      <p:sp>
        <p:nvSpPr>
          <p:cNvPr id="5"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D709E37-DBBF-2C42-9103-69FD16033F5B}"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529466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3"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96D8F921-CA54-1349-B86E-9558CDF6F7CE}" type="slidenum">
              <a:rPr lang="en-GB">
                <a:ea typeface="Arial"/>
              </a:rPr>
              <a:pPr>
                <a:buClr>
                  <a:srgbClr val="FFFFCC"/>
                </a:buClr>
                <a:defRPr/>
              </a:pPr>
              <a:t>‹#›</a:t>
            </a:fld>
            <a:endParaRPr lang="en-GB">
              <a:ea typeface="Arial"/>
            </a:endParaRPr>
          </a:p>
        </p:txBody>
      </p:sp>
      <p:sp>
        <p:nvSpPr>
          <p:cNvPr id="4"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706F24D-F6C0-E44D-B06D-8305CC54EA2C}"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2631496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EF65A3A-192B-D749-BDAB-D9BA865C0993}"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2E12D733-EE48-7B45-A24C-0CD271F33565}"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603596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6"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14CD0ECA-353E-FB42-A208-1C22C69C6CF5}" type="slidenum">
              <a:rPr lang="en-GB">
                <a:ea typeface="Arial"/>
              </a:rPr>
              <a:pPr>
                <a:buClr>
                  <a:srgbClr val="FFFFCC"/>
                </a:buClr>
                <a:defRPr/>
              </a:pPr>
              <a:t>‹#›</a:t>
            </a:fld>
            <a:endParaRPr lang="en-GB">
              <a:ea typeface="Arial"/>
            </a:endParaRPr>
          </a:p>
        </p:txBody>
      </p:sp>
      <p:sp>
        <p:nvSpPr>
          <p:cNvPr id="7"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5BC37C4A-46D1-0745-BC8F-B12EE5B4BD34}"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3549364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A3C80A22-3EB6-8F45-B1BD-E4B7D41D96F4}"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61E5FD4A-1D00-3D4E-9893-D8DDE0B1D4AE}"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2831691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endParaRPr lang="en-GB"/>
          </a:p>
        </p:txBody>
      </p:sp>
      <p:sp>
        <p:nvSpPr>
          <p:cNvPr id="5" name="Rectangle 27"/>
          <p:cNvSpPr>
            <a:spLocks noGrp="1" noChangeArrowheads="1"/>
          </p:cNvSpPr>
          <p:nvPr>
            <p:ph type="sldNum" sz="quarter" idx="11"/>
          </p:nvPr>
        </p:nvSpPr>
        <p:spPr/>
        <p:txBody>
          <a:bodyPr/>
          <a:lstStyle>
            <a:lvl1pP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D1E15BE1-9A97-CA46-B7EC-2014F0A855EE}" type="slidenum">
              <a:rPr lang="en-GB">
                <a:ea typeface="Arial"/>
              </a:rPr>
              <a:pPr>
                <a:buClr>
                  <a:srgbClr val="FFFFCC"/>
                </a:buClr>
                <a:defRPr/>
              </a:pPr>
              <a:t>‹#›</a:t>
            </a:fld>
            <a:endParaRPr lang="en-GB">
              <a:ea typeface="Arial"/>
            </a:endParaRPr>
          </a:p>
        </p:txBody>
      </p:sp>
      <p:sp>
        <p:nvSpPr>
          <p:cNvPr id="6" name="Rectangle 28"/>
          <p:cNvSpPr>
            <a:spLocks noGrp="1" noChangeArrowheads="1"/>
          </p:cNvSpPr>
          <p:nvPr>
            <p:ph type="dt" sz="half" idx="12"/>
          </p:nvPr>
        </p:nvSpPr>
        <p:spPr/>
        <p:txBody>
          <a:bodyPr/>
          <a:lstStyle>
            <a:lvl1pPr algn="ctr">
              <a:lnSpc>
                <a:spcPct val="80000"/>
              </a:lnSpc>
              <a:spcBef>
                <a:spcPct val="25000"/>
              </a:spcBef>
              <a:spcAft>
                <a:spcPct val="25000"/>
              </a:spcAft>
              <a:buClr>
                <a:schemeClr val="tx2"/>
              </a:buClr>
              <a:buSzPct val="80000"/>
              <a:buFont typeface="Wingdings" charset="0"/>
              <a:buNone/>
              <a:defRPr/>
            </a:lvl1pPr>
          </a:lstStyle>
          <a:p>
            <a:pPr>
              <a:buClr>
                <a:srgbClr val="FFFFCC"/>
              </a:buClr>
              <a:defRPr/>
            </a:pPr>
            <a:fld id="{455A77DF-0765-3941-8907-6E4F1C27D3E3}" type="datetime1">
              <a:rPr lang="en-GB">
                <a:ea typeface="Arial"/>
              </a:rPr>
              <a:pPr>
                <a:buClr>
                  <a:srgbClr val="FFFFCC"/>
                </a:buClr>
                <a:defRPr/>
              </a:pPr>
              <a:t>09/08/2024</a:t>
            </a:fld>
            <a:endParaRPr lang="en-GB">
              <a:ea typeface="Arial"/>
            </a:endParaRPr>
          </a:p>
        </p:txBody>
      </p:sp>
    </p:spTree>
    <p:extLst>
      <p:ext uri="{BB962C8B-B14F-4D97-AF65-F5344CB8AC3E}">
        <p14:creationId xmlns:p14="http://schemas.microsoft.com/office/powerpoint/2010/main" val="4054309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1C49D7-DA30-8B4D-822D-075EA98C3A0F}" type="slidenum">
              <a:rPr lang="en-US"/>
              <a:pPr>
                <a:defRPr/>
              </a:pPr>
              <a:t>‹#›</a:t>
            </a:fld>
            <a:endParaRPr lang="en-US"/>
          </a:p>
        </p:txBody>
      </p:sp>
    </p:spTree>
    <p:extLst>
      <p:ext uri="{BB962C8B-B14F-4D97-AF65-F5344CB8AC3E}">
        <p14:creationId xmlns:p14="http://schemas.microsoft.com/office/powerpoint/2010/main" val="6700464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B517536C-F47C-9942-B0AA-250E5744DF6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6224583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801C560-2C86-B34E-9460-025D98677CD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30303004"/>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70DA0A7-04AE-EF45-B7E0-A5CEA4ACD03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4337895"/>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DC2560C4-CB2B-B047-AF8F-3D0CDBA15E3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8378220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3CEE0454-B615-D440-97A7-75EE4FB6EA6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92925024"/>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85557AC1-D7EC-3C40-884E-F5D6D13F01C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0394277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940A93C4-C7CF-6B4F-A052-9FB387B596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96489166"/>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3354A85C-52B1-474D-A616-B526DD1FC11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47508237"/>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B07C4F56-7BC1-BC46-B6B0-691F96CAEE5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4225476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8744FF9-9AAC-904D-8963-7157DC1E447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58748469"/>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DDB8DB39-B2F0-1B43-B40D-3B6A37AA01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5020282"/>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42171853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4228588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52917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45098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307331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29490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04731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30105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66595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8757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671148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797260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96660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612266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22221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82054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94230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4103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2537216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43813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60250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85554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68458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8/9/24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162399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951536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4915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99787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8/9/24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65581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3.jpe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8/9/24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70696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8/9/24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21141423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70D573E8-6576-42AB-B210-C9F85B6A3424}" type="slidenum">
              <a:rPr lang="en-US">
                <a:ea typeface="MS PGothic" pitchFamily="34" charset="-128"/>
              </a:rPr>
              <a:pPr defTabSz="914400" fontAlgn="base">
                <a:spcBef>
                  <a:spcPct val="0"/>
                </a:spcBef>
                <a:spcAft>
                  <a:spcPct val="0"/>
                </a:spcAft>
                <a:defRPr/>
              </a:pPr>
              <a:t>‹#›</a:t>
            </a:fld>
            <a:endParaRPr lang="en-US">
              <a:ea typeface="MS PGothic" pitchFamily="34" charset="-128"/>
            </a:endParaRPr>
          </a:p>
        </p:txBody>
      </p:sp>
    </p:spTree>
    <p:extLst>
      <p:ext uri="{BB962C8B-B14F-4D97-AF65-F5344CB8AC3E}">
        <p14:creationId xmlns:p14="http://schemas.microsoft.com/office/powerpoint/2010/main" val="151681515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4985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13909536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87963987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76380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5193510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defRPr/>
              </a:pPr>
              <a:endParaRPr lang="en-US" altLang="en-US" sz="2400">
                <a:solidFill>
                  <a:srgbClr val="FFFFFF"/>
                </a:solidFill>
                <a:latin typeface="Times New Roman" pitchFamily="18" charset="0"/>
                <a:ea typeface="ＭＳ Ｐゴシック"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40"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1"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latin typeface="Arial" charset="0"/>
                <a:ea typeface="+mn-ea"/>
                <a:cs typeface="Arial" charset="0"/>
              </a:defRPr>
            </a:lvl1pPr>
          </a:lstStyle>
          <a:p>
            <a:pPr defTabSz="914400" fontAlgn="base">
              <a:spcBef>
                <a:spcPct val="0"/>
              </a:spcBef>
              <a:spcAft>
                <a:spcPct val="0"/>
              </a:spcAft>
              <a:defRPr/>
            </a:pPr>
            <a:endParaRPr lang="en-US" altLang="en-US">
              <a:solidFill>
                <a:srgbClr val="FFFFFF"/>
              </a:solidFill>
            </a:endParaRPr>
          </a:p>
        </p:txBody>
      </p:sp>
      <p:sp>
        <p:nvSpPr>
          <p:cNvPr id="18442"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cs typeface="Arial" charset="0"/>
              </a:defRPr>
            </a:lvl1pPr>
          </a:lstStyle>
          <a:p>
            <a:pPr defTabSz="914400" fontAlgn="base">
              <a:spcBef>
                <a:spcPct val="0"/>
              </a:spcBef>
              <a:spcAft>
                <a:spcPct val="0"/>
              </a:spcAft>
              <a:defRPr/>
            </a:pPr>
            <a:fld id="{33F03588-6F2D-BF47-8429-4BB5D6F9D1C4}"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397593971"/>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0" y="0"/>
            <a:ext cx="9159875" cy="6858000"/>
            <a:chOff x="0" y="0"/>
            <a:chExt cx="5770" cy="4320"/>
          </a:xfrm>
        </p:grpSpPr>
        <p:sp>
          <p:nvSpPr>
            <p:cNvPr id="314371"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3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3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77"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314378"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4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3"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4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5"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4387"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sp>
          <p:nvSpPr>
            <p:cNvPr id="9935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35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algn="ctr" defTabSz="914400" fontAlgn="base">
                <a:lnSpc>
                  <a:spcPct val="80000"/>
                </a:lnSpc>
                <a:spcBef>
                  <a:spcPct val="25000"/>
                </a:spcBef>
                <a:spcAft>
                  <a:spcPct val="25000"/>
                </a:spcAft>
                <a:buClr>
                  <a:srgbClr val="FFFFCC"/>
                </a:buClr>
                <a:buSzPct val="80000"/>
                <a:buFont typeface="Wingdings" charset="0"/>
                <a:buNone/>
              </a:pPr>
              <a:endParaRPr lang="en-US" sz="1400">
                <a:solidFill>
                  <a:srgbClr val="FFFFFF"/>
                </a:solidFill>
                <a:latin typeface="Arial" charset="0"/>
                <a:ea typeface="ＭＳ Ｐゴシック" charset="0"/>
                <a:cs typeface="ＭＳ Ｐゴシック" charset="0"/>
              </a:endParaRPr>
            </a:p>
          </p:txBody>
        </p:sp>
        <p:sp>
          <p:nvSpPr>
            <p:cNvPr id="314391"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05" charset="0"/>
                <a:ea typeface="ＭＳ Ｐゴシック" pitchFamily="-105" charset="-128"/>
                <a:cs typeface="ＭＳ Ｐゴシック" pitchFamily="-105" charset="-128"/>
              </a:endParaRPr>
            </a:p>
          </p:txBody>
        </p:sp>
      </p:grpSp>
      <p:sp>
        <p:nvSpPr>
          <p:cNvPr id="314392"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314393"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14394"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a:ea typeface="Arial"/>
                <a:cs typeface="Arial"/>
              </a:defRPr>
            </a:lvl1pPr>
          </a:lstStyle>
          <a:p>
            <a:pPr defTabSz="914400" fontAlgn="base">
              <a:defRPr/>
            </a:pPr>
            <a:endParaRPr lang="en-GB"/>
          </a:p>
        </p:txBody>
      </p:sp>
      <p:sp>
        <p:nvSpPr>
          <p:cNvPr id="314395"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83EB770A-646E-5845-8265-B6A661AC1729}" type="slidenum">
              <a:rPr lang="en-GB">
                <a:ea typeface="ＭＳ Ｐゴシック" charset="0"/>
              </a:rPr>
              <a:pPr defTabSz="914400" fontAlgn="base">
                <a:defRPr/>
              </a:pPr>
              <a:t>‹#›</a:t>
            </a:fld>
            <a:endParaRPr lang="en-GB">
              <a:ea typeface="ＭＳ Ｐゴシック" charset="0"/>
            </a:endParaRPr>
          </a:p>
        </p:txBody>
      </p:sp>
      <p:sp>
        <p:nvSpPr>
          <p:cNvPr id="314396"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lnSpc>
                <a:spcPct val="100000"/>
              </a:lnSpc>
              <a:spcBef>
                <a:spcPct val="0"/>
              </a:spcBef>
              <a:spcAft>
                <a:spcPct val="0"/>
              </a:spcAft>
              <a:buClrTx/>
              <a:buSzTx/>
              <a:buFontTx/>
              <a:buNone/>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defRPr/>
            </a:pPr>
            <a:fld id="{C147A156-0CF2-4B46-AFB3-818DE8F8DC5C}" type="datetime1">
              <a:rPr lang="en-GB">
                <a:ea typeface="ＭＳ Ｐゴシック" charset="0"/>
              </a:rPr>
              <a:pPr defTabSz="914400" fontAlgn="base">
                <a:defRPr/>
              </a:pPr>
              <a:t>09/08/2024</a:t>
            </a:fld>
            <a:endParaRPr lang="en-GB">
              <a:ea typeface="ＭＳ Ｐゴシック" charset="0"/>
            </a:endParaRPr>
          </a:p>
        </p:txBody>
      </p:sp>
    </p:spTree>
    <p:extLst>
      <p:ext uri="{BB962C8B-B14F-4D97-AF65-F5344CB8AC3E}">
        <p14:creationId xmlns:p14="http://schemas.microsoft.com/office/powerpoint/2010/main" val="2476355300"/>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defTabSz="914400" fontAlgn="base">
              <a:spcAft>
                <a:spcPct val="0"/>
              </a:spcAft>
              <a:defRPr/>
            </a:pPr>
            <a:endParaRPr lang="en-US">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defTabSz="914400" fontAlgn="base">
              <a:spcAft>
                <a:spcPct val="0"/>
              </a:spcAft>
              <a:defRPr/>
            </a:pPr>
            <a:fld id="{F9F86DCA-18CC-FA45-9C9F-16B7216C0717}"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fontAlgn="base">
                <a:spcBef>
                  <a:spcPct val="50000"/>
                </a:spcBef>
                <a:spcAft>
                  <a:spcPct val="0"/>
                </a:spcAft>
                <a:defRPr/>
              </a:pPr>
              <a:endParaRPr lang="en-US" sz="2800">
                <a:solidFill>
                  <a:srgbClr val="FFFFFF"/>
                </a:solidFill>
                <a:latin typeface="Times New Roman" pitchFamily="-112" charset="0"/>
                <a:ea typeface="ＭＳ Ｐゴシック" charset="0"/>
                <a:cs typeface="ＭＳ Ｐゴシック" charset="0"/>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235016"/>
      </p:ext>
    </p:extLst>
  </p:cSld>
  <p:clrMap bg1="dk2" tx1="lt1" bg2="dk1" tx2="lt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1DBE3667-D78F-1740-BFCD-268440DB8F9C}"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55310635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188508327"/>
      </p:ext>
    </p:extLst>
  </p:cSld>
  <p:clrMap bg1="lt1" tx1="dk1" bg2="lt2" tx2="dk2" accent1="accent1" accent2="accent2" accent3="accent3" accent4="accent4" accent5="accent5" accent6="accent6" hlink="hlink" folHlink="folHlink"/>
  <p:sldLayoutIdLst>
    <p:sldLayoutId id="2147483739" r:id="rId1"/>
    <p:sldLayoutId id="214748374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8/9/24</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111918851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0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7.xml"/><Relationship Id="rId7" Type="http://schemas.openxmlformats.org/officeDocument/2006/relationships/image" Target="../media/image43.jpe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2.xml"/><Relationship Id="rId7" Type="http://schemas.openxmlformats.org/officeDocument/2006/relationships/image" Target="../media/image43.jpeg"/><Relationship Id="rId2" Type="http://schemas.openxmlformats.org/officeDocument/2006/relationships/slideLayout" Target="../slideLayouts/slideLayout19.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2.xml"/><Relationship Id="rId1" Type="http://schemas.openxmlformats.org/officeDocument/2006/relationships/themeOverride" Target="../theme/themeOverride3.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xml"/><Relationship Id="rId1" Type="http://schemas.openxmlformats.org/officeDocument/2006/relationships/themeOverride" Target="../theme/themeOverride4.xml"/><Relationship Id="rId5" Type="http://schemas.openxmlformats.org/officeDocument/2006/relationships/image" Target="../media/image63.png"/><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2.xml"/><Relationship Id="rId1" Type="http://schemas.openxmlformats.org/officeDocument/2006/relationships/themeOverride" Target="../theme/themeOverride5.xml"/><Relationship Id="rId5" Type="http://schemas.openxmlformats.org/officeDocument/2006/relationships/image" Target="../media/image63.pn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2.xml"/><Relationship Id="rId1" Type="http://schemas.openxmlformats.org/officeDocument/2006/relationships/themeOverride" Target="../theme/themeOverride6.xml"/><Relationship Id="rId5" Type="http://schemas.openxmlformats.org/officeDocument/2006/relationships/image" Target="../media/image63.png"/><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2.xml"/><Relationship Id="rId1" Type="http://schemas.openxmlformats.org/officeDocument/2006/relationships/themeOverride" Target="../theme/themeOverride7.xml"/><Relationship Id="rId5" Type="http://schemas.openxmlformats.org/officeDocument/2006/relationships/image" Target="../media/image63.png"/><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7.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120.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microsoft.com/office/2007/relationships/hdphoto" Target="../media/hdphoto3.wdp"/></Relationships>
</file>

<file path=ppt/slides/_rels/slide7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138.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3.xml"/><Relationship Id="rId1" Type="http://schemas.openxmlformats.org/officeDocument/2006/relationships/slideLayout" Target="../slideLayouts/slideLayout144.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كنيسة الطرق المتقاطعة الدولية</a:t>
            </a:r>
            <a:r>
              <a:rPr kumimoji="0" lang="en-US" sz="18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BibleStudyDownloads.org </a:t>
            </a:r>
          </a:p>
        </p:txBody>
      </p:sp>
      <p:sp>
        <p:nvSpPr>
          <p:cNvPr id="111618" name="Rectangle 2"/>
          <p:cNvSpPr>
            <a:spLocks noGrp="1" noChangeArrowheads="1"/>
          </p:cNvSpPr>
          <p:nvPr>
            <p:ph type="ctrTitle"/>
          </p:nvPr>
        </p:nvSpPr>
        <p:spPr>
          <a:xfrm>
            <a:off x="1" y="3765641"/>
            <a:ext cx="9144000" cy="1446439"/>
          </a:xfrm>
          <a:noFill/>
        </p:spPr>
        <p:txBody>
          <a:bodyPr/>
          <a:lstStyle/>
          <a:p>
            <a:r>
              <a:rPr lang="ar-JO" sz="5400" b="1" dirty="0">
                <a:latin typeface="Arial" panose="020B0604020202020204" pitchFamily="34" charset="0"/>
                <a:ea typeface="ＭＳ Ｐゴシック" charset="0"/>
                <a:cs typeface="Arial" panose="020B0604020202020204" pitchFamily="34" charset="0"/>
              </a:rPr>
              <a:t>ثياتيرا:</a:t>
            </a:r>
            <a:br>
              <a:rPr lang="ar-JO" sz="5400" b="1" dirty="0">
                <a:latin typeface="Arial" panose="020B0604020202020204" pitchFamily="34" charset="0"/>
                <a:ea typeface="ＭＳ Ｐゴシック" charset="0"/>
                <a:cs typeface="Arial" panose="020B0604020202020204" pitchFamily="34" charset="0"/>
              </a:rPr>
            </a:br>
            <a:r>
              <a:rPr lang="ar-JO" sz="5400" b="1" dirty="0">
                <a:latin typeface="Arial" panose="020B0604020202020204" pitchFamily="34" charset="0"/>
                <a:ea typeface="ＭＳ Ｐゴシック" charset="0"/>
                <a:cs typeface="Arial" panose="020B0604020202020204" pitchFamily="34" charset="0"/>
              </a:rPr>
              <a:t>متورطة ومع ذلك غير أخلاقية</a:t>
            </a:r>
            <a:endParaRPr lang="en-US" sz="54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uLnTx/>
                <a:uFillTx/>
                <a:latin typeface="Arial" charset="0"/>
                <a:ea typeface="ＭＳ Ｐゴシック" charset="0"/>
                <a:cs typeface="Arial"/>
              </a:rPr>
              <a:t>رؤيا 2: 18- 29</a:t>
            </a:r>
            <a:endParaRPr kumimoji="0" lang="en-US" sz="4400" b="1" i="0" u="none" strike="noStrike" kern="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17350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4237037"/>
            <a:chOff x="0" y="1335088"/>
            <a:chExt cx="9144000" cy="4237037"/>
          </a:xfrm>
        </p:grpSpPr>
        <p:pic>
          <p:nvPicPr>
            <p:cNvPr id="464899" name="Picture 1" descr="Screen Shot 2013-11-22 at 4.15.5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423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52600" y="2158273"/>
              <a:ext cx="5334000" cy="415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145406" y="2573628"/>
              <a:ext cx="5550794"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24200" y="2910625"/>
              <a:ext cx="3962400" cy="32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6172200" y="3484663"/>
              <a:ext cx="1905000" cy="1620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90745" y="1447800"/>
              <a:ext cx="5463976" cy="512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5780314" y="3431893"/>
            <a:ext cx="2525486"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يؤدي استخدام           المواد الإباحية</a:t>
            </a:r>
            <a:r>
              <a:rPr kumimoji="0" lang="ar-JO" sz="4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إلى زيادة معدل         الخيانة الزوجية          </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بأكثر من</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300%</a:t>
            </a:r>
            <a:endParaRPr kumimoji="0" lang="en-US" sz="40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1" name="TextBox 10"/>
          <p:cNvSpPr txBox="1"/>
          <p:nvPr/>
        </p:nvSpPr>
        <p:spPr>
          <a:xfrm>
            <a:off x="1360713" y="2080327"/>
            <a:ext cx="7742084"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40% من مدمني الجنس </a:t>
            </a: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فقدوا شركاء حياتهم</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2" name="TextBox 11"/>
          <p:cNvSpPr txBox="1"/>
          <p:nvPr/>
        </p:nvSpPr>
        <p:spPr>
          <a:xfrm>
            <a:off x="1982119" y="2495490"/>
            <a:ext cx="716188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58%</a:t>
            </a: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 يعانون خسارات مالية حقيقية</a:t>
            </a: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3" name="TextBox 12"/>
          <p:cNvSpPr txBox="1"/>
          <p:nvPr/>
        </p:nvSpPr>
        <p:spPr>
          <a:xfrm>
            <a:off x="3115204" y="2889884"/>
            <a:ext cx="602879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الثلث</a:t>
            </a: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 خسروا وظائفهم</a:t>
            </a:r>
            <a:endPar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TextBox 13"/>
          <p:cNvSpPr txBox="1"/>
          <p:nvPr/>
        </p:nvSpPr>
        <p:spPr>
          <a:xfrm>
            <a:off x="381000" y="1447800"/>
            <a:ext cx="87629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يؤدي إدمان الإباحية إلى :</a:t>
            </a:r>
            <a:endPar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5" name="Picture 14" descr="Screen Shot 2013-11-22 at 4.15.5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7910" y="1367128"/>
            <a:ext cx="9144000" cy="4236685"/>
          </a:xfrm>
          <a:prstGeom prst="rect">
            <a:avLst/>
          </a:prstGeom>
        </p:spPr>
      </p:pic>
    </p:spTree>
    <p:extLst>
      <p:ext uri="{BB962C8B-B14F-4D97-AF65-F5344CB8AC3E}">
        <p14:creationId xmlns:p14="http://schemas.microsoft.com/office/powerpoint/2010/main" val="190872165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227013"/>
            <a:ext cx="9144000" cy="6399212"/>
            <a:chOff x="0" y="227013"/>
            <a:chExt cx="9144000" cy="6399212"/>
          </a:xfrm>
        </p:grpSpPr>
        <p:pic>
          <p:nvPicPr>
            <p:cNvPr id="465923" name="Picture 1" descr="Screen Shot 2013-11-22 at 4.16.0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7013"/>
              <a:ext cx="9144000" cy="639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57400" y="762000"/>
              <a:ext cx="2209800"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5248136" y="2057397"/>
              <a:ext cx="3667261" cy="13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603123" y="3657599"/>
              <a:ext cx="3667261" cy="912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267199" y="4722019"/>
              <a:ext cx="4876800" cy="190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8"/>
          <p:cNvSpPr txBox="1"/>
          <p:nvPr/>
        </p:nvSpPr>
        <p:spPr>
          <a:xfrm>
            <a:off x="1981200" y="317728"/>
            <a:ext cx="258832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56%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من          حالات الطلاق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تتعلق بشخص واحد   لديه اهتمام مهووس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بالمواقع الإباحية.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TextBox 9"/>
          <p:cNvSpPr txBox="1"/>
          <p:nvPr/>
        </p:nvSpPr>
        <p:spPr>
          <a:xfrm>
            <a:off x="4267199" y="1930395"/>
            <a:ext cx="487680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تم الإبلاغ عن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الإكتئاب السريري الشديد    مرتين أكثر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بين مستخدمي المواد الإباحية    على الإنترنت.</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TextBox 10"/>
          <p:cNvSpPr txBox="1"/>
          <p:nvPr/>
        </p:nvSpPr>
        <p:spPr>
          <a:xfrm>
            <a:off x="4045857" y="3657599"/>
            <a:ext cx="5098142" cy="1200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الأشخاص الذين يعانون من القهريات الجنسية والمدمنين هم أكثر عرضة بنسبة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23 مرة </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من أولئك الذين لا يعانون من مشكلة لقول ما يلي:</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2" name="TextBox 11"/>
          <p:cNvSpPr txBox="1"/>
          <p:nvPr/>
        </p:nvSpPr>
        <p:spPr>
          <a:xfrm>
            <a:off x="4329577" y="4838422"/>
            <a:ext cx="4561499"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كان اكتشاف المواد الجنسية عبر الإنترنت </a:t>
            </a:r>
            <a:r>
              <a:rPr kumimoji="0" lang="ar-JO"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أسوأ شيء حدث على الإطلاق </a:t>
            </a: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في حياتهم.</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3" name="Picture 12" descr="Screen Shot 2013-11-22 at 4.1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3352" y="227013"/>
            <a:ext cx="9144000" cy="6399740"/>
          </a:xfrm>
          <a:prstGeom prst="rect">
            <a:avLst/>
          </a:prstGeom>
        </p:spPr>
      </p:pic>
    </p:spTree>
    <p:extLst>
      <p:ext uri="{BB962C8B-B14F-4D97-AF65-F5344CB8AC3E}">
        <p14:creationId xmlns:p14="http://schemas.microsoft.com/office/powerpoint/2010/main" val="256751629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737" y="4889649"/>
            <a:ext cx="9266037"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Rectangle 2"/>
          <p:cNvSpPr>
            <a:spLocks noGrp="1" noChangeArrowheads="1"/>
          </p:cNvSpPr>
          <p:nvPr>
            <p:ph type="ctrTitle"/>
          </p:nvPr>
        </p:nvSpPr>
        <p:spPr>
          <a:xfrm>
            <a:off x="0" y="0"/>
            <a:ext cx="9144000" cy="1335242"/>
          </a:xfrm>
        </p:spPr>
        <p:txBody>
          <a:bodyPr/>
          <a:lstStyle/>
          <a:p>
            <a:pPr>
              <a:defRPr/>
            </a:pPr>
            <a:r>
              <a:rPr lang="ar-SA"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grpSp>
        <p:nvGrpSpPr>
          <p:cNvPr id="2" name="Group 1"/>
          <p:cNvGrpSpPr/>
          <p:nvPr/>
        </p:nvGrpSpPr>
        <p:grpSpPr>
          <a:xfrm>
            <a:off x="0" y="1719263"/>
            <a:ext cx="9144000" cy="3311525"/>
            <a:chOff x="0" y="1719263"/>
            <a:chExt cx="9144000" cy="3311525"/>
          </a:xfrm>
        </p:grpSpPr>
        <p:pic>
          <p:nvPicPr>
            <p:cNvPr id="466947" name="Picture 2" descr="Screen Shot 2013-11-22 at 4.47.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719263"/>
              <a:ext cx="91440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Screen Shot 2013-11-22 at 4.47.03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659" y="4191000"/>
              <a:ext cx="9134341" cy="81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TextBox 2"/>
          <p:cNvSpPr txBox="1"/>
          <p:nvPr/>
        </p:nvSpPr>
        <p:spPr>
          <a:xfrm>
            <a:off x="58110" y="4233532"/>
            <a:ext cx="9134341"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a:ea typeface="+mn-ea"/>
                <a:cs typeface="Arial"/>
              </a:rPr>
              <a:t>من الرجال في سن </a:t>
            </a:r>
            <a:r>
              <a:rPr kumimoji="0" lang="ar-JO" sz="4400" b="1" i="0" u="none" strike="noStrike" kern="1200" cap="none" spc="0" normalizeH="0" baseline="0" noProof="0" dirty="0">
                <a:ln>
                  <a:noFill/>
                </a:ln>
                <a:solidFill>
                  <a:srgbClr val="7030A0"/>
                </a:solidFill>
                <a:effectLst/>
                <a:uLnTx/>
                <a:uFillTx/>
                <a:latin typeface="Arial"/>
                <a:ea typeface="+mn-ea"/>
                <a:cs typeface="Arial"/>
              </a:rPr>
              <a:t>18-24</a:t>
            </a:r>
            <a:r>
              <a:rPr kumimoji="0" lang="ar-JO" sz="4400" b="1" i="0" u="none" strike="noStrike" kern="1200" cap="none" spc="0" normalizeH="0" baseline="0" noProof="0" dirty="0">
                <a:ln>
                  <a:noFill/>
                </a:ln>
                <a:solidFill>
                  <a:srgbClr val="000000"/>
                </a:solidFill>
                <a:effectLst/>
                <a:uLnTx/>
                <a:uFillTx/>
                <a:latin typeface="Arial"/>
                <a:ea typeface="+mn-ea"/>
                <a:cs typeface="Arial"/>
              </a:rPr>
              <a:t> زاروا مواقع إباحية بشكل شهري</a:t>
            </a:r>
            <a:endParaRPr kumimoji="0" lang="en-US" sz="4000" b="1" i="0" u="none" strike="noStrike" kern="1200" cap="none" spc="0" normalizeH="0" baseline="0" noProof="0" dirty="0">
              <a:ln>
                <a:noFill/>
              </a:ln>
              <a:solidFill>
                <a:srgbClr val="000000"/>
              </a:solidFill>
              <a:effectLst/>
              <a:uLnTx/>
              <a:uFillTx/>
              <a:latin typeface="Arial"/>
              <a:ea typeface="+mn-ea"/>
              <a:cs typeface="Arial"/>
            </a:endParaRPr>
          </a:p>
        </p:txBody>
      </p:sp>
      <p:pic>
        <p:nvPicPr>
          <p:cNvPr id="7" name="Picture 6" descr="Screen Shot 2013-11-22 at 4.47.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8300" y="1723473"/>
            <a:ext cx="9144000" cy="3311251"/>
          </a:xfrm>
          <a:prstGeom prst="rect">
            <a:avLst/>
          </a:prstGeom>
        </p:spPr>
      </p:pic>
    </p:spTree>
    <p:extLst>
      <p:ext uri="{BB962C8B-B14F-4D97-AF65-F5344CB8AC3E}">
        <p14:creationId xmlns:p14="http://schemas.microsoft.com/office/powerpoint/2010/main" val="108199822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921938"/>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12" name="Group 11"/>
          <p:cNvGrpSpPr/>
          <p:nvPr/>
        </p:nvGrpSpPr>
        <p:grpSpPr>
          <a:xfrm>
            <a:off x="7340" y="1066800"/>
            <a:ext cx="9113837" cy="5643563"/>
            <a:chOff x="17463" y="1165225"/>
            <a:chExt cx="9113837" cy="5643563"/>
          </a:xfrm>
        </p:grpSpPr>
        <p:pic>
          <p:nvPicPr>
            <p:cNvPr id="467971" name="Picture 1" descr="Screen Shot 2013-11-22 at 4.20.0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1165225"/>
              <a:ext cx="9113837"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35276" y="1165225"/>
              <a:ext cx="8575324" cy="4298949"/>
              <a:chOff x="35276" y="1165225"/>
              <a:chExt cx="8575324" cy="4298949"/>
            </a:xfrm>
          </p:grpSpPr>
          <p:pic>
            <p:nvPicPr>
              <p:cNvPr id="4"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 y="1165225"/>
                <a:ext cx="83820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5276" y="32004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181600" y="3183123"/>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969476" y="4876800"/>
                <a:ext cx="1641124"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descr="Screen Shot 2013-11-22 at 4.20.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0" y="4952999"/>
                <a:ext cx="246907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238954" y="1747653"/>
                <a:ext cx="7315200" cy="1224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 descr="Screen Shot 2013-11-22 at 4.20.03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flipV="1">
                <a:off x="7443947" y="2057400"/>
                <a:ext cx="259337" cy="4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20.03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5400000" flipV="1">
                <a:off x="-398148" y="2256260"/>
                <a:ext cx="1230472" cy="200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5" name="TextBox 14"/>
          <p:cNvSpPr txBox="1"/>
          <p:nvPr/>
        </p:nvSpPr>
        <p:spPr>
          <a:xfrm>
            <a:off x="-52189" y="1142551"/>
            <a:ext cx="9196190" cy="461665"/>
          </a:xfrm>
          <a:prstGeom prst="rect">
            <a:avLst/>
          </a:prstGeom>
          <a:noFill/>
        </p:spPr>
        <p:txBody>
          <a:bodyPr wrap="square" rtlCol="0">
            <a:spAutoFit/>
          </a:bodyPr>
          <a:lstStyle>
            <a:defPPr>
              <a:defRPr lang="en-US"/>
            </a:defPPr>
            <a:lvl1pPr algn="ctr" defTabSz="914400" fontAlgn="base">
              <a:spcBef>
                <a:spcPct val="0"/>
              </a:spcBef>
              <a:spcAft>
                <a:spcPct val="0"/>
              </a:spcAft>
              <a:defRPr sz="1600" b="1">
                <a:solidFill>
                  <a:srgbClr val="FF0000"/>
                </a:solidFill>
                <a:effectLst>
                  <a:outerShdw blurRad="38100" dist="38100" dir="2700000" algn="tl">
                    <a:srgbClr val="000000">
                      <a:alpha val="43137"/>
                    </a:srgbClr>
                  </a:outerShdw>
                </a:effectLst>
                <a:latin typeface="Arial" pitchFamily="34" charset="0"/>
                <a:ea typeface="MS PGothic" pitchFamily="34" charset="-128"/>
                <a:cs typeface="Arial" pitchFamily="34" charset="0"/>
              </a:defRPr>
            </a:lvl1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تستمر زيارة موقع </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AVE PORN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FF6600"/>
                </a:solidFill>
                <a:effectLst/>
                <a:uLnTx/>
                <a:uFillTx/>
                <a:latin typeface="Arial" pitchFamily="34" charset="0"/>
                <a:ea typeface="MS PGothic" pitchFamily="34" charset="-128"/>
                <a:cs typeface="Arial" pitchFamily="34" charset="0"/>
              </a:rPr>
              <a:t>لمدة 6 دقائق و29 ثانية.</a:t>
            </a:r>
            <a:endParaRPr kumimoji="0" lang="en-US" sz="2400" b="1" i="0" u="none" strike="noStrike" kern="1200" cap="none" spc="0" normalizeH="0" baseline="0" noProof="0" dirty="0">
              <a:ln>
                <a:noFill/>
              </a:ln>
              <a:solidFill>
                <a:srgbClr val="FF6600"/>
              </a:solidFill>
              <a:effectLst/>
              <a:uLnTx/>
              <a:uFillTx/>
              <a:latin typeface="Arial" pitchFamily="34" charset="0"/>
              <a:ea typeface="MS PGothic" pitchFamily="34" charset="-128"/>
              <a:cs typeface="Arial" pitchFamily="34" charset="0"/>
            </a:endParaRPr>
          </a:p>
        </p:txBody>
      </p:sp>
      <p:sp>
        <p:nvSpPr>
          <p:cNvPr id="16" name="TextBox 15"/>
          <p:cNvSpPr txBox="1"/>
          <p:nvPr/>
        </p:nvSpPr>
        <p:spPr>
          <a:xfrm>
            <a:off x="-1" y="1762033"/>
            <a:ext cx="3722837"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اليوم</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 الأقل شعبية </a:t>
            </a:r>
            <a:r>
              <a:rPr kumimoji="0" lang="ar-JO"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في العام            لمشاهدة المواد الإباحية هو                </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عيد الشكر.</a:t>
            </a: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17" name="TextBox 16"/>
          <p:cNvSpPr txBox="1"/>
          <p:nvPr/>
        </p:nvSpPr>
        <p:spPr>
          <a:xfrm>
            <a:off x="3931772" y="1762033"/>
            <a:ext cx="361226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اليوم</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 الأكثر شعبية </a:t>
            </a:r>
            <a:r>
              <a:rPr kumimoji="0" lang="ar-JO"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في الأسبوع    لمشاهدة المواد الإباحية هو              </a:t>
            </a:r>
            <a:r>
              <a:rPr kumimoji="0" lang="ar-JO"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يوم الأحد</a:t>
            </a:r>
            <a:endParaRPr kumimoji="0" lang="en-US" sz="20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13" name="TextBox 12"/>
          <p:cNvSpPr txBox="1"/>
          <p:nvPr/>
        </p:nvSpPr>
        <p:spPr>
          <a:xfrm>
            <a:off x="25153" y="3202466"/>
            <a:ext cx="164112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rPr>
              <a:t>الأقل</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endParaRPr>
          </a:p>
        </p:txBody>
      </p:sp>
      <p:sp>
        <p:nvSpPr>
          <p:cNvPr id="20" name="TextBox 19"/>
          <p:cNvSpPr txBox="1"/>
          <p:nvPr/>
        </p:nvSpPr>
        <p:spPr>
          <a:xfrm>
            <a:off x="4971503" y="3180695"/>
            <a:ext cx="184109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rPr>
              <a:t>الأكثر</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howcard Gothic" pitchFamily="82" charset="0"/>
              <a:ea typeface="MS PGothic" pitchFamily="34" charset="-128"/>
              <a:cs typeface="+mn-cs"/>
            </a:endParaRPr>
          </a:p>
        </p:txBody>
      </p:sp>
      <p:pic>
        <p:nvPicPr>
          <p:cNvPr id="19" name="Picture 18" descr="Screen Shot 2013-11-22 at 4.20.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5261" y="1066800"/>
            <a:ext cx="9113358" cy="5643473"/>
          </a:xfrm>
          <a:prstGeom prst="rect">
            <a:avLst/>
          </a:prstGeom>
        </p:spPr>
      </p:pic>
      <p:sp>
        <p:nvSpPr>
          <p:cNvPr id="21" name="TextBox 20"/>
          <p:cNvSpPr txBox="1"/>
          <p:nvPr/>
        </p:nvSpPr>
        <p:spPr>
          <a:xfrm>
            <a:off x="1078579" y="4827885"/>
            <a:ext cx="3892923"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عيد الشكر</a:t>
            </a:r>
            <a:endParaRPr kumimoji="0" lang="en-US"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
        <p:nvSpPr>
          <p:cNvPr id="22" name="TextBox 21"/>
          <p:cNvSpPr txBox="1"/>
          <p:nvPr/>
        </p:nvSpPr>
        <p:spPr>
          <a:xfrm>
            <a:off x="6515100" y="4827885"/>
            <a:ext cx="2606076" cy="5847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rPr>
              <a:t>الأحد</a:t>
            </a:r>
            <a:endParaRPr kumimoji="0" lang="en-US" sz="3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94784342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ar-SA" sz="5400"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pic>
        <p:nvPicPr>
          <p:cNvPr id="2" name="Picture 1" descr="Screen Shot 2013-11-22 at 4.16.4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343" y="1901439"/>
            <a:ext cx="9847618" cy="3195311"/>
          </a:xfrm>
          <a:prstGeom prst="rect">
            <a:avLst/>
          </a:prstGeom>
        </p:spPr>
      </p:pic>
    </p:spTree>
    <p:extLst>
      <p:ext uri="{BB962C8B-B14F-4D97-AF65-F5344CB8AC3E}">
        <p14:creationId xmlns:p14="http://schemas.microsoft.com/office/powerpoint/2010/main" val="1004023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ternet-Pornography-usage-by-musl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765382"/>
            <a:ext cx="9138927" cy="6092618"/>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ar-JO" b="1" dirty="0">
                <a:effectLst>
                  <a:glow rad="177800">
                    <a:schemeClr val="tx1"/>
                  </a:glow>
                </a:effectLst>
                <a:latin typeface="Arial" charset="0"/>
                <a:ea typeface="ＭＳ Ｐゴシック" charset="0"/>
              </a:rPr>
              <a:t>الإباحية في الكنيسة</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284056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357947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5833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34725605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charset="0"/>
                <a:ea typeface="ＭＳ Ｐゴシック" charset="0"/>
              </a:rPr>
              <a:t>(</a:t>
            </a:r>
            <a:r>
              <a:rPr lang="ar-JO" b="1" dirty="0">
                <a:latin typeface="Arial" charset="0"/>
                <a:ea typeface="ＭＳ Ｐゴシック" charset="0"/>
              </a:rPr>
              <a:t>رؤ 2-3</a:t>
            </a:r>
            <a:r>
              <a:rPr lang="en-US" b="1" dirty="0">
                <a:latin typeface="Arial" charset="0"/>
                <a:ea typeface="ＭＳ Ｐゴシック" charset="0"/>
              </a:rPr>
              <a:t>)</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7635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3080F9-1D5F-F04C-8BA7-8713BB8A3959}"/>
              </a:ext>
            </a:extLst>
          </p:cNvPr>
          <p:cNvGrpSpPr/>
          <p:nvPr/>
        </p:nvGrpSpPr>
        <p:grpSpPr>
          <a:xfrm>
            <a:off x="-1" y="0"/>
            <a:ext cx="9141327" cy="6033276"/>
            <a:chOff x="-1" y="0"/>
            <a:chExt cx="9141327" cy="6033276"/>
          </a:xfrm>
        </p:grpSpPr>
        <p:grpSp>
          <p:nvGrpSpPr>
            <p:cNvPr id="4" name="Group 3">
              <a:extLst>
                <a:ext uri="{FF2B5EF4-FFF2-40B4-BE49-F238E27FC236}">
                  <a16:creationId xmlns:a16="http://schemas.microsoft.com/office/drawing/2014/main" id="{C70F7731-5B74-3942-B96E-543760E676DE}"/>
                </a:ext>
              </a:extLst>
            </p:cNvPr>
            <p:cNvGrpSpPr/>
            <p:nvPr/>
          </p:nvGrpSpPr>
          <p:grpSpPr>
            <a:xfrm>
              <a:off x="-1" y="0"/>
              <a:ext cx="9141327" cy="6033276"/>
              <a:chOff x="-1" y="0"/>
              <a:chExt cx="9141327" cy="6033276"/>
            </a:xfrm>
          </p:grpSpPr>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3" name="Rectangle 2">
                <a:extLst>
                  <a:ext uri="{FF2B5EF4-FFF2-40B4-BE49-F238E27FC236}">
                    <a16:creationId xmlns:a16="http://schemas.microsoft.com/office/drawing/2014/main" id="{6D7EE1D7-BDAF-364E-AB8C-B8887735DE78}"/>
                  </a:ext>
                </a:extLst>
              </p:cNvPr>
              <p:cNvSpPr/>
              <p:nvPr/>
            </p:nvSpPr>
            <p:spPr bwMode="auto">
              <a:xfrm rot="21058296">
                <a:off x="5216968" y="1978139"/>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115129EC-527B-7442-9764-FF22C4817EFA}"/>
                  </a:ext>
                </a:extLst>
              </p:cNvPr>
              <p:cNvSpPr/>
              <p:nvPr/>
            </p:nvSpPr>
            <p:spPr bwMode="auto">
              <a:xfrm rot="21058296">
                <a:off x="4605626" y="1706432"/>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AB2481E5-9B91-E643-8182-1494834947EA}"/>
                  </a:ext>
                </a:extLst>
              </p:cNvPr>
              <p:cNvSpPr/>
              <p:nvPr/>
            </p:nvSpPr>
            <p:spPr bwMode="auto">
              <a:xfrm rot="831352">
                <a:off x="1950198" y="12111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Rectangle 9">
                <a:extLst>
                  <a:ext uri="{FF2B5EF4-FFF2-40B4-BE49-F238E27FC236}">
                    <a16:creationId xmlns:a16="http://schemas.microsoft.com/office/drawing/2014/main" id="{2BFE77C4-7BA2-DA43-96AA-33A8072070A2}"/>
                  </a:ext>
                </a:extLst>
              </p:cNvPr>
              <p:cNvSpPr/>
              <p:nvPr/>
            </p:nvSpPr>
            <p:spPr bwMode="auto">
              <a:xfrm rot="831352">
                <a:off x="1792152" y="16175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7" name="Rectangle 6">
              <a:extLst>
                <a:ext uri="{FF2B5EF4-FFF2-40B4-BE49-F238E27FC236}">
                  <a16:creationId xmlns:a16="http://schemas.microsoft.com/office/drawing/2014/main" id="{56E4534E-DA21-E947-9127-62670A83AE79}"/>
                </a:ext>
              </a:extLst>
            </p:cNvPr>
            <p:cNvSpPr/>
            <p:nvPr/>
          </p:nvSpPr>
          <p:spPr bwMode="auto">
            <a:xfrm rot="21231968">
              <a:off x="2371322" y="3229888"/>
              <a:ext cx="4857211" cy="1236557"/>
            </a:xfrm>
            <a:prstGeom prst="rect">
              <a:avLst/>
            </a:prstGeom>
            <a:solidFill>
              <a:srgbClr val="016349"/>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11618" name="Rectangle 2"/>
          <p:cNvSpPr>
            <a:spLocks noGrp="1" noChangeArrowheads="1"/>
          </p:cNvSpPr>
          <p:nvPr>
            <p:ph type="ctrTitle"/>
          </p:nvPr>
        </p:nvSpPr>
        <p:spPr>
          <a:xfrm>
            <a:off x="9178532" y="1130554"/>
            <a:ext cx="3352494" cy="4835624"/>
          </a:xfrm>
        </p:spPr>
        <p:txBody>
          <a:bodyPr/>
          <a:lstStyle/>
          <a:p>
            <a:r>
              <a:rPr lang="ar-JO" b="1" dirty="0">
                <a:effectLst>
                  <a:glow rad="177800">
                    <a:schemeClr val="tx1"/>
                  </a:glow>
                </a:effectLst>
                <a:latin typeface="Arial" charset="0"/>
                <a:ea typeface="ＭＳ Ｐゴシック" charset="0"/>
              </a:rPr>
              <a:t>الطريق الصحيح،</a:t>
            </a:r>
            <a:br>
              <a:rPr lang="ar-JO" b="1" dirty="0">
                <a:effectLst>
                  <a:glow rad="177800">
                    <a:schemeClr val="tx1"/>
                  </a:glow>
                </a:effectLst>
                <a:latin typeface="Arial" charset="0"/>
                <a:ea typeface="ＭＳ Ｐゴシック" charset="0"/>
              </a:rPr>
            </a:br>
            <a:r>
              <a:rPr lang="ar-JO" b="1" dirty="0">
                <a:effectLst>
                  <a:glow rad="177800">
                    <a:schemeClr val="tx1"/>
                  </a:glow>
                </a:effectLst>
                <a:latin typeface="Arial" charset="0"/>
                <a:ea typeface="ＭＳ Ｐゴシック" charset="0"/>
              </a:rPr>
              <a:t>الطريق الخاطئ</a:t>
            </a:r>
            <a:endParaRPr lang="en-US"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rot="785119">
            <a:off x="1837482" y="1163596"/>
            <a:ext cx="4584907" cy="126821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الصحيح</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
        <p:nvSpPr>
          <p:cNvPr id="6" name="Rectangle 2"/>
          <p:cNvSpPr txBox="1">
            <a:spLocks noChangeArrowheads="1"/>
          </p:cNvSpPr>
          <p:nvPr/>
        </p:nvSpPr>
        <p:spPr bwMode="auto">
          <a:xfrm rot="21221657">
            <a:off x="2374309" y="3165222"/>
            <a:ext cx="4792809" cy="126821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الخاطئ</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212577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0700"/>
            <a:ext cx="9144000" cy="5814612"/>
          </a:xfrm>
          <a:prstGeom prst="rect">
            <a:avLst/>
          </a:prstGeom>
        </p:spPr>
      </p:pic>
      <p:sp>
        <p:nvSpPr>
          <p:cNvPr id="111618" name="Rectangle 2"/>
          <p:cNvSpPr>
            <a:spLocks noGrp="1" noChangeArrowheads="1"/>
          </p:cNvSpPr>
          <p:nvPr>
            <p:ph type="ctrTitle"/>
          </p:nvPr>
        </p:nvSpPr>
        <p:spPr>
          <a:xfrm>
            <a:off x="503371" y="316053"/>
            <a:ext cx="8245518" cy="1377280"/>
          </a:xfrm>
        </p:spPr>
        <p:txBody>
          <a:bodyPr/>
          <a:lstStyle/>
          <a:p>
            <a:r>
              <a:rPr lang="ar-JO" sz="6000" b="1" dirty="0">
                <a:effectLst>
                  <a:glow rad="177800">
                    <a:schemeClr val="tx1"/>
                  </a:glow>
                </a:effectLst>
                <a:latin typeface="Arial" charset="0"/>
                <a:ea typeface="ＭＳ Ｐゴシック" charset="0"/>
              </a:rPr>
              <a:t>هيكل رؤيا يوحنا 2: 18-29</a:t>
            </a:r>
            <a:endParaRPr lang="en-US" sz="6000"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a:off x="0" y="251738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سلبي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4771977" y="2537116"/>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إيجابي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7" name="Rectangle 2"/>
          <p:cNvSpPr txBox="1">
            <a:spLocks noChangeArrowheads="1"/>
          </p:cNvSpPr>
          <p:nvPr/>
        </p:nvSpPr>
        <p:spPr bwMode="auto">
          <a:xfrm>
            <a:off x="0"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سلبي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8" name="Rectangle 2"/>
          <p:cNvSpPr txBox="1">
            <a:spLocks noChangeArrowheads="1"/>
          </p:cNvSpPr>
          <p:nvPr/>
        </p:nvSpPr>
        <p:spPr bwMode="auto">
          <a:xfrm>
            <a:off x="4771977" y="4513103"/>
            <a:ext cx="4372023" cy="1800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إيجابي</a:t>
            </a:r>
            <a:endPar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4" name="Right Arrow 3"/>
          <p:cNvSpPr/>
          <p:nvPr/>
        </p:nvSpPr>
        <p:spPr bwMode="auto">
          <a:xfrm>
            <a:off x="4030077" y="3345813"/>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Right Arrow 11"/>
          <p:cNvSpPr/>
          <p:nvPr/>
        </p:nvSpPr>
        <p:spPr bwMode="auto">
          <a:xfrm rot="9942352">
            <a:off x="1897111" y="4189412"/>
            <a:ext cx="4265933"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Right Arrow 12"/>
          <p:cNvSpPr/>
          <p:nvPr/>
        </p:nvSpPr>
        <p:spPr bwMode="auto">
          <a:xfrm>
            <a:off x="3920165" y="5196919"/>
            <a:ext cx="1270085" cy="48843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6206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2262054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ar-JO" sz="5400" b="1" dirty="0">
                <a:effectLst>
                  <a:glow rad="177800">
                    <a:schemeClr val="tx1"/>
                  </a:glow>
                </a:effectLst>
                <a:latin typeface="Arial" charset="0"/>
                <a:ea typeface="ＭＳ Ｐゴシック" charset="0"/>
              </a:rPr>
              <a:t>1. </a:t>
            </a:r>
            <a:r>
              <a:rPr lang="ar-JO" sz="5400" b="1" dirty="0">
                <a:solidFill>
                  <a:srgbClr val="FFFF00"/>
                </a:solidFill>
                <a:effectLst>
                  <a:glow rad="177800">
                    <a:schemeClr val="tx1"/>
                  </a:glow>
                </a:effectLst>
                <a:latin typeface="Arial" charset="0"/>
                <a:ea typeface="ＭＳ Ｐゴシック" charset="0"/>
              </a:rPr>
              <a:t>يدين</a:t>
            </a:r>
            <a:r>
              <a:rPr lang="ar-JO" sz="5400" b="1" dirty="0">
                <a:effectLst>
                  <a:glow rad="177800">
                    <a:schemeClr val="tx1"/>
                  </a:glow>
                </a:effectLst>
                <a:latin typeface="Arial" charset="0"/>
                <a:ea typeface="ＭＳ Ｐゴシック" charset="0"/>
              </a:rPr>
              <a:t> يسوع الخطية في المؤمنين  (2: 18)</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25804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3011839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par>
                          <p:cTn id="50" fill="hold" nodeType="afterGroup">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par>
                          <p:cTn id="53" fill="hold" nodeType="afterGroup">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par>
                          <p:cTn id="62" fill="hold" nodeType="afterGroup">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5" grpId="0" animBg="1"/>
      <p:bldP spid="9" grpId="0" animBg="1"/>
      <p:bldP spid="11" grpId="0" animBg="1"/>
      <p:bldP spid="13" grpId="0" animBg="1"/>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ar-JO" b="1" dirty="0"/>
              <a:t>ثياتيرا</a:t>
            </a:r>
            <a:endParaRPr lang="en-SG" b="1"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671" y="3204728"/>
            <a:ext cx="6429471" cy="3653272"/>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6705600" y="3200400"/>
            <a:ext cx="2406379" cy="3657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مات الكثير      من المسيحيين بدلاً من   المساومة في احتفالات النقابات</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Content Placeholder 2"/>
          <p:cNvSpPr txBox="1">
            <a:spLocks/>
          </p:cNvSpPr>
          <p:nvPr/>
        </p:nvSpPr>
        <p:spPr>
          <a:xfrm>
            <a:off x="914400" y="1066800"/>
            <a:ext cx="8229600" cy="19812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اشتهرت ثياتيرا بأصباغها الأرجوانية ونقابات الدباغين والصباغين وعمال الصوف والكتان. أدى ذلك إلى الإستخدام المكثف للأواني الفخارية والإحتفالات الوثنية.</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5041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ar-JO" b="1" dirty="0"/>
              <a:t>ثياتيرا</a:t>
            </a:r>
            <a:endParaRPr lang="en-SG" b="1"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066800"/>
            <a:ext cx="9144000" cy="4971059"/>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0" y="5257800"/>
            <a:ext cx="9144000" cy="1600200"/>
          </a:xfrm>
          <a:prstGeom prst="rect">
            <a:avLst/>
          </a:prstGeom>
          <a:solidFill>
            <a:schemeClr val="tx1"/>
          </a:soli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ar-JO" sz="3200" b="1" i="0" u="none" strike="noStrike" kern="1200" cap="none" spc="0" normalizeH="0" baseline="0" noProof="0" dirty="0">
                <a:ln>
                  <a:noFill/>
                </a:ln>
                <a:solidFill>
                  <a:srgbClr val="FFFFFF"/>
                </a:solidFill>
                <a:effectLst/>
                <a:uLnTx/>
                <a:uFillTx/>
                <a:latin typeface="Arial"/>
                <a:ea typeface="+mn-ea"/>
                <a:cs typeface="Arial"/>
              </a:rPr>
              <a:t>كان لدى ثياتيرا نقابات تجارية أكثر من أي مدينة أخرى وقد دعمت هذه النقابات الآلهة الوثنية لذلك واجه المسيحيون صعوبة في إعالة أنفسهم.</a:t>
            </a:r>
            <a:endParaRPr kumimoji="0" lang="en-SG" sz="32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55615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6"/>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593537"/>
              <a:ext cx="2448495" cy="1939812"/>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6701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6626" name="Rectangle 2"/>
          <p:cNvSpPr>
            <a:spLocks noGrp="1" noChangeArrowheads="1"/>
          </p:cNvSpPr>
          <p:nvPr>
            <p:ph type="title"/>
          </p:nvPr>
        </p:nvSpPr>
        <p:spPr>
          <a:xfrm>
            <a:off x="0" y="353095"/>
            <a:ext cx="3331304" cy="2168525"/>
          </a:xfrm>
        </p:spPr>
        <p:txBody>
          <a:bodyPr anchor="t"/>
          <a:lstStyle/>
          <a:p>
            <a:pPr algn="ctr" eaLnBrk="1" hangingPunct="1">
              <a:defRPr/>
            </a:pPr>
            <a:r>
              <a:rPr lang="ar-JO" sz="4000" b="1" dirty="0">
                <a:effectLst>
                  <a:glow rad="101600">
                    <a:schemeClr val="bg1"/>
                  </a:glow>
                </a:effectLst>
                <a:latin typeface="Arial"/>
                <a:cs typeface="Arial"/>
              </a:rPr>
              <a:t>وصف       المسيح</a:t>
            </a:r>
            <a:endParaRPr lang="en-US" sz="4000" b="1" dirty="0">
              <a:effectLst>
                <a:glow rad="101600">
                  <a:schemeClr val="bg1"/>
                </a:glow>
              </a:effectLst>
              <a:latin typeface="Arial"/>
              <a:cs typeface="Arial"/>
            </a:endParaRPr>
          </a:p>
        </p:txBody>
      </p:sp>
      <p:sp>
        <p:nvSpPr>
          <p:cNvPr id="26627" name="Rectangle 3"/>
          <p:cNvSpPr>
            <a:spLocks noGrp="1" noChangeArrowheads="1"/>
          </p:cNvSpPr>
          <p:nvPr>
            <p:ph type="body" idx="1"/>
          </p:nvPr>
        </p:nvSpPr>
        <p:spPr>
          <a:xfrm>
            <a:off x="136965" y="1868282"/>
            <a:ext cx="3271398" cy="4885613"/>
          </a:xfrm>
        </p:spPr>
        <p:txBody>
          <a:bodyPr/>
          <a:lstStyle/>
          <a:p>
            <a:pPr marL="0" indent="0" algn="ctr" eaLnBrk="1" hangingPunct="1">
              <a:buNone/>
              <a:defRPr/>
            </a:pPr>
            <a:r>
              <a:rPr lang="ar-JO" b="1" dirty="0">
                <a:effectLst>
                  <a:glow rad="101600">
                    <a:schemeClr val="bg1"/>
                  </a:glow>
                </a:effectLst>
                <a:latin typeface="Arial"/>
                <a:cs typeface="Arial"/>
              </a:rPr>
              <a:t>هذا يقوله              ابن الله                الذي له عينان     كلهيب نار          ورجلاه مثل       النحاس النقي</a:t>
            </a:r>
            <a:endParaRPr lang="en-US" b="1" dirty="0">
              <a:effectLst>
                <a:glow rad="101600">
                  <a:schemeClr val="bg1"/>
                </a:glow>
              </a:effectLst>
              <a:latin typeface="Arial"/>
              <a:cs typeface="Arial"/>
            </a:endParaRPr>
          </a:p>
        </p:txBody>
      </p:sp>
    </p:spTree>
    <p:extLst>
      <p:ext uri="{BB962C8B-B14F-4D97-AF65-F5344CB8AC3E}">
        <p14:creationId xmlns:p14="http://schemas.microsoft.com/office/powerpoint/2010/main" val="17987418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13707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0"/>
            <a:ext cx="9148629" cy="2435308"/>
          </a:xfrm>
        </p:spPr>
        <p:txBody>
          <a:bodyPr/>
          <a:lstStyle/>
          <a:p>
            <a:pPr marL="895350" indent="-895350"/>
            <a:r>
              <a:rPr lang="ar-JO" sz="5400" b="1" dirty="0">
                <a:effectLst>
                  <a:glow rad="177800">
                    <a:schemeClr val="tx1"/>
                  </a:glow>
                </a:effectLst>
                <a:latin typeface="Arial" charset="0"/>
                <a:ea typeface="ＭＳ Ｐゴシック" charset="0"/>
              </a:rPr>
              <a:t>2. </a:t>
            </a:r>
            <a:r>
              <a:rPr lang="ar-JO" sz="5400" b="1" dirty="0">
                <a:solidFill>
                  <a:srgbClr val="FFFF00"/>
                </a:solidFill>
                <a:effectLst>
                  <a:glow rad="177800">
                    <a:schemeClr val="tx1"/>
                  </a:glow>
                </a:effectLst>
                <a:latin typeface="Arial" charset="0"/>
                <a:ea typeface="ＭＳ Ｐゴシック" charset="0"/>
              </a:rPr>
              <a:t>يمدح</a:t>
            </a:r>
            <a:r>
              <a:rPr lang="ar-JO" sz="5400" b="1" dirty="0">
                <a:effectLst>
                  <a:glow rad="177800">
                    <a:schemeClr val="tx1"/>
                  </a:glow>
                </a:effectLst>
                <a:latin typeface="Arial" charset="0"/>
                <a:ea typeface="ＭＳ Ｐゴシック" charset="0"/>
              </a:rPr>
              <a:t> يسوع الخدمة للمسيح        (2: 19)</a:t>
            </a:r>
            <a:r>
              <a:rPr lang="en-US" sz="5400" b="1" dirty="0">
                <a:effectLst>
                  <a:glow rad="177800">
                    <a:schemeClr val="tx1"/>
                  </a:glow>
                </a:effectLst>
                <a:latin typeface="Arial" charset="0"/>
                <a:ea typeface="ＭＳ Ｐゴシック" charset="0"/>
              </a:rPr>
              <a:t> </a:t>
            </a:r>
          </a:p>
        </p:txBody>
      </p:sp>
      <p:pic>
        <p:nvPicPr>
          <p:cNvPr id="2" name="Picture 1"/>
          <p:cNvPicPr>
            <a:picLocks noChangeAspect="1"/>
          </p:cNvPicPr>
          <p:nvPr/>
        </p:nvPicPr>
        <p:blipFill>
          <a:blip r:embed="rId3"/>
          <a:stretch>
            <a:fillRect/>
          </a:stretch>
        </p:blipFill>
        <p:spPr>
          <a:xfrm>
            <a:off x="793655" y="2135024"/>
            <a:ext cx="4699000" cy="4419600"/>
          </a:xfrm>
          <a:prstGeom prst="rect">
            <a:avLst/>
          </a:prstGeom>
        </p:spPr>
      </p:pic>
    </p:spTree>
    <p:extLst>
      <p:ext uri="{BB962C8B-B14F-4D97-AF65-F5344CB8AC3E}">
        <p14:creationId xmlns:p14="http://schemas.microsoft.com/office/powerpoint/2010/main" val="3530190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Porn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928" y="-61925"/>
            <a:ext cx="8332891" cy="6918357"/>
          </a:xfrm>
          <a:prstGeom prst="rect">
            <a:avLst/>
          </a:prstGeom>
        </p:spPr>
      </p:pic>
      <p:sp>
        <p:nvSpPr>
          <p:cNvPr id="111618" name="Rectangle 2"/>
          <p:cNvSpPr>
            <a:spLocks noGrp="1" noChangeArrowheads="1"/>
          </p:cNvSpPr>
          <p:nvPr>
            <p:ph type="ctrTitle"/>
          </p:nvPr>
        </p:nvSpPr>
        <p:spPr>
          <a:xfrm>
            <a:off x="0" y="0"/>
            <a:ext cx="9144000" cy="1335242"/>
          </a:xfrm>
        </p:spPr>
        <p:txBody>
          <a:bodyPr/>
          <a:lstStyle/>
          <a:p>
            <a:r>
              <a:rPr lang="ar-SA" b="1" dirty="0">
                <a:effectLst>
                  <a:glow rad="177800">
                    <a:schemeClr val="tx1"/>
                  </a:glow>
                </a:effectLst>
                <a:latin typeface="Arial" charset="0"/>
                <a:ea typeface="ＭＳ Ｐゴシック" charset="0"/>
              </a:rPr>
              <a:t>المواد الإباحية</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108264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22510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103922"/>
            <a:ext cx="9144000" cy="3373228"/>
          </a:xfrm>
        </p:spPr>
        <p:txBody>
          <a:bodyPr/>
          <a:lstStyle/>
          <a:p>
            <a:pPr eaLnBrk="1" hangingPunct="1">
              <a:defRPr/>
            </a:pPr>
            <a:r>
              <a:rPr lang="ar-JO" sz="4000" b="1" dirty="0">
                <a:effectLst>
                  <a:glow rad="152400">
                    <a:schemeClr val="accent6"/>
                  </a:glow>
                </a:effectLst>
                <a:latin typeface="Arial"/>
              </a:rPr>
              <a:t>أنا عارف أعمالك ومحبتك                          وخدمتك وإيمانك وصبرك                               وأن أعمالك الأخيرة أكثر من الأولى.</a:t>
            </a:r>
            <a:br>
              <a:rPr lang="ar-JO" sz="4000" b="1" dirty="0">
                <a:effectLst>
                  <a:glow rad="152400">
                    <a:schemeClr val="accent6"/>
                  </a:glow>
                </a:effectLst>
                <a:latin typeface="Arial"/>
              </a:rPr>
            </a:br>
            <a:r>
              <a:rPr lang="ar-JO" sz="4000" b="1" dirty="0">
                <a:effectLst>
                  <a:glow rad="152400">
                    <a:schemeClr val="accent6"/>
                  </a:glow>
                </a:effectLst>
                <a:latin typeface="Arial"/>
              </a:rPr>
              <a:t>   </a:t>
            </a:r>
            <a:r>
              <a:rPr lang="en-US" sz="4000" b="1" dirty="0">
                <a:effectLst>
                  <a:glow rad="152400">
                    <a:schemeClr val="accent6"/>
                  </a:glow>
                </a:effectLst>
                <a:latin typeface="Arial"/>
                <a:cs typeface="Arial"/>
              </a:rPr>
              <a:t>(</a:t>
            </a:r>
            <a:r>
              <a:rPr lang="ar-JO" sz="4000" b="1" dirty="0">
                <a:effectLst>
                  <a:glow rad="152400">
                    <a:schemeClr val="accent6"/>
                  </a:glow>
                </a:effectLst>
                <a:latin typeface="Arial"/>
                <a:cs typeface="Arial"/>
              </a:rPr>
              <a:t>2: 19</a:t>
            </a:r>
            <a:r>
              <a:rPr lang="en-US" sz="4000" b="1" dirty="0">
                <a:effectLst>
                  <a:glow rad="152400">
                    <a:schemeClr val="accent6"/>
                  </a:glow>
                </a:effectLst>
                <a:latin typeface="Arial"/>
                <a:cs typeface="Arial"/>
              </a:rPr>
              <a:t>)</a:t>
            </a:r>
            <a:endParaRPr lang="en-US" sz="4000" b="1" dirty="0">
              <a:solidFill>
                <a:srgbClr val="FFFFFF"/>
              </a:solidFill>
              <a:effectLst>
                <a:glow rad="152400">
                  <a:schemeClr val="accent6"/>
                </a:glow>
              </a:effectLst>
              <a:latin typeface="Arial"/>
              <a:cs typeface="Arial"/>
            </a:endParaRPr>
          </a:p>
        </p:txBody>
      </p:sp>
    </p:spTree>
    <p:extLst>
      <p:ext uri="{BB962C8B-B14F-4D97-AF65-F5344CB8AC3E}">
        <p14:creationId xmlns:p14="http://schemas.microsoft.com/office/powerpoint/2010/main" val="355132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07406" y="-1"/>
            <a:ext cx="10504065" cy="7002710"/>
          </a:xfrm>
          <a:prstGeom prst="rect">
            <a:avLst/>
          </a:prstGeom>
        </p:spPr>
      </p:pic>
      <p:sp>
        <p:nvSpPr>
          <p:cNvPr id="316419" name="Rectangle 3"/>
          <p:cNvSpPr>
            <a:spLocks noGrp="1" noChangeArrowheads="1"/>
          </p:cNvSpPr>
          <p:nvPr>
            <p:ph type="ctrTitle"/>
          </p:nvPr>
        </p:nvSpPr>
        <p:spPr>
          <a:xfrm>
            <a:off x="-1073426" y="437058"/>
            <a:ext cx="10217426" cy="661987"/>
          </a:xfrm>
        </p:spPr>
        <p:txBody>
          <a:bodyPr/>
          <a:lstStyle/>
          <a:p>
            <a:pPr eaLnBrk="1" hangingPunct="1">
              <a:defRPr/>
            </a:pPr>
            <a:r>
              <a:rPr lang="ar-JO" sz="4000" b="1" dirty="0">
                <a:solidFill>
                  <a:srgbClr val="FFFFFF"/>
                </a:solidFill>
                <a:effectLst/>
                <a:latin typeface="Tahoma" charset="0"/>
              </a:rPr>
              <a:t>من الذي يستحق المدح بيننا؟</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577328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i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ar-JO" sz="4000" b="1" dirty="0">
                <a:solidFill>
                  <a:srgbClr val="FFFFFF"/>
                </a:solidFill>
                <a:effectLst/>
                <a:latin typeface="Tahoma" charset="0"/>
              </a:rPr>
              <a:t>مريم بيرنت</a:t>
            </a:r>
            <a:endParaRPr lang="en-US" sz="4000" b="1" dirty="0">
              <a:solidFill>
                <a:srgbClr val="FFFFFF"/>
              </a:solidFill>
              <a:effectLst/>
              <a:latin typeface="Tahoma" charset="0"/>
            </a:endParaRPr>
          </a:p>
        </p:txBody>
      </p:sp>
    </p:spTree>
    <p:extLst>
      <p:ext uri="{BB962C8B-B14F-4D97-AF65-F5344CB8AC3E}">
        <p14:creationId xmlns:p14="http://schemas.microsoft.com/office/powerpoint/2010/main" val="25573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wis Barbara Christi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316419" name="Rectangle 3"/>
          <p:cNvSpPr>
            <a:spLocks noGrp="1" noChangeArrowheads="1"/>
          </p:cNvSpPr>
          <p:nvPr>
            <p:ph type="ctrTitle"/>
          </p:nvPr>
        </p:nvSpPr>
        <p:spPr>
          <a:xfrm>
            <a:off x="0" y="20638"/>
            <a:ext cx="9144000" cy="661987"/>
          </a:xfrm>
        </p:spPr>
        <p:txBody>
          <a:bodyPr/>
          <a:lstStyle/>
          <a:p>
            <a:pPr eaLnBrk="1" hangingPunct="1">
              <a:defRPr/>
            </a:pPr>
            <a:r>
              <a:rPr lang="ar-JO" sz="3600" b="1" dirty="0">
                <a:solidFill>
                  <a:srgbClr val="FFFFFF"/>
                </a:solidFill>
                <a:effectLst/>
                <a:latin typeface="Tahoma" charset="0"/>
              </a:rPr>
              <a:t>لويس، باربرا وكريستين وينكلر</a:t>
            </a:r>
            <a:endParaRPr lang="en-US" sz="3600" b="1" dirty="0">
              <a:solidFill>
                <a:srgbClr val="FFFFFF"/>
              </a:solidFill>
              <a:effectLst/>
              <a:latin typeface="Tahoma" charset="0"/>
            </a:endParaRPr>
          </a:p>
        </p:txBody>
      </p:sp>
    </p:spTree>
    <p:extLst>
      <p:ext uri="{BB962C8B-B14F-4D97-AF65-F5344CB8AC3E}">
        <p14:creationId xmlns:p14="http://schemas.microsoft.com/office/powerpoint/2010/main" val="2401829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1645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651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0975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3605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527050" y="20638"/>
            <a:ext cx="8616950" cy="661987"/>
          </a:xfrm>
        </p:spPr>
        <p:txBody>
          <a:bodyPr/>
          <a:lstStyle/>
          <a:p>
            <a:pPr eaLnBrk="1" hangingPunct="1">
              <a:defRPr/>
            </a:pPr>
            <a:r>
              <a:rPr lang="en-US" sz="4000" b="1" dirty="0">
                <a:solidFill>
                  <a:schemeClr val="accent2"/>
                </a:solidFill>
                <a:effectLst>
                  <a:outerShdw blurRad="38100" dist="38100" dir="2700000" algn="tl">
                    <a:srgbClr val="FFFFFF"/>
                  </a:outerShdw>
                </a:effectLst>
                <a:latin typeface="Tahoma" charset="0"/>
              </a:rPr>
              <a:t>Lewis Winkler</a:t>
            </a:r>
            <a:endParaRPr lang="en-US" sz="4000" b="1" dirty="0">
              <a:latin typeface="Tahoma" charset="0"/>
            </a:endParaRPr>
          </a:p>
        </p:txBody>
      </p:sp>
      <p:pic>
        <p:nvPicPr>
          <p:cNvPr id="2" name="Picture 1" descr="IMG_67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40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587638"/>
            <a:ext cx="9144000" cy="4095857"/>
            <a:chOff x="0" y="1587638"/>
            <a:chExt cx="9144000" cy="4095857"/>
          </a:xfrm>
        </p:grpSpPr>
        <p:pic>
          <p:nvPicPr>
            <p:cNvPr id="3" name="Picture 2"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638"/>
              <a:ext cx="9144000" cy="4095857"/>
            </a:xfrm>
            <a:prstGeom prst="rect">
              <a:avLst/>
            </a:prstGeom>
          </p:spPr>
        </p:pic>
        <p:pic>
          <p:nvPicPr>
            <p:cNvPr id="6"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28951" y="2217753"/>
              <a:ext cx="2511253" cy="143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11618" name="Rectangle 2"/>
          <p:cNvSpPr>
            <a:spLocks noGrp="1" noChangeArrowheads="1"/>
          </p:cNvSpPr>
          <p:nvPr>
            <p:ph type="ctrTitle"/>
          </p:nvPr>
        </p:nvSpPr>
        <p:spPr>
          <a:xfrm>
            <a:off x="0" y="0"/>
            <a:ext cx="9144000" cy="1335242"/>
          </a:xfrm>
        </p:spPr>
        <p:txBody>
          <a:bodyPr/>
          <a:lstStyle/>
          <a:p>
            <a:r>
              <a:rPr lang="ar-SA" sz="5400" b="1" dirty="0">
                <a:effectLst>
                  <a:glow rad="177800">
                    <a:schemeClr val="tx1"/>
                  </a:glow>
                </a:effectLst>
                <a:latin typeface="Arial" panose="020B0604020202020204" pitchFamily="34" charset="0"/>
                <a:ea typeface="ＭＳ Ｐゴシック" charset="0"/>
                <a:cs typeface="Arial" panose="020B0604020202020204" pitchFamily="34" charset="0"/>
              </a:rPr>
              <a:t>المواد الإباحية</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2" name="Right Triangle 1"/>
          <p:cNvSpPr/>
          <p:nvPr/>
        </p:nvSpPr>
        <p:spPr bwMode="auto">
          <a:xfrm rot="21291074">
            <a:off x="0" y="4153110"/>
            <a:ext cx="6756400" cy="1104479"/>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25398" y="4912917"/>
            <a:ext cx="9004302" cy="1569660"/>
          </a:xfrm>
          <a:prstGeom prst="rect">
            <a:avLst/>
          </a:prstGeom>
          <a:solidFill>
            <a:srgbClr val="000000"/>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rPr>
              <a:t>يعد بيع الجنس أحد أقدم الأعمال التجارية في العالم، وفي الوقت الحالي لم تكن الأعمال أفضل في أي وقت مضى. لكن هذا الإدمان الكامل للإباحية ينتشر من شاشات الكمبيوتر والتلفزيون في جميع أنحاء أمريكا إلى المنازل والأسر والزواج في جميع أنحاء البلاد بوتيرة خطيرة.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itchFamily="34" charset="0"/>
            </a:endParaRPr>
          </a:p>
        </p:txBody>
      </p:sp>
      <p:sp>
        <p:nvSpPr>
          <p:cNvPr id="7" name="TextBox 6"/>
          <p:cNvSpPr txBox="1"/>
          <p:nvPr/>
        </p:nvSpPr>
        <p:spPr>
          <a:xfrm>
            <a:off x="179031" y="2227271"/>
            <a:ext cx="4343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أمريكا مدمنة على</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endParaRPr>
          </a:p>
        </p:txBody>
      </p:sp>
      <p:pic>
        <p:nvPicPr>
          <p:cNvPr id="8" name="Picture 7" descr="Screen Shot 2013-11-22 at 4.14.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96236" y="1603713"/>
            <a:ext cx="9144000" cy="4095857"/>
          </a:xfrm>
          <a:prstGeom prst="rect">
            <a:avLst/>
          </a:prstGeom>
        </p:spPr>
      </p:pic>
      <p:sp>
        <p:nvSpPr>
          <p:cNvPr id="10" name="TextBox 9"/>
          <p:cNvSpPr txBox="1"/>
          <p:nvPr/>
        </p:nvSpPr>
        <p:spPr>
          <a:xfrm>
            <a:off x="323728" y="2625466"/>
            <a:ext cx="43434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rPr>
              <a:t>الإباحية</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3762149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ctrTitle"/>
          </p:nvPr>
        </p:nvSpPr>
        <p:spPr>
          <a:xfrm>
            <a:off x="4830219" y="20638"/>
            <a:ext cx="4313781" cy="2327694"/>
          </a:xfrm>
        </p:spPr>
        <p:txBody>
          <a:bodyPr/>
          <a:lstStyle/>
          <a:p>
            <a:pPr eaLnBrk="1" hangingPunct="1">
              <a:defRPr/>
            </a:pPr>
            <a:r>
              <a:rPr lang="ar-JO" sz="4000" b="1" dirty="0">
                <a:solidFill>
                  <a:srgbClr val="FFFFFF"/>
                </a:solidFill>
                <a:effectLst/>
                <a:latin typeface="Tahoma" charset="0"/>
              </a:rPr>
              <a:t>سوزان جريفيث</a:t>
            </a:r>
            <a:endParaRPr lang="en-US" sz="4000" b="1" dirty="0">
              <a:solidFill>
                <a:srgbClr val="FFFFFF"/>
              </a:solidFill>
              <a:effectLst/>
              <a:latin typeface="Tahoma" charset="0"/>
            </a:endParaRPr>
          </a:p>
        </p:txBody>
      </p:sp>
      <p:pic>
        <p:nvPicPr>
          <p:cNvPr id="3" name="Picture 2" descr="Susan 201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8"/>
            <a:ext cx="4830219" cy="6858000"/>
          </a:xfrm>
          <a:prstGeom prst="rect">
            <a:avLst/>
          </a:prstGeom>
        </p:spPr>
      </p:pic>
    </p:spTree>
    <p:extLst>
      <p:ext uri="{BB962C8B-B14F-4D97-AF65-F5344CB8AC3E}">
        <p14:creationId xmlns:p14="http://schemas.microsoft.com/office/powerpoint/2010/main" val="3595952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452" y="-41945"/>
            <a:ext cx="9457559" cy="6920766"/>
          </a:xfrm>
          <a:prstGeom prst="rect">
            <a:avLst/>
          </a:prstGeom>
        </p:spPr>
      </p:pic>
      <p:sp>
        <p:nvSpPr>
          <p:cNvPr id="4" name="Rectangle 3"/>
          <p:cNvSpPr txBox="1">
            <a:spLocks noChangeArrowheads="1"/>
          </p:cNvSpPr>
          <p:nvPr/>
        </p:nvSpPr>
        <p:spPr bwMode="auto">
          <a:xfrm rot="19951790">
            <a:off x="2995133" y="100890"/>
            <a:ext cx="2932729" cy="1292582"/>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ممتاز</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Rectangle 3"/>
          <p:cNvSpPr txBox="1">
            <a:spLocks noChangeArrowheads="1"/>
          </p:cNvSpPr>
          <p:nvPr/>
        </p:nvSpPr>
        <p:spPr bwMode="auto">
          <a:xfrm rot="19951790">
            <a:off x="3452955" y="858780"/>
            <a:ext cx="3294983"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جيد جداً</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 name="Rectangle 3"/>
          <p:cNvSpPr txBox="1">
            <a:spLocks noChangeArrowheads="1"/>
          </p:cNvSpPr>
          <p:nvPr/>
        </p:nvSpPr>
        <p:spPr bwMode="auto">
          <a:xfrm rot="19951790">
            <a:off x="3861451" y="2141928"/>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جيد</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7" name="Rectangle 3"/>
          <p:cNvSpPr txBox="1">
            <a:spLocks noChangeArrowheads="1"/>
          </p:cNvSpPr>
          <p:nvPr/>
        </p:nvSpPr>
        <p:spPr bwMode="auto">
          <a:xfrm rot="19951790">
            <a:off x="4523734" y="3213471"/>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متوسط</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Rectangle 3"/>
          <p:cNvSpPr txBox="1">
            <a:spLocks noChangeArrowheads="1"/>
          </p:cNvSpPr>
          <p:nvPr/>
        </p:nvSpPr>
        <p:spPr bwMode="auto">
          <a:xfrm rot="19951790">
            <a:off x="4947087" y="4307220"/>
            <a:ext cx="2932729" cy="1373013"/>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a:ea typeface="ＭＳ Ｐゴシック" charset="0"/>
                <a:cs typeface="Arial"/>
              </a:rPr>
              <a:t>ضعيف</a:t>
            </a:r>
            <a:endParaRPr kumimoji="0" lang="en-US" sz="4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16419" name="Rectangle 3"/>
          <p:cNvSpPr>
            <a:spLocks noGrp="1" noChangeArrowheads="1"/>
          </p:cNvSpPr>
          <p:nvPr>
            <p:ph type="ctrTitle"/>
          </p:nvPr>
        </p:nvSpPr>
        <p:spPr>
          <a:xfrm>
            <a:off x="6367945" y="20638"/>
            <a:ext cx="3027161" cy="2327694"/>
          </a:xfrm>
          <a:noFill/>
        </p:spPr>
        <p:txBody>
          <a:bodyPr/>
          <a:lstStyle/>
          <a:p>
            <a:pPr eaLnBrk="1" hangingPunct="1">
              <a:defRPr/>
            </a:pPr>
            <a:r>
              <a:rPr lang="ar-JO" sz="5400" b="1" dirty="0">
                <a:solidFill>
                  <a:srgbClr val="800000"/>
                </a:solidFill>
                <a:effectLst/>
                <a:latin typeface="Tahoma" charset="0"/>
              </a:rPr>
              <a:t>يسوع     يعلم</a:t>
            </a:r>
            <a:endParaRPr lang="en-US" sz="5400" b="1" dirty="0">
              <a:solidFill>
                <a:srgbClr val="800000"/>
              </a:solidFill>
              <a:effectLst/>
              <a:latin typeface="Tahoma" charset="0"/>
            </a:endParaRPr>
          </a:p>
        </p:txBody>
      </p:sp>
    </p:spTree>
    <p:extLst>
      <p:ext uri="{BB962C8B-B14F-4D97-AF65-F5344CB8AC3E}">
        <p14:creationId xmlns:p14="http://schemas.microsoft.com/office/powerpoint/2010/main" val="2503553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670402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92" y="2435308"/>
            <a:ext cx="9242292" cy="4422692"/>
          </a:xfrm>
          <a:prstGeom prst="rect">
            <a:avLst/>
          </a:prstGeom>
        </p:spPr>
      </p:pic>
      <p:sp>
        <p:nvSpPr>
          <p:cNvPr id="111618" name="Rectangle 2"/>
          <p:cNvSpPr>
            <a:spLocks noGrp="1" noChangeArrowheads="1"/>
          </p:cNvSpPr>
          <p:nvPr>
            <p:ph type="ctrTitle"/>
          </p:nvPr>
        </p:nvSpPr>
        <p:spPr>
          <a:xfrm>
            <a:off x="-4630" y="0"/>
            <a:ext cx="9148629" cy="2435308"/>
          </a:xfrm>
        </p:spPr>
        <p:txBody>
          <a:bodyPr/>
          <a:lstStyle/>
          <a:p>
            <a:r>
              <a:rPr lang="ar-JO" sz="5400" b="1" dirty="0">
                <a:effectLst>
                  <a:glow rad="177800">
                    <a:schemeClr val="tx1"/>
                  </a:glow>
                </a:effectLst>
                <a:latin typeface="Arial" charset="0"/>
                <a:ea typeface="ＭＳ Ｐゴシック" charset="0"/>
              </a:rPr>
              <a:t>3. </a:t>
            </a:r>
            <a:r>
              <a:rPr lang="ar-JO" sz="5400" b="1" dirty="0">
                <a:solidFill>
                  <a:srgbClr val="FFFF00"/>
                </a:solidFill>
                <a:effectLst>
                  <a:glow rad="177800">
                    <a:schemeClr val="tx1"/>
                  </a:glow>
                </a:effectLst>
                <a:latin typeface="Arial" charset="0"/>
                <a:ea typeface="ＭＳ Ｐゴシック" charset="0"/>
              </a:rPr>
              <a:t>يميز</a:t>
            </a:r>
            <a:r>
              <a:rPr lang="ar-JO" sz="5400" b="1" dirty="0">
                <a:effectLst>
                  <a:glow rad="177800">
                    <a:schemeClr val="tx1"/>
                  </a:glow>
                </a:effectLst>
                <a:latin typeface="Arial" charset="0"/>
                <a:ea typeface="ＭＳ Ｐゴシック" charset="0"/>
              </a:rPr>
              <a:t> يسوع بين المؤمنين الأمناء وغير الأمناء (2: 20-25)</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597950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585369" y="2462571"/>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212061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5498"/>
          </a:xfrm>
          <a:prstGeom prst="rect">
            <a:avLst/>
          </a:prstGeom>
        </p:spPr>
      </p:pic>
      <p:sp>
        <p:nvSpPr>
          <p:cNvPr id="111618" name="Rectangle 2"/>
          <p:cNvSpPr>
            <a:spLocks noGrp="1" noChangeArrowheads="1"/>
          </p:cNvSpPr>
          <p:nvPr>
            <p:ph type="ctrTitle"/>
          </p:nvPr>
        </p:nvSpPr>
        <p:spPr>
          <a:xfrm>
            <a:off x="153031" y="104101"/>
            <a:ext cx="8810348" cy="6753899"/>
          </a:xfrm>
        </p:spPr>
        <p:txBody>
          <a:bodyPr/>
          <a:lstStyle/>
          <a:p>
            <a:r>
              <a:rPr lang="ar-SA" sz="4000" b="1" dirty="0">
                <a:effectLst>
                  <a:glow rad="177800">
                    <a:schemeClr val="tx1"/>
                  </a:glow>
                </a:effectLst>
                <a:latin typeface="Arial" charset="0"/>
                <a:ea typeface="ＭＳ Ｐゴシック" charset="0"/>
              </a:rPr>
              <a:t>رؤيا ٢ : ٢٠-٢١</a:t>
            </a:r>
            <a:br>
              <a:rPr lang="ar-SA" sz="4000" b="1" dirty="0">
                <a:effectLst>
                  <a:glow rad="177800">
                    <a:schemeClr val="tx1"/>
                  </a:glow>
                </a:effectLst>
                <a:latin typeface="Arial" charset="0"/>
                <a:ea typeface="ＭＳ Ｐゴシック" charset="0"/>
              </a:rPr>
            </a:br>
            <a:br>
              <a:rPr lang="en-US" sz="4000" b="1" dirty="0">
                <a:effectLst>
                  <a:glow rad="177800">
                    <a:schemeClr val="tx1"/>
                  </a:glow>
                </a:effectLst>
                <a:latin typeface="Arial" charset="0"/>
                <a:ea typeface="ＭＳ Ｐゴシック" charset="0"/>
              </a:rPr>
            </a:br>
            <a:r>
              <a:rPr lang="ar-SA" sz="4000" b="1" dirty="0">
                <a:effectLst>
                  <a:glow rad="177800">
                    <a:schemeClr val="tx1"/>
                  </a:glow>
                </a:effectLst>
                <a:latin typeface="Arial" charset="0"/>
                <a:ea typeface="ＭＳ Ｐゴシック" charset="0"/>
              </a:rPr>
              <a:t> لَكِنْ عِنْدِي عَلَيْكَ قَلِيلٌ: أَنَّكَ تُسَيِّبُ الْمَرْأَةَ </a:t>
            </a:r>
            <a:r>
              <a:rPr lang="ar-SA" sz="4000" b="1" dirty="0" err="1">
                <a:effectLst>
                  <a:glow rad="177800">
                    <a:schemeClr val="tx1"/>
                  </a:glow>
                </a:effectLst>
                <a:latin typeface="Arial" charset="0"/>
                <a:ea typeface="ＭＳ Ｐゴシック" charset="0"/>
              </a:rPr>
              <a:t>إِيزَابَلَ</a:t>
            </a:r>
            <a:r>
              <a:rPr lang="ar-SA" sz="4000" b="1" dirty="0">
                <a:effectLst>
                  <a:glow rad="177800">
                    <a:schemeClr val="tx1"/>
                  </a:glow>
                </a:effectLst>
                <a:latin typeface="Arial" charset="0"/>
                <a:ea typeface="ＭＳ Ｐゴシック" charset="0"/>
              </a:rPr>
              <a:t> الَّتِي تَقُولُ إِنَّهَا </a:t>
            </a:r>
            <a:r>
              <a:rPr lang="ar-SA" sz="4000" b="1" dirty="0" err="1">
                <a:effectLst>
                  <a:glow rad="177800">
                    <a:schemeClr val="tx1"/>
                  </a:glow>
                </a:effectLst>
                <a:latin typeface="Arial" charset="0"/>
                <a:ea typeface="ＭＳ Ｐゴシック" charset="0"/>
              </a:rPr>
              <a:t>نَبِيَّةٌ</a:t>
            </a:r>
            <a:r>
              <a:rPr lang="ar-SA" sz="4000" b="1" dirty="0">
                <a:effectLst>
                  <a:glow rad="177800">
                    <a:schemeClr val="tx1"/>
                  </a:glow>
                </a:effectLst>
                <a:latin typeface="Arial" charset="0"/>
                <a:ea typeface="ＭＳ Ｐゴシック" charset="0"/>
              </a:rPr>
              <a:t>، حَتَّى تُعَلِّمَ وَتُغْوِيَ عَبِيدِي أَنْ يَزْنُوا وَيَأْكُلُوا مَا ذُبِحَ لِلأَوْثَانِ. ٢١ وَأَعْطَيْتُهَا زَمَاناً لِكَيْ تَتُوبَ عَنْ زِنَاهَا وَلَمْ تَتُبْ. </a:t>
            </a:r>
          </a:p>
        </p:txBody>
      </p:sp>
    </p:spTree>
    <p:extLst>
      <p:ext uri="{BB962C8B-B14F-4D97-AF65-F5344CB8AC3E}">
        <p14:creationId xmlns:p14="http://schemas.microsoft.com/office/powerpoint/2010/main" val="10264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81000"/>
            <a:ext cx="9144000" cy="6096000"/>
          </a:xfrm>
          <a:prstGeom prst="rect">
            <a:avLst/>
          </a:prstGeom>
        </p:spPr>
      </p:pic>
      <p:sp>
        <p:nvSpPr>
          <p:cNvPr id="111618" name="Rectangle 2"/>
          <p:cNvSpPr>
            <a:spLocks noGrp="1" noChangeArrowheads="1"/>
          </p:cNvSpPr>
          <p:nvPr>
            <p:ph type="ctrTitle"/>
          </p:nvPr>
        </p:nvSpPr>
        <p:spPr>
          <a:xfrm>
            <a:off x="245175" y="908720"/>
            <a:ext cx="2579301" cy="5005598"/>
          </a:xfrm>
        </p:spPr>
        <p:txBody>
          <a:bodyPr/>
          <a:lstStyle/>
          <a:p>
            <a:r>
              <a:rPr lang="ar-JO" b="1" dirty="0">
                <a:effectLst>
                  <a:glow rad="177800">
                    <a:schemeClr val="tx1"/>
                  </a:glow>
                </a:effectLst>
                <a:latin typeface="Arial" charset="0"/>
                <a:ea typeface="ＭＳ Ｐゴシック" charset="0"/>
              </a:rPr>
              <a:t>من         هي    إيزابيل؟</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181370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KidTYPEPaint"/>
                <a:ea typeface="KidTYPEPaint"/>
                <a:cs typeface="KidTYPEPaint"/>
              </a:rPr>
              <a:t>إحضار الوثنية</a:t>
            </a:r>
            <a:endParaRPr kumimoji="0" lang="en-US" sz="3600" b="1" i="0"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KidTYPEPaint"/>
              <a:ea typeface="KidTYPEPaint"/>
              <a:cs typeface="KidTYPEPaint"/>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rPr>
              <a:t>نظم يربعام عبادة الأوثان في بيت إيل ودان</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rPr>
              <a:t>(1 مل 12 : 25 – 33)</a:t>
            </a:r>
            <a:endParaRPr kumimoji="0" lang="en-US" sz="32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endParaRPr>
          </a:p>
        </p:txBody>
      </p:sp>
      <p:sp>
        <p:nvSpPr>
          <p:cNvPr id="227333" name="Rectangle 5"/>
          <p:cNvSpPr>
            <a:spLocks noGrp="1" noChangeArrowheads="1"/>
          </p:cNvSpPr>
          <p:nvPr>
            <p:ph type="title" idx="4294967295"/>
          </p:nvPr>
        </p:nvSpPr>
        <p:spPr>
          <a:xfrm>
            <a:off x="228600" y="4572000"/>
            <a:ext cx="4127376" cy="1828800"/>
          </a:xfrm>
          <a:effectLst/>
        </p:spPr>
        <p:txBody>
          <a:bodyPr/>
          <a:lstStyle/>
          <a:p>
            <a:pPr eaLnBrk="1" hangingPunct="1">
              <a:defRPr/>
            </a:pPr>
            <a:br>
              <a:rPr lang="en-US"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أحضر آخاب وإيزابيل عبادة البعل إلى إسرائيل</a:t>
            </a:r>
            <a:b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br>
            <a:r>
              <a:rPr lang="ar-JO" sz="32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rPr>
              <a:t>(1 مل 16 : 29 – 34)</a:t>
            </a:r>
            <a:endParaRPr lang="en-US" sz="4000" dirty="0">
              <a:solidFill>
                <a:srgbClr val="FFFFFF"/>
              </a:solidFill>
              <a:effectLst>
                <a:outerShdw blurRad="53975" dist="63500" dir="2700000" algn="tl" rotWithShape="0">
                  <a:srgbClr val="000000">
                    <a:alpha val="77000"/>
                  </a:srgbClr>
                </a:outerShdw>
              </a:effectLst>
              <a:latin typeface="Arial" panose="020B0604020202020204" pitchFamily="34" charset="0"/>
              <a:ea typeface="ＭＳ Ｐゴシック"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rPr>
              <a:t>أورشليم</a:t>
            </a:r>
            <a:endParaRPr kumimoji="0" lang="en-US"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rPr>
              <a:t>بيت إيل</a:t>
            </a:r>
            <a:endParaRPr kumimoji="0" lang="en-US"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rPr>
              <a:t>دان</a:t>
            </a:r>
            <a:endParaRPr kumimoji="0" lang="en-US"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rPr>
              <a:t>بعل</a:t>
            </a:r>
            <a:endParaRPr kumimoji="0" lang="en-US" sz="3600" b="1" i="0"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73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7337"/>
                                        </p:tgtEl>
                                        <p:attrNameLst>
                                          <p:attrName>style.visibility</p:attrName>
                                        </p:attrNameLst>
                                      </p:cBhvr>
                                      <p:to>
                                        <p:strVal val="visible"/>
                                      </p:to>
                                    </p:set>
                                    <p:animEffect transition="in" filter="wipe(up)">
                                      <p:cBhvr>
                                        <p:cTn id="15" dur="500"/>
                                        <p:tgtEl>
                                          <p:spTgt spid="227337"/>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27338"/>
                                        </p:tgtEl>
                                        <p:attrNameLst>
                                          <p:attrName>style.visibility</p:attrName>
                                        </p:attrNameLst>
                                      </p:cBhvr>
                                      <p:to>
                                        <p:strVal val="visible"/>
                                      </p:to>
                                    </p:set>
                                    <p:animEffect transition="in" filter="wipe(down)">
                                      <p:cBhvr>
                                        <p:cTn id="23" dur="500"/>
                                        <p:tgtEl>
                                          <p:spTgt spid="227338"/>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7333">
                                            <p:txEl>
                                              <p:pRg st="0" end="0"/>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7339"/>
                                        </p:tgtEl>
                                        <p:attrNameLst>
                                          <p:attrName>style.visibility</p:attrName>
                                        </p:attrNameLst>
                                      </p:cBhvr>
                                      <p:to>
                                        <p:strVal val="visible"/>
                                      </p:to>
                                    </p:set>
                                    <p:animEffect transition="in" filter="wipe(up)">
                                      <p:cBhvr>
                                        <p:cTn id="38"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0" y="416425"/>
            <a:ext cx="9143999" cy="5943599"/>
          </a:xfrm>
          <a:prstGeom prst="rect">
            <a:avLst/>
          </a:prstGeom>
        </p:spPr>
      </p:pic>
      <p:sp>
        <p:nvSpPr>
          <p:cNvPr id="111618" name="Rectangle 2"/>
          <p:cNvSpPr>
            <a:spLocks noGrp="1" noChangeArrowheads="1"/>
          </p:cNvSpPr>
          <p:nvPr>
            <p:ph type="ctrTitle"/>
          </p:nvPr>
        </p:nvSpPr>
        <p:spPr>
          <a:xfrm>
            <a:off x="-4630" y="416425"/>
            <a:ext cx="9148629" cy="6441575"/>
          </a:xfrm>
        </p:spPr>
        <p:txBody>
          <a:bodyPr/>
          <a:lstStyle/>
          <a:p>
            <a:r>
              <a:rPr lang="ar-JO" sz="3200" b="1" dirty="0">
                <a:effectLst>
                  <a:glow rad="177800">
                    <a:schemeClr val="tx1"/>
                  </a:glow>
                </a:effectLst>
                <a:latin typeface="Arial" charset="0"/>
                <a:ea typeface="ＭＳ Ｐゴシック" charset="0"/>
              </a:rPr>
              <a:t>ما كان مقبولاً لدى ذلك المجتمع المحلي كان مكروهاً من قبل المسيح. وقد استمر خروجهم عن الأخلاق لبعض الوقت (ع ٢١). ربما سمعت الكنيسة في ثياتيرا أولاً بالإنجيل من ليديا التي آمنتت من خلال خدمة بولس (أع ١٦: 14-15) ومن المثير للاهتمام الآن أن امرأة تدعي أنها نبية كانت تؤثر على الكنيسة. ويشير اسمها إيزابل إلى أنها كانت تفسد كنيسة ثياتيرا مثلما أفسدت إيزابل زوجة أخآب إسرائيل        (1 مل 16: 31-33)</a:t>
            </a:r>
            <a:br>
              <a:rPr lang="en-US" sz="3200" b="1" dirty="0">
                <a:effectLst>
                  <a:glow rad="177800">
                    <a:schemeClr val="tx1"/>
                  </a:glow>
                </a:effectLst>
                <a:latin typeface="Arial" charset="0"/>
                <a:ea typeface="ＭＳ Ｐゴシック" charset="0"/>
              </a:rPr>
            </a:br>
            <a:r>
              <a:rPr lang="ar-JO" sz="3200" b="1" dirty="0">
                <a:effectLst>
                  <a:glow rad="177800">
                    <a:schemeClr val="tx1"/>
                  </a:glow>
                </a:effectLst>
                <a:latin typeface="Arial" charset="0"/>
                <a:ea typeface="ＭＳ Ｐゴシック" charset="0"/>
              </a:rPr>
              <a:t>(والفورد، ب ك س)</a:t>
            </a:r>
            <a:r>
              <a:rPr lang="en-US" sz="3200" b="1" dirty="0">
                <a:effectLst>
                  <a:glow rad="177800">
                    <a:schemeClr val="tx1"/>
                  </a:glow>
                </a:effectLst>
                <a:latin typeface="Arial" charset="0"/>
                <a:ea typeface="ＭＳ Ｐゴシック" charset="0"/>
              </a:rPr>
              <a:t> </a:t>
            </a:r>
          </a:p>
        </p:txBody>
      </p:sp>
    </p:spTree>
    <p:extLst>
      <p:ext uri="{BB962C8B-B14F-4D97-AF65-F5344CB8AC3E}">
        <p14:creationId xmlns:p14="http://schemas.microsoft.com/office/powerpoint/2010/main" val="24034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1087728"/>
            <a:ext cx="5150678" cy="4940938"/>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13719" y="1447296"/>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spTree>
    <p:extLst>
      <p:ext uri="{BB962C8B-B14F-4D97-AF65-F5344CB8AC3E}">
        <p14:creationId xmlns:p14="http://schemas.microsoft.com/office/powerpoint/2010/main" val="28349247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23400" y="181752"/>
            <a:ext cx="7607300" cy="6070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1" y="1333441"/>
            <a:ext cx="9144001" cy="4481512"/>
            <a:chOff x="-1" y="1335088"/>
            <a:chExt cx="9144001" cy="4481512"/>
          </a:xfrm>
        </p:grpSpPr>
        <p:pic>
          <p:nvPicPr>
            <p:cNvPr id="459779" name="Picture 1" descr="Screen Shot 2013-11-22 at 4.14.1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35088"/>
              <a:ext cx="9144000" cy="448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22000" y="2590800"/>
              <a:ext cx="195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7186612" y="2587626"/>
              <a:ext cx="1957387" cy="841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6553200" y="4267200"/>
              <a:ext cx="2590799" cy="847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7"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 y="4038600"/>
              <a:ext cx="2057401"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3159" name="Picture 7"/>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16910" y="2895600"/>
              <a:ext cx="669702"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295" y="2227940"/>
            <a:ext cx="1837096"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كل 30 دقيقة </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يتم صناعة فيلم إباحي  </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في الولايات المتحدة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4" name="TextBox 13"/>
          <p:cNvSpPr txBox="1"/>
          <p:nvPr/>
        </p:nvSpPr>
        <p:spPr>
          <a:xfrm>
            <a:off x="0" y="4028084"/>
            <a:ext cx="1981202"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تنتج الولايات المتحدة </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89%</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من كل المواقع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 name="TextBox 14"/>
          <p:cNvSpPr txBox="1"/>
          <p:nvPr/>
        </p:nvSpPr>
        <p:spPr>
          <a:xfrm>
            <a:off x="6553200" y="4267200"/>
            <a:ext cx="2577546" cy="132343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7ر42% </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من مستخدمي الإنترنت يشاهدون المواد الإباحية</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(هذا يساوي 102434567 شخص</a:t>
            </a:r>
            <a:endParaRPr kumimoji="0" lang="en-US"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6" name="TextBox 15"/>
          <p:cNvSpPr txBox="1"/>
          <p:nvPr/>
        </p:nvSpPr>
        <p:spPr>
          <a:xfrm>
            <a:off x="6881837" y="2386214"/>
            <a:ext cx="2278985" cy="1015663"/>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كل ثانية يشاهد    </a:t>
            </a: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30000</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شخص    المواد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6470383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92830" y="5963477"/>
            <a:ext cx="9148630" cy="515441"/>
          </a:xfrm>
        </p:spPr>
        <p:txBody>
          <a:bodyPr/>
          <a:lstStyle/>
          <a:p>
            <a:r>
              <a:rPr lang="ar-JO" sz="5400" b="1" dirty="0">
                <a:effectLst>
                  <a:glow rad="444500">
                    <a:schemeClr val="tx1"/>
                  </a:glow>
                </a:effectLst>
                <a:latin typeface="Arial" charset="0"/>
                <a:ea typeface="ＭＳ Ｐゴシック" charset="0"/>
              </a:rPr>
              <a:t>فيروس نقص المناعة البشرية . الإيدز</a:t>
            </a:r>
            <a:endParaRPr lang="en-US" sz="5400" b="1" dirty="0">
              <a:effectLst>
                <a:glow rad="444500">
                  <a:schemeClr val="tx1"/>
                </a:glow>
              </a:effectLst>
              <a:latin typeface="Arial" charset="0"/>
              <a:ea typeface="ＭＳ Ｐゴシック" charset="0"/>
            </a:endParaRPr>
          </a:p>
        </p:txBody>
      </p:sp>
    </p:spTree>
    <p:extLst>
      <p:ext uri="{BB962C8B-B14F-4D97-AF65-F5344CB8AC3E}">
        <p14:creationId xmlns:p14="http://schemas.microsoft.com/office/powerpoint/2010/main" val="249818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8877" y="561"/>
            <a:ext cx="8037152" cy="6822649"/>
          </a:xfrm>
          <a:prstGeom prst="rect">
            <a:avLst/>
          </a:prstGeom>
        </p:spPr>
      </p:pic>
      <p:sp>
        <p:nvSpPr>
          <p:cNvPr id="111618" name="Rectangle 2"/>
          <p:cNvSpPr>
            <a:spLocks noGrp="1" noChangeArrowheads="1"/>
          </p:cNvSpPr>
          <p:nvPr>
            <p:ph type="ctrTitle"/>
          </p:nvPr>
        </p:nvSpPr>
        <p:spPr>
          <a:xfrm>
            <a:off x="540590" y="0"/>
            <a:ext cx="5174156" cy="550855"/>
          </a:xfrm>
          <a:solidFill>
            <a:srgbClr val="000000"/>
          </a:solidFill>
        </p:spPr>
        <p:txBody>
          <a:bodyPr/>
          <a:lstStyle/>
          <a:p>
            <a:r>
              <a:rPr lang="ar-JO" sz="2000" b="1" dirty="0">
                <a:effectLst>
                  <a:glow rad="177800">
                    <a:schemeClr val="tx1"/>
                  </a:glow>
                </a:effectLst>
                <a:latin typeface="Arial" charset="0"/>
                <a:ea typeface="ＭＳ Ｐゴシック" charset="0"/>
              </a:rPr>
              <a:t>فيروس نقص المناعة البشرية والإيدز في جميع أنحاء العالم</a:t>
            </a:r>
            <a:endParaRPr lang="en-US" sz="2000" b="1" dirty="0">
              <a:effectLst>
                <a:glow rad="177800">
                  <a:schemeClr val="tx1"/>
                </a:glow>
              </a:effectLst>
              <a:latin typeface="Arial" charset="0"/>
              <a:ea typeface="ＭＳ Ｐゴシック" charset="0"/>
            </a:endParaRPr>
          </a:p>
        </p:txBody>
      </p:sp>
      <p:sp>
        <p:nvSpPr>
          <p:cNvPr id="2" name="TextBox 1"/>
          <p:cNvSpPr txBox="1"/>
          <p:nvPr/>
        </p:nvSpPr>
        <p:spPr>
          <a:xfrm>
            <a:off x="6826706" y="3998673"/>
            <a:ext cx="1673092" cy="584775"/>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a:ea typeface="+mn-ea"/>
                <a:cs typeface="Arial"/>
              </a:rPr>
              <a:t>جنوب وجنوب      شرق آسيا</a:t>
            </a:r>
            <a:endParaRPr kumimoji="0" lang="en-US" sz="16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790744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
            <a:ext cx="9144000" cy="6916219"/>
          </a:xfrm>
          <a:prstGeom prst="rect">
            <a:avLst/>
          </a:prstGeom>
        </p:spPr>
      </p:pic>
      <p:sp>
        <p:nvSpPr>
          <p:cNvPr id="269314" name="Title 1"/>
          <p:cNvSpPr>
            <a:spLocks noGrp="1"/>
          </p:cNvSpPr>
          <p:nvPr>
            <p:ph type="title"/>
          </p:nvPr>
        </p:nvSpPr>
        <p:spPr>
          <a:xfrm>
            <a:off x="-36513" y="3"/>
            <a:ext cx="5441913" cy="6857998"/>
          </a:xfrm>
          <a:noFill/>
        </p:spPr>
        <p:txBody>
          <a:bodyPr/>
          <a:lstStyle/>
          <a:p>
            <a:pPr rtl="1"/>
            <a:r>
              <a:rPr lang="ar-SA" sz="4000" b="1" dirty="0"/>
              <a:t>رؤيا ٢ : ٢</a:t>
            </a:r>
            <a:br>
              <a:rPr lang="ar-SA" sz="4000" b="1" dirty="0"/>
            </a:br>
            <a:br>
              <a:rPr lang="en-US" sz="4000" b="1" dirty="0"/>
            </a:br>
            <a:r>
              <a:rPr lang="ar-SA" sz="4000" b="1" dirty="0"/>
              <a:t> أَنَا عَارِفٌ أَعْمَالَكَ وَتَعَبَكَ وَصَبْرَكَ، وَأَنَّكَ لاَ تَقْدِرُ أَنْ تَحْتَمِلَ الأَشْرَارَ، وَقَدْ جَرَّبْتَ الْقَائِلِينَ إِنَّهُمْ رُسُلٌ وَلَيْسُوا رُسُلاً، فَوَجَدْتَهُمْ كَاذِبِينَ. </a:t>
            </a:r>
          </a:p>
        </p:txBody>
      </p:sp>
    </p:spTree>
    <p:extLst>
      <p:ext uri="{BB962C8B-B14F-4D97-AF65-F5344CB8AC3E}">
        <p14:creationId xmlns:p14="http://schemas.microsoft.com/office/powerpoint/2010/main" val="159495737"/>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1701800"/>
            <a:ext cx="4751388" cy="4460876"/>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23903" y="836712"/>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758E79DD-F732-E248-5F7C-77C20E4491B1}"/>
              </a:ext>
            </a:extLst>
          </p:cNvPr>
          <p:cNvGrpSpPr>
            <a:grpSpLocks/>
          </p:cNvGrpSpPr>
          <p:nvPr/>
        </p:nvGrpSpPr>
        <p:grpSpPr bwMode="auto">
          <a:xfrm>
            <a:off x="1982606" y="1636456"/>
            <a:ext cx="4953000" cy="4600575"/>
            <a:chOff x="2060104" y="1349152"/>
            <a:chExt cx="4672136" cy="4600128"/>
          </a:xfrm>
        </p:grpSpPr>
        <p:sp>
          <p:nvSpPr>
            <p:cNvPr id="11" name="Oval 10">
              <a:extLst>
                <a:ext uri="{FF2B5EF4-FFF2-40B4-BE49-F238E27FC236}">
                  <a16:creationId xmlns:a16="http://schemas.microsoft.com/office/drawing/2014/main" id="{B80D106E-ADE6-F217-2DCC-0F5D2F07F553}"/>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A25C586B-8055-CB27-3C97-7960C1C8FED3}"/>
                </a:ext>
              </a:extLst>
            </p:cNvPr>
            <p:cNvSpPr txBox="1"/>
            <p:nvPr/>
          </p:nvSpPr>
          <p:spPr>
            <a:xfrm>
              <a:off x="3060255" y="1412646"/>
              <a:ext cx="2663895"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تمسك بما عندك</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218568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5667" y="0"/>
            <a:ext cx="4559335"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9" y="1875523"/>
            <a:ext cx="4570296" cy="4982477"/>
          </a:xfrm>
          <a:prstGeom prst="rect">
            <a:avLst/>
          </a:prstGeom>
        </p:spPr>
      </p:pic>
      <p:sp>
        <p:nvSpPr>
          <p:cNvPr id="111618" name="Rectangle 2"/>
          <p:cNvSpPr>
            <a:spLocks noGrp="1" noChangeArrowheads="1"/>
          </p:cNvSpPr>
          <p:nvPr>
            <p:ph type="ctrTitle"/>
          </p:nvPr>
        </p:nvSpPr>
        <p:spPr>
          <a:xfrm>
            <a:off x="-4629" y="0"/>
            <a:ext cx="4570296" cy="2376038"/>
          </a:xfrm>
        </p:spPr>
        <p:txBody>
          <a:bodyPr/>
          <a:lstStyle/>
          <a:p>
            <a:r>
              <a:rPr lang="ar-JO" sz="6000" b="1" dirty="0">
                <a:effectLst>
                  <a:glow rad="177800">
                    <a:schemeClr val="tx1"/>
                  </a:glow>
                </a:effectLst>
                <a:latin typeface="Arial" charset="0"/>
                <a:ea typeface="ＭＳ Ｐゴシック" charset="0"/>
              </a:rPr>
              <a:t>علاج        مرض الإيدز</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00967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30" y="0"/>
            <a:ext cx="9148629" cy="6070384"/>
          </a:xfrm>
          <a:prstGeom prst="rect">
            <a:avLst/>
          </a:prstGeom>
        </p:spPr>
      </p:pic>
      <p:sp>
        <p:nvSpPr>
          <p:cNvPr id="111618" name="Rectangle 2"/>
          <p:cNvSpPr>
            <a:spLocks noGrp="1" noChangeArrowheads="1"/>
          </p:cNvSpPr>
          <p:nvPr>
            <p:ph type="ctrTitle"/>
          </p:nvPr>
        </p:nvSpPr>
        <p:spPr>
          <a:xfrm>
            <a:off x="-4629" y="908720"/>
            <a:ext cx="4438714" cy="4835624"/>
          </a:xfrm>
        </p:spPr>
        <p:txBody>
          <a:bodyPr/>
          <a:lstStyle/>
          <a:p>
            <a:r>
              <a:rPr lang="ar-JO" sz="5400" b="1" dirty="0">
                <a:effectLst>
                  <a:glow rad="177800">
                    <a:schemeClr val="tx1"/>
                  </a:glow>
                </a:effectLst>
                <a:latin typeface="Arial" charset="0"/>
                <a:ea typeface="ＭＳ Ｐゴシック" charset="0"/>
              </a:rPr>
              <a:t>على المؤمنين الأمناء أن    يثابروا           (2: 24-25)</a:t>
            </a:r>
            <a:endParaRPr lang="en-US" sz="54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09656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64663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ar-JO" sz="4800" b="1" dirty="0">
                <a:solidFill>
                  <a:schemeClr val="bg1"/>
                </a:solidFill>
                <a:effectLst>
                  <a:glow rad="228600">
                    <a:schemeClr val="tx1"/>
                  </a:glow>
                </a:effectLst>
                <a:latin typeface="Arial" panose="020B0604020202020204" pitchFamily="34" charset="0"/>
                <a:ea typeface="ヒラギノ角ゴ Pro W3" charset="0"/>
                <a:cs typeface="Arial" panose="020B0604020202020204" pitchFamily="34" charset="0"/>
              </a:rPr>
              <a:t>4. يكافئ       يسوع           الأمانة             (2: 26-29)</a:t>
            </a:r>
            <a:endParaRPr lang="en-US" sz="5400" b="1" dirty="0">
              <a:solidFill>
                <a:schemeClr val="bg1"/>
              </a:solidFill>
              <a:effectLst>
                <a:glow rad="228600">
                  <a:schemeClr val="tx1"/>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6564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6673"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187"/>
            <a:chOff x="3059832" y="2348880"/>
            <a:chExt cx="2664304" cy="2664312"/>
          </a:xfrm>
        </p:grpSpPr>
        <p:sp>
          <p:nvSpPr>
            <p:cNvPr id="796699" name="Oval Callout 2"/>
            <p:cNvSpPr>
              <a:spLocks noChangeArrowheads="1"/>
            </p:cNvSpPr>
            <p:nvPr/>
          </p:nvSpPr>
          <p:spPr bwMode="auto">
            <a:xfrm>
              <a:off x="3059832" y="2348880"/>
              <a:ext cx="2664304" cy="2664312"/>
            </a:xfrm>
            <a:prstGeom prst="wedgeEllipseCallout">
              <a:avLst>
                <a:gd name="adj1" fmla="val 70750"/>
                <a:gd name="adj2" fmla="val -90866"/>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880"/>
              <a:ext cx="2448495" cy="193981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ابن الله الذي له   عينان كلهيب نار ورجلاه مثل      النحاس النقي</a:t>
              </a:r>
            </a:p>
          </p:txBody>
        </p:sp>
      </p:grpSp>
      <p:grpSp>
        <p:nvGrpSpPr>
          <p:cNvPr id="7" name="Group 6"/>
          <p:cNvGrpSpPr>
            <a:grpSpLocks/>
          </p:cNvGrpSpPr>
          <p:nvPr/>
        </p:nvGrpSpPr>
        <p:grpSpPr bwMode="auto">
          <a:xfrm>
            <a:off x="2859088" y="2276475"/>
            <a:ext cx="3011487" cy="2879725"/>
            <a:chOff x="3059832" y="2348880"/>
            <a:chExt cx="2888085" cy="2664296"/>
          </a:xfrm>
        </p:grpSpPr>
        <p:sp>
          <p:nvSpPr>
            <p:cNvPr id="796697"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9605" y="2420849"/>
              <a:ext cx="2808312" cy="196479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أعمالك ومحبتك وخدمتك وإيمانك وصبرك، وأن أعمالك الأخيرة أكثر من الأولى</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6679"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ثياتيرا (رؤ 2: 18-29)</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96688"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pic>
        <p:nvPicPr>
          <p:cNvPr id="2" name="Picture 1">
            <a:extLst>
              <a:ext uri="{FF2B5EF4-FFF2-40B4-BE49-F238E27FC236}">
                <a16:creationId xmlns:a16="http://schemas.microsoft.com/office/drawing/2014/main" id="{41F940A1-51F1-01A4-45B7-DAC0D868368E}"/>
              </a:ext>
            </a:extLst>
          </p:cNvPr>
          <p:cNvPicPr>
            <a:picLocks noChangeAspect="1"/>
          </p:cNvPicPr>
          <p:nvPr/>
        </p:nvPicPr>
        <p:blipFill>
          <a:blip r:embed="rId5"/>
          <a:stretch>
            <a:fillRect/>
          </a:stretch>
        </p:blipFill>
        <p:spPr>
          <a:xfrm>
            <a:off x="2727800" y="1587848"/>
            <a:ext cx="3688400" cy="3682303"/>
          </a:xfrm>
          <a:prstGeom prst="rect">
            <a:avLst/>
          </a:prstGeom>
        </p:spPr>
      </p:pic>
      <p:sp>
        <p:nvSpPr>
          <p:cNvPr id="3" name="TextBox 2">
            <a:extLst>
              <a:ext uri="{FF2B5EF4-FFF2-40B4-BE49-F238E27FC236}">
                <a16:creationId xmlns:a16="http://schemas.microsoft.com/office/drawing/2014/main" id="{261CDDF3-3AE5-FB13-1A68-1FACDECD57CB}"/>
              </a:ext>
            </a:extLst>
          </p:cNvPr>
          <p:cNvSpPr txBox="1"/>
          <p:nvPr/>
        </p:nvSpPr>
        <p:spPr bwMode="auto">
          <a:xfrm>
            <a:off x="3405188" y="1878013"/>
            <a:ext cx="1973262"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تسيب إيزابيل بوثنيتها وزناها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 name="Group 3">
            <a:extLst>
              <a:ext uri="{FF2B5EF4-FFF2-40B4-BE49-F238E27FC236}">
                <a16:creationId xmlns:a16="http://schemas.microsoft.com/office/drawing/2014/main" id="{583DE74C-3260-B109-831B-326FBAA6A6F1}"/>
              </a:ext>
            </a:extLst>
          </p:cNvPr>
          <p:cNvGrpSpPr>
            <a:grpSpLocks noChangeAspect="1"/>
          </p:cNvGrpSpPr>
          <p:nvPr/>
        </p:nvGrpSpPr>
        <p:grpSpPr bwMode="auto">
          <a:xfrm>
            <a:off x="2109787" y="821909"/>
            <a:ext cx="5150678" cy="5688012"/>
            <a:chOff x="1475656" y="836712"/>
            <a:chExt cx="5904656" cy="5688632"/>
          </a:xfrm>
        </p:grpSpPr>
        <p:sp>
          <p:nvSpPr>
            <p:cNvPr id="5" name="Oval 4">
              <a:extLst>
                <a:ext uri="{FF2B5EF4-FFF2-40B4-BE49-F238E27FC236}">
                  <a16:creationId xmlns:a16="http://schemas.microsoft.com/office/drawing/2014/main" id="{6E14A878-8A17-76E5-BEB5-7D3A27D3EDA3}"/>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B482EB6D-C29A-C0DC-3BC5-97ACCAEECF9C}"/>
                </a:ext>
              </a:extLst>
            </p:cNvPr>
            <p:cNvSpPr txBox="1"/>
            <p:nvPr/>
          </p:nvSpPr>
          <p:spPr>
            <a:xfrm>
              <a:off x="1923903" y="836712"/>
              <a:ext cx="5008164" cy="341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a:ea typeface="ＭＳ Ｐゴシック" charset="0"/>
                  <a:cs typeface="Arial"/>
                </a:rPr>
                <a:t>ها أنا ألقيها في فراش والذين يزنون معها في ضيقة عظيمة إن كانوا لا يتوبون عن أعمالهم. وأولادها أقتلهم بالموت فستعرف جميع الكنائس أني أنا هو الفاحص الكلى والقلوب وسأعطي كل واحد منكم بحسب أعماله.</a:t>
              </a:r>
              <a:endParaRPr kumimoji="0" lang="en-US" sz="24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7F9CC0BB-5B07-DC46-6424-2001003637B6}"/>
              </a:ext>
            </a:extLst>
          </p:cNvPr>
          <p:cNvGrpSpPr>
            <a:grpSpLocks noChangeAspect="1"/>
          </p:cNvGrpSpPr>
          <p:nvPr/>
        </p:nvGrpSpPr>
        <p:grpSpPr bwMode="auto">
          <a:xfrm>
            <a:off x="971551" y="401835"/>
            <a:ext cx="6769100" cy="6666509"/>
            <a:chOff x="1475656" y="836712"/>
            <a:chExt cx="5904656" cy="5688632"/>
          </a:xfrm>
        </p:grpSpPr>
        <p:sp>
          <p:nvSpPr>
            <p:cNvPr id="17" name="Oval 4">
              <a:extLst>
                <a:ext uri="{FF2B5EF4-FFF2-40B4-BE49-F238E27FC236}">
                  <a16:creationId xmlns:a16="http://schemas.microsoft.com/office/drawing/2014/main" id="{00CA4185-F856-A8F8-D229-680EAA807DE4}"/>
                </a:ext>
              </a:extLst>
            </p:cNvPr>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5E8D2DC4-3FB7-AA94-E476-E331E383CD61}"/>
                </a:ext>
              </a:extLst>
            </p:cNvPr>
            <p:cNvSpPr txBox="1"/>
            <p:nvPr/>
          </p:nvSpPr>
          <p:spPr>
            <a:xfrm>
              <a:off x="2455103" y="2316460"/>
              <a:ext cx="3810763" cy="196972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يكون لك سلطان على الأمم   وعلى كوكب الصبح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2019817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v27 egyptian smashed pottery-300wi.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838200"/>
            <a:ext cx="3810000" cy="2540000"/>
          </a:xfrm>
          <a:prstGeom prst="rect">
            <a:avLst/>
          </a:prstGeom>
        </p:spPr>
      </p:pic>
      <p:sp>
        <p:nvSpPr>
          <p:cNvPr id="11266" name="Title 1"/>
          <p:cNvSpPr>
            <a:spLocks noGrp="1"/>
          </p:cNvSpPr>
          <p:nvPr>
            <p:ph type="title"/>
          </p:nvPr>
        </p:nvSpPr>
        <p:spPr/>
        <p:txBody>
          <a:bodyPr/>
          <a:lstStyle/>
          <a:p>
            <a:pPr eaLnBrk="1" hangingPunct="1"/>
            <a:r>
              <a:rPr lang="ar-JO" dirty="0"/>
              <a:t>ثياتيرا</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7" name="Content Placeholder 2"/>
          <p:cNvSpPr txBox="1">
            <a:spLocks/>
          </p:cNvSpPr>
          <p:nvPr/>
        </p:nvSpPr>
        <p:spPr>
          <a:xfrm>
            <a:off x="152400" y="1143000"/>
            <a:ext cx="5257800" cy="4572000"/>
          </a:xfrm>
          <a:prstGeom prst="rect">
            <a:avLst/>
          </a:prstGeom>
          <a:gradFill flip="none" rotWithShape="1">
            <a:gsLst>
              <a:gs pos="0">
                <a:srgbClr val="660066"/>
              </a:gs>
              <a:gs pos="100000">
                <a:schemeClr val="tx1"/>
              </a:gs>
            </a:gsLst>
            <a:lin ang="0" scaled="1"/>
            <a:tileRect/>
          </a:gradFill>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0" i="0" u="none" strike="noStrike" kern="1200" cap="none" spc="0" normalizeH="0" baseline="0" noProof="0" dirty="0">
                <a:ln>
                  <a:noFill/>
                </a:ln>
                <a:solidFill>
                  <a:srgbClr val="FFFFFF"/>
                </a:solidFill>
                <a:effectLst/>
                <a:uLnTx/>
                <a:uFillTx/>
                <a:latin typeface="Arial"/>
                <a:ea typeface="+mn-ea"/>
                <a:cs typeface="Arial"/>
              </a:rPr>
              <a:t>ومن يغلب ويحفظ أعمالي إلى النهاية فسأعطيه سلطاناً على الأمم فيرعاهم بقضيب من حديد كما تكسر آنية من خزف</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Content Placeholder 2"/>
          <p:cNvSpPr txBox="1">
            <a:spLocks/>
          </p:cNvSpPr>
          <p:nvPr/>
        </p:nvSpPr>
        <p:spPr>
          <a:xfrm>
            <a:off x="0" y="5715000"/>
            <a:ext cx="4876800" cy="609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ar-JO" sz="3200" b="0" i="0" u="none" strike="noStrike" kern="1200" cap="none" spc="0" normalizeH="0" baseline="0" noProof="0" dirty="0">
                <a:ln>
                  <a:noFill/>
                </a:ln>
                <a:solidFill>
                  <a:srgbClr val="FFFFFF"/>
                </a:solidFill>
                <a:effectLst/>
                <a:uLnTx/>
                <a:uFillTx/>
                <a:latin typeface="Arial"/>
                <a:ea typeface="+mn-ea"/>
                <a:cs typeface="Arial"/>
              </a:rPr>
              <a:t>رؤ 2: 26-27</a:t>
            </a:r>
            <a:endParaRPr kumimoji="0" lang="en-SG" sz="32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3" name="Picture 2" descr="rev 2v27 05-02-09-Introduction_to_Broken_Vessel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200" y="3352800"/>
            <a:ext cx="3454400" cy="2590800"/>
          </a:xfrm>
          <a:prstGeom prst="rect">
            <a:avLst/>
          </a:prstGeom>
        </p:spPr>
      </p:pic>
      <p:sp>
        <p:nvSpPr>
          <p:cNvPr id="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355</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888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335088"/>
            <a:ext cx="9144000" cy="5311775"/>
            <a:chOff x="0" y="1335088"/>
            <a:chExt cx="9144000" cy="5311775"/>
          </a:xfrm>
        </p:grpSpPr>
        <p:pic>
          <p:nvPicPr>
            <p:cNvPr id="460803" name="Picture 1" descr="Screen Shot 2013-11-22 at 4.14.3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35088"/>
              <a:ext cx="9144000" cy="53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00200" y="1600200"/>
              <a:ext cx="24384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86000" y="2834473"/>
              <a:ext cx="1219200" cy="3456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55692" y="2340429"/>
              <a:ext cx="3104868" cy="1615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838200" y="1491339"/>
            <a:ext cx="4343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أرباح الإباحية تقريباً</a:t>
            </a:r>
            <a:endPar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9" name="TextBox 8"/>
          <p:cNvSpPr txBox="1"/>
          <p:nvPr/>
        </p:nvSpPr>
        <p:spPr>
          <a:xfrm>
            <a:off x="1814286" y="2734685"/>
            <a:ext cx="22606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industry</a:t>
            </a:r>
          </a:p>
        </p:txBody>
      </p:sp>
      <p:sp>
        <p:nvSpPr>
          <p:cNvPr id="10" name="TextBox 9"/>
          <p:cNvSpPr txBox="1"/>
          <p:nvPr/>
        </p:nvSpPr>
        <p:spPr>
          <a:xfrm>
            <a:off x="5326743" y="2396612"/>
            <a:ext cx="337896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إنها أكبر من                 إيرادات شركات        التكنولوجيا الكبرى        مجتمعة.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11" name="Picture 10" descr="Screen Shot 2013-11-22 at 4.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09100" y="1335088"/>
            <a:ext cx="9144000" cy="5311509"/>
          </a:xfrm>
          <a:prstGeom prst="rect">
            <a:avLst/>
          </a:prstGeom>
        </p:spPr>
      </p:pic>
    </p:spTree>
    <p:extLst>
      <p:ext uri="{BB962C8B-B14F-4D97-AF65-F5344CB8AC3E}">
        <p14:creationId xmlns:p14="http://schemas.microsoft.com/office/powerpoint/2010/main" val="713879594"/>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3132138" y="219293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566526"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577155"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566526"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498612"/>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ومن يغلب ويحفظ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سلطاناً على الأمم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26)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b="1" dirty="0">
                <a:effectLst>
                  <a:glow rad="177800">
                    <a:schemeClr val="tx1"/>
                  </a:glow>
                </a:effectLst>
                <a:latin typeface="Arial" charset="0"/>
                <a:ea typeface="ＭＳ Ｐゴシック" charset="0"/>
              </a:rPr>
              <a:t>هل أنت مستعد لتملك على العالم ؟</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b="1" dirty="0">
                <a:effectLst>
                  <a:outerShdw blurRad="38100" dist="38100" dir="2700000" algn="tl">
                    <a:srgbClr val="DDDDDD"/>
                  </a:outerShdw>
                </a:effectLst>
                <a:latin typeface="Arial" panose="020B0604020202020204" pitchFamily="34" charset="0"/>
                <a:cs typeface="Arial" panose="020B0604020202020204" pitchFamily="34" charset="0"/>
              </a:rPr>
              <a:t>ملك المسيح</a:t>
            </a:r>
            <a:endParaRPr lang="en-US" sz="4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مز 2: 8-9 مقتبس في رؤ 2: 27</a:t>
            </a:r>
            <a:endParaRPr kumimoji="0" lang="en-US" sz="4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b="1" dirty="0">
                <a:effectLst>
                  <a:outerShdw blurRad="38100" dist="38100" dir="2700000" algn="tl">
                    <a:srgbClr val="000000"/>
                  </a:outerShdw>
                </a:effectLst>
                <a:latin typeface="Arial" charset="0"/>
                <a:ea typeface="ＭＳ Ｐゴシック" charset="0"/>
              </a:rPr>
              <a:t>الفوائد المستقبلية</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a:t>
            </a:r>
            <a:r>
              <a:rPr lang="ar-JO" b="1" dirty="0">
                <a:effectLst>
                  <a:outerShdw blurRad="38100" dist="38100" dir="2700000" algn="tl">
                    <a:srgbClr val="000000"/>
                  </a:outerShdw>
                </a:effectLst>
                <a:latin typeface="Arial" charset="0"/>
                <a:ea typeface="ＭＳ Ｐゴシック" charset="0"/>
              </a:rPr>
              <a:t>رؤ 19-22</a:t>
            </a:r>
            <a:r>
              <a:rPr lang="en-US" b="1" dirty="0">
                <a:effectLst>
                  <a:outerShdw blurRad="38100" dist="38100" dir="2700000" algn="tl">
                    <a:srgbClr val="000000"/>
                  </a:outerShdw>
                </a:effectLst>
                <a:latin typeface="Arial" charset="0"/>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السماء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21-22)</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المجيء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 19)</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الألفية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(رؤ 20)</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421</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ورأيت </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ورأيت نفوس الذين قتلوا من أجل شهادة يسوع ومن أجل كلمة الله والذين لم يسجدوا للوحش ولا لصورته ولم يقبلوا السمة على جباههم وعلى أيديهم فعاشوا و</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3" name="Group 2"/>
          <p:cNvGrpSpPr/>
          <p:nvPr/>
        </p:nvGrpSpPr>
        <p:grpSpPr>
          <a:xfrm>
            <a:off x="0" y="146386"/>
            <a:ext cx="9144000" cy="6575425"/>
            <a:chOff x="0" y="160338"/>
            <a:chExt cx="9144000" cy="6575425"/>
          </a:xfrm>
        </p:grpSpPr>
        <p:pic>
          <p:nvPicPr>
            <p:cNvPr id="461827" name="Picture 1" descr="Screen Shot 2013-11-22 at 4.14.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338"/>
              <a:ext cx="9144000" cy="657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800000">
              <a:off x="1219200" y="1371600"/>
              <a:ext cx="160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382362"/>
              <a:ext cx="2438400" cy="1979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3852926"/>
              <a:ext cx="9143999" cy="492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Screen Shot 2013-11-22 at 4.15.37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12210" y="4572000"/>
              <a:ext cx="1826990" cy="1524000"/>
            </a:xfrm>
            <a:prstGeom prst="rect">
              <a:avLst/>
            </a:prstGeom>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012209" y="838200"/>
              <a:ext cx="1244221" cy="1104900"/>
            </a:xfrm>
            <a:prstGeom prst="flowChartConnector">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TextBox 8"/>
          <p:cNvSpPr txBox="1"/>
          <p:nvPr/>
        </p:nvSpPr>
        <p:spPr>
          <a:xfrm>
            <a:off x="326571" y="1273770"/>
            <a:ext cx="337094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هل هو </a:t>
            </a:r>
            <a:r>
              <a:rPr kumimoji="0" lang="ar-JO"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الموضوع الأول   </a:t>
            </a: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في البحث على الإنترنت</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3" name="TextBox 12"/>
          <p:cNvSpPr txBox="1"/>
          <p:nvPr/>
        </p:nvSpPr>
        <p:spPr>
          <a:xfrm>
            <a:off x="3643085" y="425989"/>
            <a:ext cx="2743200"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هناك</a:t>
            </a:r>
            <a:endPar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68 مليون  </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  </a:t>
            </a:r>
            <a:r>
              <a:rPr kumimoji="0" lang="ar-JO"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طلب بحث          يومي عن         المواد الإباحية</a:t>
            </a: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 </a:t>
            </a:r>
          </a:p>
        </p:txBody>
      </p:sp>
      <p:sp>
        <p:nvSpPr>
          <p:cNvPr id="14" name="TextBox 13"/>
          <p:cNvSpPr txBox="1"/>
          <p:nvPr/>
        </p:nvSpPr>
        <p:spPr>
          <a:xfrm>
            <a:off x="6935103" y="701589"/>
            <a:ext cx="139843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25%        </a:t>
            </a:r>
            <a:r>
              <a:rPr kumimoji="0" lang="ar-JO"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من كل    طلبات     البحث</a:t>
            </a:r>
            <a:endPar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5" name="TextBox 14"/>
          <p:cNvSpPr txBox="1"/>
          <p:nvPr/>
        </p:nvSpPr>
        <p:spPr>
          <a:xfrm>
            <a:off x="-1" y="3657544"/>
            <a:ext cx="9144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5ر2 مليار رسالة إلكترونية إباحية يومياً</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b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a:t>
            </a:r>
            <a:r>
              <a:rPr kumimoji="0" lang="ar-JO"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8% من مجموع الرسائل الإلكترونية</a:t>
            </a: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p>
        </p:txBody>
      </p:sp>
      <p:sp>
        <p:nvSpPr>
          <p:cNvPr id="16" name="TextBox 15"/>
          <p:cNvSpPr txBox="1"/>
          <p:nvPr/>
        </p:nvSpPr>
        <p:spPr>
          <a:xfrm>
            <a:off x="6712857" y="4431046"/>
            <a:ext cx="2431143"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مستخدم الإنترنت الطبيعي يستقبل</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5ر4</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endPar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رسالة الكترونية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إباحية يومياً</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pic>
        <p:nvPicPr>
          <p:cNvPr id="17" name="Picture 16" descr="Screen Shot 2013-11-22 at 4.14.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6399" y="146386"/>
            <a:ext cx="9144000" cy="6575580"/>
          </a:xfrm>
          <a:prstGeom prst="rect">
            <a:avLst/>
          </a:prstGeom>
        </p:spPr>
      </p:pic>
    </p:spTree>
    <p:extLst>
      <p:ext uri="{BB962C8B-B14F-4D97-AF65-F5344CB8AC3E}">
        <p14:creationId xmlns:p14="http://schemas.microsoft.com/office/powerpoint/2010/main" val="254370614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i="0" dirty="0">
                <a:latin typeface="Arial" panose="020B0604020202020204" pitchFamily="34" charset="0"/>
                <a:cs typeface="Arial" panose="020B0604020202020204" pitchFamily="34" charset="0"/>
              </a:rPr>
            </a:br>
            <a:r>
              <a:rPr lang="ar-JO" sz="4800" b="1" i="0" dirty="0">
                <a:latin typeface="Arial" panose="020B0604020202020204" pitchFamily="34" charset="0"/>
                <a:cs typeface="Arial" panose="020B0604020202020204" pitchFamily="34" charset="0"/>
              </a:rPr>
              <a:t>ألستم تعلمون أن</a:t>
            </a:r>
            <a:r>
              <a:rPr lang="ar-JO" sz="4800" b="1" i="0"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i="0" dirty="0">
                <a:latin typeface="Arial" panose="020B0604020202020204" pitchFamily="34" charset="0"/>
                <a:cs typeface="Arial" panose="020B0604020202020204" pitchFamily="34" charset="0"/>
              </a:rPr>
              <a:t>(1 كو 6: 2أ)</a:t>
            </a:r>
            <a:endParaRPr lang="en-US" sz="4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b="1" dirty="0">
                <a:effectLst>
                  <a:glow rad="177800">
                    <a:schemeClr val="tx1"/>
                  </a:glow>
                </a:effectLst>
                <a:latin typeface="Arial" charset="0"/>
                <a:ea typeface="ＭＳ Ｐゴシック" charset="0"/>
              </a:rPr>
              <a:t>إن كنا نصبر</a:t>
            </a:r>
            <a:br>
              <a:rPr lang="en-US" b="1" dirty="0">
                <a:effectLst>
                  <a:glow rad="177800">
                    <a:schemeClr val="tx1"/>
                  </a:glow>
                </a:effectLst>
                <a:latin typeface="Arial" charset="0"/>
                <a:ea typeface="ＭＳ Ｐゴシック" charset="0"/>
              </a:rPr>
            </a:br>
            <a:r>
              <a:rPr lang="ar-JO" sz="6000" b="1" dirty="0">
                <a:solidFill>
                  <a:srgbClr val="FFFF00"/>
                </a:solidFill>
                <a:effectLst>
                  <a:glow rad="177800">
                    <a:schemeClr val="tx1"/>
                  </a:glow>
                </a:effectLst>
                <a:latin typeface="Arial" charset="0"/>
                <a:ea typeface="ＭＳ Ｐゴシック" charset="0"/>
              </a:rPr>
              <a:t>فسنملك أيضاً معه</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ar-JO" b="1" dirty="0">
                <a:effectLst>
                  <a:glow rad="177800">
                    <a:schemeClr val="tx1"/>
                  </a:glow>
                </a:effectLst>
                <a:latin typeface="Arial" charset="0"/>
                <a:ea typeface="ＭＳ Ｐゴシック" charset="0"/>
              </a:rPr>
              <a:t>2 تي 2: 12</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b="1" dirty="0">
                <a:solidFill>
                  <a:srgbClr val="FFFF00"/>
                </a:solidFill>
                <a:effectLst>
                  <a:glow rad="177800">
                    <a:schemeClr val="tx1"/>
                  </a:glow>
                </a:effectLst>
                <a:latin typeface="Arial" charset="0"/>
                <a:ea typeface="ＭＳ Ｐゴシック" charset="0"/>
              </a:rPr>
              <a:t>من يغلب فسأعطيه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أن يجلس معي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في عرشي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كما غلبت أنا أيضاً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وجلست مع ابي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في عرشه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(رؤ 3: 21)</a:t>
            </a:r>
            <a:br>
              <a:rPr lang="ar-JO" sz="3600" b="1" dirty="0">
                <a:effectLst>
                  <a:glow rad="177800">
                    <a:schemeClr val="tx1"/>
                  </a:glow>
                </a:effectLst>
                <a:latin typeface="Arial" charset="0"/>
                <a:ea typeface="ＭＳ Ｐゴシック" charset="0"/>
              </a:rPr>
            </a:b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كيف يرد يسوع على</a:t>
            </a:r>
            <a:br>
              <a:rPr lang="ar-JO" b="1" dirty="0">
                <a:effectLst>
                  <a:glow rad="177800">
                    <a:schemeClr val="tx1"/>
                  </a:glow>
                </a:effectLst>
                <a:latin typeface="Arial" panose="020B0604020202020204" pitchFamily="34" charset="0"/>
                <a:ea typeface="ＭＳ Ｐゴシック" charset="0"/>
                <a:cs typeface="Arial" panose="020B0604020202020204" pitchFamily="34" charset="0"/>
              </a:rPr>
            </a:br>
            <a:r>
              <a:rPr lang="ar-JO" b="1" dirty="0">
                <a:solidFill>
                  <a:srgbClr val="FFFF00"/>
                </a:solidFill>
                <a:effectLst>
                  <a:glow rad="177800">
                    <a:schemeClr val="tx1"/>
                  </a:glow>
                </a:effectLst>
                <a:latin typeface="Arial" panose="020B0604020202020204" pitchFamily="34" charset="0"/>
                <a:ea typeface="ＭＳ Ｐゴシック" charset="0"/>
                <a:cs typeface="Arial" panose="020B0604020202020204" pitchFamily="34" charset="0"/>
              </a:rPr>
              <a:t>الفساد الأخلاقي </a:t>
            </a:r>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بين المؤمنين؟</a:t>
            </a: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384099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ar-JO" sz="6600" b="1" dirty="0">
                <a:effectLst>
                  <a:glow rad="101600">
                    <a:schemeClr val="tx1"/>
                  </a:glow>
                </a:effectLst>
                <a:latin typeface="Arial" panose="020B0604020202020204" pitchFamily="34" charset="0"/>
                <a:cs typeface="Arial" panose="020B0604020202020204" pitchFamily="34" charset="0"/>
              </a:rPr>
              <a:t>الخدمة ليست</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solidFill>
                  <a:srgbClr val="FFFF00"/>
                </a:solidFill>
                <a:effectLst>
                  <a:glow rad="101600">
                    <a:schemeClr val="tx1"/>
                  </a:glow>
                </a:effectLst>
                <a:latin typeface="Arial" panose="020B0604020202020204" pitchFamily="34" charset="0"/>
                <a:cs typeface="Arial" panose="020B0604020202020204" pitchFamily="34" charset="0"/>
              </a:rPr>
              <a:t>بديلاً عن</a:t>
            </a:r>
            <a:br>
              <a:rPr lang="ar-JO" sz="6600" b="1" dirty="0">
                <a:effectLst>
                  <a:glow rad="101600">
                    <a:schemeClr val="tx1"/>
                  </a:glow>
                </a:effectLst>
                <a:latin typeface="Arial" panose="020B0604020202020204" pitchFamily="34" charset="0"/>
                <a:cs typeface="Arial" panose="020B0604020202020204" pitchFamily="34" charset="0"/>
              </a:rPr>
            </a:br>
            <a:r>
              <a:rPr lang="ar-JO" sz="6600" b="1" dirty="0">
                <a:effectLst>
                  <a:glow rad="101600">
                    <a:schemeClr val="tx1"/>
                  </a:glow>
                </a:effectLst>
                <a:latin typeface="Arial" panose="020B0604020202020204" pitchFamily="34" charset="0"/>
                <a:cs typeface="Arial" panose="020B0604020202020204" pitchFamily="34" charset="0"/>
              </a:rPr>
              <a:t>الطهارة</a:t>
            </a:r>
            <a:endParaRPr lang="en-US" sz="6600" b="1" dirty="0">
              <a:effectLst>
                <a:glow rad="101600">
                  <a:schemeClr val="tx1"/>
                </a:glow>
              </a:effectLst>
              <a:latin typeface="Arial" panose="020B0604020202020204" pitchFamily="34" charset="0"/>
              <a:cs typeface="Arial" panose="020B0604020202020204" pitchFamily="34" charset="0"/>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pitchFamily="-108" charset="-128"/>
                <a:cs typeface="Arial" panose="020B0604020202020204" pitchFamily="34" charset="0"/>
              </a:rPr>
              <a:t>الفكرة الرئيسية:</a:t>
            </a:r>
            <a:endParaRPr kumimoji="0" lang="en-US" sz="44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4274215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t="12331" r="14994" b="16659"/>
          <a:stretch/>
        </p:blipFill>
        <p:spPr>
          <a:xfrm>
            <a:off x="1055118" y="1953758"/>
            <a:ext cx="7017248" cy="3931942"/>
          </a:xfrm>
          <a:prstGeom prst="rect">
            <a:avLst/>
          </a:prstGeom>
        </p:spPr>
      </p:pic>
      <p:sp>
        <p:nvSpPr>
          <p:cNvPr id="4" name="Rectangle 2"/>
          <p:cNvSpPr txBox="1">
            <a:spLocks noChangeArrowheads="1"/>
          </p:cNvSpPr>
          <p:nvPr/>
        </p:nvSpPr>
        <p:spPr bwMode="auto">
          <a:xfrm>
            <a:off x="-4630" y="1997595"/>
            <a:ext cx="9148630" cy="452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يدين</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يمدح</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يميز</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يكافئ</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111618" name="Rectangle 2"/>
          <p:cNvSpPr>
            <a:spLocks noGrp="1" noChangeArrowheads="1"/>
          </p:cNvSpPr>
          <p:nvPr>
            <p:ph type="ctrTitle"/>
          </p:nvPr>
        </p:nvSpPr>
        <p:spPr>
          <a:xfrm>
            <a:off x="-4630" y="194139"/>
            <a:ext cx="9148630" cy="1515400"/>
          </a:xfrm>
        </p:spPr>
        <p:txBody>
          <a:bodyPr/>
          <a:lstStyle/>
          <a:p>
            <a:r>
              <a:rPr lang="ar-JO" b="1" dirty="0">
                <a:effectLst>
                  <a:glow rad="177800">
                    <a:schemeClr val="tx1"/>
                  </a:glow>
                </a:effectLst>
                <a:latin typeface="Arial" charset="0"/>
                <a:ea typeface="ＭＳ Ｐゴシック" charset="0"/>
              </a:rPr>
              <a:t>كيف يتجاوب يسوع مع </a:t>
            </a:r>
            <a:r>
              <a:rPr lang="ar-JO" b="1" dirty="0">
                <a:solidFill>
                  <a:srgbClr val="FFFF00"/>
                </a:solidFill>
                <a:effectLst>
                  <a:glow rad="177800">
                    <a:schemeClr val="tx1"/>
                  </a:glow>
                </a:effectLst>
                <a:latin typeface="Arial" charset="0"/>
                <a:ea typeface="ＭＳ Ｐゴシック" charset="0"/>
              </a:rPr>
              <a:t>الفساد الأخلاقي         </a:t>
            </a:r>
            <a:r>
              <a:rPr lang="ar-JO" b="1" dirty="0">
                <a:effectLst>
                  <a:glow rad="177800">
                    <a:schemeClr val="tx1"/>
                  </a:glow>
                </a:effectLst>
                <a:latin typeface="Arial" charset="0"/>
                <a:ea typeface="ＭＳ Ｐゴシック" charset="0"/>
              </a:rPr>
              <a:t>بين المؤمنين؟</a:t>
            </a: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757980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b="1" dirty="0">
                <a:effectLst>
                  <a:glow rad="177800">
                    <a:schemeClr val="tx1"/>
                  </a:glow>
                </a:effectLst>
                <a:latin typeface="Arial" charset="0"/>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1410454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nography at compu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5932184" cy="6861559"/>
          </a:xfrm>
          <a:prstGeom prst="rect">
            <a:avLst/>
          </a:prstGeom>
        </p:spPr>
      </p:pic>
      <p:sp>
        <p:nvSpPr>
          <p:cNvPr id="111618" name="Rectangle 2"/>
          <p:cNvSpPr>
            <a:spLocks noGrp="1" noChangeArrowheads="1"/>
          </p:cNvSpPr>
          <p:nvPr>
            <p:ph type="ctrTitle"/>
          </p:nvPr>
        </p:nvSpPr>
        <p:spPr>
          <a:xfrm>
            <a:off x="2403121" y="0"/>
            <a:ext cx="6740879" cy="1519158"/>
          </a:xfrm>
        </p:spPr>
        <p:txBody>
          <a:bodyPr/>
          <a:lstStyle/>
          <a:p>
            <a:r>
              <a:rPr lang="ar-JO" sz="5400" b="1" dirty="0">
                <a:effectLst>
                  <a:glow rad="177800">
                    <a:schemeClr val="tx1"/>
                  </a:glow>
                </a:effectLst>
                <a:latin typeface="Arial" charset="0"/>
                <a:ea typeface="ＭＳ Ｐゴシック" charset="0"/>
              </a:rPr>
              <a:t>من أجل لا إباحية مرة ثانية:</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3810130" y="3735633"/>
            <a:ext cx="5333870" cy="1519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1. فلتر صارم</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2. المحاسبية</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7453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29" y="908720"/>
            <a:ext cx="3352494" cy="4835624"/>
          </a:xfrm>
        </p:spPr>
        <p:txBody>
          <a:bodyPr/>
          <a:lstStyle/>
          <a:p>
            <a:r>
              <a:rPr lang="en-US" b="1" dirty="0">
                <a:effectLst>
                  <a:glow rad="177800">
                    <a:schemeClr val="tx1"/>
                  </a:glow>
                </a:effectLst>
                <a:latin typeface="Arial" charset="0"/>
                <a:ea typeface="ＭＳ Ｐゴシック" charset="0"/>
              </a:rPr>
              <a:t>Title</a:t>
            </a:r>
          </a:p>
        </p:txBody>
      </p:sp>
      <p:pic>
        <p:nvPicPr>
          <p:cNvPr id="2" name="Picture 1" descr="Screen Shot 2013-11-22 at 7.47.0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78113"/>
            <a:ext cx="9296874" cy="7936114"/>
          </a:xfrm>
          <a:prstGeom prst="rect">
            <a:avLst/>
          </a:prstGeom>
        </p:spPr>
      </p:pic>
      <p:pic>
        <p:nvPicPr>
          <p:cNvPr id="4" name="Picture 3" descr="Screen Shot 2013-11-22 at 7.47.03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7997033" cy="2295667"/>
          </a:xfrm>
          <a:prstGeom prst="rect">
            <a:avLst/>
          </a:prstGeom>
        </p:spPr>
      </p:pic>
      <p:sp>
        <p:nvSpPr>
          <p:cNvPr id="5" name="Rectangle 3"/>
          <p:cNvSpPr txBox="1">
            <a:spLocks noChangeArrowheads="1"/>
          </p:cNvSpPr>
          <p:nvPr/>
        </p:nvSpPr>
        <p:spPr bwMode="auto">
          <a:xfrm>
            <a:off x="285670" y="2348590"/>
            <a:ext cx="4589512" cy="3627405"/>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808080">
                    <a:lumMod val="50000"/>
                  </a:srgbClr>
                </a:solidFill>
                <a:effectLst/>
                <a:uLnTx/>
                <a:uFillTx/>
                <a:latin typeface="Arial"/>
                <a:ea typeface="ＭＳ Ｐゴシック" pitchFamily="-108" charset="-128"/>
                <a:cs typeface="Arial"/>
              </a:rPr>
              <a:t>دماغك            عن            الإباحية</a:t>
            </a:r>
            <a:endParaRPr kumimoji="0" lang="en-US" sz="5400" b="1" i="0" u="none" strike="noStrike" kern="1200" cap="none" spc="0" normalizeH="0" baseline="0" noProof="0" dirty="0">
              <a:ln>
                <a:noFill/>
              </a:ln>
              <a:solidFill>
                <a:srgbClr val="808080">
                  <a:lumMod val="50000"/>
                </a:srgbClr>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999330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582134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en-US" sz="5400" b="1" dirty="0">
                <a:effectLst>
                  <a:glow rad="177800">
                    <a:schemeClr val="tx1"/>
                  </a:glow>
                </a:effectLst>
                <a:latin typeface="Arial" charset="0"/>
                <a:ea typeface="ＭＳ Ｐゴシック" charset="0"/>
              </a:rPr>
              <a:t>Pornography</a:t>
            </a:r>
          </a:p>
        </p:txBody>
      </p:sp>
      <p:grpSp>
        <p:nvGrpSpPr>
          <p:cNvPr id="2" name="Group 1"/>
          <p:cNvGrpSpPr/>
          <p:nvPr/>
        </p:nvGrpSpPr>
        <p:grpSpPr>
          <a:xfrm>
            <a:off x="0" y="309563"/>
            <a:ext cx="9144000" cy="6199187"/>
            <a:chOff x="0" y="309563"/>
            <a:chExt cx="9144000" cy="6199187"/>
          </a:xfrm>
        </p:grpSpPr>
        <p:pic>
          <p:nvPicPr>
            <p:cNvPr id="462851" name="Picture 1" descr="Screen Shot 2013-11-22 at 4.15.1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9563"/>
              <a:ext cx="9144000" cy="619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21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41868" y="762000"/>
              <a:ext cx="2743200"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191000"/>
              <a:ext cx="3886200" cy="871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85068" y="3810000"/>
              <a:ext cx="1610932"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76928" y="1058279"/>
              <a:ext cx="2928872" cy="541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 descr="Screen Shot 2013-11-22 at 4.15.17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398393" y="2729467"/>
              <a:ext cx="2700272" cy="194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TextBox 12"/>
          <p:cNvSpPr txBox="1"/>
          <p:nvPr/>
        </p:nvSpPr>
        <p:spPr>
          <a:xfrm>
            <a:off x="1785870" y="762000"/>
            <a:ext cx="301472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متوسط العمر لمستخدم المواد الإباحية المبتدئ </a:t>
            </a: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هو 11 سنة فقط</a:t>
            </a:r>
            <a:endParaRPr kumimoji="0" lang="en-US"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5" name="TextBox 14"/>
          <p:cNvSpPr txBox="1"/>
          <p:nvPr/>
        </p:nvSpPr>
        <p:spPr>
          <a:xfrm>
            <a:off x="0" y="4062879"/>
            <a:ext cx="420188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00000"/>
                </a:solidFill>
                <a:effectLst>
                  <a:glow rad="355600">
                    <a:srgbClr val="FFF6CB">
                      <a:alpha val="75000"/>
                    </a:srgbClr>
                  </a:glow>
                </a:effectLst>
                <a:uLnTx/>
                <a:uFillTx/>
                <a:latin typeface="Arial" pitchFamily="34" charset="0"/>
                <a:ea typeface="+mn-ea"/>
                <a:cs typeface="Arial" pitchFamily="34" charset="0"/>
              </a:rPr>
              <a:t>الرجال أكثر مشاهدة للمواد الإباحية بنسبة 6 أضعاف من النساء ومن المرجح أن يقضوا وقتاً أطول في مشاهدتها.</a:t>
            </a:r>
            <a:endParaRPr kumimoji="0" lang="en-US" sz="2400" b="1" i="0" u="none" strike="noStrike" kern="1200" cap="none" spc="0" normalizeH="0" baseline="0" noProof="0" dirty="0">
              <a:ln>
                <a:noFill/>
              </a:ln>
              <a:solidFill>
                <a:srgbClr val="FF0000"/>
              </a:solidFill>
              <a:effectLst>
                <a:glow rad="355600">
                  <a:srgbClr val="FFF6CB">
                    <a:alpha val="75000"/>
                  </a:srgbClr>
                </a:glow>
              </a:effectLst>
              <a:uLnTx/>
              <a:uFillTx/>
              <a:latin typeface="Arial" pitchFamily="34" charset="0"/>
              <a:ea typeface="+mn-ea"/>
              <a:cs typeface="Arial" pitchFamily="34" charset="0"/>
            </a:endParaRPr>
          </a:p>
        </p:txBody>
      </p:sp>
      <p:sp>
        <p:nvSpPr>
          <p:cNvPr id="16" name="TextBox 15"/>
          <p:cNvSpPr txBox="1"/>
          <p:nvPr/>
        </p:nvSpPr>
        <p:spPr>
          <a:xfrm>
            <a:off x="4191000" y="3555999"/>
            <a:ext cx="2122714"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17%</a:t>
            </a:r>
            <a:r>
              <a:rPr kumimoji="0" lang="ar-JO"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من النساء يقولون أنهنَّ يعانين من إدمان الإباحية</a:t>
            </a:r>
            <a:endPar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TextBox 16"/>
          <p:cNvSpPr txBox="1"/>
          <p:nvPr/>
        </p:nvSpPr>
        <p:spPr>
          <a:xfrm>
            <a:off x="5029200" y="981580"/>
            <a:ext cx="3429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توزيع عدد زوار المواقع الإباحية     من الذكور والإناث:</a:t>
            </a:r>
            <a:endParaRPr kumimoji="0" lang="en-US" sz="20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 name="TextBox 17"/>
          <p:cNvSpPr txBox="1"/>
          <p:nvPr/>
        </p:nvSpPr>
        <p:spPr>
          <a:xfrm>
            <a:off x="4844145" y="2486988"/>
            <a:ext cx="381362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28% إناث </a:t>
            </a:r>
            <a:r>
              <a:rPr kumimoji="0" lang="ar-JO"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72% ذكور</a:t>
            </a:r>
            <a:endPar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9" name="Picture 18" descr="Screen Shot 2013-11-22 at 4.15.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278636"/>
            <a:ext cx="9144000" cy="6198208"/>
          </a:xfrm>
          <a:prstGeom prst="rect">
            <a:avLst/>
          </a:prstGeom>
        </p:spPr>
      </p:pic>
    </p:spTree>
    <p:extLst>
      <p:ext uri="{BB962C8B-B14F-4D97-AF65-F5344CB8AC3E}">
        <p14:creationId xmlns:p14="http://schemas.microsoft.com/office/powerpoint/2010/main" val="699788469"/>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pPr>
              <a:defRPr/>
            </a:pPr>
            <a:r>
              <a:rPr lang="ar-SA" sz="5400" b="1" dirty="0">
                <a:effectLst>
                  <a:glow rad="177800">
                    <a:schemeClr val="tx1"/>
                  </a:glow>
                </a:effectLst>
                <a:latin typeface="Arial" charset="0"/>
                <a:ea typeface="ＭＳ Ｐゴシック" charset="0"/>
              </a:rPr>
              <a:t>المواد الإباحية</a:t>
            </a:r>
            <a:endParaRPr lang="en-US" sz="5400" b="1" dirty="0">
              <a:effectLst>
                <a:glow rad="177800">
                  <a:schemeClr val="tx1"/>
                </a:glow>
              </a:effectLst>
              <a:latin typeface="Arial" charset="0"/>
              <a:ea typeface="ＭＳ Ｐゴシック" charset="0"/>
            </a:endParaRPr>
          </a:p>
        </p:txBody>
      </p:sp>
      <p:grpSp>
        <p:nvGrpSpPr>
          <p:cNvPr id="2" name="Group 1"/>
          <p:cNvGrpSpPr/>
          <p:nvPr/>
        </p:nvGrpSpPr>
        <p:grpSpPr>
          <a:xfrm>
            <a:off x="0" y="1192212"/>
            <a:ext cx="9144000" cy="3913187"/>
            <a:chOff x="0" y="1192212"/>
            <a:chExt cx="9144000" cy="3913187"/>
          </a:xfrm>
        </p:grpSpPr>
        <p:pic>
          <p:nvPicPr>
            <p:cNvPr id="463875" name="Picture 1" descr="Screen Shot 2013-11-22 at 4.15.37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92212"/>
              <a:ext cx="9144000"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3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0079">
              <a:off x="1066800" y="1591614"/>
              <a:ext cx="3276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4724400" y="1747759"/>
              <a:ext cx="3733800" cy="830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10800000">
              <a:off x="7620000" y="3733800"/>
              <a:ext cx="152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descr="Screen Shot 2013-11-22 at 4.15.55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1433402">
              <a:off x="7455291" y="4009551"/>
              <a:ext cx="240659" cy="676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86" y="2979508"/>
              <a:ext cx="2051714" cy="15924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0" name="TextBox 9"/>
          <p:cNvSpPr txBox="1"/>
          <p:nvPr/>
        </p:nvSpPr>
        <p:spPr>
          <a:xfrm>
            <a:off x="344715" y="1335242"/>
            <a:ext cx="4115659" cy="132343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هناك حوالي 200 ألف أمريكي مدمني إباحية: </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يُعرّفون بأنهم يقضون 11 ساعة أو أكثر أسبوعيًا على الإنترنت في مشاهدة المواد الإباحية.</a:t>
            </a:r>
            <a:endParaRPr kumimoji="0" lang="en-US"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11" name="TextBox 10"/>
          <p:cNvSpPr txBox="1"/>
          <p:nvPr/>
        </p:nvSpPr>
        <p:spPr>
          <a:xfrm>
            <a:off x="4369659" y="1870725"/>
            <a:ext cx="446954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تكرار مشاهدة المواد الإباحية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يؤثر سلباً على الدافع الجنسي</a:t>
            </a:r>
            <a:endParaRPr kumimoji="0" lang="en-US"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endParaRPr>
          </a:p>
        </p:txBody>
      </p:sp>
      <p:sp>
        <p:nvSpPr>
          <p:cNvPr id="12" name="TextBox 11"/>
          <p:cNvSpPr txBox="1"/>
          <p:nvPr/>
        </p:nvSpPr>
        <p:spPr>
          <a:xfrm>
            <a:off x="3029860" y="2830700"/>
            <a:ext cx="2497483" cy="132343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أكثر من 50% </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ممن شاركوا في التفاعلات الجنسية عبر الإنترنت </a:t>
            </a: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فقدوا الإهتمام بالجنس الفعلي</a:t>
            </a:r>
            <a:endParaRPr kumimoji="0" lang="en-US"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endParaRPr>
          </a:p>
        </p:txBody>
      </p:sp>
      <p:sp>
        <p:nvSpPr>
          <p:cNvPr id="13" name="TextBox 12"/>
          <p:cNvSpPr txBox="1"/>
          <p:nvPr/>
        </p:nvSpPr>
        <p:spPr>
          <a:xfrm>
            <a:off x="7848600" y="2781521"/>
            <a:ext cx="1295399" cy="1015663"/>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uLnTx/>
                <a:uFillTx/>
                <a:latin typeface="Arial" pitchFamily="34" charset="0"/>
                <a:ea typeface="MS PGothic" pitchFamily="34" charset="-128"/>
                <a:cs typeface="Arial" pitchFamily="34" charset="0"/>
              </a:rPr>
              <a:t>ثلث شركائهم فقدوا الإهتمام </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كذلك</a:t>
            </a:r>
            <a:endParaRPr kumimoji="0" lang="en-US"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pic>
        <p:nvPicPr>
          <p:cNvPr id="14" name="Picture 13" descr="Screen Shot 2013-11-22 at 4.15.3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8300" y="1195542"/>
            <a:ext cx="9144000" cy="3914037"/>
          </a:xfrm>
          <a:prstGeom prst="rect">
            <a:avLst/>
          </a:prstGeom>
        </p:spPr>
      </p:pic>
    </p:spTree>
    <p:extLst>
      <p:ext uri="{BB962C8B-B14F-4D97-AF65-F5344CB8AC3E}">
        <p14:creationId xmlns:p14="http://schemas.microsoft.com/office/powerpoint/2010/main" val="1031974322"/>
      </p:ext>
    </p:extLst>
  </p:cSld>
  <p:clrMapOvr>
    <a:masterClrMapping/>
  </p:clrMapOvr>
  <p:transition spd="slow"/>
</p:sld>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2883</TotalTime>
  <Words>2251</Words>
  <Application>Microsoft Macintosh PowerPoint</Application>
  <PresentationFormat>On-screen Show (4:3)</PresentationFormat>
  <Paragraphs>474</Paragraphs>
  <Slides>81</Slides>
  <Notes>73</Notes>
  <HiddenSlides>0</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81</vt:i4>
      </vt:variant>
    </vt:vector>
  </HeadingPairs>
  <TitlesOfParts>
    <vt:vector size="106" baseType="lpstr">
      <vt:lpstr>KidTYPEPaint</vt:lpstr>
      <vt:lpstr>ＭＳ Ｐゴシック</vt:lpstr>
      <vt:lpstr>Times</vt:lpstr>
      <vt:lpstr>Arial</vt:lpstr>
      <vt:lpstr>Calibri</vt:lpstr>
      <vt:lpstr>Comic Sans MS</vt:lpstr>
      <vt:lpstr>Showcard Gothic</vt:lpstr>
      <vt:lpstr>Tahoma</vt:lpstr>
      <vt:lpstr>Times New Roman</vt:lpstr>
      <vt:lpstr>Wingdings</vt:lpstr>
      <vt:lpstr>16_Blank Presentation</vt:lpstr>
      <vt:lpstr>21_Blank Presentation</vt:lpstr>
      <vt:lpstr>4_Office Theme</vt:lpstr>
      <vt:lpstr>Refined</vt:lpstr>
      <vt:lpstr>1_Curtain Call</vt:lpstr>
      <vt:lpstr>1_Shimmer</vt:lpstr>
      <vt:lpstr>1_Default Design</vt:lpstr>
      <vt:lpstr>28_Blank Presentation</vt:lpstr>
      <vt:lpstr>12_Default Design</vt:lpstr>
      <vt:lpstr>Glare</vt:lpstr>
      <vt:lpstr>Earth</vt:lpstr>
      <vt:lpstr>19_Blank Presentation</vt:lpstr>
      <vt:lpstr>49_Blank Presentation</vt:lpstr>
      <vt:lpstr>5_Office Theme</vt:lpstr>
      <vt:lpstr>24_Blank Presentation</vt:lpstr>
      <vt:lpstr>ثياتيرا: متورطة ومع ذلك غير أخلاقية</vt:lpstr>
      <vt:lpstr>الطريق الصحيح، الطريق الخاطئ</vt:lpstr>
      <vt:lpstr>المواد الإباحية</vt:lpstr>
      <vt:lpstr>المواد الإباحية</vt:lpstr>
      <vt:lpstr>المواد الإباحية</vt:lpstr>
      <vt:lpstr>المواد الإباحية</vt:lpstr>
      <vt:lpstr>Pornography</vt:lpstr>
      <vt:lpstr>Pornography</vt:lpstr>
      <vt:lpstr>المواد الإباحية</vt:lpstr>
      <vt:lpstr>المواد الإباحية</vt:lpstr>
      <vt:lpstr>Pornography</vt:lpstr>
      <vt:lpstr>المواد الإباحية</vt:lpstr>
      <vt:lpstr>المواد الإباحية</vt:lpstr>
      <vt:lpstr>المواد الإباحية</vt:lpstr>
      <vt:lpstr>الإباحية في الكنيسة</vt:lpstr>
      <vt:lpstr>كيف يرد يسوع على الفساد الأخلاقي بين المؤمنين؟</vt:lpstr>
      <vt:lpstr>لو كتب يسوع رسالة لكنيستك ما الذي يمكن أن يقوله؟</vt:lpstr>
      <vt:lpstr>الكنائس السبعة (رؤيا 2-3 )</vt:lpstr>
      <vt:lpstr>لذلك كتب يسوع للكنائس السبعة (رؤ 2-3)</vt:lpstr>
      <vt:lpstr>هيكل رؤيا يوحنا 2: 18-29</vt:lpstr>
      <vt:lpstr>كيف يرد يسوع على الفساد الأخلاقي بين المؤمنين؟</vt:lpstr>
      <vt:lpstr>1. يدين يسوع الخطية في المؤمنين  (2: 18)</vt:lpstr>
      <vt:lpstr>الكنائس السبعة (رؤيا 2-3 )</vt:lpstr>
      <vt:lpstr>ثياتيرا</vt:lpstr>
      <vt:lpstr>ثياتيرا</vt:lpstr>
      <vt:lpstr>ثياتيرا (رؤ 2: 18-29)</vt:lpstr>
      <vt:lpstr>وصف       المسيح</vt:lpstr>
      <vt:lpstr>كيف يرد يسوع على الفساد الأخلاقي بين المؤمنين؟</vt:lpstr>
      <vt:lpstr>2. يمدح يسوع الخدمة للمسيح        (2: 19) </vt:lpstr>
      <vt:lpstr>ثياتيرا (رؤ 2: 18-29)</vt:lpstr>
      <vt:lpstr>أنا عارف أعمالك ومحبتك                          وخدمتك وإيمانك وصبرك                               وأن أعمالك الأخيرة أكثر من الأولى.    (2: 19)</vt:lpstr>
      <vt:lpstr>من الذي يستحق المدح بيننا؟</vt:lpstr>
      <vt:lpstr>مريم بيرنت</vt:lpstr>
      <vt:lpstr>لويس، باربرا وكريستين وينكلر</vt:lpstr>
      <vt:lpstr>Lewis Winkler</vt:lpstr>
      <vt:lpstr>Lewis Winkler</vt:lpstr>
      <vt:lpstr>Lewis Winkler</vt:lpstr>
      <vt:lpstr>Lewis Winkler</vt:lpstr>
      <vt:lpstr>Lewis Winkler</vt:lpstr>
      <vt:lpstr>سوزان جريفيث</vt:lpstr>
      <vt:lpstr>يسوع     يعلم</vt:lpstr>
      <vt:lpstr>كيف يرد يسوع على الفساد الأخلاقي بين المؤمنين؟</vt:lpstr>
      <vt:lpstr>3. يميز يسوع بين المؤمنين الأمناء وغير الأمناء (2: 20-25)</vt:lpstr>
      <vt:lpstr>ثياتيرا (رؤ 2: 18-29)</vt:lpstr>
      <vt:lpstr>رؤيا ٢ : ٢٠-٢١   لَكِنْ عِنْدِي عَلَيْكَ قَلِيلٌ: أَنَّكَ تُسَيِّبُ الْمَرْأَةَ إِيزَابَلَ الَّتِي تَقُولُ إِنَّهَا نَبِيَّةٌ، حَتَّى تُعَلِّمَ وَتُغْوِيَ عَبِيدِي أَنْ يَزْنُوا وَيَأْكُلُوا مَا ذُبِحَ لِلأَوْثَانِ. ٢١ وَأَعْطَيْتُهَا زَمَاناً لِكَيْ تَتُوبَ عَنْ زِنَاهَا وَلَمْ تَتُبْ. </vt:lpstr>
      <vt:lpstr>من         هي    إيزابيل؟</vt:lpstr>
      <vt:lpstr> أحضر آخاب وإيزابيل عبادة البعل إلى إسرائيل (1 مل 16 : 29 – 34)</vt:lpstr>
      <vt:lpstr>ما كان مقبولاً لدى ذلك المجتمع المحلي كان مكروهاً من قبل المسيح. وقد استمر خروجهم عن الأخلاق لبعض الوقت (ع ٢١). ربما سمعت الكنيسة في ثياتيرا أولاً بالإنجيل من ليديا التي آمنتت من خلال خدمة بولس (أع ١٦: 14-15) ومن المثير للاهتمام الآن أن امرأة تدعي أنها نبية كانت تؤثر على الكنيسة. ويشير اسمها إيزابل إلى أنها كانت تفسد كنيسة ثياتيرا مثلما أفسدت إيزابل زوجة أخآب إسرائيل        (1 مل 16: 31-33) (والفورد، ب ك س) </vt:lpstr>
      <vt:lpstr>ثياتيرا (رؤ 2: 18-29)</vt:lpstr>
      <vt:lpstr>فيروس نقص المناعة البشرية . الإيدز</vt:lpstr>
      <vt:lpstr>فيروس نقص المناعة البشرية والإيدز في جميع أنحاء العالم</vt:lpstr>
      <vt:lpstr>رؤيا ٢ : ٢   أَنَا عَارِفٌ أَعْمَالَكَ وَتَعَبَكَ وَصَبْرَكَ، وَأَنَّكَ لاَ تَقْدِرُ أَنْ تَحْتَمِلَ الأَشْرَارَ، وَقَدْ جَرَّبْتَ الْقَائِلِينَ إِنَّهُمْ رُسُلٌ وَلَيْسُوا رُسُلاً، فَوَجَدْتَهُمْ كَاذِبِينَ. </vt:lpstr>
      <vt:lpstr>ثياتيرا (رؤ 2: 18-29)</vt:lpstr>
      <vt:lpstr>علاج        مرض الإيدز</vt:lpstr>
      <vt:lpstr>على المؤمنين الأمناء أن    يثابروا           (2: 24-25)</vt:lpstr>
      <vt:lpstr>كيف يرد يسوع على الفساد الأخلاقي بين المؤمنين؟</vt:lpstr>
      <vt:lpstr>4. يكافئ       يسوع           الأمانة             (2: 26-29)</vt:lpstr>
      <vt:lpstr>ثياتيرا (رؤ 2: 18-29)</vt:lpstr>
      <vt:lpstr>ثياتيرا</vt:lpstr>
      <vt:lpstr>الغالبون (رؤيا 2-3)</vt:lpstr>
      <vt:lpstr>الغالبون (رؤيا 2-3)</vt:lpstr>
      <vt:lpstr>الغالبون (رؤيا 2-3)</vt:lpstr>
      <vt:lpstr>الغالبون (رؤيا 2-3)</vt:lpstr>
      <vt:lpstr>الغالبون (رؤيا 2-3)</vt:lpstr>
      <vt:lpstr>هل أنت مستعد لتملك على العالم ؟</vt:lpstr>
      <vt:lpstr>ملك المسيح</vt:lpstr>
      <vt:lpstr>الفوائد المستقبلية (رؤ 19-22)</vt:lpstr>
      <vt:lpstr>الحكم المستقبلي للملوك الخدام</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وجلست مع ابي  في عرشه  (رؤ 3: 21) </vt:lpstr>
      <vt:lpstr>كيف يرد يسوع على الفساد الأخلاقي بين المؤمنين؟</vt:lpstr>
      <vt:lpstr>الخدمة ليست بديلاً عن الطهارة</vt:lpstr>
      <vt:lpstr>كيف يتجاوب يسوع مع الفساد الأخلاقي         بين المؤمنين؟</vt:lpstr>
      <vt:lpstr>Porn-Again Christian</vt:lpstr>
      <vt:lpstr>من أجل لا إباحية مرة ثانية:</vt:lpstr>
      <vt:lpstr>Title</vt:lpstr>
      <vt:lpstr>Black</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93</cp:revision>
  <dcterms:created xsi:type="dcterms:W3CDTF">2012-06-24T13:37:09Z</dcterms:created>
  <dcterms:modified xsi:type="dcterms:W3CDTF">2024-08-10T04:17:32Z</dcterms:modified>
</cp:coreProperties>
</file>