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8470" r:id="rId1"/>
    <p:sldMasterId id="2147488484" r:id="rId2"/>
    <p:sldMasterId id="2147488500" r:id="rId3"/>
  </p:sldMasterIdLst>
  <p:notesMasterIdLst>
    <p:notesMasterId r:id="rId51"/>
  </p:notesMasterIdLst>
  <p:sldIdLst>
    <p:sldId id="517" r:id="rId4"/>
    <p:sldId id="518" r:id="rId5"/>
    <p:sldId id="519" r:id="rId6"/>
    <p:sldId id="520" r:id="rId7"/>
    <p:sldId id="521" r:id="rId8"/>
    <p:sldId id="522" r:id="rId9"/>
    <p:sldId id="523" r:id="rId10"/>
    <p:sldId id="524" r:id="rId11"/>
    <p:sldId id="525" r:id="rId12"/>
    <p:sldId id="526" r:id="rId13"/>
    <p:sldId id="527" r:id="rId14"/>
    <p:sldId id="528" r:id="rId15"/>
    <p:sldId id="529" r:id="rId16"/>
    <p:sldId id="563" r:id="rId17"/>
    <p:sldId id="531" r:id="rId18"/>
    <p:sldId id="532" r:id="rId19"/>
    <p:sldId id="533" r:id="rId20"/>
    <p:sldId id="534" r:id="rId21"/>
    <p:sldId id="535" r:id="rId22"/>
    <p:sldId id="536" r:id="rId23"/>
    <p:sldId id="537" r:id="rId24"/>
    <p:sldId id="538" r:id="rId25"/>
    <p:sldId id="539" r:id="rId26"/>
    <p:sldId id="540" r:id="rId27"/>
    <p:sldId id="541" r:id="rId28"/>
    <p:sldId id="542" r:id="rId29"/>
    <p:sldId id="543" r:id="rId30"/>
    <p:sldId id="544" r:id="rId31"/>
    <p:sldId id="545" r:id="rId32"/>
    <p:sldId id="546" r:id="rId33"/>
    <p:sldId id="547" r:id="rId34"/>
    <p:sldId id="548" r:id="rId35"/>
    <p:sldId id="549" r:id="rId36"/>
    <p:sldId id="550" r:id="rId37"/>
    <p:sldId id="551" r:id="rId38"/>
    <p:sldId id="552" r:id="rId39"/>
    <p:sldId id="553" r:id="rId40"/>
    <p:sldId id="554" r:id="rId41"/>
    <p:sldId id="555" r:id="rId42"/>
    <p:sldId id="556" r:id="rId43"/>
    <p:sldId id="562" r:id="rId44"/>
    <p:sldId id="558" r:id="rId45"/>
    <p:sldId id="559" r:id="rId46"/>
    <p:sldId id="560" r:id="rId47"/>
    <p:sldId id="561" r:id="rId48"/>
    <p:sldId id="301" r:id="rId49"/>
    <p:sldId id="302" r:id="rId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68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D76"/>
    <a:srgbClr val="FF0000"/>
    <a:srgbClr val="B2B2B2"/>
    <a:srgbClr val="FFFF00"/>
    <a:srgbClr val="9E0631"/>
    <a:srgbClr val="FF99CC"/>
    <a:srgbClr val="00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p:restoredTop sz="70256" autoAdjust="0"/>
  </p:normalViewPr>
  <p:slideViewPr>
    <p:cSldViewPr>
      <p:cViewPr varScale="1">
        <p:scale>
          <a:sx n="147" d="100"/>
          <a:sy n="147" d="100"/>
        </p:scale>
        <p:origin x="624" y="192"/>
      </p:cViewPr>
      <p:guideLst>
        <p:guide orient="horz" pos="2688"/>
        <p:guide pos="2880"/>
      </p:guideLst>
    </p:cSldViewPr>
  </p:slideViewPr>
  <p:outlineViewPr>
    <p:cViewPr>
      <p:scale>
        <a:sx n="33" d="100"/>
        <a:sy n="33" d="100"/>
      </p:scale>
      <p:origin x="0" y="3369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574AF-34F8-244D-A1C8-A2836ACBB7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When you consider how many things there are to know, it can be daunting. You probably came to seminary to get answers to your questions, but now your list of questions has grown!</a:t>
            </a:r>
            <a:r>
              <a:rPr lang="en-SG" dirty="0">
                <a:effectLst/>
                <a:latin typeface="Arial"/>
                <a:cs typeface="Arial"/>
              </a:rPr>
              <a:t> </a:t>
            </a:r>
            <a:r>
              <a:rPr lang="en-US" sz="1200" kern="1200" dirty="0">
                <a:solidFill>
                  <a:schemeClr val="tx1"/>
                </a:solidFill>
                <a:effectLst/>
                <a:latin typeface="Arial"/>
                <a:ea typeface="ＭＳ Ｐゴシック" charset="-128"/>
                <a:cs typeface="Arial"/>
              </a:rPr>
              <a:t> </a:t>
            </a:r>
            <a:r>
              <a:rPr lang="en-US" sz="1200" i="1" kern="1200" dirty="0">
                <a:solidFill>
                  <a:schemeClr val="tx1"/>
                </a:solidFill>
                <a:effectLst/>
                <a:latin typeface="Arial"/>
                <a:ea typeface="ＭＳ Ｐゴシック" charset="-128"/>
                <a:cs typeface="Arial"/>
              </a:rPr>
              <a:t>So</a:t>
            </a:r>
            <a:r>
              <a:rPr lang="en-US" sz="1200" i="1" kern="1200" baseline="0" dirty="0">
                <a:solidFill>
                  <a:schemeClr val="tx1"/>
                </a:solidFill>
                <a:effectLst/>
                <a:latin typeface="Arial"/>
                <a:ea typeface="ＭＳ Ｐゴシック" charset="-128"/>
                <a:cs typeface="Arial"/>
              </a:rPr>
              <a:t> w</a:t>
            </a:r>
            <a:r>
              <a:rPr lang="en-US" sz="1200" i="1" kern="1200" dirty="0">
                <a:solidFill>
                  <a:schemeClr val="tx1"/>
                </a:solidFill>
                <a:effectLst/>
                <a:latin typeface="Arial"/>
                <a:ea typeface="ＭＳ Ｐゴシック" charset="-128"/>
                <a:cs typeface="Arial"/>
              </a:rPr>
              <a:t>hat are the essentials that we really need to know?</a:t>
            </a:r>
            <a:r>
              <a:rPr lang="en-SG" dirty="0">
                <a:effectLst/>
                <a:latin typeface="Arial"/>
                <a:cs typeface="Arial"/>
              </a:rPr>
              <a:t> </a:t>
            </a:r>
          </a:p>
          <a:p>
            <a:r>
              <a:rPr lang="en-US" sz="1200" kern="1200" dirty="0">
                <a:solidFill>
                  <a:schemeClr val="tx1"/>
                </a:solidFill>
                <a:effectLst/>
                <a:latin typeface="Arial"/>
                <a:ea typeface="ＭＳ Ｐゴシック" charset="-128"/>
                <a:cs typeface="Arial"/>
              </a:rPr>
              <a:t>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ve come to the right place because Peter has an answer for you in today</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text</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Greeks sought ideals perhaps more than any society at that time—looking for the perfect society (deemed to be Greek democracy), the perfect mind (thought to be Greek philosophy), and the perfect body (thus the Greek Olympics). </a:t>
            </a:r>
            <a:endParaRPr lang="en-US" dirty="0">
              <a:latin typeface="Arial"/>
              <a:cs typeface="Arial"/>
            </a:endParaRPr>
          </a:p>
        </p:txBody>
      </p:sp>
    </p:spTree>
    <p:extLst>
      <p:ext uri="{BB962C8B-B14F-4D97-AF65-F5344CB8AC3E}">
        <p14:creationId xmlns:p14="http://schemas.microsoft.com/office/powerpoint/2010/main" val="409054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In this context, Peter gives the divinely inspired version of perfect knowledge based on Jesus Christ.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91826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98CBC8-84D2-6347-B062-A138B1BA423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Today we</a:t>
            </a:r>
            <a:r>
              <a:rPr lang="mr-IN" dirty="0">
                <a:latin typeface="Arial"/>
                <a:ea typeface="ＭＳ Ｐゴシック" charset="0"/>
                <a:cs typeface="Arial"/>
              </a:rPr>
              <a:t>'</a:t>
            </a:r>
            <a:r>
              <a:rPr lang="en-US" dirty="0" err="1">
                <a:latin typeface="Arial"/>
                <a:ea typeface="ＭＳ Ｐゴシック" charset="0"/>
                <a:cs typeface="Arial"/>
              </a:rPr>
              <a:t>ll</a:t>
            </a:r>
            <a:r>
              <a:rPr lang="en-US" dirty="0">
                <a:latin typeface="Arial"/>
                <a:ea typeface="ＭＳ Ｐゴシック" charset="0"/>
                <a:cs typeface="Arial"/>
              </a:rPr>
              <a:t> see the knowledge that God gives you, and then what we should do with that knowledge. The title of this message is </a:t>
            </a:r>
            <a:r>
              <a:rPr lang="mr-IN" dirty="0">
                <a:latin typeface="Arial"/>
                <a:ea typeface="ＭＳ Ｐゴシック" charset="0"/>
                <a:cs typeface="Arial"/>
              </a:rPr>
              <a:t>"</a:t>
            </a:r>
            <a:r>
              <a:rPr lang="en-US" dirty="0">
                <a:latin typeface="Arial"/>
                <a:ea typeface="ＭＳ Ｐゴシック" charset="0"/>
                <a:cs typeface="Arial"/>
              </a:rPr>
              <a:t>What to Know, What to Do.</a:t>
            </a:r>
            <a:r>
              <a:rPr lang="mr-IN" dirty="0">
                <a:latin typeface="Arial"/>
                <a:ea typeface="ＭＳ Ｐゴシック" charset="0"/>
                <a:cs typeface="Arial"/>
              </a:rPr>
              <a:t>"</a:t>
            </a:r>
            <a:r>
              <a:rPr lang="en-US" dirty="0">
                <a:latin typeface="Arial"/>
                <a:ea typeface="ＭＳ Ｐゴシック" charset="0"/>
                <a:cs typeface="Arial"/>
              </a:rPr>
              <a:t> These are our two main points. </a:t>
            </a:r>
            <a:r>
              <a:rPr lang="en-US" sz="1200" kern="1200" dirty="0">
                <a:solidFill>
                  <a:schemeClr val="tx1"/>
                </a:solidFill>
                <a:effectLst/>
                <a:latin typeface="Arial"/>
                <a:ea typeface="ＭＳ Ｐゴシック" charset="-128"/>
                <a:cs typeface="Arial"/>
              </a:rPr>
              <a:t>What we need to </a:t>
            </a:r>
            <a:r>
              <a:rPr lang="en-US" sz="1200" i="1" kern="1200" dirty="0">
                <a:solidFill>
                  <a:schemeClr val="tx1"/>
                </a:solidFill>
                <a:effectLst/>
                <a:latin typeface="Arial"/>
                <a:ea typeface="ＭＳ Ｐゴシック" charset="-128"/>
                <a:cs typeface="Arial"/>
              </a:rPr>
              <a:t>know</a:t>
            </a:r>
            <a:r>
              <a:rPr lang="en-US" sz="1200" kern="1200" dirty="0">
                <a:solidFill>
                  <a:schemeClr val="tx1"/>
                </a:solidFill>
                <a:effectLst/>
                <a:latin typeface="Arial"/>
                <a:ea typeface="ＭＳ Ｐゴシック" charset="-128"/>
                <a:cs typeface="Arial"/>
              </a:rPr>
              <a:t>—and then </a:t>
            </a:r>
            <a:r>
              <a:rPr lang="en-US" sz="1200" i="1" kern="1200" dirty="0">
                <a:solidFill>
                  <a:schemeClr val="tx1"/>
                </a:solidFill>
                <a:effectLst/>
                <a:latin typeface="Arial"/>
                <a:ea typeface="ＭＳ Ｐゴシック" charset="-128"/>
                <a:cs typeface="Arial"/>
              </a:rPr>
              <a:t>do</a:t>
            </a:r>
            <a:r>
              <a:rPr lang="en-US" sz="1200" kern="1200" dirty="0">
                <a:solidFill>
                  <a:schemeClr val="tx1"/>
                </a:solidFill>
                <a:effectLst/>
                <a:latin typeface="Arial"/>
                <a:ea typeface="ＭＳ Ｐゴシック" charset="-128"/>
                <a:cs typeface="Arial"/>
              </a:rPr>
              <a:t>—are in the first eleven verses of 2 Peter</a:t>
            </a:r>
            <a:r>
              <a:rPr lang="en-SG" sz="1200" kern="1200" dirty="0">
                <a:solidFill>
                  <a:schemeClr val="tx1"/>
                </a:solidFill>
                <a:effectLst/>
                <a:latin typeface="Arial"/>
                <a:ea typeface="ＭＳ Ｐゴシック" charset="-128"/>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98CBC8-84D2-6347-B062-A138B1BA423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So, first, know that…</a:t>
            </a:r>
            <a:r>
              <a:rPr lang="en-SG" dirty="0">
                <a:effectLst/>
                <a:latin typeface="Arial"/>
                <a:cs typeface="Arial"/>
              </a:rPr>
              <a:t> </a:t>
            </a:r>
            <a:endParaRPr lang="en-US" dirty="0">
              <a:latin typeface="Arial"/>
              <a:ea typeface="ＭＳ Ｐゴシック" charset="0"/>
              <a:cs typeface="Arial"/>
            </a:endParaRPr>
          </a:p>
          <a:p>
            <a:pPr marL="112713" indent="-112713" defTabSz="1020763"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964224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dirty="0">
                <a:solidFill>
                  <a:schemeClr val="tx1"/>
                </a:solidFill>
                <a:effectLst/>
                <a:latin typeface="Times New Roman" pitchFamily="26" charset="0"/>
                <a:ea typeface="ＭＳ Ｐゴシック" charset="-128"/>
                <a:cs typeface="ＭＳ Ｐゴシック" charset="-128"/>
              </a:rPr>
              <a:t>Gangel,</a:t>
            </a:r>
            <a:r>
              <a:rPr lang="en-SG" dirty="0">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shows us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for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word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here implies an intimate, personal relationship.</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grace is in Christ (2a).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Christ alone gives us peace (2b).</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Who here wants more knowledge? Raise your hand.</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254866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to live a godly life (3).</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Too often we think that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missing some great secret to godliness.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Peter says that we already have all we need!</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Evidently we don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apply or access all that God has in store for us!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We are like a computer that has immense capabilities, but the user </a:t>
            </a:r>
            <a:r>
              <a:rPr lang="en-US" sz="1200" kern="1200" dirty="0" err="1">
                <a:solidFill>
                  <a:schemeClr val="tx1"/>
                </a:solidFill>
                <a:effectLst/>
                <a:latin typeface="Arial"/>
                <a:ea typeface="ＭＳ Ｐゴシック" charset="-128"/>
                <a:cs typeface="Arial"/>
              </a:rPr>
              <a:t>doesn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how to use them.</a:t>
            </a:r>
            <a:endParaRPr lang="en-SG" sz="1200" kern="1200" dirty="0">
              <a:solidFill>
                <a:schemeClr val="tx1"/>
              </a:solidFill>
              <a:effectLst/>
              <a:latin typeface="Arial"/>
              <a:ea typeface="ＭＳ Ｐゴシック" charset="-128"/>
              <a:cs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8529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to live a godly life (4).</a:t>
            </a:r>
            <a:r>
              <a:rPr lang="en-SG" dirty="0">
                <a:effectLst/>
                <a:latin typeface="Arial"/>
                <a:cs typeface="Arial"/>
              </a:rPr>
              <a:t> </a:t>
            </a:r>
            <a:br>
              <a:rPr lang="en-SG" dirty="0">
                <a:effectLst/>
                <a:latin typeface="Arial"/>
                <a:cs typeface="Arial"/>
              </a:rPr>
            </a:br>
            <a:r>
              <a:rPr lang="en-US" sz="1200" kern="1200" dirty="0">
                <a:solidFill>
                  <a:schemeClr val="tx1"/>
                </a:solidFill>
                <a:effectLst/>
                <a:latin typeface="Arial"/>
                <a:ea typeface="ＭＳ Ｐゴシック" charset="-128"/>
                <a:cs typeface="Arial"/>
              </a:rPr>
              <a:t>What specific promises does God give to help us be like Christ (4)?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So what do you really need to know about Christ? Verses 1-4 tell us what </a:t>
            </a:r>
            <a:r>
              <a:rPr lang="en-US" sz="1200" i="1" kern="1200" dirty="0">
                <a:solidFill>
                  <a:schemeClr val="tx1"/>
                </a:solidFill>
                <a:effectLst/>
                <a:latin typeface="Arial"/>
                <a:ea typeface="ＭＳ Ｐゴシック" charset="-128"/>
                <a:cs typeface="Arial"/>
              </a:rPr>
              <a:t>God has done</a:t>
            </a:r>
            <a:r>
              <a:rPr lang="en-US" sz="1200" kern="1200" dirty="0">
                <a:solidFill>
                  <a:schemeClr val="tx1"/>
                </a:solidFill>
                <a:effectLst/>
                <a:latin typeface="Arial"/>
                <a:ea typeface="ＭＳ Ｐゴシック" charset="-128"/>
                <a:cs typeface="Arial"/>
              </a:rPr>
              <a:t>—We need to know that Christ’s deity makes us complete in Him. Our </a:t>
            </a:r>
            <a:r>
              <a:rPr lang="en-US" sz="1200" b="1" i="1" kern="1200" dirty="0">
                <a:solidFill>
                  <a:schemeClr val="tx1"/>
                </a:solidFill>
                <a:effectLst/>
                <a:latin typeface="Arial"/>
                <a:ea typeface="ＭＳ Ｐゴシック" charset="-128"/>
                <a:cs typeface="Arial"/>
              </a:rPr>
              <a:t>faith</a:t>
            </a:r>
            <a:r>
              <a:rPr lang="en-US" sz="1200" kern="1200" dirty="0">
                <a:solidFill>
                  <a:schemeClr val="tx1"/>
                </a:solidFill>
                <a:effectLst/>
                <a:latin typeface="Arial"/>
                <a:ea typeface="ＭＳ Ｐゴシック" charset="-128"/>
                <a:cs typeface="Arial"/>
              </a:rPr>
              <a:t> in his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gives us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and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But what do </a:t>
            </a:r>
            <a:r>
              <a:rPr lang="en-US" sz="1200" i="1" kern="1200" dirty="0">
                <a:solidFill>
                  <a:schemeClr val="tx1"/>
                </a:solidFill>
                <a:effectLst/>
                <a:latin typeface="Arial"/>
                <a:ea typeface="ＭＳ Ｐゴシック" charset="-128"/>
                <a:cs typeface="Arial"/>
              </a:rPr>
              <a:t>we do</a:t>
            </a:r>
            <a:r>
              <a:rPr lang="en-US" sz="1200" kern="1200" dirty="0">
                <a:solidFill>
                  <a:schemeClr val="tx1"/>
                </a:solidFill>
                <a:effectLst/>
                <a:latin typeface="Arial"/>
                <a:ea typeface="ＭＳ Ｐゴシック" charset="-128"/>
                <a:cs typeface="Arial"/>
              </a:rPr>
              <a:t> with this knowledge? We need to…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Students, what do you think of your education so far? Some students are just getting going, while for others, May (or graduation)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come soon enough</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812398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Arial"/>
                <a:cs typeface="Arial"/>
              </a:rPr>
              <a:t>Faith</a:t>
            </a:r>
            <a:r>
              <a:rPr lang="en-US" dirty="0">
                <a:effectLst/>
                <a:latin typeface="Arial"/>
                <a:cs typeface="Arial"/>
              </a:rPr>
              <a:t> in Christ justifies us and starts our growth in character (5a).</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Goodness</a:t>
            </a:r>
            <a:r>
              <a:rPr lang="en-US" dirty="0">
                <a:effectLst/>
                <a:latin typeface="Arial"/>
                <a:cs typeface="Arial"/>
              </a:rPr>
              <a:t> (moral excellence) results from sins forgiven (5b).</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Knowledge</a:t>
            </a:r>
            <a:r>
              <a:rPr lang="en-US" dirty="0">
                <a:effectLst/>
                <a:latin typeface="Arial"/>
                <a:cs typeface="Arial"/>
              </a:rPr>
              <a:t> helps our goodness expand (5c).</a:t>
            </a:r>
            <a:r>
              <a:rPr lang="en-SG" dirty="0">
                <a:effectLst/>
                <a:latin typeface="Arial"/>
                <a:cs typeface="Arial"/>
              </a:rPr>
              <a:t> </a:t>
            </a:r>
            <a:br>
              <a:rPr lang="en-SG" dirty="0">
                <a:effectLst/>
                <a:latin typeface="Arial"/>
                <a:cs typeface="Arial"/>
              </a:rPr>
            </a:br>
            <a:r>
              <a:rPr lang="en-US" sz="1200" i="1" kern="1200" dirty="0">
                <a:solidFill>
                  <a:schemeClr val="tx1"/>
                </a:solidFill>
                <a:effectLst/>
                <a:latin typeface="Arial"/>
                <a:ea typeface="ＭＳ Ｐゴシック" charset="-128"/>
                <a:cs typeface="Arial"/>
              </a:rPr>
              <a:t>Self-control</a:t>
            </a:r>
            <a:r>
              <a:rPr lang="en-US" sz="1200" kern="1200" dirty="0">
                <a:solidFill>
                  <a:schemeClr val="tx1"/>
                </a:solidFill>
                <a:effectLst/>
                <a:latin typeface="Arial"/>
                <a:ea typeface="ＭＳ Ｐゴシック" charset="-128"/>
                <a:cs typeface="Arial"/>
              </a:rPr>
              <a:t> comes from knowing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own self-control (6a).</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Perseverance</a:t>
            </a:r>
            <a:r>
              <a:rPr lang="en-US" dirty="0">
                <a:effectLst/>
                <a:latin typeface="Arial"/>
                <a:cs typeface="Arial"/>
              </a:rPr>
              <a:t> is self-control over the long haul (6b).</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Godliness</a:t>
            </a:r>
            <a:r>
              <a:rPr lang="en-US" sz="1200" kern="1200" dirty="0">
                <a:solidFill>
                  <a:schemeClr val="tx1"/>
                </a:solidFill>
                <a:effectLst/>
                <a:latin typeface="Arial"/>
                <a:ea typeface="ＭＳ Ｐゴシック" charset="-128"/>
                <a:cs typeface="Arial"/>
              </a:rPr>
              <a:t> results from persevering over the long haul (6c).</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Brotherly kindness</a:t>
            </a:r>
            <a:r>
              <a:rPr lang="en-US" dirty="0">
                <a:effectLst/>
                <a:latin typeface="Arial"/>
                <a:cs typeface="Arial"/>
              </a:rPr>
              <a:t> results since godliness is relational (7a).</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Love</a:t>
            </a:r>
            <a:r>
              <a:rPr lang="en-US" sz="1200" kern="1200" dirty="0">
                <a:solidFill>
                  <a:schemeClr val="tx1"/>
                </a:solidFill>
                <a:effectLst/>
                <a:latin typeface="Arial"/>
                <a:ea typeface="ＭＳ Ｐゴシック" charset="-128"/>
                <a:cs typeface="Arial"/>
              </a:rPr>
              <a:t> is the climax as the highest character trait (7b).</a:t>
            </a:r>
            <a:r>
              <a:rPr lang="en-SG" sz="1200" kern="1200" dirty="0">
                <a:solidFill>
                  <a:schemeClr val="tx1"/>
                </a:solidFill>
                <a:effectLst/>
                <a:latin typeface="Arial"/>
                <a:ea typeface="ＭＳ Ｐゴシック" charset="-128"/>
                <a:cs typeface="Arial"/>
              </a:rPr>
              <a:t> </a:t>
            </a:r>
          </a:p>
          <a:p>
            <a:r>
              <a:rPr lang="en-US" sz="1200" kern="1200" dirty="0">
                <a:solidFill>
                  <a:schemeClr val="tx1"/>
                </a:solidFill>
                <a:effectLst/>
                <a:latin typeface="Arial"/>
                <a:ea typeface="ＭＳ Ｐゴシック" charset="-128"/>
                <a:cs typeface="Arial"/>
              </a:rPr>
              <a:t>These traits explain how we should show the divine nature in verse 4.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19387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Some believers continue to grow and become more effective (8)</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Others stop character growth by forgetting they</a:t>
            </a:r>
            <a:r>
              <a:rPr lang="mr-IN" dirty="0">
                <a:latin typeface="Arial"/>
                <a:cs typeface="Arial"/>
              </a:rPr>
              <a:t>'</a:t>
            </a:r>
            <a:r>
              <a:rPr lang="en-US" dirty="0">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fact, most of the NT addresses believers who are not living up to God</a:t>
            </a:r>
            <a:r>
              <a:rPr lang="mr-IN" dirty="0">
                <a:latin typeface="Arial"/>
                <a:cs typeface="Arial"/>
              </a:rPr>
              <a:t>'</a:t>
            </a:r>
            <a:r>
              <a:rPr lang="en-US" dirty="0">
                <a:latin typeface="Arial"/>
                <a:cs typeface="Arial"/>
              </a:rPr>
              <a:t>s standards. This is why God moved authors like Peter and Paul and James and others to write! </a:t>
            </a:r>
          </a:p>
        </p:txBody>
      </p:sp>
    </p:spTree>
    <p:extLst>
      <p:ext uri="{BB962C8B-B14F-4D97-AF65-F5344CB8AC3E}">
        <p14:creationId xmlns:p14="http://schemas.microsoft.com/office/powerpoint/2010/main" val="4030903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At chapel in my first year of seminary one student saw another student sitting by himself and exclaimed,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Wow! Look at that! A guy reading his Bible! Must be a first-year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Everyone laughed—sadly.</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57673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charset="-128"/>
                <a:cs typeface="Arial"/>
              </a:rPr>
              <a:t>That same year, a friend asked me,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Do you know how to tell the difference between a first-year student and a final-year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I </a:t>
            </a:r>
            <a:r>
              <a:rPr lang="en-US" sz="1200" kern="1200" dirty="0" err="1">
                <a:solidFill>
                  <a:schemeClr val="tx1"/>
                </a:solidFill>
                <a:effectLst/>
                <a:latin typeface="Arial"/>
                <a:ea typeface="ＭＳ Ｐゴシック" charset="-128"/>
                <a:cs typeface="Arial"/>
              </a:rPr>
              <a:t>didn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So he said,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first-year student is all zeal, no knowledge. The final-year student is all knowledge, no zeal.</a:t>
            </a:r>
            <a:r>
              <a:rPr lang="mr-IN" sz="1200" kern="1200" dirty="0">
                <a:solidFill>
                  <a:schemeClr val="tx1"/>
                </a:solidFill>
                <a:effectLst/>
                <a:latin typeface="Arial"/>
                <a:ea typeface="ＭＳ Ｐゴシック" charset="-128"/>
                <a:cs typeface="Arial"/>
              </a:rPr>
              <a: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096850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When we work hard to show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saved, we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away (10).</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make your calling and election sure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 mean that we can add anything to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work to be saved? No. It means we should live consistent with that salvation.</a:t>
            </a:r>
            <a:endParaRPr lang="en-SG" sz="1200" kern="1200" dirty="0">
              <a:solidFill>
                <a:schemeClr val="tx1"/>
              </a:solidFill>
              <a:effectLst/>
              <a:latin typeface="Arial"/>
              <a:ea typeface="ＭＳ Ｐゴシック" charset="-128"/>
              <a:cs typeface="Arial"/>
            </a:endParaRPr>
          </a:p>
          <a:p>
            <a:r>
              <a:rPr lang="en-US" dirty="0">
                <a:effectLst/>
                <a:latin typeface="Arial"/>
                <a:cs typeface="Arial"/>
              </a:rPr>
              <a:t>The NLT captures the idea well: </a:t>
            </a:r>
            <a:r>
              <a:rPr lang="mr-IN" dirty="0">
                <a:effectLst/>
                <a:latin typeface="Arial"/>
                <a:cs typeface="Arial"/>
              </a:rPr>
              <a:t>"</a:t>
            </a:r>
            <a:r>
              <a:rPr lang="en-US" dirty="0">
                <a:effectLst/>
                <a:latin typeface="Arial"/>
                <a:cs typeface="Arial"/>
              </a:rPr>
              <a:t>Work hard to </a:t>
            </a:r>
            <a:r>
              <a:rPr lang="en-US" i="1" dirty="0">
                <a:effectLst/>
                <a:latin typeface="Arial"/>
                <a:cs typeface="Arial"/>
              </a:rPr>
              <a:t>prove</a:t>
            </a:r>
            <a:r>
              <a:rPr lang="en-US" dirty="0">
                <a:effectLst/>
                <a:latin typeface="Arial"/>
                <a:cs typeface="Arial"/>
              </a:rPr>
              <a:t> that you really are among those God has called and chosen.</a:t>
            </a:r>
            <a:r>
              <a:rPr lang="mr-IN" dirty="0">
                <a:effectLst/>
                <a:latin typeface="Arial"/>
                <a:cs typeface="Arial"/>
              </a:rPr>
              <a:t>"</a:t>
            </a:r>
            <a:r>
              <a:rPr lang="en-SG" dirty="0">
                <a:effectLst/>
                <a:latin typeface="Arial"/>
                <a:cs typeface="Arial"/>
              </a:rPr>
              <a:t> </a:t>
            </a:r>
            <a:r>
              <a:rPr lang="en-US" sz="1200" kern="1200" dirty="0">
                <a:solidFill>
                  <a:schemeClr val="tx1"/>
                </a:solidFill>
                <a:effectLst/>
                <a:latin typeface="Arial"/>
                <a:ea typeface="ＭＳ Ｐゴシック" charset="-128"/>
                <a:cs typeface="Arial"/>
              </a:rPr>
              <a:t>When you seek to be more like Christ, you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back. Instead…</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We all know that knowledge is infinite.</a:t>
            </a:r>
          </a:p>
          <a:p>
            <a:r>
              <a:rPr lang="en-US" sz="1200" kern="1200" dirty="0">
                <a:solidFill>
                  <a:schemeClr val="tx1"/>
                </a:solidFill>
                <a:effectLst/>
                <a:latin typeface="Arial"/>
                <a:ea typeface="ＭＳ Ｐゴシック" charset="-128"/>
                <a:cs typeface="Arial"/>
              </a:rPr>
              <a:t>This</a:t>
            </a:r>
            <a:r>
              <a:rPr lang="en-US" sz="1200" kern="1200" baseline="0" dirty="0">
                <a:solidFill>
                  <a:schemeClr val="tx1"/>
                </a:solidFill>
                <a:effectLst/>
                <a:latin typeface="Arial"/>
                <a:ea typeface="ＭＳ Ｐゴシック" charset="-128"/>
                <a:cs typeface="Arial"/>
              </a:rPr>
              <a:t> was made clear to me by one of my teachers. He told me, "We are giving you your PhD because we've educated you beyond your intelligence!"</a:t>
            </a:r>
          </a:p>
          <a:p>
            <a:r>
              <a:rPr lang="en-US" sz="1200" kern="1200" baseline="0" dirty="0">
                <a:solidFill>
                  <a:schemeClr val="tx1"/>
                </a:solidFill>
                <a:effectLst/>
                <a:latin typeface="Arial"/>
                <a:ea typeface="ＭＳ Ｐゴシック" charset="-128"/>
                <a:cs typeface="Arial"/>
              </a:rPr>
              <a:t>In any case, </a:t>
            </a:r>
            <a:r>
              <a:rPr lang="en-US" sz="1200" kern="1200" dirty="0">
                <a:solidFill>
                  <a:schemeClr val="tx1"/>
                </a:solidFill>
                <a:effectLst/>
                <a:latin typeface="Arial"/>
                <a:ea typeface="ＭＳ Ｐゴシック" charset="-128"/>
                <a:cs typeface="Arial"/>
              </a:rPr>
              <a:t>people have various opinions about education</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1404446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will reward us when we live consistent to our calling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receiving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a rich welcome into the eternal kingdom…</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refer to a person as being saved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It means you do not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fall</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(10b) like the person in verse 9 who has forgotten about his forgiveness.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98CBC8-84D2-6347-B062-A138B1BA423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r>
              <a:rPr lang="en-US" sz="1200" kern="1200" dirty="0">
                <a:solidFill>
                  <a:schemeClr val="tx1"/>
                </a:solidFill>
                <a:effectLst/>
                <a:latin typeface="Times New Roman" pitchFamily="26" charset="0"/>
                <a:ea typeface="ＭＳ Ｐゴシック" charset="-128"/>
                <a:cs typeface="ＭＳ Ｐゴシック" charset="-128"/>
              </a:rPr>
              <a:t>So what do you really need to </a:t>
            </a:r>
            <a:r>
              <a:rPr lang="en-US" sz="1200" b="1" i="1" kern="1200" dirty="0">
                <a:solidFill>
                  <a:schemeClr val="tx1"/>
                </a:solidFill>
                <a:effectLst/>
                <a:latin typeface="Times New Roman" pitchFamily="26" charset="0"/>
                <a:ea typeface="ＭＳ Ｐゴシック" charset="-128"/>
                <a:cs typeface="ＭＳ Ｐゴシック" charset="-128"/>
              </a:rPr>
              <a:t>know</a:t>
            </a:r>
            <a:r>
              <a:rPr lang="en-US" sz="1200" kern="1200" dirty="0">
                <a:solidFill>
                  <a:schemeClr val="tx1"/>
                </a:solidFill>
                <a:effectLst/>
                <a:latin typeface="Times New Roman" pitchFamily="26" charset="0"/>
                <a:ea typeface="ＭＳ Ｐゴシック" charset="-128"/>
                <a:cs typeface="ＭＳ Ｐゴシック" charset="-128"/>
              </a:rPr>
              <a:t>? And, more importantly, what do you</a:t>
            </a:r>
            <a:r>
              <a:rPr lang="en-US" sz="1200" i="1" kern="1200" dirty="0">
                <a:solidFill>
                  <a:schemeClr val="tx1"/>
                </a:solidFill>
                <a:effectLst/>
                <a:latin typeface="Times New Roman" pitchFamily="26" charset="0"/>
                <a:ea typeface="ＭＳ Ｐゴシック" charset="-128"/>
                <a:cs typeface="ＭＳ Ｐゴシック" charset="-128"/>
              </a:rPr>
              <a:t> </a:t>
            </a:r>
            <a:r>
              <a:rPr lang="en-US" sz="1200" b="1" i="1" kern="1200" dirty="0">
                <a:solidFill>
                  <a:schemeClr val="tx1"/>
                </a:solidFill>
                <a:effectLst/>
                <a:latin typeface="Times New Roman" pitchFamily="26" charset="0"/>
                <a:ea typeface="ＭＳ Ｐゴシック" charset="-128"/>
                <a:cs typeface="ＭＳ Ｐゴシック" charset="-128"/>
              </a:rPr>
              <a:t>do</a:t>
            </a:r>
            <a:r>
              <a:rPr lang="en-US" sz="1200" kern="1200" dirty="0">
                <a:solidFill>
                  <a:schemeClr val="tx1"/>
                </a:solidFill>
                <a:effectLst/>
                <a:latin typeface="Times New Roman" pitchFamily="26" charset="0"/>
                <a:ea typeface="ＭＳ Ｐゴシック" charset="-128"/>
                <a:cs typeface="ＭＳ Ｐゴシック" charset="-128"/>
              </a:rPr>
              <a:t> with this knowledge?</a:t>
            </a:r>
            <a:r>
              <a:rPr lang="en-SG" dirty="0">
                <a:effectLst/>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165759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Have your knowledge of Christ lead you to be Christ-like (restated MI).</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Now what do you need to know or do?</a:t>
            </a:r>
          </a:p>
          <a:p>
            <a:r>
              <a:rPr lang="en-US" dirty="0">
                <a:latin typeface="Arial"/>
                <a:cs typeface="Arial"/>
              </a:rPr>
              <a:t>How can you better know Christ?</a:t>
            </a:r>
          </a:p>
          <a:p>
            <a:r>
              <a:rPr lang="en-US" dirty="0">
                <a:latin typeface="Arial"/>
                <a:cs typeface="Arial"/>
              </a:rPr>
              <a:t>• Do you need to grasp Christ</a:t>
            </a:r>
            <a:r>
              <a:rPr lang="mr-IN" dirty="0">
                <a:latin typeface="Arial"/>
                <a:cs typeface="Arial"/>
              </a:rPr>
              <a:t>'</a:t>
            </a:r>
            <a:r>
              <a:rPr lang="en-US" dirty="0">
                <a:latin typeface="Arial"/>
                <a:cs typeface="Arial"/>
              </a:rPr>
              <a:t>s person, power or promises most (2-4)?</a:t>
            </a:r>
          </a:p>
          <a:p>
            <a:r>
              <a:rPr lang="en-US" dirty="0">
                <a:latin typeface="Arial"/>
                <a:cs typeface="Arial"/>
              </a:rPr>
              <a:t>How can you do this?</a:t>
            </a:r>
          </a:p>
          <a:p>
            <a:endParaRPr lang="en-US" dirty="0">
              <a:latin typeface="Arial"/>
              <a:cs typeface="Arial"/>
            </a:endParaRPr>
          </a:p>
          <a:p>
            <a:r>
              <a:rPr lang="en-US" dirty="0">
                <a:latin typeface="Arial"/>
                <a:cs typeface="Arial"/>
              </a:rPr>
              <a:t>• How can you better imitate Christ?</a:t>
            </a:r>
          </a:p>
          <a:p>
            <a:r>
              <a:rPr lang="en-US" dirty="0">
                <a:latin typeface="Arial"/>
                <a:cs typeface="Arial"/>
              </a:rPr>
              <a:t>Are you more like Jesus this year than last year?</a:t>
            </a:r>
          </a:p>
          <a:p>
            <a:r>
              <a:rPr lang="en-US" dirty="0">
                <a:latin typeface="Arial"/>
                <a:cs typeface="Arial"/>
              </a:rPr>
              <a:t>How will you be more like Christ next year?</a:t>
            </a:r>
          </a:p>
          <a:p>
            <a:r>
              <a:rPr lang="en-US" dirty="0">
                <a:latin typeface="Arial"/>
                <a:cs typeface="Arial"/>
              </a:rPr>
              <a:t>Which quality in verses 5-7 do you need to imitate? How?</a:t>
            </a:r>
          </a:p>
          <a:p>
            <a:endParaRPr lang="en-US" dirty="0">
              <a:latin typeface="Arial"/>
              <a:cs typeface="Arial"/>
            </a:endParaRPr>
          </a:p>
        </p:txBody>
      </p:sp>
    </p:spTree>
    <p:extLst>
      <p:ext uri="{BB962C8B-B14F-4D97-AF65-F5344CB8AC3E}">
        <p14:creationId xmlns:p14="http://schemas.microsoft.com/office/powerpoint/2010/main" val="54918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14556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Some love learning so they can hold their knowledge over others. If 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thinking about coming to seminary to show off your knowledge, you will be disappointed</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2656329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Others are at the other end of the spectrum and are anti-intellectual, thinking that education is a waste of time. Well, I </a:t>
            </a:r>
            <a:r>
              <a:rPr lang="en-US" sz="1200" kern="1200" dirty="0" err="1">
                <a:solidFill>
                  <a:schemeClr val="tx1"/>
                </a:solidFill>
                <a:effectLst/>
                <a:latin typeface="Arial"/>
                <a:ea typeface="ＭＳ Ｐゴシック" charset="-128"/>
                <a:cs typeface="Arial"/>
              </a:rPr>
              <a:t>wouldn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encourage such people to come either!</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95225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AD3B19-4992-3442-B425-D1B359741C4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Peter avoids both of these extremes in 2 Peter. He wrote to his readers facing an internal problem of heresy, so he uses the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16 times in this short letter of three brief chapters—and he presents knowledge in a positive sense. </a:t>
            </a:r>
            <a:endParaRPr lang="en-US" dirty="0">
              <a:latin typeface="Arial"/>
              <a:ea typeface="ＭＳ Ｐゴシック" charset="0"/>
              <a:cs typeface="Arial"/>
            </a:endParaRPr>
          </a:p>
        </p:txBody>
      </p:sp>
    </p:spTree>
    <p:extLst>
      <p:ext uri="{BB962C8B-B14F-4D97-AF65-F5344CB8AC3E}">
        <p14:creationId xmlns:p14="http://schemas.microsoft.com/office/powerpoint/2010/main" val="82833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Today we will see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five times in the first 11 verses!</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2037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However, while knowledge is important, we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learn everything—so what do you really need to know? What</a:t>
            </a:r>
            <a:r>
              <a:rPr lang="mr-IN" sz="1200" kern="1200" dirty="0">
                <a:solidFill>
                  <a:schemeClr val="tx1"/>
                </a:solidFill>
                <a:effectLst/>
                <a:latin typeface="Arial"/>
                <a:ea typeface="ＭＳ Ｐゴシック" charset="-128"/>
                <a:cs typeface="Arial"/>
              </a:rPr>
              <a:t>'</a:t>
            </a:r>
            <a:r>
              <a:rPr lang="en-US" sz="1200" kern="1200" dirty="0" err="1">
                <a:solidFill>
                  <a:schemeClr val="tx1"/>
                </a:solidFill>
                <a:effectLst/>
                <a:latin typeface="Arial"/>
                <a:ea typeface="ＭＳ Ｐゴシック" charset="-128"/>
                <a:cs typeface="Arial"/>
              </a:rPr>
              <a:t>ll</a:t>
            </a:r>
            <a:r>
              <a:rPr lang="en-US" sz="1200" kern="1200" dirty="0">
                <a:solidFill>
                  <a:schemeClr val="tx1"/>
                </a:solidFill>
                <a:effectLst/>
                <a:latin typeface="Arial"/>
                <a:ea typeface="ＭＳ Ｐゴシック" charset="-128"/>
                <a:cs typeface="Arial"/>
              </a:rPr>
              <a:t> be on the test?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58062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5760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1402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94424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04746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34181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3650034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102032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354433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2182225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290806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2952840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26124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3609139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387396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1213295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1965249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8635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417019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3712213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2162407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905547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pPr>
                <a:defRPr/>
              </a:pPr>
              <a:t>‹#›</a:t>
            </a:fld>
            <a:endParaRPr lang="en-US"/>
          </a:p>
        </p:txBody>
      </p:sp>
    </p:spTree>
    <p:extLst>
      <p:ext uri="{BB962C8B-B14F-4D97-AF65-F5344CB8AC3E}">
        <p14:creationId xmlns:p14="http://schemas.microsoft.com/office/powerpoint/2010/main" val="415017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41380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pPr>
                <a:defRPr/>
              </a:pPr>
              <a:t>‹#›</a:t>
            </a:fld>
            <a:endParaRPr lang="en-US" sz="1400"/>
          </a:p>
        </p:txBody>
      </p:sp>
    </p:spTree>
    <p:extLst>
      <p:ext uri="{BB962C8B-B14F-4D97-AF65-F5344CB8AC3E}">
        <p14:creationId xmlns:p14="http://schemas.microsoft.com/office/powerpoint/2010/main" val="1233670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pPr>
                <a:defRPr/>
              </a:pPr>
              <a:t>‹#›</a:t>
            </a:fld>
            <a:endParaRPr lang="en-US" sz="1400"/>
          </a:p>
        </p:txBody>
      </p:sp>
    </p:spTree>
    <p:extLst>
      <p:ext uri="{BB962C8B-B14F-4D97-AF65-F5344CB8AC3E}">
        <p14:creationId xmlns:p14="http://schemas.microsoft.com/office/powerpoint/2010/main" val="2681155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pPr>
                <a:defRPr/>
              </a:pPr>
              <a:t>‹#›</a:t>
            </a:fld>
            <a:endParaRPr lang="en-US" sz="1400"/>
          </a:p>
        </p:txBody>
      </p:sp>
    </p:spTree>
    <p:extLst>
      <p:ext uri="{BB962C8B-B14F-4D97-AF65-F5344CB8AC3E}">
        <p14:creationId xmlns:p14="http://schemas.microsoft.com/office/powerpoint/2010/main" val="1347143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pPr>
                <a:defRPr/>
              </a:pPr>
              <a:t>‹#›</a:t>
            </a:fld>
            <a:endParaRPr lang="en-US" sz="1400"/>
          </a:p>
        </p:txBody>
      </p:sp>
    </p:spTree>
    <p:extLst>
      <p:ext uri="{BB962C8B-B14F-4D97-AF65-F5344CB8AC3E}">
        <p14:creationId xmlns:p14="http://schemas.microsoft.com/office/powerpoint/2010/main" val="1950877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pPr>
                <a:defRPr/>
              </a:pPr>
              <a:t>‹#›</a:t>
            </a:fld>
            <a:endParaRPr lang="en-US" sz="1400"/>
          </a:p>
        </p:txBody>
      </p:sp>
    </p:spTree>
    <p:extLst>
      <p:ext uri="{BB962C8B-B14F-4D97-AF65-F5344CB8AC3E}">
        <p14:creationId xmlns:p14="http://schemas.microsoft.com/office/powerpoint/2010/main" val="2568859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pPr>
                <a:defRPr/>
              </a:pPr>
              <a:t>‹#›</a:t>
            </a:fld>
            <a:endParaRPr lang="en-US" sz="1400"/>
          </a:p>
        </p:txBody>
      </p:sp>
    </p:spTree>
    <p:extLst>
      <p:ext uri="{BB962C8B-B14F-4D97-AF65-F5344CB8AC3E}">
        <p14:creationId xmlns:p14="http://schemas.microsoft.com/office/powerpoint/2010/main" val="3115480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pPr>
                <a:defRPr/>
              </a:pPr>
              <a:t>‹#›</a:t>
            </a:fld>
            <a:endParaRPr lang="en-US" sz="1400"/>
          </a:p>
        </p:txBody>
      </p:sp>
    </p:spTree>
    <p:extLst>
      <p:ext uri="{BB962C8B-B14F-4D97-AF65-F5344CB8AC3E}">
        <p14:creationId xmlns:p14="http://schemas.microsoft.com/office/powerpoint/2010/main" val="989256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pPr>
                <a:defRPr/>
              </a:pPr>
              <a:t>‹#›</a:t>
            </a:fld>
            <a:endParaRPr lang="en-US" sz="1400"/>
          </a:p>
        </p:txBody>
      </p:sp>
    </p:spTree>
    <p:extLst>
      <p:ext uri="{BB962C8B-B14F-4D97-AF65-F5344CB8AC3E}">
        <p14:creationId xmlns:p14="http://schemas.microsoft.com/office/powerpoint/2010/main" val="100277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pPr>
                <a:defRPr/>
              </a:pPr>
              <a:t>‹#›</a:t>
            </a:fld>
            <a:endParaRPr lang="en-US" sz="1400"/>
          </a:p>
        </p:txBody>
      </p:sp>
    </p:spTree>
    <p:extLst>
      <p:ext uri="{BB962C8B-B14F-4D97-AF65-F5344CB8AC3E}">
        <p14:creationId xmlns:p14="http://schemas.microsoft.com/office/powerpoint/2010/main" val="1912086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pPr>
                <a:defRPr/>
              </a:pPr>
              <a:t>‹#›</a:t>
            </a:fld>
            <a:endParaRPr lang="en-US" sz="1400"/>
          </a:p>
        </p:txBody>
      </p:sp>
    </p:spTree>
    <p:extLst>
      <p:ext uri="{BB962C8B-B14F-4D97-AF65-F5344CB8AC3E}">
        <p14:creationId xmlns:p14="http://schemas.microsoft.com/office/powerpoint/2010/main" val="76044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14556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7868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16174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9074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7134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1635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31948867"/>
      </p:ext>
    </p:extLst>
  </p:cSld>
  <p:clrMap bg1="lt1" tx1="dk1" bg2="lt2" tx2="dk2" accent1="accent1" accent2="accent2" accent3="accent3" accent4="accent4" accent5="accent5" accent6="accent6" hlink="hlink" folHlink="folHlink"/>
  <p:sldLayoutIdLst>
    <p:sldLayoutId id="2147488471" r:id="rId1"/>
    <p:sldLayoutId id="2147488472" r:id="rId2"/>
    <p:sldLayoutId id="2147488473" r:id="rId3"/>
    <p:sldLayoutId id="2147488474" r:id="rId4"/>
    <p:sldLayoutId id="2147488475" r:id="rId5"/>
    <p:sldLayoutId id="2147488476" r:id="rId6"/>
    <p:sldLayoutId id="2147488477" r:id="rId7"/>
    <p:sldLayoutId id="2147488478" r:id="rId8"/>
    <p:sldLayoutId id="2147488479" r:id="rId9"/>
    <p:sldLayoutId id="2147488480" r:id="rId10"/>
    <p:sldLayoutId id="2147488481" r:id="rId11"/>
    <p:sldLayoutId id="2147488482" r:id="rId12"/>
    <p:sldLayoutId id="21474884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extLst>
      <p:ext uri="{BB962C8B-B14F-4D97-AF65-F5344CB8AC3E}">
        <p14:creationId xmlns:p14="http://schemas.microsoft.com/office/powerpoint/2010/main" val="3307116751"/>
      </p:ext>
    </p:extLst>
  </p:cSld>
  <p:clrMap bg1="lt1" tx1="dk1" bg2="lt2" tx2="dk2" accent1="accent1" accent2="accent2" accent3="accent3" accent4="accent4" accent5="accent5" accent6="accent6" hlink="hlink" folHlink="folHlink"/>
  <p:sldLayoutIdLst>
    <p:sldLayoutId id="2147488485" r:id="rId1"/>
    <p:sldLayoutId id="2147488486" r:id="rId2"/>
    <p:sldLayoutId id="2147488487" r:id="rId3"/>
    <p:sldLayoutId id="2147488488" r:id="rId4"/>
    <p:sldLayoutId id="2147488489" r:id="rId5"/>
    <p:sldLayoutId id="2147488490" r:id="rId6"/>
    <p:sldLayoutId id="2147488491" r:id="rId7"/>
    <p:sldLayoutId id="2147488492" r:id="rId8"/>
    <p:sldLayoutId id="2147488493" r:id="rId9"/>
    <p:sldLayoutId id="2147488494" r:id="rId10"/>
    <p:sldLayoutId id="2147488495" r:id="rId11"/>
    <p:sldLayoutId id="2147488496" r:id="rId12"/>
    <p:sldLayoutId id="2147488497" r:id="rId13"/>
    <p:sldLayoutId id="2147488498" r:id="rId14"/>
    <p:sldLayoutId id="2147488499"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599508"/>
      </p:ext>
    </p:extLst>
  </p:cSld>
  <p:clrMap bg1="lt1" tx1="dk1" bg2="lt2" tx2="dk2" accent1="accent1" accent2="accent2" accent3="accent3" accent4="accent4" accent5="accent5" accent6="accent6" hlink="hlink" folHlink="folHlink"/>
  <p:sldLayoutIdLst>
    <p:sldLayoutId id="2147488501" r:id="rId1"/>
    <p:sldLayoutId id="2147488502" r:id="rId2"/>
    <p:sldLayoutId id="2147488503" r:id="rId3"/>
    <p:sldLayoutId id="2147488504" r:id="rId4"/>
    <p:sldLayoutId id="2147488505" r:id="rId5"/>
    <p:sldLayoutId id="2147488506" r:id="rId6"/>
    <p:sldLayoutId id="2147488507" r:id="rId7"/>
    <p:sldLayoutId id="2147488508" r:id="rId8"/>
    <p:sldLayoutId id="2147488509" r:id="rId9"/>
    <p:sldLayoutId id="2147488510" r:id="rId10"/>
    <p:sldLayoutId id="2147488511"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3347864" y="764704"/>
            <a:ext cx="5586536"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a:ea typeface="Arial"/>
                <a:cs typeface="Arial"/>
              </a:rPr>
              <a:t>ما نعرفه هو ما يجب أن نفعله</a:t>
            </a:r>
            <a:endParaRPr kumimoji="0" lang="en-US" sz="3600" b="1" i="0"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a:ea typeface="Arial"/>
              <a:cs typeface="Arial"/>
            </a:endParaRP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٢بطرس ١: ١-١١</a:t>
            </a:r>
          </a:p>
        </p:txBody>
      </p:sp>
      <p:sp>
        <p:nvSpPr>
          <p:cNvPr id="2" name="Rectangle 1">
            <a:extLst>
              <a:ext uri="{FF2B5EF4-FFF2-40B4-BE49-F238E27FC236}">
                <a16:creationId xmlns:a16="http://schemas.microsoft.com/office/drawing/2014/main" id="{0A4D541A-7DFE-1D83-7438-9204F90F73A1}"/>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BibleStudyDownloads.org</a:t>
            </a:r>
          </a:p>
        </p:txBody>
      </p:sp>
    </p:spTree>
    <p:extLst>
      <p:ext uri="{BB962C8B-B14F-4D97-AF65-F5344CB8AC3E}">
        <p14:creationId xmlns:p14="http://schemas.microsoft.com/office/powerpoint/2010/main" val="23031762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ما الذي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تحتاج أن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تعرفه بالحقيقة ؟</a:t>
            </a:r>
            <a:endParaRPr lang="en-US" sz="5400" b="1" dirty="0">
              <a:effectLst>
                <a:glow rad="127000">
                  <a:schemeClr val="tx1"/>
                </a:glow>
              </a:effectLst>
              <a:latin typeface="Arial" charset="0"/>
              <a:ea typeface="ＭＳ Ｐゴシック" charset="0"/>
              <a:cs typeface="ＭＳ Ｐゴシック" charset="0"/>
            </a:endParaRP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3270958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الأفكار اليونانية</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Tree>
    <p:extLst>
      <p:ext uri="{BB962C8B-B14F-4D97-AF65-F5344CB8AC3E}">
        <p14:creationId xmlns:p14="http://schemas.microsoft.com/office/powerpoint/2010/main" val="18846865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المعرفة الكاملة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53240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5344108" y="56068"/>
            <a:ext cx="3707904" cy="2555503"/>
          </a:xfrm>
          <a:noFill/>
        </p:spPr>
        <p:txBody>
          <a:bodyPr lIns="82124" tIns="41061" rIns="82124" bIns="41061" anchor="t"/>
          <a:lstStyle/>
          <a:p>
            <a:pPr eaLnBrk="1" hangingPunct="1"/>
            <a:r>
              <a:rPr lang="ar-JO" altLang="zh-CN" sz="4000" dirty="0">
                <a:solidFill>
                  <a:srgbClr val="FFFFFF"/>
                </a:solidFill>
                <a:latin typeface="Arial" charset="0"/>
                <a:ea typeface="SimSun" charset="0"/>
                <a:cs typeface="SimSun" charset="0"/>
              </a:rPr>
              <a:t>ما الذي </a:t>
            </a:r>
            <a:br>
              <a:rPr lang="ar-JO" altLang="zh-CN" sz="4000" dirty="0">
                <a:solidFill>
                  <a:srgbClr val="FFFFFF"/>
                </a:solidFill>
                <a:latin typeface="Arial" charset="0"/>
                <a:ea typeface="SimSun" charset="0"/>
                <a:cs typeface="SimSun" charset="0"/>
              </a:rPr>
            </a:br>
            <a:r>
              <a:rPr lang="ar-JO" altLang="zh-CN" sz="4000" dirty="0">
                <a:solidFill>
                  <a:srgbClr val="FFFFFF"/>
                </a:solidFill>
                <a:latin typeface="Arial" charset="0"/>
                <a:ea typeface="SimSun" charset="0"/>
                <a:cs typeface="SimSun" charset="0"/>
              </a:rPr>
              <a:t>نحتاج </a:t>
            </a:r>
            <a:br>
              <a:rPr lang="ar-JO" altLang="zh-CN" sz="4000" dirty="0">
                <a:solidFill>
                  <a:srgbClr val="FFFFFF"/>
                </a:solidFill>
                <a:latin typeface="Arial" charset="0"/>
                <a:ea typeface="SimSun" charset="0"/>
                <a:cs typeface="SimSun" charset="0"/>
              </a:rPr>
            </a:br>
            <a:r>
              <a:rPr lang="ar-JO" altLang="zh-CN" sz="4000" dirty="0">
                <a:solidFill>
                  <a:srgbClr val="FFFFFF"/>
                </a:solidFill>
                <a:latin typeface="Arial" charset="0"/>
                <a:ea typeface="SimSun" charset="0"/>
                <a:cs typeface="SimSun" charset="0"/>
              </a:rPr>
              <a:t>أن </a:t>
            </a:r>
            <a:r>
              <a:rPr lang="ar-JO" altLang="zh-CN" sz="6000" dirty="0">
                <a:solidFill>
                  <a:srgbClr val="FFFFFF"/>
                </a:solidFill>
                <a:latin typeface="Arial" charset="0"/>
                <a:ea typeface="SimSun" charset="0"/>
                <a:cs typeface="SimSun" charset="0"/>
              </a:rPr>
              <a:t>نعرفه</a:t>
            </a:r>
            <a:r>
              <a:rPr lang="ar-JO" altLang="zh-CN" sz="4000" dirty="0">
                <a:solidFill>
                  <a:srgbClr val="FFFFFF"/>
                </a:solidFill>
                <a:latin typeface="Arial" charset="0"/>
                <a:ea typeface="SimSun" charset="0"/>
                <a:cs typeface="SimSun" charset="0"/>
              </a:rPr>
              <a:t> ؟</a:t>
            </a:r>
            <a:endParaRPr lang="en-US" altLang="zh-CN" sz="4000" dirty="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0" y="56068"/>
            <a:ext cx="3707904" cy="25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rial" charset="0"/>
                <a:ea typeface="SimSun" charset="0"/>
                <a:cs typeface="SimSun" charset="0"/>
              </a:rPr>
              <a:t>ما</a:t>
            </a:r>
            <a:r>
              <a:rPr kumimoji="0" lang="ar-JO" altLang="zh-CN" sz="4000" b="1" i="0" u="none" strike="noStrike" kern="1200" cap="none" spc="0" normalizeH="0" noProof="0" dirty="0">
                <a:ln>
                  <a:noFill/>
                </a:ln>
                <a:solidFill>
                  <a:srgbClr val="FFFFFF"/>
                </a:solidFill>
                <a:effectLst/>
                <a:uLnTx/>
                <a:uFillTx/>
                <a:latin typeface="Arial" charset="0"/>
                <a:ea typeface="SimSun" charset="0"/>
                <a:cs typeface="SimSun" charset="0"/>
              </a:rPr>
              <a:t> الذي</a:t>
            </a:r>
            <a:r>
              <a:rPr kumimoji="0" lang="ar-JO" altLang="zh-CN" sz="40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rial" charset="0"/>
                <a:ea typeface="SimSun" charset="0"/>
                <a:cs typeface="SimSun" charset="0"/>
              </a:rPr>
              <a:t>نحتاج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rial" charset="0"/>
                <a:ea typeface="SimSun" charset="0"/>
                <a:cs typeface="SimSun" charset="0"/>
              </a:rPr>
              <a:t>أن </a:t>
            </a:r>
            <a:r>
              <a:rPr kumimoji="0" lang="ar-JO" altLang="zh-CN" sz="6000" b="1" i="0" u="none" strike="noStrike" kern="1200" cap="none" spc="0" normalizeH="0" baseline="0" noProof="0" dirty="0">
                <a:ln>
                  <a:noFill/>
                </a:ln>
                <a:solidFill>
                  <a:srgbClr val="FFFFFF"/>
                </a:solidFill>
                <a:effectLst/>
                <a:uLnTx/>
                <a:uFillTx/>
                <a:latin typeface="Arial" charset="0"/>
                <a:ea typeface="SimSun" charset="0"/>
                <a:cs typeface="SimSun" charset="0"/>
              </a:rPr>
              <a:t>نفعله</a:t>
            </a:r>
            <a:r>
              <a:rPr kumimoji="0" lang="ar-JO" altLang="zh-CN" sz="4000" b="1" i="0" u="none" strike="noStrike" kern="1200" cap="none" spc="0" normalizeH="0" baseline="0" noProof="0" dirty="0">
                <a:ln>
                  <a:noFill/>
                </a:ln>
                <a:solidFill>
                  <a:srgbClr val="FFFFFF"/>
                </a:solidFill>
                <a:effectLst/>
                <a:uLnTx/>
                <a:uFillTx/>
                <a:latin typeface="Arial" charset="0"/>
                <a:ea typeface="SimSun" charset="0"/>
                <a:cs typeface="SimSun" charset="0"/>
              </a:rPr>
              <a:t> ؟</a:t>
            </a:r>
            <a:endParaRPr kumimoji="0" lang="en-US" altLang="zh-CN" sz="40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 name="Right Arrow 1"/>
          <p:cNvSpPr/>
          <p:nvPr/>
        </p:nvSpPr>
        <p:spPr bwMode="auto">
          <a:xfrm rot="10800000">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26" charset="0"/>
              <a:ea typeface="ＭＳ Ｐゴシック" charset="0"/>
            </a:endParaRPr>
          </a:p>
        </p:txBody>
      </p:sp>
      <p:sp>
        <p:nvSpPr>
          <p:cNvPr id="10" name="Rectangle 5"/>
          <p:cNvSpPr txBox="1">
            <a:spLocks noChangeArrowheads="1"/>
          </p:cNvSpPr>
          <p:nvPr/>
        </p:nvSpPr>
        <p:spPr bwMode="auto">
          <a:xfrm>
            <a:off x="1945940" y="4797152"/>
            <a:ext cx="525212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355600">
                    <a:srgbClr val="000000">
                      <a:alpha val="75000"/>
                    </a:srgbClr>
                  </a:glow>
                </a:effectLst>
                <a:uLnTx/>
                <a:uFillTx/>
                <a:latin typeface="Arial" charset="0"/>
                <a:ea typeface="ＭＳ Ｐゴシック" charset="0"/>
                <a:cs typeface="ＭＳ Ｐゴシック" charset="0"/>
              </a:rPr>
              <a:t> </a:t>
            </a:r>
            <a:r>
              <a:rPr kumimoji="0" lang="ar-SA" sz="5400" b="1" i="0" u="none" strike="noStrike" kern="1200" cap="none" spc="0" normalizeH="0" baseline="0" noProof="0" dirty="0">
                <a:ln>
                  <a:noFill/>
                </a:ln>
                <a:solidFill>
                  <a:srgbClr val="FFFFFF"/>
                </a:solidFill>
                <a:effectLst>
                  <a:glow rad="355600">
                    <a:srgbClr val="000000">
                      <a:alpha val="75000"/>
                    </a:srgbClr>
                  </a:glow>
                </a:effectLst>
                <a:uLnTx/>
                <a:uFillTx/>
                <a:latin typeface="Arial" charset="0"/>
                <a:ea typeface="ＭＳ Ｐゴシック" charset="0"/>
                <a:cs typeface="ＭＳ Ｐゴシック" charset="0"/>
              </a:rPr>
              <a:t>٢بطرس ١: ١-١١</a:t>
            </a:r>
          </a:p>
        </p:txBody>
      </p:sp>
    </p:spTree>
    <p:extLst>
      <p:ext uri="{BB962C8B-B14F-4D97-AF65-F5344CB8AC3E}">
        <p14:creationId xmlns:p14="http://schemas.microsoft.com/office/powerpoint/2010/main" val="3796206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5344108" y="56068"/>
            <a:ext cx="3707904" cy="2555503"/>
          </a:xfrm>
          <a:noFill/>
        </p:spPr>
        <p:txBody>
          <a:bodyPr lIns="82124" tIns="41061" rIns="82124" bIns="41061" anchor="t"/>
          <a:lstStyle/>
          <a:p>
            <a:pPr eaLnBrk="1" hangingPunct="1"/>
            <a:r>
              <a:rPr lang="ar-JO" altLang="zh-CN" sz="4000" dirty="0">
                <a:solidFill>
                  <a:srgbClr val="FFFFFF"/>
                </a:solidFill>
                <a:latin typeface="Arial" charset="0"/>
                <a:ea typeface="SimSun" charset="0"/>
                <a:cs typeface="SimSun" charset="0"/>
              </a:rPr>
              <a:t>ما الذي</a:t>
            </a:r>
            <a:br>
              <a:rPr lang="ar-JO" altLang="zh-CN" sz="4000" dirty="0">
                <a:solidFill>
                  <a:srgbClr val="FFFFFF"/>
                </a:solidFill>
                <a:latin typeface="Arial" charset="0"/>
                <a:ea typeface="SimSun" charset="0"/>
                <a:cs typeface="SimSun" charset="0"/>
              </a:rPr>
            </a:br>
            <a:r>
              <a:rPr lang="ar-JO" altLang="zh-CN" sz="4000" dirty="0">
                <a:solidFill>
                  <a:srgbClr val="FFFFFF"/>
                </a:solidFill>
                <a:latin typeface="Arial" charset="0"/>
                <a:ea typeface="SimSun" charset="0"/>
                <a:cs typeface="SimSun" charset="0"/>
              </a:rPr>
              <a:t>نحتاج</a:t>
            </a:r>
            <a:br>
              <a:rPr lang="ar-JO" altLang="zh-CN" sz="4000" dirty="0">
                <a:solidFill>
                  <a:srgbClr val="FFFFFF"/>
                </a:solidFill>
                <a:latin typeface="Arial" charset="0"/>
                <a:ea typeface="SimSun" charset="0"/>
                <a:cs typeface="SimSun" charset="0"/>
              </a:rPr>
            </a:br>
            <a:r>
              <a:rPr lang="ar-JO" altLang="zh-CN" sz="4000" dirty="0">
                <a:solidFill>
                  <a:srgbClr val="FFFFFF"/>
                </a:solidFill>
                <a:latin typeface="Arial" charset="0"/>
                <a:ea typeface="SimSun" charset="0"/>
                <a:cs typeface="SimSun" charset="0"/>
              </a:rPr>
              <a:t>أن نعرفه ؟</a:t>
            </a:r>
            <a:endParaRPr lang="en-US" altLang="zh-CN" sz="4000"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249881176"/>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أنت كامل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في المسيح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الذي هو الله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1-4)</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05147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200" b="1" dirty="0">
                <a:effectLst>
                  <a:glow rad="127000">
                    <a:schemeClr val="tx1"/>
                  </a:glow>
                </a:effectLst>
                <a:latin typeface="Arial" charset="0"/>
                <a:ea typeface="ＭＳ Ｐゴシック" charset="0"/>
                <a:cs typeface="ＭＳ Ｐゴシック" charset="0"/>
              </a:rPr>
              <a:t>1. أعطاك الله نفس </a:t>
            </a:r>
            <a:r>
              <a:rPr lang="ar-JO" sz="3200" b="1" dirty="0">
                <a:solidFill>
                  <a:srgbClr val="FFFF00"/>
                </a:solidFill>
                <a:effectLst>
                  <a:glow rad="127000">
                    <a:schemeClr val="tx1"/>
                  </a:glow>
                </a:effectLst>
                <a:latin typeface="Arial" charset="0"/>
                <a:ea typeface="ＭＳ Ｐゴシック" charset="0"/>
                <a:cs typeface="ＭＳ Ｐゴシック" charset="0"/>
              </a:rPr>
              <a:t>الإيمان</a:t>
            </a:r>
            <a:r>
              <a:rPr lang="ar-JO" sz="3200" b="1" dirty="0">
                <a:effectLst>
                  <a:glow rad="127000">
                    <a:schemeClr val="tx1"/>
                  </a:glow>
                </a:effectLst>
                <a:latin typeface="Arial" charset="0"/>
                <a:ea typeface="ＭＳ Ｐゴシック" charset="0"/>
                <a:cs typeface="ＭＳ Ｐゴシック" charset="0"/>
              </a:rPr>
              <a:t> كما أعطى الرسل بسبب ألوهية المسيح</a:t>
            </a:r>
            <a:endParaRPr lang="en-US" sz="32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charset="0"/>
                <a:ea typeface="ＭＳ Ｐゴシック" charset="0"/>
                <a:cs typeface="ＭＳ Ｐゴシック" charset="0"/>
              </a:rPr>
              <a:t>أنت كامل في المسيح كالله (1: 1-4)</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2839383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١</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سِمْعَانُ بُطْرُسُ عَبْدُ يَسُوعَ الْمَسِيحِ وَرَسُولُهُ، إِلَى الَّذِينَ نَالُوا مَعَنَا </a:t>
            </a:r>
            <a:r>
              <a:rPr lang="ar-SA" sz="4800" b="1" dirty="0">
                <a:solidFill>
                  <a:srgbClr val="FFFF00"/>
                </a:solidFill>
                <a:effectLst>
                  <a:glow rad="127000">
                    <a:schemeClr val="tx1"/>
                  </a:glow>
                </a:effectLst>
                <a:latin typeface="Arial" panose="020B0604020202020204" pitchFamily="34" charset="0"/>
                <a:ea typeface="ＭＳ Ｐゴシック" charset="0"/>
              </a:rPr>
              <a:t>إِيمَاناً</a:t>
            </a:r>
            <a:r>
              <a:rPr lang="ar-SA" sz="4800" b="1" dirty="0">
                <a:effectLst>
                  <a:glow rad="127000">
                    <a:schemeClr val="tx1"/>
                  </a:glow>
                </a:effectLst>
                <a:latin typeface="Arial" panose="020B0604020202020204" pitchFamily="34" charset="0"/>
                <a:ea typeface="ＭＳ Ｐゴシック" charset="0"/>
              </a:rPr>
              <a:t> ثَمِيناً مُسَاوِياً لَنَا، بِبِرِّ </a:t>
            </a:r>
            <a:r>
              <a:rPr lang="ar-SA" sz="4800" b="1" dirty="0">
                <a:solidFill>
                  <a:srgbClr val="FFFF00"/>
                </a:solidFill>
                <a:effectLst>
                  <a:glow rad="127000">
                    <a:schemeClr val="tx1"/>
                  </a:glow>
                </a:effectLst>
                <a:latin typeface="Arial" panose="020B0604020202020204" pitchFamily="34" charset="0"/>
                <a:ea typeface="ＭＳ Ｐゴシック" charset="0"/>
              </a:rPr>
              <a:t>إِلَهِنَا</a:t>
            </a:r>
            <a:r>
              <a:rPr lang="ar-SA" sz="4800" b="1" dirty="0">
                <a:effectLst>
                  <a:glow rad="127000">
                    <a:schemeClr val="tx1"/>
                  </a:glow>
                </a:effectLst>
                <a:latin typeface="Arial" panose="020B0604020202020204" pitchFamily="34" charset="0"/>
                <a:ea typeface="ＭＳ Ｐゴシック" charset="0"/>
              </a:rPr>
              <a:t> وَالْمُخَلِّصِ يَسُوعَ الْمَسِيحِ. </a:t>
            </a:r>
          </a:p>
        </p:txBody>
      </p:sp>
    </p:spTree>
    <p:extLst>
      <p:ext uri="{BB962C8B-B14F-4D97-AF65-F5344CB8AC3E}">
        <p14:creationId xmlns:p14="http://schemas.microsoft.com/office/powerpoint/2010/main" val="26045387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600" b="1" dirty="0">
                <a:effectLst>
                  <a:glow rad="127000">
                    <a:schemeClr val="tx1"/>
                  </a:glow>
                </a:effectLst>
                <a:latin typeface="Arial" charset="0"/>
                <a:ea typeface="ＭＳ Ｐゴシック" charset="0"/>
                <a:cs typeface="ＭＳ Ｐゴシック" charset="0"/>
              </a:rPr>
              <a:t>1. أعطاك الله نفس </a:t>
            </a:r>
            <a:r>
              <a:rPr lang="ar-JO" sz="3600" b="1" dirty="0">
                <a:solidFill>
                  <a:srgbClr val="FFFF00"/>
                </a:solidFill>
                <a:effectLst>
                  <a:glow rad="127000">
                    <a:schemeClr val="tx1"/>
                  </a:glow>
                </a:effectLst>
                <a:latin typeface="Arial" charset="0"/>
                <a:ea typeface="ＭＳ Ｐゴシック" charset="0"/>
                <a:cs typeface="ＭＳ Ｐゴシック" charset="0"/>
              </a:rPr>
              <a:t>الإيمان</a:t>
            </a:r>
            <a:r>
              <a:rPr lang="ar-JO" sz="3600" b="1" dirty="0">
                <a:effectLst>
                  <a:glow rad="127000">
                    <a:schemeClr val="tx1"/>
                  </a:glow>
                </a:effectLst>
                <a:latin typeface="Arial" charset="0"/>
                <a:ea typeface="ＭＳ Ｐゴシック" charset="0"/>
                <a:cs typeface="ＭＳ Ｐゴシック" charset="0"/>
              </a:rPr>
              <a:t> كما أعطى الرسل بسبب ألوهية المسيح</a:t>
            </a:r>
            <a:endParaRPr lang="en-US" sz="32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3600" b="1" dirty="0">
                <a:solidFill>
                  <a:srgbClr val="FFFFFF"/>
                </a:solidFill>
                <a:effectLst>
                  <a:glow rad="127000">
                    <a:srgbClr val="000000"/>
                  </a:glow>
                </a:effectLst>
                <a:latin typeface="Arial" charset="0"/>
                <a:ea typeface="ＭＳ Ｐゴシック" charset="0"/>
                <a:cs typeface="ＭＳ Ｐゴシック" charset="0"/>
              </a:rPr>
              <a:t>أنت كامل في المسيح كالله (1: 1-4)</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tabLst/>
              <a:defRPr/>
            </a:pPr>
            <a:r>
              <a:rPr lang="ar-JO" sz="3600" dirty="0">
                <a:solidFill>
                  <a:srgbClr val="FFFFFF"/>
                </a:solidFill>
                <a:effectLst>
                  <a:glow rad="127000">
                    <a:srgbClr val="000000"/>
                  </a:glow>
                </a:effectLst>
              </a:rPr>
              <a:t>2. أظهر لنا الله </a:t>
            </a:r>
            <a:r>
              <a:rPr lang="ar-JO" sz="3600" dirty="0">
                <a:solidFill>
                  <a:srgbClr val="FFFF00"/>
                </a:solidFill>
                <a:effectLst>
                  <a:glow rad="127000">
                    <a:srgbClr val="000000"/>
                  </a:glow>
                </a:effectLst>
              </a:rPr>
              <a:t>شخص</a:t>
            </a:r>
            <a:r>
              <a:rPr lang="ar-JO" sz="3600" dirty="0">
                <a:solidFill>
                  <a:srgbClr val="FFFFFF"/>
                </a:solidFill>
                <a:effectLst>
                  <a:glow rad="127000">
                    <a:srgbClr val="000000"/>
                  </a:glow>
                </a:effectLst>
              </a:rPr>
              <a:t> المسيح للنعمة و السلام</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p>
        </p:txBody>
      </p:sp>
    </p:spTree>
    <p:extLst>
      <p:ext uri="{BB962C8B-B14F-4D97-AF65-F5344CB8AC3E}">
        <p14:creationId xmlns:p14="http://schemas.microsoft.com/office/powerpoint/2010/main" val="42685979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90358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٢</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لِتَكْثُرْ لَكُمُ النِّعْمَةُ وَالسَّلاَمُ بِمَعْرِفَةِ اللَّهِ وَ</a:t>
            </a:r>
            <a:r>
              <a:rPr lang="ar-SA" sz="4800" b="1" dirty="0">
                <a:solidFill>
                  <a:srgbClr val="FFFF00"/>
                </a:solidFill>
                <a:effectLst>
                  <a:glow rad="127000">
                    <a:schemeClr val="tx1"/>
                  </a:glow>
                </a:effectLst>
                <a:latin typeface="Arial" panose="020B0604020202020204" pitchFamily="34" charset="0"/>
                <a:ea typeface="ＭＳ Ｐゴシック" charset="0"/>
              </a:rPr>
              <a:t>يَسُوعَ</a:t>
            </a:r>
            <a:r>
              <a:rPr lang="ar-SA" sz="4800" b="1" dirty="0">
                <a:effectLst>
                  <a:glow rad="127000">
                    <a:schemeClr val="tx1"/>
                  </a:glow>
                </a:effectLst>
                <a:latin typeface="Arial" panose="020B0604020202020204" pitchFamily="34" charset="0"/>
                <a:ea typeface="ＭＳ Ｐゴシック" charset="0"/>
              </a:rPr>
              <a:t> رَبِّنَا. </a:t>
            </a:r>
          </a:p>
        </p:txBody>
      </p:sp>
    </p:spTree>
    <p:extLst>
      <p:ext uri="{BB962C8B-B14F-4D97-AF65-F5344CB8AC3E}">
        <p14:creationId xmlns:p14="http://schemas.microsoft.com/office/powerpoint/2010/main" val="450388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هل تريد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معرفة أكثر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80972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600" b="1" dirty="0">
                <a:effectLst>
                  <a:glow rad="127000">
                    <a:schemeClr val="tx1"/>
                  </a:glow>
                </a:effectLst>
                <a:latin typeface="Arial" charset="0"/>
                <a:ea typeface="ＭＳ Ｐゴシック" charset="0"/>
                <a:cs typeface="ＭＳ Ｐゴシック" charset="0"/>
              </a:rPr>
              <a:t>1. أعطاك الله نفس </a:t>
            </a:r>
            <a:r>
              <a:rPr lang="ar-JO" sz="3600" b="1" dirty="0">
                <a:solidFill>
                  <a:srgbClr val="FFFF00"/>
                </a:solidFill>
                <a:effectLst>
                  <a:glow rad="127000">
                    <a:schemeClr val="tx1"/>
                  </a:glow>
                </a:effectLst>
                <a:latin typeface="Arial" charset="0"/>
                <a:ea typeface="ＭＳ Ｐゴシック" charset="0"/>
                <a:cs typeface="ＭＳ Ｐゴシック" charset="0"/>
              </a:rPr>
              <a:t>الإيمان</a:t>
            </a:r>
            <a:r>
              <a:rPr lang="ar-JO" sz="3600" b="1" dirty="0">
                <a:effectLst>
                  <a:glow rad="127000">
                    <a:schemeClr val="tx1"/>
                  </a:glow>
                </a:effectLst>
                <a:latin typeface="Arial" charset="0"/>
                <a:ea typeface="ＭＳ Ｐゴシック" charset="0"/>
                <a:cs typeface="ＭＳ Ｐゴシック" charset="0"/>
              </a:rPr>
              <a:t> كما أعطى الرسل بسبب ألوهية المسيح</a:t>
            </a:r>
            <a:endParaRPr lang="en-US" sz="32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3600" b="1" dirty="0">
                <a:solidFill>
                  <a:srgbClr val="FFFFFF"/>
                </a:solidFill>
                <a:effectLst>
                  <a:glow rad="127000">
                    <a:srgbClr val="000000"/>
                  </a:glow>
                </a:effectLst>
                <a:latin typeface="Arial" charset="0"/>
                <a:ea typeface="ＭＳ Ｐゴシック" charset="0"/>
                <a:cs typeface="ＭＳ Ｐゴシック" charset="0"/>
              </a:rPr>
              <a:t>أنت كامل في المسيح كالله (1: 1-4)</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lvl="0" indent="-514350" algn="r" rtl="1">
              <a:defRPr/>
            </a:pPr>
            <a:r>
              <a:rPr lang="ar-JO" sz="3600" dirty="0">
                <a:solidFill>
                  <a:srgbClr val="FFFFFF"/>
                </a:solidFill>
                <a:effectLst>
                  <a:glow rad="127000">
                    <a:srgbClr val="000000"/>
                  </a:glow>
                </a:effectLst>
              </a:rPr>
              <a:t>2. أظهر لنا الله </a:t>
            </a:r>
            <a:r>
              <a:rPr lang="ar-JO" sz="3600" dirty="0">
                <a:solidFill>
                  <a:srgbClr val="FFFF00"/>
                </a:solidFill>
                <a:effectLst>
                  <a:glow rad="127000">
                    <a:srgbClr val="000000"/>
                  </a:glow>
                </a:effectLst>
              </a:rPr>
              <a:t>شخص</a:t>
            </a:r>
            <a:r>
              <a:rPr lang="ar-JO" sz="3600" dirty="0">
                <a:solidFill>
                  <a:srgbClr val="FFFFFF"/>
                </a:solidFill>
                <a:effectLst>
                  <a:glow rad="127000">
                    <a:srgbClr val="000000"/>
                  </a:glow>
                </a:effectLst>
              </a:rPr>
              <a:t> المسيح للنعمة و السلام</a:t>
            </a:r>
            <a:r>
              <a:rPr lang="en-US" sz="4000" dirty="0">
                <a:solidFill>
                  <a:srgbClr val="FFFFFF"/>
                </a:solidFill>
                <a:effectLst>
                  <a:glow rad="127000">
                    <a:srgbClr val="000000"/>
                  </a:glow>
                </a:effectLst>
              </a:rPr>
              <a:t>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tabLst/>
              <a:defRPr/>
            </a:pPr>
            <a:r>
              <a:rPr lang="ar-JO" sz="3600" dirty="0">
                <a:solidFill>
                  <a:srgbClr val="FFFFFF"/>
                </a:solidFill>
                <a:effectLst>
                  <a:glow rad="127000">
                    <a:srgbClr val="000000"/>
                  </a:glow>
                </a:effectLst>
              </a:rPr>
              <a:t>3. يعطيك الله </a:t>
            </a:r>
            <a:r>
              <a:rPr lang="ar-JO" sz="3600" dirty="0">
                <a:solidFill>
                  <a:srgbClr val="FFFF00"/>
                </a:solidFill>
                <a:effectLst>
                  <a:glow rad="127000">
                    <a:srgbClr val="000000"/>
                  </a:glow>
                </a:effectLst>
              </a:rPr>
              <a:t>قوة</a:t>
            </a:r>
            <a:r>
              <a:rPr lang="ar-JO" sz="3600" dirty="0">
                <a:solidFill>
                  <a:srgbClr val="FFFFFF"/>
                </a:solidFill>
                <a:effectLst>
                  <a:glow rad="127000">
                    <a:srgbClr val="000000"/>
                  </a:glow>
                </a:effectLst>
              </a:rPr>
              <a:t> المسيح لعيش حياة تقية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67706677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٣</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كَمَا أَنَّ </a:t>
            </a:r>
            <a:r>
              <a:rPr lang="ar-SA" sz="4800" b="1" dirty="0">
                <a:solidFill>
                  <a:srgbClr val="FFFF00"/>
                </a:solidFill>
                <a:effectLst>
                  <a:glow rad="127000">
                    <a:schemeClr val="tx1"/>
                  </a:glow>
                </a:effectLst>
                <a:latin typeface="Arial" panose="020B0604020202020204" pitchFamily="34" charset="0"/>
                <a:ea typeface="ＭＳ Ｐゴシック" charset="0"/>
              </a:rPr>
              <a:t>قُدْرَتَهُ</a:t>
            </a:r>
            <a:r>
              <a:rPr lang="ar-SA" sz="4800" b="1" dirty="0">
                <a:effectLst>
                  <a:glow rad="127000">
                    <a:schemeClr val="tx1"/>
                  </a:glow>
                </a:effectLst>
                <a:latin typeface="Arial" panose="020B0604020202020204" pitchFamily="34" charset="0"/>
                <a:ea typeface="ＭＳ Ｐゴシック" charset="0"/>
              </a:rPr>
              <a:t> الإِلَهِيَّةَ قَدْ وَهَبَتْ لَنَا كُلَّ مَا هُوَ لِلْحَيَاةِ وَالتَّقْوَى، بِمَعْرِفَةِ الَّذِي دَعَانَا بِالْمَجْدِ وَالْفَضِيلَةِ، </a:t>
            </a:r>
          </a:p>
        </p:txBody>
      </p:sp>
    </p:spTree>
    <p:extLst>
      <p:ext uri="{BB962C8B-B14F-4D97-AF65-F5344CB8AC3E}">
        <p14:creationId xmlns:p14="http://schemas.microsoft.com/office/powerpoint/2010/main" val="7942564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ar-JO" dirty="0">
                <a:solidFill>
                  <a:schemeClr val="tx1"/>
                </a:solidFill>
              </a:rPr>
              <a:t>الحاسوب</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412362891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600" b="1" dirty="0">
                <a:effectLst>
                  <a:glow rad="127000">
                    <a:schemeClr val="tx1"/>
                  </a:glow>
                </a:effectLst>
                <a:latin typeface="Arial" charset="0"/>
                <a:ea typeface="ＭＳ Ｐゴシック" charset="0"/>
                <a:cs typeface="ＭＳ Ｐゴシック" charset="0"/>
              </a:rPr>
              <a:t>1. أعطاك الله نفس </a:t>
            </a:r>
            <a:r>
              <a:rPr lang="ar-JO" sz="3600" b="1" dirty="0">
                <a:solidFill>
                  <a:srgbClr val="FFFF00"/>
                </a:solidFill>
                <a:effectLst>
                  <a:glow rad="127000">
                    <a:schemeClr val="tx1"/>
                  </a:glow>
                </a:effectLst>
                <a:latin typeface="Arial" charset="0"/>
                <a:ea typeface="ＭＳ Ｐゴシック" charset="0"/>
                <a:cs typeface="ＭＳ Ｐゴシック" charset="0"/>
              </a:rPr>
              <a:t>الإيمان</a:t>
            </a:r>
            <a:r>
              <a:rPr lang="ar-JO" sz="3600" b="1" dirty="0">
                <a:effectLst>
                  <a:glow rad="127000">
                    <a:schemeClr val="tx1"/>
                  </a:glow>
                </a:effectLst>
                <a:latin typeface="Arial" charset="0"/>
                <a:ea typeface="ＭＳ Ｐゴシック" charset="0"/>
                <a:cs typeface="ＭＳ Ｐゴシック" charset="0"/>
              </a:rPr>
              <a:t> كما أعطى الرسل بسبب ألوهية المسيح</a:t>
            </a:r>
            <a:endParaRPr lang="en-US" sz="32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3600" b="1" dirty="0">
                <a:solidFill>
                  <a:srgbClr val="FFFFFF"/>
                </a:solidFill>
                <a:effectLst>
                  <a:glow rad="127000">
                    <a:srgbClr val="000000"/>
                  </a:glow>
                </a:effectLst>
                <a:latin typeface="Arial" charset="0"/>
                <a:ea typeface="ＭＳ Ｐゴシック" charset="0"/>
                <a:cs typeface="ＭＳ Ｐゴシック" charset="0"/>
              </a:rPr>
              <a:t>أنت كامل في المسيح كالله (1: 1-4)</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lvl="0" indent="-514350" algn="r" rtl="1">
              <a:defRPr/>
            </a:pPr>
            <a:r>
              <a:rPr lang="ar-JO" sz="3600" dirty="0">
                <a:solidFill>
                  <a:srgbClr val="FFFFFF"/>
                </a:solidFill>
                <a:effectLst>
                  <a:glow rad="127000">
                    <a:srgbClr val="000000"/>
                  </a:glow>
                </a:effectLst>
              </a:rPr>
              <a:t>2. أظهر لنا الله </a:t>
            </a:r>
            <a:r>
              <a:rPr lang="ar-JO" sz="3600" dirty="0">
                <a:solidFill>
                  <a:srgbClr val="FFFF00"/>
                </a:solidFill>
                <a:effectLst>
                  <a:glow rad="127000">
                    <a:srgbClr val="000000"/>
                  </a:glow>
                </a:effectLst>
              </a:rPr>
              <a:t>شخص</a:t>
            </a:r>
            <a:r>
              <a:rPr lang="ar-JO" sz="3600" dirty="0">
                <a:solidFill>
                  <a:srgbClr val="FFFFFF"/>
                </a:solidFill>
                <a:effectLst>
                  <a:glow rad="127000">
                    <a:srgbClr val="000000"/>
                  </a:glow>
                </a:effectLst>
              </a:rPr>
              <a:t> المسيح للنعمة و السلام</a:t>
            </a:r>
            <a:r>
              <a:rPr lang="en-US" sz="4400" dirty="0">
                <a:solidFill>
                  <a:srgbClr val="FFFFFF"/>
                </a:solidFill>
                <a:effectLst>
                  <a:glow rad="127000">
                    <a:srgbClr val="000000"/>
                  </a:glow>
                </a:effectLst>
              </a:rPr>
              <a:t>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lvl="0" indent="-514350" algn="r" rtl="1">
              <a:defRPr/>
            </a:pPr>
            <a:r>
              <a:rPr lang="ar-JO" sz="3600" dirty="0">
                <a:solidFill>
                  <a:srgbClr val="FFFFFF"/>
                </a:solidFill>
                <a:effectLst>
                  <a:glow rad="127000">
                    <a:srgbClr val="000000"/>
                  </a:glow>
                </a:effectLst>
              </a:rPr>
              <a:t>3. يعطيك الله </a:t>
            </a:r>
            <a:r>
              <a:rPr lang="ar-JO" sz="3600" dirty="0">
                <a:solidFill>
                  <a:srgbClr val="FFFF00"/>
                </a:solidFill>
                <a:effectLst>
                  <a:glow rad="127000">
                    <a:srgbClr val="000000"/>
                  </a:glow>
                </a:effectLst>
              </a:rPr>
              <a:t>قوة</a:t>
            </a:r>
            <a:r>
              <a:rPr lang="ar-JO" sz="3600" dirty="0">
                <a:solidFill>
                  <a:srgbClr val="FFFFFF"/>
                </a:solidFill>
                <a:effectLst>
                  <a:glow rad="127000">
                    <a:srgbClr val="000000"/>
                  </a:glow>
                </a:effectLst>
              </a:rPr>
              <a:t> المسيح لعيش حياة تقية</a:t>
            </a:r>
            <a:endParaRPr lang="en-US" sz="4000" dirty="0">
              <a:solidFill>
                <a:srgbClr val="FFFFFF"/>
              </a:solidFill>
              <a:effectLst>
                <a:glow rad="127000">
                  <a:srgbClr val="000000"/>
                </a:glow>
              </a:effectLst>
            </a:endParaRPr>
          </a:p>
        </p:txBody>
      </p:sp>
      <p:sp>
        <p:nvSpPr>
          <p:cNvPr id="9" name="Rectangle 2"/>
          <p:cNvSpPr txBox="1">
            <a:spLocks noChangeArrowheads="1"/>
          </p:cNvSpPr>
          <p:nvPr/>
        </p:nvSpPr>
        <p:spPr bwMode="auto">
          <a:xfrm>
            <a:off x="2339752" y="5488592"/>
            <a:ext cx="6804248" cy="13694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tabLst/>
              <a:defRPr/>
            </a:pPr>
            <a:r>
              <a:rPr lang="ar-JO" sz="3600" dirty="0">
                <a:solidFill>
                  <a:srgbClr val="FFFFFF"/>
                </a:solidFill>
                <a:effectLst>
                  <a:glow rad="127000">
                    <a:srgbClr val="000000"/>
                  </a:glow>
                </a:effectLst>
              </a:rPr>
              <a:t>4. يعطيك الله </a:t>
            </a:r>
            <a:r>
              <a:rPr lang="ar-JO" sz="3600" dirty="0">
                <a:solidFill>
                  <a:srgbClr val="FFFF00"/>
                </a:solidFill>
                <a:effectLst>
                  <a:glow rad="127000">
                    <a:srgbClr val="000000"/>
                  </a:glow>
                </a:effectLst>
              </a:rPr>
              <a:t>وعود</a:t>
            </a:r>
            <a:r>
              <a:rPr lang="ar-JO" sz="3600" dirty="0">
                <a:solidFill>
                  <a:srgbClr val="FFFFFF"/>
                </a:solidFill>
                <a:effectLst>
                  <a:glow rad="127000">
                    <a:srgbClr val="000000"/>
                  </a:glow>
                </a:effectLst>
              </a:rPr>
              <a:t> المسيح لعيش حياة تقية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0512644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٤</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اللَّذَيْنِ بِهِمَا قَدْ وَهَبَ لَنَا </a:t>
            </a:r>
            <a:r>
              <a:rPr lang="ar-SA" sz="4800" b="1" dirty="0">
                <a:solidFill>
                  <a:srgbClr val="FFFF00"/>
                </a:solidFill>
                <a:effectLst>
                  <a:glow rad="127000">
                    <a:schemeClr val="tx1"/>
                  </a:glow>
                </a:effectLst>
                <a:latin typeface="Arial" panose="020B0604020202020204" pitchFamily="34" charset="0"/>
                <a:ea typeface="ＭＳ Ｐゴシック" charset="0"/>
              </a:rPr>
              <a:t>الْمَوَاعِيدَ</a:t>
            </a:r>
            <a:r>
              <a:rPr lang="ar-SA" sz="4800" b="1" dirty="0">
                <a:effectLst>
                  <a:glow rad="127000">
                    <a:schemeClr val="tx1"/>
                  </a:glow>
                </a:effectLst>
                <a:latin typeface="Arial" panose="020B0604020202020204" pitchFamily="34" charset="0"/>
                <a:ea typeface="ＭＳ Ｐゴシック" charset="0"/>
              </a:rPr>
              <a:t> الْعُظْمَى وَالثَّمِينَةَ لِكَيْ تَصِيرُوا بِهَا شُرَكَاءَ الطَّبِيعَةِ الإِلَهِيَّةِ، هَارِبِينَ مِنَ الْفَسَادِ الَّذِي فِي الْعَالَمِ بِالشَّهْوَةِ. </a:t>
            </a:r>
          </a:p>
        </p:txBody>
      </p:sp>
    </p:spTree>
    <p:extLst>
      <p:ext uri="{BB962C8B-B14F-4D97-AF65-F5344CB8AC3E}">
        <p14:creationId xmlns:p14="http://schemas.microsoft.com/office/powerpoint/2010/main" val="105427638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خمسة وعود</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95300" marR="0" lvl="3" indent="-493713" algn="r" defTabSz="914400" rtl="1" eaLnBrk="0" fontAlgn="base" latinLnBrk="0" hangingPunct="0">
              <a:lnSpc>
                <a:spcPct val="100000"/>
              </a:lnSpc>
              <a:spcBef>
                <a:spcPct val="0"/>
              </a:spcBef>
              <a:spcAft>
                <a:spcPct val="0"/>
              </a:spcAft>
              <a:buClrTx/>
              <a:buSzTx/>
              <a:tabLst/>
              <a:defRPr/>
            </a:pPr>
            <a:r>
              <a:rPr lang="ar-JO" sz="3600" b="1" dirty="0">
                <a:solidFill>
                  <a:srgbClr val="FFFFFF"/>
                </a:solidFill>
                <a:effectLst>
                  <a:glow rad="127000">
                    <a:srgbClr val="000000"/>
                  </a:glow>
                </a:effectLst>
              </a:rPr>
              <a:t>1. لدينا كل ما نحتاج إليه لعيش حياة تقية (3)</a:t>
            </a:r>
            <a:endParaRPr kumimoji="0" lang="en-US" sz="3600" b="1" i="0" u="none" strike="noStrike" kern="1200" cap="none" spc="0" normalizeH="0" baseline="0" noProof="0" dirty="0">
              <a:ln>
                <a:noFill/>
              </a:ln>
              <a:solidFill>
                <a:srgbClr val="FFFFFF"/>
              </a:solidFill>
              <a:effectLst>
                <a:glow rad="127000">
                  <a:srgbClr val="000000"/>
                </a:glow>
              </a:effectLst>
              <a:uLnTx/>
              <a:uFillTx/>
            </a:endParaRPr>
          </a:p>
          <a:p>
            <a:pPr marL="495300" marR="0" lvl="3" indent="-493713" algn="r" defTabSz="914400" rtl="1" eaLnBrk="0" fontAlgn="base" latinLnBrk="0" hangingPunct="0">
              <a:lnSpc>
                <a:spcPct val="100000"/>
              </a:lnSpc>
              <a:spcBef>
                <a:spcPct val="0"/>
              </a:spcBef>
              <a:spcAft>
                <a:spcPct val="0"/>
              </a:spcAft>
              <a:buClrTx/>
              <a:buSzTx/>
              <a:tabLst/>
              <a:defRPr/>
            </a:pPr>
            <a:r>
              <a:rPr lang="ar-JO" sz="3600" b="1" dirty="0">
                <a:solidFill>
                  <a:srgbClr val="FFFFFF"/>
                </a:solidFill>
                <a:effectLst>
                  <a:glow rad="127000">
                    <a:srgbClr val="000000"/>
                  </a:glow>
                </a:effectLst>
              </a:rPr>
              <a:t>2. نشارك في طبيعته الإلهية حتى نصير في النهاية شبه المسيح (4ب)</a:t>
            </a:r>
            <a:endParaRPr kumimoji="0" lang="en-US" sz="3600" b="1" i="0" u="none" strike="noStrike" kern="1200" cap="none" spc="0" normalizeH="0" baseline="0" noProof="0" dirty="0">
              <a:ln>
                <a:noFill/>
              </a:ln>
              <a:solidFill>
                <a:srgbClr val="FFFFFF"/>
              </a:solidFill>
              <a:effectLst>
                <a:glow rad="127000">
                  <a:srgbClr val="000000"/>
                </a:glow>
              </a:effectLst>
              <a:uLnTx/>
              <a:uFillTx/>
            </a:endParaRPr>
          </a:p>
          <a:p>
            <a:pPr marL="495300" marR="0" lvl="3" indent="-493713" algn="r" defTabSz="914400" rtl="1" eaLnBrk="0" fontAlgn="base" latinLnBrk="0" hangingPunct="0">
              <a:lnSpc>
                <a:spcPct val="100000"/>
              </a:lnSpc>
              <a:spcBef>
                <a:spcPct val="0"/>
              </a:spcBef>
              <a:spcAft>
                <a:spcPct val="0"/>
              </a:spcAft>
              <a:buClrTx/>
              <a:buSzTx/>
              <a:tabLst/>
              <a:defRPr/>
            </a:pPr>
            <a:r>
              <a:rPr lang="ar-JO" sz="3600" b="1" dirty="0">
                <a:solidFill>
                  <a:srgbClr val="FFFFFF"/>
                </a:solidFill>
                <a:effectLst>
                  <a:glow rad="127000">
                    <a:srgbClr val="000000"/>
                  </a:glow>
                </a:effectLst>
              </a:rPr>
              <a:t>3. يمكننا أن نهرب من أي خطية (4ت)</a:t>
            </a:r>
            <a:endParaRPr kumimoji="0" lang="en-US" sz="3600" b="1" i="0" u="none" strike="noStrike" kern="1200" cap="none" spc="0" normalizeH="0" baseline="0" noProof="0" dirty="0">
              <a:ln>
                <a:noFill/>
              </a:ln>
              <a:solidFill>
                <a:srgbClr val="FFFFFF"/>
              </a:solidFill>
              <a:effectLst>
                <a:glow rad="127000">
                  <a:srgbClr val="000000"/>
                </a:glow>
              </a:effectLst>
              <a:uLnTx/>
              <a:uFillTx/>
            </a:endParaRPr>
          </a:p>
          <a:p>
            <a:pPr marL="495300" marR="0" lvl="3" indent="-493713" algn="r" defTabSz="914400" rtl="1" eaLnBrk="0" fontAlgn="base" latinLnBrk="0" hangingPunct="0">
              <a:lnSpc>
                <a:spcPct val="100000"/>
              </a:lnSpc>
              <a:spcBef>
                <a:spcPct val="0"/>
              </a:spcBef>
              <a:spcAft>
                <a:spcPct val="0"/>
              </a:spcAft>
              <a:buClrTx/>
              <a:buSzTx/>
              <a:tabLst/>
              <a:defRPr/>
            </a:pPr>
            <a:r>
              <a:rPr lang="ar-JO" sz="3600" b="1" dirty="0">
                <a:solidFill>
                  <a:srgbClr val="FFFFFF"/>
                </a:solidFill>
                <a:effectLst>
                  <a:glow rad="127000">
                    <a:srgbClr val="000000"/>
                  </a:glow>
                </a:effectLst>
              </a:rPr>
              <a:t>4. نحن مختارون و موعودون بالخلاص (10)</a:t>
            </a:r>
            <a:endParaRPr kumimoji="0" lang="en-US" sz="3600" b="1" i="0" u="none" strike="noStrike" kern="1200" cap="none" spc="0" normalizeH="0" baseline="0" noProof="0" dirty="0">
              <a:ln>
                <a:noFill/>
              </a:ln>
              <a:solidFill>
                <a:srgbClr val="FFFFFF"/>
              </a:solidFill>
              <a:effectLst>
                <a:glow rad="127000">
                  <a:srgbClr val="000000"/>
                </a:glow>
              </a:effectLst>
              <a:uLnTx/>
              <a:uFillTx/>
            </a:endParaRPr>
          </a:p>
          <a:p>
            <a:pPr marL="495300" marR="0" lvl="3" indent="-493713" algn="r" defTabSz="914400" rtl="1" eaLnBrk="0" fontAlgn="base" latinLnBrk="0" hangingPunct="0">
              <a:lnSpc>
                <a:spcPct val="100000"/>
              </a:lnSpc>
              <a:spcBef>
                <a:spcPct val="0"/>
              </a:spcBef>
              <a:spcAft>
                <a:spcPct val="0"/>
              </a:spcAft>
              <a:buClrTx/>
              <a:buSzTx/>
              <a:tabLst/>
              <a:defRPr/>
            </a:pPr>
            <a:r>
              <a:rPr lang="ar-JO" sz="3600" b="1" dirty="0">
                <a:solidFill>
                  <a:srgbClr val="FFFFFF"/>
                </a:solidFill>
                <a:effectLst>
                  <a:glow rad="127000">
                    <a:srgbClr val="000000"/>
                  </a:glow>
                </a:effectLst>
              </a:rPr>
              <a:t>5. إذا كنا ثابتين في شخصياتنا فسوف نكافأ بسخاء (10-11)</a:t>
            </a:r>
            <a:r>
              <a:rPr kumimoji="0" lang="en-US" sz="3600" b="1" i="0" u="none" strike="noStrike" kern="1200" cap="none" spc="0" normalizeH="0" baseline="0" noProof="0" dirty="0">
                <a:ln>
                  <a:noFill/>
                </a:ln>
                <a:solidFill>
                  <a:srgbClr val="FFFFFF"/>
                </a:solidFill>
                <a:effectLst>
                  <a:glow rad="127000">
                    <a:srgbClr val="000000"/>
                  </a:glow>
                </a:effectLst>
                <a:uLnTx/>
                <a:uFillTx/>
              </a:rPr>
              <a:t> </a:t>
            </a:r>
          </a:p>
        </p:txBody>
      </p:sp>
    </p:spTree>
    <p:extLst>
      <p:ext uri="{BB962C8B-B14F-4D97-AF65-F5344CB8AC3E}">
        <p14:creationId xmlns:p14="http://schemas.microsoft.com/office/powerpoint/2010/main" val="76203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أنت كامل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في المسيح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الذي هو الله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1-4)</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88093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كن شبه المسيح بشكل متزايد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5-11)</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52936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788024" y="368300"/>
            <a:ext cx="4355975" cy="270066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إنمو في </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التشبه بالمسيح </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خطوة تلو الأخرى </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(1: 5-7)</a:t>
            </a:r>
            <a:r>
              <a:rPr lang="en-US" b="1" dirty="0">
                <a:solidFill>
                  <a:schemeClr val="tx2"/>
                </a:solidFill>
                <a:effectLst>
                  <a:glow rad="127000">
                    <a:schemeClr val="bg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26808590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٢بطرس ١ : ٥</a:t>
            </a:r>
            <a:b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وَلِهَذَا عَيْنِهِ وَأَنْتُمْ بَاذِلُونَ كُلَّ اجْتِهَادٍ قَدِّمُوا فِي إِيمَانِكُمْ فَضِيلَةً، وَفِي الْفَضِيلَةِ مَعْرِفَةً</a:t>
            </a:r>
            <a:r>
              <a:rPr lang="ar-SA" sz="4800" b="1" dirty="0">
                <a:effectLst>
                  <a:glow rad="127000">
                    <a:schemeClr val="tx1"/>
                  </a:glow>
                </a:effectLst>
                <a:latin typeface="Arial" panose="020B0604020202020204" pitchFamily="34" charset="0"/>
                <a:ea typeface="ＭＳ Ｐゴシック" charset="0"/>
              </a:rPr>
              <a:t>، </a:t>
            </a:r>
            <a:endParaRPr lang="ar-SA"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25358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المعرفة</a:t>
            </a:r>
            <a:r>
              <a:rPr lang="en-US" sz="5400" b="1" dirty="0">
                <a:effectLst>
                  <a:glow rad="127000">
                    <a:schemeClr val="tx1"/>
                  </a:glow>
                </a:effectLst>
                <a:latin typeface="Arial" charset="0"/>
                <a:ea typeface="ＭＳ Ｐゴシック" charset="0"/>
                <a:cs typeface="ＭＳ Ｐゴシック" charset="0"/>
              </a:rPr>
              <a:t>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8431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٦</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وَفِي الْمَعْرِفَةِ تَعَفُّفاً، وَفِي التَّعَفُّفِ صَبْراً، وَفِي الصَّبْرِ تَقْوَى، </a:t>
            </a:r>
          </a:p>
        </p:txBody>
      </p:sp>
    </p:spTree>
    <p:extLst>
      <p:ext uri="{BB962C8B-B14F-4D97-AF65-F5344CB8AC3E}">
        <p14:creationId xmlns:p14="http://schemas.microsoft.com/office/powerpoint/2010/main" val="16510890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٧</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وَفِي التَّقْوَى مَوَدَّةً أَخَوِيَّةً، وَفِي الْمَوَدَّةِ الأَخَوِيَّةِ مَحَبَّةً. </a:t>
            </a:r>
          </a:p>
        </p:txBody>
      </p:sp>
    </p:spTree>
    <p:extLst>
      <p:ext uri="{BB962C8B-B14F-4D97-AF65-F5344CB8AC3E}">
        <p14:creationId xmlns:p14="http://schemas.microsoft.com/office/powerpoint/2010/main" val="39883392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00000"/>
              </a:solidFill>
              <a:effectLst/>
              <a:uLnTx/>
              <a:uFillTx/>
              <a:latin typeface="Times New Roman" charset="0"/>
              <a:ea typeface="ＭＳ Ｐゴシック" charset="0"/>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ar-SA" sz="2000" b="0" dirty="0">
                <a:solidFill>
                  <a:srgbClr val="800000"/>
                </a:solidFill>
                <a:latin typeface="Arial" charset="0"/>
                <a:ea typeface="ＭＳ Ｐゴシック" charset="0"/>
                <a:cs typeface="ＭＳ Ｐゴシック" charset="0"/>
              </a:rPr>
              <a:t>بطرس 2</a:t>
            </a:r>
            <a:r>
              <a:rPr lang="en-US" sz="2000" b="0" dirty="0">
                <a:solidFill>
                  <a:srgbClr val="800000"/>
                </a:solidFill>
                <a:latin typeface="Arial" charset="0"/>
                <a:ea typeface="ＭＳ Ｐゴシック" charset="0"/>
                <a:cs typeface="ＭＳ Ｐゴシック" charset="0"/>
              </a:rPr>
              <a:t> 1</a:t>
            </a:r>
          </a:p>
        </p:txBody>
      </p:sp>
      <p:sp>
        <p:nvSpPr>
          <p:cNvPr id="73731" name="Rectangle 3"/>
          <p:cNvSpPr>
            <a:spLocks noGrp="1" noChangeArrowheads="1"/>
          </p:cNvSpPr>
          <p:nvPr>
            <p:ph type="body" idx="1"/>
          </p:nvPr>
        </p:nvSpPr>
        <p:spPr>
          <a:xfrm>
            <a:off x="-12576" y="104800"/>
            <a:ext cx="5808712" cy="1524000"/>
          </a:xfrm>
        </p:spPr>
        <p:txBody>
          <a:bodyPr anchor="ctr"/>
          <a:lstStyle/>
          <a:p>
            <a:pPr marL="0" indent="0" algn="ctr" eaLnBrk="1" hangingPunct="1">
              <a:lnSpc>
                <a:spcPct val="80000"/>
              </a:lnSpc>
              <a:buNone/>
              <a:defRPr/>
            </a:pPr>
            <a:r>
              <a:rPr lang="ar-JO" sz="3600" b="1" dirty="0">
                <a:solidFill>
                  <a:schemeClr val="bg1"/>
                </a:solidFill>
                <a:effectLst>
                  <a:glow rad="228600">
                    <a:schemeClr val="tx1"/>
                  </a:glow>
                </a:effectLst>
                <a:ea typeface="ＭＳ Ｐゴシック" charset="0"/>
                <a:cs typeface="Arial"/>
              </a:rPr>
              <a:t>حياة مسيحية فعالة و مثمرة </a:t>
            </a:r>
          </a:p>
          <a:p>
            <a:pPr marL="0" indent="0" algn="ctr" eaLnBrk="1" hangingPunct="1">
              <a:lnSpc>
                <a:spcPct val="80000"/>
              </a:lnSpc>
              <a:buNone/>
              <a:defRPr/>
            </a:pPr>
            <a:r>
              <a:rPr lang="ar-JO" sz="3600" b="1" dirty="0">
                <a:solidFill>
                  <a:schemeClr val="bg1"/>
                </a:solidFill>
                <a:effectLst>
                  <a:glow rad="228600">
                    <a:schemeClr val="tx1"/>
                  </a:glow>
                </a:effectLst>
                <a:ea typeface="ＭＳ Ｐゴシック" charset="0"/>
                <a:cs typeface="Arial"/>
              </a:rPr>
              <a:t>(1: 5-7)</a:t>
            </a:r>
            <a:r>
              <a:rPr lang="en-US" sz="2800" b="1" dirty="0">
                <a:solidFill>
                  <a:schemeClr val="bg1"/>
                </a:solidFill>
                <a:effectLst>
                  <a:glow rad="228600">
                    <a:schemeClr val="tx1"/>
                  </a:glow>
                </a:effectLst>
                <a:ea typeface="ＭＳ Ｐゴシック" charset="0"/>
                <a:cs typeface="Arial"/>
              </a:rPr>
              <a:t> </a:t>
            </a:r>
            <a:endParaRPr lang="en-US" sz="2000" b="1" dirty="0">
              <a:solidFill>
                <a:schemeClr val="bg1"/>
              </a:solidFill>
              <a:effectLst>
                <a:glow rad="228600">
                  <a:schemeClr val="tx1"/>
                </a:glow>
              </a:effectLst>
              <a:latin typeface="Arial"/>
              <a:ea typeface="ＭＳ Ｐゴシック" charset="0"/>
              <a:cs typeface="Arial"/>
            </a:endParaRP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800000"/>
                </a:solidFill>
                <a:effectLst/>
                <a:uLnTx/>
                <a:uFillTx/>
                <a:latin typeface="Arial"/>
                <a:ea typeface="ＭＳ Ｐゴシック" charset="0"/>
                <a:cs typeface="Arial"/>
              </a:rPr>
              <a:t>معرفة</a:t>
            </a:r>
            <a:endParaRPr kumimoji="0" lang="en-US" sz="3200" b="1" i="0" u="none" strike="noStrike" kern="1200" cap="none" spc="0" normalizeH="0" baseline="0" noProof="0" dirty="0">
              <a:ln>
                <a:noFill/>
              </a:ln>
              <a:solidFill>
                <a:srgbClr val="800000"/>
              </a:solidFill>
              <a:effectLst/>
              <a:uLnTx/>
              <a:uFillTx/>
              <a:latin typeface="Arial"/>
              <a:ea typeface="ＭＳ Ｐゴシック" charset="0"/>
              <a:cs typeface="Arial"/>
            </a:endParaRP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800000"/>
                </a:solidFill>
                <a:effectLst/>
                <a:uLnTx/>
                <a:uFillTx/>
                <a:latin typeface="Arial"/>
                <a:ea typeface="ＭＳ Ｐゴシック" charset="0"/>
                <a:cs typeface="Arial"/>
              </a:rPr>
              <a:t>تعفف</a:t>
            </a:r>
            <a:endParaRPr kumimoji="0" lang="en-US" sz="3200" b="1" i="0" u="none" strike="noStrike" kern="1200" cap="none" spc="0" normalizeH="0" baseline="0" noProof="0" dirty="0">
              <a:ln>
                <a:noFill/>
              </a:ln>
              <a:solidFill>
                <a:srgbClr val="800000"/>
              </a:solidFill>
              <a:effectLst/>
              <a:uLnTx/>
              <a:uFillTx/>
              <a:latin typeface="Arial"/>
              <a:ea typeface="ＭＳ Ｐゴシック" charset="0"/>
              <a:cs typeface="Arial"/>
            </a:endParaRP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800000"/>
                </a:solidFill>
                <a:effectLst/>
                <a:uLnTx/>
                <a:uFillTx/>
                <a:latin typeface="Arial"/>
                <a:ea typeface="ＭＳ Ｐゴシック" charset="0"/>
                <a:cs typeface="Arial"/>
              </a:rPr>
              <a:t>صبر</a:t>
            </a:r>
            <a:endParaRPr kumimoji="0" lang="en-US" sz="3200" b="1" i="0" u="none" strike="noStrike" kern="1200" cap="none" spc="0" normalizeH="0" baseline="0" noProof="0" dirty="0">
              <a:ln>
                <a:noFill/>
              </a:ln>
              <a:solidFill>
                <a:srgbClr val="800000"/>
              </a:solidFill>
              <a:effectLst/>
              <a:uLnTx/>
              <a:uFillTx/>
              <a:latin typeface="Arial"/>
              <a:ea typeface="ＭＳ Ｐゴシック" charset="0"/>
              <a:cs typeface="Arial"/>
            </a:endParaRP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800000"/>
                </a:solidFill>
                <a:effectLst/>
                <a:uLnTx/>
                <a:uFillTx/>
                <a:latin typeface="Arial"/>
                <a:ea typeface="ＭＳ Ｐゴシック" charset="0"/>
                <a:cs typeface="Arial"/>
              </a:rPr>
              <a:t>تقوى</a:t>
            </a:r>
            <a:endParaRPr kumimoji="0" lang="en-US" sz="3200" b="1" i="0" u="none" strike="noStrike" kern="1200" cap="none" spc="0" normalizeH="0" baseline="0" noProof="0" dirty="0">
              <a:ln>
                <a:noFill/>
              </a:ln>
              <a:solidFill>
                <a:srgbClr val="800000"/>
              </a:solidFill>
              <a:effectLst/>
              <a:uLnTx/>
              <a:uFillTx/>
              <a:latin typeface="Arial"/>
              <a:ea typeface="ＭＳ Ｐゴシック" charset="0"/>
              <a:cs typeface="Arial"/>
            </a:endParaRP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800000"/>
                </a:solidFill>
                <a:effectLst/>
                <a:uLnTx/>
                <a:uFillTx/>
                <a:latin typeface="Arial"/>
                <a:ea typeface="ＭＳ Ｐゴシック" charset="0"/>
                <a:cs typeface="Arial"/>
              </a:rPr>
              <a:t>مودة أخوية</a:t>
            </a:r>
            <a:endParaRPr kumimoji="0" lang="zh-TW" altLang="en-US" sz="3200" b="1" i="0" u="none" strike="noStrike" kern="1200" cap="none" spc="0" normalizeH="0" baseline="0" noProof="0" dirty="0">
              <a:ln>
                <a:noFill/>
              </a:ln>
              <a:solidFill>
                <a:srgbClr val="800000"/>
              </a:solidFill>
              <a:effectLst/>
              <a:uLnTx/>
              <a:uFillTx/>
              <a:latin typeface="Arial"/>
              <a:ea typeface="ＭＳ Ｐゴシック" charset="0"/>
              <a:cs typeface="Arial"/>
            </a:endParaRP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800000"/>
                </a:solidFill>
                <a:effectLst/>
                <a:uLnTx/>
                <a:uFillTx/>
                <a:latin typeface="Arial"/>
                <a:ea typeface="ＭＳ Ｐゴシック" charset="0"/>
                <a:cs typeface="Arial"/>
              </a:rPr>
              <a:t>محبة</a:t>
            </a:r>
            <a:endParaRPr kumimoji="0" lang="zh-TW" altLang="en-US" sz="3200" b="1" i="0" u="none" strike="noStrike" kern="1200" cap="none" spc="0" normalizeH="0" baseline="0" noProof="0" dirty="0">
              <a:ln>
                <a:noFill/>
              </a:ln>
              <a:solidFill>
                <a:srgbClr val="800000"/>
              </a:solidFill>
              <a:effectLst/>
              <a:uLnTx/>
              <a:uFillTx/>
              <a:latin typeface="Arial"/>
              <a:ea typeface="ＭＳ Ｐゴシック" charset="0"/>
              <a:cs typeface="Arial"/>
            </a:endParaRP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TW" sz="3200" b="1" dirty="0">
                <a:solidFill>
                  <a:srgbClr val="800000"/>
                </a:solidFill>
                <a:latin typeface="Arial" charset="0"/>
              </a:rPr>
              <a:t>إيمان</a:t>
            </a:r>
            <a:endParaRPr kumimoji="0" lang="zh-TW" altLang="en-US" sz="3200" b="1" i="0" u="none" strike="noStrike" kern="1200" cap="none" spc="0" normalizeH="0" baseline="0" noProof="0" dirty="0">
              <a:ln>
                <a:noFill/>
              </a:ln>
              <a:solidFill>
                <a:srgbClr val="800000"/>
              </a:solidFill>
              <a:effectLst/>
              <a:uLnTx/>
              <a:uFillTx/>
              <a:latin typeface="Arial" charset="0"/>
              <a:ea typeface="ＭＳ Ｐゴシック" charset="0"/>
            </a:endParaRP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800000"/>
                </a:solidFill>
                <a:effectLst/>
                <a:uLnTx/>
                <a:uFillTx/>
                <a:latin typeface="Arial"/>
                <a:ea typeface="ＭＳ Ｐゴシック" charset="0"/>
                <a:cs typeface="Arial"/>
              </a:rPr>
              <a:t>فضيلة</a:t>
            </a:r>
            <a:endParaRPr kumimoji="0" lang="zh-TW" altLang="en-US" sz="3200" b="1" i="0" u="none" strike="noStrike" kern="1200" cap="none" spc="0" normalizeH="0" baseline="0" noProof="0" dirty="0">
              <a:ln>
                <a:noFill/>
              </a:ln>
              <a:solidFill>
                <a:srgbClr val="800000"/>
              </a:solidFill>
              <a:effectLst/>
              <a:uLnTx/>
              <a:uFillTx/>
              <a:latin typeface="Arial"/>
              <a:ea typeface="ＭＳ Ｐゴシック" charset="0"/>
              <a:cs typeface="Arial"/>
            </a:endParaRPr>
          </a:p>
        </p:txBody>
      </p:sp>
      <p:sp>
        <p:nvSpPr>
          <p:cNvPr id="73743" name="Text Box 15"/>
          <p:cNvSpPr txBox="1">
            <a:spLocks noChangeArrowheads="1"/>
          </p:cNvSpPr>
          <p:nvPr/>
        </p:nvSpPr>
        <p:spPr bwMode="auto">
          <a:xfrm>
            <a:off x="5638800" y="476672"/>
            <a:ext cx="3352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نقاء و تشبه بالمسيح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(شركاء الطبيعة الإلهية)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b="1" dirty="0">
                <a:solidFill>
                  <a:srgbClr val="000000"/>
                </a:solidFill>
                <a:latin typeface="Arial" charset="0"/>
                <a:cs typeface="Arial" charset="0"/>
              </a:rPr>
              <a:t>عدد 4</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83663" name="Text Box 17"/>
          <p:cNvSpPr txBox="1">
            <a:spLocks noChangeArrowheads="1"/>
          </p:cNvSpPr>
          <p:nvPr/>
        </p:nvSpPr>
        <p:spPr bwMode="auto">
          <a:xfrm>
            <a:off x="8441144"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0000"/>
                </a:solidFill>
                <a:effectLst/>
                <a:uLnTx/>
                <a:uFillTx/>
                <a:latin typeface="Arial" charset="0"/>
                <a:ea typeface="ＭＳ Ｐゴシック" charset="0"/>
              </a:rPr>
              <a:t>289</a:t>
            </a:r>
            <a:endParaRPr kumimoji="0" lang="en-US" sz="2400" b="1" i="0" u="none" strike="noStrike" kern="1200" cap="none" spc="0" normalizeH="0" baseline="0" noProof="0" dirty="0">
              <a:ln>
                <a:noFill/>
              </a:ln>
              <a:solidFill>
                <a:srgbClr val="800000"/>
              </a:solidFill>
              <a:effectLst/>
              <a:uLnTx/>
              <a:uFillTx/>
              <a:latin typeface="Arial" charset="0"/>
              <a:ea typeface="ＭＳ Ｐゴシック" charset="0"/>
            </a:endParaRPr>
          </a:p>
        </p:txBody>
      </p:sp>
    </p:spTree>
    <p:extLst>
      <p:ext uri="{BB962C8B-B14F-4D97-AF65-F5344CB8AC3E}">
        <p14:creationId xmlns:p14="http://schemas.microsoft.com/office/powerpoint/2010/main" val="8986825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70" y="548680"/>
            <a:ext cx="9144000" cy="1440160"/>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لا ننمو دائماً في التشبه بالمسيح (1: 8-9)</a:t>
            </a:r>
            <a:r>
              <a:rPr lang="en-US" b="1" dirty="0">
                <a:effectLst>
                  <a:glow rad="127000">
                    <a:schemeClr val="tx1"/>
                  </a:glow>
                </a:effectLst>
                <a:latin typeface="Arial" charset="0"/>
                <a:ea typeface="ＭＳ Ｐゴシック" charset="0"/>
                <a:cs typeface="ＭＳ Ｐゴシック" charset="0"/>
              </a:rPr>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24644522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٨</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لأَنَّ هَذِهِ إِذَا كَانَتْ فِيكُمْ وَكَثُرَتْ، تُصَيِّرُكُمْ لاَ مُتَكَاسِلِينَ وَلاَ غَيْرَ مُثْمِرِينَ لِمَعْرِفَةِ رَبِّنَا يَسُوعَ الْمَسِيحِ. </a:t>
            </a:r>
          </a:p>
        </p:txBody>
      </p:sp>
    </p:spTree>
    <p:extLst>
      <p:ext uri="{BB962C8B-B14F-4D97-AF65-F5344CB8AC3E}">
        <p14:creationId xmlns:p14="http://schemas.microsoft.com/office/powerpoint/2010/main" val="16744858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٩</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لأَنَّ الَّذِي لَيْسَ عِنْدَهُ هَذِهِ هُوَ أَعْمَى قَصِيرُ الْبَصَرِ، قَدْ نَسِيَ تَطْهِيرَ خَطَايَاهُ السَّالِفَةِ. </a:t>
            </a:r>
          </a:p>
        </p:txBody>
      </p:sp>
    </p:spTree>
    <p:extLst>
      <p:ext uri="{BB962C8B-B14F-4D97-AF65-F5344CB8AC3E}">
        <p14:creationId xmlns:p14="http://schemas.microsoft.com/office/powerpoint/2010/main" val="258955445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المعرفة</a:t>
            </a:r>
            <a:r>
              <a:rPr lang="en-US" sz="5400" b="1" dirty="0">
                <a:effectLst>
                  <a:glow rad="127000">
                    <a:schemeClr val="tx1"/>
                  </a:glow>
                </a:effectLst>
                <a:latin typeface="Arial" charset="0"/>
                <a:ea typeface="ＭＳ Ｐゴシック" charset="0"/>
                <a:cs typeface="ＭＳ Ｐゴシック" charset="0"/>
              </a:rPr>
              <a:t>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7026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74332" y="134478"/>
            <a:ext cx="3635896" cy="2026981"/>
          </a:xfrm>
          <a:effectLst/>
        </p:spPr>
        <p:txBody>
          <a:bodyPr anchor="t"/>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طالب</a:t>
            </a:r>
            <a:br>
              <a:rPr lang="ar-JO"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السنة الأولى</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022304" y="2150702"/>
            <a:ext cx="4139952" cy="177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dirty="0">
                <a:solidFill>
                  <a:srgbClr val="000000"/>
                </a:solidFill>
                <a:effectLst>
                  <a:glow rad="127000">
                    <a:srgbClr val="FFFFFF"/>
                  </a:glow>
                </a:effectLst>
                <a:latin typeface="Arial" charset="0"/>
                <a:ea typeface="ＭＳ Ｐゴシック" charset="0"/>
                <a:cs typeface="ＭＳ Ｐゴシック" charset="0"/>
              </a:rPr>
              <a:t>حماس كامل</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dirty="0">
                <a:solidFill>
                  <a:srgbClr val="000000"/>
                </a:solidFill>
                <a:effectLst>
                  <a:glow rad="127000">
                    <a:srgbClr val="FFFFFF"/>
                  </a:glow>
                </a:effectLst>
                <a:latin typeface="Arial" charset="0"/>
                <a:ea typeface="ＭＳ Ｐゴシック" charset="0"/>
                <a:cs typeface="ＭＳ Ｐゴシック" charset="0"/>
              </a:rPr>
              <a:t>دون</a:t>
            </a:r>
            <a:r>
              <a:rPr kumimoji="0" lang="ar-JO" sz="4000" b="1" i="0" u="none" strike="noStrike" kern="1200" cap="none" spc="0" normalizeH="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معرفة</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32910" y="134478"/>
            <a:ext cx="3635896" cy="26750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طالب</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effectLst>
                  <a:glow rad="127000">
                    <a:srgbClr val="FFFFFF"/>
                  </a:glow>
                </a:effectLst>
                <a:latin typeface="Arial" charset="0"/>
                <a:ea typeface="ＭＳ Ｐゴシック" charset="0"/>
                <a:cs typeface="ＭＳ Ｐゴシック" charset="0"/>
              </a:rPr>
              <a:t>السنة الأخيرة</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80882" y="2150702"/>
            <a:ext cx="4139952" cy="177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معرفة كاملة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dirty="0">
                <a:solidFill>
                  <a:srgbClr val="000000"/>
                </a:solidFill>
                <a:effectLst>
                  <a:glow rad="127000">
                    <a:srgbClr val="FFFFFF"/>
                  </a:glow>
                </a:effectLst>
                <a:latin typeface="Arial" charset="0"/>
                <a:ea typeface="ＭＳ Ｐゴシック" charset="0"/>
                <a:cs typeface="ＭＳ Ｐゴシック" charset="0"/>
              </a:rPr>
              <a:t>دون حماس</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35084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charset="0"/>
                <a:ea typeface="ＭＳ Ｐゴシック" charset="0"/>
                <a:cs typeface="ＭＳ Ｐゴシック" charset="0"/>
              </a:rPr>
              <a:t>عندما نعمل بجد </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سوف نكافأ </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بدلاً من أن نسقط </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cs typeface="ＭＳ Ｐゴシック" charset="0"/>
              </a:rPr>
              <a:t>(1: 10-11)</a:t>
            </a:r>
            <a:r>
              <a:rPr lang="en-US" sz="40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8759540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١٠</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لِذَلِكَ بِالأَكْثَرِ اجْتَهِدُوا أَيُّهَا الإِخْوَةُ أَنْ تَجْعَلُوا دَعْوَتَكُمْ وَاخْتِيَارَكُمْ ثَابِتَيْنِ. لأَنَّكُمْ إِذَا فَعَلْتُمْ ذَلِكَ لَنْ تَزِلُّوا أَبَداً. </a:t>
            </a:r>
          </a:p>
        </p:txBody>
      </p:sp>
    </p:spTree>
    <p:extLst>
      <p:ext uri="{BB962C8B-B14F-4D97-AF65-F5344CB8AC3E}">
        <p14:creationId xmlns:p14="http://schemas.microsoft.com/office/powerpoint/2010/main" val="21458248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المعرفة لا نهائية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Tree>
    <p:extLst>
      <p:ext uri="{BB962C8B-B14F-4D97-AF65-F5344CB8AC3E}">
        <p14:creationId xmlns:p14="http://schemas.microsoft.com/office/powerpoint/2010/main" val="419338628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4800" b="1" dirty="0">
                <a:effectLst>
                  <a:glow rad="127000">
                    <a:schemeClr val="tx1"/>
                  </a:glow>
                </a:effectLst>
                <a:latin typeface="Arial" panose="020B0604020202020204" pitchFamily="34" charset="0"/>
                <a:ea typeface="ＭＳ Ｐゴシック" charset="0"/>
              </a:rPr>
              <a:t>٢بطرس ١ : ١١</a:t>
            </a:r>
            <a:br>
              <a:rPr lang="ar-SA" sz="4800" b="1" dirty="0">
                <a:effectLst>
                  <a:glow rad="127000">
                    <a:schemeClr val="tx1"/>
                  </a:glow>
                </a:effectLst>
                <a:latin typeface="Arial" panose="020B0604020202020204" pitchFamily="34" charset="0"/>
                <a:ea typeface="ＭＳ Ｐゴシック" charset="0"/>
              </a:rPr>
            </a:br>
            <a:br>
              <a:rPr lang="en-US" sz="4800" b="1" dirty="0">
                <a:effectLst>
                  <a:glow rad="127000">
                    <a:schemeClr val="tx1"/>
                  </a:glow>
                </a:effectLst>
                <a:latin typeface="Arial" panose="020B0604020202020204" pitchFamily="34" charset="0"/>
                <a:ea typeface="ＭＳ Ｐゴシック" charset="0"/>
              </a:rPr>
            </a:br>
            <a:r>
              <a:rPr lang="ar-SA" sz="4800" b="1" dirty="0">
                <a:effectLst>
                  <a:glow rad="127000">
                    <a:schemeClr val="tx1"/>
                  </a:glow>
                </a:effectLst>
                <a:latin typeface="Arial" panose="020B0604020202020204" pitchFamily="34" charset="0"/>
                <a:ea typeface="ＭＳ Ｐゴシック" charset="0"/>
              </a:rPr>
              <a:t>لأَنَّهُ هَكَذَا يُقَدَّمُ لَكُمْ بِسِعَةٍ دُخُولٌ إِلَى مَلَكُوتِ رَبِّنَا وَمُخَلِّصِنَا يَسُوعَ الْمَسِيحِ الأَبَدِيِّ. </a:t>
            </a:r>
          </a:p>
        </p:txBody>
      </p:sp>
    </p:spTree>
    <p:extLst>
      <p:ext uri="{BB962C8B-B14F-4D97-AF65-F5344CB8AC3E}">
        <p14:creationId xmlns:p14="http://schemas.microsoft.com/office/powerpoint/2010/main" val="367103657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5344108" y="56068"/>
            <a:ext cx="3707904" cy="2555503"/>
          </a:xfrm>
          <a:noFill/>
        </p:spPr>
        <p:txBody>
          <a:bodyPr lIns="82124" tIns="41061" rIns="82124" bIns="41061" anchor="t"/>
          <a:lstStyle/>
          <a:p>
            <a:pPr eaLnBrk="1" hangingPunct="1"/>
            <a:r>
              <a:rPr lang="ar-JO" altLang="zh-CN" sz="4000" dirty="0">
                <a:solidFill>
                  <a:srgbClr val="FFFFFF"/>
                </a:solidFill>
                <a:latin typeface="Arial" charset="0"/>
                <a:ea typeface="SimSun" charset="0"/>
                <a:cs typeface="SimSun" charset="0"/>
              </a:rPr>
              <a:t>ما الذي </a:t>
            </a:r>
            <a:br>
              <a:rPr lang="ar-JO" altLang="zh-CN" sz="4000" dirty="0">
                <a:solidFill>
                  <a:srgbClr val="FFFFFF"/>
                </a:solidFill>
                <a:latin typeface="Arial" charset="0"/>
                <a:ea typeface="SimSun" charset="0"/>
                <a:cs typeface="SimSun" charset="0"/>
              </a:rPr>
            </a:br>
            <a:r>
              <a:rPr lang="ar-JO" altLang="zh-CN" sz="4000" dirty="0">
                <a:solidFill>
                  <a:srgbClr val="FFFFFF"/>
                </a:solidFill>
                <a:latin typeface="Arial" charset="0"/>
                <a:ea typeface="SimSun" charset="0"/>
                <a:cs typeface="SimSun" charset="0"/>
              </a:rPr>
              <a:t>نحتاج </a:t>
            </a:r>
            <a:br>
              <a:rPr lang="ar-JO" altLang="zh-CN" sz="4000" dirty="0">
                <a:solidFill>
                  <a:srgbClr val="FFFFFF"/>
                </a:solidFill>
                <a:latin typeface="Arial" charset="0"/>
                <a:ea typeface="SimSun" charset="0"/>
                <a:cs typeface="SimSun" charset="0"/>
              </a:rPr>
            </a:br>
            <a:r>
              <a:rPr lang="ar-JO" altLang="zh-CN" sz="4000" dirty="0">
                <a:solidFill>
                  <a:srgbClr val="FFFFFF"/>
                </a:solidFill>
                <a:latin typeface="Arial" charset="0"/>
                <a:ea typeface="SimSun" charset="0"/>
                <a:cs typeface="SimSun" charset="0"/>
              </a:rPr>
              <a:t>أن </a:t>
            </a:r>
            <a:r>
              <a:rPr lang="ar-JO" altLang="zh-CN" sz="6000" dirty="0">
                <a:solidFill>
                  <a:srgbClr val="FFFFFF"/>
                </a:solidFill>
                <a:latin typeface="Arial" charset="0"/>
                <a:ea typeface="SimSun" charset="0"/>
                <a:cs typeface="SimSun" charset="0"/>
              </a:rPr>
              <a:t>نعرفه</a:t>
            </a:r>
            <a:r>
              <a:rPr lang="ar-JO" altLang="zh-CN" sz="4000" dirty="0">
                <a:solidFill>
                  <a:srgbClr val="FFFFFF"/>
                </a:solidFill>
                <a:latin typeface="Arial" charset="0"/>
                <a:ea typeface="SimSun" charset="0"/>
                <a:cs typeface="SimSun" charset="0"/>
              </a:rPr>
              <a:t> ؟</a:t>
            </a:r>
            <a:endParaRPr lang="en-US" altLang="zh-CN" sz="4000" dirty="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0" y="56068"/>
            <a:ext cx="3707904" cy="255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rial" charset="0"/>
                <a:ea typeface="SimSun" charset="0"/>
                <a:cs typeface="SimSun" charset="0"/>
              </a:rPr>
              <a:t>ما الذي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4000" dirty="0">
                <a:solidFill>
                  <a:srgbClr val="FFFFFF"/>
                </a:solidFill>
                <a:latin typeface="Arial" charset="0"/>
                <a:ea typeface="SimSun" charset="0"/>
                <a:cs typeface="SimSun" charset="0"/>
              </a:rPr>
              <a:t>نحتاج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rial" charset="0"/>
                <a:ea typeface="SimSun" charset="0"/>
                <a:cs typeface="SimSun" charset="0"/>
              </a:rPr>
              <a:t>أن </a:t>
            </a:r>
            <a:r>
              <a:rPr kumimoji="0" lang="ar-JO" altLang="zh-CN" sz="6000" b="1" i="0" u="none" strike="noStrike" kern="1200" cap="none" spc="0" normalizeH="0" baseline="0" noProof="0" dirty="0">
                <a:ln>
                  <a:noFill/>
                </a:ln>
                <a:solidFill>
                  <a:srgbClr val="FFFFFF"/>
                </a:solidFill>
                <a:effectLst/>
                <a:uLnTx/>
                <a:uFillTx/>
                <a:latin typeface="Arial" charset="0"/>
                <a:ea typeface="SimSun" charset="0"/>
                <a:cs typeface="SimSun" charset="0"/>
              </a:rPr>
              <a:t>نفعله</a:t>
            </a:r>
            <a:r>
              <a:rPr kumimoji="0" lang="ar-JO" altLang="zh-CN" sz="4000" b="1" i="0" u="none" strike="noStrike" kern="1200" cap="none" spc="0" normalizeH="0" baseline="0" noProof="0" dirty="0">
                <a:ln>
                  <a:noFill/>
                </a:ln>
                <a:solidFill>
                  <a:srgbClr val="FFFFFF"/>
                </a:solidFill>
                <a:effectLst/>
                <a:uLnTx/>
                <a:uFillTx/>
                <a:latin typeface="Arial" charset="0"/>
                <a:ea typeface="SimSun" charset="0"/>
                <a:cs typeface="SimSun" charset="0"/>
              </a:rPr>
              <a:t> ؟</a:t>
            </a:r>
            <a:endParaRPr kumimoji="0" lang="en-US" altLang="zh-CN" sz="40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 name="Right Arrow 1"/>
          <p:cNvSpPr/>
          <p:nvPr/>
        </p:nvSpPr>
        <p:spPr bwMode="auto">
          <a:xfrm rot="10800000">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26" charset="0"/>
              <a:ea typeface="ＭＳ Ｐゴシック" charset="0"/>
            </a:endParaRPr>
          </a:p>
        </p:txBody>
      </p:sp>
    </p:spTree>
    <p:extLst>
      <p:ext uri="{BB962C8B-B14F-4D97-AF65-F5344CB8AC3E}">
        <p14:creationId xmlns:p14="http://schemas.microsoft.com/office/powerpoint/2010/main" val="33644998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الفكرة الرئيسية في 2 بطرس 1: 1-11</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charset="0"/>
                <a:ea typeface="ＭＳ Ｐゴシック" charset="0"/>
                <a:cs typeface="ＭＳ Ｐゴシック" charset="0"/>
              </a:rPr>
              <a:t>اعلم أنك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charset="0"/>
                <a:ea typeface="ＭＳ Ｐゴシック" charset="0"/>
                <a:cs typeface="ＭＳ Ｐゴシック" charset="0"/>
              </a:rPr>
              <a:t>كامل في المسيح لتصير أكثر شبهاً بالمسيح</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889596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أنت كامل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في المسيح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الذي هو الله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1-4)</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087941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كن شبه المسيح بشكل متزايد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5-11)</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370057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ما الذي تحتاج أن تعرفه أو تفعله ؟</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884653" y="3140968"/>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اعرف ؟</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32125" y="3140968"/>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600" b="1" dirty="0">
                <a:solidFill>
                  <a:srgbClr val="FFFFFF"/>
                </a:solidFill>
                <a:effectLst>
                  <a:glow rad="127000">
                    <a:srgbClr val="000000"/>
                  </a:glow>
                </a:effectLst>
                <a:latin typeface="Arial" charset="0"/>
                <a:ea typeface="ＭＳ Ｐゴシック" charset="0"/>
                <a:cs typeface="ＭＳ Ｐゴシック" charset="0"/>
              </a:rPr>
              <a:t>افعل ؟</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803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220815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عظات العهد الجديد</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8931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كبرياء المعرفة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7488043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521" y="476672"/>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مناهض للتفكير</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50021129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Times" charset="0"/>
                <a:ea typeface="SimSun" charset="0"/>
                <a:cs typeface="SimSun" charset="0"/>
              </a:rPr>
              <a:t> </a:t>
            </a:r>
          </a:p>
        </p:txBody>
      </p:sp>
      <p:sp>
        <p:nvSpPr>
          <p:cNvPr id="258051" name="Text Box 4"/>
          <p:cNvSpPr txBox="1">
            <a:spLocks noChangeArrowheads="1"/>
          </p:cNvSpPr>
          <p:nvPr/>
        </p:nvSpPr>
        <p:spPr bwMode="auto">
          <a:xfrm>
            <a:off x="8445906" y="-53144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287</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2" name="Group 6"/>
          <p:cNvGrpSpPr>
            <a:grpSpLocks/>
          </p:cNvGrpSpPr>
          <p:nvPr/>
        </p:nvGrpSpPr>
        <p:grpSpPr bwMode="auto">
          <a:xfrm>
            <a:off x="-7938" y="1091654"/>
            <a:ext cx="9151938" cy="5073650"/>
            <a:chOff x="-5" y="960"/>
            <a:chExt cx="5477" cy="319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1" u="none" strike="noStrike" kern="1200" cap="none" spc="0" normalizeH="0" baseline="0" noProof="0" dirty="0">
                  <a:ln>
                    <a:noFill/>
                  </a:ln>
                  <a:solidFill>
                    <a:srgbClr val="FFFF00"/>
                  </a:solidFill>
                  <a:effectLst/>
                  <a:uLnTx/>
                  <a:uFillTx/>
                  <a:latin typeface="Arial" charset="0"/>
                  <a:ea typeface="SimSun" charset="0"/>
                  <a:cs typeface="SimSun" charset="0"/>
                </a:rPr>
                <a:t>المشكلة</a:t>
              </a:r>
              <a:endParaRPr kumimoji="0" lang="zh-TW" altLang="en-US" sz="2800" b="1" i="1" u="none" strike="noStrike" kern="1200" cap="none" spc="0" normalizeH="0" baseline="0" noProof="0" dirty="0">
                <a:ln>
                  <a:noFill/>
                </a:ln>
                <a:solidFill>
                  <a:srgbClr val="FFFF00"/>
                </a:solidFill>
                <a:effectLst/>
                <a:uLnTx/>
                <a:uFillTx/>
                <a:latin typeface="Arial" charset="0"/>
                <a:ea typeface="SimSun" charset="0"/>
                <a:cs typeface="SimSun" charset="0"/>
              </a:endParaRPr>
            </a:p>
          </p:txBody>
        </p:sp>
        <p:sp>
          <p:nvSpPr>
            <p:cNvPr id="258057" name="Rectangle 9"/>
            <p:cNvSpPr>
              <a:spLocks noChangeArrowheads="1"/>
            </p:cNvSpPr>
            <p:nvPr/>
          </p:nvSpPr>
          <p:spPr bwMode="auto">
            <a:xfrm>
              <a:off x="1960" y="1386"/>
              <a:ext cx="1756"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التعليم الكاذب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ar-JO"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البدع</a:t>
              </a: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1" u="none" strike="noStrike" kern="1200" cap="none" spc="0" normalizeH="0" baseline="0" noProof="0" dirty="0">
                  <a:ln>
                    <a:noFill/>
                  </a:ln>
                  <a:solidFill>
                    <a:srgbClr val="FFFF00"/>
                  </a:solidFill>
                  <a:effectLst/>
                  <a:uLnTx/>
                  <a:uFillTx/>
                  <a:latin typeface="Arial" charset="0"/>
                  <a:ea typeface="SimSun" charset="0"/>
                  <a:cs typeface="SimSun" charset="0"/>
                </a:rPr>
                <a:t>مصدر المشكلة</a:t>
              </a:r>
              <a:endParaRPr kumimoji="0" lang="zh-CN" altLang="en-US" sz="2800" b="1" i="1" u="none" strike="noStrike" kern="1200" cap="none" spc="0" normalizeH="0" baseline="0" noProof="0" dirty="0">
                <a:ln>
                  <a:noFill/>
                </a:ln>
                <a:solidFill>
                  <a:srgbClr val="FFFF00"/>
                </a:solidFill>
                <a:effectLst/>
                <a:uLnTx/>
                <a:uFillTx/>
                <a:latin typeface="Arial" charset="0"/>
                <a:ea typeface="SimSun" charset="0"/>
                <a:cs typeface="SimSun" charset="0"/>
              </a:endParaRPr>
            </a:p>
          </p:txBody>
        </p:sp>
        <p:sp>
          <p:nvSpPr>
            <p:cNvPr id="258060" name="Rectangle 12"/>
            <p:cNvSpPr>
              <a:spLocks noChangeArrowheads="1"/>
            </p:cNvSpPr>
            <p:nvPr/>
          </p:nvSpPr>
          <p:spPr bwMode="auto">
            <a:xfrm>
              <a:off x="1960" y="1916"/>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داخلي</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1" u="none" strike="noStrike" kern="1200" cap="none" spc="0" normalizeH="0" baseline="0" noProof="0" dirty="0">
                  <a:ln>
                    <a:noFill/>
                  </a:ln>
                  <a:solidFill>
                    <a:srgbClr val="FFFF00"/>
                  </a:solidFill>
                  <a:effectLst/>
                  <a:uLnTx/>
                  <a:uFillTx/>
                  <a:latin typeface="Arial" charset="0"/>
                  <a:ea typeface="SimSun" charset="0"/>
                  <a:cs typeface="SimSun" charset="0"/>
                </a:rPr>
                <a:t>الكلمة المفتاحية</a:t>
              </a:r>
              <a:endParaRPr kumimoji="0" lang="en-US" altLang="zh-CN" sz="2800" b="1" i="1" u="none" strike="noStrike" kern="1200" cap="none" spc="0" normalizeH="0" baseline="0" noProof="0" dirty="0">
                <a:ln>
                  <a:noFill/>
                </a:ln>
                <a:solidFill>
                  <a:srgbClr val="FFFF00"/>
                </a:solidFill>
                <a:effectLst/>
                <a:uLnTx/>
                <a:uFillTx/>
                <a:latin typeface="Arial" charset="0"/>
                <a:ea typeface="SimSun" charset="0"/>
                <a:cs typeface="SimSun" charset="0"/>
              </a:endParaRPr>
            </a:p>
          </p:txBody>
        </p:sp>
        <p:sp>
          <p:nvSpPr>
            <p:cNvPr id="258066" name="Rectangle 18"/>
            <p:cNvSpPr>
              <a:spLocks noChangeArrowheads="1"/>
            </p:cNvSpPr>
            <p:nvPr/>
          </p:nvSpPr>
          <p:spPr bwMode="auto">
            <a:xfrm>
              <a:off x="1960" y="2974"/>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 </a:t>
              </a:r>
              <a:r>
                <a:rPr kumimoji="0" lang="mr-IN" altLang="zh-CN" sz="2800" b="1" i="0" u="none" strike="noStrike" kern="1200" cap="none" spc="0" normalizeH="0" baseline="0" noProof="0" dirty="0">
                  <a:ln>
                    <a:noFill/>
                  </a:ln>
                  <a:solidFill>
                    <a:srgbClr val="FFFFFF"/>
                  </a:solidFill>
                  <a:effectLst/>
                  <a:uLnTx/>
                  <a:uFillTx/>
                  <a:latin typeface="Arial" pitchFamily="34" charset="0"/>
                  <a:ea typeface="SimSun" charset="0"/>
                  <a:cs typeface="SimSun" charset="0"/>
                </a:rPr>
                <a:t>“</a:t>
              </a:r>
              <a:r>
                <a:rPr lang="ar-JO" altLang="zh-CN" sz="2800" b="1" noProof="0" dirty="0">
                  <a:solidFill>
                    <a:srgbClr val="FFFFFF"/>
                  </a:solidFill>
                  <a:latin typeface="Arial" pitchFamily="34" charset="0"/>
                  <a:ea typeface="SimSun" charset="0"/>
                  <a:cs typeface="Arial" pitchFamily="34" charset="0"/>
                </a:rPr>
                <a:t>المعرفة</a:t>
              </a:r>
              <a:r>
                <a:rPr kumimoji="0" lang="mr-IN" altLang="zh-CN" sz="2800" b="1" i="0" u="none" strike="noStrike" kern="1200" cap="none" spc="0" normalizeH="0" baseline="0" noProof="0" dirty="0">
                  <a:ln>
                    <a:noFill/>
                  </a:ln>
                  <a:solidFill>
                    <a:srgbClr val="FFFFFF"/>
                  </a:solidFill>
                  <a:effectLst/>
                  <a:uLnTx/>
                  <a:uFillTx/>
                  <a:latin typeface="Arial" pitchFamily="34" charset="0"/>
                  <a:ea typeface="SimSun" charset="0"/>
                  <a:cs typeface="SimSun" charset="0"/>
                </a:rPr>
                <a:t>"</a:t>
              </a:r>
              <a:endParaRPr kumimoji="0" lang="en-US" altLang="zh-CN" sz="28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a:t>
              </a:r>
              <a:r>
                <a:rPr lang="ar-JO" altLang="zh-CN" sz="2800" b="1" dirty="0">
                  <a:solidFill>
                    <a:srgbClr val="FFFFFF"/>
                  </a:solidFill>
                  <a:latin typeface="Arial" pitchFamily="34" charset="0"/>
                  <a:ea typeface="SimSun" charset="0"/>
                  <a:cs typeface="Arial" pitchFamily="34" charset="0"/>
                </a:rPr>
                <a:t>16 مرة</a:t>
              </a:r>
              <a:r>
                <a:rPr kumimoji="0" lang="en-US" altLang="zh-CN" sz="28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1" u="none" strike="noStrike" kern="1200" cap="none" spc="0" normalizeH="0" baseline="0" noProof="0" dirty="0">
                  <a:ln>
                    <a:noFill/>
                  </a:ln>
                  <a:solidFill>
                    <a:srgbClr val="FFFF00"/>
                  </a:solidFill>
                  <a:effectLst/>
                  <a:uLnTx/>
                  <a:uFillTx/>
                  <a:latin typeface="Arial" charset="0"/>
                  <a:ea typeface="SimSun" charset="0"/>
                  <a:cs typeface="SimSun" charset="0"/>
                </a:rPr>
                <a:t>التاريخ</a:t>
              </a:r>
              <a:endParaRPr kumimoji="0" lang="en-US" altLang="zh-CN" sz="2800" b="1" i="1" u="none" strike="noStrike" kern="1200" cap="none" spc="0" normalizeH="0" baseline="0" noProof="0" dirty="0">
                <a:ln>
                  <a:noFill/>
                </a:ln>
                <a:solidFill>
                  <a:srgbClr val="FFFF00"/>
                </a:solidFill>
                <a:effectLst/>
                <a:uLnTx/>
                <a:uFillTx/>
                <a:latin typeface="Arial" charset="0"/>
                <a:ea typeface="SimSun" charset="0"/>
                <a:cs typeface="SimSun" charset="0"/>
              </a:endParaRPr>
            </a:p>
          </p:txBody>
        </p:sp>
        <p:sp>
          <p:nvSpPr>
            <p:cNvPr id="258069" name="Rectangle 21"/>
            <p:cNvSpPr>
              <a:spLocks noChangeArrowheads="1"/>
            </p:cNvSpPr>
            <p:nvPr/>
          </p:nvSpPr>
          <p:spPr bwMode="auto">
            <a:xfrm>
              <a:off x="1960" y="3627"/>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بداية ربيع</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itchFamily="34" charset="0"/>
                  <a:ea typeface="SimSun" charset="0"/>
                  <a:cs typeface="Arial" pitchFamily="34" charset="0"/>
                </a:rPr>
                <a:t>64 م</a:t>
              </a:r>
              <a:endParaRPr kumimoji="0" lang="en-US" altLang="zh-CN" sz="28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58076" name="Rectangle 27"/>
            <p:cNvSpPr>
              <a:spLocks noChangeArrowheads="1"/>
            </p:cNvSpPr>
            <p:nvPr/>
          </p:nvSpPr>
          <p:spPr bwMode="auto">
            <a:xfrm>
              <a:off x="1905" y="961"/>
              <a:ext cx="1839" cy="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258074" name="Rectangle 30"/>
            <p:cNvSpPr>
              <a:spLocks noChangeArrowheads="1"/>
            </p:cNvSpPr>
            <p:nvPr/>
          </p:nvSpPr>
          <p:spPr bwMode="auto">
            <a:xfrm>
              <a:off x="3572" y="961"/>
              <a:ext cx="1900" cy="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58054" name="WordArt 31"/>
          <p:cNvSpPr>
            <a:spLocks noChangeArrowheads="1" noChangeShapeType="1" noTextEdit="1"/>
          </p:cNvSpPr>
          <p:nvPr/>
        </p:nvSpPr>
        <p:spPr bwMode="auto">
          <a:xfrm>
            <a:off x="3831555" y="349423"/>
            <a:ext cx="2376264" cy="1279377"/>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861306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620688"/>
            <a:ext cx="5327947" cy="1440160"/>
          </a:xfrm>
          <a:solidFill>
            <a:schemeClr val="bg1"/>
          </a:solidFill>
        </p:spPr>
        <p:txBody>
          <a:bodyPr/>
          <a:lstStyle/>
          <a:p>
            <a:pPr algn="r" eaLnBrk="1" hangingPunct="1"/>
            <a:r>
              <a:rPr lang="ar-JO" sz="3200" b="1" dirty="0"/>
              <a:t>يستخدم بطرس العديد من الكلمات ليبين مدى أهمية المعرفة للمؤمنين ...</a:t>
            </a:r>
            <a:endParaRPr lang="en-US" sz="3200" b="1" dirty="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dirty="0" err="1">
                <a:solidFill>
                  <a:srgbClr val="000000"/>
                </a:solidFill>
                <a:latin typeface="Bwgrkl" charset="0"/>
                <a:ea typeface="MS Mincho" charset="0"/>
                <a:cs typeface="MS Mincho" charset="0"/>
              </a:rPr>
              <a:t>evpi,gnwsij</a:t>
            </a:r>
            <a:r>
              <a:rPr lang="en-US" altLang="zh-CN" sz="3600" b="1" dirty="0">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dirty="0" err="1">
                <a:solidFill>
                  <a:srgbClr val="000000"/>
                </a:solidFill>
                <a:latin typeface="Bwgrkl" charset="0"/>
                <a:ea typeface="MS Mincho" charset="0"/>
                <a:cs typeface="MS Mincho" charset="0"/>
              </a:rPr>
              <a:t>evpiginw,skw</a:t>
            </a:r>
            <a:r>
              <a:rPr lang="en-US" altLang="ja-JP" sz="3600" b="1" dirty="0">
                <a:solidFill>
                  <a:srgbClr val="000000"/>
                </a:solidFill>
                <a:latin typeface="Greek" charset="0"/>
                <a:ea typeface="ＭＳ Ｐゴシック" charset="0"/>
                <a:cs typeface="ＭＳ Ｐゴシック" charset="0"/>
              </a:rPr>
              <a:t> </a:t>
            </a:r>
            <a:r>
              <a:rPr lang="en-US" altLang="zh-CN" sz="3600" b="1" dirty="0">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dirty="0" err="1">
                <a:solidFill>
                  <a:srgbClr val="000000"/>
                </a:solidFill>
                <a:latin typeface="Bwgrkl" charset="0"/>
                <a:ea typeface="MS Mincho" charset="0"/>
                <a:cs typeface="MS Mincho" charset="0"/>
              </a:rPr>
              <a:t>proginw,skw</a:t>
            </a:r>
            <a:r>
              <a:rPr lang="en-US" altLang="ja-JP" sz="3600" b="1" dirty="0">
                <a:solidFill>
                  <a:srgbClr val="000000"/>
                </a:solidFill>
                <a:latin typeface="Greek" charset="0"/>
                <a:ea typeface="MS Mincho" charset="0"/>
                <a:cs typeface="MS Mincho" charset="0"/>
              </a:rPr>
              <a:t> </a:t>
            </a:r>
            <a:r>
              <a:rPr lang="en-US" altLang="zh-CN" sz="3600" b="1" dirty="0">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dirty="0" err="1">
                <a:solidFill>
                  <a:srgbClr val="000000"/>
                </a:solidFill>
                <a:latin typeface="Bwgrkl" charset="0"/>
                <a:ea typeface="MS Mincho" charset="0"/>
                <a:cs typeface="MS Mincho" charset="0"/>
              </a:rPr>
              <a:t>gnwri,zw</a:t>
            </a:r>
            <a:r>
              <a:rPr lang="en-US" altLang="zh-CN" sz="3600" b="1" dirty="0">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dirty="0" err="1">
                <a:solidFill>
                  <a:srgbClr val="000000"/>
                </a:solidFill>
                <a:latin typeface="Bwgrkl" charset="0"/>
                <a:ea typeface="SimSun" charset="0"/>
                <a:cs typeface="SimSun" charset="0"/>
              </a:rPr>
              <a:t>gnw</a:t>
            </a:r>
            <a:r>
              <a:rPr lang="en-US" altLang="zh-CN" sz="3600" b="1" dirty="0">
                <a:solidFill>
                  <a:srgbClr val="000000"/>
                </a:solidFill>
                <a:latin typeface="Bwgrkl" charset="0"/>
                <a:ea typeface="SimSun" charset="0"/>
                <a:cs typeface="SimSun" charset="0"/>
              </a:rPr>
              <a:t>/</a:t>
            </a:r>
            <a:r>
              <a:rPr lang="en-US" altLang="zh-CN" sz="3600" b="1" dirty="0" err="1">
                <a:solidFill>
                  <a:srgbClr val="000000"/>
                </a:solidFill>
                <a:latin typeface="Bwgrkl" charset="0"/>
                <a:ea typeface="SimSun" charset="0"/>
                <a:cs typeface="SimSun" charset="0"/>
              </a:rPr>
              <a:t>sij</a:t>
            </a:r>
            <a:r>
              <a:rPr lang="en-US" altLang="zh-CN" sz="3600" b="1" dirty="0">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dirty="0" err="1">
                <a:solidFill>
                  <a:srgbClr val="000000"/>
                </a:solidFill>
                <a:latin typeface="Bwgrkl" charset="0"/>
                <a:ea typeface="SimSun" charset="0"/>
                <a:cs typeface="SimSun" charset="0"/>
              </a:rPr>
              <a:t>gigw,skw</a:t>
            </a:r>
            <a:r>
              <a:rPr lang="en-US" altLang="zh-CN" sz="3600" b="1" dirty="0">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dirty="0" err="1">
                <a:solidFill>
                  <a:srgbClr val="000000"/>
                </a:solidFill>
                <a:latin typeface="Bwgrkl" charset="0"/>
                <a:ea typeface="SimSun" charset="0"/>
                <a:cs typeface="SimSun" charset="0"/>
              </a:rPr>
              <a:t>oi</a:t>
            </a:r>
            <a:r>
              <a:rPr lang="en-US" altLang="zh-CN" sz="3600" b="1" dirty="0">
                <a:solidFill>
                  <a:srgbClr val="000000"/>
                </a:solidFill>
                <a:latin typeface="Bwgrkl" charset="0"/>
                <a:ea typeface="SimSun" charset="0"/>
                <a:cs typeface="SimSun" charset="0"/>
              </a:rPr>
              <a:t>=</a:t>
            </a:r>
            <a:r>
              <a:rPr lang="en-US" altLang="zh-CN" sz="3600" b="1" dirty="0" err="1">
                <a:solidFill>
                  <a:srgbClr val="000000"/>
                </a:solidFill>
                <a:latin typeface="Bwgrkl" charset="0"/>
                <a:ea typeface="SimSun" charset="0"/>
                <a:cs typeface="SimSun" charset="0"/>
              </a:rPr>
              <a:t>da</a:t>
            </a:r>
            <a:r>
              <a:rPr lang="en-US" altLang="zh-CN" sz="3600" b="1" dirty="0">
                <a:solidFill>
                  <a:srgbClr val="000000"/>
                </a:solidFill>
                <a:latin typeface="Bwgrkl" charset="0"/>
                <a:ea typeface="SimSun" charset="0"/>
                <a:cs typeface="SimSun" charset="0"/>
              </a:rPr>
              <a:t> </a:t>
            </a:r>
            <a:r>
              <a:rPr lang="en-US" altLang="zh-CN" sz="3600" b="1" dirty="0">
                <a:solidFill>
                  <a:srgbClr val="000000"/>
                </a:solidFill>
                <a:latin typeface="Times" charset="0"/>
                <a:ea typeface="SimSun" charset="0"/>
                <a:cs typeface="SimSun" charset="0"/>
              </a:rPr>
              <a:t>1:12, 14; 2:9</a:t>
            </a:r>
            <a:r>
              <a:rPr lang="en-US" altLang="zh-CN" sz="3600" b="1" dirty="0">
                <a:latin typeface="Times New Roman" charset="0"/>
                <a:ea typeface="SimSun" charset="0"/>
                <a:cs typeface="SimSun" charset="0"/>
              </a:rPr>
              <a:t> </a:t>
            </a:r>
            <a:endParaRPr lang="en-US" sz="3600" b="1" dirty="0">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44319" y="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287</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272388" name="Picture 1" descr="Screen Shot 2014-03-11 at 3.18.0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163" y="3398663"/>
            <a:ext cx="3522662" cy="341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pitchFamily="26" charset="0"/>
              <a:ea typeface="ＭＳ Ｐゴシック" charset="0"/>
            </a:endParaRPr>
          </a:p>
        </p:txBody>
      </p:sp>
      <p:sp>
        <p:nvSpPr>
          <p:cNvPr id="8" name="Oval 7"/>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pitchFamily="26" charset="0"/>
              <a:ea typeface="ＭＳ Ｐゴシック" charset="0"/>
            </a:endParaRPr>
          </a:p>
        </p:txBody>
      </p:sp>
    </p:spTree>
    <p:extLst>
      <p:ext uri="{BB962C8B-B14F-4D97-AF65-F5344CB8AC3E}">
        <p14:creationId xmlns:p14="http://schemas.microsoft.com/office/powerpoint/2010/main" val="300945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ما الذي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تحتاج أن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تعرفه بالحقيقة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4182442"/>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9162</TotalTime>
  <Words>2418</Words>
  <Application>Microsoft Macintosh PowerPoint</Application>
  <PresentationFormat>On-screen Show (4:3)</PresentationFormat>
  <Paragraphs>234</Paragraphs>
  <Slides>47</Slides>
  <Notes>46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47</vt:i4>
      </vt:variant>
    </vt:vector>
  </HeadingPairs>
  <TitlesOfParts>
    <vt:vector size="58" baseType="lpstr">
      <vt:lpstr>Greek</vt:lpstr>
      <vt:lpstr>Arial</vt:lpstr>
      <vt:lpstr>Bwgrkl</vt:lpstr>
      <vt:lpstr>Comic Sans MS</vt:lpstr>
      <vt:lpstr>Impact</vt:lpstr>
      <vt:lpstr>Times</vt:lpstr>
      <vt:lpstr>Times New Roman</vt:lpstr>
      <vt:lpstr>Wingdings</vt:lpstr>
      <vt:lpstr>49_Blank Presentation</vt:lpstr>
      <vt:lpstr>Default Design</vt:lpstr>
      <vt:lpstr>Nature</vt:lpstr>
      <vt:lpstr>PowerPoint Presentation</vt:lpstr>
      <vt:lpstr>هل تريد  معرفة أكثر ؟</vt:lpstr>
      <vt:lpstr>المعرفة 知识</vt:lpstr>
      <vt:lpstr>المعرفة لا نهائية</vt:lpstr>
      <vt:lpstr>كبرياء المعرفة</vt:lpstr>
      <vt:lpstr>مناهض للتفكير</vt:lpstr>
      <vt:lpstr>PowerPoint Presentation</vt:lpstr>
      <vt:lpstr>يستخدم بطرس العديد من الكلمات ليبين مدى أهمية المعرفة للمؤمنين ...</vt:lpstr>
      <vt:lpstr>ما الذي  تحتاج أن  تعرفه بالحقيقة ؟</vt:lpstr>
      <vt:lpstr>ما الذي  تحتاج أن  تعرفه بالحقيقة ؟</vt:lpstr>
      <vt:lpstr>الأفكار اليونانية</vt:lpstr>
      <vt:lpstr>المعرفة الكاملة</vt:lpstr>
      <vt:lpstr>ما الذي  نحتاج  أن نعرفه ؟</vt:lpstr>
      <vt:lpstr>ما الذي نحتاج أن نعرفه ؟</vt:lpstr>
      <vt:lpstr>1. أنت كامل  في المسيح  الذي هو الله  (1: 1-4)</vt:lpstr>
      <vt:lpstr>1. أعطاك الله نفس الإيمان كما أعطى الرسل بسبب ألوهية المسيح</vt:lpstr>
      <vt:lpstr>٢بطرس ١ : ١  سِمْعَانُ بُطْرُسُ عَبْدُ يَسُوعَ الْمَسِيحِ وَرَسُولُهُ، إِلَى الَّذِينَ نَالُوا مَعَنَا إِيمَاناً ثَمِيناً مُسَاوِياً لَنَا، بِبِرِّ إِلَهِنَا وَالْمُخَلِّصِ يَسُوعَ الْمَسِيحِ. </vt:lpstr>
      <vt:lpstr>1. أعطاك الله نفس الإيمان كما أعطى الرسل بسبب ألوهية المسيح</vt:lpstr>
      <vt:lpstr>٢بطرس ١ : ٢  لِتَكْثُرْ لَكُمُ النِّعْمَةُ وَالسَّلاَمُ بِمَعْرِفَةِ اللَّهِ وَيَسُوعَ رَبِّنَا. </vt:lpstr>
      <vt:lpstr>1. أعطاك الله نفس الإيمان كما أعطى الرسل بسبب ألوهية المسيح</vt:lpstr>
      <vt:lpstr>٢بطرس ١ : ٣  كَمَا أَنَّ قُدْرَتَهُ الإِلَهِيَّةَ قَدْ وَهَبَتْ لَنَا كُلَّ مَا هُوَ لِلْحَيَاةِ وَالتَّقْوَى، بِمَعْرِفَةِ الَّذِي دَعَانَا بِالْمَجْدِ وَالْفَضِيلَةِ، </vt:lpstr>
      <vt:lpstr>الحاسوب</vt:lpstr>
      <vt:lpstr>1. أعطاك الله نفس الإيمان كما أعطى الرسل بسبب ألوهية المسيح</vt:lpstr>
      <vt:lpstr>٢بطرس ١ : ٤  اللَّذَيْنِ بِهِمَا قَدْ وَهَبَ لَنَا الْمَوَاعِيدَ الْعُظْمَى وَالثَّمِينَةَ لِكَيْ تَصِيرُوا بِهَا شُرَكَاءَ الطَّبِيعَةِ الإِلَهِيَّةِ، هَارِبِينَ مِنَ الْفَسَادِ الَّذِي فِي الْعَالَمِ بِالشَّهْوَةِ. </vt:lpstr>
      <vt:lpstr>خمسة وعود</vt:lpstr>
      <vt:lpstr>1. أنت كامل  في المسيح  الذي هو الله  (1: 1-4)</vt:lpstr>
      <vt:lpstr>2. كن شبه المسيح بشكل متزايد  (1: 5-11)</vt:lpstr>
      <vt:lpstr>إنمو في  التشبه بالمسيح  خطوة تلو الأخرى  (1: 5-7) </vt:lpstr>
      <vt:lpstr>٢بطرس ١ : ٥  وَلِهَذَا عَيْنِهِ وَأَنْتُمْ بَاذِلُونَ كُلَّ اجْتِهَادٍ قَدِّمُوا فِي إِيمَانِكُمْ فَضِيلَةً، وَفِي الْفَضِيلَةِ مَعْرِفَةً، </vt:lpstr>
      <vt:lpstr>٢بطرس ١ : ٦  وَفِي الْمَعْرِفَةِ تَعَفُّفاً، وَفِي التَّعَفُّفِ صَبْراً، وَفِي الصَّبْرِ تَقْوَى، </vt:lpstr>
      <vt:lpstr>٢بطرس ١ : ٧  وَفِي التَّقْوَى مَوَدَّةً أَخَوِيَّةً، وَفِي الْمَوَدَّةِ الأَخَوِيَّةِ مَحَبَّةً. </vt:lpstr>
      <vt:lpstr>بطرس 2 1</vt:lpstr>
      <vt:lpstr>لا ننمو دائماً في التشبه بالمسيح (1: 8-9) </vt:lpstr>
      <vt:lpstr>٢بطرس ١ : ٨  لأَنَّ هَذِهِ إِذَا كَانَتْ فِيكُمْ وَكَثُرَتْ، تُصَيِّرُكُمْ لاَ مُتَكَاسِلِينَ وَلاَ غَيْرَ مُثْمِرِينَ لِمَعْرِفَةِ رَبِّنَا يَسُوعَ الْمَسِيحِ. </vt:lpstr>
      <vt:lpstr>٢بطرس ١ : ٩  لأَنَّ الَّذِي لَيْسَ عِنْدَهُ هَذِهِ هُوَ أَعْمَى قَصِيرُ الْبَصَرِ، قَدْ نَسِيَ تَطْهِيرَ خَطَايَاهُ السَّالِفَةِ. </vt:lpstr>
      <vt:lpstr>المعرفة 知识</vt:lpstr>
      <vt:lpstr>طالب السنة الأولى</vt:lpstr>
      <vt:lpstr>عندما نعمل بجد  سوف نكافأ  بدلاً من أن نسقط  (1: 10-11) </vt:lpstr>
      <vt:lpstr>٢بطرس ١ : ١٠  لِذَلِكَ بِالأَكْثَرِ اجْتَهِدُوا أَيُّهَا الإِخْوَةُ أَنْ تَجْعَلُوا دَعْوَتَكُمْ وَاخْتِيَارَكُمْ ثَابِتَيْنِ. لأَنَّكُمْ إِذَا فَعَلْتُمْ ذَلِكَ لَنْ تَزِلُّوا أَبَداً. </vt:lpstr>
      <vt:lpstr>٢بطرس ١ : ١١  لأَنَّهُ هَكَذَا يُقَدَّمُ لَكُمْ بِسِعَةٍ دُخُولٌ إِلَى مَلَكُوتِ رَبِّنَا وَمُخَلِّصِنَا يَسُوعَ الْمَسِيحِ الأَبَدِيِّ. </vt:lpstr>
      <vt:lpstr>ما الذي  نحتاج  أن نعرفه ؟</vt:lpstr>
      <vt:lpstr>الفكرة الرئيسية في 2 بطرس 1: 1-11</vt:lpstr>
      <vt:lpstr>1. أنت كامل  في المسيح  الذي هو الله  (1: 1-4)</vt:lpstr>
      <vt:lpstr>2. كن شبه المسيح بشكل متزايد  (1: 5-11)</vt:lpstr>
      <vt:lpstr>ما الذي تحتاج أن تعرفه أو تفعله ؟</vt:lpstr>
      <vt:lpstr>Black</vt:lpstr>
      <vt:lpstr>عظات العهد الجديد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407</cp:revision>
  <dcterms:created xsi:type="dcterms:W3CDTF">2003-03-30T14:09:12Z</dcterms:created>
  <dcterms:modified xsi:type="dcterms:W3CDTF">2022-08-29T11:14:38Z</dcterms:modified>
</cp:coreProperties>
</file>