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6" r:id="rId1"/>
    <p:sldMasterId id="2147483778" r:id="rId2"/>
    <p:sldMasterId id="2147483780" r:id="rId3"/>
    <p:sldMasterId id="2147483792" r:id="rId4"/>
    <p:sldMasterId id="2147483818" r:id="rId5"/>
    <p:sldMasterId id="2147483831" r:id="rId6"/>
    <p:sldMasterId id="2147483845" r:id="rId7"/>
    <p:sldMasterId id="2147483859" r:id="rId8"/>
    <p:sldMasterId id="2147483872" r:id="rId9"/>
  </p:sldMasterIdLst>
  <p:notesMasterIdLst>
    <p:notesMasterId r:id="rId42"/>
  </p:notesMasterIdLst>
  <p:sldIdLst>
    <p:sldId id="4674" r:id="rId10"/>
    <p:sldId id="5029" r:id="rId11"/>
    <p:sldId id="5030" r:id="rId12"/>
    <p:sldId id="5031" r:id="rId13"/>
    <p:sldId id="5032" r:id="rId14"/>
    <p:sldId id="5033" r:id="rId15"/>
    <p:sldId id="315" r:id="rId16"/>
    <p:sldId id="316" r:id="rId17"/>
    <p:sldId id="317" r:id="rId18"/>
    <p:sldId id="318" r:id="rId19"/>
    <p:sldId id="319" r:id="rId20"/>
    <p:sldId id="320" r:id="rId21"/>
    <p:sldId id="321" r:id="rId22"/>
    <p:sldId id="322" r:id="rId23"/>
    <p:sldId id="323" r:id="rId24"/>
    <p:sldId id="324" r:id="rId25"/>
    <p:sldId id="329" r:id="rId26"/>
    <p:sldId id="5480" r:id="rId27"/>
    <p:sldId id="5481" r:id="rId28"/>
    <p:sldId id="5482" r:id="rId29"/>
    <p:sldId id="5483" r:id="rId30"/>
    <p:sldId id="5484" r:id="rId31"/>
    <p:sldId id="5485" r:id="rId32"/>
    <p:sldId id="5486" r:id="rId33"/>
    <p:sldId id="5487" r:id="rId34"/>
    <p:sldId id="5488" r:id="rId35"/>
    <p:sldId id="5489" r:id="rId36"/>
    <p:sldId id="5490" r:id="rId37"/>
    <p:sldId id="5491" r:id="rId38"/>
    <p:sldId id="5492" r:id="rId39"/>
    <p:sldId id="286" r:id="rId40"/>
    <p:sldId id="4050"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852" autoAdjust="0"/>
    <p:restoredTop sz="94249" autoAdjust="0"/>
  </p:normalViewPr>
  <p:slideViewPr>
    <p:cSldViewPr>
      <p:cViewPr varScale="1">
        <p:scale>
          <a:sx n="84" d="100"/>
          <a:sy n="84" d="100"/>
        </p:scale>
        <p:origin x="176" y="1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A3A34AD-571F-EF47-8516-AB6853F9A2EE}" type="slidenum">
              <a:rPr lang="en-US"/>
              <a:pPr/>
              <a:t>‹#›</a:t>
            </a:fld>
            <a:endParaRPr lang="en-US"/>
          </a:p>
        </p:txBody>
      </p:sp>
    </p:spTree>
    <p:extLst>
      <p:ext uri="{BB962C8B-B14F-4D97-AF65-F5344CB8AC3E}">
        <p14:creationId xmlns:p14="http://schemas.microsoft.com/office/powerpoint/2010/main" val="469988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waff.com/story/29443858/same-sex-marriage-fight-turns-to-clerk-who-refuse-licenses" TargetMode="External"/><Relationship Id="rId3" Type="http://schemas.openxmlformats.org/officeDocument/2006/relationships/hyperlink" Target="http://www.dailykos.com/story/2015/07/08/1400496/-Kentucky-clerk-filmed-refusing-to-issue-marriage-license-to-same-sex-couple%23?friend_id=41648&amp;is_stream=1" TargetMode="External"/><Relationship Id="rId7" Type="http://schemas.openxmlformats.org/officeDocument/2006/relationships/hyperlink" Target="http://www.dailykos.com/story/2015/07/08/1400496/-Kentucky-clerk-filmed-refusing-to-issue-marriage-license-to-same-sex-couple%23comment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dailykos.com/user/Jen%20Hayden" TargetMode="External"/><Relationship Id="rId5" Type="http://schemas.openxmlformats.org/officeDocument/2006/relationships/hyperlink" Target="http://www.dailykos.com/story/2015/07/08/1400496/-Kentucky-clerk-filmed-refusing-to-issue-marriage-license-to-same-sex-couple" TargetMode="External"/><Relationship Id="rId4" Type="http://schemas.openxmlformats.org/officeDocument/2006/relationships/hyperlink" Target="http://www.dailykos.com/user/Jen%20Hayden/rss.xml" TargetMode="External"/><Relationship Id="rId9" Type="http://schemas.openxmlformats.org/officeDocument/2006/relationships/hyperlink" Target="http://www.themoreheadnews.com/news/local_news/davis-wins-squeaker-in-county-clerk-s-race/article_950beaca-3024-5bec-ad69-1140e4f502c8.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radio.foxnews.com/toddstarnes/top-stories/exclusive-county-clerk-resigns-instead-of-issuing-gay-marriage-licenses.html" TargetMode="External"/><Relationship Id="rId3" Type="http://schemas.openxmlformats.org/officeDocument/2006/relationships/hyperlink" Target="http://www.worldmag.com/2015/04/a_clerks_struggle" TargetMode="External"/><Relationship Id="rId7" Type="http://schemas.openxmlformats.org/officeDocument/2006/relationships/hyperlink" Target="http://www.arktimes.com/ArkansasBlog/archives/2015/06/30/arkansas-house-republicans-dont-like-marriage-ruling-vow-to-protect-legal-discrimina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newsmax.com/US/texas-country-reverses-gay/2015/06/30/id/652965/" TargetMode="External"/><Relationship Id="rId11" Type="http://schemas.openxmlformats.org/officeDocument/2006/relationships/hyperlink" Target="http://www.frc.org/wwlivewithtonyperkins/steve-scalise-bobby-jindal" TargetMode="External"/><Relationship Id="rId5" Type="http://schemas.openxmlformats.org/officeDocument/2006/relationships/hyperlink" Target="http://www.usnews.com/news/us/articles/2015/06/30/same-sex-marriage-fight-turns-to-clerk-who-refuse-licenses" TargetMode="External"/><Relationship Id="rId10" Type="http://schemas.openxmlformats.org/officeDocument/2006/relationships/hyperlink" Target="http://www.frc.org/contact-elected-officials" TargetMode="External"/><Relationship Id="rId4" Type="http://schemas.openxmlformats.org/officeDocument/2006/relationships/hyperlink" Target="http://www.kentucky.com/2015/06/29/3923157_some-kentucky-county-clerks-refusing.html?rh=1" TargetMode="External"/><Relationship Id="rId9" Type="http://schemas.openxmlformats.org/officeDocument/2006/relationships/hyperlink" Target="http://thehill.com/blogs/blog-briefing-room/246576-aclu-sues-jindal-over-religious-freedom-ord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4508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legal fees topped $200,000 but after raising $112,000 or so for the case,</a:t>
            </a:r>
            <a:r>
              <a:rPr lang="en-US" baseline="0" dirty="0"/>
              <a:t> homosexual activists pressured gofundme.com as they were offended that the website would collect money to fight their cause. The result was that gofundme cancelled her account!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17184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Hobby-Lobby franchise</a:t>
            </a:r>
            <a:r>
              <a:rPr lang="en-US" baseline="0" dirty="0"/>
              <a:t> won an exception from needing to provide spousal benefits to "married" homosexual couples based on their Catholic faith, but amazingly this does not apply to other businesses owned by Christians.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98230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Scout </a:t>
            </a:r>
            <a:r>
              <a:rPr lang="en-US" dirty="0" err="1"/>
              <a:t>Finch</a:t>
            </a:r>
            <a:r>
              <a:rPr lang="en-US" dirty="0" err="1">
                <a:hlinkClick r:id="rId3"/>
              </a:rPr>
              <a:t>Follow</a:t>
            </a:r>
            <a:r>
              <a:rPr lang="en-US" dirty="0" err="1">
                <a:hlinkClick r:id="rId4"/>
              </a:rPr>
              <a:t>RSS</a:t>
            </a:r>
            <a:r>
              <a:rPr lang="en-US" dirty="0"/>
              <a:t> </a:t>
            </a:r>
          </a:p>
          <a:p>
            <a:r>
              <a:rPr lang="en-US" dirty="0"/>
              <a:t>Daily Kos staff</a:t>
            </a:r>
          </a:p>
          <a:p>
            <a:r>
              <a:rPr lang="en-US" dirty="0"/>
              <a:t>Wed Jul 08, 2015 at 01:39 PM PDT</a:t>
            </a:r>
          </a:p>
          <a:p>
            <a:r>
              <a:rPr lang="en-US" b="1" dirty="0">
                <a:hlinkClick r:id="rId5"/>
              </a:rPr>
              <a:t>Kentucky clerk filmed refusing to issue marriage license to same-sex couple</a:t>
            </a:r>
            <a:endParaRPr lang="en-US" b="1" dirty="0"/>
          </a:p>
          <a:p>
            <a:r>
              <a:rPr lang="en-US" dirty="0"/>
              <a:t>by </a:t>
            </a:r>
            <a:r>
              <a:rPr lang="en-US" dirty="0">
                <a:hlinkClick r:id="rId6"/>
              </a:rPr>
              <a:t>Jen </a:t>
            </a:r>
            <a:r>
              <a:rPr lang="en-US" dirty="0" err="1">
                <a:hlinkClick r:id="rId6"/>
              </a:rPr>
              <a:t>Hayden</a:t>
            </a:r>
            <a:r>
              <a:rPr lang="en-US" dirty="0" err="1">
                <a:hlinkClick r:id="rId3"/>
              </a:rPr>
              <a:t>Follow</a:t>
            </a:r>
            <a:r>
              <a:rPr lang="en-US" dirty="0"/>
              <a:t> </a:t>
            </a:r>
          </a:p>
          <a:p>
            <a:r>
              <a:rPr lang="en-US" dirty="0">
                <a:hlinkClick r:id="rId7"/>
              </a:rPr>
              <a:t>24 Comments / 24 New</a:t>
            </a:r>
            <a:endParaRPr lang="en-US" dirty="0"/>
          </a:p>
          <a:p>
            <a:r>
              <a:rPr lang="en-US" dirty="0">
                <a:effectLst/>
              </a:rPr>
              <a:t>attribution: screenshot from video</a:t>
            </a:r>
          </a:p>
          <a:p>
            <a:r>
              <a:rPr lang="en-US" dirty="0"/>
              <a:t>It's our belief Kim Davis needs a new job that is more suited to her personal convictions.</a:t>
            </a:r>
          </a:p>
          <a:p>
            <a:r>
              <a:rPr lang="en-US" dirty="0"/>
              <a:t>David V. Moore and David </a:t>
            </a:r>
            <a:r>
              <a:rPr lang="en-US" dirty="0" err="1"/>
              <a:t>Ermold</a:t>
            </a:r>
            <a:r>
              <a:rPr lang="en-US" dirty="0"/>
              <a:t> have been together for 17 years and have lived in Rowan County, Kentucky, for the last 10 of those years together. With the Supreme Court ruling in hand (they literally brought a copy of it with them, along with a letter from Governor </a:t>
            </a:r>
            <a:r>
              <a:rPr lang="en-US" dirty="0" err="1"/>
              <a:t>Beshear</a:t>
            </a:r>
            <a:r>
              <a:rPr lang="en-US" dirty="0"/>
              <a:t> directing clerks to issue licenses), they walked into the County Clerk's office to get their marriage license. And that's when they ran into trouble as staffers in the clerk's office first ignored them entirely, then rudely told them to go to another county while onlookers began mocking them. Rowan County Clerk Kimberly Davis is at the center of a lawsuit filed by the ACLU for </a:t>
            </a:r>
            <a:r>
              <a:rPr lang="en-US" dirty="0">
                <a:hlinkClick r:id="rId8"/>
              </a:rPr>
              <a:t>refusing to issue the marriage licenses.</a:t>
            </a:r>
            <a:br>
              <a:rPr lang="en-US" dirty="0"/>
            </a:br>
            <a:endParaRPr lang="en-US" dirty="0"/>
          </a:p>
          <a:p>
            <a:r>
              <a:rPr lang="en-US" dirty="0"/>
              <a:t>"It's a deep-rooted conviction; my conscience won't allow me to do that," Davis told The Associated Press. "It goes against everything I hold dear, everything sacred in my life." Davis is an elected employee who swore an oath of office to uphold the laws of Kentucky, which now provides for same-sex marriages. It is her duty to issue these licenses and if she is not up to the task, it is probably time for her to move along to a job more suited to her beliefs. For what it's worth, Kimberly Davis is a Democrat and won her primary in 2014 by </a:t>
            </a:r>
            <a:r>
              <a:rPr lang="en-US" dirty="0">
                <a:hlinkClick r:id="rId9"/>
              </a:rPr>
              <a:t>a mere 24 votes.</a:t>
            </a:r>
            <a:r>
              <a:rPr lang="en-US" dirty="0"/>
              <a:t> Her mother, Jean Bailey, preceded Kimberly in the very same elected position for more than 30 years before retiring.</a:t>
            </a:r>
          </a:p>
          <a:p>
            <a:r>
              <a:rPr lang="en-US" dirty="0"/>
              <a:t>A friend of the couple came along to film the interaction. Someone in the clerk's office even called the police to intimidate the couple as they patiently waited their turn to speak with the clerk, who demanded they stop filming, even though it was their legal right to do so. WATCH</a:t>
            </a:r>
            <a:r>
              <a:rPr lang="en-US" baseline="0" dirty="0"/>
              <a:t> the video…</a:t>
            </a:r>
          </a:p>
          <a:p>
            <a:endParaRPr lang="en-US" baseline="0" dirty="0"/>
          </a:p>
          <a:p>
            <a:r>
              <a:rPr lang="en-US" dirty="0"/>
              <a:t>http://</a:t>
            </a:r>
            <a:r>
              <a:rPr lang="en-US" dirty="0" err="1"/>
              <a:t>www.dailykos.com</a:t>
            </a:r>
            <a:r>
              <a:rPr lang="en-US" dirty="0"/>
              <a:t>/story/2015/07/08/1400496/-Kentucky-clerk-filmed-refusing-to-issue-marriage-license-to-same-sex-couple</a:t>
            </a:r>
          </a:p>
          <a:p>
            <a:r>
              <a:rPr lang="en-US" dirty="0"/>
              <a:t>Accessed 2 Sep 2015</a:t>
            </a:r>
          </a:p>
          <a:p>
            <a:endParaRPr lang="en-US" dirty="0"/>
          </a:p>
          <a:p>
            <a:r>
              <a:rPr lang="en-US" dirty="0"/>
              <a:t>A judge ruled that she must issue the license on 1 September 2015, but she also refused</a:t>
            </a:r>
            <a:r>
              <a:rPr lang="en-US" baseline="0" dirty="0"/>
              <a:t> that day.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4686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Premillennialism-92</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Premillennialism-93</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92</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algn="l" defTabSz="457200" rtl="1" eaLnBrk="1" latinLnBrk="0" hangingPunct="1">
              <a:spcBef>
                <a:spcPct val="0"/>
              </a:spcBef>
            </a:pPr>
            <a:r>
              <a:rPr lang="en-US" sz="2400" dirty="0">
                <a:latin typeface="Arial" charset="0"/>
                <a:ea typeface="ＭＳ Ｐゴシック" charset="0"/>
                <a:cs typeface="ＭＳ Ｐゴシック" charset="0"/>
              </a:rPr>
              <a:t>______</a:t>
            </a:r>
          </a:p>
          <a:p>
            <a:pPr marL="0" algn="l" defTabSz="457200" rtl="1" eaLnBrk="1" latinLnBrk="0" hangingPunct="1">
              <a:spcBef>
                <a:spcPct val="0"/>
              </a:spcBef>
            </a:pPr>
            <a:r>
              <a:rPr lang="en-US" sz="2400" dirty="0">
                <a:latin typeface="Arial" charset="0"/>
                <a:ea typeface="ＭＳ Ｐゴシック" charset="0"/>
                <a:cs typeface="ＭＳ Ｐゴシック" charset="0"/>
              </a:rPr>
              <a:t>ES-07-Dispensational Premillennialism-94</a:t>
            </a:r>
          </a:p>
          <a:p>
            <a:pPr marL="0" algn="l" defTabSz="457200" rtl="1" eaLnBrk="1" latinLnBrk="0" hangingPunct="1">
              <a:spcBef>
                <a:spcPct val="0"/>
              </a:spcBef>
            </a:pPr>
            <a:r>
              <a:rPr lang="en-US" sz="2400" dirty="0">
                <a:latin typeface="Arial" charset="0"/>
                <a:ea typeface="ＭＳ Ｐゴシック" charset="0"/>
                <a:cs typeface="ＭＳ Ｐゴシック" charset="0"/>
              </a:rPr>
              <a:t>OS-01-Gen1-3-slide 93</a:t>
            </a:r>
          </a:p>
          <a:p>
            <a:pPr>
              <a:spcBef>
                <a:spcPct val="0"/>
              </a:spcBef>
            </a:pPr>
            <a:endParaRPr lang="en-US" sz="2400" dirty="0">
              <a:latin typeface="Arial" charset="0"/>
              <a:ea typeface="ＭＳ Ｐゴシック" charset="0"/>
              <a:cs typeface="ＭＳ Ｐゴシック" charset="0"/>
            </a:endParaRPr>
          </a:p>
          <a:p>
            <a:pPr eaLnBrk="1" hangingPunct="1">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46312-C1EB-F44F-93B4-60D8FD9581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decision, the states were divided on the issue of same-sex marriage.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32038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C8AC2-F9A3-AF42-8A80-831CA0CC52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NC NT Criticism (</a:t>
            </a:r>
            <a:r>
              <a:rPr lang="en-US" sz="1200" b="0" dirty="0" err="1">
                <a:solidFill>
                  <a:srgbClr val="FFFFFF"/>
                </a:solidFill>
                <a:latin typeface="Arial" charset="0"/>
                <a:ea typeface="ＭＳ Ｐゴシック" charset="0"/>
              </a:rPr>
              <a:t>nc</a:t>
            </a:r>
            <a:r>
              <a:rPr lang="en-US" sz="1200" b="0" dirty="0">
                <a:solidFill>
                  <a:srgbClr val="FFFFFF"/>
                </a:solidFill>
                <a:latin typeface="Arial" charset="0"/>
                <a:ea typeface="ＭＳ Ｐゴシック" charset="0"/>
              </a:rPr>
              <a:t>)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2</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960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Supreme Court overturned all states that prohibited homosexual marriage, making the entire USA redefine this </a:t>
            </a:r>
            <a:r>
              <a:rPr lang="en-US"/>
              <a:t>thousands-of-years-old institution.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3006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Obama even ordered the White House lit in the homosexual rainbows in celebration.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8368A0C-0045-A642-9E80-050E3E3F638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47419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40274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Dave </a:t>
            </a:r>
            <a:r>
              <a:rPr lang="en-US" dirty="0" err="1"/>
              <a:t>Urbanski</a:t>
            </a:r>
            <a:r>
              <a:rPr lang="en-US" dirty="0"/>
              <a:t>, "</a:t>
            </a:r>
            <a:r>
              <a:rPr lang="en-US" b="1" dirty="0"/>
              <a:t>After Supreme Court Ruling on Gay Marriage, Man</a:t>
            </a:r>
            <a:r>
              <a:rPr lang="fr-FR" b="1" dirty="0"/>
              <a:t>'</a:t>
            </a:r>
            <a:r>
              <a:rPr lang="en-US" b="1" dirty="0"/>
              <a:t>s Quip About Saying </a:t>
            </a:r>
            <a:r>
              <a:rPr lang="fr-FR" b="1" dirty="0"/>
              <a:t>'</a:t>
            </a:r>
            <a:r>
              <a:rPr lang="en-US" b="1" dirty="0"/>
              <a:t>I Do</a:t>
            </a:r>
            <a:r>
              <a:rPr lang="fr-FR" b="1" dirty="0"/>
              <a:t>'</a:t>
            </a:r>
            <a:r>
              <a:rPr lang="en-US" b="1" dirty="0"/>
              <a:t> to His Dog Sits Badly With His Bosses"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His tech computer fired him for this facebook quote.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"[Ryan] </a:t>
            </a:r>
            <a:r>
              <a:rPr lang="en-US" dirty="0" err="1"/>
              <a:t>Uhler</a:t>
            </a:r>
            <a:r>
              <a:rPr lang="en-US" dirty="0"/>
              <a:t> said the company where he</a:t>
            </a:r>
            <a:r>
              <a:rPr lang="fr-FR" dirty="0"/>
              <a:t>'</a:t>
            </a:r>
            <a:r>
              <a:rPr lang="en-US" dirty="0"/>
              <a:t>d worked as a digital marketing specialist for the last two years — Grace Tax Advisory Group in Fort Myers — fired him because of his post.</a:t>
            </a:r>
          </a:p>
          <a:p>
            <a:r>
              <a:rPr lang="en-US" dirty="0"/>
              <a:t>"What happened was, they took it out of context," he told WZVN.</a:t>
            </a:r>
          </a:p>
          <a:p>
            <a:r>
              <a:rPr lang="en-US" dirty="0"/>
              <a:t>Trial lawyer Scot Goldberg told the station that while the company</a:t>
            </a:r>
            <a:r>
              <a:rPr lang="fr-FR" dirty="0"/>
              <a:t>'</a:t>
            </a:r>
            <a:r>
              <a:rPr lang="en-US" dirty="0"/>
              <a:t>s actions are "a little bit over the line," </a:t>
            </a:r>
            <a:r>
              <a:rPr lang="en-US" dirty="0" err="1"/>
              <a:t>Uhler</a:t>
            </a:r>
            <a:r>
              <a:rPr lang="fr-FR" dirty="0"/>
              <a:t>'</a:t>
            </a:r>
            <a:r>
              <a:rPr lang="en-US" dirty="0"/>
              <a:t>s former bosses have legal recourse since Florida is an "at will" state — meaning no reason is needed for firing without notice.</a:t>
            </a:r>
          </a:p>
          <a:p>
            <a:r>
              <a:rPr lang="en-US" dirty="0">
                <a:effectLst/>
              </a:rPr>
              <a:t>Now relegated to hoofing it for a new job — you might call it "Ryan </a:t>
            </a:r>
            <a:r>
              <a:rPr lang="en-US" dirty="0" err="1">
                <a:effectLst/>
              </a:rPr>
              <a:t>Uhler</a:t>
            </a:r>
            <a:r>
              <a:rPr lang="fr-FR" dirty="0">
                <a:effectLst/>
              </a:rPr>
              <a:t>'</a:t>
            </a:r>
            <a:r>
              <a:rPr lang="en-US" dirty="0">
                <a:effectLst/>
              </a:rPr>
              <a:t>s Day Off" and then some — his affection for Rocco remains steadfast.</a:t>
            </a:r>
            <a:endParaRPr lang="en-US" dirty="0"/>
          </a:p>
          <a:p>
            <a:r>
              <a:rPr lang="en-US" dirty="0"/>
              <a:t>"God, I love my dog," he told the station, "just as much as I love my wife and my kid."</a:t>
            </a:r>
          </a:p>
          <a:p>
            <a:r>
              <a:rPr lang="en-US" dirty="0"/>
              <a:t>No word yet on how that</a:t>
            </a:r>
            <a:r>
              <a:rPr lang="fr-FR" dirty="0"/>
              <a:t>'</a:t>
            </a:r>
            <a:r>
              <a:rPr lang="en-US" dirty="0"/>
              <a:t>s going over with the family."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July 2, 2015 (accessed 3 July 2015)</a:t>
            </a:r>
            <a:r>
              <a:rPr lang="en-US" baseline="0" dirty="0"/>
              <a:t> at </a:t>
            </a:r>
            <a:r>
              <a:rPr lang="en-US" dirty="0"/>
              <a:t>http://</a:t>
            </a:r>
            <a:r>
              <a:rPr lang="en-US" dirty="0" err="1"/>
              <a:t>www.theblaze.com</a:t>
            </a:r>
            <a:r>
              <a:rPr lang="en-US" dirty="0"/>
              <a:t>/stories/2015/07/02/after-supreme-court-ruling-on-gay-marriage-mans-quip-about-saying-i-do-to-his-dog-sits-badly-with-his-bosses/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40274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Tony Perkins (President</a:t>
            </a:r>
            <a:r>
              <a:rPr lang="en-US" baseline="0" dirty="0"/>
              <a:t> of Family Research Council) wrote on 1 July 2015 at </a:t>
            </a:r>
            <a:r>
              <a:rPr lang="en-US" dirty="0"/>
              <a:t>http://</a:t>
            </a:r>
            <a:r>
              <a:rPr lang="en-US" dirty="0" err="1"/>
              <a:t>www.frc.org</a:t>
            </a:r>
            <a:r>
              <a:rPr lang="en-US" dirty="0"/>
              <a:t>/</a:t>
            </a:r>
            <a:r>
              <a:rPr lang="en-US" dirty="0" err="1"/>
              <a:t>updatearticle</a:t>
            </a:r>
            <a:r>
              <a:rPr lang="en-US" dirty="0"/>
              <a:t>/20150701/keep-calm-clerk-on</a:t>
            </a:r>
          </a:p>
          <a:p>
            <a:endParaRPr lang="en-US" dirty="0"/>
          </a:p>
          <a:p>
            <a:r>
              <a:rPr lang="en-US" dirty="0"/>
              <a:t>The five justices of the Supreme Court </a:t>
            </a:r>
            <a:r>
              <a:rPr lang="en-US" dirty="0" err="1"/>
              <a:t>weren</a:t>
            </a:r>
            <a:r>
              <a:rPr lang="fr-FR" dirty="0"/>
              <a:t>'</a:t>
            </a:r>
            <a:r>
              <a:rPr lang="en-US" dirty="0"/>
              <a:t>t the only ones with a strong opinion on marriage. And dozens of county clerks are risking everything to prove it. Five days after five justices bulldozed the votes of 50 million people, the Left was wrong to assume everyone would just fall in line. They </a:t>
            </a:r>
            <a:r>
              <a:rPr lang="en-US" dirty="0" err="1"/>
              <a:t>didn</a:t>
            </a:r>
            <a:r>
              <a:rPr lang="fr-FR" dirty="0"/>
              <a:t>'</a:t>
            </a:r>
            <a:r>
              <a:rPr lang="en-US" dirty="0"/>
              <a:t>t count on an army of local officials standing in the wreckage of judicial activism, refusing to budge.</a:t>
            </a:r>
          </a:p>
          <a:p>
            <a:r>
              <a:rPr lang="en-US" dirty="0"/>
              <a:t>For most of them, it </a:t>
            </a:r>
            <a:r>
              <a:rPr lang="en-US" dirty="0" err="1"/>
              <a:t>wasn</a:t>
            </a:r>
            <a:r>
              <a:rPr lang="fr-FR" dirty="0"/>
              <a:t>'</a:t>
            </a:r>
            <a:r>
              <a:rPr lang="en-US" dirty="0"/>
              <a:t>t a question of </a:t>
            </a:r>
            <a:r>
              <a:rPr lang="en-US" i="1" dirty="0"/>
              <a:t>if</a:t>
            </a:r>
            <a:r>
              <a:rPr lang="en-US" dirty="0"/>
              <a:t> their beliefs would come under attack, but </a:t>
            </a:r>
            <a:r>
              <a:rPr lang="en-US" i="1" dirty="0"/>
              <a:t>when</a:t>
            </a:r>
            <a:r>
              <a:rPr lang="en-US" dirty="0"/>
              <a:t>. Like Jennifer </a:t>
            </a:r>
            <a:r>
              <a:rPr lang="en-US" dirty="0" err="1"/>
              <a:t>Schoenrock</a:t>
            </a:r>
            <a:r>
              <a:rPr lang="en-US" dirty="0"/>
              <a:t>, the wife of a disabled veteran and family breadwinner, they knew the day was coming when they</a:t>
            </a:r>
            <a:r>
              <a:rPr lang="fr-FR" dirty="0"/>
              <a:t>'</a:t>
            </a:r>
            <a:r>
              <a:rPr lang="en-US" dirty="0"/>
              <a:t>d have to choose between their convictions and their career. "I want to do the right thing," </a:t>
            </a:r>
            <a:r>
              <a:rPr lang="en-US" dirty="0">
                <a:hlinkClick r:id="rId3"/>
              </a:rPr>
              <a:t>Jennifer explained</a:t>
            </a:r>
            <a:r>
              <a:rPr lang="en-US" dirty="0"/>
              <a:t>. And that means obeying God</a:t>
            </a:r>
            <a:r>
              <a:rPr lang="fr-FR" dirty="0"/>
              <a:t>'</a:t>
            </a:r>
            <a:r>
              <a:rPr lang="en-US" dirty="0"/>
              <a:t>s law -- not man</a:t>
            </a:r>
            <a:r>
              <a:rPr lang="fr-FR" dirty="0"/>
              <a:t>'</a:t>
            </a:r>
            <a:r>
              <a:rPr lang="en-US" dirty="0"/>
              <a:t>s. After last week, these clerks take seriously the reality that their offices are the new front lines in the battle for religious liberty -- and many of them have no intention of going quietly. As far as they</a:t>
            </a:r>
            <a:r>
              <a:rPr lang="fr-FR" dirty="0"/>
              <a:t>'</a:t>
            </a:r>
            <a:r>
              <a:rPr lang="en-US" dirty="0"/>
              <a:t>re concerned, a lot of things have changed since Friday, but their First Amendment rights </a:t>
            </a:r>
            <a:r>
              <a:rPr lang="en-US" dirty="0" err="1"/>
              <a:t>weren</a:t>
            </a:r>
            <a:r>
              <a:rPr lang="fr-FR" dirty="0"/>
              <a:t>'</a:t>
            </a:r>
            <a:r>
              <a:rPr lang="en-US" dirty="0"/>
              <a:t>t one of them.</a:t>
            </a:r>
          </a:p>
          <a:p>
            <a:r>
              <a:rPr lang="en-US" dirty="0"/>
              <a:t>From small counties in Arkansas to busy towns in Texas, there are hundreds of people ready to defend the ground five unelected justices took from voters. The Court may have changed their definition of marriage, Kentucky clerk Chris Cockrell explained, but he </a:t>
            </a:r>
            <a:r>
              <a:rPr lang="en-US" dirty="0" err="1"/>
              <a:t>isn</a:t>
            </a:r>
            <a:r>
              <a:rPr lang="fr-FR" dirty="0"/>
              <a:t>'</a:t>
            </a:r>
            <a:r>
              <a:rPr lang="en-US" dirty="0"/>
              <a:t>t prepared to change his. If that means going to jail, so be it. And according to the state</a:t>
            </a:r>
            <a:r>
              <a:rPr lang="fr-FR" dirty="0"/>
              <a:t>'</a:t>
            </a:r>
            <a:r>
              <a:rPr lang="en-US" dirty="0"/>
              <a:t>s ACLU, that</a:t>
            </a:r>
            <a:r>
              <a:rPr lang="fr-FR" dirty="0"/>
              <a:t>'</a:t>
            </a:r>
            <a:r>
              <a:rPr lang="en-US" dirty="0"/>
              <a:t>s no empty threat. "Two things can happen if a Kentucky clerk won</a:t>
            </a:r>
            <a:r>
              <a:rPr lang="fr-FR" dirty="0"/>
              <a:t>'</a:t>
            </a:r>
            <a:r>
              <a:rPr lang="en-US" dirty="0"/>
              <a:t>t issue a marriage license to a same-sex couple," warned one law professor. "They can resign or go to jail."</a:t>
            </a:r>
          </a:p>
          <a:p>
            <a:r>
              <a:rPr lang="en-US" dirty="0"/>
              <a:t>And don</a:t>
            </a:r>
            <a:r>
              <a:rPr lang="fr-FR" dirty="0"/>
              <a:t>'</a:t>
            </a:r>
            <a:r>
              <a:rPr lang="en-US" dirty="0"/>
              <a:t>t think the Left won</a:t>
            </a:r>
            <a:r>
              <a:rPr lang="fr-FR" dirty="0"/>
              <a:t>'</a:t>
            </a:r>
            <a:r>
              <a:rPr lang="en-US" dirty="0"/>
              <a:t>t send them. This week, the Kentucky County Clerks Association says it</a:t>
            </a:r>
            <a:r>
              <a:rPr lang="fr-FR" dirty="0"/>
              <a:t>'</a:t>
            </a:r>
            <a:r>
              <a:rPr lang="en-US" dirty="0"/>
              <a:t>s been swamped with cries for help from local officials after Governor Steve </a:t>
            </a:r>
            <a:r>
              <a:rPr lang="en-US" dirty="0" err="1"/>
              <a:t>Beshear</a:t>
            </a:r>
            <a:r>
              <a:rPr lang="en-US" dirty="0"/>
              <a:t> (D) ordered government workers to abide by the ruling. Resistance comes with a heavy price: a year in prison for "</a:t>
            </a:r>
            <a:r>
              <a:rPr lang="en-US" dirty="0">
                <a:hlinkClick r:id="rId4"/>
              </a:rPr>
              <a:t>first-degree official misconduct</a:t>
            </a:r>
            <a:r>
              <a:rPr lang="en-US" dirty="0"/>
              <a:t>." That </a:t>
            </a:r>
            <a:r>
              <a:rPr lang="en-US" dirty="0" err="1"/>
              <a:t>doesn</a:t>
            </a:r>
            <a:r>
              <a:rPr lang="fr-FR" dirty="0"/>
              <a:t>'</a:t>
            </a:r>
            <a:r>
              <a:rPr lang="en-US" dirty="0"/>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lang="fr-FR" dirty="0"/>
              <a:t>'</a:t>
            </a:r>
            <a:r>
              <a:rPr lang="en-US" dirty="0"/>
              <a:t>t stand alone."</a:t>
            </a:r>
          </a:p>
          <a:p>
            <a:r>
              <a:rPr lang="en-US" dirty="0"/>
              <a:t>Gay activists have started </a:t>
            </a:r>
            <a:r>
              <a:rPr lang="en-US" dirty="0">
                <a:hlinkClick r:id="rId5"/>
              </a:rPr>
              <a:t>picketing Davis</a:t>
            </a:r>
            <a:r>
              <a:rPr lang="fr-FR" dirty="0">
                <a:hlinkClick r:id="rId5"/>
              </a:rPr>
              <a:t>'</a:t>
            </a:r>
            <a:r>
              <a:rPr lang="en-US" dirty="0">
                <a:hlinkClick r:id="rId5"/>
              </a:rPr>
              <a:t>s office</a:t>
            </a:r>
            <a:r>
              <a:rPr lang="en-US" dirty="0"/>
              <a:t>, but she refuses to resign. If the government won</a:t>
            </a:r>
            <a:r>
              <a:rPr lang="fr-FR" dirty="0"/>
              <a:t>'</a:t>
            </a:r>
            <a:r>
              <a:rPr lang="en-US" dirty="0"/>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lang="en-US" dirty="0"/>
              <a:t>That could be several. Of the 254 counties in Texas, </a:t>
            </a:r>
            <a:r>
              <a:rPr lang="en-US" dirty="0">
                <a:hlinkClick r:id="rId6"/>
              </a:rPr>
              <a:t>less than half (114)</a:t>
            </a:r>
            <a:r>
              <a:rPr lang="en-US" dirty="0"/>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lang="en-US" dirty="0"/>
              <a:t>In some states, the turmoil is even splitting the executive and legislative branches. After Governor Asa Hutchinson (R) </a:t>
            </a:r>
            <a:r>
              <a:rPr lang="en-US" dirty="0">
                <a:hlinkClick r:id="rId7"/>
              </a:rPr>
              <a:t>insisted</a:t>
            </a:r>
            <a:r>
              <a:rPr lang="en-US" dirty="0"/>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lang="en-US" dirty="0"/>
              <a:t>Down in Mississippi, the handful of clerks handing in their resignation letters includes Linda </a:t>
            </a:r>
            <a:r>
              <a:rPr lang="en-US" dirty="0" err="1"/>
              <a:t>Barnette</a:t>
            </a:r>
            <a:r>
              <a:rPr lang="en-US" dirty="0"/>
              <a:t>. After 24 years, the Grenada County Baptist said that when it came to her job or her faith, there was never any real debate. "My final authority is the Bible," </a:t>
            </a:r>
            <a:r>
              <a:rPr lang="en-US" dirty="0">
                <a:hlinkClick r:id="rId8"/>
              </a:rPr>
              <a:t>she told Fox News</a:t>
            </a:r>
            <a:r>
              <a:rPr lang="fr-FR" dirty="0">
                <a:hlinkClick r:id="rId8"/>
              </a:rPr>
              <a:t>'</a:t>
            </a:r>
            <a:r>
              <a:rPr lang="en-US" dirty="0">
                <a:hlinkClick r:id="rId8"/>
              </a:rPr>
              <a:t>s Todd Starnes</a:t>
            </a:r>
            <a:r>
              <a:rPr lang="en-US" dirty="0"/>
              <a:t>. In her mind, the battle is finally at the church</a:t>
            </a:r>
            <a:r>
              <a:rPr lang="fr-FR" dirty="0"/>
              <a:t>'</a:t>
            </a:r>
            <a:r>
              <a:rPr lang="en-US" dirty="0"/>
              <a:t>s door. "Christians are being put to the test," she said. </a:t>
            </a:r>
            <a:r>
              <a:rPr lang="fr-FR" dirty="0"/>
              <a:t>'</a:t>
            </a:r>
            <a:r>
              <a:rPr lang="en-US" dirty="0"/>
              <a:t>We</a:t>
            </a:r>
            <a:r>
              <a:rPr lang="fr-FR" dirty="0"/>
              <a:t>'</a:t>
            </a:r>
            <a:r>
              <a:rPr lang="en-US" dirty="0"/>
              <a:t>re going to see the true Christians who stand. It</a:t>
            </a:r>
            <a:r>
              <a:rPr lang="fr-FR" dirty="0"/>
              <a:t>'</a:t>
            </a:r>
            <a:r>
              <a:rPr lang="en-US" dirty="0"/>
              <a:t>s going to be time to stop talking the talk. It</a:t>
            </a:r>
            <a:r>
              <a:rPr lang="fr-FR" dirty="0"/>
              <a:t>'</a:t>
            </a:r>
            <a:r>
              <a:rPr lang="en-US" dirty="0"/>
              <a:t>s going to come down to that."</a:t>
            </a:r>
          </a:p>
          <a:p>
            <a:r>
              <a:rPr lang="en-US" dirty="0"/>
              <a:t>One man who knows about walking the walk is Governor Bobby Jindal (R-La.). Fortunately, the Louisiana governor was as prepared for this as he would be for any local disaster and had the foresight to protect religious liberty in law. People in Indiana and Arizona </a:t>
            </a:r>
            <a:r>
              <a:rPr lang="en-US" dirty="0" err="1"/>
              <a:t>weren</a:t>
            </a:r>
            <a:r>
              <a:rPr lang="fr-FR" dirty="0"/>
              <a:t>'</a:t>
            </a:r>
            <a:r>
              <a:rPr lang="en-US" dirty="0"/>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lang="en-US" dirty="0">
                <a:hlinkClick r:id="rId9"/>
              </a:rPr>
              <a:t>he jabbed</a:t>
            </a:r>
            <a:r>
              <a:rPr lang="en-US" dirty="0"/>
              <a:t>.</a:t>
            </a:r>
          </a:p>
          <a:p>
            <a:r>
              <a:rPr lang="en-US" dirty="0"/>
              <a:t>The reality is, the First Amendment has been around a lot longer than whatever "rights" the Court invented June 26. And with a growing chorus of conservative leaders, Bobby Jindal is willing to go to the mat to defend them. Your state officials should too. </a:t>
            </a:r>
            <a:r>
              <a:rPr lang="en-US" dirty="0">
                <a:hlinkClick r:id="rId10"/>
              </a:rPr>
              <a:t>Contact your leaders</a:t>
            </a:r>
            <a:r>
              <a:rPr lang="en-US" dirty="0"/>
              <a:t> and ask them to follow in the footsteps of courageous conservatives like Governor Jindal and Ken Paxton. Also, don</a:t>
            </a:r>
            <a:r>
              <a:rPr lang="fr-FR" dirty="0"/>
              <a:t>'</a:t>
            </a:r>
            <a:r>
              <a:rPr lang="en-US" dirty="0"/>
              <a:t>t miss the Governor in his own words from </a:t>
            </a:r>
            <a:r>
              <a:rPr lang="en-US" dirty="0">
                <a:hlinkClick r:id="rId11"/>
              </a:rPr>
              <a:t>yesterday</a:t>
            </a:r>
            <a:r>
              <a:rPr lang="fr-FR" dirty="0">
                <a:hlinkClick r:id="rId11"/>
              </a:rPr>
              <a:t>'</a:t>
            </a:r>
            <a:r>
              <a:rPr lang="en-US" dirty="0">
                <a:hlinkClick r:id="rId11"/>
              </a:rPr>
              <a:t>s radio interview on "Washington Watch</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02662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his Action Alert on 30 June 2015:</a:t>
            </a:r>
          </a:p>
          <a:p>
            <a:r>
              <a:rPr lang="en-US" baseline="0" dirty="0"/>
              <a:t>"</a:t>
            </a:r>
            <a:r>
              <a:rPr lang="en-US" sz="1200" kern="1200" dirty="0">
                <a:solidFill>
                  <a:schemeClr val="tx1"/>
                </a:solidFill>
                <a:latin typeface="+mn-lt"/>
                <a:ea typeface="+mn-ea"/>
                <a:cs typeface="+mn-cs"/>
              </a:rPr>
              <a:t>Last week, the Supreme Court ruled in </a:t>
            </a:r>
            <a:r>
              <a:rPr lang="en-US" sz="1200" i="1" kern="1200" dirty="0" err="1">
                <a:solidFill>
                  <a:schemeClr val="tx1"/>
                </a:solidFill>
                <a:latin typeface="+mn-lt"/>
                <a:ea typeface="+mn-ea"/>
                <a:cs typeface="+mn-cs"/>
              </a:rPr>
              <a:t>Obergefell</a:t>
            </a:r>
            <a:r>
              <a:rPr lang="en-US" sz="1200" i="1" kern="1200" dirty="0">
                <a:solidFill>
                  <a:schemeClr val="tx1"/>
                </a:solidFill>
                <a:latin typeface="+mn-lt"/>
                <a:ea typeface="+mn-ea"/>
                <a:cs typeface="+mn-cs"/>
              </a:rPr>
              <a:t> v. Hodges</a:t>
            </a:r>
            <a:r>
              <a:rPr lang="en-US" sz="1200" i="0" kern="1200" dirty="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378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Tony Perkins (President</a:t>
            </a:r>
            <a:r>
              <a:rPr lang="en-US" baseline="0" dirty="0"/>
              <a:t> of Family Research Council) wrote on his Action Alert on 30 June 2015:</a:t>
            </a:r>
          </a:p>
          <a:p>
            <a:r>
              <a:rPr lang="en-US" sz="1200" i="0" kern="1200" dirty="0">
                <a:solidFill>
                  <a:schemeClr val="tx1"/>
                </a:solidFill>
                <a:latin typeface="+mn-lt"/>
                <a:ea typeface="+mn-ea"/>
                <a:cs typeface="+mn-cs"/>
              </a:rPr>
              <a:t>"Businesses and organizations continue to be threatened because of their owners</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 faith. An Oregon bakery owned by Aaron and Melissa Klein was fined $135,000 simply for declining to make a wedding cake for a same-sex wedding. </a:t>
            </a:r>
            <a:r>
              <a:rPr lang="en-US" sz="1200" i="0" kern="1200" dirty="0" err="1">
                <a:solidFill>
                  <a:schemeClr val="tx1"/>
                </a:solidFill>
                <a:latin typeface="+mn-lt"/>
                <a:ea typeface="+mn-ea"/>
                <a:cs typeface="+mn-cs"/>
              </a:rPr>
              <a:t>Barronelle</a:t>
            </a:r>
            <a:r>
              <a:rPr lang="en-US" sz="1200" i="0" kern="1200" dirty="0">
                <a:solidFill>
                  <a:schemeClr val="tx1"/>
                </a:solidFill>
                <a:latin typeface="+mn-lt"/>
                <a:ea typeface="+mn-ea"/>
                <a:cs typeface="+mn-cs"/>
              </a:rPr>
              <a:t> </a:t>
            </a:r>
            <a:r>
              <a:rPr lang="en-US" sz="1200" i="0" kern="1200" dirty="0" err="1">
                <a:solidFill>
                  <a:schemeClr val="tx1"/>
                </a:solidFill>
                <a:latin typeface="+mn-lt"/>
                <a:ea typeface="+mn-ea"/>
                <a:cs typeface="+mn-cs"/>
              </a:rPr>
              <a:t>Stutzman</a:t>
            </a:r>
            <a:r>
              <a:rPr lang="en-US" sz="1200" i="0" kern="1200" dirty="0">
                <a:solidFill>
                  <a:schemeClr val="tx1"/>
                </a:solidFill>
                <a:latin typeface="+mn-lt"/>
                <a:ea typeface="+mn-ea"/>
                <a:cs typeface="+mn-cs"/>
              </a:rPr>
              <a:t>, a grandmother in Washington state, had to close her floral business because of the crippling fees imposed on her for not providing flower arrangements for a same-sex wedding</a:t>
            </a:r>
            <a:r>
              <a:rPr lang="en-US" sz="1200" i="0" kern="1200" baseline="0" dirty="0">
                <a:solidFill>
                  <a:schemeClr val="tx1"/>
                </a:solidFill>
                <a:latin typeface="+mn-lt"/>
                <a:ea typeface="+mn-ea"/>
                <a:cs typeface="+mn-cs"/>
              </a:rPr>
              <a:t> [of the two men in the picture here].</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r>
              <a:rPr lang="en-US" sz="1200" i="0" kern="1200" dirty="0">
                <a:solidFill>
                  <a:schemeClr val="tx1"/>
                </a:solidFill>
                <a:latin typeface="+mn-lt"/>
                <a:ea typeface="+mn-ea"/>
                <a:cs typeface="+mn-cs"/>
              </a:rPr>
              <a:t>Our Founders envisioned a nation where the moral and religious beliefs of individuals, faith-based organizations, and business owners would be protected, not a nation where one</a:t>
            </a:r>
            <a:r>
              <a:rPr lang="fr-FR" sz="1200" i="0" kern="1200" dirty="0">
                <a:solidFill>
                  <a:schemeClr val="tx1"/>
                </a:solidFill>
                <a:latin typeface="+mn-lt"/>
                <a:ea typeface="+mn-ea"/>
                <a:cs typeface="+mn-cs"/>
              </a:rPr>
              <a:t>'</a:t>
            </a:r>
            <a:r>
              <a:rPr lang="en-US" sz="1200" i="0" kern="1200" dirty="0">
                <a:solidFill>
                  <a:schemeClr val="tx1"/>
                </a:solidFill>
                <a:latin typeface="+mn-lt"/>
                <a:ea typeface="+mn-ea"/>
                <a:cs typeface="+mn-cs"/>
              </a:rPr>
              <a:t>s convictions about marriage could be used as a disqualifying factor for interaction with the federal government.</a:t>
            </a:r>
          </a:p>
          <a:p>
            <a:r>
              <a:rPr lang="en-US" sz="1200" i="0" kern="1200" dirty="0">
                <a:solidFill>
                  <a:schemeClr val="tx1"/>
                </a:solidFill>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lang="en-US" sz="1200" i="0" kern="1200" dirty="0" err="1">
                <a:solidFill>
                  <a:schemeClr val="tx1"/>
                </a:solidFill>
                <a:latin typeface="+mn-lt"/>
                <a:ea typeface="+mn-ea"/>
                <a:cs typeface="+mn-cs"/>
              </a:rPr>
              <a:t>Raúl</a:t>
            </a:r>
            <a:r>
              <a:rPr lang="en-US" sz="1200" i="0" kern="1200" dirty="0">
                <a:solidFill>
                  <a:schemeClr val="tx1"/>
                </a:solidFill>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171848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5091255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794510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665091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30156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pPr>
                <a:defRPr/>
              </a:pPr>
              <a:t>‹#›</a:t>
            </a:fld>
            <a:endParaRPr lang="en-US"/>
          </a:p>
        </p:txBody>
      </p:sp>
    </p:spTree>
    <p:extLst>
      <p:ext uri="{BB962C8B-B14F-4D97-AF65-F5344CB8AC3E}">
        <p14:creationId xmlns:p14="http://schemas.microsoft.com/office/powerpoint/2010/main" val="121820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pPr>
                <a:defRPr/>
              </a:pPr>
              <a:t>‹#›</a:t>
            </a:fld>
            <a:endParaRPr lang="en-US"/>
          </a:p>
        </p:txBody>
      </p:sp>
    </p:spTree>
    <p:extLst>
      <p:ext uri="{BB962C8B-B14F-4D97-AF65-F5344CB8AC3E}">
        <p14:creationId xmlns:p14="http://schemas.microsoft.com/office/powerpoint/2010/main" val="1320892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pPr>
                <a:defRPr/>
              </a:pPr>
              <a:t>‹#›</a:t>
            </a:fld>
            <a:endParaRPr lang="en-US"/>
          </a:p>
        </p:txBody>
      </p:sp>
    </p:spTree>
    <p:extLst>
      <p:ext uri="{BB962C8B-B14F-4D97-AF65-F5344CB8AC3E}">
        <p14:creationId xmlns:p14="http://schemas.microsoft.com/office/powerpoint/2010/main" val="3110875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pPr>
                <a:defRPr/>
              </a:pPr>
              <a:t>‹#›</a:t>
            </a:fld>
            <a:endParaRPr lang="en-US"/>
          </a:p>
        </p:txBody>
      </p:sp>
    </p:spTree>
    <p:extLst>
      <p:ext uri="{BB962C8B-B14F-4D97-AF65-F5344CB8AC3E}">
        <p14:creationId xmlns:p14="http://schemas.microsoft.com/office/powerpoint/2010/main" val="18281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pPr>
                <a:defRPr/>
              </a:pPr>
              <a:t>‹#›</a:t>
            </a:fld>
            <a:endParaRPr lang="en-US"/>
          </a:p>
        </p:txBody>
      </p:sp>
    </p:spTree>
    <p:extLst>
      <p:ext uri="{BB962C8B-B14F-4D97-AF65-F5344CB8AC3E}">
        <p14:creationId xmlns:p14="http://schemas.microsoft.com/office/powerpoint/2010/main" val="96373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pPr>
                <a:defRPr/>
              </a:pPr>
              <a:t>‹#›</a:t>
            </a:fld>
            <a:endParaRPr lang="en-US"/>
          </a:p>
        </p:txBody>
      </p:sp>
    </p:spTree>
    <p:extLst>
      <p:ext uri="{BB962C8B-B14F-4D97-AF65-F5344CB8AC3E}">
        <p14:creationId xmlns:p14="http://schemas.microsoft.com/office/powerpoint/2010/main" val="129246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pPr>
                <a:defRPr/>
              </a:pPr>
              <a:t>‹#›</a:t>
            </a:fld>
            <a:endParaRPr lang="en-US"/>
          </a:p>
        </p:txBody>
      </p:sp>
    </p:spTree>
    <p:extLst>
      <p:ext uri="{BB962C8B-B14F-4D97-AF65-F5344CB8AC3E}">
        <p14:creationId xmlns:p14="http://schemas.microsoft.com/office/powerpoint/2010/main" val="313836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847175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pPr>
                <a:defRPr/>
              </a:pPr>
              <a:t>‹#›</a:t>
            </a:fld>
            <a:endParaRPr lang="en-US"/>
          </a:p>
        </p:txBody>
      </p:sp>
    </p:spTree>
    <p:extLst>
      <p:ext uri="{BB962C8B-B14F-4D97-AF65-F5344CB8AC3E}">
        <p14:creationId xmlns:p14="http://schemas.microsoft.com/office/powerpoint/2010/main" val="2808940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pPr>
                <a:defRPr/>
              </a:pPr>
              <a:t>‹#›</a:t>
            </a:fld>
            <a:endParaRPr lang="en-US"/>
          </a:p>
        </p:txBody>
      </p:sp>
    </p:spTree>
    <p:extLst>
      <p:ext uri="{BB962C8B-B14F-4D97-AF65-F5344CB8AC3E}">
        <p14:creationId xmlns:p14="http://schemas.microsoft.com/office/powerpoint/2010/main" val="3509694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pPr>
                <a:defRPr/>
              </a:pPr>
              <a:t>‹#›</a:t>
            </a:fld>
            <a:endParaRPr lang="en-US"/>
          </a:p>
        </p:txBody>
      </p:sp>
    </p:spTree>
    <p:extLst>
      <p:ext uri="{BB962C8B-B14F-4D97-AF65-F5344CB8AC3E}">
        <p14:creationId xmlns:p14="http://schemas.microsoft.com/office/powerpoint/2010/main" val="2337343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1034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114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1809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2216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44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133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137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65925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5344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7596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322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6399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312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182807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699295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839962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53642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6089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98290580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24294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23372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00665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06875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80718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6301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838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68224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1350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9664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1630861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8230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05749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5894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653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138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4010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6279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26657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4522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4485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54764150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54B0C62E-B419-49D1-98E7-1AC2C3D19522}" type="slidenum">
              <a:rPr lang="en-US" smtClean="0"/>
              <a:pPr>
                <a:defRPr/>
              </a:pPr>
              <a:t>‹#›</a:t>
            </a:fld>
            <a:endParaRPr lang="en-US" dirty="0"/>
          </a:p>
        </p:txBody>
      </p:sp>
    </p:spTree>
    <p:extLst>
      <p:ext uri="{BB962C8B-B14F-4D97-AF65-F5344CB8AC3E}">
        <p14:creationId xmlns:p14="http://schemas.microsoft.com/office/powerpoint/2010/main" val="1496662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3EC61570-9D0E-4040-80E6-7DC0BBE0F48B}" type="slidenum">
              <a:rPr lang="en-US" smtClean="0"/>
              <a:pPr>
                <a:defRPr/>
              </a:pPr>
              <a:t>‹#›</a:t>
            </a:fld>
            <a:endParaRPr lang="en-US" dirty="0"/>
          </a:p>
        </p:txBody>
      </p:sp>
    </p:spTree>
    <p:extLst>
      <p:ext uri="{BB962C8B-B14F-4D97-AF65-F5344CB8AC3E}">
        <p14:creationId xmlns:p14="http://schemas.microsoft.com/office/powerpoint/2010/main" val="3298475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C796810C-3351-4C1F-921A-77282E125D8D}" type="slidenum">
              <a:rPr lang="en-US" smtClean="0"/>
              <a:pPr>
                <a:defRPr/>
              </a:pPr>
              <a:t>‹#›</a:t>
            </a:fld>
            <a:endParaRPr lang="en-US" dirty="0"/>
          </a:p>
        </p:txBody>
      </p:sp>
    </p:spTree>
    <p:extLst>
      <p:ext uri="{BB962C8B-B14F-4D97-AF65-F5344CB8AC3E}">
        <p14:creationId xmlns:p14="http://schemas.microsoft.com/office/powerpoint/2010/main" val="4261502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75FA30A9-3D1F-4000-8836-472CAA41B79E}" type="slidenum">
              <a:rPr lang="en-US" smtClean="0"/>
              <a:pPr>
                <a:defRPr/>
              </a:pPr>
              <a:t>‹#›</a:t>
            </a:fld>
            <a:endParaRPr lang="en-US" dirty="0"/>
          </a:p>
        </p:txBody>
      </p:sp>
    </p:spTree>
    <p:extLst>
      <p:ext uri="{BB962C8B-B14F-4D97-AF65-F5344CB8AC3E}">
        <p14:creationId xmlns:p14="http://schemas.microsoft.com/office/powerpoint/2010/main" val="3734271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30CF08B9-923F-4D1E-90A3-0F7B226D0A7A}" type="slidenum">
              <a:rPr lang="en-US" smtClean="0"/>
              <a:pPr>
                <a:defRPr/>
              </a:pPr>
              <a:t>‹#›</a:t>
            </a:fld>
            <a:endParaRPr lang="en-US" dirty="0"/>
          </a:p>
        </p:txBody>
      </p:sp>
    </p:spTree>
    <p:extLst>
      <p:ext uri="{BB962C8B-B14F-4D97-AF65-F5344CB8AC3E}">
        <p14:creationId xmlns:p14="http://schemas.microsoft.com/office/powerpoint/2010/main" val="2556466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2E3D9B75-44CD-47DE-A3BB-AA90CCDCD1B0}" type="slidenum">
              <a:rPr lang="en-US" smtClean="0"/>
              <a:pPr>
                <a:defRPr/>
              </a:pPr>
              <a:t>‹#›</a:t>
            </a:fld>
            <a:endParaRPr lang="en-US" dirty="0"/>
          </a:p>
        </p:txBody>
      </p:sp>
    </p:spTree>
    <p:extLst>
      <p:ext uri="{BB962C8B-B14F-4D97-AF65-F5344CB8AC3E}">
        <p14:creationId xmlns:p14="http://schemas.microsoft.com/office/powerpoint/2010/main" val="2984443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A3BFA169-5F5D-4A7D-923C-FDFBCDA83F79}" type="slidenum">
              <a:rPr lang="en-US" smtClean="0"/>
              <a:pPr>
                <a:defRPr/>
              </a:pPr>
              <a:t>‹#›</a:t>
            </a:fld>
            <a:endParaRPr lang="en-US" dirty="0"/>
          </a:p>
        </p:txBody>
      </p:sp>
    </p:spTree>
    <p:extLst>
      <p:ext uri="{BB962C8B-B14F-4D97-AF65-F5344CB8AC3E}">
        <p14:creationId xmlns:p14="http://schemas.microsoft.com/office/powerpoint/2010/main" val="165172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A9C09C59-A0BD-45D2-B892-C4F128CE6CA8}" type="slidenum">
              <a:rPr lang="en-US" smtClean="0"/>
              <a:pPr>
                <a:defRPr/>
              </a:pPr>
              <a:t>‹#›</a:t>
            </a:fld>
            <a:endParaRPr lang="en-US" dirty="0"/>
          </a:p>
        </p:txBody>
      </p:sp>
    </p:spTree>
    <p:extLst>
      <p:ext uri="{BB962C8B-B14F-4D97-AF65-F5344CB8AC3E}">
        <p14:creationId xmlns:p14="http://schemas.microsoft.com/office/powerpoint/2010/main" val="3020447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EB28B5B8-E37F-4C23-AB36-F06351F22EAF}" type="slidenum">
              <a:rPr lang="en-US" smtClean="0"/>
              <a:pPr>
                <a:defRPr/>
              </a:pPr>
              <a:t>‹#›</a:t>
            </a:fld>
            <a:endParaRPr lang="en-US" dirty="0"/>
          </a:p>
        </p:txBody>
      </p:sp>
    </p:spTree>
    <p:extLst>
      <p:ext uri="{BB962C8B-B14F-4D97-AF65-F5344CB8AC3E}">
        <p14:creationId xmlns:p14="http://schemas.microsoft.com/office/powerpoint/2010/main" val="4036729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65AAA9AC-B61E-41EA-8BED-E0BE0A472313}" type="slidenum">
              <a:rPr lang="en-US" smtClean="0"/>
              <a:pPr>
                <a:defRPr/>
              </a:pPr>
              <a:t>‹#›</a:t>
            </a:fld>
            <a:endParaRPr lang="en-US" dirty="0"/>
          </a:p>
        </p:txBody>
      </p:sp>
    </p:spTree>
    <p:extLst>
      <p:ext uri="{BB962C8B-B14F-4D97-AF65-F5344CB8AC3E}">
        <p14:creationId xmlns:p14="http://schemas.microsoft.com/office/powerpoint/2010/main" val="254036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658865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D13E32B6-0844-4DD9-87CE-663BE538FAE6}" type="slidenum">
              <a:rPr lang="en-US" smtClean="0"/>
              <a:pPr>
                <a:defRPr/>
              </a:pPr>
              <a:t>‹#›</a:t>
            </a:fld>
            <a:endParaRPr lang="en-US" dirty="0"/>
          </a:p>
        </p:txBody>
      </p:sp>
    </p:spTree>
    <p:extLst>
      <p:ext uri="{BB962C8B-B14F-4D97-AF65-F5344CB8AC3E}">
        <p14:creationId xmlns:p14="http://schemas.microsoft.com/office/powerpoint/2010/main" val="1874981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D50D180B-73BF-45A8-B5B3-C1C0246F37E8}" type="slidenum">
              <a:rPr lang="en-US" smtClean="0"/>
              <a:pPr>
                <a:defRPr/>
              </a:pPr>
              <a:t>‹#›</a:t>
            </a:fld>
            <a:endParaRPr lang="en-US" dirty="0"/>
          </a:p>
        </p:txBody>
      </p:sp>
    </p:spTree>
    <p:extLst>
      <p:ext uri="{BB962C8B-B14F-4D97-AF65-F5344CB8AC3E}">
        <p14:creationId xmlns:p14="http://schemas.microsoft.com/office/powerpoint/2010/main" val="598646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b="0" i="0">
                <a:latin typeface="Arial" panose="020B0604020202020204" pitchFamily="34" charset="0"/>
                <a:ea typeface="+mn-ea"/>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0" i="0">
                <a:latin typeface="Arial" panose="020B0604020202020204" pitchFamily="34" charset="0"/>
                <a:ea typeface="+mn-ea"/>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0" i="0">
                <a:latin typeface="Arial" panose="020B0604020202020204" pitchFamily="34" charset="0"/>
                <a:ea typeface="ＭＳ Ｐゴシック" charset="0"/>
                <a:cs typeface="ＭＳ Ｐゴシック" charset="0"/>
              </a:defRPr>
            </a:lvl1pPr>
          </a:lstStyle>
          <a:p>
            <a:pPr>
              <a:defRPr/>
            </a:pPr>
            <a:fld id="{85D72F0C-7DFE-40DF-95E3-261CCC6A7960}" type="slidenum">
              <a:rPr lang="en-US" smtClean="0"/>
              <a:pPr>
                <a:defRPr/>
              </a:pPr>
              <a:t>‹#›</a:t>
            </a:fld>
            <a:endParaRPr lang="en-US" dirty="0"/>
          </a:p>
        </p:txBody>
      </p:sp>
    </p:spTree>
    <p:extLst>
      <p:ext uri="{BB962C8B-B14F-4D97-AF65-F5344CB8AC3E}">
        <p14:creationId xmlns:p14="http://schemas.microsoft.com/office/powerpoint/2010/main" val="15458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399637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87906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15137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27769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68861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5974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6628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15236288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111404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730715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751783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7375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3401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838371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755732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802122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336709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928280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832226331"/>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2550223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4275259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3870250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1292951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9277094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8477380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55F991D0-A1B2-9F42-90B3-8624B8ADF385}" type="slidenum">
              <a:rPr lang="en-US"/>
              <a:pPr eaLnBrk="1" hangingPunct="1">
                <a:defRPr/>
              </a:pPr>
              <a:t>‹#›</a:t>
            </a:fld>
            <a:endParaRPr lang="en-US"/>
          </a:p>
        </p:txBody>
      </p:sp>
    </p:spTree>
    <p:extLst>
      <p:ext uri="{BB962C8B-B14F-4D97-AF65-F5344CB8AC3E}">
        <p14:creationId xmlns:p14="http://schemas.microsoft.com/office/powerpoint/2010/main" val="1338994148"/>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765818"/>
      </p:ext>
    </p:extLst>
  </p:cSld>
  <p:clrMap bg1="dk2" tx1="lt1" bg2="dk1" tx2="lt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4653EB0D-B9C1-0C42-B6E0-0BA47D69BD6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996455"/>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1/7/24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761341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622923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4092340093"/>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0" i="0" smtClean="0">
                <a:solidFill>
                  <a:srgbClr val="000000"/>
                </a:solidFill>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0" i="0" smtClean="0">
                <a:solidFill>
                  <a:srgbClr val="000000"/>
                </a:solidFill>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0" i="0" smtClean="0">
                <a:solidFill>
                  <a:srgbClr val="000000"/>
                </a:solidFill>
                <a:latin typeface="Arial" panose="020B0604020202020204" pitchFamily="34" charset="0"/>
              </a:defRPr>
            </a:lvl1pPr>
          </a:lstStyle>
          <a:p>
            <a:pPr>
              <a:defRPr/>
            </a:pPr>
            <a:fld id="{0D90A5C3-151A-49E1-B9B0-44DA5DB61A55}" type="slidenum">
              <a:rPr lang="en-US" smtClean="0"/>
              <a:pPr>
                <a:defRPr/>
              </a:pPr>
              <a:t>‹#›</a:t>
            </a:fld>
            <a:endParaRPr lang="en-US" dirty="0"/>
          </a:p>
        </p:txBody>
      </p:sp>
    </p:spTree>
    <p:extLst>
      <p:ext uri="{BB962C8B-B14F-4D97-AF65-F5344CB8AC3E}">
        <p14:creationId xmlns:p14="http://schemas.microsoft.com/office/powerpoint/2010/main" val="4099503002"/>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04450341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235892927"/>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D2059-AA97-094D-ABF8-ACC32CE16B0B}"/>
              </a:ext>
            </a:extLst>
          </p:cNvPr>
          <p:cNvPicPr>
            <a:picLocks noChangeAspect="1"/>
          </p:cNvPicPr>
          <p:nvPr/>
        </p:nvPicPr>
        <p:blipFill>
          <a:blip r:embed="rId2"/>
          <a:stretch>
            <a:fillRect/>
          </a:stretch>
        </p:blipFill>
        <p:spPr>
          <a:xfrm>
            <a:off x="-3107" y="0"/>
            <a:ext cx="9144000" cy="5134708"/>
          </a:xfrm>
          <a:prstGeom prst="rect">
            <a:avLst/>
          </a:prstGeom>
        </p:spPr>
      </p:pic>
      <p:sp>
        <p:nvSpPr>
          <p:cNvPr id="2" name="Title 1"/>
          <p:cNvSpPr>
            <a:spLocks noGrp="1"/>
          </p:cNvSpPr>
          <p:nvPr>
            <p:ph type="title"/>
          </p:nvPr>
        </p:nvSpPr>
        <p:spPr>
          <a:xfrm>
            <a:off x="0" y="4859676"/>
            <a:ext cx="9144000" cy="1529528"/>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ormAutofit fontScale="90000"/>
          </a:bodyPr>
          <a:lstStyle/>
          <a:p>
            <a:pPr>
              <a:defRPr/>
            </a:pPr>
            <a:r>
              <a:rPr lang="ar-JO" sz="11500" b="1" dirty="0">
                <a:solidFill>
                  <a:schemeClr val="bg1"/>
                </a:solidFill>
                <a:effectLst>
                  <a:glow rad="342900">
                    <a:schemeClr val="tx1">
                      <a:alpha val="75000"/>
                    </a:schemeClr>
                  </a:glow>
                </a:effectLst>
                <a:cs typeface="+mn-cs"/>
              </a:rPr>
              <a:t>المثلية الجنسية</a:t>
            </a:r>
            <a:endParaRPr lang="en-US" sz="11500" b="1" dirty="0">
              <a:solidFill>
                <a:schemeClr val="bg1"/>
              </a:solidFill>
              <a:effectLst>
                <a:glow rad="342900">
                  <a:schemeClr val="tx1">
                    <a:alpha val="75000"/>
                  </a:schemeClr>
                </a:glow>
              </a:effectLst>
              <a:ea typeface="+mj-ea"/>
              <a:cs typeface="+mn-cs"/>
            </a:endParaRPr>
          </a:p>
        </p:txBody>
      </p:sp>
      <p:sp>
        <p:nvSpPr>
          <p:cNvPr id="4" name="Rectangle 3">
            <a:extLst>
              <a:ext uri="{FF2B5EF4-FFF2-40B4-BE49-F238E27FC236}">
                <a16:creationId xmlns:a16="http://schemas.microsoft.com/office/drawing/2014/main" id="{1CE000E7-206E-3443-8779-87A19EF10297}"/>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1"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mn-cs"/>
              </a:rPr>
              <a:t>د. ريك جريفيث • مؤسسة الدراسات اللاهوتية الأردنية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mn-cs"/>
              </a:rPr>
              <a:t>BibleStudyDownloads.org</a:t>
            </a:r>
          </a:p>
        </p:txBody>
      </p:sp>
    </p:spTree>
    <p:extLst>
      <p:ext uri="{BB962C8B-B14F-4D97-AF65-F5344CB8AC3E}">
        <p14:creationId xmlns:p14="http://schemas.microsoft.com/office/powerpoint/2010/main" val="15178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612900"/>
            <a:ext cx="7620000" cy="5245100"/>
          </a:xfrm>
          <a:prstGeom prst="rect">
            <a:avLst/>
          </a:prstGeom>
        </p:spPr>
      </p:pic>
      <p:sp>
        <p:nvSpPr>
          <p:cNvPr id="2" name="Title 1"/>
          <p:cNvSpPr>
            <a:spLocks noGrp="1"/>
          </p:cNvSpPr>
          <p:nvPr>
            <p:ph type="title"/>
          </p:nvPr>
        </p:nvSpPr>
        <p:spPr>
          <a:xfrm>
            <a:off x="38100" y="-9980"/>
            <a:ext cx="9070975" cy="2422979"/>
          </a:xfrm>
        </p:spPr>
        <p:txBody>
          <a:bodyPr/>
          <a:lstStyle/>
          <a:p>
            <a:r>
              <a:rPr lang="ar-JO" sz="3200" b="1" dirty="0">
                <a:effectLst>
                  <a:glow rad="228600">
                    <a:schemeClr val="tx1"/>
                  </a:glow>
                </a:effectLst>
              </a:rPr>
              <a:t>كيف يكون الزواج من كلب مختلفاً إذا كنت تحبه؟ أتمنى اليوم أن نستطيع التركيز على الحل على غرار الكلاب. أحب كلبي روكو وهو يحبني وأتمنى أن نستطيع الزواج يوماً ما.</a:t>
            </a:r>
            <a:br>
              <a:rPr lang="ar-JO" sz="3200" b="1" dirty="0">
                <a:effectLst>
                  <a:glow rad="228600">
                    <a:schemeClr val="tx1"/>
                  </a:glow>
                </a:effectLst>
              </a:rPr>
            </a:br>
            <a:br>
              <a:rPr lang="ar-JO" sz="3200" b="1" dirty="0">
                <a:effectLst>
                  <a:glow rad="228600">
                    <a:schemeClr val="tx1"/>
                  </a:glow>
                </a:effectLst>
              </a:rPr>
            </a:br>
            <a:endParaRPr lang="en-US" sz="3200" b="1" dirty="0">
              <a:effectLst>
                <a:glow rad="228600">
                  <a:schemeClr val="tx1"/>
                </a:glow>
              </a:effectLst>
            </a:endParaRPr>
          </a:p>
        </p:txBody>
      </p:sp>
    </p:spTree>
    <p:extLst>
      <p:ext uri="{BB962C8B-B14F-4D97-AF65-F5344CB8AC3E}">
        <p14:creationId xmlns:p14="http://schemas.microsoft.com/office/powerpoint/2010/main" val="2295827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المحكمة العليا للزواج</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descr="Screen Shot 2015-07-03 at 7.04.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03719"/>
            <a:ext cx="9144000" cy="5354281"/>
          </a:xfrm>
          <a:prstGeom prst="rect">
            <a:avLst/>
          </a:prstGeom>
        </p:spPr>
      </p:pic>
      <p:sp>
        <p:nvSpPr>
          <p:cNvPr id="4" name="矩形 3"/>
          <p:cNvSpPr>
            <a:spLocks noChangeArrowheads="1"/>
          </p:cNvSpPr>
          <p:nvPr/>
        </p:nvSpPr>
        <p:spPr bwMode="auto">
          <a:xfrm>
            <a:off x="1543041" y="2695720"/>
            <a:ext cx="4973339" cy="830997"/>
          </a:xfrm>
          <a:prstGeom prst="rect">
            <a:avLst/>
          </a:prstGeom>
          <a:solidFill>
            <a:schemeClr val="bg1"/>
          </a:solidFill>
          <a:ln>
            <a:noFill/>
          </a:ln>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Times New Roman"/>
                <a:ea typeface="ＭＳ Ｐゴシック" charset="0"/>
                <a:cs typeface="Times New Roman"/>
              </a:rPr>
              <a:t>المسؤولون المحليون يماطلون في زواج المثليين على الرغم من حكم المحكمة العليا</a:t>
            </a:r>
            <a:endParaRPr kumimoji="0" lang="zh-CN" altLang="en-US" sz="2400" b="0"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46259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200" b="1" dirty="0">
                <a:effectLst/>
              </a:rPr>
              <a:t>كيف يجب أن نرد على هذا الحكم 5-4؟</a:t>
            </a:r>
            <a:endParaRPr lang="en-US" sz="3200" b="1" dirty="0">
              <a:effectLst/>
            </a:endParaRP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
        <p:nvSpPr>
          <p:cNvPr id="5" name="矩形 2"/>
          <p:cNvSpPr/>
          <p:nvPr/>
        </p:nvSpPr>
        <p:spPr>
          <a:xfrm>
            <a:off x="183052" y="4025520"/>
            <a:ext cx="8769174" cy="1323439"/>
          </a:xfrm>
          <a:prstGeom prst="rect">
            <a:avLst/>
          </a:prstGeom>
          <a:solidFill>
            <a:srgbClr val="FFE8F5"/>
          </a:solidFill>
          <a:ln>
            <a:solidFill>
              <a:srgbClr val="FFFFF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altLang="zh-CN" sz="2800" b="1" dirty="0">
                <a:solidFill>
                  <a:srgbClr val="800000"/>
                </a:solidFill>
                <a:latin typeface="Times New Roman"/>
                <a:cs typeface="Times New Roman"/>
              </a:rPr>
              <a:t>رد من كلية دالاس اللاهوتية على قرار المحكمة العليا                  بخصوص زواج المثليين</a:t>
            </a:r>
            <a:endParaRPr kumimoji="0" lang="en-US" altLang="zh-CN" sz="2800" b="1" i="0" u="none" strike="noStrike" kern="1200" cap="none" spc="0" normalizeH="0" baseline="0" noProof="0" dirty="0">
              <a:ln>
                <a:noFill/>
              </a:ln>
              <a:solidFill>
                <a:srgbClr val="800000"/>
              </a:solidFill>
              <a:effectLst/>
              <a:uLnTx/>
              <a:uFillTx/>
              <a:latin typeface="Times New Roman"/>
              <a:ea typeface="+mn-ea"/>
              <a:cs typeface="Times New Roman"/>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800000"/>
                </a:solidFill>
                <a:effectLst/>
                <a:uLnTx/>
                <a:uFillTx/>
                <a:latin typeface="Arial"/>
                <a:ea typeface="+mn-ea"/>
                <a:cs typeface="Arial"/>
              </a:rPr>
              <a:t>مارك ل. بيلي</a:t>
            </a:r>
            <a:endParaRPr kumimoji="0" lang="zh-CN" altLang="en-US" sz="2400" b="0" i="0" u="none" strike="noStrike" kern="1200" cap="none" spc="0" normalizeH="0" baseline="0" noProof="0" dirty="0">
              <a:ln>
                <a:noFill/>
              </a:ln>
              <a:solidFill>
                <a:srgbClr val="800000"/>
              </a:solidFill>
              <a:effectLst/>
              <a:uLnTx/>
              <a:uFillTx/>
              <a:latin typeface="Arial"/>
              <a:ea typeface="+mn-ea"/>
              <a:cs typeface="Arial"/>
            </a:endParaRPr>
          </a:p>
        </p:txBody>
      </p:sp>
    </p:spTree>
    <p:extLst>
      <p:ext uri="{BB962C8B-B14F-4D97-AF65-F5344CB8AC3E}">
        <p14:creationId xmlns:p14="http://schemas.microsoft.com/office/powerpoint/2010/main" val="64200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نستطيع أن نقول لا؟</a:t>
            </a:r>
            <a:endParaRPr lang="en-US" sz="3600" b="1" dirty="0">
              <a:effectLst>
                <a:glow rad="228600">
                  <a:schemeClr val="tx1"/>
                </a:glow>
              </a:effectLst>
            </a:endParaRPr>
          </a:p>
        </p:txBody>
      </p:sp>
      <p:pic>
        <p:nvPicPr>
          <p:cNvPr id="4" name="Picture 3"/>
          <p:cNvPicPr>
            <a:picLocks noChangeAspect="1"/>
          </p:cNvPicPr>
          <p:nvPr/>
        </p:nvPicPr>
        <p:blipFill>
          <a:blip r:embed="rId3"/>
          <a:stretch>
            <a:fillRect/>
          </a:stretch>
        </p:blipFill>
        <p:spPr>
          <a:xfrm>
            <a:off x="-34925" y="985157"/>
            <a:ext cx="9144000" cy="279757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7530" y="2993571"/>
            <a:ext cx="3848559" cy="3864429"/>
          </a:xfrm>
          <a:prstGeom prst="rect">
            <a:avLst/>
          </a:prstGeom>
        </p:spPr>
      </p:pic>
      <p:sp>
        <p:nvSpPr>
          <p:cNvPr id="6" name="Title 1"/>
          <p:cNvSpPr txBox="1">
            <a:spLocks/>
          </p:cNvSpPr>
          <p:nvPr/>
        </p:nvSpPr>
        <p:spPr bwMode="auto">
          <a:xfrm>
            <a:off x="38099" y="4108449"/>
            <a:ext cx="4642758" cy="2132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b="1" dirty="0">
                <a:solidFill>
                  <a:srgbClr val="FFFFFF"/>
                </a:solidFill>
                <a:effectLst>
                  <a:glow rad="228600">
                    <a:srgbClr val="000000"/>
                  </a:glow>
                </a:effectLst>
              </a:rPr>
              <a:t>200 ألف دولار   غرامة ورسوم قانونية</a:t>
            </a:r>
            <a:endParaRPr kumimoji="0" lang="en-US" sz="4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08" charset="-128"/>
              <a:cs typeface="Arial"/>
            </a:endParaRPr>
          </a:p>
        </p:txBody>
      </p:sp>
      <p:sp>
        <p:nvSpPr>
          <p:cNvPr id="7" name="矩形 2"/>
          <p:cNvSpPr/>
          <p:nvPr/>
        </p:nvSpPr>
        <p:spPr>
          <a:xfrm>
            <a:off x="5239100" y="981223"/>
            <a:ext cx="3869975" cy="461665"/>
          </a:xfrm>
          <a:prstGeom prst="rect">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mn-ea"/>
                <a:cs typeface="Arial"/>
              </a:rPr>
              <a:t>أخبار عاجلة:</a:t>
            </a:r>
            <a:endParaRPr kumimoji="0" lang="zh-CN" altLang="en-US"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 name="矩形 6"/>
          <p:cNvSpPr/>
          <p:nvPr/>
        </p:nvSpPr>
        <p:spPr>
          <a:xfrm>
            <a:off x="4276456" y="1530475"/>
            <a:ext cx="4800600" cy="1479480"/>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lvl="0" algn="ctr" defTabSz="457200">
              <a:defRPr/>
            </a:pPr>
            <a:r>
              <a:rPr lang="ar-JO" altLang="zh-CN" b="1" dirty="0">
                <a:solidFill>
                  <a:srgbClr val="FFFFFF"/>
                </a:solidFill>
                <a:latin typeface="Arial"/>
                <a:ea typeface="ＭＳ Ｐゴシック" pitchFamily="-108" charset="-128"/>
                <a:cs typeface="Arial"/>
              </a:rPr>
              <a:t>قواعد محكمة واشنطن                         ضد بارونيل ستوتزمان</a:t>
            </a:r>
            <a:endParaRPr kumimoji="0" lang="zh-CN" alt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248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r>
              <a:rPr lang="ar-JO" sz="3600" b="1" dirty="0">
                <a:effectLst>
                  <a:glow rad="228600">
                    <a:schemeClr val="tx1"/>
                  </a:glow>
                </a:effectLst>
              </a:rPr>
              <a:t>هل نستطيع المساعدة؟</a:t>
            </a:r>
            <a:endParaRPr lang="en-US" sz="3600" b="1" dirty="0">
              <a:effectLst>
                <a:glow rad="228600">
                  <a:schemeClr val="tx1"/>
                </a:glow>
              </a:effectLst>
            </a:endParaRPr>
          </a:p>
        </p:txBody>
      </p:sp>
      <p:pic>
        <p:nvPicPr>
          <p:cNvPr id="7" name="Picture 6"/>
          <p:cNvPicPr>
            <a:picLocks noChangeAspect="1"/>
          </p:cNvPicPr>
          <p:nvPr/>
        </p:nvPicPr>
        <p:blipFill>
          <a:blip r:embed="rId3"/>
          <a:stretch>
            <a:fillRect/>
          </a:stretch>
        </p:blipFill>
        <p:spPr>
          <a:xfrm>
            <a:off x="0" y="1137332"/>
            <a:ext cx="9143999" cy="5707625"/>
          </a:xfrm>
          <a:prstGeom prst="rect">
            <a:avLst/>
          </a:prstGeom>
        </p:spPr>
      </p:pic>
      <p:sp>
        <p:nvSpPr>
          <p:cNvPr id="9" name="矩形 3"/>
          <p:cNvSpPr>
            <a:spLocks noChangeArrowheads="1"/>
          </p:cNvSpPr>
          <p:nvPr/>
        </p:nvSpPr>
        <p:spPr bwMode="auto">
          <a:xfrm>
            <a:off x="6314906" y="4159934"/>
            <a:ext cx="2511802" cy="523220"/>
          </a:xfrm>
          <a:prstGeom prst="rect">
            <a:avLst/>
          </a:prstGeom>
          <a:solidFill>
            <a:srgbClr val="EEA017"/>
          </a:solidFill>
          <a:ln w="9525">
            <a:solidFill>
              <a:srgbClr val="FF9933"/>
            </a:solid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FFFFFF"/>
                </a:solidFill>
                <a:effectLst/>
                <a:uLnTx/>
                <a:uFillTx/>
                <a:latin typeface="Arial" charset="0"/>
                <a:ea typeface="ＭＳ Ｐゴシック" charset="0"/>
              </a:rPr>
              <a:t>Donate Now</a:t>
            </a:r>
            <a:endPar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3" name="Group 2"/>
          <p:cNvGrpSpPr/>
          <p:nvPr/>
        </p:nvGrpSpPr>
        <p:grpSpPr>
          <a:xfrm>
            <a:off x="5156200" y="1754129"/>
            <a:ext cx="3987800" cy="5194300"/>
            <a:chOff x="5481486" y="1905000"/>
            <a:chExt cx="3987800" cy="5194300"/>
          </a:xfrm>
        </p:grpSpPr>
        <p:pic>
          <p:nvPicPr>
            <p:cNvPr id="8" name="Picture 7"/>
            <p:cNvPicPr>
              <a:picLocks noChangeAspect="1"/>
            </p:cNvPicPr>
            <p:nvPr/>
          </p:nvPicPr>
          <p:blipFill>
            <a:blip r:embed="rId4"/>
            <a:stretch>
              <a:fillRect/>
            </a:stretch>
          </p:blipFill>
          <p:spPr>
            <a:xfrm>
              <a:off x="5481486" y="1905000"/>
              <a:ext cx="3987800" cy="5194300"/>
            </a:xfrm>
            <a:prstGeom prst="rect">
              <a:avLst/>
            </a:prstGeom>
          </p:spPr>
        </p:pic>
        <p:sp>
          <p:nvSpPr>
            <p:cNvPr id="6" name="矩形 3"/>
            <p:cNvSpPr>
              <a:spLocks noChangeArrowheads="1"/>
            </p:cNvSpPr>
            <p:nvPr/>
          </p:nvSpPr>
          <p:spPr bwMode="auto">
            <a:xfrm>
              <a:off x="5820116" y="4654820"/>
              <a:ext cx="2888984" cy="646331"/>
            </a:xfrm>
            <a:prstGeom prst="rect">
              <a:avLst/>
            </a:prstGeom>
            <a:solidFill>
              <a:srgbClr val="EEA017"/>
            </a:solidFill>
            <a:ln w="9525">
              <a:solidFill>
                <a:srgbClr val="FF9933"/>
              </a:solidFill>
              <a:miter lim="800000"/>
              <a:headEnd/>
              <a:tailEnd/>
            </a:ln>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FFFF"/>
                  </a:solidFill>
                  <a:effectLst/>
                  <a:uLnTx/>
                  <a:uFillTx/>
                  <a:latin typeface="Arial" charset="0"/>
                  <a:ea typeface="ＭＳ Ｐゴシック" charset="0"/>
                </a:rPr>
                <a:t>Donate Now</a:t>
              </a:r>
              <a:endPar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5" name="矩形 2"/>
          <p:cNvSpPr/>
          <p:nvPr/>
        </p:nvSpPr>
        <p:spPr>
          <a:xfrm>
            <a:off x="-1" y="1286119"/>
            <a:ext cx="9109075" cy="584775"/>
          </a:xfrm>
          <a:prstGeom prst="rect">
            <a:avLst/>
          </a:prstGeom>
          <a:solidFill>
            <a:schemeClr val="bg1"/>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مساعدة بارونيل (زهور آرلين)</a:t>
            </a:r>
            <a:endParaRPr kumimoji="0" lang="en-US" altLang="zh-CN" sz="32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02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4000" b="1" dirty="0">
                <a:effectLst>
                  <a:glow rad="228600">
                    <a:schemeClr val="tx1"/>
                  </a:glow>
                </a:effectLst>
              </a:rPr>
              <a:t>قضايا أخرى</a:t>
            </a:r>
            <a:endParaRPr lang="en-US" sz="4000" b="1" dirty="0">
              <a:effectLst>
                <a:glow rad="228600">
                  <a:schemeClr val="tx1"/>
                </a:glow>
              </a:effectLst>
            </a:endParaRPr>
          </a:p>
        </p:txBody>
      </p:sp>
      <p:pic>
        <p:nvPicPr>
          <p:cNvPr id="5" name="Picture 4"/>
          <p:cNvPicPr>
            <a:picLocks noChangeAspect="1"/>
          </p:cNvPicPr>
          <p:nvPr/>
        </p:nvPicPr>
        <p:blipFill>
          <a:blip r:embed="rId3"/>
          <a:stretch>
            <a:fillRect/>
          </a:stretch>
        </p:blipFill>
        <p:spPr>
          <a:xfrm>
            <a:off x="4358249" y="1324428"/>
            <a:ext cx="4750826" cy="5533571"/>
          </a:xfrm>
          <a:prstGeom prst="rect">
            <a:avLst/>
          </a:prstGeom>
        </p:spPr>
      </p:pic>
      <p:pic>
        <p:nvPicPr>
          <p:cNvPr id="4" name="Picture 3"/>
          <p:cNvPicPr>
            <a:picLocks noChangeAspect="1"/>
          </p:cNvPicPr>
          <p:nvPr/>
        </p:nvPicPr>
        <p:blipFill>
          <a:blip r:embed="rId4"/>
          <a:stretch>
            <a:fillRect/>
          </a:stretch>
        </p:blipFill>
        <p:spPr>
          <a:xfrm>
            <a:off x="0" y="1187450"/>
            <a:ext cx="5528412" cy="3692979"/>
          </a:xfrm>
          <a:prstGeom prst="rect">
            <a:avLst/>
          </a:prstGeom>
        </p:spPr>
      </p:pic>
    </p:spTree>
    <p:extLst>
      <p:ext uri="{BB962C8B-B14F-4D97-AF65-F5344CB8AC3E}">
        <p14:creationId xmlns:p14="http://schemas.microsoft.com/office/powerpoint/2010/main" val="268176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6143" y="952500"/>
            <a:ext cx="6077857" cy="5905500"/>
          </a:xfrm>
          <a:prstGeom prst="rect">
            <a:avLst/>
          </a:prstGeom>
        </p:spPr>
      </p:pic>
      <p:sp>
        <p:nvSpPr>
          <p:cNvPr id="2" name="Title 1"/>
          <p:cNvSpPr>
            <a:spLocks noGrp="1"/>
          </p:cNvSpPr>
          <p:nvPr>
            <p:ph type="title"/>
          </p:nvPr>
        </p:nvSpPr>
        <p:spPr>
          <a:xfrm>
            <a:off x="0" y="0"/>
            <a:ext cx="5807075" cy="6813550"/>
          </a:xfrm>
        </p:spPr>
        <p:txBody>
          <a:bodyPr/>
          <a:lstStyle/>
          <a:p>
            <a:r>
              <a:rPr lang="ar-JO" sz="4000" b="1" dirty="0">
                <a:effectLst>
                  <a:glow rad="228600">
                    <a:schemeClr val="tx1"/>
                  </a:glow>
                </a:effectLst>
              </a:rPr>
              <a:t>من الأفضل أن تكون جاهزاً ومن الأفضل أن تكون مستعداً لأنه سيأتي. سيكون هناك اضطهاد على المسيحيين بسبب موقفنا</a:t>
            </a:r>
            <a:br>
              <a:rPr lang="en-US" sz="4000" b="1" dirty="0">
                <a:effectLst>
                  <a:glow rad="228600">
                    <a:schemeClr val="tx1"/>
                  </a:glow>
                </a:effectLst>
              </a:rPr>
            </a:br>
            <a:br>
              <a:rPr lang="en-US" sz="4000" b="1" dirty="0">
                <a:effectLst>
                  <a:glow rad="228600">
                    <a:schemeClr val="tx1"/>
                  </a:glow>
                </a:effectLst>
              </a:rPr>
            </a:br>
            <a:r>
              <a:rPr lang="ar-JO" sz="4000" b="1" dirty="0">
                <a:effectLst>
                  <a:glow rad="228600">
                    <a:schemeClr val="tx1"/>
                  </a:glow>
                </a:effectLst>
              </a:rPr>
              <a:t>القس فرانكلين غريهام</a:t>
            </a:r>
            <a:endParaRPr lang="en-US" sz="4000" b="1" dirty="0">
              <a:effectLst>
                <a:glow rad="228600">
                  <a:schemeClr val="tx1"/>
                </a:glow>
              </a:effectLst>
            </a:endParaRPr>
          </a:p>
        </p:txBody>
      </p:sp>
    </p:spTree>
    <p:extLst>
      <p:ext uri="{BB962C8B-B14F-4D97-AF65-F5344CB8AC3E}">
        <p14:creationId xmlns:p14="http://schemas.microsoft.com/office/powerpoint/2010/main" val="298830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4048" y="44450"/>
            <a:ext cx="3449919" cy="1414244"/>
          </a:xfrm>
        </p:spPr>
        <p:txBody>
          <a:bodyPr/>
          <a:lstStyle/>
          <a:p>
            <a:r>
              <a:rPr lang="ar-JO" sz="3600" b="1" dirty="0">
                <a:effectLst>
                  <a:glow rad="228600">
                    <a:schemeClr val="tx1"/>
                  </a:glow>
                </a:effectLst>
              </a:rPr>
              <a:t>كيم ديفيس</a:t>
            </a:r>
            <a:br>
              <a:rPr lang="en-US" sz="3600" b="1" dirty="0">
                <a:effectLst>
                  <a:glow rad="228600">
                    <a:schemeClr val="tx1"/>
                  </a:glow>
                </a:effectLst>
              </a:rPr>
            </a:br>
            <a:r>
              <a:rPr lang="ar-JO" sz="3600" b="1" dirty="0">
                <a:effectLst>
                  <a:glow rad="228600">
                    <a:schemeClr val="tx1"/>
                  </a:glow>
                </a:effectLst>
              </a:rPr>
              <a:t>(1 أيلول 2015)</a:t>
            </a:r>
            <a:endParaRPr lang="en-US" sz="3600" b="1" dirty="0">
              <a:effectLst>
                <a:glow rad="228600">
                  <a:schemeClr val="tx1"/>
                </a:glow>
              </a:effectLst>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114805" cy="4864100"/>
          </a:xfrm>
          <a:prstGeom prst="rect">
            <a:avLst/>
          </a:prstGeom>
        </p:spPr>
      </p:pic>
      <p:pic>
        <p:nvPicPr>
          <p:cNvPr id="9" name="Picture 8"/>
          <p:cNvPicPr>
            <a:picLocks noChangeAspect="1"/>
          </p:cNvPicPr>
          <p:nvPr/>
        </p:nvPicPr>
        <p:blipFill>
          <a:blip r:embed="rId4"/>
          <a:stretch>
            <a:fillRect/>
          </a:stretch>
        </p:blipFill>
        <p:spPr>
          <a:xfrm>
            <a:off x="4234850" y="4131174"/>
            <a:ext cx="4415691" cy="2488844"/>
          </a:xfrm>
          <a:prstGeom prst="rect">
            <a:avLst/>
          </a:prstGeom>
        </p:spPr>
      </p:pic>
      <p:pic>
        <p:nvPicPr>
          <p:cNvPr id="10" name="Picture 9"/>
          <p:cNvPicPr>
            <a:picLocks noChangeAspect="1"/>
          </p:cNvPicPr>
          <p:nvPr/>
        </p:nvPicPr>
        <p:blipFill>
          <a:blip r:embed="rId5"/>
          <a:stretch>
            <a:fillRect/>
          </a:stretch>
        </p:blipFill>
        <p:spPr>
          <a:xfrm>
            <a:off x="5936609" y="1691054"/>
            <a:ext cx="2713932" cy="2677746"/>
          </a:xfrm>
          <a:prstGeom prst="rect">
            <a:avLst/>
          </a:prstGeom>
        </p:spPr>
      </p:pic>
      <p:pic>
        <p:nvPicPr>
          <p:cNvPr id="11" name="Picture 10"/>
          <p:cNvPicPr>
            <a:picLocks noChangeAspect="1"/>
          </p:cNvPicPr>
          <p:nvPr/>
        </p:nvPicPr>
        <p:blipFill>
          <a:blip r:embed="rId6"/>
          <a:stretch>
            <a:fillRect/>
          </a:stretch>
        </p:blipFill>
        <p:spPr>
          <a:xfrm>
            <a:off x="-1" y="4419600"/>
            <a:ext cx="4356100" cy="2438400"/>
          </a:xfrm>
          <a:prstGeom prst="rect">
            <a:avLst/>
          </a:prstGeom>
        </p:spPr>
      </p:pic>
    </p:spTree>
    <p:extLst>
      <p:ext uri="{BB962C8B-B14F-4D97-AF65-F5344CB8AC3E}">
        <p14:creationId xmlns:p14="http://schemas.microsoft.com/office/powerpoint/2010/main" val="2426711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FAA26D3D-D897-4be2-8F04-BA451C77F1D7}"/>
          </a:extLst>
        </p:spPr>
        <p:txBody>
          <a:bodyPr/>
          <a:lstStyle/>
          <a:p>
            <a:pPr rtl="1"/>
            <a:r>
              <a:rPr lang="ar-JO" sz="4000" b="1" dirty="0"/>
              <a:t>أ</a:t>
            </a:r>
            <a:r>
              <a:rPr lang="ar-SA" sz="4000" b="1" dirty="0"/>
              <a:t>شعياء </a:t>
            </a:r>
            <a:r>
              <a:rPr lang="ar-JO" sz="4000" b="1" dirty="0"/>
              <a:t>5: 20</a:t>
            </a:r>
            <a:endParaRPr lang="ar-SA" sz="4000" b="1" dirty="0"/>
          </a:p>
        </p:txBody>
      </p:sp>
      <p:sp>
        <p:nvSpPr>
          <p:cNvPr id="319491" name="Title 1"/>
          <p:cNvSpPr txBox="1">
            <a:spLocks/>
          </p:cNvSpPr>
          <p:nvPr/>
        </p:nvSpPr>
        <p:spPr bwMode="auto">
          <a:xfrm>
            <a:off x="0" y="1268413"/>
            <a:ext cx="9109075" cy="3652837"/>
          </a:xfrm>
          <a:prstGeom prst="rect">
            <a:avLst/>
          </a:prstGeom>
          <a:noFill/>
          <a:ln w="9525">
            <a:noFill/>
            <a:miter lim="800000"/>
            <a:headEnd/>
            <a:tailEnd/>
          </a:ln>
        </p:spPr>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ويل للقائلين للشر خيراً وللخير شراً الجاعلين الظلام نوراً والنور ظلاماً الجاعلين المر حلواً والحلو مراً </a:t>
            </a:r>
            <a:endParaRPr kumimoji="0" lang="en-SG"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80251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كأجناسها وكان كذلك فعمل الله وحوش الأرض كاجناسها والبهائم كأجناسها وجميع دبابات الأرض كأجناسها ورأى الله ذلك أنه حسن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١: ٢٤-٢٥)</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6974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397000"/>
            <a:ext cx="9131300" cy="5461000"/>
          </a:xfrm>
          <a:prstGeom prst="rect">
            <a:avLst/>
          </a:prstGeom>
        </p:spPr>
      </p:pic>
    </p:spTree>
    <p:extLst>
      <p:ext uri="{BB962C8B-B14F-4D97-AF65-F5344CB8AC3E}">
        <p14:creationId xmlns:p14="http://schemas.microsoft.com/office/powerpoint/2010/main" val="387432271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١ : ٢٦)</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1916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خلق الله .... اليوم ٦</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3536172" y="88997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615950" y="5336208"/>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١ : ٢٧)</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23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 </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(تكوين ١ : ٢٨)</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3033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وقال الله إني قد أعطيتكم كل بقل يبزر بزراً على وجه كل الأرض وكل شجر فيه ثمر يبزر بزراً لكم يكون طعاماً (٢٩)</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66760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251520" y="3962400"/>
            <a:ext cx="8740080"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ولكل حيوان الأرض وكل طير السماء وكل دبابة على الأرض فيها نفس حية أعطيت كل عشب أخضر طعاماً (30)</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167366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35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Gen. 2:22 NAS</a:t>
            </a:r>
          </a:p>
        </p:txBody>
      </p:sp>
      <p:sp>
        <p:nvSpPr>
          <p:cNvPr id="4210692" name="Text Box 4"/>
          <p:cNvSpPr txBox="1">
            <a:spLocks noChangeArrowheads="1"/>
          </p:cNvSpPr>
          <p:nvPr/>
        </p:nvSpPr>
        <p:spPr bwMode="auto">
          <a:xfrm>
            <a:off x="2667000" y="21380"/>
            <a:ext cx="647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وبنى الرب الإله </a:t>
            </a:r>
            <a:r>
              <a:rPr kumimoji="0" lang="ar-JO" sz="3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الضلع</a:t>
            </a: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التي أخذها من آدم امرأة وأحضرها إلى آدم</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5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a:cs typeface="Arial" panose="020B0604020202020204" pitchFamily="34" charset="0"/>
              </a:rPr>
              <a:t>تكوين 2 : 22</a:t>
            </a:r>
            <a:endParaRPr kumimoji="0" lang="en-US" sz="5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425672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fontScale="90000"/>
          </a:bodyPr>
          <a:lstStyle/>
          <a:p>
            <a:pPr eaLnBrk="1" hangingPunct="1">
              <a:defRPr/>
            </a:pP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br>
              <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006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b="1" dirty="0">
                <a:solidFill>
                  <a:schemeClr val="bg1"/>
                </a:solidFill>
                <a:latin typeface="Arial" panose="020B0604020202020204" pitchFamily="34" charset="0"/>
                <a:cs typeface="Arial" panose="020B0604020202020204" pitchFamily="34" charset="0"/>
              </a:rPr>
              <a:t>صورة الأطفال آدم وحواء</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338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وحواء مع الحية</a:t>
            </a:r>
            <a:endParaRPr lang="en-US" sz="4800"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927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ar-JO" sz="3600" b="1" dirty="0">
                <a:effectLst>
                  <a:glow rad="228600">
                    <a:schemeClr val="tx1"/>
                  </a:glow>
                </a:effectLst>
              </a:rPr>
              <a:t>قبل القرار</a:t>
            </a:r>
            <a:endParaRPr lang="en-US" sz="3600" b="1" dirty="0">
              <a:effectLst>
                <a:glow rad="228600">
                  <a:schemeClr val="tx1"/>
                </a:glow>
              </a:effectLst>
            </a:endParaRPr>
          </a:p>
        </p:txBody>
      </p:sp>
      <p:sp>
        <p:nvSpPr>
          <p:cNvPr id="5" name="Text Box 4"/>
          <p:cNvSpPr txBox="1">
            <a:spLocks noChangeArrowheads="1"/>
          </p:cNvSpPr>
          <p:nvPr/>
        </p:nvSpPr>
        <p:spPr bwMode="auto">
          <a:xfrm>
            <a:off x="6813549" y="736600"/>
            <a:ext cx="2003769"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غير 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مأزق 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rial"/>
                <a:ea typeface="MS PGothic" charset="0"/>
                <a:cs typeface="Arial"/>
              </a:rPr>
              <a:t>قانوني</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8" name="Text Box 4"/>
          <p:cNvSpPr txBox="1">
            <a:spLocks noChangeArrowheads="1"/>
          </p:cNvSpPr>
          <p:nvPr/>
        </p:nvSpPr>
        <p:spPr bwMode="auto">
          <a:xfrm>
            <a:off x="215900" y="170490"/>
            <a:ext cx="8601419" cy="58477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a:ea typeface="MS PGothic" charset="0"/>
                <a:cs typeface="Arial"/>
              </a:rPr>
              <a:t>زواج مثليي الجنس في الولايات المتحدة</a:t>
            </a:r>
            <a:endParaRPr kumimoji="0" lang="ja-JP" altLang="en-US" sz="3200" b="1" i="0" u="none" strike="noStrike" kern="1200" cap="none" spc="0" normalizeH="0" baseline="0" noProof="0" dirty="0">
              <a:ln>
                <a:noFill/>
              </a:ln>
              <a:solidFill>
                <a:srgbClr val="000000"/>
              </a:solidFill>
              <a:effectLst/>
              <a:uLnTx/>
              <a:uFillTx/>
              <a:latin typeface="Arial"/>
              <a:ea typeface="MS PGothic" charset="0"/>
              <a:cs typeface="Arial"/>
            </a:endParaRPr>
          </a:p>
        </p:txBody>
      </p:sp>
    </p:spTree>
    <p:extLst>
      <p:ext uri="{BB962C8B-B14F-4D97-AF65-F5344CB8AC3E}">
        <p14:creationId xmlns:p14="http://schemas.microsoft.com/office/powerpoint/2010/main" val="11468800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a:solidFill>
                  <a:schemeClr val="bg1"/>
                </a:solidFill>
                <a:latin typeface="Arial" panose="020B0604020202020204" pitchFamily="34" charset="0"/>
                <a:ea typeface="ＭＳ Ｐゴシック" charset="0"/>
                <a:cs typeface="Arial" panose="020B0604020202020204" pitchFamily="34" charset="0"/>
              </a:rPr>
              <a:t>The Image of God</a:t>
            </a:r>
            <a:endParaRPr lang="en-US" altLang="zh-CN">
              <a:latin typeface="Arial" panose="020B0604020202020204" pitchFamily="34" charset="0"/>
              <a:ea typeface="ＭＳ Ｐゴシック" charset="0"/>
              <a:cs typeface="Arial" panose="020B0604020202020204" pitchFamily="34"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ما هو ؟</a:t>
            </a:r>
            <a:endParaRPr kumimoji="0" lang="en-US" altLang="zh-CN"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97990"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rPr>
              <a:t>35</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البشر متميزين عن الحيوانات :</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حق حكم الخليقة (1 : 26)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كرامة البشر (9 : 6)</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ar-JO"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rPr>
              <a:t>* القدرة على التواصل مع الله (2 : 16 وما يليها)</a:t>
            </a:r>
            <a:endPar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239398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4889658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"دراساتٌ نقديَّةٌ في العهد الجديد"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98884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44450"/>
            <a:ext cx="9105900" cy="6813550"/>
          </a:xfrm>
          <a:prstGeom prst="rect">
            <a:avLst/>
          </a:prstGeom>
        </p:spPr>
      </p:pic>
      <p:sp>
        <p:nvSpPr>
          <p:cNvPr id="2" name="Title 1"/>
          <p:cNvSpPr>
            <a:spLocks noGrp="1"/>
          </p:cNvSpPr>
          <p:nvPr>
            <p:ph type="title"/>
          </p:nvPr>
        </p:nvSpPr>
        <p:spPr/>
        <p:txBody>
          <a:bodyPr/>
          <a:lstStyle/>
          <a:p>
            <a:r>
              <a:rPr lang="ar-JO" sz="3600" b="1" dirty="0">
                <a:effectLst>
                  <a:glow rad="228600">
                    <a:schemeClr val="tx1"/>
                  </a:glow>
                </a:effectLst>
              </a:rPr>
              <a:t>بعد القرار</a:t>
            </a:r>
            <a:endParaRPr lang="en-US" sz="3600" b="1" dirty="0">
              <a:effectLst>
                <a:glow rad="228600">
                  <a:schemeClr val="tx1"/>
                </a:glow>
              </a:effectLst>
            </a:endParaRPr>
          </a:p>
        </p:txBody>
      </p:sp>
    </p:spTree>
    <p:extLst>
      <p:ext uri="{BB962C8B-B14F-4D97-AF65-F5344CB8AC3E}">
        <p14:creationId xmlns:p14="http://schemas.microsoft.com/office/powerpoint/2010/main" val="1152117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1" y="1735184"/>
            <a:ext cx="9221069" cy="5122816"/>
          </a:xfrm>
          <a:prstGeom prst="rect">
            <a:avLst/>
          </a:prstGeom>
        </p:spPr>
      </p:pic>
    </p:spTree>
    <p:extLst>
      <p:ext uri="{BB962C8B-B14F-4D97-AF65-F5344CB8AC3E}">
        <p14:creationId xmlns:p14="http://schemas.microsoft.com/office/powerpoint/2010/main" val="15786503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419196"/>
            <a:ext cx="9144000" cy="5134708"/>
          </a:xfrm>
          <a:prstGeom prst="rect">
            <a:avLst/>
          </a:prstGeom>
        </p:spPr>
      </p:pic>
    </p:spTree>
    <p:extLst>
      <p:ext uri="{BB962C8B-B14F-4D97-AF65-F5344CB8AC3E}">
        <p14:creationId xmlns:p14="http://schemas.microsoft.com/office/powerpoint/2010/main" val="40137376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Each of Facebook&amp;#39;s 51 New Gender Options Means">
            <a:extLst>
              <a:ext uri="{FF2B5EF4-FFF2-40B4-BE49-F238E27FC236}">
                <a16:creationId xmlns:a16="http://schemas.microsoft.com/office/drawing/2014/main" id="{4E02BD81-4C81-B744-B7AD-8ACBAE1AF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8519" y="0"/>
            <a:ext cx="9289032" cy="507831"/>
          </a:xfrm>
          <a:solidFill>
            <a:schemeClr val="tx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defTabSz="457200" eaLnBrk="1" hangingPunct="1"/>
            <a:r>
              <a:rPr lang="ar-JO" sz="2700" b="1" kern="1200" dirty="0">
                <a:solidFill>
                  <a:schemeClr val="bg1"/>
                </a:solidFill>
                <a:latin typeface="Arial" panose="020B0604020202020204" pitchFamily="34" charset="0"/>
                <a:cs typeface="Arial" panose="020B0604020202020204" pitchFamily="34" charset="0"/>
              </a:rPr>
              <a:t>يمتلك الفيسبوك الآن 51 خيار لتحديد الجنس</a:t>
            </a:r>
            <a:endParaRPr lang="en-US" sz="270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6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r>
              <a:rPr lang="ar-JO" sz="13800" b="1" dirty="0">
                <a:effectLst>
                  <a:glow rad="228600">
                    <a:schemeClr val="tx1"/>
                  </a:glow>
                </a:effectLst>
              </a:rPr>
              <a:t>التداعيات</a:t>
            </a:r>
            <a:endParaRPr lang="en-US" sz="13800" b="1" dirty="0">
              <a:effectLst>
                <a:glow rad="228600">
                  <a:schemeClr val="tx1"/>
                </a:glow>
              </a:effectLst>
            </a:endParaRPr>
          </a:p>
        </p:txBody>
      </p:sp>
    </p:spTree>
    <p:extLst>
      <p:ext uri="{BB962C8B-B14F-4D97-AF65-F5344CB8AC3E}">
        <p14:creationId xmlns:p14="http://schemas.microsoft.com/office/powerpoint/2010/main" val="101642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7-03 at 7.15.1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59331"/>
            <a:ext cx="9144000" cy="5598669"/>
          </a:xfrm>
          <a:prstGeom prst="rect">
            <a:avLst/>
          </a:prstGeom>
        </p:spPr>
      </p:pic>
      <p:sp>
        <p:nvSpPr>
          <p:cNvPr id="2" name="Title 1"/>
          <p:cNvSpPr>
            <a:spLocks noGrp="1"/>
          </p:cNvSpPr>
          <p:nvPr>
            <p:ph type="title"/>
          </p:nvPr>
        </p:nvSpPr>
        <p:spPr>
          <a:xfrm>
            <a:off x="38100" y="-9980"/>
            <a:ext cx="9070975" cy="1269311"/>
          </a:xfrm>
        </p:spPr>
        <p:txBody>
          <a:bodyPr/>
          <a:lstStyle/>
          <a:p>
            <a:r>
              <a:rPr lang="ar-JO" sz="4000" b="1" dirty="0">
                <a:effectLst>
                  <a:glow rad="228600">
                    <a:schemeClr val="tx1"/>
                  </a:glow>
                </a:effectLst>
              </a:rPr>
              <a:t>إلى أي مدى ستصل عملية إعادة التعريف؟</a:t>
            </a:r>
            <a:endParaRPr lang="en-US" sz="4000" b="1" dirty="0">
              <a:effectLst>
                <a:glow rad="228600">
                  <a:schemeClr val="tx1"/>
                </a:glow>
              </a:effectLst>
            </a:endParaRPr>
          </a:p>
        </p:txBody>
      </p:sp>
      <p:sp>
        <p:nvSpPr>
          <p:cNvPr id="5" name="矩形 2"/>
          <p:cNvSpPr/>
          <p:nvPr/>
        </p:nvSpPr>
        <p:spPr>
          <a:xfrm>
            <a:off x="38100" y="1938866"/>
            <a:ext cx="6870700" cy="133882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altLang="zh-CN" sz="2700" b="1" i="0" u="none" strike="noStrike" kern="1200" cap="none" spc="0" normalizeH="0" baseline="0" noProof="0" dirty="0">
                <a:ln>
                  <a:noFill/>
                </a:ln>
                <a:solidFill>
                  <a:srgbClr val="000000"/>
                </a:solidFill>
                <a:effectLst/>
                <a:uLnTx/>
                <a:uFillTx/>
                <a:latin typeface="Arial"/>
                <a:ea typeface="+mn-ea"/>
                <a:cs typeface="Arial"/>
              </a:rPr>
              <a:t>بعد حكم المحكمة العليا بشأن زواج المثليين             سخرية رجل من قول أفعل لكلبه                                 لا تلقى استحسانًا لدى رؤسائه</a:t>
            </a:r>
            <a:endParaRPr kumimoji="0" lang="zh-CN" altLang="en-US" sz="27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96686805"/>
      </p:ext>
    </p:extLst>
  </p:cSld>
  <p:clrMapOvr>
    <a:masterClrMapping/>
  </p:clrMapOvr>
</p:sld>
</file>

<file path=ppt/theme/theme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2004:Templates:Presentations:Designs:Alchemy</Template>
  <TotalTime>1016</TotalTime>
  <Words>3310</Words>
  <Application>Microsoft Macintosh PowerPoint</Application>
  <PresentationFormat>On-screen Show (4:3)</PresentationFormat>
  <Paragraphs>184</Paragraphs>
  <Slides>32</Slides>
  <Notes>23</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32</vt:i4>
      </vt:variant>
    </vt:vector>
  </HeadingPairs>
  <TitlesOfParts>
    <vt:vector size="49" baseType="lpstr">
      <vt:lpstr>ＭＳ Ｐゴシック</vt:lpstr>
      <vt:lpstr>Times</vt:lpstr>
      <vt:lpstr>Arial</vt:lpstr>
      <vt:lpstr>Calibri</vt:lpstr>
      <vt:lpstr>Comic Sans MS</vt:lpstr>
      <vt:lpstr>Tahoma</vt:lpstr>
      <vt:lpstr>Times New Roman</vt:lpstr>
      <vt:lpstr>Wingdings</vt:lpstr>
      <vt:lpstr>3_Orbit</vt:lpstr>
      <vt:lpstr>5_Compass</vt:lpstr>
      <vt:lpstr>Compass</vt:lpstr>
      <vt:lpstr>3_Office Theme</vt:lpstr>
      <vt:lpstr>2_Office Theme</vt:lpstr>
      <vt:lpstr>49_Blank Presentation</vt:lpstr>
      <vt:lpstr>52_Blank Presentation</vt:lpstr>
      <vt:lpstr>12_Default Design</vt:lpstr>
      <vt:lpstr>Orbit</vt:lpstr>
      <vt:lpstr>المثلية الجنسية</vt:lpstr>
      <vt:lpstr>إعادة تعريف الزواج في المحكمة العليا 26 حزيران 2015</vt:lpstr>
      <vt:lpstr>قبل القرار</vt:lpstr>
      <vt:lpstr>بعد القرار</vt:lpstr>
      <vt:lpstr>إعادة تعريف الزواج في المحكمة العليا 26 حزيران 2015</vt:lpstr>
      <vt:lpstr>إعادة تعريف الزواج في المحكمة العليا 26 حزيران 2015</vt:lpstr>
      <vt:lpstr>يمتلك الفيسبوك الآن 51 خيار لتحديد الجنس</vt:lpstr>
      <vt:lpstr>التداعيات</vt:lpstr>
      <vt:lpstr>إلى أي مدى ستصل عملية إعادة التعريف؟</vt:lpstr>
      <vt:lpstr>كيف يكون الزواج من كلب مختلفاً إذا كنت تحبه؟ أتمنى اليوم أن نستطيع التركيز على الحل على غرار الكلاب. أحب كلبي روكو وهو يحبني وأتمنى أن نستطيع الزواج يوماً ما.  </vt:lpstr>
      <vt:lpstr>إعادة تعريف المحكمة العليا للزواج 26 حزيران 2015</vt:lpstr>
      <vt:lpstr>كيف يجب أن نرد على هذا الحكم 5-4؟</vt:lpstr>
      <vt:lpstr>هل نستطيع أن نقول لا؟</vt:lpstr>
      <vt:lpstr>هل نستطيع المساعدة؟</vt:lpstr>
      <vt:lpstr>قضايا أخرى</vt:lpstr>
      <vt:lpstr>من الأفضل أن تكون جاهزاً ومن الأفضل أن تكون مستعداً لأنه سيأتي. سيكون هناك اضطهاد على المسيحيين بسبب موقفنا  القس فرانكلين غريهام</vt:lpstr>
      <vt:lpstr>كيم ديفيس (1 أيلول 2015)</vt:lpstr>
      <vt:lpstr>أشعياء 5: 20</vt:lpstr>
      <vt:lpstr>Animals</vt:lpstr>
      <vt:lpstr>Man</vt:lpstr>
      <vt:lpstr>المرأة</vt:lpstr>
      <vt:lpstr>Mandate</vt:lpstr>
      <vt:lpstr>Food</vt:lpstr>
      <vt:lpstr>Food</vt:lpstr>
      <vt:lpstr> شكل يسوع آدم من التراب (يو 1 : 3,     تك 2 : 7)</vt:lpstr>
      <vt:lpstr>Gen. 2:22 NAS</vt:lpstr>
      <vt:lpstr>خلق يسوع آدم وحواء (تك2 : 21 – 23,  يو 1 : 3)  </vt:lpstr>
      <vt:lpstr>صورة الأطفال آدم وحواء</vt:lpstr>
      <vt:lpstr>آدم وحواء مع الحية</vt:lpstr>
      <vt:lpstr>The Image of God</vt:lpstr>
      <vt:lpstr>Black</vt:lpstr>
      <vt:lpstr>الرابط للعرض التقديميِّ "دراساتٌ نقديَّةٌ في العهد الجديد"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 4:17, 23</dc:title>
  <dc:creator>Rick Griffith</dc:creator>
  <cp:lastModifiedBy>Rick Griffith</cp:lastModifiedBy>
  <cp:revision>30</cp:revision>
  <dcterms:created xsi:type="dcterms:W3CDTF">2005-12-30T08:25:08Z</dcterms:created>
  <dcterms:modified xsi:type="dcterms:W3CDTF">2024-01-07T13:14:50Z</dcterms:modified>
</cp:coreProperties>
</file>