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6" r:id="rId1"/>
    <p:sldMasterId id="2147483778" r:id="rId2"/>
    <p:sldMasterId id="2147483792" r:id="rId3"/>
    <p:sldMasterId id="2147483808" r:id="rId4"/>
    <p:sldMasterId id="2147483820" r:id="rId5"/>
    <p:sldMasterId id="2147483835" r:id="rId6"/>
    <p:sldMasterId id="2147483847" r:id="rId7"/>
    <p:sldMasterId id="2147483861" r:id="rId8"/>
  </p:sldMasterIdLst>
  <p:notesMasterIdLst>
    <p:notesMasterId r:id="rId32"/>
  </p:notesMasterIdLst>
  <p:sldIdLst>
    <p:sldId id="500" r:id="rId9"/>
    <p:sldId id="4753" r:id="rId10"/>
    <p:sldId id="4673" r:id="rId11"/>
    <p:sldId id="4674" r:id="rId12"/>
    <p:sldId id="4675" r:id="rId13"/>
    <p:sldId id="4676" r:id="rId14"/>
    <p:sldId id="4677" r:id="rId15"/>
    <p:sldId id="4678" r:id="rId16"/>
    <p:sldId id="4679" r:id="rId17"/>
    <p:sldId id="4680" r:id="rId18"/>
    <p:sldId id="4681" r:id="rId19"/>
    <p:sldId id="4682" r:id="rId20"/>
    <p:sldId id="4683" r:id="rId21"/>
    <p:sldId id="4684" r:id="rId22"/>
    <p:sldId id="4746" r:id="rId23"/>
    <p:sldId id="4747" r:id="rId24"/>
    <p:sldId id="4748" r:id="rId25"/>
    <p:sldId id="4749" r:id="rId26"/>
    <p:sldId id="4750" r:id="rId27"/>
    <p:sldId id="4751" r:id="rId28"/>
    <p:sldId id="4752" r:id="rId29"/>
    <p:sldId id="286" r:id="rId30"/>
    <p:sldId id="405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9"/>
    <p:restoredTop sz="81838"/>
  </p:normalViewPr>
  <p:slideViewPr>
    <p:cSldViewPr>
      <p:cViewPr varScale="1">
        <p:scale>
          <a:sx n="91" d="100"/>
          <a:sy n="91" d="100"/>
        </p:scale>
        <p:origin x="18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A34AD-571F-EF47-8516-AB6853F9A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88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F32B57-3A86-9244-B6D8-8C7527F5CF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3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63F6F-7B37-B843-9445-A2DD478E86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4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07DF3-68B0-104C-A2F8-1D04BFF94CF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الاصل : </a:t>
            </a:r>
          </a:p>
          <a:p>
            <a:pPr algn="r" eaLnBrk="1" hangingPunct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الواضح ان الرسالة تم بعثها من ايطاليا  ( 13: 24 )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الى موقع اخر . </a:t>
            </a:r>
          </a:p>
          <a:p>
            <a:pPr algn="r" eaLnBrk="1" hangingPunct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ايطاليا نفسها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قد تكون الموقع حيث الايطاليين كانوا مع الكاتب باعثا تحياتهم الى اهل المدن في ايطاليا , ولكن اليهود المؤمنين كانوا يعيشوا مع الامم, لهذا السبب اسرائيل قد تكون الموقع الموجه له الرسالة 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6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07DF3-68B0-104C-A2F8-1D04BFF94CF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6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07DF3-68B0-104C-A2F8-1D04BFF94CF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1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07DF3-68B0-104C-A2F8-1D04BFF94CF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26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38200" y="457200"/>
            <a:ext cx="5181600" cy="3886200"/>
          </a:xfrm>
          <a:solidFill>
            <a:srgbClr val="FFFFFF"/>
          </a:solidFill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3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ar-SA" dirty="0"/>
              <a:t>خلال الثورة اليهودية او التمرد اليهودي الحادث في 66 -73 ق. م.</a:t>
            </a:r>
            <a:r>
              <a:rPr lang="ar-SA" baseline="0" dirty="0"/>
              <a:t> – جميع اليهود – مؤمنين وغير مؤمنين – وجدوا الملجأ في القدس ضد الجيوش الرومانية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6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C2D8E-6BBF-A84C-A684-80F61EF7A2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4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الكاتب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او المؤلف قد زارهم مرة ويريد ان يزورهم مرة اخرى ( 13: 19 , 23 )</a:t>
            </a:r>
          </a:p>
          <a:p>
            <a:r>
              <a:rPr lang="ar-SA" sz="1200" kern="1200" baseline="0" dirty="0">
                <a:solidFill>
                  <a:schemeClr val="tx1"/>
                </a:solidFill>
                <a:effectLst/>
                <a:latin typeface="Arial" pitchFamily="-111" charset="0"/>
                <a:ea typeface="ＭＳ Ｐゴシック" pitchFamily="-111" charset="-128"/>
                <a:cs typeface="+mn-cs"/>
              </a:rPr>
              <a:t>القراء اظهر اهتمام وقلق على تيموثاوس ايضا ( 13: 18) </a:t>
            </a:r>
            <a:endParaRPr lang="ar-S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17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32B57-3A86-9244-B6D8-8C7527F5CF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5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F32B57-3A86-9244-B6D8-8C7527F5CF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superiority of Christ as high priest is the key theme of the letter.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——————————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NC-12-Hebrews Authorship-21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NS-19-Hebrews-92</a:t>
            </a:r>
          </a:p>
        </p:txBody>
      </p:sp>
    </p:spTree>
    <p:extLst>
      <p:ext uri="{BB962C8B-B14F-4D97-AF65-F5344CB8AC3E}">
        <p14:creationId xmlns:p14="http://schemas.microsoft.com/office/powerpoint/2010/main" val="117974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C2D8E-6BBF-A84C-A684-80F61EF7A2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43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NC NT Criticism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nc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Arabic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322E3F-DA25-9D4F-B223-801ED27041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0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E1833-36BD-7E43-B594-6182B562EC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0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B3B06-8207-494D-92B8-1A923E186C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65833-43DF-F248-9470-58D43EAE23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8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4AFCF-3EAC-3B42-9684-3AFF6C58A5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AFA9F-5BFA-AD4F-B9EA-51581F6E52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8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DD639-85E3-7B45-898A-B95E76C0F5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3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55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1074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1159E9B-65F6-EE44-8197-22BC723FD7D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693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12A509C-1FD8-C340-945D-F484F85253F5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349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1FB22D-81DE-E649-9472-2B7AD2F9DA94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18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C6E5ACD-BD47-764C-A0D8-55D787A46B1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06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3451-3110-7849-BA4D-3E82588E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85A18-058D-CB40-9548-EDBC4142E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1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D59F-8A3D-8243-B5C1-E8D39BA6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F05C-C048-424F-B03E-2CEFDCFBDD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5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D5CE-9747-F540-AB7A-474E3CD23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27B5-A034-3B47-A8B6-B20C4D6D2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07A9-4ECC-0C49-BCCA-F4DC692F2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75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1C63-AF6A-2F48-B4E9-4B8207409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75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BA6D-A09F-7743-9EEB-BB607F987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2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9C7D-77E9-934D-B865-C03D98E92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64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344D-3F35-C847-9E4D-E6942A040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2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AABE-A642-554C-BD63-DA3E021B1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8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74DB-EBC2-184C-9361-F0790C9A5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6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6028A-E68B-AC46-88B8-7F3DC9E09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3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88B77C-3DE9-514B-9B83-6A79626DE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2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0081B6-69C5-6B4C-BCA1-445CC8BCD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79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67522-C44E-E94B-8317-505AFBC91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C40E04-9084-2A4C-A231-F24D797B2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51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936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487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71418-BC75-694D-9919-DEBC4E53F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8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2F988E-9414-5A4D-926D-7C61A7DCD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4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6C7165-6B16-AC43-935E-83670B065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2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6D5BF7-B2CD-2745-9211-C6B18DEB3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159E9B-65F6-EE44-8197-22BC723FD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19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2A509C-1FD8-C340-945D-F484F8525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6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1FB22D-81DE-E649-9472-2B7AD2F9D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8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6E5ACD-BD47-764C-A0D8-55D787A46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0580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714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46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158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158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63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722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2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91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064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00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61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140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2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8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9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9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6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1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48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2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150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55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55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6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1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187F-9E32-8749-8A05-9CE2274E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1162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AE58C-07BB-4F46-94FB-C2529707EE8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206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B3BC4-6EB6-1346-9634-15F36F10C26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062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B875-7A5B-D54E-9EA0-D2AD49F4567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278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4AAB-5C73-BC4D-952E-8F2251CDA6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908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46A70-F3AC-8D40-A107-0062B80A0CE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03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598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CFE7D-D536-3D48-9063-6311B52A33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693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FFEC-9E4F-594F-8901-96147C6CF60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08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351ED-5D7A-BB43-B3F0-2D7994E676E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182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9BE6C-2E82-AA45-A91F-C3B3CE573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52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A43D7-A26D-DA40-B8C0-76ED9C937CF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397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ABBA4-9487-D444-BE9D-E99DD34E903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01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5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4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61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288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1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6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30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7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2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1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0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7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85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396028A-E68B-AC46-88B8-7F3DC9E0918E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2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633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688B77C-3DE9-514B-9B83-6A79626DE5A7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826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C0081B6-69C5-6B4C-BCA1-445CC8BCD3B8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349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6267522-C44E-E94B-8317-505AFBC9150C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923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FC40E04-9084-2A4C-A231-F24D797B277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1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2893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812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8471418-BC75-694D-9919-DEBC4E53F4E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6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D2F988E-9414-5A4D-926D-7C61A7DCDFF1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17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E6C7165-6B16-AC43-935E-83670B065C3B}" type="slidenum"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642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06D5BF7-B2CD-2745-9211-C6B18DEB32C6}" type="slidenum"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55F991D0-A1B2-9F42-90B3-8624B8ADF385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4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7D7A15C-BA3C-4C47-93D9-7EC7623FA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9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58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684" cy="4312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84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031032"/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BONES" charset="0"/>
              </a:endParaRPr>
            </a:p>
          </p:txBody>
        </p:sp>
        <p:grpSp>
          <p:nvGrpSpPr>
            <p:cNvPr id="55302" name="Group 6"/>
            <p:cNvGrpSpPr>
              <a:grpSpLocks/>
            </p:cNvGrpSpPr>
            <p:nvPr/>
          </p:nvGrpSpPr>
          <p:grpSpPr bwMode="auto">
            <a:xfrm>
              <a:off x="48" y="102"/>
              <a:ext cx="96" cy="4122"/>
              <a:chOff x="48" y="102"/>
              <a:chExt cx="96" cy="4122"/>
            </a:xfrm>
          </p:grpSpPr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4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48" y="12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5" name="Rectangle 9"/>
              <p:cNvSpPr>
                <a:spLocks noChangeArrowheads="1"/>
              </p:cNvSpPr>
              <p:nvPr/>
            </p:nvSpPr>
            <p:spPr bwMode="auto">
              <a:xfrm>
                <a:off x="48" y="13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6" name="Rectangle 10"/>
              <p:cNvSpPr>
                <a:spLocks noChangeArrowheads="1"/>
              </p:cNvSpPr>
              <p:nvPr/>
            </p:nvSpPr>
            <p:spPr bwMode="auto">
              <a:xfrm>
                <a:off x="48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auto">
              <a:xfrm>
                <a:off x="48" y="168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8" name="Rectangle 12"/>
              <p:cNvSpPr>
                <a:spLocks noChangeArrowheads="1"/>
              </p:cNvSpPr>
              <p:nvPr/>
            </p:nvSpPr>
            <p:spPr bwMode="auto">
              <a:xfrm>
                <a:off x="48" y="18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09" name="Rectangle 13"/>
              <p:cNvSpPr>
                <a:spLocks noChangeArrowheads="1"/>
              </p:cNvSpPr>
              <p:nvPr/>
            </p:nvSpPr>
            <p:spPr bwMode="auto">
              <a:xfrm>
                <a:off x="48" y="196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0" name="Rectangle 14"/>
              <p:cNvSpPr>
                <a:spLocks noChangeArrowheads="1"/>
              </p:cNvSpPr>
              <p:nvPr/>
            </p:nvSpPr>
            <p:spPr bwMode="auto">
              <a:xfrm>
                <a:off x="48" y="211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1" name="Rectangle 15"/>
              <p:cNvSpPr>
                <a:spLocks noChangeArrowheads="1"/>
              </p:cNvSpPr>
              <p:nvPr/>
            </p:nvSpPr>
            <p:spPr bwMode="auto">
              <a:xfrm>
                <a:off x="48" y="22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2" name="Rectangle 16"/>
              <p:cNvSpPr>
                <a:spLocks noChangeArrowheads="1"/>
              </p:cNvSpPr>
              <p:nvPr/>
            </p:nvSpPr>
            <p:spPr bwMode="auto">
              <a:xfrm>
                <a:off x="48" y="24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auto">
              <a:xfrm>
                <a:off x="48" y="25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4" name="Rectangle 18"/>
              <p:cNvSpPr>
                <a:spLocks noChangeArrowheads="1"/>
              </p:cNvSpPr>
              <p:nvPr/>
            </p:nvSpPr>
            <p:spPr bwMode="auto">
              <a:xfrm>
                <a:off x="4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5" name="Rectangle 19"/>
              <p:cNvSpPr>
                <a:spLocks noChangeArrowheads="1"/>
              </p:cNvSpPr>
              <p:nvPr/>
            </p:nvSpPr>
            <p:spPr bwMode="auto">
              <a:xfrm>
                <a:off x="48" y="283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6" name="Rectangle 20"/>
              <p:cNvSpPr>
                <a:spLocks noChangeArrowheads="1"/>
              </p:cNvSpPr>
              <p:nvPr/>
            </p:nvSpPr>
            <p:spPr bwMode="auto">
              <a:xfrm>
                <a:off x="48" y="297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7" name="Rectangle 21"/>
              <p:cNvSpPr>
                <a:spLocks noChangeArrowheads="1"/>
              </p:cNvSpPr>
              <p:nvPr/>
            </p:nvSpPr>
            <p:spPr bwMode="auto">
              <a:xfrm>
                <a:off x="4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8" name="Rectangle 22"/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auto">
              <a:xfrm>
                <a:off x="48" y="340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0" name="Rectangle 24"/>
              <p:cNvSpPr>
                <a:spLocks noChangeArrowheads="1"/>
              </p:cNvSpPr>
              <p:nvPr/>
            </p:nvSpPr>
            <p:spPr bwMode="auto">
              <a:xfrm>
                <a:off x="48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1" name="Rectangle 25"/>
              <p:cNvSpPr>
                <a:spLocks noChangeArrowheads="1"/>
              </p:cNvSpPr>
              <p:nvPr/>
            </p:nvSpPr>
            <p:spPr bwMode="auto">
              <a:xfrm>
                <a:off x="48" y="36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2" name="Rectangle 26"/>
              <p:cNvSpPr>
                <a:spLocks noChangeArrowheads="1"/>
              </p:cNvSpPr>
              <p:nvPr/>
            </p:nvSpPr>
            <p:spPr bwMode="auto">
              <a:xfrm>
                <a:off x="48" y="38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3" name="Rectangle 27"/>
              <p:cNvSpPr>
                <a:spLocks noChangeArrowheads="1"/>
              </p:cNvSpPr>
              <p:nvPr/>
            </p:nvSpPr>
            <p:spPr bwMode="auto">
              <a:xfrm>
                <a:off x="48" y="39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4" name="Rectangle 28"/>
              <p:cNvSpPr>
                <a:spLocks noChangeArrowheads="1"/>
              </p:cNvSpPr>
              <p:nvPr/>
            </p:nvSpPr>
            <p:spPr bwMode="auto">
              <a:xfrm>
                <a:off x="48" y="41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5" name="Rectangle 29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6" name="Rectangle 30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7" name="Rectangle 31"/>
              <p:cNvSpPr>
                <a:spLocks noChangeArrowheads="1"/>
              </p:cNvSpPr>
              <p:nvPr/>
            </p:nvSpPr>
            <p:spPr bwMode="auto">
              <a:xfrm>
                <a:off x="48" y="39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8" name="Rectangle 32"/>
              <p:cNvSpPr>
                <a:spLocks noChangeArrowheads="1"/>
              </p:cNvSpPr>
              <p:nvPr/>
            </p:nvSpPr>
            <p:spPr bwMode="auto">
              <a:xfrm>
                <a:off x="48" y="53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29" name="Rectangle 33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0" name="Rectangle 34"/>
              <p:cNvSpPr>
                <a:spLocks noChangeArrowheads="1"/>
              </p:cNvSpPr>
              <p:nvPr/>
            </p:nvSpPr>
            <p:spPr bwMode="auto">
              <a:xfrm>
                <a:off x="48" y="82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  <p:sp>
            <p:nvSpPr>
              <p:cNvPr id="55331" name="Rectangle 35"/>
              <p:cNvSpPr>
                <a:spLocks noChangeArrowheads="1"/>
              </p:cNvSpPr>
              <p:nvPr/>
            </p:nvSpPr>
            <p:spPr bwMode="auto">
              <a:xfrm>
                <a:off x="48" y="96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BONE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9586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0"/>
        <a:buChar char="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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7FCEC4A-0619-534F-AB0C-4C4D1986D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9B9D5D6-1BF3-DD4B-873D-4EA7FD745283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living beyond myself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8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8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3564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9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-33718" y="30348"/>
            <a:ext cx="9177717" cy="1349375"/>
          </a:xfrm>
          <a:effectLst/>
        </p:spPr>
        <p:txBody>
          <a:bodyPr/>
          <a:lstStyle/>
          <a:p>
            <a:pPr eaLnBrk="1" hangingPunct="1"/>
            <a:r>
              <a:rPr lang="ar-SA" sz="6600" b="1" dirty="0">
                <a:solidFill>
                  <a:schemeClr val="tx1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  <a:reflection stA="50000" endPos="75000" dir="5400000" sy="-100000" algn="bl" rotWithShape="0"/>
                </a:effectLst>
                <a:latin typeface="Arial" charset="0"/>
                <a:ea typeface="ＭＳ Ｐゴシック" charset="0"/>
                <a:cs typeface="ＭＳ Ｐゴシック" charset="0"/>
              </a:rPr>
              <a:t>من كتب رسالة عبرانيين؟ </a:t>
            </a:r>
            <a:endParaRPr lang="en-US" sz="6600" b="1" dirty="0">
              <a:solidFill>
                <a:schemeClr val="tx1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  <a:reflection stA="50000" endPos="75000" dir="5400000" sy="-100000" algn="bl" rotWithShape="0"/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543EA-D544-2C78-F63A-8A5F4A25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 </a:t>
            </a:r>
            <a:r>
              <a:rPr kumimoji="0" lang="ar-JO" sz="2000" b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مركز الدراسات اللاهوتية الأردني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2420328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560387"/>
          </a:xfrm>
        </p:spPr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052514"/>
            <a:ext cx="8724900" cy="5562600"/>
          </a:xfrm>
        </p:spPr>
        <p:txBody>
          <a:bodyPr/>
          <a:lstStyle/>
          <a:p>
            <a:pPr marL="609569" indent="-609569" algn="ctr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الدليل الداخلي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algn="ctr" eaLnBrk="1" hangingPunct="1">
              <a:lnSpc>
                <a:spcPct val="80000"/>
              </a:lnSpc>
              <a:buNone/>
            </a:pP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r>
              <a:rPr lang="ar-SA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المعارضة على ان بولس هو المؤلف </a:t>
            </a:r>
            <a:endParaRPr lang="en-AU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بولس لم يضف الجيل الثاني الذين استلموا الانجيل من تلاميذ يسوع </a:t>
            </a:r>
            <a:r>
              <a:rPr lang="en-AU" b="1" dirty="0">
                <a:latin typeface="Arial" charset="0"/>
                <a:ea typeface="ＭＳ Ｐゴシック" charset="0"/>
              </a:rPr>
              <a:t> (2:3-4; cf. Gal. 1–2)</a:t>
            </a: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SzPct val="80000"/>
              <a:buNone/>
            </a:pPr>
            <a:endParaRPr lang="en-AU" b="1" dirty="0"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التركيز على كهنوت المسيح واعماله الحاضرة لا تتوافق مع كتابات بولس للرسائل التي تركز وتظهر موت وقيامة المسيح </a:t>
            </a:r>
            <a:endParaRPr lang="en-AU" b="1" dirty="0">
              <a:latin typeface="Arial" charset="0"/>
              <a:ea typeface="ＭＳ Ｐゴシック" charset="0"/>
            </a:endParaRPr>
          </a:p>
        </p:txBody>
      </p:sp>
      <p:pic>
        <p:nvPicPr>
          <p:cNvPr id="355332" name="Picture 4" descr="j02340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8397875" y="603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256</a:t>
            </a:r>
          </a:p>
        </p:txBody>
      </p:sp>
    </p:spTree>
    <p:extLst>
      <p:ext uri="{BB962C8B-B14F-4D97-AF65-F5344CB8AC3E}">
        <p14:creationId xmlns:p14="http://schemas.microsoft.com/office/powerpoint/2010/main" val="21398975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560387"/>
          </a:xfrm>
        </p:spPr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4608636" cy="488743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الخلاصة 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44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« من بالحقيقة كتب هذه الرسالة , الله اعلم !»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AU" sz="2800" b="1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اوريجانوس الاسكندرس </a:t>
            </a:r>
            <a:r>
              <a:rPr lang="en-AU" sz="2800" b="1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القرن الثالث الميلادي </a:t>
            </a: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7380" name="Picture 4" descr="j02340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8397875" y="60325"/>
            <a:ext cx="612582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060848"/>
            <a:ext cx="4038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37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109460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346165" y="637656"/>
            <a:ext cx="149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روما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7" y="2855290"/>
            <a:ext cx="652450" cy="7215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54" y="4910185"/>
            <a:ext cx="6346362" cy="1947815"/>
          </a:xfrm>
          <a:effectLst/>
        </p:spPr>
        <p:txBody>
          <a:bodyPr/>
          <a:lstStyle/>
          <a:p>
            <a:pPr algn="ctr"/>
            <a:r>
              <a:rPr lang="ar-SA" sz="48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اين تم كتابة هذا الرسالة ؟ </a:t>
            </a:r>
            <a:endParaRPr lang="en-US" sz="48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8001000" y="-9997"/>
            <a:ext cx="110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256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34019" y="3672938"/>
            <a:ext cx="6980273" cy="158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3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7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9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( عبرا. 13: 24 ب 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9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«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9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.».....يسلم عليكم الذين من إيطاليا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406400">
                  <a:srgbClr val="000000">
                    <a:alpha val="9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816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109460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555514" name="Oval 58"/>
          <p:cNvSpPr>
            <a:spLocks noChangeArrowheads="1"/>
          </p:cNvSpPr>
          <p:nvPr/>
        </p:nvSpPr>
        <p:spPr bwMode="auto">
          <a:xfrm>
            <a:off x="7766050" y="428466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555532" name="Text Box 76"/>
          <p:cNvSpPr txBox="1">
            <a:spLocks noChangeArrowheads="1"/>
          </p:cNvSpPr>
          <p:nvPr/>
        </p:nvSpPr>
        <p:spPr bwMode="auto">
          <a:xfrm>
            <a:off x="7107472" y="3822998"/>
            <a:ext cx="1680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اسرائيل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362815" y="609600"/>
            <a:ext cx="149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روما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7" y="2855290"/>
            <a:ext cx="652450" cy="7215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54" y="4910185"/>
            <a:ext cx="5359538" cy="1947815"/>
          </a:xfrm>
          <a:effectLst/>
        </p:spPr>
        <p:txBody>
          <a:bodyPr/>
          <a:lstStyle/>
          <a:p>
            <a:r>
              <a:rPr lang="ar-SA" sz="48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اين عاش هؤلاء اليهود ؟ </a:t>
            </a:r>
            <a:endParaRPr lang="en-US" sz="48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Oval 58"/>
          <p:cNvSpPr>
            <a:spLocks noChangeArrowheads="1"/>
          </p:cNvSpPr>
          <p:nvPr/>
        </p:nvSpPr>
        <p:spPr bwMode="auto">
          <a:xfrm>
            <a:off x="5838311" y="176713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5179733" y="1305468"/>
            <a:ext cx="2586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اسيا الصغرى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5" name="Oval 58"/>
          <p:cNvSpPr>
            <a:spLocks noChangeArrowheads="1"/>
          </p:cNvSpPr>
          <p:nvPr/>
        </p:nvSpPr>
        <p:spPr bwMode="auto">
          <a:xfrm>
            <a:off x="7216261" y="3173320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6557683" y="2711655"/>
            <a:ext cx="2586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قبرص؟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7" name="Oval 58"/>
          <p:cNvSpPr>
            <a:spLocks noChangeArrowheads="1"/>
          </p:cNvSpPr>
          <p:nvPr/>
        </p:nvSpPr>
        <p:spPr bwMode="auto">
          <a:xfrm>
            <a:off x="3712313" y="4518025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3053735" y="4056360"/>
            <a:ext cx="2586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سيريني؟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8001000" y="-9997"/>
            <a:ext cx="110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256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810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14" grpId="0" animBg="1"/>
      <p:bldP spid="1555532" grpId="0"/>
      <p:bldP spid="1555533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109460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555514" name="Oval 58"/>
          <p:cNvSpPr>
            <a:spLocks noChangeArrowheads="1"/>
          </p:cNvSpPr>
          <p:nvPr/>
        </p:nvSpPr>
        <p:spPr bwMode="auto">
          <a:xfrm>
            <a:off x="4294474" y="4491782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555532" name="Text Box 76"/>
          <p:cNvSpPr txBox="1">
            <a:spLocks noChangeArrowheads="1"/>
          </p:cNvSpPr>
          <p:nvPr/>
        </p:nvSpPr>
        <p:spPr bwMode="auto">
          <a:xfrm>
            <a:off x="4716016" y="4293096"/>
            <a:ext cx="1680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سيريني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362815" y="609600"/>
            <a:ext cx="149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روما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7" y="2855290"/>
            <a:ext cx="652450" cy="7215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54" y="4910185"/>
            <a:ext cx="5359538" cy="1947815"/>
          </a:xfrm>
          <a:effectLst/>
        </p:spPr>
        <p:txBody>
          <a:bodyPr/>
          <a:lstStyle/>
          <a:p>
            <a:r>
              <a:rPr lang="ar-SA" sz="48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زين هودج </a:t>
            </a:r>
            <a:br>
              <a:rPr lang="ar-SA" sz="48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ar-SA" sz="48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يقول ليبيا</a:t>
            </a:r>
            <a:endParaRPr lang="en-US" sz="48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8001000" y="-9997"/>
            <a:ext cx="110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256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3140857">
            <a:off x="821173" y="2473753"/>
            <a:ext cx="4019283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16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14" grpId="0" animBg="1"/>
      <p:bldP spid="1555532" grpId="0"/>
      <p:bldP spid="155553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1094608" y="457200"/>
            <a:ext cx="234950" cy="233363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5514" name="Oval 58"/>
          <p:cNvSpPr>
            <a:spLocks noChangeArrowheads="1"/>
          </p:cNvSpPr>
          <p:nvPr/>
        </p:nvSpPr>
        <p:spPr bwMode="auto">
          <a:xfrm>
            <a:off x="7766050" y="428466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5532" name="Text Box 76"/>
          <p:cNvSpPr txBox="1">
            <a:spLocks noChangeArrowheads="1"/>
          </p:cNvSpPr>
          <p:nvPr/>
        </p:nvSpPr>
        <p:spPr bwMode="auto">
          <a:xfrm>
            <a:off x="7107472" y="3822998"/>
            <a:ext cx="1680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إسرائيل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555533" name="Text Box 77"/>
          <p:cNvSpPr txBox="1">
            <a:spLocks noChangeArrowheads="1"/>
          </p:cNvSpPr>
          <p:nvPr/>
        </p:nvSpPr>
        <p:spPr bwMode="auto">
          <a:xfrm>
            <a:off x="362815" y="609600"/>
            <a:ext cx="1496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روما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7" y="2855290"/>
            <a:ext cx="652450" cy="7215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854" y="4910185"/>
            <a:ext cx="6530090" cy="1947815"/>
          </a:xfrm>
          <a:effectLst/>
        </p:spPr>
        <p:txBody>
          <a:bodyPr/>
          <a:lstStyle/>
          <a:p>
            <a:pPr algn="ctr"/>
            <a:r>
              <a:rPr lang="ar-JO" sz="48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أعتقد أن القراء               عاشوا في إسرائيل</a:t>
            </a:r>
            <a:endParaRPr lang="en-US" sz="48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8001000" y="-9997"/>
            <a:ext cx="110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256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855015">
            <a:off x="1987338" y="2252567"/>
            <a:ext cx="5198763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02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97" grpId="0" animBg="1"/>
      <p:bldP spid="1555514" grpId="0" animBg="1"/>
      <p:bldP spid="1555532" grpId="0"/>
      <p:bldP spid="155553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rael Map No Highw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343" y="-75311"/>
            <a:ext cx="9428343" cy="6933311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012"/>
            <a:ext cx="4467817" cy="144255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ar-JO" sz="7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إسرائيل</a:t>
            </a:r>
            <a:r>
              <a:rPr lang="en-US" sz="7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ar-JO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67-68 م</a:t>
            </a:r>
            <a:r>
              <a:rPr lang="en-US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91185" y="2978595"/>
            <a:ext cx="2936966" cy="6502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أورشليم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58"/>
          <p:cNvSpPr>
            <a:spLocks noChangeArrowheads="1"/>
          </p:cNvSpPr>
          <p:nvPr/>
        </p:nvSpPr>
        <p:spPr bwMode="auto">
          <a:xfrm>
            <a:off x="4693201" y="2835955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381308">
            <a:off x="3734910" y="2570223"/>
            <a:ext cx="856912" cy="4596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4036888">
            <a:off x="3884484" y="1956078"/>
            <a:ext cx="1143985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652466">
            <a:off x="4009187" y="1346083"/>
            <a:ext cx="2171568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7569010">
            <a:off x="4929790" y="2276706"/>
            <a:ext cx="1143985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7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39600" y="1"/>
            <a:ext cx="3833711" cy="6858000"/>
          </a:xfrm>
          <a:effectLst/>
        </p:spPr>
        <p:txBody>
          <a:bodyPr anchor="ctr"/>
          <a:lstStyle/>
          <a:p>
            <a:pPr eaLnBrk="1" hangingPunct="1"/>
            <a:r>
              <a:rPr lang="ar-JO" sz="6000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كيف نعرف أن القراء كانوا يهوداً ؟</a:t>
            </a:r>
            <a:endParaRPr lang="en-US" sz="6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1574800"/>
            <a:ext cx="44069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43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846819"/>
            <a:ext cx="8128000" cy="54229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2258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SA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مجتمع يهودي معين محدد </a:t>
            </a:r>
            <a:endParaRPr lang="en-US" sz="3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" y="5535525"/>
            <a:ext cx="9143999" cy="13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3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7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9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« ولكن اطلب اكثر ان تفعلوا هذا لكي ارد اليكم بأكثر سرعة «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9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406400">
                    <a:srgbClr val="000000">
                      <a:alpha val="9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( 13: 19)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406400">
                  <a:srgbClr val="000000">
                    <a:alpha val="9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3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ar-SA" b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مراجعة الخلفيات ....</a:t>
            </a:r>
            <a:endParaRPr lang="en-US" b="1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838200"/>
            <a:ext cx="6858000" cy="4724400"/>
          </a:xfrm>
        </p:spPr>
        <p:txBody>
          <a:bodyPr/>
          <a:lstStyle/>
          <a:p>
            <a:r>
              <a:rPr lang="ar-SA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المستلمين </a:t>
            </a:r>
            <a:endParaRPr lang="en-US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.</a:t>
            </a:r>
            <a:r>
              <a:rPr lang="ar-SA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المعظم يروا ان الرسالة مكتوبة ليهود </a:t>
            </a:r>
            <a:endParaRPr lang="en-US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.</a:t>
            </a:r>
            <a:r>
              <a:rPr lang="ar-SA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لا احد يعرف اين كانوا يعيشوا عندما تم كتابة هذه الرسالة </a:t>
            </a:r>
            <a:endParaRPr lang="en-US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/>
            <a:r>
              <a:rPr lang="ar-SA" b="1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الكثيرون يروا المستلمين للرسالة  في اسرائيل والكاتب في ايطاليا (13: 24 )</a:t>
            </a:r>
            <a:endParaRPr lang="en-US" b="1" i="1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lvl="1"/>
            <a:r>
              <a:rPr lang="ar-SA" b="1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المؤلف الكاتب يعرف المستلمين شخصيا ( 10: 34, 13:19)</a:t>
            </a:r>
            <a:endParaRPr lang="en-US" b="1" i="1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_inro_Wax_Sealed_Envelope_cn_b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71" y="0"/>
            <a:ext cx="8937309" cy="6702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268760"/>
            <a:ext cx="795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 charset="0"/>
                <a:cs typeface="Times New Roman"/>
              </a:rPr>
              <a:t>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040" y="2708920"/>
            <a:ext cx="7772400" cy="2079104"/>
          </a:xfrm>
        </p:spPr>
        <p:txBody>
          <a:bodyPr/>
          <a:lstStyle/>
          <a:p>
            <a:r>
              <a:rPr lang="ar-SA" sz="11500" b="1" dirty="0">
                <a:solidFill>
                  <a:srgbClr val="000000"/>
                </a:solidFill>
                <a:latin typeface="Times New Roman"/>
                <a:cs typeface="Times New Roman"/>
              </a:rPr>
              <a:t>العبرانيين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33665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8193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 rot="16200000">
            <a:off x="-2959104" y="2944882"/>
            <a:ext cx="6858002" cy="968238"/>
          </a:xfrm>
          <a:solidFill>
            <a:srgbClr val="000000"/>
          </a:solidFill>
          <a:effectLst/>
        </p:spPr>
        <p:txBody>
          <a:bodyPr anchor="ctr"/>
          <a:lstStyle/>
          <a:p>
            <a:pPr eaLnBrk="1" hangingPunct="1"/>
            <a:r>
              <a:rPr lang="ar-JO" sz="48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سفر ما هو أفضل</a:t>
            </a:r>
            <a:endParaRPr lang="en-US" sz="48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8112" y="620688"/>
            <a:ext cx="8135888" cy="618039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1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1: 4 المسيح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أعظم </a:t>
            </a: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من الملائكة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6: 9 و لكننا قد تيقنا من جهتكم أيها ألحباء أموراً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7: 7 ملكيصادق أفضل (أعظم) من إبراهيم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7: 19 يصير إدخال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رجاء</a:t>
            </a: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7: 22 صار يسوع ضامناً لعهد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8: 6 المسيح وسيط عهد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أعظم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8: 6 عهد جديد تثبت على مواعيد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9: 23 الملابس الكهنوتية تتطلب ذبائح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10: 34 مالاً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في السماوات و باقياً</a:t>
            </a:r>
            <a:r>
              <a:rPr lang="en-US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11: 16 السماء وطناً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2400" b="1" dirty="0">
              <a:solidFill>
                <a:srgbClr val="FFFF00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11: 35 لكي ينالوا قيامة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11: 40 سبق الله فنظر لنا شيئاً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br>
              <a:rPr lang="en-US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12:24 Christ</a:t>
            </a:r>
            <a:r>
              <a:rPr lang="fr-FR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 blood is "</a:t>
            </a:r>
            <a:r>
              <a:rPr lang="en-US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better</a:t>
            </a:r>
            <a:r>
              <a:rPr lang="en-US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than the blood of Abel“</a:t>
            </a: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12: 24 دم المسيح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من دم هابيل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18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ملاحظة :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11: 4 قدم هابيل ذبيحة </a:t>
            </a:r>
            <a:r>
              <a:rPr lang="ar-JO" sz="2400" b="1" dirty="0">
                <a:solidFill>
                  <a:srgbClr val="FFFF00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r>
              <a:rPr lang="ar-JO" sz="2400" b="1" dirty="0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استخدمت كلمة يونانية مختلفة عادة ما تترجم أفضل</a:t>
            </a:r>
            <a:endParaRPr lang="en-US" sz="2400" b="1" dirty="0"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44624"/>
            <a:ext cx="83884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1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-111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12" indent="-28573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2pPr>
            <a:lvl3pPr marL="1142942" indent="-2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3pPr>
            <a:lvl4pPr marL="1600118" indent="-2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4pPr>
            <a:lvl5pPr marL="2057295" indent="-2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5pPr>
            <a:lvl6pPr marL="2514471" indent="-2285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6pPr>
            <a:lvl7pPr marL="2971648" indent="-2285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7pPr>
            <a:lvl8pPr marL="3428825" indent="-2285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8pPr>
            <a:lvl9pPr marL="3886001" indent="-2285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-111" charset="2"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استخدم سفر العبرانيين كلمة أفضل 13 مرة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31480" y="60325"/>
            <a:ext cx="1128553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buClr>
                <a:schemeClr val="hlink"/>
              </a:buClr>
              <a:buSzPct val="80000"/>
              <a:buFont typeface="Wingdings" pitchFamily="-111" charset="2"/>
              <a:buNone/>
              <a:defRPr sz="2800" b="1"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</a:defRPr>
            </a:lvl1pPr>
            <a:lvl2pPr marL="742912" indent="-285736">
              <a:spcBef>
                <a:spcPct val="20000"/>
              </a:spcBef>
              <a:buClr>
                <a:schemeClr val="tx2"/>
              </a:buClr>
              <a:buSzPct val="50000"/>
              <a:buFont typeface="Wingdings" charset="0"/>
              <a:buChar char="l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2pPr>
            <a:lvl3pPr marL="1142942" indent="-228588">
              <a:spcBef>
                <a:spcPct val="20000"/>
              </a:spcBef>
              <a:buClr>
                <a:schemeClr val="accent2"/>
              </a:buClr>
              <a:buChar char="•"/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3pPr>
            <a:lvl4pPr marL="1600118" indent="-228588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4pPr>
            <a:lvl5pPr marL="2057295" indent="-228588">
              <a:spcBef>
                <a:spcPct val="20000"/>
              </a:spcBef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5pPr>
            <a:lvl6pPr marL="2514471" indent="-22858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6pPr>
            <a:lvl7pPr marL="2971648" indent="-22858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7pPr>
            <a:lvl8pPr marL="3428825" indent="-22858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8pPr>
            <a:lvl9pPr marL="3886001" indent="-22858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-111" charset="2"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266ف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396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A9D238-9F60-F02C-974C-4F3B8872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17440" y="1359545"/>
            <a:ext cx="5328592" cy="1349375"/>
          </a:xfrm>
          <a:effectLst/>
        </p:spPr>
        <p:txBody>
          <a:bodyPr anchor="ctr"/>
          <a:lstStyle/>
          <a:p>
            <a:pPr eaLnBrk="1" hangingPunct="1"/>
            <a:r>
              <a:rPr lang="ar-SA" sz="9600" kern="0" dirty="0">
                <a:solidFill>
                  <a:schemeClr val="tx1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يسوع</a:t>
            </a:r>
            <a:endParaRPr lang="en-US" sz="9600" b="1" dirty="0">
              <a:solidFill>
                <a:schemeClr val="tx1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57752-7DF7-AC40-416D-2156327EF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480" y="3109888"/>
            <a:ext cx="532859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3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7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eaLnBrk="1" hangingPunct="1"/>
            <a:r>
              <a:rPr lang="ar-SA" sz="9600" kern="0" dirty="0">
                <a:solidFill>
                  <a:schemeClr val="tx1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أفضل</a:t>
            </a:r>
            <a:endParaRPr lang="en-US" sz="9600" kern="0" dirty="0">
              <a:solidFill>
                <a:schemeClr val="tx1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B5B0CC0-A7DB-4A5B-D413-05361BC8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877273"/>
            <a:ext cx="91085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3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7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eaLnBrk="1" hangingPunct="1"/>
            <a:r>
              <a:rPr lang="ar-JO" sz="4800" b="1" dirty="0">
                <a:solidFill>
                  <a:schemeClr val="tx1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سمو المسيح في سفر العبرانيين</a:t>
            </a:r>
            <a:endParaRPr lang="en-US" sz="4800" kern="0" dirty="0">
              <a:solidFill>
                <a:schemeClr val="tx1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F729D-13A6-F41F-8CB3-C4715425CFC9}"/>
              </a:ext>
            </a:extLst>
          </p:cNvPr>
          <p:cNvSpPr txBox="1"/>
          <p:nvPr/>
        </p:nvSpPr>
        <p:spPr>
          <a:xfrm>
            <a:off x="1533378" y="-67524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040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4889658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SA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دراسات نقدية في العهد الجديد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eaLnBrk="1" hangingPunct="1">
              <a:defRPr/>
            </a:pPr>
            <a:r>
              <a:rPr lang="ar-EG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أحصل علي هذا العرض مجانا!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340768"/>
            <a:ext cx="9144000" cy="1447800"/>
          </a:xfrm>
          <a:effectLst/>
        </p:spPr>
        <p:txBody>
          <a:bodyPr/>
          <a:lstStyle/>
          <a:p>
            <a:pPr eaLnBrk="1" hangingPunct="1"/>
            <a:r>
              <a:rPr lang="ar-SA" sz="6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نقاط خلاف في عبرانيين </a:t>
            </a:r>
            <a:r>
              <a:rPr lang="en-AU" sz="6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6000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1309" y="2743200"/>
            <a:ext cx="7536551" cy="2971800"/>
            <a:chOff x="1061309" y="2743200"/>
            <a:chExt cx="7536551" cy="2971800"/>
          </a:xfrm>
        </p:grpSpPr>
        <p:pic>
          <p:nvPicPr>
            <p:cNvPr id="5" name="Picture 3" descr="S0419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309" y="2743200"/>
              <a:ext cx="7536551" cy="2971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362200" y="3581400"/>
              <a:ext cx="3657600" cy="1371600"/>
            </a:xfrm>
            <a:prstGeom prst="ellipse">
              <a:avLst/>
            </a:prstGeom>
            <a:solidFill>
              <a:srgbClr val="0D0D0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52400" y="3498850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8978" dir="1379351" algn="ctr" rotWithShape="0">
              <a:srgbClr val="001D30">
                <a:alpha val="74998"/>
              </a:srgbClr>
            </a:outerShdw>
          </a:effectLst>
        </p:spPr>
        <p:txBody>
          <a:bodyPr vert="horz" wrap="square" lIns="91435" tIns="45718" rIns="91435" bIns="45718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1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3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7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-128"/>
              </a:rPr>
              <a:t>العبرانيين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33004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3" name="Picture 4" descr="j02340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5334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4" name="Text Box 5"/>
          <p:cNvSpPr txBox="1">
            <a:spLocks noChangeArrowheads="1"/>
          </p:cNvSpPr>
          <p:nvPr/>
        </p:nvSpPr>
        <p:spPr bwMode="auto">
          <a:xfrm>
            <a:off x="8054976" y="76200"/>
            <a:ext cx="1032101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255-56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504" y="1628775"/>
            <a:ext cx="903649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SA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العنوان اليوناني :</a:t>
            </a:r>
            <a:endParaRPr kumimoji="0" lang="en-AU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charset="0"/>
              <a:buNone/>
              <a:tabLst/>
              <a:defRPr/>
            </a:pPr>
            <a:r>
              <a:rPr kumimoji="0" lang="ar-SA" sz="32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إلى العبرانيين </a:t>
            </a:r>
            <a:endParaRPr kumimoji="0" lang="en-AU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charset="0"/>
              <a:buAutoNum type="arabicPeriod"/>
              <a:tabLst/>
              <a:defRPr/>
            </a:pPr>
            <a:r>
              <a:rPr kumimoji="0" lang="ar-SA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يشير إلى المتلقين الرسالة </a:t>
            </a:r>
            <a:endParaRPr kumimoji="0" lang="en-AU" sz="2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charset="0"/>
              <a:buAutoNum type="arabicPeriod"/>
              <a:tabLst/>
              <a:defRPr/>
            </a:pPr>
            <a:r>
              <a:rPr kumimoji="0" lang="ar-SA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لا يتبع الممارسات القياسية المتبعة </a:t>
            </a:r>
            <a:br>
              <a:rPr kumimoji="0" lang="en-AU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ar-SA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( الرسائل العامة عادة تسمى حسب مؤلفين هذه الرسالة )</a:t>
            </a:r>
            <a:endParaRPr kumimoji="0" lang="en-AU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charset="0"/>
              <a:buAutoNum type="arabicPeriod"/>
              <a:tabLst/>
              <a:defRPr/>
            </a:pPr>
            <a:r>
              <a:rPr kumimoji="0" lang="ar-SA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لم يتم ذكر اسم المؤلف في الكتاب  </a:t>
            </a:r>
            <a:endParaRPr kumimoji="0" lang="en-AU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charset="0"/>
              <a:buAutoNum type="arabicPeriod"/>
              <a:tabLst/>
              <a:defRPr/>
            </a:pPr>
            <a:r>
              <a:rPr kumimoji="0" lang="ar-SA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ولكن ليس مجهولا للقراء الاصليين ( 13: 18 – 24 ) </a:t>
            </a:r>
            <a:endParaRPr kumimoji="0" lang="en-AU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6700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9"/>
            <a:ext cx="8763000" cy="5616575"/>
          </a:xfrm>
        </p:spPr>
        <p:txBody>
          <a:bodyPr/>
          <a:lstStyle/>
          <a:p>
            <a:pPr marL="609569" indent="-609569" algn="ctr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اثبات خارجي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Font typeface="Wingdings" charset="0"/>
              <a:buAutoNum type="arabicPeriod"/>
            </a:pP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Font typeface="Wingdings" charset="0"/>
              <a:buAutoNum type="arabicPeriod"/>
            </a:pPr>
            <a:r>
              <a:rPr lang="ar-SA" b="1" dirty="0">
                <a:latin typeface="Arial" charset="0"/>
                <a:ea typeface="ＭＳ Ｐゴシック" charset="0"/>
              </a:rPr>
              <a:t>الاسكندرية ( مصر) &amp; الكنيسة الشرقية </a:t>
            </a:r>
            <a:endParaRPr lang="en-AU" b="1" dirty="0">
              <a:latin typeface="Arial" charset="0"/>
              <a:ea typeface="ＭＳ Ｐゴシック" charset="0"/>
            </a:endParaRPr>
          </a:p>
          <a:p>
            <a:pPr marL="1371530" lvl="2" indent="-457177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بولس </a:t>
            </a:r>
            <a:endParaRPr lang="en-AU" sz="28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1371530" lvl="2" indent="-457177" eaLnBrk="1" hangingPunct="1">
              <a:lnSpc>
                <a:spcPct val="80000"/>
              </a:lnSpc>
              <a:buClr>
                <a:schemeClr val="hlink"/>
              </a:buClr>
              <a:buFont typeface="Wingdings" charset="0"/>
              <a:buAutoNum type="arabicPeriod"/>
            </a:pPr>
            <a:endParaRPr lang="en-AU" sz="28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Font typeface="Wingdings" charset="0"/>
              <a:buAutoNum type="arabicPeriod"/>
            </a:pPr>
            <a:r>
              <a:rPr lang="ar-SA" b="1" dirty="0">
                <a:latin typeface="Arial" charset="0"/>
                <a:ea typeface="ＭＳ Ｐゴシック" charset="0"/>
              </a:rPr>
              <a:t>أباء شمال افريقيا الاوائل </a:t>
            </a:r>
            <a:endParaRPr lang="en-AU" b="1" dirty="0">
              <a:latin typeface="Arial" charset="0"/>
              <a:ea typeface="ＭＳ Ｐゴシック" charset="0"/>
            </a:endParaRPr>
          </a:p>
          <a:p>
            <a:pPr marL="1371530" lvl="2" indent="-457177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برنابا </a:t>
            </a:r>
            <a:endParaRPr lang="en-AU" sz="28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1371530" lvl="2" indent="-457177" eaLnBrk="1" hangingPunct="1">
              <a:lnSpc>
                <a:spcPct val="80000"/>
              </a:lnSpc>
              <a:buClr>
                <a:schemeClr val="hlink"/>
              </a:buClr>
              <a:buFont typeface="Wingdings" charset="0"/>
              <a:buAutoNum type="arabicPeriod"/>
            </a:pPr>
            <a:endParaRPr lang="en-AU" sz="28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Font typeface="Wingdings" charset="0"/>
              <a:buAutoNum type="arabicPeriod"/>
            </a:pPr>
            <a:r>
              <a:rPr lang="ar-SA" b="1" dirty="0">
                <a:latin typeface="Arial" charset="0"/>
                <a:ea typeface="ＭＳ Ｐゴシック" charset="0"/>
              </a:rPr>
              <a:t>ايطاليا &amp; غرب اوربا </a:t>
            </a:r>
            <a:endParaRPr lang="en-AU" b="1" dirty="0">
              <a:latin typeface="Arial" charset="0"/>
              <a:ea typeface="ＭＳ Ｐゴシック" charset="0"/>
            </a:endParaRPr>
          </a:p>
          <a:p>
            <a:pPr marL="1371530" lvl="2" indent="-457177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نوقشت في البداية </a:t>
            </a:r>
            <a:endParaRPr lang="en-AU" sz="28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1371530" lvl="2" indent="-457177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اقتنعوا من خلال جيروم ( 340- 420 ب.م )</a:t>
            </a:r>
            <a:r>
              <a:rPr lang="en-AU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&amp; </a:t>
            </a: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اغسطين ( 354-430 ب.م )</a:t>
            </a:r>
            <a:r>
              <a:rPr lang="en-AU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ان يتبعوا الكنيسة الشرقية – بمعنى اخر بولس</a:t>
            </a: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5" y="2487049"/>
            <a:ext cx="2843807" cy="2886167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5092" name="Picture 4" descr="j023407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305800" y="50801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1D30">
                <a:alpha val="74998"/>
              </a:srgbClr>
            </a:outerShdw>
          </a:effectLst>
        </p:spPr>
        <p:txBody>
          <a:bodyPr wrap="none" lIns="91435" tIns="45718" rIns="91435" bIns="4571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-52"/>
                <a:ea typeface="ＭＳ Ｐゴシック" charset="-128"/>
                <a:cs typeface="ＭＳ Ｐゴシック" charset="-128"/>
              </a:rPr>
              <a:t>255</a:t>
            </a:r>
          </a:p>
        </p:txBody>
      </p:sp>
    </p:spTree>
    <p:extLst>
      <p:ext uri="{BB962C8B-B14F-4D97-AF65-F5344CB8AC3E}">
        <p14:creationId xmlns:p14="http://schemas.microsoft.com/office/powerpoint/2010/main" val="280990928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5" y="2487049"/>
            <a:ext cx="2843807" cy="2886167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1"/>
            <a:ext cx="7239000" cy="4525963"/>
          </a:xfrm>
        </p:spPr>
        <p:txBody>
          <a:bodyPr/>
          <a:lstStyle/>
          <a:p>
            <a:pPr marL="609569" indent="-609569" algn="ctr" eaLnBrk="1" hangingPunct="1"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الدليل الخارجي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algn="ctr" eaLnBrk="1" hangingPunct="1">
              <a:buNone/>
            </a:pP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buFont typeface="Wingdings" charset="0"/>
              <a:buAutoNum type="arabicPeriod" startAt="4"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المصلحين البروتستانت ( كالفين , لوثر, اراسموس)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eaLnBrk="1" hangingPunct="1"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ابولوس </a:t>
            </a:r>
            <a:endParaRPr lang="en-AU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buNone/>
            </a:pPr>
            <a:endParaRPr lang="en-AU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609569" indent="-609569" eaLnBrk="1" hangingPunct="1">
              <a:buFont typeface="Wingdings" charset="0"/>
              <a:buAutoNum type="arabicPeriod" startAt="5"/>
            </a:pP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اكاديميين حديثين </a:t>
            </a:r>
            <a:endParaRPr lang="en-AU" sz="2800" b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eaLnBrk="1" hangingPunct="1"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لوقا , كليمنت , سيلاس , بريسكيلا, فيليب الكارز </a:t>
            </a:r>
            <a:endParaRPr lang="en-AU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47140" name="Picture 4" descr="j0234074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5334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8445501" y="50801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255</a:t>
            </a:r>
          </a:p>
        </p:txBody>
      </p:sp>
    </p:spTree>
    <p:extLst>
      <p:ext uri="{BB962C8B-B14F-4D97-AF65-F5344CB8AC3E}">
        <p14:creationId xmlns:p14="http://schemas.microsoft.com/office/powerpoint/2010/main" val="110812253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60388"/>
          </a:xfrm>
        </p:spPr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9"/>
            <a:ext cx="9036050" cy="4391025"/>
          </a:xfrm>
        </p:spPr>
        <p:txBody>
          <a:bodyPr/>
          <a:lstStyle/>
          <a:p>
            <a:pPr marL="609569" indent="-609569" algn="ctr" eaLnBrk="1" hangingPunct="1">
              <a:lnSpc>
                <a:spcPct val="80000"/>
              </a:lnSpc>
              <a:buNone/>
            </a:pPr>
            <a:r>
              <a:rPr lang="ar-SA" b="1" dirty="0">
                <a:latin typeface="Arial" charset="0"/>
                <a:ea typeface="ＭＳ Ｐゴシック" charset="0"/>
                <a:cs typeface="ＭＳ Ｐゴシック" charset="0"/>
              </a:rPr>
              <a:t>دليل داخلي </a:t>
            </a:r>
            <a:endParaRPr lang="en-AU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algn="ctr" eaLnBrk="1" hangingPunct="1">
              <a:lnSpc>
                <a:spcPct val="80000"/>
              </a:lnSpc>
              <a:buNone/>
            </a:pPr>
            <a:endParaRPr lang="en-AU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الدليل قد يقترح بولس هو المؤلف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endParaRPr lang="en-AU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تيموثاوس قد تم ذكره </a:t>
            </a:r>
            <a:r>
              <a:rPr lang="en-AU" b="1" dirty="0">
                <a:latin typeface="Arial" charset="0"/>
                <a:ea typeface="ＭＳ Ｐゴシック" charset="0"/>
              </a:rPr>
              <a:t> (13:23)</a:t>
            </a: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المؤلف قد تم سجنه </a:t>
            </a:r>
            <a:r>
              <a:rPr lang="en-AU" b="1" dirty="0">
                <a:latin typeface="Arial" charset="0"/>
                <a:ea typeface="ＭＳ Ｐゴシック" charset="0"/>
              </a:rPr>
              <a:t>(13:19)</a:t>
            </a: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نموذح بولس في البركة الختامية </a:t>
            </a:r>
            <a:r>
              <a:rPr lang="en-AU" b="1" dirty="0">
                <a:latin typeface="Arial" charset="0"/>
                <a:ea typeface="ＭＳ Ｐゴシック" charset="0"/>
              </a:rPr>
              <a:t> (13:20-21)</a:t>
            </a: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تحيات من مؤمنين ايطاليون </a:t>
            </a:r>
            <a:r>
              <a:rPr lang="en-AU" b="1" dirty="0">
                <a:latin typeface="Arial" charset="0"/>
                <a:ea typeface="ＭＳ Ｐゴシック" charset="0"/>
              </a:rPr>
              <a:t>(13:24)</a:t>
            </a:r>
          </a:p>
        </p:txBody>
      </p:sp>
      <p:pic>
        <p:nvPicPr>
          <p:cNvPr id="349188" name="Picture 4" descr="j02340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5334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397875" y="603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255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5300662"/>
            <a:ext cx="8856662" cy="8309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كل هذا قد يوحي بأن بولس كتبها خلال واحدة من سجينين له في روما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(AD 60-62 or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AD 67-68)</a:t>
            </a:r>
          </a:p>
        </p:txBody>
      </p:sp>
    </p:spTree>
    <p:extLst>
      <p:ext uri="{BB962C8B-B14F-4D97-AF65-F5344CB8AC3E}">
        <p14:creationId xmlns:p14="http://schemas.microsoft.com/office/powerpoint/2010/main" val="203859776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60388"/>
          </a:xfrm>
        </p:spPr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95400"/>
            <a:ext cx="8964612" cy="3646488"/>
          </a:xfrm>
        </p:spPr>
        <p:txBody>
          <a:bodyPr/>
          <a:lstStyle/>
          <a:p>
            <a:pPr marL="609569" indent="-609569" algn="ctr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الدليل الداخلي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algn="ctr" eaLnBrk="1" hangingPunct="1">
              <a:lnSpc>
                <a:spcPct val="80000"/>
              </a:lnSpc>
              <a:buNone/>
            </a:pP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algn="r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الدليل قد يقترح ان بولس هو المؤلف :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endParaRPr lang="en-AU" sz="1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algn="r" rtl="1" eaLnBrk="1" hangingPunct="1">
              <a:lnSpc>
                <a:spcPct val="7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موضوع بولس عن الايمان </a:t>
            </a:r>
            <a:r>
              <a:rPr lang="en-AU" b="1" dirty="0">
                <a:latin typeface="Arial" charset="0"/>
                <a:ea typeface="ＭＳ Ｐゴシック" charset="0"/>
              </a:rPr>
              <a:t> (</a:t>
            </a:r>
            <a:r>
              <a:rPr lang="ar-SA" b="1" dirty="0">
                <a:latin typeface="Arial" charset="0"/>
                <a:ea typeface="ＭＳ Ｐゴシック" charset="0"/>
              </a:rPr>
              <a:t>اصح </a:t>
            </a:r>
            <a:r>
              <a:rPr lang="en-AU" b="1" dirty="0">
                <a:latin typeface="Arial" charset="0"/>
                <a:ea typeface="ＭＳ Ｐゴシック" charset="0"/>
              </a:rPr>
              <a:t>. 11)</a:t>
            </a:r>
          </a:p>
          <a:p>
            <a:pPr marL="990549" lvl="1" indent="-533372" algn="r" rtl="1" eaLnBrk="1" hangingPunct="1">
              <a:lnSpc>
                <a:spcPct val="7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عهد جديد </a:t>
            </a:r>
            <a:r>
              <a:rPr lang="en-AU" b="1" dirty="0">
                <a:latin typeface="Arial" charset="0"/>
                <a:ea typeface="ＭＳ Ｐゴシック" charset="0"/>
              </a:rPr>
              <a:t>(</a:t>
            </a:r>
            <a:r>
              <a:rPr lang="ar-SA" b="1" dirty="0">
                <a:latin typeface="Arial" charset="0"/>
                <a:ea typeface="ＭＳ Ｐゴシック" charset="0"/>
              </a:rPr>
              <a:t>اصح</a:t>
            </a:r>
            <a:r>
              <a:rPr lang="en-AU" b="1" dirty="0">
                <a:latin typeface="Arial" charset="0"/>
                <a:ea typeface="ＭＳ Ｐゴシック" charset="0"/>
              </a:rPr>
              <a:t>. 8)</a:t>
            </a:r>
          </a:p>
          <a:p>
            <a:pPr marL="990549" lvl="1" indent="-533372" algn="r" rtl="1" eaLnBrk="1" hangingPunct="1">
              <a:lnSpc>
                <a:spcPct val="7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مثال اسرائيل </a:t>
            </a:r>
            <a:r>
              <a:rPr lang="en-AU" b="1" dirty="0">
                <a:latin typeface="Arial" charset="0"/>
                <a:ea typeface="ＭＳ Ｐゴシック" charset="0"/>
              </a:rPr>
              <a:t>(</a:t>
            </a:r>
            <a:r>
              <a:rPr lang="ar-SA" b="1" dirty="0">
                <a:latin typeface="Arial" charset="0"/>
                <a:ea typeface="ＭＳ Ｐゴシック" charset="0"/>
              </a:rPr>
              <a:t>اصح </a:t>
            </a:r>
            <a:r>
              <a:rPr lang="en-AU" b="1" dirty="0">
                <a:latin typeface="Arial" charset="0"/>
                <a:ea typeface="ＭＳ Ｐゴシック" charset="0"/>
              </a:rPr>
              <a:t>. 4)</a:t>
            </a:r>
          </a:p>
          <a:p>
            <a:pPr marL="990549" lvl="1" indent="-533372" algn="r" rtl="1" eaLnBrk="1" hangingPunct="1">
              <a:lnSpc>
                <a:spcPct val="7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مواهب وقوة </a:t>
            </a:r>
            <a:r>
              <a:rPr lang="en-AU" b="1" dirty="0">
                <a:latin typeface="Arial" charset="0"/>
                <a:ea typeface="ＭＳ Ｐゴシック" charset="0"/>
              </a:rPr>
              <a:t>(2:4)</a:t>
            </a:r>
          </a:p>
          <a:p>
            <a:pPr marL="990549" lvl="1" indent="-533372" algn="r" rtl="1" eaLnBrk="1" hangingPunct="1">
              <a:lnSpc>
                <a:spcPct val="7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شخص المخلص </a:t>
            </a:r>
            <a:r>
              <a:rPr lang="en-AU" b="1" dirty="0">
                <a:latin typeface="Arial" charset="0"/>
                <a:ea typeface="ＭＳ Ｐゴシック" charset="0"/>
              </a:rPr>
              <a:t>(</a:t>
            </a:r>
            <a:r>
              <a:rPr lang="ar-SA" b="1" dirty="0">
                <a:latin typeface="Arial" charset="0"/>
                <a:ea typeface="ＭＳ Ｐゴシック" charset="0"/>
              </a:rPr>
              <a:t>اصحاحات </a:t>
            </a:r>
            <a:r>
              <a:rPr lang="en-AU" b="1" dirty="0">
                <a:latin typeface="Arial" charset="0"/>
                <a:ea typeface="ＭＳ Ｐゴシック" charset="0"/>
              </a:rPr>
              <a:t>. 1–10)</a:t>
            </a:r>
          </a:p>
        </p:txBody>
      </p:sp>
      <p:pic>
        <p:nvPicPr>
          <p:cNvPr id="351236" name="Picture 4" descr="j02340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684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8397875" y="603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255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5445125"/>
            <a:ext cx="8928100" cy="8309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5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588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FF99"/>
              </a:buClr>
              <a:buSzPct val="80000"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بولس ممكن انه حذف اسمه بسبب كراهية اليهود له حيث اعتقدوا انه قد اساء الى الهيكل وارتد عن اليهودية الى المسيحية 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8267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560387"/>
          </a:xfrm>
        </p:spPr>
        <p:txBody>
          <a:bodyPr/>
          <a:lstStyle/>
          <a:p>
            <a:pPr eaLnBrk="1" hangingPunct="1"/>
            <a:r>
              <a:rPr lang="ar-SA" sz="5400" b="1" dirty="0">
                <a:latin typeface="Arial" charset="0"/>
                <a:ea typeface="ＭＳ Ｐゴシック" charset="0"/>
                <a:cs typeface="ＭＳ Ｐゴシック" charset="0"/>
              </a:rPr>
              <a:t>المؤلف </a:t>
            </a:r>
            <a:endParaRPr lang="en-US" sz="5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052513"/>
            <a:ext cx="8512175" cy="5383212"/>
          </a:xfrm>
        </p:spPr>
        <p:txBody>
          <a:bodyPr/>
          <a:lstStyle/>
          <a:p>
            <a:pPr marL="609569" indent="-609569" algn="ctr" eaLnBrk="1" hangingPunct="1">
              <a:lnSpc>
                <a:spcPct val="80000"/>
              </a:lnSpc>
              <a:buNone/>
            </a:pPr>
            <a:r>
              <a:rPr lang="ar-SA" sz="2800" b="1" dirty="0">
                <a:latin typeface="Arial" charset="0"/>
                <a:ea typeface="ＭＳ Ｐゴシック" charset="0"/>
                <a:cs typeface="ＭＳ Ｐゴシック" charset="0"/>
              </a:rPr>
              <a:t>الدليل الداخلي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algn="ctr" eaLnBrk="1" hangingPunct="1">
              <a:lnSpc>
                <a:spcPct val="80000"/>
              </a:lnSpc>
              <a:buNone/>
            </a:pP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r>
              <a:rPr lang="ar-SA" sz="2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الاعتراضات على ان بولس هو الكاتب لرسالة عبرانيين </a:t>
            </a:r>
            <a:endParaRPr lang="en-AU" sz="28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569" indent="-609569" eaLnBrk="1" hangingPunct="1">
              <a:lnSpc>
                <a:spcPct val="80000"/>
              </a:lnSpc>
              <a:buNone/>
            </a:pPr>
            <a:endParaRPr lang="en-AU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اسلوب الكتابة اسلوب يوناني كلاسيكي اكثر من رسائل بولس </a:t>
            </a:r>
            <a:endParaRPr lang="en-AU" b="1" dirty="0"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endParaRPr lang="en-AU" sz="2000" b="1" dirty="0"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اقتباس ايات من العهد القديم الترجمة السبعينية (اليونانية ) لم يتوقع من الرسول بولس ان يقوم بهذا الذي كان متدرب ومتعلم كيهودي ( وانه يستخدم على حد سواء الترجمتين في كتابته )</a:t>
            </a:r>
            <a:endParaRPr lang="en-AU" b="1" dirty="0"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endParaRPr lang="en-AU" sz="2000" b="1" dirty="0">
              <a:latin typeface="Arial" charset="0"/>
              <a:ea typeface="ＭＳ Ｐゴシック" charset="0"/>
            </a:endParaRPr>
          </a:p>
          <a:p>
            <a:pPr marL="990549" lvl="1" indent="-533372" eaLnBrk="1" hangingPunct="1">
              <a:lnSpc>
                <a:spcPct val="80000"/>
              </a:lnSpc>
              <a:buClr>
                <a:schemeClr val="hlink"/>
              </a:buClr>
              <a:buSzPct val="80000"/>
              <a:buFont typeface="Wingdings" charset="0"/>
              <a:buChar char="Ø"/>
            </a:pPr>
            <a:r>
              <a:rPr lang="ar-SA" b="1" dirty="0">
                <a:latin typeface="Arial" charset="0"/>
                <a:ea typeface="ＭＳ Ｐゴシック" charset="0"/>
              </a:rPr>
              <a:t> التحية البولسية في بداية كل رسالة المعتادة في رسائله لم تكن موجودة في هذه الرسالة </a:t>
            </a:r>
            <a:endParaRPr lang="en-AU" b="1" dirty="0">
              <a:latin typeface="Arial" charset="0"/>
              <a:ea typeface="ＭＳ Ｐゴシック" charset="0"/>
            </a:endParaRPr>
          </a:p>
        </p:txBody>
      </p:sp>
      <p:pic>
        <p:nvPicPr>
          <p:cNvPr id="353284" name="Picture 4" descr="j023407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4" y="152401"/>
            <a:ext cx="16843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8397875" y="603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255</a:t>
            </a:r>
          </a:p>
        </p:txBody>
      </p:sp>
    </p:spTree>
    <p:extLst>
      <p:ext uri="{BB962C8B-B14F-4D97-AF65-F5344CB8AC3E}">
        <p14:creationId xmlns:p14="http://schemas.microsoft.com/office/powerpoint/2010/main" val="24386096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/>
    </p:bldLst>
  </p:timing>
</p:sld>
</file>

<file path=ppt/theme/theme1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10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11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12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2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3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4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5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6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7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8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9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2004:Templates:Presentations:Designs:Alchemy</Template>
  <TotalTime>718</TotalTime>
  <Words>897</Words>
  <Application>Microsoft Macintosh PowerPoint</Application>
  <PresentationFormat>On-screen Show (4:3)</PresentationFormat>
  <Paragraphs>172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26</vt:lpstr>
      <vt:lpstr>BONES</vt:lpstr>
      <vt:lpstr>ＭＳ Ｐゴシック</vt:lpstr>
      <vt:lpstr>Times</vt:lpstr>
      <vt:lpstr>Arial</vt:lpstr>
      <vt:lpstr>Comic Sans MS</vt:lpstr>
      <vt:lpstr>Microsoft Sans Serif</vt:lpstr>
      <vt:lpstr>Monotype Sorts</vt:lpstr>
      <vt:lpstr>Tahoma</vt:lpstr>
      <vt:lpstr>Times New Roman</vt:lpstr>
      <vt:lpstr>Wingdings</vt:lpstr>
      <vt:lpstr>3_Orbit</vt:lpstr>
      <vt:lpstr>16_Blank Presentation</vt:lpstr>
      <vt:lpstr>Ripple</vt:lpstr>
      <vt:lpstr>1_untitled 1</vt:lpstr>
      <vt:lpstr>49_Blank Presentation</vt:lpstr>
      <vt:lpstr>1_Custom Design</vt:lpstr>
      <vt:lpstr>51_Blank Presentation</vt:lpstr>
      <vt:lpstr>9_Ripple</vt:lpstr>
      <vt:lpstr>من كتب رسالة عبرانيين؟ </vt:lpstr>
      <vt:lpstr>العبرانيين</vt:lpstr>
      <vt:lpstr>نقاط خلاف في عبرانيين  </vt:lpstr>
      <vt:lpstr>المؤلف </vt:lpstr>
      <vt:lpstr>المؤلف </vt:lpstr>
      <vt:lpstr>المؤلف </vt:lpstr>
      <vt:lpstr>المؤلف </vt:lpstr>
      <vt:lpstr>المؤلف </vt:lpstr>
      <vt:lpstr>المؤلف </vt:lpstr>
      <vt:lpstr>المؤلف </vt:lpstr>
      <vt:lpstr>المؤلف </vt:lpstr>
      <vt:lpstr>اين تم كتابة هذا الرسالة ؟ </vt:lpstr>
      <vt:lpstr>اين عاش هؤلاء اليهود ؟ </vt:lpstr>
      <vt:lpstr>زين هودج  يقول ليبيا</vt:lpstr>
      <vt:lpstr>أعتقد أن القراء               عاشوا في إسرائيل</vt:lpstr>
      <vt:lpstr>إسرائيل  (67-68 م)</vt:lpstr>
      <vt:lpstr>كيف نعرف أن القراء كانوا يهوداً ؟</vt:lpstr>
      <vt:lpstr>مجتمع يهودي معين محدد </vt:lpstr>
      <vt:lpstr>مراجعة الخلفيات ....</vt:lpstr>
      <vt:lpstr>سفر ما هو أفضل</vt:lpstr>
      <vt:lpstr>يسوع</vt:lpstr>
      <vt:lpstr>Black</vt:lpstr>
      <vt:lpstr>دراسات نقدية في العهد الجديد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Matt. 4:17, 23</dc:title>
  <dc:creator>Rick Griffith</dc:creator>
  <cp:lastModifiedBy>Rick Griffith</cp:lastModifiedBy>
  <cp:revision>22</cp:revision>
  <dcterms:created xsi:type="dcterms:W3CDTF">2005-12-30T08:25:08Z</dcterms:created>
  <dcterms:modified xsi:type="dcterms:W3CDTF">2023-12-19T19:05:38Z</dcterms:modified>
</cp:coreProperties>
</file>