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724" r:id="rId2"/>
    <p:sldMasterId id="2147483736" r:id="rId3"/>
    <p:sldMasterId id="2147483748" r:id="rId4"/>
    <p:sldMasterId id="2147483761" r:id="rId5"/>
    <p:sldMasterId id="2147483773" r:id="rId6"/>
    <p:sldMasterId id="2147483785" r:id="rId7"/>
    <p:sldMasterId id="2147483797" r:id="rId8"/>
  </p:sldMasterIdLst>
  <p:notesMasterIdLst>
    <p:notesMasterId r:id="rId23"/>
  </p:notesMasterIdLst>
  <p:sldIdLst>
    <p:sldId id="265" r:id="rId9"/>
    <p:sldId id="5458" r:id="rId10"/>
    <p:sldId id="279" r:id="rId11"/>
    <p:sldId id="388" r:id="rId12"/>
    <p:sldId id="360" r:id="rId13"/>
    <p:sldId id="5471" r:id="rId14"/>
    <p:sldId id="3877" r:id="rId15"/>
    <p:sldId id="5489" r:id="rId16"/>
    <p:sldId id="341" r:id="rId17"/>
    <p:sldId id="5355" r:id="rId18"/>
    <p:sldId id="472" r:id="rId19"/>
    <p:sldId id="5556" r:id="rId20"/>
    <p:sldId id="377" r:id="rId21"/>
    <p:sldId id="405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9" autoAdjust="0"/>
    <p:restoredTop sz="70952" autoAdjust="0"/>
  </p:normalViewPr>
  <p:slideViewPr>
    <p:cSldViewPr snapToGrid="0" snapToObjects="1">
      <p:cViewPr varScale="1">
        <p:scale>
          <a:sx n="91" d="100"/>
          <a:sy n="91" d="100"/>
        </p:scale>
        <p:origin x="200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A29B-AF69-B140-B5C4-59042C8365FF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3AF8-193C-9B40-9946-765B7E78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A628B-77BE-2547-AE56-69246F2D0E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is found in H. Wayne House, Chronological &amp; Background Charts to the New Testament,  It is also the last page of the notes for this seminar.  The point here is that our four gospels were consistently cited whereas </a:t>
            </a:r>
            <a:r>
              <a:rPr lang="en-US" altLang="ja-JP">
                <a:ea typeface="ＭＳ Ｐゴシック" charset="0"/>
                <a:cs typeface="ＭＳ Ｐゴシック" charset="0"/>
              </a:rPr>
              <a:t>"Brown</a:t>
            </a:r>
            <a:r>
              <a:rPr lang="fr-FR" altLang="ja-JP">
                <a:ea typeface="ＭＳ Ｐゴシック" charset="0"/>
                <a:cs typeface="ＭＳ Ｐゴシック" charset="0"/>
              </a:rPr>
              <a:t>'</a:t>
            </a:r>
            <a:r>
              <a:rPr lang="en-US" altLang="ja-JP">
                <a:ea typeface="ＭＳ Ｐゴシック" charset="0"/>
                <a:cs typeface="ＭＳ Ｐゴシック" charset="0"/>
              </a:rPr>
              <a:t>s Gnostic gospels" were likely not even written until the second century (even if Thomas appeared as early as AD 40 it was still deemed heretical).  </a:t>
            </a:r>
            <a:endParaRPr lang="en-US" i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3AA-F8BA-7446-83F7-576D1EC0B0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6485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The 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canon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 or 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rule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 meant the officially recognized books of Scripture.  None of the councils DETERMINED this list.  They only AFFIRMED what the church had believed for generations.</a:t>
            </a: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_____________</a:t>
            </a: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NC-03-Canon-11</a:t>
            </a:r>
          </a:p>
          <a:p>
            <a:pPr eaLnBrk="1" hangingPunct="1"/>
            <a:r>
              <a:rPr lang="en-US">
                <a:latin typeface="Arial"/>
                <a:ea typeface="ＭＳ Ｐゴシック" charset="0"/>
                <a:cs typeface="Arial"/>
              </a:rPr>
              <a:t>NC-19-Atheist-155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B77A0-FFC5-7642-8365-942944ADA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NC-03-Canon-11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NB-16-Literary-41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NS-04-John1-11-slide 49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NS-27-Rev20-22—346</a:t>
            </a:r>
          </a:p>
        </p:txBody>
      </p:sp>
    </p:spTree>
    <p:extLst>
      <p:ext uri="{BB962C8B-B14F-4D97-AF65-F5344CB8AC3E}">
        <p14:creationId xmlns:p14="http://schemas.microsoft.com/office/powerpoint/2010/main" val="423789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NC NT Criticism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nc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D0394-B8E0-43C4-8F92-196D8C3012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1C91D-7E9F-6E43-B8F6-C9E902BF0B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2662-1E4D-104B-A1C9-58E899E895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3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http://www.tyndalehouse.com/staff/Head/P64TB.htm says the Magdalene fragment is actually from about AD 200.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8C8D96-6A7F-8A40-8C5E-87E8A71F07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5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The original Declaration of 1776 is only just over 200 years old but is barely readable. 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Fortunately, a printer in 1823 engraved it, which has become the most frequently reproduced version of the document.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On it you can clearly see the signatures.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However, no such preservation techniques were possible for the original OT and NT documents, so only copies preserved in arid weather survived.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It is believed by some that, after the OT and NT autographs were copied accurately and proofread, these originals were then destroyed to prevent anyone from tampering with them.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www.archives.gov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/exhibits/charters/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declaration.html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1C91D-7E9F-6E43-B8F6-C9E902BF0B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1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FED00-29EF-B94C-9EA3-6866B7E4C6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Look how EARLY certain books were deemed to be Scripture!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C39D4-4A42-E14F-8C5D-218B407333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Paul still had three more letters to write (1-2 Tim. Tit) when Peter deemed what he had ALREADY written as Scripture on par with the OT.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_________________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NC-03-Canon-7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NS-22-2 Peter-264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NS-27-Rev20-22—344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AD1BD-7FB0-9D43-9A7D-7FE6A84F44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37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FD37-0D7B-8B45-865A-FFAA121A6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9FC6-D80D-6442-BFCC-688853C782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EC028-E1AC-C047-954D-DA39972814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52E1-34B1-9444-A6CD-A865810000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64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34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1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39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37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55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ABF0-01F8-D845-AEDE-A0CDCAB0B4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14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71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78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61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11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93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1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6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96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5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0772-611F-5F40-8D3D-B60C23DF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49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44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76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033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689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60 w 1722"/>
                <a:gd name="T1" fmla="*/ 35 h 66"/>
                <a:gd name="T2" fmla="*/ 166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60 w 1722"/>
                <a:gd name="T9" fmla="*/ 35 h 66"/>
                <a:gd name="T10" fmla="*/ 1660 w 1722"/>
                <a:gd name="T11" fmla="*/ 3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4 w 975"/>
                <a:gd name="T1" fmla="*/ 48 h 101"/>
                <a:gd name="T2" fmla="*/ 94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4 w 975"/>
                <a:gd name="T9" fmla="*/ 48 h 101"/>
                <a:gd name="T10" fmla="*/ 94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9 w 2141"/>
                <a:gd name="T7" fmla="*/ 0 h 198"/>
                <a:gd name="T8" fmla="*/ 207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91 w 2517"/>
                <a:gd name="T1" fmla="*/ 276 h 276"/>
                <a:gd name="T2" fmla="*/ 2424 w 2517"/>
                <a:gd name="T3" fmla="*/ 204 h 276"/>
                <a:gd name="T4" fmla="*/ 2167 w 2517"/>
                <a:gd name="T5" fmla="*/ 0 h 276"/>
                <a:gd name="T6" fmla="*/ 0 w 2517"/>
                <a:gd name="T7" fmla="*/ 276 h 276"/>
                <a:gd name="T8" fmla="*/ 2091 w 2517"/>
                <a:gd name="T9" fmla="*/ 276 h 276"/>
                <a:gd name="T10" fmla="*/ 209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8 w 729"/>
                <a:gd name="T7" fmla="*/ 240 h 240"/>
                <a:gd name="T8" fmla="*/ 69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8 w 729"/>
                <a:gd name="T1" fmla="*/ 318 h 318"/>
                <a:gd name="T2" fmla="*/ 69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8 w 729"/>
                <a:gd name="T9" fmla="*/ 318 h 318"/>
                <a:gd name="T10" fmla="*/ 69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EEFD137-101B-9348-B059-AA80A1F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2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98F953A-F8B5-004F-94D7-A61973ED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4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7C04781-43FF-AB4C-803E-68749BFC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44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D2C42AB-76B6-6B48-94B6-F8AD363F8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5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45EF7B6-6BA1-534A-B8CA-11530C8E5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A8E9EDB-2621-9547-B8A9-3CCA3899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E4F4-5F74-1841-B97A-DDFA18D75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2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2C87B645-8952-F740-9DCA-27444808B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3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DA192D9-69AC-6842-AE55-8D30DB98A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0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B7A2D74-D25F-9F43-B1BA-E67BF962B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2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CB4E406-2A6B-2748-B34E-4147E1C69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0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F0506A2-A4DE-0F4B-9B9C-AA241533A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2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618C243-9635-9A48-9356-06401497B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002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88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722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19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9FDB-DACE-5E45-9E70-8744DD579B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75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201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746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00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604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956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358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03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43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8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2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15E8-F980-1D4D-BB1A-338F035B6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3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2780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30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71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6982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13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04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939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3019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18079-3394-49DC-BA1F-C99622373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43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EA6E-8273-41CD-9C60-FA88F5B61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331C-E8F7-474D-A71A-999EEFAEDA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5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B012-3B89-4597-8704-821B0F423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56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A7D15-877F-4043-BD84-3DF416DB0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44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83ECF-2CE6-4A88-B9B7-33B47DC2F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24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FAD2-A27E-412A-A6DC-82AE7742A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8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88D66-744E-401A-AFD5-FB298C3F3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06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4376C-F989-43EB-8BA1-AC557761C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36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53790-AFD7-4E92-B89A-CE1DE064A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660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7F9AC-9BF8-409C-B9A3-F0285C7E1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152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7FF70-889A-46B7-985A-77A65454E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48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9653-314D-A74C-9033-C855E32A6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9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0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5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1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07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6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8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88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8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499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D930-43FB-6540-AD51-173907E3A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4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charset="0"/>
              </a:defRPr>
            </a:lvl1pPr>
          </a:lstStyle>
          <a:p>
            <a:pPr eaLnBrk="0" hangingPunct="0">
              <a:defRPr/>
            </a:pPr>
            <a:fld id="{1F806A92-8B43-6C4A-B8A4-F5FB821168CC}" type="slidenum">
              <a:rPr lang="en-US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13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1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154630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154631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2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3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4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5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6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7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8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9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0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1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2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3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4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5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6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7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8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9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0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1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2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3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4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5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6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7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8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9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1342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8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60 w 1722"/>
                <a:gd name="T1" fmla="*/ 35 h 66"/>
                <a:gd name="T2" fmla="*/ 166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60 w 1722"/>
                <a:gd name="T9" fmla="*/ 35 h 66"/>
                <a:gd name="T10" fmla="*/ 1660 w 1722"/>
                <a:gd name="T11" fmla="*/ 3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8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4 w 975"/>
                <a:gd name="T1" fmla="*/ 48 h 101"/>
                <a:gd name="T2" fmla="*/ 94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4 w 975"/>
                <a:gd name="T9" fmla="*/ 48 h 101"/>
                <a:gd name="T10" fmla="*/ 94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9 w 2141"/>
                <a:gd name="T7" fmla="*/ 0 h 198"/>
                <a:gd name="T8" fmla="*/ 207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91 w 2517"/>
                <a:gd name="T1" fmla="*/ 276 h 276"/>
                <a:gd name="T2" fmla="*/ 2424 w 2517"/>
                <a:gd name="T3" fmla="*/ 204 h 276"/>
                <a:gd name="T4" fmla="*/ 2167 w 2517"/>
                <a:gd name="T5" fmla="*/ 0 h 276"/>
                <a:gd name="T6" fmla="*/ 0 w 2517"/>
                <a:gd name="T7" fmla="*/ 276 h 276"/>
                <a:gd name="T8" fmla="*/ 2091 w 2517"/>
                <a:gd name="T9" fmla="*/ 276 h 276"/>
                <a:gd name="T10" fmla="*/ 209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8 w 729"/>
                <a:gd name="T7" fmla="*/ 240 h 240"/>
                <a:gd name="T8" fmla="*/ 69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8 w 729"/>
                <a:gd name="T1" fmla="*/ 318 h 318"/>
                <a:gd name="T2" fmla="*/ 69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8 w 729"/>
                <a:gd name="T9" fmla="*/ 318 h 318"/>
                <a:gd name="T10" fmla="*/ 69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1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5262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BFFEEF-22D8-5A4C-9320-551CB79875D8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63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55302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5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6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8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9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0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1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2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5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6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7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0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1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2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3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4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5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6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7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8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9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0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1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8255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33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9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195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BD114D82-45D4-471D-96BF-180854EC6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07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75BD2-DF08-6149-BC4F-D0A8B0FB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145EB-9285-EC48-9F8E-07AA4EB4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072884"/>
          </a:xfrm>
          <a:prstGeom prst="rect">
            <a:avLst/>
          </a:prstGeom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282895" y="2646641"/>
            <a:ext cx="4064000" cy="3319462"/>
          </a:xfrm>
        </p:spPr>
        <p:txBody>
          <a:bodyPr anchor="t"/>
          <a:lstStyle/>
          <a:p>
            <a:pPr algn="r" eaLnBrk="1" hangingPunct="1"/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الجديد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النقدية</a:t>
            </a:r>
            <a:endParaRPr lang="en-US" sz="4800" b="1" dirty="0">
              <a:effectLst>
                <a:glow rad="228600">
                  <a:schemeClr val="bg2">
                    <a:alpha val="79376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5185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ar-JO" sz="8000" kern="0" dirty="0">
                <a:effectLst>
                  <a:glow rad="228600">
                    <a:schemeClr val="bg2">
                      <a:alpha val="79376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 العهد الجديد</a:t>
            </a:r>
            <a:endParaRPr lang="en-US" sz="8000" kern="0" dirty="0">
              <a:effectLst>
                <a:glow rad="228600">
                  <a:schemeClr val="bg2">
                    <a:alpha val="79376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5" name="Picture 2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6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7" name="Picture 4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8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9" name="Rectangle 6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0" name="Text Box 7"/>
          <p:cNvSpPr txBox="1">
            <a:spLocks noChangeArrowheads="1"/>
          </p:cNvSpPr>
          <p:nvPr/>
        </p:nvSpPr>
        <p:spPr bwMode="auto">
          <a:xfrm>
            <a:off x="0" y="5791200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القرن الأول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1" name="Text Box 8"/>
          <p:cNvSpPr txBox="1">
            <a:spLocks noChangeArrowheads="1"/>
          </p:cNvSpPr>
          <p:nvPr/>
        </p:nvSpPr>
        <p:spPr bwMode="auto">
          <a:xfrm>
            <a:off x="6621463" y="5867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325 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Clearing History</a:t>
            </a:r>
          </a:p>
        </p:txBody>
      </p:sp>
      <p:sp>
        <p:nvSpPr>
          <p:cNvPr id="415753" name="Text Box 10"/>
          <p:cNvSpPr txBox="1">
            <a:spLocks noChangeArrowheads="1"/>
          </p:cNvSpPr>
          <p:nvPr/>
        </p:nvSpPr>
        <p:spPr bwMode="auto">
          <a:xfrm>
            <a:off x="-304800" y="4010025"/>
            <a:ext cx="198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4" name="Text Box 11"/>
          <p:cNvSpPr txBox="1">
            <a:spLocks noChangeArrowheads="1"/>
          </p:cNvSpPr>
          <p:nvPr/>
        </p:nvSpPr>
        <p:spPr bwMode="auto">
          <a:xfrm>
            <a:off x="5715000" y="624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مجمع نيقية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5" name="Line 12"/>
          <p:cNvSpPr>
            <a:spLocks noChangeShapeType="1"/>
          </p:cNvSpPr>
          <p:nvPr/>
        </p:nvSpPr>
        <p:spPr bwMode="auto">
          <a:xfrm flipV="1">
            <a:off x="0" y="3962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6" name="Text Box 13"/>
          <p:cNvSpPr txBox="1">
            <a:spLocks noChangeArrowheads="1"/>
          </p:cNvSpPr>
          <p:nvPr/>
        </p:nvSpPr>
        <p:spPr bwMode="auto">
          <a:xfrm>
            <a:off x="3733800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أفراد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7" name="Text Box 14"/>
          <p:cNvSpPr txBox="1">
            <a:spLocks noChangeArrowheads="1"/>
          </p:cNvSpPr>
          <p:nvPr/>
        </p:nvSpPr>
        <p:spPr bwMode="auto">
          <a:xfrm rot="-2783676">
            <a:off x="1058863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برنابا المزيف (70-130)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8" name="Text Box 15"/>
          <p:cNvSpPr txBox="1">
            <a:spLocks noChangeArrowheads="1"/>
          </p:cNvSpPr>
          <p:nvPr/>
        </p:nvSpPr>
        <p:spPr bwMode="auto">
          <a:xfrm>
            <a:off x="76200" y="228600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X=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الإستشهاد أو التلميح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9" name="Text Box 16"/>
          <p:cNvSpPr txBox="1">
            <a:spLocks noChangeArrowheads="1"/>
          </p:cNvSpPr>
          <p:nvPr/>
        </p:nvSpPr>
        <p:spPr bwMode="auto">
          <a:xfrm>
            <a:off x="76200" y="297180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O=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سميت بأنها أصلية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0" name="Text Box 17"/>
          <p:cNvSpPr txBox="1">
            <a:spLocks noChangeArrowheads="1"/>
          </p:cNvSpPr>
          <p:nvPr/>
        </p:nvSpPr>
        <p:spPr bwMode="auto">
          <a:xfrm>
            <a:off x="140335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1" name="Text Box 18"/>
          <p:cNvSpPr txBox="1">
            <a:spLocks noChangeArrowheads="1"/>
          </p:cNvSpPr>
          <p:nvPr/>
        </p:nvSpPr>
        <p:spPr bwMode="auto">
          <a:xfrm>
            <a:off x="1403350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2" name="Text Box 19"/>
          <p:cNvSpPr txBox="1">
            <a:spLocks noChangeArrowheads="1"/>
          </p:cNvSpPr>
          <p:nvPr/>
        </p:nvSpPr>
        <p:spPr bwMode="auto">
          <a:xfrm>
            <a:off x="140335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3" name="Text Box 20"/>
          <p:cNvSpPr txBox="1">
            <a:spLocks noChangeArrowheads="1"/>
          </p:cNvSpPr>
          <p:nvPr/>
        </p:nvSpPr>
        <p:spPr bwMode="auto">
          <a:xfrm rot="-2783676">
            <a:off x="140970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أكليمندس الروماني (95-97)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4" name="Text Box 21"/>
          <p:cNvSpPr txBox="1">
            <a:spLocks noChangeArrowheads="1"/>
          </p:cNvSpPr>
          <p:nvPr/>
        </p:nvSpPr>
        <p:spPr bwMode="auto">
          <a:xfrm>
            <a:off x="17621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5" name="Text Box 22"/>
          <p:cNvSpPr txBox="1">
            <a:spLocks noChangeArrowheads="1"/>
          </p:cNvSpPr>
          <p:nvPr/>
        </p:nvSpPr>
        <p:spPr bwMode="auto">
          <a:xfrm>
            <a:off x="17621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6" name="Text Box 23"/>
          <p:cNvSpPr txBox="1">
            <a:spLocks noChangeArrowheads="1"/>
          </p:cNvSpPr>
          <p:nvPr/>
        </p:nvSpPr>
        <p:spPr bwMode="auto">
          <a:xfrm rot="-2783676">
            <a:off x="175895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بوليكاربوس (110-150)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7" name="Text Box 24"/>
          <p:cNvSpPr txBox="1">
            <a:spLocks noChangeArrowheads="1"/>
          </p:cNvSpPr>
          <p:nvPr/>
        </p:nvSpPr>
        <p:spPr bwMode="auto">
          <a:xfrm>
            <a:off x="21304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8" name="Text Box 25"/>
          <p:cNvSpPr txBox="1">
            <a:spLocks noChangeArrowheads="1"/>
          </p:cNvSpPr>
          <p:nvPr/>
        </p:nvSpPr>
        <p:spPr bwMode="auto">
          <a:xfrm>
            <a:off x="21304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9" name="Text Box 26"/>
          <p:cNvSpPr txBox="1">
            <a:spLocks noChangeArrowheads="1"/>
          </p:cNvSpPr>
          <p:nvPr/>
        </p:nvSpPr>
        <p:spPr bwMode="auto">
          <a:xfrm>
            <a:off x="2130425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0" name="Text Box 27"/>
          <p:cNvSpPr txBox="1">
            <a:spLocks noChangeArrowheads="1"/>
          </p:cNvSpPr>
          <p:nvPr/>
        </p:nvSpPr>
        <p:spPr bwMode="auto">
          <a:xfrm>
            <a:off x="21304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1" name="Text Box 28"/>
          <p:cNvSpPr txBox="1">
            <a:spLocks noChangeArrowheads="1"/>
          </p:cNvSpPr>
          <p:nvPr/>
        </p:nvSpPr>
        <p:spPr bwMode="auto">
          <a:xfrm rot="-2783676">
            <a:off x="1873251" y="21494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هرماس (115-140)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2" name="Text Box 29"/>
          <p:cNvSpPr txBox="1">
            <a:spLocks noChangeArrowheads="1"/>
          </p:cNvSpPr>
          <p:nvPr/>
        </p:nvSpPr>
        <p:spPr bwMode="auto">
          <a:xfrm>
            <a:off x="24860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3" name="Text Box 30"/>
          <p:cNvSpPr txBox="1">
            <a:spLocks noChangeArrowheads="1"/>
          </p:cNvSpPr>
          <p:nvPr/>
        </p:nvSpPr>
        <p:spPr bwMode="auto">
          <a:xfrm>
            <a:off x="24860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4" name="Text Box 31"/>
          <p:cNvSpPr txBox="1">
            <a:spLocks noChangeArrowheads="1"/>
          </p:cNvSpPr>
          <p:nvPr/>
        </p:nvSpPr>
        <p:spPr bwMode="auto">
          <a:xfrm rot="-2783676">
            <a:off x="2457451" y="190341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الديداخي (120-150)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5" name="Text Box 32"/>
          <p:cNvSpPr txBox="1">
            <a:spLocks noChangeArrowheads="1"/>
          </p:cNvSpPr>
          <p:nvPr/>
        </p:nvSpPr>
        <p:spPr bwMode="auto">
          <a:xfrm>
            <a:off x="284480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6" name="Text Box 33"/>
          <p:cNvSpPr txBox="1">
            <a:spLocks noChangeArrowheads="1"/>
          </p:cNvSpPr>
          <p:nvPr/>
        </p:nvSpPr>
        <p:spPr bwMode="auto">
          <a:xfrm>
            <a:off x="284480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7" name="Text Box 34"/>
          <p:cNvSpPr txBox="1">
            <a:spLocks noChangeArrowheads="1"/>
          </p:cNvSpPr>
          <p:nvPr/>
        </p:nvSpPr>
        <p:spPr bwMode="auto">
          <a:xfrm rot="-2783676">
            <a:off x="2868613" y="190658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بابياس (130-140)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8" name="Text Box 35"/>
          <p:cNvSpPr txBox="1">
            <a:spLocks noChangeArrowheads="1"/>
          </p:cNvSpPr>
          <p:nvPr/>
        </p:nvSpPr>
        <p:spPr bwMode="auto">
          <a:xfrm>
            <a:off x="3213100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9" name="Text Box 36"/>
          <p:cNvSpPr txBox="1">
            <a:spLocks noChangeArrowheads="1"/>
          </p:cNvSpPr>
          <p:nvPr/>
        </p:nvSpPr>
        <p:spPr bwMode="auto">
          <a:xfrm rot="-2783676">
            <a:off x="3240088" y="19335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إيريناوس (130-202)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80" name="Text Box 37"/>
          <p:cNvSpPr txBox="1">
            <a:spLocks noChangeArrowheads="1"/>
          </p:cNvSpPr>
          <p:nvPr/>
        </p:nvSpPr>
        <p:spPr bwMode="auto">
          <a:xfrm>
            <a:off x="3605213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1" name="Text Box 38"/>
          <p:cNvSpPr txBox="1">
            <a:spLocks noChangeArrowheads="1"/>
          </p:cNvSpPr>
          <p:nvPr/>
        </p:nvSpPr>
        <p:spPr bwMode="auto">
          <a:xfrm>
            <a:off x="3605213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2" name="Text Box 39"/>
          <p:cNvSpPr txBox="1">
            <a:spLocks noChangeArrowheads="1"/>
          </p:cNvSpPr>
          <p:nvPr/>
        </p:nvSpPr>
        <p:spPr bwMode="auto">
          <a:xfrm>
            <a:off x="3605213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3" name="Text Box 40"/>
          <p:cNvSpPr txBox="1">
            <a:spLocks noChangeArrowheads="1"/>
          </p:cNvSpPr>
          <p:nvPr/>
        </p:nvSpPr>
        <p:spPr bwMode="auto">
          <a:xfrm>
            <a:off x="3605213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3" name="Text Box 41"/>
          <p:cNvSpPr txBox="1">
            <a:spLocks noChangeArrowheads="1"/>
          </p:cNvSpPr>
          <p:nvPr/>
        </p:nvSpPr>
        <p:spPr bwMode="auto">
          <a:xfrm rot="-2783676">
            <a:off x="3614738" y="192405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جاستن الشهيد (150-155)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4" name="Text Box 42"/>
          <p:cNvSpPr txBox="1">
            <a:spLocks noChangeArrowheads="1"/>
          </p:cNvSpPr>
          <p:nvPr/>
        </p:nvSpPr>
        <p:spPr bwMode="auto">
          <a:xfrm>
            <a:off x="39639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5" name="Text Box 43"/>
          <p:cNvSpPr txBox="1">
            <a:spLocks noChangeArrowheads="1"/>
          </p:cNvSpPr>
          <p:nvPr/>
        </p:nvSpPr>
        <p:spPr bwMode="auto">
          <a:xfrm>
            <a:off x="39639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6" name="Text Box 44"/>
          <p:cNvSpPr txBox="1">
            <a:spLocks noChangeArrowheads="1"/>
          </p:cNvSpPr>
          <p:nvPr/>
        </p:nvSpPr>
        <p:spPr bwMode="auto">
          <a:xfrm>
            <a:off x="39639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7" name="Text Box 45"/>
          <p:cNvSpPr txBox="1">
            <a:spLocks noChangeArrowheads="1"/>
          </p:cNvSpPr>
          <p:nvPr/>
        </p:nvSpPr>
        <p:spPr bwMode="auto">
          <a:xfrm>
            <a:off x="39639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8" name="Text Box 46"/>
          <p:cNvSpPr txBox="1">
            <a:spLocks noChangeArrowheads="1"/>
          </p:cNvSpPr>
          <p:nvPr/>
        </p:nvSpPr>
        <p:spPr bwMode="auto">
          <a:xfrm rot="-2783676">
            <a:off x="3853656" y="1859756"/>
            <a:ext cx="427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أوريجانوس (185-254)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9" name="Text Box 47"/>
          <p:cNvSpPr txBox="1">
            <a:spLocks noChangeArrowheads="1"/>
          </p:cNvSpPr>
          <p:nvPr/>
        </p:nvSpPr>
        <p:spPr bwMode="auto">
          <a:xfrm>
            <a:off x="43322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0" name="Text Box 48"/>
          <p:cNvSpPr txBox="1">
            <a:spLocks noChangeArrowheads="1"/>
          </p:cNvSpPr>
          <p:nvPr/>
        </p:nvSpPr>
        <p:spPr bwMode="auto">
          <a:xfrm>
            <a:off x="43322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1" name="Text Box 49"/>
          <p:cNvSpPr txBox="1">
            <a:spLocks noChangeArrowheads="1"/>
          </p:cNvSpPr>
          <p:nvPr/>
        </p:nvSpPr>
        <p:spPr bwMode="auto">
          <a:xfrm>
            <a:off x="43322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2" name="Text Box 50"/>
          <p:cNvSpPr txBox="1">
            <a:spLocks noChangeArrowheads="1"/>
          </p:cNvSpPr>
          <p:nvPr/>
        </p:nvSpPr>
        <p:spPr bwMode="auto">
          <a:xfrm>
            <a:off x="43322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3" name="Text Box 51"/>
          <p:cNvSpPr txBox="1">
            <a:spLocks noChangeArrowheads="1"/>
          </p:cNvSpPr>
          <p:nvPr/>
        </p:nvSpPr>
        <p:spPr bwMode="auto">
          <a:xfrm rot="-2783676">
            <a:off x="4138613" y="2257395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كيرلس الأورشليمي (315-386)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4" name="Text Box 52"/>
          <p:cNvSpPr txBox="1">
            <a:spLocks noChangeArrowheads="1"/>
          </p:cNvSpPr>
          <p:nvPr/>
        </p:nvSpPr>
        <p:spPr bwMode="auto">
          <a:xfrm>
            <a:off x="46878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5" name="Text Box 53"/>
          <p:cNvSpPr txBox="1">
            <a:spLocks noChangeArrowheads="1"/>
          </p:cNvSpPr>
          <p:nvPr/>
        </p:nvSpPr>
        <p:spPr bwMode="auto">
          <a:xfrm>
            <a:off x="46878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6" name="Text Box 54"/>
          <p:cNvSpPr txBox="1">
            <a:spLocks noChangeArrowheads="1"/>
          </p:cNvSpPr>
          <p:nvPr/>
        </p:nvSpPr>
        <p:spPr bwMode="auto">
          <a:xfrm>
            <a:off x="46878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7" name="Text Box 55"/>
          <p:cNvSpPr txBox="1">
            <a:spLocks noChangeArrowheads="1"/>
          </p:cNvSpPr>
          <p:nvPr/>
        </p:nvSpPr>
        <p:spPr bwMode="auto">
          <a:xfrm>
            <a:off x="46878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8" name="Text Box 56"/>
          <p:cNvSpPr txBox="1">
            <a:spLocks noChangeArrowheads="1"/>
          </p:cNvSpPr>
          <p:nvPr/>
        </p:nvSpPr>
        <p:spPr bwMode="auto">
          <a:xfrm rot="-2783676">
            <a:off x="4544219" y="2232819"/>
            <a:ext cx="3957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ماركيون (140)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9" name="Text Box 57"/>
          <p:cNvSpPr txBox="1">
            <a:spLocks noChangeArrowheads="1"/>
          </p:cNvSpPr>
          <p:nvPr/>
        </p:nvSpPr>
        <p:spPr bwMode="auto">
          <a:xfrm>
            <a:off x="5105400" y="474186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0" name="Text Box 58"/>
          <p:cNvSpPr txBox="1">
            <a:spLocks noChangeArrowheads="1"/>
          </p:cNvSpPr>
          <p:nvPr/>
        </p:nvSpPr>
        <p:spPr bwMode="auto">
          <a:xfrm rot="-2783676">
            <a:off x="4924426" y="22637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مورتنيان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1" name="Text Box 59"/>
          <p:cNvSpPr txBox="1">
            <a:spLocks noChangeArrowheads="1"/>
          </p:cNvSpPr>
          <p:nvPr/>
        </p:nvSpPr>
        <p:spPr bwMode="auto">
          <a:xfrm>
            <a:off x="5486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2" name="Text Box 60"/>
          <p:cNvSpPr txBox="1">
            <a:spLocks noChangeArrowheads="1"/>
          </p:cNvSpPr>
          <p:nvPr/>
        </p:nvSpPr>
        <p:spPr bwMode="auto">
          <a:xfrm>
            <a:off x="5486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3" name="Text Box 61"/>
          <p:cNvSpPr txBox="1">
            <a:spLocks noChangeArrowheads="1"/>
          </p:cNvSpPr>
          <p:nvPr/>
        </p:nvSpPr>
        <p:spPr bwMode="auto">
          <a:xfrm>
            <a:off x="5473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4" name="Text Box 62"/>
          <p:cNvSpPr txBox="1">
            <a:spLocks noChangeArrowheads="1"/>
          </p:cNvSpPr>
          <p:nvPr/>
        </p:nvSpPr>
        <p:spPr bwMode="auto">
          <a:xfrm>
            <a:off x="5486400" y="51165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5" name="Text Box 63"/>
          <p:cNvSpPr txBox="1">
            <a:spLocks noChangeArrowheads="1"/>
          </p:cNvSpPr>
          <p:nvPr/>
        </p:nvSpPr>
        <p:spPr bwMode="auto">
          <a:xfrm rot="-2783676">
            <a:off x="5307013" y="22653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باركوخيو (206)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6" name="Text Box 64"/>
          <p:cNvSpPr txBox="1">
            <a:spLocks noChangeArrowheads="1"/>
          </p:cNvSpPr>
          <p:nvPr/>
        </p:nvSpPr>
        <p:spPr bwMode="auto">
          <a:xfrm>
            <a:off x="5867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7" name="Text Box 65"/>
          <p:cNvSpPr txBox="1">
            <a:spLocks noChangeArrowheads="1"/>
          </p:cNvSpPr>
          <p:nvPr/>
        </p:nvSpPr>
        <p:spPr bwMode="auto">
          <a:xfrm>
            <a:off x="5867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8" name="Text Box 66"/>
          <p:cNvSpPr txBox="1">
            <a:spLocks noChangeArrowheads="1"/>
          </p:cNvSpPr>
          <p:nvPr/>
        </p:nvSpPr>
        <p:spPr bwMode="auto">
          <a:xfrm>
            <a:off x="5854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9" name="Text Box 67"/>
          <p:cNvSpPr txBox="1">
            <a:spLocks noChangeArrowheads="1"/>
          </p:cNvSpPr>
          <p:nvPr/>
        </p:nvSpPr>
        <p:spPr bwMode="auto">
          <a:xfrm>
            <a:off x="5867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0" name="Text Box 68"/>
          <p:cNvSpPr txBox="1">
            <a:spLocks noChangeArrowheads="1"/>
          </p:cNvSpPr>
          <p:nvPr/>
        </p:nvSpPr>
        <p:spPr bwMode="auto">
          <a:xfrm rot="-2783676">
            <a:off x="5700713" y="228123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الرسولي (300)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1" name="Text Box 69"/>
          <p:cNvSpPr txBox="1">
            <a:spLocks noChangeArrowheads="1"/>
          </p:cNvSpPr>
          <p:nvPr/>
        </p:nvSpPr>
        <p:spPr bwMode="auto">
          <a:xfrm>
            <a:off x="6248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2" name="Text Box 70"/>
          <p:cNvSpPr txBox="1">
            <a:spLocks noChangeArrowheads="1"/>
          </p:cNvSpPr>
          <p:nvPr/>
        </p:nvSpPr>
        <p:spPr bwMode="auto">
          <a:xfrm>
            <a:off x="6248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3" name="Text Box 71"/>
          <p:cNvSpPr txBox="1">
            <a:spLocks noChangeArrowheads="1"/>
          </p:cNvSpPr>
          <p:nvPr/>
        </p:nvSpPr>
        <p:spPr bwMode="auto">
          <a:xfrm>
            <a:off x="6235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4" name="Text Box 72"/>
          <p:cNvSpPr txBox="1">
            <a:spLocks noChangeArrowheads="1"/>
          </p:cNvSpPr>
          <p:nvPr/>
        </p:nvSpPr>
        <p:spPr bwMode="auto">
          <a:xfrm>
            <a:off x="6248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5" name="Text Box 73"/>
          <p:cNvSpPr txBox="1">
            <a:spLocks noChangeArrowheads="1"/>
          </p:cNvSpPr>
          <p:nvPr/>
        </p:nvSpPr>
        <p:spPr bwMode="auto">
          <a:xfrm rot="-2783676">
            <a:off x="6180138" y="2258983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تاتيانوس دياتيسيرون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6" name="Text Box 74"/>
          <p:cNvSpPr txBox="1">
            <a:spLocks noChangeArrowheads="1"/>
          </p:cNvSpPr>
          <p:nvPr/>
        </p:nvSpPr>
        <p:spPr bwMode="auto">
          <a:xfrm>
            <a:off x="6654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7" name="Text Box 75"/>
          <p:cNvSpPr txBox="1">
            <a:spLocks noChangeArrowheads="1"/>
          </p:cNvSpPr>
          <p:nvPr/>
        </p:nvSpPr>
        <p:spPr bwMode="auto">
          <a:xfrm>
            <a:off x="6654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8" name="Text Box 76"/>
          <p:cNvSpPr txBox="1">
            <a:spLocks noChangeArrowheads="1"/>
          </p:cNvSpPr>
          <p:nvPr/>
        </p:nvSpPr>
        <p:spPr bwMode="auto">
          <a:xfrm>
            <a:off x="6654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9" name="Text Box 77"/>
          <p:cNvSpPr txBox="1">
            <a:spLocks noChangeArrowheads="1"/>
          </p:cNvSpPr>
          <p:nvPr/>
        </p:nvSpPr>
        <p:spPr bwMode="auto">
          <a:xfrm>
            <a:off x="6667500" y="50942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0" name="Text Box 78"/>
          <p:cNvSpPr txBox="1">
            <a:spLocks noChangeArrowheads="1"/>
          </p:cNvSpPr>
          <p:nvPr/>
        </p:nvSpPr>
        <p:spPr bwMode="auto">
          <a:xfrm rot="-2783676">
            <a:off x="6635751" y="22606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اللاتينية القديمة (150-170)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1" name="Text Box 79"/>
          <p:cNvSpPr txBox="1">
            <a:spLocks noChangeArrowheads="1"/>
          </p:cNvSpPr>
          <p:nvPr/>
        </p:nvSpPr>
        <p:spPr bwMode="auto">
          <a:xfrm>
            <a:off x="7035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2" name="Text Box 80"/>
          <p:cNvSpPr txBox="1">
            <a:spLocks noChangeArrowheads="1"/>
          </p:cNvSpPr>
          <p:nvPr/>
        </p:nvSpPr>
        <p:spPr bwMode="auto">
          <a:xfrm>
            <a:off x="7035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3" name="Text Box 81"/>
          <p:cNvSpPr txBox="1">
            <a:spLocks noChangeArrowheads="1"/>
          </p:cNvSpPr>
          <p:nvPr/>
        </p:nvSpPr>
        <p:spPr bwMode="auto">
          <a:xfrm>
            <a:off x="7035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4" name="Text Box 82"/>
          <p:cNvSpPr txBox="1">
            <a:spLocks noChangeArrowheads="1"/>
          </p:cNvSpPr>
          <p:nvPr/>
        </p:nvSpPr>
        <p:spPr bwMode="auto">
          <a:xfrm>
            <a:off x="7048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5" name="Text Box 83"/>
          <p:cNvSpPr txBox="1">
            <a:spLocks noChangeArrowheads="1"/>
          </p:cNvSpPr>
          <p:nvPr/>
        </p:nvSpPr>
        <p:spPr bwMode="auto">
          <a:xfrm rot="-2783676">
            <a:off x="7092951" y="22780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السريانية القديمة (200)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6" name="Text Box 84"/>
          <p:cNvSpPr txBox="1">
            <a:spLocks noChangeArrowheads="1"/>
          </p:cNvSpPr>
          <p:nvPr/>
        </p:nvSpPr>
        <p:spPr bwMode="auto">
          <a:xfrm>
            <a:off x="7416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7" name="Text Box 85"/>
          <p:cNvSpPr txBox="1">
            <a:spLocks noChangeArrowheads="1"/>
          </p:cNvSpPr>
          <p:nvPr/>
        </p:nvSpPr>
        <p:spPr bwMode="auto">
          <a:xfrm>
            <a:off x="7416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8" name="Text Box 86"/>
          <p:cNvSpPr txBox="1">
            <a:spLocks noChangeArrowheads="1"/>
          </p:cNvSpPr>
          <p:nvPr/>
        </p:nvSpPr>
        <p:spPr bwMode="auto">
          <a:xfrm>
            <a:off x="7416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9" name="Text Box 87"/>
          <p:cNvSpPr txBox="1">
            <a:spLocks noChangeArrowheads="1"/>
          </p:cNvSpPr>
          <p:nvPr/>
        </p:nvSpPr>
        <p:spPr bwMode="auto">
          <a:xfrm>
            <a:off x="7429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40" name="Text Box 88"/>
          <p:cNvSpPr txBox="1">
            <a:spLocks noChangeArrowheads="1"/>
          </p:cNvSpPr>
          <p:nvPr/>
        </p:nvSpPr>
        <p:spPr bwMode="auto">
          <a:xfrm>
            <a:off x="5562600" y="914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1" name="Text Box 89"/>
          <p:cNvSpPr txBox="1">
            <a:spLocks noChangeArrowheads="1"/>
          </p:cNvSpPr>
          <p:nvPr/>
        </p:nvSpPr>
        <p:spPr bwMode="auto">
          <a:xfrm>
            <a:off x="7070725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ترجمات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2" name="Text Box 90"/>
          <p:cNvSpPr txBox="1">
            <a:spLocks noChangeArrowheads="1"/>
          </p:cNvSpPr>
          <p:nvPr/>
        </p:nvSpPr>
        <p:spPr bwMode="auto">
          <a:xfrm>
            <a:off x="-108520" y="953433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قبول               الأناجيل الأربعة       قبل                  مجمع نيقية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834" name="Text Box 91"/>
          <p:cNvSpPr txBox="1">
            <a:spLocks noChangeArrowheads="1"/>
          </p:cNvSpPr>
          <p:nvPr/>
        </p:nvSpPr>
        <p:spPr bwMode="auto">
          <a:xfrm>
            <a:off x="76200" y="6477000"/>
            <a:ext cx="609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غايسلر ونيكس، مقدمة إلى الكتاب المقدس (شيكاغو : مودي، 1968)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15835" name="Group 92"/>
          <p:cNvGrpSpPr>
            <a:grpSpLocks/>
          </p:cNvGrpSpPr>
          <p:nvPr/>
        </p:nvGrpSpPr>
        <p:grpSpPr bwMode="auto">
          <a:xfrm>
            <a:off x="990600" y="4995865"/>
            <a:ext cx="1600200" cy="1489075"/>
            <a:chOff x="720" y="3168"/>
            <a:chExt cx="1008" cy="938"/>
          </a:xfrm>
        </p:grpSpPr>
        <p:sp>
          <p:nvSpPr>
            <p:cNvPr id="415839" name="AutoShape 93"/>
            <p:cNvSpPr>
              <a:spLocks noChangeArrowheads="1"/>
            </p:cNvSpPr>
            <p:nvPr/>
          </p:nvSpPr>
          <p:spPr bwMode="auto">
            <a:xfrm>
              <a:off x="768" y="3168"/>
              <a:ext cx="960" cy="912"/>
            </a:xfrm>
            <a:prstGeom prst="upArrowCallout">
              <a:avLst>
                <a:gd name="adj1" fmla="val 26316"/>
                <a:gd name="adj2" fmla="val 26316"/>
                <a:gd name="adj3" fmla="val 16667"/>
                <a:gd name="adj4" fmla="val 66667"/>
              </a:avLst>
            </a:prstGeom>
            <a:solidFill>
              <a:srgbClr val="51515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146846" name="Text Box 94"/>
            <p:cNvSpPr txBox="1">
              <a:spLocks noChangeArrowheads="1"/>
            </p:cNvSpPr>
            <p:nvPr/>
          </p:nvSpPr>
          <p:spPr bwMode="auto">
            <a:xfrm>
              <a:off x="720" y="3524"/>
              <a:ext cx="10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20009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إنجيل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توما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</a:b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50-140 م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836" name="Group 95"/>
          <p:cNvGrpSpPr>
            <a:grpSpLocks/>
          </p:cNvGrpSpPr>
          <p:nvPr/>
        </p:nvGrpSpPr>
        <p:grpSpPr bwMode="auto">
          <a:xfrm>
            <a:off x="2590800" y="4995865"/>
            <a:ext cx="1600200" cy="1489075"/>
            <a:chOff x="1728" y="3195"/>
            <a:chExt cx="1008" cy="938"/>
          </a:xfrm>
        </p:grpSpPr>
        <p:sp>
          <p:nvSpPr>
            <p:cNvPr id="415837" name="AutoShape 96"/>
            <p:cNvSpPr>
              <a:spLocks noChangeArrowheads="1"/>
            </p:cNvSpPr>
            <p:nvPr/>
          </p:nvSpPr>
          <p:spPr bwMode="auto">
            <a:xfrm>
              <a:off x="1776" y="3195"/>
              <a:ext cx="960" cy="912"/>
            </a:xfrm>
            <a:prstGeom prst="upArrowCallout">
              <a:avLst>
                <a:gd name="adj1" fmla="val 26316"/>
                <a:gd name="adj2" fmla="val 26316"/>
                <a:gd name="adj3" fmla="val 16667"/>
                <a:gd name="adj4" fmla="val 66667"/>
              </a:avLst>
            </a:prstGeom>
            <a:solidFill>
              <a:srgbClr val="FA0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146849" name="Text Box 97"/>
            <p:cNvSpPr txBox="1">
              <a:spLocks noChangeArrowheads="1"/>
            </p:cNvSpPr>
            <p:nvPr/>
          </p:nvSpPr>
          <p:spPr bwMode="auto">
            <a:xfrm>
              <a:off x="1728" y="3551"/>
              <a:ext cx="10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20009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إنجيل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يهوذا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170 م 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0" y="106367"/>
            <a:ext cx="9144000" cy="73859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قانونية العهد الجديد خلال القرون الأربعة الأولى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هـ . واين هاوس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8653465" y="44451"/>
            <a:ext cx="50834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4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4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4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4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4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14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4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14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4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14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14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1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1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1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6793" grpId="0"/>
      <p:bldP spid="3146794" grpId="0"/>
      <p:bldP spid="3146795" grpId="0"/>
      <p:bldP spid="3146796" grpId="0"/>
      <p:bldP spid="3146797" grpId="0"/>
      <p:bldP spid="3146798" grpId="0"/>
      <p:bldP spid="3146799" grpId="0"/>
      <p:bldP spid="3146800" grpId="0"/>
      <p:bldP spid="3146801" grpId="0"/>
      <p:bldP spid="3146802" grpId="0"/>
      <p:bldP spid="3146803" grpId="0"/>
      <p:bldP spid="3146804" grpId="0"/>
      <p:bldP spid="3146805" grpId="0"/>
      <p:bldP spid="3146806" grpId="0"/>
      <p:bldP spid="3146807" grpId="0"/>
      <p:bldP spid="3146808" grpId="0"/>
      <p:bldP spid="3146809" grpId="0"/>
      <p:bldP spid="3146810" grpId="0"/>
      <p:bldP spid="3146811" grpId="0"/>
      <p:bldP spid="3146812" grpId="0"/>
      <p:bldP spid="3146813" grpId="0"/>
      <p:bldP spid="3146814" grpId="0"/>
      <p:bldP spid="3146815" grpId="0"/>
      <p:bldP spid="3146816" grpId="0"/>
      <p:bldP spid="3146817" grpId="0"/>
      <p:bldP spid="3146818" grpId="0"/>
      <p:bldP spid="3146819" grpId="0"/>
      <p:bldP spid="3146820" grpId="0"/>
      <p:bldP spid="3146821" grpId="0"/>
      <p:bldP spid="3146822" grpId="0"/>
      <p:bldP spid="3146823" grpId="0"/>
      <p:bldP spid="3146824" grpId="0"/>
      <p:bldP spid="3146825" grpId="0"/>
      <p:bldP spid="3146826" grpId="0"/>
      <p:bldP spid="3146827" grpId="0"/>
      <p:bldP spid="3146828" grpId="0"/>
      <p:bldP spid="3146829" grpId="0"/>
      <p:bldP spid="3146830" grpId="0"/>
      <p:bldP spid="3146831" grpId="0"/>
      <p:bldP spid="3146832" grpId="0"/>
      <p:bldP spid="3146833" grpId="0"/>
      <p:bldP spid="3146834" grpId="0"/>
      <p:bldP spid="3146835" grpId="0"/>
      <p:bldP spid="3146836" grpId="0"/>
      <p:bldP spid="3146837" grpId="0"/>
      <p:bldP spid="3146838" grpId="0"/>
      <p:bldP spid="3146839" grpId="0"/>
      <p:bldP spid="3146840" grpId="0"/>
      <p:bldP spid="31468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5" name="Picture 2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4343400" cy="1246188"/>
          </a:xfrm>
          <a:effectLst>
            <a:outerShdw blurRad="63500" dist="35921" dir="2700000" algn="ctr" rotWithShape="0">
              <a:srgbClr val="020009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متطلبات قانونية      العهد الجديد</a:t>
            </a:r>
            <a:endParaRPr lang="en-US" sz="4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498475" y="1905000"/>
            <a:ext cx="7320308" cy="1219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ماذا يتطلب من الوثائق المبكرة حتى تعتبر نصاً مقدساً؟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8475" y="3068638"/>
            <a:ext cx="7201038" cy="1676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20009">
                <a:alpha val="74998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الكتابة من قبل رسول (أو تحت إشراف رسول)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القبول الواسع (الإستخدام في الكنائس)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السلامة اللاهوتية (لا تحتوي عقيدة خاطئة)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66700" y="5105400"/>
            <a:ext cx="8610600" cy="1447800"/>
          </a:xfrm>
          <a:prstGeom prst="rect">
            <a:avLst/>
          </a:prstGeom>
          <a:solidFill>
            <a:srgbClr val="020009"/>
          </a:solidFill>
          <a:ln>
            <a:noFill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شيء من هذه الشروط ينطبق على الكتب التي قال دان براون عنها بأنها النصوص الصحيحة مثل إنجيل فيلبس وإنجيل توما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66125" y="76200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472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5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/>
      <p:bldP spid="7" grpId="0" build="p"/>
      <p:bldP spid="16794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 descr="Brown marble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371600"/>
          </a:xfrm>
          <a:solidFill>
            <a:srgbClr val="000096"/>
          </a:solidFill>
          <a:ln w="9525">
            <a:noFill/>
            <a:miter lim="800000"/>
            <a:headEnd/>
            <a:tailEnd/>
          </a:ln>
          <a:effectLst>
            <a:outerShdw blurRad="63500" dist="130755" dir="3656724" algn="ctr" rotWithShape="0">
              <a:schemeClr val="bg2">
                <a:alpha val="74997"/>
              </a:schemeClr>
            </a:outerShdw>
          </a:effectLst>
        </p:spPr>
        <p:txBody>
          <a:bodyPr vert="horz" wrap="square" lIns="90993" tIns="45499" rIns="90993" bIns="45499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JO" sz="36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نسخ موجودة من كتابات الوثنيين مقابل كتابات العهد الجديد</a:t>
            </a:r>
            <a:endParaRPr lang="en-US" sz="3600" b="1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36936" name="Group 72"/>
          <p:cNvGraphicFramePr>
            <a:graphicFrameLocks noGrp="1"/>
          </p:cNvGraphicFramePr>
          <p:nvPr>
            <p:ph type="tbl" idx="1"/>
          </p:nvPr>
        </p:nvGraphicFramePr>
        <p:xfrm>
          <a:off x="533400" y="1398618"/>
          <a:ext cx="7924800" cy="51432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المرلف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تاريخ الكتابة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أقدم نسخة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الفجوة الزمنية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عدد النسخ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أفلاطون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347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1200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كاتولوس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54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1550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1600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بليني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113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750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2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بولس،  لوقا،      الخ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95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24772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74" descr="Brown marble">
            <a:extLst>
              <a:ext uri="{FF2B5EF4-FFF2-40B4-BE49-F238E27FC236}">
                <a16:creationId xmlns:a16="http://schemas.microsoft.com/office/drawing/2014/main" id="{D52194B7-F55A-CD77-92FF-B2991482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7192"/>
            <a:ext cx="9144000" cy="1981200"/>
          </a:xfrm>
          <a:prstGeom prst="rect">
            <a:avLst/>
          </a:prstGeom>
          <a:solidFill>
            <a:srgbClr val="000096"/>
          </a:solidFill>
          <a:ln w="9525">
            <a:noFill/>
            <a:miter lim="800000"/>
            <a:headEnd/>
            <a:tailEnd/>
          </a:ln>
          <a:effectLst>
            <a:outerShdw blurRad="63500" dist="130755" dir="3656724" algn="ctr" rotWithShape="0">
              <a:schemeClr val="bg2">
                <a:alpha val="74997"/>
              </a:schemeClr>
            </a:outerShdw>
          </a:effectLst>
        </p:spPr>
        <p:txBody>
          <a:bodyPr lIns="90993" tIns="45499" rIns="90993" bIns="4549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"دراساتٌ نقديَّةٌ في العهد الجديد"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 descr="j02835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3" name="Picture 3" descr="j02327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ar-JO" altLang="zh-CN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3. قانونية العهد القديم</a:t>
            </a:r>
            <a:endParaRPr lang="en-US" altLang="en-US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65540" name="Picture 5" descr="camelsatbethleh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القانونية </a:t>
            </a: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أساسية للذين يطلبون الله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ما هي الطريقة المستخدمة ؟</a:t>
            </a:r>
            <a:endParaRPr kumimoji="0" lang="en-US" altLang="en-US" sz="2800" b="0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الموثوقية الدائمة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الملائمة العقائدية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التأليف النبوي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الإعلان بأنها كلمة الله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الشخصية الديناميكية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8374063" y="76200"/>
            <a:ext cx="70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195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685800" y="14478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لماذا تأخر تتميم ذلك ؟</a:t>
            </a:r>
            <a:endParaRPr kumimoji="0" lang="en-US" altLang="en-US" sz="2800" b="0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lang="ar-JO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أ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سفار الأبوكريفا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الترجمة السبعينية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أسفار الآنتيليغومينا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السامريين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التقليد الفريسي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5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0404" name="Picture 4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 صغيرة مبكرة جداً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5257800"/>
            <a:ext cx="4191000" cy="1371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قطعة يوحنا ريلاندز من إنجيل يوحنا 18: 31-33، 37-38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125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2451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2452" name="Picture 6" descr="P52_ver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6654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3" name="Picture 7" descr="Magdalene Fragment of Mat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86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5257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5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قطعة من متى في مجدل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5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50-200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72756" y="-30639"/>
            <a:ext cx="9716756" cy="722789"/>
          </a:xfrm>
          <a:solidFill>
            <a:srgbClr val="1E1135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لا توجد وثائق العهد الجديد الأصلية؟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3722" y="5381234"/>
            <a:ext cx="4745353" cy="143231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نقش الإعلان بواسطة الطابع وليم ج. ستون</a:t>
            </a: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1823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 descr="Declaration_Pg1of1_A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64" y="560681"/>
            <a:ext cx="4036839" cy="48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87" y="5381234"/>
            <a:ext cx="4453513" cy="14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إعلان الاستقلال الأصلي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1776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claration_Engrav_Pg1of1_A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843" y="560893"/>
            <a:ext cx="4131308" cy="48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eclaration Signers Close 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6450">
            <a:off x="1340877" y="1038732"/>
            <a:ext cx="5940654" cy="39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5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0404" name="Picture 4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7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390683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14" name="Oval 58"/>
          <p:cNvSpPr>
            <a:spLocks noChangeArrowheads="1"/>
          </p:cNvSpPr>
          <p:nvPr/>
        </p:nvSpPr>
        <p:spPr bwMode="auto">
          <a:xfrm>
            <a:off x="7766050" y="428466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2" name="Text Box 76"/>
          <p:cNvSpPr txBox="1">
            <a:spLocks noChangeArrowheads="1"/>
          </p:cNvSpPr>
          <p:nvPr/>
        </p:nvSpPr>
        <p:spPr bwMode="auto">
          <a:xfrm>
            <a:off x="6858000" y="2971800"/>
            <a:ext cx="2172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قيصرية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لوقا 57-59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626971" y="609600"/>
            <a:ext cx="3587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مكدونية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بولس 1 تيموقاوس في 62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5536" name="Text Box 80"/>
          <p:cNvSpPr txBox="1">
            <a:spLocks noChangeArrowheads="1"/>
          </p:cNvSpPr>
          <p:nvPr/>
        </p:nvSpPr>
        <p:spPr bwMode="auto">
          <a:xfrm>
            <a:off x="4495800" y="4724400"/>
            <a:ext cx="4495800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وأقيموا في ذلك البيت آكلين وشاربين مما عندهم لأن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الفاعل مستحق أجرته         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(لو 10: 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5537" name="Text Box 81"/>
          <p:cNvSpPr txBox="1">
            <a:spLocks noChangeArrowheads="1"/>
          </p:cNvSpPr>
          <p:nvPr/>
        </p:nvSpPr>
        <p:spPr bwMode="auto">
          <a:xfrm>
            <a:off x="4495800" y="136525"/>
            <a:ext cx="4495800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لأن الكتاب يقول لا تكم ثوراً دارساً و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الفاعل مستحق أجرته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 تي 5: 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104" name="Oval 83"/>
          <p:cNvSpPr>
            <a:spLocks noChangeArrowheads="1"/>
          </p:cNvSpPr>
          <p:nvPr/>
        </p:nvSpPr>
        <p:spPr bwMode="auto">
          <a:xfrm>
            <a:off x="533400" y="2895600"/>
            <a:ext cx="457200" cy="381000"/>
          </a:xfrm>
          <a:prstGeom prst="ellipse">
            <a:avLst/>
          </a:prstGeom>
          <a:solidFill>
            <a:srgbClr val="3A7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1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590800"/>
            <a:ext cx="4191000" cy="2474996"/>
          </a:xfrm>
          <a:solidFill>
            <a:srgbClr val="020009"/>
          </a:solidFill>
          <a:effectLst>
            <a:outerShdw blurRad="63500" dist="53882" dir="2700000" algn="ctr" rotWithShape="0">
              <a:srgbClr val="020009">
                <a:alpha val="74998"/>
              </a:srgbClr>
            </a:outerShdw>
          </a:effectLst>
        </p:spPr>
        <p:txBody>
          <a:bodyPr lIns="73622" tIns="36810" rIns="73622" bIns="3681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اعتبر بولس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إنجيل لوقا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موحى به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خلال 5 سنوات</a:t>
            </a:r>
            <a:endParaRPr lang="en-US" sz="3900" b="1" dirty="0">
              <a:solidFill>
                <a:srgbClr val="FFEA18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14" grpId="0" animBg="1"/>
      <p:bldP spid="1555532" grpId="0"/>
      <p:bldP spid="1555533" grpId="0"/>
      <p:bldP spid="1555536" grpId="0" animBg="1"/>
      <p:bldP spid="1555537" grpId="0" animBg="1"/>
      <p:bldP spid="1555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7508" name="Oval 4"/>
          <p:cNvSpPr>
            <a:spLocks noChangeArrowheads="1"/>
          </p:cNvSpPr>
          <p:nvPr/>
        </p:nvSpPr>
        <p:spPr bwMode="auto">
          <a:xfrm>
            <a:off x="7467600" y="2286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0" name="Text Box 6"/>
          <p:cNvSpPr txBox="1">
            <a:spLocks noChangeArrowheads="1"/>
          </p:cNvSpPr>
          <p:nvPr/>
        </p:nvSpPr>
        <p:spPr bwMode="auto">
          <a:xfrm>
            <a:off x="5665788" y="228600"/>
            <a:ext cx="3478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كتبت رسائل بولس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49-62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7511" name="Text Box 7"/>
          <p:cNvSpPr txBox="1">
            <a:spLocks noChangeArrowheads="1"/>
          </p:cNvSpPr>
          <p:nvPr/>
        </p:nvSpPr>
        <p:spPr bwMode="auto">
          <a:xfrm>
            <a:off x="609600" y="685800"/>
            <a:ext cx="22028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بطرس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رسالتين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7514" name="Oval 10"/>
          <p:cNvSpPr>
            <a:spLocks noChangeArrowheads="1"/>
          </p:cNvSpPr>
          <p:nvPr/>
        </p:nvSpPr>
        <p:spPr bwMode="auto">
          <a:xfrm>
            <a:off x="4114800" y="18288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5" name="Oval 11"/>
          <p:cNvSpPr>
            <a:spLocks noChangeArrowheads="1"/>
          </p:cNvSpPr>
          <p:nvPr/>
        </p:nvSpPr>
        <p:spPr bwMode="auto">
          <a:xfrm>
            <a:off x="5334000" y="16764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6" name="Oval 12"/>
          <p:cNvSpPr>
            <a:spLocks noChangeArrowheads="1"/>
          </p:cNvSpPr>
          <p:nvPr/>
        </p:nvSpPr>
        <p:spPr bwMode="auto">
          <a:xfrm>
            <a:off x="6019800" y="1600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7" name="Oval 13"/>
          <p:cNvSpPr>
            <a:spLocks noChangeArrowheads="1"/>
          </p:cNvSpPr>
          <p:nvPr/>
        </p:nvSpPr>
        <p:spPr bwMode="auto">
          <a:xfrm>
            <a:off x="4454525" y="5334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8" name="Oval 14"/>
          <p:cNvSpPr>
            <a:spLocks noChangeArrowheads="1"/>
          </p:cNvSpPr>
          <p:nvPr/>
        </p:nvSpPr>
        <p:spPr bwMode="auto">
          <a:xfrm>
            <a:off x="3886200" y="762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9" name="Oval 15"/>
          <p:cNvSpPr>
            <a:spLocks noChangeArrowheads="1"/>
          </p:cNvSpPr>
          <p:nvPr/>
        </p:nvSpPr>
        <p:spPr bwMode="auto">
          <a:xfrm>
            <a:off x="838200" y="381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20" name="Oval 16"/>
          <p:cNvSpPr>
            <a:spLocks noChangeArrowheads="1"/>
          </p:cNvSpPr>
          <p:nvPr/>
        </p:nvSpPr>
        <p:spPr bwMode="auto">
          <a:xfrm>
            <a:off x="6096000" y="17526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638800" y="3124200"/>
            <a:ext cx="3276600" cy="1874832"/>
          </a:xfrm>
          <a:solidFill>
            <a:srgbClr val="020009"/>
          </a:solidFill>
          <a:effectLst>
            <a:outerShdw blurRad="63500" dist="53882" dir="2700000" algn="ctr" rotWithShape="0">
              <a:srgbClr val="020009">
                <a:alpha val="74998"/>
              </a:srgbClr>
            </a:outerShdw>
          </a:effectLst>
        </p:spPr>
        <p:txBody>
          <a:bodyPr lIns="73622" tIns="36810" rIns="73622" bIns="3681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دعا بطرس أيضاً رسائل بولس بالكتب المقدسة</a:t>
            </a:r>
            <a:endParaRPr lang="en-US" sz="3900" b="1" dirty="0">
              <a:solidFill>
                <a:srgbClr val="FFEA1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5277" name="Oval 17"/>
          <p:cNvSpPr>
            <a:spLocks noChangeArrowheads="1"/>
          </p:cNvSpPr>
          <p:nvPr/>
        </p:nvSpPr>
        <p:spPr bwMode="auto">
          <a:xfrm>
            <a:off x="533400" y="2895600"/>
            <a:ext cx="457200" cy="381000"/>
          </a:xfrm>
          <a:prstGeom prst="ellipse">
            <a:avLst/>
          </a:prstGeom>
          <a:solidFill>
            <a:srgbClr val="3A77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152400" y="2286000"/>
            <a:ext cx="5410200" cy="2308324"/>
          </a:xfrm>
          <a:prstGeom prst="rect">
            <a:avLst/>
          </a:prstGeom>
          <a:solidFill>
            <a:srgbClr val="38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وَاحْسِبُوا أَنَاةَ رَبِّنَا خَلاَصًا، كَمَا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كَتَبَ إِلَيْكُمْ أَخُونَا الْحَبِيبُ بُولُس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ُ أَيْضًا بِحَسَبِ الْحِكْمَةِ الْمُعْطَاةِ لَهُ، كَمَا فِي الرَّسَائِلِ كُلِّهَا أَيْضًا، مُتَكَلِّمًا فِيهَا عَنْ هذِهِ الأُمُورِ، الَّتِي فِيهَا أَشْيَاءُ عَسِرَةُ الْفَهْمِ، يُحَرِّفُهَا غَيْرُ الْعُلَمَاءِ وَغَيْرُ الثَّابِتِينَ،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كَبَاقِي الْكُتُبِ أَيْضًا،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لِهَلاَكِ أَنْفُسِهِمْ.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بط 3: 15-16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8" grpId="0" animBg="1"/>
      <p:bldP spid="1557510" grpId="0"/>
      <p:bldP spid="1557511" grpId="0"/>
      <p:bldP spid="1557514" grpId="0" animBg="1"/>
      <p:bldP spid="1557515" grpId="0" animBg="1"/>
      <p:bldP spid="1557516" grpId="0" animBg="1"/>
      <p:bldP spid="1557517" grpId="0" animBg="1"/>
      <p:bldP spid="1557518" grpId="0" animBg="1"/>
      <p:bldP spid="1557519" grpId="0" animBg="1"/>
      <p:bldP spid="1557520" grpId="0" animBg="1"/>
      <p:bldP spid="1557509" grpId="0" animBg="1"/>
      <p:bldP spid="1557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1026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226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عقيدة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42692" name="Picture 1029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3" name="Text Box 1030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0" grpId="0" build="p"/>
    </p:bldLst>
  </p:timing>
</p:sld>
</file>

<file path=ppt/theme/theme1.xml><?xml version="1.0" encoding="utf-8"?>
<a:theme xmlns:a="http://schemas.openxmlformats.org/drawingml/2006/main" name="5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943</Words>
  <Application>Microsoft Macintosh PowerPoint</Application>
  <PresentationFormat>On-screen Show (4:3)</PresentationFormat>
  <Paragraphs>231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26</vt:lpstr>
      <vt:lpstr>BONES</vt:lpstr>
      <vt:lpstr>ＭＳ Ｐゴシック</vt:lpstr>
      <vt:lpstr>Times</vt:lpstr>
      <vt:lpstr>Arial</vt:lpstr>
      <vt:lpstr>Arial Black</vt:lpstr>
      <vt:lpstr>Calibri</vt:lpstr>
      <vt:lpstr>Comic Sans MS</vt:lpstr>
      <vt:lpstr>Garamond</vt:lpstr>
      <vt:lpstr>Monotype Sorts</vt:lpstr>
      <vt:lpstr>Times New Roman</vt:lpstr>
      <vt:lpstr>Wingdings</vt:lpstr>
      <vt:lpstr>5_Blank Presentation</vt:lpstr>
      <vt:lpstr>3_Orbit</vt:lpstr>
      <vt:lpstr>1_untitled 1</vt:lpstr>
      <vt:lpstr>1_Beam</vt:lpstr>
      <vt:lpstr>2_untitled 1</vt:lpstr>
      <vt:lpstr>Orbit</vt:lpstr>
      <vt:lpstr>4_Beam</vt:lpstr>
      <vt:lpstr>2_Beam</vt:lpstr>
      <vt:lpstr>دراسات  العهد  الجديد  النقدية</vt:lpstr>
      <vt:lpstr>3. قانونية العهد القديم</vt:lpstr>
      <vt:lpstr>قانونية العهد الجديد</vt:lpstr>
      <vt:lpstr>قطع صغيرة مبكرة جداً</vt:lpstr>
      <vt:lpstr>لماذا لا توجد وثائق العهد الجديد الأصلية؟</vt:lpstr>
      <vt:lpstr>قانونية العهد الجديد</vt:lpstr>
      <vt:lpstr>اعتبر بولس  إنجيل لوقا  موحى به  خلال 5 سنوات</vt:lpstr>
      <vt:lpstr>دعا بطرس أيضاً رسائل بولس بالكتب المقدسة</vt:lpstr>
      <vt:lpstr>قانونية العهد الجديد</vt:lpstr>
      <vt:lpstr>Clearing History</vt:lpstr>
      <vt:lpstr>متطلبات قانونية      العهد الجديد</vt:lpstr>
      <vt:lpstr>نسخ موجودة من كتابات الوثنيين مقابل كتابات العهد الجديد</vt:lpstr>
      <vt:lpstr>Black</vt:lpstr>
      <vt:lpstr>الرابط للعرض التقديميِّ "دراساتٌ نقديَّةٌ في العهد الجديد"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Canonicity</dc:title>
  <dc:creator>Rick Griffith</dc:creator>
  <cp:lastModifiedBy>Rick Griffith</cp:lastModifiedBy>
  <cp:revision>13</cp:revision>
  <dcterms:created xsi:type="dcterms:W3CDTF">2016-06-11T13:54:09Z</dcterms:created>
  <dcterms:modified xsi:type="dcterms:W3CDTF">2024-01-07T14:12:40Z</dcterms:modified>
</cp:coreProperties>
</file>