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3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4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5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  <p:sldMasterId id="2147483724" r:id="rId2"/>
    <p:sldMasterId id="2147483747" r:id="rId3"/>
    <p:sldMasterId id="2147483764" r:id="rId4"/>
    <p:sldMasterId id="2147483776" r:id="rId5"/>
    <p:sldMasterId id="2147483788" r:id="rId6"/>
    <p:sldMasterId id="2147483800" r:id="rId7"/>
    <p:sldMasterId id="2147483812" r:id="rId8"/>
    <p:sldMasterId id="2147483824" r:id="rId9"/>
    <p:sldMasterId id="2147483838" r:id="rId10"/>
    <p:sldMasterId id="2147483854" r:id="rId11"/>
    <p:sldMasterId id="2147483868" r:id="rId12"/>
    <p:sldMasterId id="2147483880" r:id="rId13"/>
    <p:sldMasterId id="2147483884" r:id="rId14"/>
    <p:sldMasterId id="2147483897" r:id="rId15"/>
    <p:sldMasterId id="2147483913" r:id="rId16"/>
  </p:sldMasterIdLst>
  <p:notesMasterIdLst>
    <p:notesMasterId r:id="rId40"/>
  </p:notesMasterIdLst>
  <p:sldIdLst>
    <p:sldId id="265" r:id="rId17"/>
    <p:sldId id="494" r:id="rId18"/>
    <p:sldId id="496" r:id="rId19"/>
    <p:sldId id="280" r:id="rId20"/>
    <p:sldId id="495" r:id="rId21"/>
    <p:sldId id="333" r:id="rId22"/>
    <p:sldId id="497" r:id="rId23"/>
    <p:sldId id="362" r:id="rId24"/>
    <p:sldId id="256" r:id="rId25"/>
    <p:sldId id="359" r:id="rId26"/>
    <p:sldId id="340" r:id="rId27"/>
    <p:sldId id="4491" r:id="rId28"/>
    <p:sldId id="549" r:id="rId29"/>
    <p:sldId id="500" r:id="rId30"/>
    <p:sldId id="285" r:id="rId31"/>
    <p:sldId id="486" r:id="rId32"/>
    <p:sldId id="292" r:id="rId33"/>
    <p:sldId id="4674" r:id="rId34"/>
    <p:sldId id="4673" r:id="rId35"/>
    <p:sldId id="314" r:id="rId36"/>
    <p:sldId id="668" r:id="rId37"/>
    <p:sldId id="377" r:id="rId38"/>
    <p:sldId id="39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5"/>
    <p:restoredTop sz="94249" autoAdjust="0"/>
  </p:normalViewPr>
  <p:slideViewPr>
    <p:cSldViewPr snapToGrid="0" snapToObjects="1">
      <p:cViewPr varScale="1">
        <p:scale>
          <a:sx n="124" d="100"/>
          <a:sy n="124" d="100"/>
        </p:scale>
        <p:origin x="16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2A29B-AF69-B140-B5C4-59042C8365FF}" type="datetimeFigureOut">
              <a:rPr lang="en-US" smtClean="0"/>
              <a:t>1/6/24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93AF8-193C-9B40-9946-765B7E78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7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E10EB-31B0-ED42-B356-EE5701E129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38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21658-64C3-E544-BCA6-B5443F68C8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73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8C9AB-5814-BA4F-84A6-C6DECF72119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79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43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F32B57-3A86-9244-B6D8-8C7527F5CF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044D7-A761-8246-96AA-81650EFDB6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egasu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egasu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egasu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egasu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egasu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gasu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gasu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gasu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gasus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6C50-4653-AC44-8425-199CF18EFC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613FE8-D5BB-7B44-B6CC-7F5C63CA17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OT prophets like Amos and Isaiah and Micah and others did not prescribe a different form of “justice” based on ethnicity or wealth. Justice is blind and applies equally to all. </a:t>
            </a:r>
          </a:p>
        </p:txBody>
      </p:sp>
    </p:spTree>
    <p:extLst>
      <p:ext uri="{BB962C8B-B14F-4D97-AF65-F5344CB8AC3E}">
        <p14:creationId xmlns:p14="http://schemas.microsoft.com/office/powerpoint/2010/main" val="1304418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272596-64DF-B544-8D6A-D228E19C68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902968-674F-F742-B488-BAAD128B225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5304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What is the best apologetic for Jesus in an anti-God world?</a:t>
            </a:r>
            <a:r>
              <a:rPr lang="en-SG" dirty="0"/>
              <a:t> </a:t>
            </a:r>
          </a:p>
          <a:p>
            <a:pPr>
              <a:defRPr/>
            </a:pPr>
            <a:endParaRPr lang="en-SG" dirty="0"/>
          </a:p>
          <a:p>
            <a:pPr>
              <a:defRPr/>
            </a:pPr>
            <a:r>
              <a:rPr lang="en-SG" dirty="0"/>
              <a:t>That is the question that I have been asked to address in this seminar called "Engaging the Atheists."</a:t>
            </a:r>
          </a:p>
          <a:p>
            <a:pPr>
              <a:defRPr/>
            </a:pPr>
            <a:endParaRPr lang="en-SG" dirty="0"/>
          </a:p>
          <a:p>
            <a:pPr>
              <a:defRPr/>
            </a:pPr>
            <a:r>
              <a:rPr lang="en-SG" dirty="0"/>
              <a:t>So what advice would you give me in facilitating a seminar like this?  How do you address atheists?</a:t>
            </a:r>
          </a:p>
          <a:p>
            <a:pPr>
              <a:defRPr/>
            </a:pPr>
            <a:endParaRPr lang="en-SG" dirty="0"/>
          </a:p>
          <a:p>
            <a:pPr>
              <a:defRPr/>
            </a:pPr>
            <a:r>
              <a:rPr lang="en-SG" dirty="0"/>
              <a:t>Should we focus on proving the existence of God?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567048-8865-504F-984D-155D75EB332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1136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6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2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E10EB-31B0-ED42-B356-EE5701E129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38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C7B42-FB51-1848-9D1F-878AE993C5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E10EB-31B0-ED42-B356-EE5701E129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38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9799EA-D69F-D545-B1B5-B92070E0FC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01DE5B-ECB2-784D-996B-4F3C811E42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83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1DE5B-ECB2-784D-996B-4F3C811E4217}" type="slidenum">
              <a:rPr lang="en-US"/>
              <a:pPr/>
              <a:t>8</a:t>
            </a:fld>
            <a:endParaRPr lang="en-US"/>
          </a:p>
        </p:txBody>
      </p:sp>
      <p:sp>
        <p:nvSpPr>
          <p:cNvPr id="1683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FDF954-449B-1640-9F15-741AB982809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8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8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CE5EF-3C7A-224D-9DB4-CFF4E060F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F23550-CEEB-3B49-84F8-BF28D94A7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71484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FC40E04-9084-2A4C-A231-F24D797B27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934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96823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6116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71418-BC75-694D-9919-DEBC4E53F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780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D2F988E-9414-5A4D-926D-7C61A7DCDF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040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6C7165-6B16-AC43-935E-83670B065C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57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06D5BF7-B2CD-2745-9211-C6B18DEB32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267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1159E9B-65F6-EE44-8197-22BC723FD7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233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12A509C-1FD8-C340-945D-F484F85253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109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71FB22D-81DE-E649-9472-2B7AD2F9D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8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E31A9C-D361-5E4D-88C1-F03F7858F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67118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C6E5ACD-BD47-764C-A0D8-55D787A46B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0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7F0FB-9849-C04D-A27E-C17AD63421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048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524AB-697B-8747-A4BB-BD66E08B76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305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93857-A24B-C741-9779-6090D81642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757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E8553-4F51-684A-869B-1649C2490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14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C9A22-172E-4D47-8B4D-70E8716B7A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269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5AEC9-D8BE-5C43-92A7-9349DC7D21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925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3BDFC-532D-5B47-997A-479C2D028B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426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44D2F-9F40-DC4C-804D-1979DFD7D4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756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B5650-DA91-B743-AD90-514B9F27E3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8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887717-F0CA-524E-AC0A-572A7D98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2783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636D6-70CE-E148-AEB4-D72D30478A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141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0B15D-EE40-FC49-82D9-19793312D3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694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52DE6-60E2-AC47-B7FC-73EBE02B60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801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2004A-1C3C-CC4B-BB2E-33C6A7FAE6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249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2" indent="0" algn="ctr">
              <a:buNone/>
              <a:defRPr/>
            </a:lvl2pPr>
            <a:lvl3pPr marL="913905" indent="0" algn="ctr">
              <a:buNone/>
              <a:defRPr/>
            </a:lvl3pPr>
            <a:lvl4pPr marL="1370852" indent="0" algn="ctr">
              <a:buNone/>
              <a:defRPr/>
            </a:lvl4pPr>
            <a:lvl5pPr marL="1827807" indent="0" algn="ctr">
              <a:buNone/>
              <a:defRPr/>
            </a:lvl5pPr>
            <a:lvl6pPr marL="2284752" indent="0" algn="ctr">
              <a:buNone/>
              <a:defRPr/>
            </a:lvl6pPr>
            <a:lvl7pPr marL="2741704" indent="0" algn="ctr">
              <a:buNone/>
              <a:defRPr/>
            </a:lvl7pPr>
            <a:lvl8pPr marL="3198654" indent="0" algn="ctr">
              <a:buNone/>
              <a:defRPr/>
            </a:lvl8pPr>
            <a:lvl9pPr marL="36556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3736676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737401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2" indent="0">
              <a:buNone/>
              <a:defRPr sz="1800"/>
            </a:lvl2pPr>
            <a:lvl3pPr marL="913905" indent="0">
              <a:buNone/>
              <a:defRPr sz="1600"/>
            </a:lvl3pPr>
            <a:lvl4pPr marL="1370852" indent="0">
              <a:buNone/>
              <a:defRPr sz="1400"/>
            </a:lvl4pPr>
            <a:lvl5pPr marL="1827807" indent="0">
              <a:buNone/>
              <a:defRPr sz="1400"/>
            </a:lvl5pPr>
            <a:lvl6pPr marL="2284752" indent="0">
              <a:buNone/>
              <a:defRPr sz="1400"/>
            </a:lvl6pPr>
            <a:lvl7pPr marL="2741704" indent="0">
              <a:buNone/>
              <a:defRPr sz="1400"/>
            </a:lvl7pPr>
            <a:lvl8pPr marL="3198654" indent="0">
              <a:buNone/>
              <a:defRPr sz="1400"/>
            </a:lvl8pPr>
            <a:lvl9pPr marL="365560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868420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5628396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2" indent="0">
              <a:buNone/>
              <a:defRPr sz="2000" b="1"/>
            </a:lvl2pPr>
            <a:lvl3pPr marL="913905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7" indent="0">
              <a:buNone/>
              <a:defRPr sz="1600" b="1"/>
            </a:lvl5pPr>
            <a:lvl6pPr marL="2284752" indent="0">
              <a:buNone/>
              <a:defRPr sz="1600" b="1"/>
            </a:lvl6pPr>
            <a:lvl7pPr marL="2741704" indent="0">
              <a:buNone/>
              <a:defRPr sz="1600" b="1"/>
            </a:lvl7pPr>
            <a:lvl8pPr marL="3198654" indent="0">
              <a:buNone/>
              <a:defRPr sz="1600" b="1"/>
            </a:lvl8pPr>
            <a:lvl9pPr marL="36556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2" indent="0">
              <a:buNone/>
              <a:defRPr sz="2000" b="1"/>
            </a:lvl2pPr>
            <a:lvl3pPr marL="913905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7" indent="0">
              <a:buNone/>
              <a:defRPr sz="1600" b="1"/>
            </a:lvl5pPr>
            <a:lvl6pPr marL="2284752" indent="0">
              <a:buNone/>
              <a:defRPr sz="1600" b="1"/>
            </a:lvl6pPr>
            <a:lvl7pPr marL="2741704" indent="0">
              <a:buNone/>
              <a:defRPr sz="1600" b="1"/>
            </a:lvl7pPr>
            <a:lvl8pPr marL="3198654" indent="0">
              <a:buNone/>
              <a:defRPr sz="1600" b="1"/>
            </a:lvl8pPr>
            <a:lvl9pPr marL="36556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572087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60643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8436381-3B77-6E4F-AE9C-A01BC19F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9559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657795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2" indent="0">
              <a:buNone/>
              <a:defRPr sz="1200"/>
            </a:lvl2pPr>
            <a:lvl3pPr marL="913905" indent="0">
              <a:buNone/>
              <a:defRPr sz="1000"/>
            </a:lvl3pPr>
            <a:lvl4pPr marL="1370852" indent="0">
              <a:buNone/>
              <a:defRPr sz="900"/>
            </a:lvl4pPr>
            <a:lvl5pPr marL="1827807" indent="0">
              <a:buNone/>
              <a:defRPr sz="900"/>
            </a:lvl5pPr>
            <a:lvl6pPr marL="2284752" indent="0">
              <a:buNone/>
              <a:defRPr sz="900"/>
            </a:lvl6pPr>
            <a:lvl7pPr marL="2741704" indent="0">
              <a:buNone/>
              <a:defRPr sz="900"/>
            </a:lvl7pPr>
            <a:lvl8pPr marL="3198654" indent="0">
              <a:buNone/>
              <a:defRPr sz="900"/>
            </a:lvl8pPr>
            <a:lvl9pPr marL="36556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215763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2" indent="0">
              <a:buNone/>
              <a:defRPr sz="2800"/>
            </a:lvl2pPr>
            <a:lvl3pPr marL="913905" indent="0">
              <a:buNone/>
              <a:defRPr sz="2400"/>
            </a:lvl3pPr>
            <a:lvl4pPr marL="1370852" indent="0">
              <a:buNone/>
              <a:defRPr sz="2000"/>
            </a:lvl4pPr>
            <a:lvl5pPr marL="1827807" indent="0">
              <a:buNone/>
              <a:defRPr sz="2000"/>
            </a:lvl5pPr>
            <a:lvl6pPr marL="2284752" indent="0">
              <a:buNone/>
              <a:defRPr sz="2000"/>
            </a:lvl6pPr>
            <a:lvl7pPr marL="2741704" indent="0">
              <a:buNone/>
              <a:defRPr sz="2000"/>
            </a:lvl7pPr>
            <a:lvl8pPr marL="3198654" indent="0">
              <a:buNone/>
              <a:defRPr sz="2000"/>
            </a:lvl8pPr>
            <a:lvl9pPr marL="365560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2" indent="0">
              <a:buNone/>
              <a:defRPr sz="1200"/>
            </a:lvl2pPr>
            <a:lvl3pPr marL="913905" indent="0">
              <a:buNone/>
              <a:defRPr sz="1000"/>
            </a:lvl3pPr>
            <a:lvl4pPr marL="1370852" indent="0">
              <a:buNone/>
              <a:defRPr sz="900"/>
            </a:lvl4pPr>
            <a:lvl5pPr marL="1827807" indent="0">
              <a:buNone/>
              <a:defRPr sz="900"/>
            </a:lvl5pPr>
            <a:lvl6pPr marL="2284752" indent="0">
              <a:buNone/>
              <a:defRPr sz="900"/>
            </a:lvl6pPr>
            <a:lvl7pPr marL="2741704" indent="0">
              <a:buNone/>
              <a:defRPr sz="900"/>
            </a:lvl7pPr>
            <a:lvl8pPr marL="3198654" indent="0">
              <a:buNone/>
              <a:defRPr sz="900"/>
            </a:lvl8pPr>
            <a:lvl9pPr marL="36556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226991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983578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0176830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9149-D4B7-4E46-A5FB-39C1580BB6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2200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1C94-21EA-4F42-8D9C-6B1CEAC7E1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660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D915F-AEA3-D543-8CC5-F86E0C75E5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350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91628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205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1FD5F38-E312-5A48-BEEB-A7F71BFFC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544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6260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46583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58811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7032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9673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27632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742135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56803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7707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03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802A939-EA89-2C4B-A51E-24102B3E9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333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59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1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-111" charset="0"/>
                <a:ea typeface="+mn-ea"/>
                <a:cs typeface="+mn-cs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50" descr="Topbanx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52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Line 56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62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57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58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83" name="Rectangle 6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4" name="Rectangle 6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6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164C3-1D0C-E048-A5A4-CF749A2C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7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153A-B741-0A49-8B8C-C616A49E7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592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B6D4B-2BF8-DB45-9A3A-A943EDC82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4960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E092D-00A8-924A-BC6C-F520AF8A9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251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D4186-FD27-7844-9BFF-B8B405247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611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2C0EA-1445-B341-A63F-7335AD2A7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919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176CF-27AE-564C-B757-A2C3E8B53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6562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2E4A9-3942-114F-9AFA-7BAE76FD5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962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95034-7FB8-7449-81A4-B2395A871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240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1370F-5193-2245-926B-F70B4ECFF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84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1CDD36F-7046-FF4D-BED2-1FC2EE08E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278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EEB26-B754-E44E-8B7D-C9F79C475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4899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F638-0E88-744F-9427-31C5DF73A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9340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5016-1853-2745-B607-11A1C5159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4812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8C934-DE6C-F949-BF06-AF48D7166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630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C2FC1-97D9-8343-9E19-D1E5611F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733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322A-2E38-DC4C-BFF8-D60F4A610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8154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3CD9-8E2F-F041-BC17-BBB450EA0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2720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0304-2113-5549-9477-618472616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661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93FC-79FD-E847-9FEF-82E852F66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437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CFCC-8214-BE4F-82D6-40614D873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3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850B5B1-F231-2A4A-A91F-E5628428E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633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F79C-085E-F34A-B9CD-999FBC30C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938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19FD3-2FB0-9A47-8F66-958B0791F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146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C61-21F6-914F-BFC4-E9F19F492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8660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F797-D80A-854A-9323-4D84F54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59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2621-60AD-614B-A7F7-03DF10326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111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4934-AEED-6A42-9433-6A9D4246F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239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DABDC-157C-B745-905D-6AAB23F29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648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53839-E026-584F-87AC-A3ED9BFB8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00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1A820EE-2B72-0647-A224-62F4BEF65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9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381FC31-2F8F-AD46-B093-393171BD2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6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39CED-4EE3-1B41-B506-0DA6C3A1C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1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BF3A4A3-75EC-F74F-983E-01C87491C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93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4A85BD4-0E8E-F641-ADC3-692D77231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2A5644E-B10B-164D-B326-89A73D12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15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28D011D-0BAC-704B-9713-E5DB8B92B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32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05D36CA-AFDF-6E49-90D7-283572532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18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6DF8EEA-03EA-F845-BFD0-7FA2670F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0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5D9F17-05FA-4F4D-8EE2-E422BFDBD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24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fld id="{FB79FCF7-A00F-1641-8CC6-272D6CDAE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8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9C941-91A6-1842-B58A-C23903DB4E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68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4F967-E776-FC4D-B86D-C26275CA90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2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91AC0B-5766-CE45-8294-4546A173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8646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08D2B-D366-864C-9AE0-903A14011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22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C5EBD-84C8-C743-B356-1E0519FCA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21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5D4A6-BB74-0E46-86C8-BE5D0A6BF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99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B8AED-2A2B-754B-84BF-CD5496BD34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77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722B7-F7C7-474C-B972-3BC10466B9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88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A7230-04AD-F148-9D17-F3C87A0D15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58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5F981-7F2F-2142-9CBE-F1E6699A9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89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1356D-A086-1745-966D-92057A81E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67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BC654-88A0-F04E-B238-C127D74F5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80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4451668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A0FEAF-34AF-084A-A313-67981DCD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1345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7047015"/>
      </p:ext>
    </p:extLst>
  </p:cSld>
  <p:clrMapOvr>
    <a:masterClrMapping/>
  </p:clrMapOvr>
  <p:transition>
    <p:cu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0338"/>
      </p:ext>
    </p:extLst>
  </p:cSld>
  <p:clrMapOvr>
    <a:masterClrMapping/>
  </p:clrMapOvr>
  <p:transition>
    <p:cu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7365171"/>
      </p:ext>
    </p:extLst>
  </p:cSld>
  <p:clrMapOvr>
    <a:masterClrMapping/>
  </p:clrMapOvr>
  <p:transition>
    <p:cu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73062"/>
      </p:ext>
    </p:extLst>
  </p:cSld>
  <p:clrMapOvr>
    <a:masterClrMapping/>
  </p:clrMapOvr>
  <p:transition>
    <p:cu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074351"/>
      </p:ext>
    </p:extLst>
  </p:cSld>
  <p:clrMapOvr>
    <a:masterClrMapping/>
  </p:clrMapOvr>
  <p:transition>
    <p:cu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67237"/>
      </p:ext>
    </p:extLst>
  </p:cSld>
  <p:clrMapOvr>
    <a:masterClrMapping/>
  </p:clrMapOvr>
  <p:transition>
    <p:cu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615372"/>
      </p:ext>
    </p:extLst>
  </p:cSld>
  <p:clrMapOvr>
    <a:masterClrMapping/>
  </p:clrMapOvr>
  <p:transition>
    <p:cu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344963"/>
      </p:ext>
    </p:extLst>
  </p:cSld>
  <p:clrMapOvr>
    <a:masterClrMapping/>
  </p:clrMapOvr>
  <p:transition>
    <p:cu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815399"/>
      </p:ext>
    </p:extLst>
  </p:cSld>
  <p:clrMapOvr>
    <a:masterClrMapping/>
  </p:clrMapOvr>
  <p:transition>
    <p:cu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913924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A40B23-AB25-F34D-A7FD-8EF257AF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6412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36822-FB5B-B449-8377-58EDD3628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415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60F06-E032-1F41-8E5B-3BBD4CECC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678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AD7E7-16BF-EE47-A047-0455ADEE1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319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97138-7B63-6943-8A59-DF03F0F46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337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515DE-292D-E94E-94D7-8EEB75109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981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406BE-EAF7-BC48-AD94-287EFFC9A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259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C5336-FF97-464A-866D-19F9B4B6F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29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69A5-DC49-174B-9A3F-7D5EEA02D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914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5EDEF-B161-1F44-85C5-324E9B244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76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14741-84E9-ED43-82EB-E3282D433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3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5C9618-4BB7-0046-9E24-14FB6D02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9394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E167-194F-184B-BD4E-FD218C4A1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80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02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43011" name="Rectangle 1027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2" name="Freeform 1028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3" name="Freeform 1029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" name="Freeform 1030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Freeform 1031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Freeform 1032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Freeform 1033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Freeform 1034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9" name="Rectangle 103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3020" name="Rectangle 103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3021" name="Rectangle 1037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43022" name="Rectangle 1038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43023" name="Rectangle 1039"/>
          <p:cNvSpPr>
            <a:spLocks noGrp="1" noChangeArrowheads="1"/>
          </p:cNvSpPr>
          <p:nvPr>
            <p:ph type="sldNum" sz="quarter" idx="4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1B5AAAEA-38C3-B341-A6F3-CBC2F40FF0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9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03623-22C5-824D-A5FF-9BFD3E77D9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17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936A8-28D1-3846-8763-C44DBCDB4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918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556FE-1DA8-0143-AF97-E2312F61B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015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E4F0B-79A1-8243-9A1B-6768721323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014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129A5-E2A5-3F4C-9EFB-8EAB083660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172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65DC0-55B3-F645-B0DA-99876F3F8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745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77686-AE72-3841-813C-38048D61EB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460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92C1C-C57E-AE48-A467-3E31C38E5F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5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DAED51-70B1-AB48-B88F-260483F6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371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E0142-FDD0-E642-B64F-40C1EAABF0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628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6DF2-77A3-1C43-93B2-252AD5B964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191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F9AE7-B39C-EA47-92D4-FB7EC027A2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230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73287-4BFA-A74B-B92B-8661BB3D5C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3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98EA2-A99A-284F-829F-2300C5ED1D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637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295F3-4D9F-D540-BE66-E8FBEDD892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101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9310F-459F-8E43-9E15-E285FD80B5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553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3F14C-6727-F842-9A36-D654220851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122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84DCC-F9CC-154B-96D1-F20CA51C86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577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A6083-1B7F-9D4C-860C-93513C8E89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2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5E6BFE-496D-AF40-8F91-E7A9E087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6554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95B0D-956C-3F4D-94E0-49EF590E83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656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3C11-7D55-664D-BBF5-0CD9C26A0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282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FF332-C016-3E47-BBCD-CE539CB13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52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961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4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904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880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600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1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F40CD92-FEF1-3746-93AE-EECC574F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217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911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780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174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544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686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62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6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96028A-E68B-AC46-88B8-7F3DC9E091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539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688B77C-3DE9-514B-9B83-6A79626DE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010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C0081B6-69C5-6B4C-BCA1-445CC8BCD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916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267522-C44E-E94B-8317-505AFBC91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1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1026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8851" name="Freeform 1027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852" name="Freeform 1028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853" name="Freeform 1029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854" name="Freeform 1030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308" name="Oval 1031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309" name="Oval 1032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310" name="Oval 1033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8858" name="Rectangle 103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9" name="Rectangle 10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60" name="Rectangle 10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61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62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8FD2D36-1A96-FD46-BDFE-EF9D73E9E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382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70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3649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E784103-F7E4-0C4B-951D-44E6E92A8999}" type="slidenum">
              <a:rPr lang="en-US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0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9" tIns="45695" rIns="91389" bIns="4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7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63368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5pPr>
      <a:lvl6pPr marL="456952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6pPr>
      <a:lvl7pPr marL="91390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7pPr>
      <a:lvl8pPr marL="1370852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8pPr>
      <a:lvl9pPr marL="1827807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9pPr>
    </p:titleStyle>
    <p:bodyStyle>
      <a:lvl1pPr marL="342713" indent="-3427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543" indent="-2855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>
          <a:solidFill>
            <a:schemeClr val="tx1"/>
          </a:solidFill>
          <a:latin typeface="+mn-lt"/>
          <a:ea typeface="Arial" charset="0"/>
          <a:cs typeface="+mn-cs"/>
        </a:defRPr>
      </a:lvl2pPr>
      <a:lvl3pPr marL="1142374" indent="-2284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1"/>
          </a:solidFill>
          <a:latin typeface="+mn-lt"/>
          <a:ea typeface="Arial" charset="0"/>
          <a:cs typeface="+mn-cs"/>
        </a:defRPr>
      </a:lvl3pPr>
      <a:lvl4pPr marL="1599329" indent="-2284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4pPr>
      <a:lvl5pPr marL="2056278" indent="-2284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5pPr>
      <a:lvl6pPr marL="2513228" indent="-22847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6pPr>
      <a:lvl7pPr marL="2970182" indent="-22847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7pPr>
      <a:lvl8pPr marL="3427130" indent="-22847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8pPr>
      <a:lvl9pPr marL="3884082" indent="-22847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6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2" algn="l" defTabSz="456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5" algn="l" defTabSz="456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456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7" algn="l" defTabSz="456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2" algn="l" defTabSz="456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4" algn="l" defTabSz="456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4" algn="l" defTabSz="456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3" algn="l" defTabSz="456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BE7F39C-2E18-7040-8B93-0167AF6412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91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29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6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1032" name="Rectangle 54"/>
            <p:cNvSpPr>
              <a:spLocks noChangeArrowheads="1"/>
            </p:cNvSpPr>
            <p:nvPr/>
          </p:nvSpPr>
          <p:spPr bwMode="auto">
            <a:xfrm>
              <a:off x="0" y="624"/>
              <a:ext cx="5760" cy="3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Rectangle 50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3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Freeform 4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Freeform 5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6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Freeform 7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Freeform 8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Freeform 9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Freeform 10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11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Freeform 12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Freeform 13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Freeform 14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Freeform 15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Freeform 16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Freeform 17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Freeform 18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Freeform 19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51" name="Picture 49" descr="Topbanx"/>
            <p:cNvPicPr>
              <a:picLocks noChangeAspect="1" noChangeArrowheads="1"/>
            </p:cNvPicPr>
            <p:nvPr/>
          </p:nvPicPr>
          <p:blipFill>
            <a:blip r:embed="rId17" cstate="screen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61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1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1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B56461-288A-CA44-83A3-891EB7CCE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504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11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11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11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11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Blip>
          <a:blip r:embed="rId18"/>
        </a:buBlip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Blip>
          <a:blip r:embed="rId19"/>
        </a:buBlip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6686495C-AB41-8540-B5F8-43965BB55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0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289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5F991D0-A1B2-9F42-90B3-8624B8ADF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813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72A3D39C-FAE0-8546-895C-B41D5DDCC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1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7CB6E65-B044-5742-9FB1-4BB55E187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3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 userDrawn="1"/>
        </p:nvSpPr>
        <p:spPr bwMode="auto">
          <a:xfrm>
            <a:off x="760413" y="6561138"/>
            <a:ext cx="876300" cy="219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  <a:defRPr/>
            </a:pPr>
            <a:r>
              <a:rPr lang="en-US" sz="800" b="1">
                <a:solidFill>
                  <a:schemeClr val="bg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© </a:t>
            </a:r>
            <a:r>
              <a:rPr lang="en-US" sz="900" b="1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2004</a:t>
            </a:r>
            <a:r>
              <a:rPr lang="en-US" sz="800" b="1">
                <a:solidFill>
                  <a:schemeClr val="bg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TBBMI</a:t>
            </a:r>
          </a:p>
        </p:txBody>
      </p:sp>
      <p:sp>
        <p:nvSpPr>
          <p:cNvPr id="15364" name="Rectangle 4"/>
          <p:cNvSpPr>
            <a:spLocks noChangeArrowheads="1"/>
          </p:cNvSpPr>
          <p:nvPr userDrawn="1"/>
        </p:nvSpPr>
        <p:spPr bwMode="auto">
          <a:xfrm>
            <a:off x="7926388" y="6527800"/>
            <a:ext cx="62230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defRPr/>
            </a:pPr>
            <a:r>
              <a:rPr lang="en-US" sz="900" b="1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8.0.08.</a:t>
            </a:r>
          </a:p>
        </p:txBody>
      </p:sp>
      <p:sp>
        <p:nvSpPr>
          <p:cNvPr id="15365" name="Rectangle 5"/>
          <p:cNvSpPr>
            <a:spLocks noChangeArrowheads="1"/>
          </p:cNvSpPr>
          <p:nvPr userDrawn="1"/>
        </p:nvSpPr>
        <p:spPr bwMode="auto">
          <a:xfrm>
            <a:off x="461963" y="106363"/>
            <a:ext cx="4060825" cy="930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 lIns="91176" tIns="45588" rIns="91176" bIns="45588">
            <a:spAutoFit/>
          </a:bodyPr>
          <a:lstStyle/>
          <a:p>
            <a:pPr defTabSz="903288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200" b="1">
                <a:solidFill>
                  <a:srgbClr val="FFFF00"/>
                </a:solidFill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The  New Testament          Comes Together</a:t>
            </a:r>
          </a:p>
        </p:txBody>
      </p:sp>
    </p:spTree>
    <p:extLst>
      <p:ext uri="{BB962C8B-B14F-4D97-AF65-F5344CB8AC3E}">
        <p14:creationId xmlns:p14="http://schemas.microsoft.com/office/powerpoint/2010/main" val="344413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>
    <p:cut/>
  </p:transition>
  <p:txStyles>
    <p:titleStyle>
      <a:lvl1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12" charset="0"/>
          <a:ea typeface="ＭＳ Ｐゴシック" charset="0"/>
          <a:cs typeface="ＭＳ Ｐゴシック" charset="0"/>
        </a:defRPr>
      </a:lvl2pPr>
      <a:lvl3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12" charset="0"/>
          <a:ea typeface="ＭＳ Ｐゴシック" charset="0"/>
          <a:cs typeface="ＭＳ Ｐゴシック" charset="0"/>
        </a:defRPr>
      </a:lvl3pPr>
      <a:lvl4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12" charset="0"/>
          <a:ea typeface="ＭＳ Ｐゴシック" charset="0"/>
          <a:cs typeface="ＭＳ Ｐゴシック" charset="0"/>
        </a:defRPr>
      </a:lvl4pPr>
      <a:lvl5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12" charset="0"/>
          <a:ea typeface="ＭＳ Ｐゴシック" charset="0"/>
          <a:cs typeface="ＭＳ Ｐゴシック" charset="0"/>
        </a:defRPr>
      </a:lvl5pPr>
      <a:lvl6pPr marL="457200"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12" charset="0"/>
        </a:defRPr>
      </a:lvl6pPr>
      <a:lvl7pPr marL="914400"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12" charset="0"/>
        </a:defRPr>
      </a:lvl7pPr>
      <a:lvl8pPr marL="1371600"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12" charset="0"/>
        </a:defRPr>
      </a:lvl8pPr>
      <a:lvl9pPr marL="1828800"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12" charset="0"/>
        </a:defRPr>
      </a:lvl9pPr>
    </p:titleStyle>
    <p:bodyStyle>
      <a:lvl1pPr marL="339725" indent="-339725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3425" indent="-282575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28713" indent="-225425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-112" charset="-128"/>
        </a:defRPr>
      </a:lvl3pPr>
      <a:lvl4pPr marL="1579563" indent="-225425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320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4892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464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036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608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E27AC61C-551D-7F4D-B749-87154A0CF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2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9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C42200E3-0DB1-E549-9B4A-EA6EA0F941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3493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/>
          <a:ea typeface="+mj-ea"/>
          <a:cs typeface="Arial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Arial"/>
          <a:ea typeface="Times New Roman" charset="0"/>
          <a:cs typeface="Arial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/>
          <a:ea typeface="Times New Roman" charset="0"/>
          <a:cs typeface="Arial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/>
          <a:ea typeface="Times New Roman" charset="0"/>
          <a:cs typeface="Arial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Times New Roman" charset="0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1EE7AA4-69C7-0A4A-BCAD-F323B48A41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3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4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ld Books Free Stock Photo - Public Domain Pictures">
            <a:extLst>
              <a:ext uri="{FF2B5EF4-FFF2-40B4-BE49-F238E27FC236}">
                <a16:creationId xmlns:a16="http://schemas.microsoft.com/office/drawing/2014/main" id="{8F1C3E26-F233-5941-9B13-6DAD2ED4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8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7" name="Rectangle 3"/>
          <p:cNvSpPr>
            <a:spLocks noChangeArrowheads="1"/>
          </p:cNvSpPr>
          <p:nvPr/>
        </p:nvSpPr>
        <p:spPr bwMode="auto">
          <a:xfrm>
            <a:off x="2857500" y="1314450"/>
            <a:ext cx="9144000" cy="45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721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079999" y="2554043"/>
            <a:ext cx="4064000" cy="3319462"/>
          </a:xfrm>
        </p:spPr>
        <p:txBody>
          <a:bodyPr anchor="t"/>
          <a:lstStyle/>
          <a:p>
            <a:pPr algn="r" eaLnBrk="1" hangingPunct="1"/>
            <a: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دراسات         العهد           الجديد         النقدية</a:t>
            </a:r>
            <a:endParaRPr lang="en-US" sz="4800" b="1" dirty="0">
              <a:effectLst>
                <a:glow rad="228600">
                  <a:schemeClr val="bg2">
                    <a:alpha val="79376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B0266-C5E9-1644-A324-E9609B04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2885"/>
            <a:ext cx="9144000" cy="7962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د. ريك جريفيث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مؤسسة الدراسات اللاهوتية الأردنية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2931AB-8D82-A64E-A255-4F4547E05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5137"/>
            <a:ext cx="9143999" cy="16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688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375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063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751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ar-JO" sz="8000" kern="0" dirty="0">
                <a:effectLst>
                  <a:glow rad="228600">
                    <a:schemeClr val="bg2">
                      <a:alpha val="79376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مقدمة</a:t>
            </a:r>
            <a:endParaRPr lang="en-US" sz="8000" kern="0" dirty="0">
              <a:effectLst>
                <a:glow rad="228600">
                  <a:schemeClr val="bg2">
                    <a:alpha val="79376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00400"/>
            <a:ext cx="7848600" cy="2362200"/>
          </a:xfrm>
        </p:spPr>
        <p:txBody>
          <a:bodyPr/>
          <a:lstStyle/>
          <a:p>
            <a:r>
              <a:rPr lang="ar-JO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نقد الأناجيل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E78F5-2B48-6C48-B851-6F1531827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7910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517" name="Picture 5" descr="e_learning_prt_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2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86678" y="152400"/>
            <a:ext cx="6685722" cy="1143000"/>
          </a:xfrm>
          <a:noFill/>
          <a:effectLst>
            <a:outerShdw blurRad="63500" dist="107763" dir="81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r>
              <a:rPr lang="ar-JO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أنواع النقد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2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981200"/>
            <a:ext cx="7162800" cy="4876800"/>
          </a:xfrm>
          <a:effectLst>
            <a:outerShdw blurRad="63500" dist="107763" dir="8100000" algn="ctr" rotWithShape="0">
              <a:schemeClr val="bg1">
                <a:alpha val="74998"/>
              </a:schemeClr>
            </a:outerShdw>
          </a:effectLst>
        </p:spPr>
        <p:txBody>
          <a:bodyPr/>
          <a:lstStyle/>
          <a:p>
            <a:pPr algn="r"/>
            <a:r>
              <a:rPr lang="ar-JO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ar-JO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التاريخي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 algn="r" rtl="1">
              <a:buFontTx/>
              <a:buChar char="–"/>
            </a:pPr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المصدر (المكتوب)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 algn="r" rtl="1">
              <a:buFontTx/>
              <a:buChar char="–"/>
            </a:pPr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الشكل (الشفوي)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 algn="r" rtl="1">
              <a:buFontTx/>
              <a:buChar char="–"/>
            </a:pPr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التنقيح (التحريري)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44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ar-JO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 الأدبي </a:t>
            </a:r>
            <a:r>
              <a:rPr lang="ar-JO" sz="4400" b="1" dirty="0">
                <a:latin typeface="Arial" panose="020B0604020202020204" pitchFamily="34" charset="0"/>
                <a:cs typeface="Arial" panose="020B0604020202020204" pitchFamily="34" charset="0"/>
              </a:rPr>
              <a:t>(الأسلوبي)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2518" name="Text Box 6"/>
          <p:cNvSpPr txBox="1">
            <a:spLocks noChangeArrowheads="1"/>
          </p:cNvSpPr>
          <p:nvPr/>
        </p:nvSpPr>
        <p:spPr bwMode="auto">
          <a:xfrm>
            <a:off x="8229600" y="76200"/>
            <a:ext cx="838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914400" marR="0" lvl="0" indent="-914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7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7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7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7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7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holy spirit images">
            <a:extLst>
              <a:ext uri="{FF2B5EF4-FFF2-40B4-BE49-F238E27FC236}">
                <a16:creationId xmlns:a16="http://schemas.microsoft.com/office/drawing/2014/main" id="{989F7C43-FB86-8148-98BF-063351516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19"/>
          <a:stretch/>
        </p:blipFill>
        <p:spPr bwMode="auto">
          <a:xfrm>
            <a:off x="-23813" y="-1"/>
            <a:ext cx="9167814" cy="636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23813" y="4660235"/>
            <a:ext cx="4019749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5" tIns="45718" rIns="91435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3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دراسات العهد     الجديد النقدية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1046827"/>
            <a:ext cx="9120187" cy="1446653"/>
          </a:xfrm>
          <a:effectLst/>
        </p:spPr>
        <p:txBody>
          <a:bodyPr/>
          <a:lstStyle/>
          <a:p>
            <a:pPr>
              <a:defRPr/>
            </a:pPr>
            <a:r>
              <a:rPr lang="ar-JO" sz="66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مصداقية                        سفر الأعمال</a:t>
            </a:r>
            <a:endParaRPr lang="en-US" sz="6600" b="1" dirty="0"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36BFBC-967F-D744-AC68-903F90085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7910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/>
                <a:cs typeface="Arial"/>
              </a:rPr>
              <a:t>د. ريك جريفيث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/>
                <a:cs typeface="Arial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مؤسسة الدراسات اللاهوتية الأردنية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/>
                <a:cs typeface="Arial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7274257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Image result for apostle paul writing">
            <a:extLst>
              <a:ext uri="{FF2B5EF4-FFF2-40B4-BE49-F238E27FC236}">
                <a16:creationId xmlns:a16="http://schemas.microsoft.com/office/drawing/2014/main" id="{EA710AE0-A2B1-7749-90AC-43A8B3B93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92" y="3324"/>
            <a:ext cx="908701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866204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التأليف البولسي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1F67EC-767C-584B-989F-DF1693FBE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61930"/>
            <a:ext cx="9144000" cy="90720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د. ريك جريفيث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</a:t>
            </a: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191327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rgbClr val="000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-33718" y="30348"/>
            <a:ext cx="9177717" cy="1349375"/>
          </a:xfrm>
          <a:effectLst/>
        </p:spPr>
        <p:txBody>
          <a:bodyPr/>
          <a:lstStyle/>
          <a:p>
            <a:pPr eaLnBrk="1" hangingPunct="1"/>
            <a:r>
              <a:rPr lang="ar-JO" sz="6000" b="1" dirty="0">
                <a:solidFill>
                  <a:schemeClr val="tx1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  <a:reflection stA="50000" endPos="75000" dir="5400000" sy="-100000" algn="bl" rotWithShape="0"/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تأليف العبرانيين</a:t>
            </a:r>
            <a:endParaRPr lang="en-US" sz="6000" b="1" dirty="0">
              <a:solidFill>
                <a:schemeClr val="tx1"/>
              </a:solidFill>
              <a:effectLst>
                <a:glow rad="152400">
                  <a:srgbClr val="000000"/>
                </a:glow>
                <a:outerShdw blurRad="44450" dist="88900" dir="2700000" algn="tl" rotWithShape="0">
                  <a:srgbClr val="000000">
                    <a:alpha val="92000"/>
                  </a:srgbClr>
                </a:outerShdw>
                <a:reflection stA="50000" endPos="75000" dir="5400000" sy="-100000" algn="bl" rotWithShape="0"/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3752BF-117E-2F42-9335-20FFA1CB6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7910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د. ريك جريفيث • مؤسسة الدراسات اللاهوتية الأردنية</a:t>
            </a:r>
          </a:p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24203281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ain Message of the Bible: Its Central Theme &amp;amp; Purpose – Pursuit Bible">
            <a:extLst>
              <a:ext uri="{FF2B5EF4-FFF2-40B4-BE49-F238E27FC236}">
                <a16:creationId xmlns:a16="http://schemas.microsoft.com/office/drawing/2014/main" id="{885EE74B-D5C3-2847-B296-52A4F6D9D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/>
          <a:stretch/>
        </p:blipFill>
        <p:spPr bwMode="auto">
          <a:xfrm>
            <a:off x="0" y="0"/>
            <a:ext cx="9144000" cy="63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5343892"/>
            <a:ext cx="9143999" cy="978724"/>
          </a:xfrm>
          <a:ln>
            <a:miter lim="800000"/>
            <a:headEnd/>
            <a:tailEnd/>
          </a:ln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العهد الجديد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C695AE-B091-6A41-9F05-3C8D92194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7910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د. ريك جريفيث • مؤسسة الدراسات اللاهوتية الأردنية</a:t>
            </a:r>
          </a:p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BibleStudyDownloads.org</a:t>
            </a: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4"/>
          <p:cNvSpPr txBox="1">
            <a:spLocks noChangeArrowheads="1"/>
          </p:cNvSpPr>
          <p:nvPr/>
        </p:nvSpPr>
        <p:spPr bwMode="auto">
          <a:xfrm>
            <a:off x="8326783" y="0"/>
            <a:ext cx="817217" cy="4635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474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335"/>
            <a:ext cx="2716696" cy="1369606"/>
          </a:xfr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ar-JO" sz="8300" b="1" kern="1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السابقة</a:t>
            </a:r>
            <a:endParaRPr lang="en-US" sz="8300" b="1" kern="12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59860F-CFA4-C341-8E07-3A14A51FE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66204"/>
            <a:ext cx="9144000" cy="789137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• BibleStudyDownloads.org •                                          </a:t>
            </a: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تم تحريره من عرض تقديمي قدمه جوشوا دانييل رونجسونج وبيني كويك وجوني سياو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9800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3"/>
          <p:cNvSpPr>
            <a:spLocks noChangeArrowheads="1"/>
          </p:cNvSpPr>
          <p:nvPr/>
        </p:nvSpPr>
        <p:spPr bwMode="auto">
          <a:xfrm>
            <a:off x="0" y="3716338"/>
            <a:ext cx="9144000" cy="31416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37891" name="Picture 22" descr="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6400800" cy="459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0" y="4365625"/>
            <a:ext cx="9144000" cy="0"/>
          </a:xfrm>
          <a:prstGeom prst="line">
            <a:avLst/>
          </a:prstGeom>
          <a:noFill/>
          <a:ln w="190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893" name="AutoShape 7"/>
          <p:cNvSpPr>
            <a:spLocks noChangeArrowheads="1"/>
          </p:cNvSpPr>
          <p:nvPr/>
        </p:nvSpPr>
        <p:spPr bwMode="auto">
          <a:xfrm>
            <a:off x="2057400" y="3706813"/>
            <a:ext cx="6546850" cy="1804749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charset="0"/>
                <a:ea typeface="ＭＳ Ｐゴシック" charset="0"/>
                <a:cs typeface="Arial" charset="0"/>
              </a:rPr>
              <a:t>دور المرأة                     في الكنيسة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charset="0"/>
              <a:ea typeface="ＭＳ Ｐゴシック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E284D9-FAFB-6D48-ADEE-1E334C42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7910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6D2059-AA97-094D-ABF8-ACC32CE16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7" y="0"/>
            <a:ext cx="9144000" cy="5134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9676"/>
            <a:ext cx="9144000" cy="1529528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ar-JO" sz="11500" b="1" dirty="0">
                <a:solidFill>
                  <a:schemeClr val="bg1"/>
                </a:solidFill>
                <a:effectLst>
                  <a:glow rad="342900">
                    <a:schemeClr val="tx1">
                      <a:alpha val="75000"/>
                    </a:schemeClr>
                  </a:glow>
                </a:effectLst>
              </a:rPr>
              <a:t>المثلية الجنسية</a:t>
            </a:r>
            <a:endParaRPr lang="en-US" sz="11500" b="1" dirty="0">
              <a:solidFill>
                <a:schemeClr val="bg1"/>
              </a:solidFill>
              <a:effectLst>
                <a:glow rad="342900">
                  <a:schemeClr val="tx1">
                    <a:alpha val="75000"/>
                  </a:schemeClr>
                </a:glow>
              </a:effectLst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E000E7-206E-3443-8779-87A19EF10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7910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د. ريك جريفيث • مؤسسة الدراسات اللاهوتية الأردنية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517890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0822"/>
            <a:ext cx="9144000" cy="764704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ar-JO" sz="6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العدالة الإجتماعية</a:t>
            </a:r>
            <a:endParaRPr lang="en-US" sz="6000" b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0F478C-EEB4-2E41-B55D-E9E77CA7B50A}"/>
              </a:ext>
            </a:extLst>
          </p:cNvPr>
          <p:cNvGrpSpPr/>
          <p:nvPr/>
        </p:nvGrpSpPr>
        <p:grpSpPr>
          <a:xfrm>
            <a:off x="1043608" y="836712"/>
            <a:ext cx="7317728" cy="5492601"/>
            <a:chOff x="1043608" y="980728"/>
            <a:chExt cx="7317728" cy="54926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A515552-0459-694D-BDEE-6DB623C68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608" y="980728"/>
              <a:ext cx="7317728" cy="54926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76A3FF-B4F1-6940-A6C1-32A383BD662B}"/>
                </a:ext>
              </a:extLst>
            </p:cNvPr>
            <p:cNvSpPr/>
            <p:nvPr/>
          </p:nvSpPr>
          <p:spPr>
            <a:xfrm>
              <a:off x="1835696" y="5877272"/>
              <a:ext cx="216024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9E0575-DC4E-FF45-9EFD-D055E8505B3E}"/>
                </a:ext>
              </a:extLst>
            </p:cNvPr>
            <p:cNvSpPr/>
            <p:nvPr/>
          </p:nvSpPr>
          <p:spPr>
            <a:xfrm>
              <a:off x="5234878" y="5897150"/>
              <a:ext cx="2649489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7" name="Rectangle 5">
            <a:extLst>
              <a:ext uri="{FF2B5EF4-FFF2-40B4-BE49-F238E27FC236}">
                <a16:creationId xmlns:a16="http://schemas.microsoft.com/office/drawing/2014/main" id="{1BE38515-387C-3A46-9EF2-AB2627C27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197" y="5564609"/>
            <a:ext cx="314685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العدالة الإجتماعية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AC2AB37-44C8-924B-B134-DE368CB87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927" y="5544730"/>
            <a:ext cx="314685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العدل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B7D18-C737-904A-A6E0-F212BAD51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7910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د. ريك جريفيث • مؤسسة الدراسات اللاهوتية الأردنية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888719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panion to the New Testament - New English Bible: 2 Corinthians.">
            <a:extLst>
              <a:ext uri="{FF2B5EF4-FFF2-40B4-BE49-F238E27FC236}">
                <a16:creationId xmlns:a16="http://schemas.microsoft.com/office/drawing/2014/main" id="{B6C56EDF-DB48-4945-8839-336EFEE3D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5"/>
          <a:stretch/>
        </p:blipFill>
        <p:spPr bwMode="auto">
          <a:xfrm>
            <a:off x="0" y="-1"/>
            <a:ext cx="919773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118" y="1711020"/>
            <a:ext cx="3598223" cy="371600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أنواع أساسية من النقد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AutoShape 53"/>
          <p:cNvSpPr>
            <a:spLocks noChangeArrowheads="1"/>
          </p:cNvSpPr>
          <p:nvPr/>
        </p:nvSpPr>
        <p:spPr bwMode="auto">
          <a:xfrm rot="7138343">
            <a:off x="3810495" y="3575961"/>
            <a:ext cx="762000" cy="1600200"/>
          </a:xfrm>
          <a:prstGeom prst="upArrow">
            <a:avLst>
              <a:gd name="adj1" fmla="val 50000"/>
              <a:gd name="adj2" fmla="val 52500"/>
            </a:avLst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64151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AutoShape 54"/>
          <p:cNvSpPr>
            <a:spLocks noChangeArrowheads="1"/>
          </p:cNvSpPr>
          <p:nvPr/>
        </p:nvSpPr>
        <p:spPr bwMode="auto">
          <a:xfrm rot="3712329" flipH="1">
            <a:off x="3809792" y="1624122"/>
            <a:ext cx="762000" cy="1600200"/>
          </a:xfrm>
          <a:prstGeom prst="upArrow">
            <a:avLst>
              <a:gd name="adj1" fmla="val 50000"/>
              <a:gd name="adj2" fmla="val 52500"/>
            </a:avLst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64151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01508" y="4069823"/>
            <a:ext cx="4644008" cy="135719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الأدنى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ar-JO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النصي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01508" y="1124743"/>
            <a:ext cx="4644008" cy="135719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الأعلى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ar-JO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غير النصي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40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ar-JO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 علاقته بك؟</a:t>
            </a:r>
            <a:endParaRPr lang="en-US" sz="36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58370" name="Picture 3" descr="j02324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5052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3125788"/>
            <a:ext cx="7772400" cy="11430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ar-JO" sz="8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علم الآثار الكتابي</a:t>
            </a:r>
            <a:endParaRPr lang="en-US" sz="48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750" y="6092825"/>
            <a:ext cx="860425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د. ريك جريفيث •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مؤسسة الدراسات اللاهوتية الأردنية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BibleStudyDownloads.org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3536283"/>
            <a:ext cx="9143999" cy="108012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Engaging the Atheists</a:t>
            </a:r>
          </a:p>
        </p:txBody>
      </p:sp>
      <p:pic>
        <p:nvPicPr>
          <p:cNvPr id="529412" name="Picture 1" descr="Engaging the Atheists Semin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404813"/>
            <a:ext cx="95821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549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ندوة لتقوية إيمانك وإيمان الآخرين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CB657-E611-7841-8FDA-AE8114567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2885"/>
            <a:ext cx="9144000" cy="7962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د. ريك جريفيث •  مؤسسة الدراسات اللاهوتية الأردنية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BibleStudyDownloads.org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4" y="1417644"/>
            <a:ext cx="2678113" cy="2522537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Black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دراسات نقدية في العهد الجديد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BibleStudyDownloads.org</a:t>
            </a:r>
            <a:endParaRPr lang="en-US" sz="105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أحصل على هذا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41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145EB-9285-EC48-9F8E-07AA4EB4E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072884"/>
          </a:xfrm>
          <a:prstGeom prst="rect">
            <a:avLst/>
          </a:prstGeom>
        </p:spPr>
      </p:pic>
      <p:sp>
        <p:nvSpPr>
          <p:cNvPr id="137217" name="Rectangle 3"/>
          <p:cNvSpPr>
            <a:spLocks noChangeArrowheads="1"/>
          </p:cNvSpPr>
          <p:nvPr/>
        </p:nvSpPr>
        <p:spPr bwMode="auto">
          <a:xfrm>
            <a:off x="2857500" y="1314450"/>
            <a:ext cx="9144000" cy="45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721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9282895" y="2646641"/>
            <a:ext cx="4064000" cy="3319462"/>
          </a:xfrm>
        </p:spPr>
        <p:txBody>
          <a:bodyPr anchor="t"/>
          <a:lstStyle/>
          <a:p>
            <a:pPr algn="r" eaLnBrk="1" hangingPunct="1"/>
            <a: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دراسات </a:t>
            </a:r>
            <a:b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العهد </a:t>
            </a:r>
            <a:b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الجديد </a:t>
            </a:r>
            <a:b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النقدية</a:t>
            </a:r>
            <a:endParaRPr lang="en-US" sz="4800" b="1" dirty="0">
              <a:effectLst>
                <a:glow rad="228600">
                  <a:schemeClr val="bg2">
                    <a:alpha val="79376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B0266-C5E9-1644-A324-E9609B04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2885"/>
            <a:ext cx="9144000" cy="7962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د. ريك جريفيث • مؤسسة الدراسات اللاهوتية الأردنية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2931AB-8D82-A64E-A255-4F4547E05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06556"/>
            <a:ext cx="9143999" cy="16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688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375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063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751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alpha val="79376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قانون العهد الجديد</a:t>
            </a:r>
            <a:endParaRPr kumimoji="0" lang="en-US" sz="8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alpha val="79376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82625" y="763588"/>
            <a:ext cx="8064500" cy="5705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619125"/>
            <a:ext cx="7853363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620713" y="608013"/>
            <a:ext cx="7858125" cy="5667375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29" tIns="41015" rIns="82029" bIns="41015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619125" y="598488"/>
            <a:ext cx="7869238" cy="5640387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7909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1219200"/>
            <a:ext cx="5334000" cy="3810000"/>
          </a:xfrm>
          <a:prstGeom prst="rect">
            <a:avLst/>
          </a:prstGeom>
          <a:ln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r>
              <a:rPr lang="ar-JO" sz="7200" b="1" dirty="0">
                <a:solidFill>
                  <a:srgbClr val="FFF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طبيعة الأناجيل</a:t>
            </a:r>
            <a:endParaRPr lang="en-US" sz="4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5F4AC2-3917-3C41-92DF-B22797412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7910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د. ريك جريفيث • مؤسسة الدراسات اللاهوتية الأردنية</a:t>
            </a:r>
          </a:p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BibleStudyDownloads.org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ionships Between the Synoptic Gospels – Charleton&amp;#39;s Thoughts">
            <a:extLst>
              <a:ext uri="{FF2B5EF4-FFF2-40B4-BE49-F238E27FC236}">
                <a16:creationId xmlns:a16="http://schemas.microsoft.com/office/drawing/2014/main" id="{4F8E70C9-9509-1849-977C-37E88002A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0"/>
            <a:ext cx="8420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7" name="Rectangle 3"/>
          <p:cNvSpPr>
            <a:spLocks noChangeArrowheads="1"/>
          </p:cNvSpPr>
          <p:nvPr/>
        </p:nvSpPr>
        <p:spPr bwMode="auto">
          <a:xfrm>
            <a:off x="2857500" y="1314450"/>
            <a:ext cx="9144000" cy="45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B0266-C5E9-1644-A324-E9609B04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2885"/>
            <a:ext cx="9144000" cy="7962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د. ريك جريفيث • مؤسسة الدراسات اللاهوتية الأردنية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2931AB-8D82-A64E-A255-4F4547E05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2631"/>
            <a:ext cx="9143999" cy="128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688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375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063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751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alpha val="79376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مشكلة الإزائية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alpha val="79376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ext Box 1027"/>
          <p:cNvSpPr txBox="1">
            <a:spLocks noChangeArrowheads="1"/>
          </p:cNvSpPr>
          <p:nvPr/>
        </p:nvSpPr>
        <p:spPr bwMode="auto">
          <a:xfrm>
            <a:off x="8540754" y="76205"/>
            <a:ext cx="530785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49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77154" name="Picture 1035" descr="j03167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085850"/>
            <a:ext cx="3657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6" name="Rectangle 1038"/>
          <p:cNvSpPr>
            <a:spLocks noGrp="1" noChangeArrowheads="1"/>
          </p:cNvSpPr>
          <p:nvPr>
            <p:ph type="title"/>
          </p:nvPr>
        </p:nvSpPr>
        <p:spPr>
          <a:xfrm>
            <a:off x="1738317" y="228606"/>
            <a:ext cx="5805487" cy="646113"/>
          </a:xfrm>
          <a:solidFill>
            <a:schemeClr val="bg2"/>
          </a:solidFill>
        </p:spPr>
        <p:txBody>
          <a:bodyPr anchor="t" anchorCtr="0">
            <a:spAutoFit/>
          </a:bodyPr>
          <a:lstStyle/>
          <a:p>
            <a:pPr eaLnBrk="1" hangingPunct="1">
              <a:defRPr/>
            </a:pPr>
            <a:r>
              <a:rPr lang="ar-JO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charset="0"/>
                <a:cs typeface="Arial"/>
              </a:rPr>
              <a:t>مشكلة الإزائية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SimSun" charset="0"/>
              <a:cs typeface="Arial"/>
            </a:endParaRPr>
          </a:p>
        </p:txBody>
      </p:sp>
      <p:sp>
        <p:nvSpPr>
          <p:cNvPr id="6" name="Rectangle 1028"/>
          <p:cNvSpPr txBox="1">
            <a:spLocks noChangeArrowheads="1"/>
          </p:cNvSpPr>
          <p:nvPr/>
        </p:nvSpPr>
        <p:spPr bwMode="auto">
          <a:xfrm>
            <a:off x="381000" y="3886200"/>
            <a:ext cx="8458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6" tIns="45688" rIns="91376" bIns="45688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lang="ar-JO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متى، مرقس ولوقا في قضرة واحدة: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342900" marR="0" lvl="0" indent="-342900" algn="just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Char char="l"/>
              <a:tabLst/>
              <a:defRPr/>
            </a:pPr>
            <a:r>
              <a:rPr lang="ar-JO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كيف نفسر </a:t>
            </a:r>
            <a:r>
              <a:rPr lang="ar-JO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تشابهاتهم</a:t>
            </a:r>
            <a:r>
              <a:rPr lang="ar-JO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؟</a:t>
            </a:r>
          </a:p>
          <a:p>
            <a:pPr marL="342900" marR="0" lvl="0" indent="-342900" algn="just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Char char="l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كيف نفسر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اختلافاتهم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682435" name="Picture 3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452128" y="2181399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82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24"/>
            <a:ext cx="9144000" cy="1020762"/>
          </a:xfrm>
        </p:spPr>
        <p:txBody>
          <a:bodyPr/>
          <a:lstStyle/>
          <a:p>
            <a:r>
              <a:rPr lang="ar-JO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أولوية مرقس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82437" name="Picture 5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3367944" y="2181399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82438" name="Picture 6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6176256" y="2181399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7504" y="4482554"/>
            <a:ext cx="320384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متى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023320" y="4482554"/>
            <a:ext cx="320384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8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مرقس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5831632" y="4482554"/>
            <a:ext cx="320384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لوقا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5976730"/>
            <a:ext cx="9144000" cy="89240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مقتبس من عرض تقديمي صفي في عام 2006 من لي سانغ أوه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د. ريك جريفيث • مؤسسة الدراسات اللاهوتية الأردنية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94827"/>
      </p:ext>
    </p:extLst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82435" name="Picture 3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452128" y="2253407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82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6632"/>
            <a:ext cx="9144000" cy="1020762"/>
          </a:xfrm>
        </p:spPr>
        <p:txBody>
          <a:bodyPr/>
          <a:lstStyle/>
          <a:p>
            <a:r>
              <a:rPr lang="ar-JO" sz="5400" b="1" dirty="0">
                <a:solidFill>
                  <a:schemeClr val="bg1"/>
                </a:solidFill>
              </a:rPr>
              <a:t>أولوية متى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682437" name="Picture 5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3367944" y="2253407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82438" name="Picture 6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6176256" y="2253407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4554562"/>
            <a:ext cx="4465122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sz="7200" b="1" dirty="0">
                <a:solidFill>
                  <a:srgbClr val="FFFF00"/>
                </a:solidFill>
              </a:rPr>
              <a:t>متى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367944" y="4554562"/>
            <a:ext cx="2859224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chemeClr val="bg1"/>
                </a:solidFill>
              </a:rPr>
              <a:t>مرقس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5831632" y="4554562"/>
            <a:ext cx="320384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chemeClr val="bg1"/>
                </a:solidFill>
              </a:rPr>
              <a:t>لوقا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22C226-D0C9-5E49-AE59-E368206A2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61930"/>
            <a:ext cx="9144000" cy="90720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د. ريك جريفيث • مؤسسة الدراسات اللاهوتية الأردنية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BibleStudyDownloads.org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8720"/>
            <a:ext cx="7772400" cy="3168352"/>
          </a:xfrm>
        </p:spPr>
        <p:txBody>
          <a:bodyPr/>
          <a:lstStyle/>
          <a:p>
            <a:r>
              <a:rPr lang="ar-JO" sz="6000" b="1" dirty="0">
                <a:solidFill>
                  <a:srgbClr val="FFFFFF"/>
                </a:solidFill>
                <a:latin typeface="Arial"/>
                <a:cs typeface="Arial"/>
              </a:rPr>
              <a:t>المصداقية               التاريخية                 للأناجيل</a:t>
            </a:r>
            <a:endParaRPr lang="en-US" sz="6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877272"/>
            <a:ext cx="9144000" cy="99186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مقتبس من عرض تقديمي صفي في عام 2006 من لي سانغ أوه</a:t>
            </a:r>
            <a:b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د. ريك جريفيث • مؤسسة الدراسات اللاهوتية الأردنية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BibleStudyDownloads.org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8688"/>
            <a:ext cx="6400800" cy="888504"/>
          </a:xfrm>
        </p:spPr>
        <p:txBody>
          <a:bodyPr/>
          <a:lstStyle/>
          <a:p>
            <a:r>
              <a:rPr lang="ar-JO" dirty="0"/>
              <a:t>هل هم ذوي مصداقية؟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Custom Design">
  <a:themeElements>
    <a:clrScheme name="11_Custom Design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Custom Design">
      <a:majorFont>
        <a:latin typeface="Candara"/>
        <a:ea typeface="ＭＳ Ｐゴシック"/>
        <a:cs typeface="Arial"/>
      </a:majorFont>
      <a:minorFont>
        <a:latin typeface="Candar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1_Custom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ＭＳ Ｐゴシック"/>
        <a:cs typeface="Times New Roman"/>
      </a:majorFont>
      <a:minorFont>
        <a:latin typeface="Times New Roman"/>
        <a:ea typeface="ＭＳ Ｐゴシック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66FF33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66FF33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rbit 10">
    <a:dk1>
      <a:srgbClr val="000000"/>
    </a:dk1>
    <a:lt1>
      <a:srgbClr val="FFFFFF"/>
    </a:lt1>
    <a:dk2>
      <a:srgbClr val="000000"/>
    </a:dk2>
    <a:lt2>
      <a:srgbClr val="FFFFFF"/>
    </a:lt2>
    <a:accent1>
      <a:srgbClr val="3333CC"/>
    </a:accent1>
    <a:accent2>
      <a:srgbClr val="666699"/>
    </a:accent2>
    <a:accent3>
      <a:srgbClr val="AAAAAA"/>
    </a:accent3>
    <a:accent4>
      <a:srgbClr val="DADADA"/>
    </a:accent4>
    <a:accent5>
      <a:srgbClr val="ADADE2"/>
    </a:accent5>
    <a:accent6>
      <a:srgbClr val="5C5C8A"/>
    </a:accent6>
    <a:hlink>
      <a:srgbClr val="FFFF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Orbit 10">
    <a:dk1>
      <a:srgbClr val="000000"/>
    </a:dk1>
    <a:lt1>
      <a:srgbClr val="FFFFFF"/>
    </a:lt1>
    <a:dk2>
      <a:srgbClr val="000000"/>
    </a:dk2>
    <a:lt2>
      <a:srgbClr val="FFFFFF"/>
    </a:lt2>
    <a:accent1>
      <a:srgbClr val="3333CC"/>
    </a:accent1>
    <a:accent2>
      <a:srgbClr val="666699"/>
    </a:accent2>
    <a:accent3>
      <a:srgbClr val="AAAAAA"/>
    </a:accent3>
    <a:accent4>
      <a:srgbClr val="DADADA"/>
    </a:accent4>
    <a:accent5>
      <a:srgbClr val="ADADE2"/>
    </a:accent5>
    <a:accent6>
      <a:srgbClr val="5C5C8A"/>
    </a:accent6>
    <a:hlink>
      <a:srgbClr val="FFFF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Orbit 10">
    <a:dk1>
      <a:srgbClr val="000000"/>
    </a:dk1>
    <a:lt1>
      <a:srgbClr val="FFFFFF"/>
    </a:lt1>
    <a:dk2>
      <a:srgbClr val="000000"/>
    </a:dk2>
    <a:lt2>
      <a:srgbClr val="FFFFFF"/>
    </a:lt2>
    <a:accent1>
      <a:srgbClr val="3333CC"/>
    </a:accent1>
    <a:accent2>
      <a:srgbClr val="666699"/>
    </a:accent2>
    <a:accent3>
      <a:srgbClr val="AAAAAA"/>
    </a:accent3>
    <a:accent4>
      <a:srgbClr val="DADADA"/>
    </a:accent4>
    <a:accent5>
      <a:srgbClr val="ADADE2"/>
    </a:accent5>
    <a:accent6>
      <a:srgbClr val="5C5C8A"/>
    </a:accent6>
    <a:hlink>
      <a:srgbClr val="FFFF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Rippl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</a:themeOverride>
</file>

<file path=ppt/theme/themeOverride5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545</Words>
  <Application>Microsoft Macintosh PowerPoint</Application>
  <PresentationFormat>On-screen Show (4:3)</PresentationFormat>
  <Paragraphs>108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23</vt:i4>
      </vt:variant>
    </vt:vector>
  </HeadingPairs>
  <TitlesOfParts>
    <vt:vector size="50" baseType="lpstr">
      <vt:lpstr>ＭＳ Ｐゴシック</vt:lpstr>
      <vt:lpstr>Times</vt:lpstr>
      <vt:lpstr>Arial</vt:lpstr>
      <vt:lpstr>Arial Narrow</vt:lpstr>
      <vt:lpstr>Arial Rounded MT Bold</vt:lpstr>
      <vt:lpstr>Calibri</vt:lpstr>
      <vt:lpstr>Candara</vt:lpstr>
      <vt:lpstr>Comic Sans MS</vt:lpstr>
      <vt:lpstr>Helvetica</vt:lpstr>
      <vt:lpstr>Times New Roman</vt:lpstr>
      <vt:lpstr>Wingdings</vt:lpstr>
      <vt:lpstr>Orbit</vt:lpstr>
      <vt:lpstr>3_Orbit</vt:lpstr>
      <vt:lpstr>49_Blank Presentation</vt:lpstr>
      <vt:lpstr>Default Design</vt:lpstr>
      <vt:lpstr>untitled 1</vt:lpstr>
      <vt:lpstr>1_Default Design</vt:lpstr>
      <vt:lpstr>Ribbons</vt:lpstr>
      <vt:lpstr>2_Default Design</vt:lpstr>
      <vt:lpstr>50_Blank Presentation</vt:lpstr>
      <vt:lpstr>Ripple</vt:lpstr>
      <vt:lpstr>24_Default Design</vt:lpstr>
      <vt:lpstr>11_Custom Design</vt:lpstr>
      <vt:lpstr>5_Default Design</vt:lpstr>
      <vt:lpstr>3_Office Theme</vt:lpstr>
      <vt:lpstr>Topo</vt:lpstr>
      <vt:lpstr>51_Blank Presentation</vt:lpstr>
      <vt:lpstr>دراسات         العهد           الجديد         النقدية</vt:lpstr>
      <vt:lpstr>أنواع أساسية من النقد</vt:lpstr>
      <vt:lpstr>دراسات  العهد  الجديد  النقدية</vt:lpstr>
      <vt:lpstr>طبيعة الأناجيل</vt:lpstr>
      <vt:lpstr>PowerPoint Presentation</vt:lpstr>
      <vt:lpstr>مشكلة الإزائية</vt:lpstr>
      <vt:lpstr>أولوية مرقس</vt:lpstr>
      <vt:lpstr>أولوية متى</vt:lpstr>
      <vt:lpstr>المصداقية               التاريخية                 للأناجيل</vt:lpstr>
      <vt:lpstr>نقد الأناجيل</vt:lpstr>
      <vt:lpstr>أنواع النقد</vt:lpstr>
      <vt:lpstr>مصداقية                        سفر الأعمال</vt:lpstr>
      <vt:lpstr>التأليف البولسي</vt:lpstr>
      <vt:lpstr>تأليف العبرانيين</vt:lpstr>
      <vt:lpstr>موضوع العهد الجديد</vt:lpstr>
      <vt:lpstr>السابقة</vt:lpstr>
      <vt:lpstr>PowerPoint Presentation</vt:lpstr>
      <vt:lpstr>المثلية الجنسية</vt:lpstr>
      <vt:lpstr>العدالة الإجتماعية</vt:lpstr>
      <vt:lpstr>علم الآثار الكتابي</vt:lpstr>
      <vt:lpstr>Engaging the Atheists</vt:lpstr>
      <vt:lpstr>Black</vt:lpstr>
      <vt:lpstr>دراسات نقدية في العهد الجديد •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 Canonicity</dc:title>
  <dc:creator>Rick Griffith</dc:creator>
  <cp:lastModifiedBy>Rick Griffith</cp:lastModifiedBy>
  <cp:revision>37</cp:revision>
  <dcterms:created xsi:type="dcterms:W3CDTF">2016-06-11T13:54:09Z</dcterms:created>
  <dcterms:modified xsi:type="dcterms:W3CDTF">2024-01-06T10:37:26Z</dcterms:modified>
</cp:coreProperties>
</file>