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  <p:sldMasterId id="2147483724" r:id="rId2"/>
    <p:sldMasterId id="2147483736" r:id="rId3"/>
    <p:sldMasterId id="2147483748" r:id="rId4"/>
    <p:sldMasterId id="2147483761" r:id="rId5"/>
    <p:sldMasterId id="2147483773" r:id="rId6"/>
    <p:sldMasterId id="2147483785" r:id="rId7"/>
    <p:sldMasterId id="2147483797" r:id="rId8"/>
  </p:sldMasterIdLst>
  <p:notesMasterIdLst>
    <p:notesMasterId r:id="rId25"/>
  </p:notesMasterIdLst>
  <p:sldIdLst>
    <p:sldId id="265" r:id="rId9"/>
    <p:sldId id="5458" r:id="rId10"/>
    <p:sldId id="279" r:id="rId11"/>
    <p:sldId id="388" r:id="rId12"/>
    <p:sldId id="360" r:id="rId13"/>
    <p:sldId id="5557" r:id="rId14"/>
    <p:sldId id="3877" r:id="rId15"/>
    <p:sldId id="5489" r:id="rId16"/>
    <p:sldId id="341" r:id="rId17"/>
    <p:sldId id="5355" r:id="rId18"/>
    <p:sldId id="5558" r:id="rId19"/>
    <p:sldId id="472" r:id="rId20"/>
    <p:sldId id="5556" r:id="rId21"/>
    <p:sldId id="5559" r:id="rId22"/>
    <p:sldId id="377" r:id="rId23"/>
    <p:sldId id="405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829" autoAdjust="0"/>
    <p:restoredTop sz="70952" autoAdjust="0"/>
  </p:normalViewPr>
  <p:slideViewPr>
    <p:cSldViewPr snapToGrid="0" snapToObjects="1">
      <p:cViewPr varScale="1">
        <p:scale>
          <a:sx n="89" d="100"/>
          <a:sy n="89" d="100"/>
        </p:scale>
        <p:origin x="192" y="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2A29B-AF69-B140-B5C4-59042C8365FF}" type="datetimeFigureOut">
              <a:rPr lang="en-US" smtClean="0"/>
              <a:t>5/19/26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93AF8-193C-9B40-9946-765B7E78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10EB-31B0-ED42-B356-EE5701E129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2A628B-77BE-2547-AE56-69246F2D0E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416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This is found in H. Wayne House, Chronological &amp; Background Charts to the New Testament,  It is also the last page of the notes for this seminar.  The point here is that our four gospels were consistently cited whereas </a:t>
            </a:r>
            <a:r>
              <a:rPr lang="en-US" altLang="ja-JP">
                <a:ea typeface="ＭＳ Ｐゴシック" charset="0"/>
                <a:cs typeface="ＭＳ Ｐゴシック" charset="0"/>
              </a:rPr>
              <a:t>"Brown</a:t>
            </a:r>
            <a:r>
              <a:rPr lang="fr-FR" altLang="ja-JP">
                <a:ea typeface="ＭＳ Ｐゴシック" charset="0"/>
                <a:cs typeface="ＭＳ Ｐゴシック" charset="0"/>
              </a:rPr>
              <a:t>'</a:t>
            </a:r>
            <a:r>
              <a:rPr lang="en-US" altLang="ja-JP">
                <a:ea typeface="ＭＳ Ｐゴシック" charset="0"/>
                <a:cs typeface="ＭＳ Ｐゴシック" charset="0"/>
              </a:rPr>
              <a:t>s Gnostic gospels" were likely not even written until the second century (even if Thomas appeared as early as AD 40 it was still deemed heretical).  </a:t>
            </a:r>
            <a:endParaRPr lang="en-US" i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5F9EA-9A84-30D9-7706-14DF552A1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>
            <a:extLst>
              <a:ext uri="{FF2B5EF4-FFF2-40B4-BE49-F238E27FC236}">
                <a16:creationId xmlns:a16="http://schemas.microsoft.com/office/drawing/2014/main" id="{7A9CDBF7-71B4-742A-2C22-E5402E86F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2A628B-77BE-2547-AE56-69246F2D0E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416770" name="Rectangle 2">
            <a:extLst>
              <a:ext uri="{FF2B5EF4-FFF2-40B4-BE49-F238E27FC236}">
                <a16:creationId xmlns:a16="http://schemas.microsoft.com/office/drawing/2014/main" id="{AC14A484-8630-703B-EDAC-2B5FA23C662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492EA071-10F3-B3DA-CEC4-5AAD8C894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This is found in H. Wayne House, Chronological &amp; Background Charts to the New Testament,  It is also the last page of the notes for this seminar.  The point here is that our four gospels were consistently cited whereas </a:t>
            </a:r>
            <a:r>
              <a:rPr lang="en-US" altLang="ja-JP">
                <a:ea typeface="ＭＳ Ｐゴシック" charset="0"/>
                <a:cs typeface="ＭＳ Ｐゴシック" charset="0"/>
              </a:rPr>
              <a:t>"Brown</a:t>
            </a:r>
            <a:r>
              <a:rPr lang="fr-FR" altLang="ja-JP">
                <a:ea typeface="ＭＳ Ｐゴシック" charset="0"/>
                <a:cs typeface="ＭＳ Ｐゴシック" charset="0"/>
              </a:rPr>
              <a:t>'</a:t>
            </a:r>
            <a:r>
              <a:rPr lang="en-US" altLang="ja-JP">
                <a:ea typeface="ＭＳ Ｐゴシック" charset="0"/>
                <a:cs typeface="ＭＳ Ｐゴシック" charset="0"/>
              </a:rPr>
              <a:t>s Gnostic gospels" were likely not even written until the second century (even if Thomas appeared as early as AD 40 it was still deemed heretical).  </a:t>
            </a:r>
            <a:endParaRPr lang="en-US" i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3AA-F8BA-7446-83F7-576D1EC0B0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6485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Arial"/>
            </a:endParaRPr>
          </a:p>
          <a:p>
            <a:pPr eaLnBrk="1" hangingPunct="1"/>
            <a:r>
              <a:rPr lang="en-US" dirty="0">
                <a:latin typeface="Arial"/>
                <a:ea typeface="ＭＳ Ｐゴシック" charset="0"/>
                <a:cs typeface="Arial"/>
              </a:rPr>
              <a:t>The </a:t>
            </a:r>
            <a:r>
              <a:rPr lang="ru-RU" altLang="ja-JP" dirty="0">
                <a:latin typeface="Arial"/>
                <a:ea typeface="ＭＳ Ｐゴシック" charset="0"/>
                <a:cs typeface="Arial"/>
              </a:rPr>
              <a:t>"</a:t>
            </a:r>
            <a:r>
              <a:rPr lang="en-US" altLang="ja-JP" dirty="0">
                <a:latin typeface="Arial"/>
                <a:ea typeface="ＭＳ Ｐゴシック" charset="0"/>
                <a:cs typeface="Arial"/>
              </a:rPr>
              <a:t>canon</a:t>
            </a:r>
            <a:r>
              <a:rPr lang="ru-RU" altLang="ja-JP" dirty="0">
                <a:latin typeface="Arial"/>
                <a:ea typeface="ＭＳ Ｐゴシック" charset="0"/>
                <a:cs typeface="Arial"/>
              </a:rPr>
              <a:t>"</a:t>
            </a:r>
            <a:r>
              <a:rPr lang="en-US" altLang="ja-JP" dirty="0">
                <a:latin typeface="Arial"/>
                <a:ea typeface="ＭＳ Ｐゴシック" charset="0"/>
                <a:cs typeface="Arial"/>
              </a:rPr>
              <a:t> or </a:t>
            </a:r>
            <a:r>
              <a:rPr lang="ru-RU" altLang="ja-JP" dirty="0">
                <a:latin typeface="Arial"/>
                <a:ea typeface="ＭＳ Ｐゴシック" charset="0"/>
                <a:cs typeface="Arial"/>
              </a:rPr>
              <a:t>"</a:t>
            </a:r>
            <a:r>
              <a:rPr lang="en-US" altLang="ja-JP" dirty="0">
                <a:latin typeface="Arial"/>
                <a:ea typeface="ＭＳ Ｐゴシック" charset="0"/>
                <a:cs typeface="Arial"/>
              </a:rPr>
              <a:t>rule</a:t>
            </a:r>
            <a:r>
              <a:rPr lang="ru-RU" altLang="ja-JP" dirty="0">
                <a:latin typeface="Arial"/>
                <a:ea typeface="ＭＳ Ｐゴシック" charset="0"/>
                <a:cs typeface="Arial"/>
              </a:rPr>
              <a:t>"</a:t>
            </a:r>
            <a:r>
              <a:rPr lang="en-US" altLang="ja-JP" dirty="0">
                <a:latin typeface="Arial"/>
                <a:ea typeface="ＭＳ Ｐゴシック" charset="0"/>
                <a:cs typeface="Arial"/>
              </a:rPr>
              <a:t> meant the officially recognized books of Scripture.  None of the councils DETERMINED this list.  They only AFFIRMED what the church had believed for generations.</a:t>
            </a:r>
          </a:p>
          <a:p>
            <a:pPr eaLnBrk="1" hangingPunct="1"/>
            <a:r>
              <a:rPr lang="en-US" dirty="0">
                <a:latin typeface="Arial"/>
                <a:ea typeface="ＭＳ Ｐゴシック" charset="0"/>
                <a:cs typeface="Arial"/>
              </a:rPr>
              <a:t>_____________</a:t>
            </a:r>
          </a:p>
          <a:p>
            <a:pPr eaLnBrk="1" hangingPunct="1"/>
            <a:r>
              <a:rPr lang="en-US" dirty="0">
                <a:latin typeface="Arial"/>
                <a:ea typeface="ＭＳ Ｐゴシック" charset="0"/>
                <a:cs typeface="Arial"/>
              </a:rPr>
              <a:t>NC-03-Canon-12</a:t>
            </a:r>
          </a:p>
          <a:p>
            <a:pPr eaLnBrk="1" hangingPunct="1"/>
            <a:r>
              <a:rPr lang="en-US" dirty="0">
                <a:latin typeface="Arial"/>
                <a:ea typeface="ＭＳ Ｐゴシック" charset="0"/>
                <a:cs typeface="Arial"/>
              </a:rPr>
              <a:t>NC-19-Atheist-155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B77A0-FFC5-7642-8365-942944ADA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NC-03-Canon-11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NB-16-Literary-41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NS-04-John1-11-slide 49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NS-27-Rev20-22—346</a:t>
            </a:r>
          </a:p>
        </p:txBody>
      </p:sp>
    </p:spTree>
    <p:extLst>
      <p:ext uri="{BB962C8B-B14F-4D97-AF65-F5344CB8AC3E}">
        <p14:creationId xmlns:p14="http://schemas.microsoft.com/office/powerpoint/2010/main" val="4237899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F01D4-2987-2F47-E5FB-674B15542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>
            <a:extLst>
              <a:ext uri="{FF2B5EF4-FFF2-40B4-BE49-F238E27FC236}">
                <a16:creationId xmlns:a16="http://schemas.microsoft.com/office/drawing/2014/main" id="{2EC8765E-74FD-4AA5-C5D1-A0406EBEA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B77A0-FFC5-7642-8365-942944ADA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69067C19-E92F-DBB0-C2A7-C569FAB097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ACB5691C-BFE9-26A0-770A-F39825488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NC-03-Canon-11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NB-16-Literary-41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NS-04-John1-11-slide 49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NS-27-Rev20-22—346</a:t>
            </a:r>
          </a:p>
        </p:txBody>
      </p:sp>
    </p:spTree>
    <p:extLst>
      <p:ext uri="{BB962C8B-B14F-4D97-AF65-F5344CB8AC3E}">
        <p14:creationId xmlns:p14="http://schemas.microsoft.com/office/powerpoint/2010/main" val="1581146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NC NT Criticism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nc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0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D0394-B8E0-43C4-8F92-196D8C3012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1C91D-7E9F-6E43-B8F6-C9E902BF0B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62662-1E4D-104B-A1C9-58E899E895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34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http://www.tyndalehouse.com/staff/Head/P64TB.htm says the Magdalene fragment is actually from about AD 200.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8C8D96-6A7F-8A40-8C5E-87E8A71F07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5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The original Declaration of 1776 is only just over 200 years old but is barely readable. 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Fortunately, a printer in 1823 engraved it, which has become the most frequently reproduced version of the document.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On it you can clearly see the signatures.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However, no such preservation techniques were possible for the original OT and NT documents, so only copies preserved in arid weather survived.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It is believed by some that, after the OT and NT autographs were copied accurately and proofread, these originals were then destroyed to prevent anyone from tampering with them.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www.archives.gov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/exhibits/charters/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declaration.html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C1D7D-710C-6857-46D8-8812CD58F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>
            <a:extLst>
              <a:ext uri="{FF2B5EF4-FFF2-40B4-BE49-F238E27FC236}">
                <a16:creationId xmlns:a16="http://schemas.microsoft.com/office/drawing/2014/main" id="{82576BBE-AAE9-917E-0B7D-8F2F4927A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8C8D96-6A7F-8A40-8C5E-87E8A71F07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5522" name="Rectangle 1026">
            <a:extLst>
              <a:ext uri="{FF2B5EF4-FFF2-40B4-BE49-F238E27FC236}">
                <a16:creationId xmlns:a16="http://schemas.microsoft.com/office/drawing/2014/main" id="{2C2201E2-820F-D0C8-24C4-9B8A36D0A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1027">
            <a:extLst>
              <a:ext uri="{FF2B5EF4-FFF2-40B4-BE49-F238E27FC236}">
                <a16:creationId xmlns:a16="http://schemas.microsoft.com/office/drawing/2014/main" id="{6733B539-E10C-7D8D-1C35-F814A6FEF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The original Declaration of 1776 is only just over 200 years old but is barely readable. 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Fortunately, a printer in 1823 engraved it, which has become the most frequently reproduced version of the document.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On it you can clearly see the signatures.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However, no such preservation techniques were possible for the original OT and NT documents, so only copies preserved in arid weather survived.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It is believed by some that, after the OT and NT autographs were copied accurately and proofread, these originals were then destroyed to prevent anyone from tampering with them.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www.archives.gov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/exhibits/charters/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declaration.html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1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8FED00-29EF-B94C-9EA3-6866B7E4C6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Look how EARLY certain books were deemed to be Scripture!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C39D4-4A42-E14F-8C5D-218B407333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396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Paul still had three more letters to write (1-2 Tim. Tit) when Peter deemed what he had ALREADY written as Scripture on par with the OT.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_________________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NC-03-Canon-7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NS-22-2 Peter-264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NS-27-Rev20-22—344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FAD1BD-7FB0-9D43-9A7D-7FE6A84F44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371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7FD37-0D7B-8B45-865A-FFAA121A6C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4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39FC6-D80D-6442-BFCC-688853C782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EC028-E1AC-C047-954D-DA39972814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152E1-34B1-9444-A6CD-A865810000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8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864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34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41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939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37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655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1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ABF0-01F8-D845-AEDE-A0CDCAB0B4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714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711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278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614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11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935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161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467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2962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15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40772-611F-5F40-8D3D-B60C23DFFF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49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445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769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033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" y="609600"/>
            <a:ext cx="194786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609600"/>
            <a:ext cx="56911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8689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60 w 1722"/>
                <a:gd name="T1" fmla="*/ 35 h 66"/>
                <a:gd name="T2" fmla="*/ 166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60 w 1722"/>
                <a:gd name="T9" fmla="*/ 35 h 66"/>
                <a:gd name="T10" fmla="*/ 1660 w 1722"/>
                <a:gd name="T11" fmla="*/ 3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4 w 975"/>
                <a:gd name="T1" fmla="*/ 48 h 101"/>
                <a:gd name="T2" fmla="*/ 94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4 w 975"/>
                <a:gd name="T9" fmla="*/ 48 h 101"/>
                <a:gd name="T10" fmla="*/ 94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9 w 2141"/>
                <a:gd name="T7" fmla="*/ 0 h 198"/>
                <a:gd name="T8" fmla="*/ 207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91 w 2517"/>
                <a:gd name="T1" fmla="*/ 276 h 276"/>
                <a:gd name="T2" fmla="*/ 2424 w 2517"/>
                <a:gd name="T3" fmla="*/ 204 h 276"/>
                <a:gd name="T4" fmla="*/ 2167 w 2517"/>
                <a:gd name="T5" fmla="*/ 0 h 276"/>
                <a:gd name="T6" fmla="*/ 0 w 2517"/>
                <a:gd name="T7" fmla="*/ 276 h 276"/>
                <a:gd name="T8" fmla="*/ 2091 w 2517"/>
                <a:gd name="T9" fmla="*/ 276 h 276"/>
                <a:gd name="T10" fmla="*/ 209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8 w 729"/>
                <a:gd name="T7" fmla="*/ 240 h 240"/>
                <a:gd name="T8" fmla="*/ 69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8 w 729"/>
                <a:gd name="T1" fmla="*/ 318 h 318"/>
                <a:gd name="T2" fmla="*/ 69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8 w 729"/>
                <a:gd name="T9" fmla="*/ 318 h 318"/>
                <a:gd name="T10" fmla="*/ 69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EEFD137-101B-9348-B059-AA80A1F2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22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D98F953A-F8B5-004F-94D7-A61973ED7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24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E7C04781-43FF-AB4C-803E-68749BFC2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44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D2C42AB-76B6-6B48-94B6-F8AD363F8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55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A45EF7B6-6BA1-534A-B8CA-11530C8E5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AA8E9EDB-2621-9547-B8A9-3CCA38992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7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7E4F4-5F74-1841-B97A-DDFA18D75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72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2C87B645-8952-F740-9DCA-27444808B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23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5DA192D9-69AC-6842-AE55-8D30DB98A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0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EB7A2D74-D25F-9F43-B1BA-E67BF962B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12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5CB4E406-2A6B-2748-B34E-4147E1C69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40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1F0506A2-A4DE-0F4B-9B9C-AA241533A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12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3618C243-9635-9A48-9356-06401497B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7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4002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884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722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19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9FDB-DACE-5E45-9E70-8744DD579B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75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6201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746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700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604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9560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358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" y="609600"/>
            <a:ext cx="194786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609600"/>
            <a:ext cx="56911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03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433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881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21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15E8-F980-1D4D-BB1A-338F035B6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31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2780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302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1713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6982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137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7047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9390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3019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</p:grpSp>
      <p:sp>
        <p:nvSpPr>
          <p:cNvPr id="5908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08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18079-3394-49DC-BA1F-C99622373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3438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EEA6E-8273-41CD-9C60-FA88F5B61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3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331C-E8F7-474D-A71A-999EEFAEDA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153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DB012-3B89-4597-8704-821B0F423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566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A7D15-877F-4043-BD84-3DF416DB0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6444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83ECF-2CE6-4A88-B9B7-33B47DC2F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5244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0FAD2-A27E-412A-A6DC-82AE7742A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83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88D66-744E-401A-AFD5-FB298C3F3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406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4376C-F989-43EB-8BA1-AC557761C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362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53790-AFD7-4E92-B89A-CE1DE064A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3660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7F9AC-9BF8-409C-B9A3-F0285C7E1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152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7FF70-889A-46B7-985A-77A65454E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448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F7B1-D2AC-3B44-B2A2-9C18A0932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0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39653-314D-A74C-9033-C855E32A61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097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75323-E9F4-A144-8F75-DEB940DF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04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E7B87-B8D3-AF4B-B019-38910E24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656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EB24-431A-6246-88B9-AF7BC8D4F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014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5344-2A16-7A49-BAC3-F052FAB5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607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88A2-FEC6-5F43-B955-88767CD64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66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9BD0-8DF0-CA4C-8CFA-8D02F36F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86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E28CB-8D75-DF44-8D55-2900A1580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889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A26B-851B-9A40-A53F-230B03D3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81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F517-BD6C-E54A-AC6C-DA3D480E1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499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D4E4-5022-7B4E-AA32-6AD4BED1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D930-43FB-6540-AD51-173907E3A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043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C56E-1484-8C4D-8674-29AFEB0A2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9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Black" charset="0"/>
              </a:defRPr>
            </a:lvl1pPr>
          </a:lstStyle>
          <a:p>
            <a:pPr eaLnBrk="0" hangingPunct="0">
              <a:defRPr/>
            </a:pPr>
            <a:fld id="{1F806A92-8B43-6C4A-B8A4-F5FB821168CC}" type="slidenum">
              <a:rPr lang="en-US">
                <a:solidFill>
                  <a:srgbClr val="FFFFFF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132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1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0" y="0"/>
            <a:ext cx="1085850" cy="6845300"/>
            <a:chOff x="0" y="0"/>
            <a:chExt cx="684" cy="4312"/>
          </a:xfrm>
        </p:grpSpPr>
        <p:sp>
          <p:nvSpPr>
            <p:cNvPr id="154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684" cy="4312"/>
            </a:xfrm>
            <a:prstGeom prst="rect">
              <a:avLst/>
            </a:prstGeom>
            <a:gradFill rotWithShape="0">
              <a:gsLst>
                <a:gs pos="0">
                  <a:srgbClr val="114FFB"/>
                </a:gs>
                <a:gs pos="50000">
                  <a:srgbClr val="031032"/>
                </a:gs>
                <a:gs pos="100000">
                  <a:srgbClr val="114FF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BONES" charset="0"/>
              </a:endParaRPr>
            </a:p>
          </p:txBody>
        </p:sp>
        <p:grpSp>
          <p:nvGrpSpPr>
            <p:cNvPr id="154630" name="Group 6"/>
            <p:cNvGrpSpPr>
              <a:grpSpLocks/>
            </p:cNvGrpSpPr>
            <p:nvPr/>
          </p:nvGrpSpPr>
          <p:grpSpPr bwMode="auto">
            <a:xfrm>
              <a:off x="48" y="102"/>
              <a:ext cx="96" cy="4122"/>
              <a:chOff x="48" y="102"/>
              <a:chExt cx="96" cy="4122"/>
            </a:xfrm>
          </p:grpSpPr>
          <p:sp>
            <p:nvSpPr>
              <p:cNvPr id="154631" name="Rectangle 7"/>
              <p:cNvSpPr>
                <a:spLocks noChangeArrowheads="1"/>
              </p:cNvSpPr>
              <p:nvPr/>
            </p:nvSpPr>
            <p:spPr bwMode="auto">
              <a:xfrm>
                <a:off x="48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2" name="Rectangle 8"/>
              <p:cNvSpPr>
                <a:spLocks noChangeArrowheads="1"/>
              </p:cNvSpPr>
              <p:nvPr/>
            </p:nvSpPr>
            <p:spPr bwMode="auto">
              <a:xfrm>
                <a:off x="48" y="12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3" name="Rectangle 9"/>
              <p:cNvSpPr>
                <a:spLocks noChangeArrowheads="1"/>
              </p:cNvSpPr>
              <p:nvPr/>
            </p:nvSpPr>
            <p:spPr bwMode="auto">
              <a:xfrm>
                <a:off x="48" y="13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4" name="Rectangle 10"/>
              <p:cNvSpPr>
                <a:spLocks noChangeArrowheads="1"/>
              </p:cNvSpPr>
              <p:nvPr/>
            </p:nvSpPr>
            <p:spPr bwMode="auto">
              <a:xfrm>
                <a:off x="48" y="153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5" name="Rectangle 11"/>
              <p:cNvSpPr>
                <a:spLocks noChangeArrowheads="1"/>
              </p:cNvSpPr>
              <p:nvPr/>
            </p:nvSpPr>
            <p:spPr bwMode="auto">
              <a:xfrm>
                <a:off x="48" y="168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6" name="Rectangle 12"/>
              <p:cNvSpPr>
                <a:spLocks noChangeArrowheads="1"/>
              </p:cNvSpPr>
              <p:nvPr/>
            </p:nvSpPr>
            <p:spPr bwMode="auto">
              <a:xfrm>
                <a:off x="48" y="18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7" name="Rectangle 13"/>
              <p:cNvSpPr>
                <a:spLocks noChangeArrowheads="1"/>
              </p:cNvSpPr>
              <p:nvPr/>
            </p:nvSpPr>
            <p:spPr bwMode="auto">
              <a:xfrm>
                <a:off x="48" y="196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8" name="Rectangle 14"/>
              <p:cNvSpPr>
                <a:spLocks noChangeArrowheads="1"/>
              </p:cNvSpPr>
              <p:nvPr/>
            </p:nvSpPr>
            <p:spPr bwMode="auto">
              <a:xfrm>
                <a:off x="48" y="211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39" name="Rectangle 15"/>
              <p:cNvSpPr>
                <a:spLocks noChangeArrowheads="1"/>
              </p:cNvSpPr>
              <p:nvPr/>
            </p:nvSpPr>
            <p:spPr bwMode="auto">
              <a:xfrm>
                <a:off x="48" y="225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0" name="Rectangle 16"/>
              <p:cNvSpPr>
                <a:spLocks noChangeArrowheads="1"/>
              </p:cNvSpPr>
              <p:nvPr/>
            </p:nvSpPr>
            <p:spPr bwMode="auto">
              <a:xfrm>
                <a:off x="48" y="240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1" name="Rectangle 17"/>
              <p:cNvSpPr>
                <a:spLocks noChangeArrowheads="1"/>
              </p:cNvSpPr>
              <p:nvPr/>
            </p:nvSpPr>
            <p:spPr bwMode="auto">
              <a:xfrm>
                <a:off x="48" y="254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2" name="Rectangle 18"/>
              <p:cNvSpPr>
                <a:spLocks noChangeArrowheads="1"/>
              </p:cNvSpPr>
              <p:nvPr/>
            </p:nvSpPr>
            <p:spPr bwMode="auto">
              <a:xfrm>
                <a:off x="4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3" name="Rectangle 19"/>
              <p:cNvSpPr>
                <a:spLocks noChangeArrowheads="1"/>
              </p:cNvSpPr>
              <p:nvPr/>
            </p:nvSpPr>
            <p:spPr bwMode="auto">
              <a:xfrm>
                <a:off x="48" y="283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4" name="Rectangle 20"/>
              <p:cNvSpPr>
                <a:spLocks noChangeArrowheads="1"/>
              </p:cNvSpPr>
              <p:nvPr/>
            </p:nvSpPr>
            <p:spPr bwMode="auto">
              <a:xfrm>
                <a:off x="48" y="297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5" name="Rectangle 21"/>
              <p:cNvSpPr>
                <a:spLocks noChangeArrowheads="1"/>
              </p:cNvSpPr>
              <p:nvPr/>
            </p:nvSpPr>
            <p:spPr bwMode="auto">
              <a:xfrm>
                <a:off x="48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6" name="Rectangle 22"/>
              <p:cNvSpPr>
                <a:spLocks noChangeArrowheads="1"/>
              </p:cNvSpPr>
              <p:nvPr/>
            </p:nvSpPr>
            <p:spPr bwMode="auto">
              <a:xfrm>
                <a:off x="48" y="326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7" name="Rectangle 23"/>
              <p:cNvSpPr>
                <a:spLocks noChangeArrowheads="1"/>
              </p:cNvSpPr>
              <p:nvPr/>
            </p:nvSpPr>
            <p:spPr bwMode="auto">
              <a:xfrm>
                <a:off x="48" y="340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8" name="Rectangle 24"/>
              <p:cNvSpPr>
                <a:spLocks noChangeArrowheads="1"/>
              </p:cNvSpPr>
              <p:nvPr/>
            </p:nvSpPr>
            <p:spPr bwMode="auto">
              <a:xfrm>
                <a:off x="48" y="35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49" name="Rectangle 25"/>
              <p:cNvSpPr>
                <a:spLocks noChangeArrowheads="1"/>
              </p:cNvSpPr>
              <p:nvPr/>
            </p:nvSpPr>
            <p:spPr bwMode="auto">
              <a:xfrm>
                <a:off x="48" y="369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0" name="Rectangle 26"/>
              <p:cNvSpPr>
                <a:spLocks noChangeArrowheads="1"/>
              </p:cNvSpPr>
              <p:nvPr/>
            </p:nvSpPr>
            <p:spPr bwMode="auto">
              <a:xfrm>
                <a:off x="48" y="384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1" name="Rectangle 27"/>
              <p:cNvSpPr>
                <a:spLocks noChangeArrowheads="1"/>
              </p:cNvSpPr>
              <p:nvPr/>
            </p:nvSpPr>
            <p:spPr bwMode="auto">
              <a:xfrm>
                <a:off x="48" y="39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2" name="Rectangle 28"/>
              <p:cNvSpPr>
                <a:spLocks noChangeArrowheads="1"/>
              </p:cNvSpPr>
              <p:nvPr/>
            </p:nvSpPr>
            <p:spPr bwMode="auto">
              <a:xfrm>
                <a:off x="48" y="41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3" name="Rectangle 29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4" name="Rectangle 30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5" name="Rectangle 31"/>
              <p:cNvSpPr>
                <a:spLocks noChangeArrowheads="1"/>
              </p:cNvSpPr>
              <p:nvPr/>
            </p:nvSpPr>
            <p:spPr bwMode="auto">
              <a:xfrm>
                <a:off x="48" y="39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6" name="Rectangle 32"/>
              <p:cNvSpPr>
                <a:spLocks noChangeArrowheads="1"/>
              </p:cNvSpPr>
              <p:nvPr/>
            </p:nvSpPr>
            <p:spPr bwMode="auto">
              <a:xfrm>
                <a:off x="48" y="53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7" name="Rectangle 33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8" name="Rectangle 34"/>
              <p:cNvSpPr>
                <a:spLocks noChangeArrowheads="1"/>
              </p:cNvSpPr>
              <p:nvPr/>
            </p:nvSpPr>
            <p:spPr bwMode="auto">
              <a:xfrm>
                <a:off x="48" y="82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154659" name="Rectangle 35"/>
              <p:cNvSpPr>
                <a:spLocks noChangeArrowheads="1"/>
              </p:cNvSpPr>
              <p:nvPr/>
            </p:nvSpPr>
            <p:spPr bwMode="auto">
              <a:xfrm>
                <a:off x="48" y="96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01342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5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0"/>
        <a:buChar char="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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587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60 w 1722"/>
                <a:gd name="T1" fmla="*/ 35 h 66"/>
                <a:gd name="T2" fmla="*/ 166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60 w 1722"/>
                <a:gd name="T9" fmla="*/ 35 h 66"/>
                <a:gd name="T10" fmla="*/ 1660 w 1722"/>
                <a:gd name="T11" fmla="*/ 3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589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4 w 975"/>
                <a:gd name="T1" fmla="*/ 48 h 101"/>
                <a:gd name="T2" fmla="*/ 94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4 w 975"/>
                <a:gd name="T9" fmla="*/ 48 h 101"/>
                <a:gd name="T10" fmla="*/ 94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590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9 w 2141"/>
                <a:gd name="T7" fmla="*/ 0 h 198"/>
                <a:gd name="T8" fmla="*/ 207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592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91 w 2517"/>
                <a:gd name="T1" fmla="*/ 276 h 276"/>
                <a:gd name="T2" fmla="*/ 2424 w 2517"/>
                <a:gd name="T3" fmla="*/ 204 h 276"/>
                <a:gd name="T4" fmla="*/ 2167 w 2517"/>
                <a:gd name="T5" fmla="*/ 0 h 276"/>
                <a:gd name="T6" fmla="*/ 0 w 2517"/>
                <a:gd name="T7" fmla="*/ 276 h 276"/>
                <a:gd name="T8" fmla="*/ 2091 w 2517"/>
                <a:gd name="T9" fmla="*/ 276 h 276"/>
                <a:gd name="T10" fmla="*/ 209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594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8 w 729"/>
                <a:gd name="T7" fmla="*/ 240 h 240"/>
                <a:gd name="T8" fmla="*/ 69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596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8 w 729"/>
                <a:gd name="T1" fmla="*/ 318 h 318"/>
                <a:gd name="T2" fmla="*/ 69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8 w 729"/>
                <a:gd name="T9" fmla="*/ 318 h 318"/>
                <a:gd name="T10" fmla="*/ 69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600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602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606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609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611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5262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1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31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8BFFEEF-22D8-5A4C-9320-551CB79875D8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63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0" y="0"/>
            <a:ext cx="1085850" cy="6845300"/>
            <a:chOff x="0" y="0"/>
            <a:chExt cx="684" cy="4312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684" cy="4312"/>
            </a:xfrm>
            <a:prstGeom prst="rect">
              <a:avLst/>
            </a:prstGeom>
            <a:gradFill rotWithShape="0">
              <a:gsLst>
                <a:gs pos="0">
                  <a:srgbClr val="114FFB"/>
                </a:gs>
                <a:gs pos="50000">
                  <a:srgbClr val="031032"/>
                </a:gs>
                <a:gs pos="100000">
                  <a:srgbClr val="114FF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0">
                <a:solidFill>
                  <a:srgbClr val="FFFFFF"/>
                </a:solidFill>
                <a:latin typeface="BONES" charset="0"/>
              </a:endParaRPr>
            </a:p>
          </p:txBody>
        </p:sp>
        <p:grpSp>
          <p:nvGrpSpPr>
            <p:cNvPr id="55302" name="Group 6"/>
            <p:cNvGrpSpPr>
              <a:grpSpLocks/>
            </p:cNvGrpSpPr>
            <p:nvPr/>
          </p:nvGrpSpPr>
          <p:grpSpPr bwMode="auto">
            <a:xfrm>
              <a:off x="48" y="102"/>
              <a:ext cx="96" cy="4122"/>
              <a:chOff x="48" y="102"/>
              <a:chExt cx="96" cy="4122"/>
            </a:xfrm>
          </p:grpSpPr>
          <p:sp>
            <p:nvSpPr>
              <p:cNvPr id="55303" name="Rectangle 7"/>
              <p:cNvSpPr>
                <a:spLocks noChangeArrowheads="1"/>
              </p:cNvSpPr>
              <p:nvPr/>
            </p:nvSpPr>
            <p:spPr bwMode="auto">
              <a:xfrm>
                <a:off x="48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4" name="Rectangle 8"/>
              <p:cNvSpPr>
                <a:spLocks noChangeArrowheads="1"/>
              </p:cNvSpPr>
              <p:nvPr/>
            </p:nvSpPr>
            <p:spPr bwMode="auto">
              <a:xfrm>
                <a:off x="48" y="12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5" name="Rectangle 9"/>
              <p:cNvSpPr>
                <a:spLocks noChangeArrowheads="1"/>
              </p:cNvSpPr>
              <p:nvPr/>
            </p:nvSpPr>
            <p:spPr bwMode="auto">
              <a:xfrm>
                <a:off x="48" y="13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6" name="Rectangle 10"/>
              <p:cNvSpPr>
                <a:spLocks noChangeArrowheads="1"/>
              </p:cNvSpPr>
              <p:nvPr/>
            </p:nvSpPr>
            <p:spPr bwMode="auto">
              <a:xfrm>
                <a:off x="48" y="153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7" name="Rectangle 11"/>
              <p:cNvSpPr>
                <a:spLocks noChangeArrowheads="1"/>
              </p:cNvSpPr>
              <p:nvPr/>
            </p:nvSpPr>
            <p:spPr bwMode="auto">
              <a:xfrm>
                <a:off x="48" y="168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8" name="Rectangle 12"/>
              <p:cNvSpPr>
                <a:spLocks noChangeArrowheads="1"/>
              </p:cNvSpPr>
              <p:nvPr/>
            </p:nvSpPr>
            <p:spPr bwMode="auto">
              <a:xfrm>
                <a:off x="48" y="18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9" name="Rectangle 13"/>
              <p:cNvSpPr>
                <a:spLocks noChangeArrowheads="1"/>
              </p:cNvSpPr>
              <p:nvPr/>
            </p:nvSpPr>
            <p:spPr bwMode="auto">
              <a:xfrm>
                <a:off x="48" y="196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0" name="Rectangle 14"/>
              <p:cNvSpPr>
                <a:spLocks noChangeArrowheads="1"/>
              </p:cNvSpPr>
              <p:nvPr/>
            </p:nvSpPr>
            <p:spPr bwMode="auto">
              <a:xfrm>
                <a:off x="48" y="211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1" name="Rectangle 15"/>
              <p:cNvSpPr>
                <a:spLocks noChangeArrowheads="1"/>
              </p:cNvSpPr>
              <p:nvPr/>
            </p:nvSpPr>
            <p:spPr bwMode="auto">
              <a:xfrm>
                <a:off x="48" y="225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2" name="Rectangle 16"/>
              <p:cNvSpPr>
                <a:spLocks noChangeArrowheads="1"/>
              </p:cNvSpPr>
              <p:nvPr/>
            </p:nvSpPr>
            <p:spPr bwMode="auto">
              <a:xfrm>
                <a:off x="48" y="240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auto">
              <a:xfrm>
                <a:off x="48" y="254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4" name="Rectangle 18"/>
              <p:cNvSpPr>
                <a:spLocks noChangeArrowheads="1"/>
              </p:cNvSpPr>
              <p:nvPr/>
            </p:nvSpPr>
            <p:spPr bwMode="auto">
              <a:xfrm>
                <a:off x="4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5" name="Rectangle 19"/>
              <p:cNvSpPr>
                <a:spLocks noChangeArrowheads="1"/>
              </p:cNvSpPr>
              <p:nvPr/>
            </p:nvSpPr>
            <p:spPr bwMode="auto">
              <a:xfrm>
                <a:off x="48" y="283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6" name="Rectangle 20"/>
              <p:cNvSpPr>
                <a:spLocks noChangeArrowheads="1"/>
              </p:cNvSpPr>
              <p:nvPr/>
            </p:nvSpPr>
            <p:spPr bwMode="auto">
              <a:xfrm>
                <a:off x="48" y="297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7" name="Rectangle 21"/>
              <p:cNvSpPr>
                <a:spLocks noChangeArrowheads="1"/>
              </p:cNvSpPr>
              <p:nvPr/>
            </p:nvSpPr>
            <p:spPr bwMode="auto">
              <a:xfrm>
                <a:off x="48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8" name="Rectangle 22"/>
              <p:cNvSpPr>
                <a:spLocks noChangeArrowheads="1"/>
              </p:cNvSpPr>
              <p:nvPr/>
            </p:nvSpPr>
            <p:spPr bwMode="auto">
              <a:xfrm>
                <a:off x="48" y="326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auto">
              <a:xfrm>
                <a:off x="48" y="340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0" name="Rectangle 24"/>
              <p:cNvSpPr>
                <a:spLocks noChangeArrowheads="1"/>
              </p:cNvSpPr>
              <p:nvPr/>
            </p:nvSpPr>
            <p:spPr bwMode="auto">
              <a:xfrm>
                <a:off x="48" y="35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1" name="Rectangle 25"/>
              <p:cNvSpPr>
                <a:spLocks noChangeArrowheads="1"/>
              </p:cNvSpPr>
              <p:nvPr/>
            </p:nvSpPr>
            <p:spPr bwMode="auto">
              <a:xfrm>
                <a:off x="48" y="369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2" name="Rectangle 26"/>
              <p:cNvSpPr>
                <a:spLocks noChangeArrowheads="1"/>
              </p:cNvSpPr>
              <p:nvPr/>
            </p:nvSpPr>
            <p:spPr bwMode="auto">
              <a:xfrm>
                <a:off x="48" y="384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3" name="Rectangle 27"/>
              <p:cNvSpPr>
                <a:spLocks noChangeArrowheads="1"/>
              </p:cNvSpPr>
              <p:nvPr/>
            </p:nvSpPr>
            <p:spPr bwMode="auto">
              <a:xfrm>
                <a:off x="48" y="39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4" name="Rectangle 28"/>
              <p:cNvSpPr>
                <a:spLocks noChangeArrowheads="1"/>
              </p:cNvSpPr>
              <p:nvPr/>
            </p:nvSpPr>
            <p:spPr bwMode="auto">
              <a:xfrm>
                <a:off x="48" y="41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5" name="Rectangle 29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6" name="Rectangle 30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7" name="Rectangle 31"/>
              <p:cNvSpPr>
                <a:spLocks noChangeArrowheads="1"/>
              </p:cNvSpPr>
              <p:nvPr/>
            </p:nvSpPr>
            <p:spPr bwMode="auto">
              <a:xfrm>
                <a:off x="48" y="39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8" name="Rectangle 32"/>
              <p:cNvSpPr>
                <a:spLocks noChangeArrowheads="1"/>
              </p:cNvSpPr>
              <p:nvPr/>
            </p:nvSpPr>
            <p:spPr bwMode="auto">
              <a:xfrm>
                <a:off x="48" y="53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9" name="Rectangle 33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30" name="Rectangle 34"/>
              <p:cNvSpPr>
                <a:spLocks noChangeArrowheads="1"/>
              </p:cNvSpPr>
              <p:nvPr/>
            </p:nvSpPr>
            <p:spPr bwMode="auto">
              <a:xfrm>
                <a:off x="48" y="82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31" name="Rectangle 35"/>
              <p:cNvSpPr>
                <a:spLocks noChangeArrowheads="1"/>
              </p:cNvSpPr>
              <p:nvPr/>
            </p:nvSpPr>
            <p:spPr bwMode="auto">
              <a:xfrm>
                <a:off x="48" y="96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0">
                  <a:solidFill>
                    <a:srgbClr val="FFFFFF"/>
                  </a:solidFill>
                  <a:latin typeface="BONE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08255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0"/>
        <a:buChar char="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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33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898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67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69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72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74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76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0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2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6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89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9491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898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-112" charset="0"/>
                <a:ea typeface="Arial" pitchFamily="-112" charset="0"/>
                <a:cs typeface="Arial" pitchFamily="-112" charset="0"/>
              </a:endParaRPr>
            </a:p>
          </p:txBody>
        </p:sp>
        <p:grpSp>
          <p:nvGrpSpPr>
            <p:cNvPr id="1950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98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5898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</p:grpSp>
      <p:sp>
        <p:nvSpPr>
          <p:cNvPr id="5898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898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98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898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898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BD114D82-45D4-471D-96BF-180854EC6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7070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22" charset="0"/>
                <a:ea typeface="+mn-ea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2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7375BD2-DF08-6149-BC4F-D0A8B0FB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72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145EB-9285-EC48-9F8E-07AA4EB4E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072884"/>
          </a:xfrm>
          <a:prstGeom prst="rect">
            <a:avLst/>
          </a:prstGeom>
        </p:spPr>
      </p:pic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857500" y="1314450"/>
            <a:ext cx="9144000" cy="4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282895" y="2646641"/>
            <a:ext cx="4064000" cy="3319462"/>
          </a:xfrm>
        </p:spPr>
        <p:txBody>
          <a:bodyPr anchor="t"/>
          <a:lstStyle/>
          <a:p>
            <a:pPr algn="r" eaLnBrk="1" hangingPunct="1"/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دراسات </a:t>
            </a:r>
            <a:b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العهد </a:t>
            </a:r>
            <a:b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الجديد </a:t>
            </a:r>
            <a:b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النقدية</a:t>
            </a:r>
            <a:endParaRPr lang="en-US" sz="4800" b="1" dirty="0">
              <a:effectLst>
                <a:glow rad="228600">
                  <a:schemeClr val="bg2">
                    <a:alpha val="79376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B0266-C5E9-1644-A324-E9609B04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885"/>
            <a:ext cx="9144000" cy="7962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BibleStudyDownloads.org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2931AB-8D82-A64E-A255-4F4547E0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5185"/>
            <a:ext cx="9143999" cy="16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688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375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063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751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ar-JO" sz="8000" kern="0" dirty="0">
                <a:effectLst>
                  <a:glow rad="228600">
                    <a:schemeClr val="bg2">
                      <a:alpha val="79376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قانون العهد الجديد</a:t>
            </a:r>
            <a:endParaRPr lang="en-US" sz="8000" kern="0" dirty="0">
              <a:effectLst>
                <a:glow rad="228600">
                  <a:schemeClr val="bg2">
                    <a:alpha val="79376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5" name="Picture 2" descr="septuagint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361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6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2361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7" name="Picture 4" descr="septuagint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69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8" name="Picture 5" descr="septuagint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4369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49" name="Rectangle 6"/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750" name="Text Box 7"/>
          <p:cNvSpPr txBox="1">
            <a:spLocks noChangeArrowheads="1"/>
          </p:cNvSpPr>
          <p:nvPr/>
        </p:nvSpPr>
        <p:spPr bwMode="auto">
          <a:xfrm>
            <a:off x="0" y="5791200"/>
            <a:ext cx="121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القرن الأول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1" name="Text Box 8"/>
          <p:cNvSpPr txBox="1">
            <a:spLocks noChangeArrowheads="1"/>
          </p:cNvSpPr>
          <p:nvPr/>
        </p:nvSpPr>
        <p:spPr bwMode="auto">
          <a:xfrm>
            <a:off x="6621463" y="58674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325 م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pPr algn="r"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Clearing History</a:t>
            </a:r>
          </a:p>
        </p:txBody>
      </p:sp>
      <p:sp>
        <p:nvSpPr>
          <p:cNvPr id="415753" name="Text Box 10"/>
          <p:cNvSpPr txBox="1">
            <a:spLocks noChangeArrowheads="1"/>
          </p:cNvSpPr>
          <p:nvPr/>
        </p:nvSpPr>
        <p:spPr bwMode="auto">
          <a:xfrm>
            <a:off x="-304800" y="4010025"/>
            <a:ext cx="198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مرقس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لوقا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4" name="Text Box 11"/>
          <p:cNvSpPr txBox="1">
            <a:spLocks noChangeArrowheads="1"/>
          </p:cNvSpPr>
          <p:nvPr/>
        </p:nvSpPr>
        <p:spPr bwMode="auto">
          <a:xfrm>
            <a:off x="5715000" y="624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مجمع نيقية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5" name="Line 12"/>
          <p:cNvSpPr>
            <a:spLocks noChangeShapeType="1"/>
          </p:cNvSpPr>
          <p:nvPr/>
        </p:nvSpPr>
        <p:spPr bwMode="auto">
          <a:xfrm flipV="1">
            <a:off x="0" y="3962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756" name="Text Box 13"/>
          <p:cNvSpPr txBox="1">
            <a:spLocks noChangeArrowheads="1"/>
          </p:cNvSpPr>
          <p:nvPr/>
        </p:nvSpPr>
        <p:spPr bwMode="auto">
          <a:xfrm>
            <a:off x="3733800" y="9144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أفراد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7" name="Text Box 14"/>
          <p:cNvSpPr txBox="1">
            <a:spLocks noChangeArrowheads="1"/>
          </p:cNvSpPr>
          <p:nvPr/>
        </p:nvSpPr>
        <p:spPr bwMode="auto">
          <a:xfrm rot="-2783676">
            <a:off x="1058863" y="19097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برنابا المزيف (70-130)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8" name="Text Box 15"/>
          <p:cNvSpPr txBox="1">
            <a:spLocks noChangeArrowheads="1"/>
          </p:cNvSpPr>
          <p:nvPr/>
        </p:nvSpPr>
        <p:spPr bwMode="auto">
          <a:xfrm>
            <a:off x="76200" y="2286000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X=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الإستشهاد أو التلميح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9" name="Text Box 16"/>
          <p:cNvSpPr txBox="1">
            <a:spLocks noChangeArrowheads="1"/>
          </p:cNvSpPr>
          <p:nvPr/>
        </p:nvSpPr>
        <p:spPr bwMode="auto">
          <a:xfrm>
            <a:off x="76200" y="2971800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O=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سميت بأنها أصلية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60" name="Text Box 17"/>
          <p:cNvSpPr txBox="1">
            <a:spLocks noChangeArrowheads="1"/>
          </p:cNvSpPr>
          <p:nvPr/>
        </p:nvSpPr>
        <p:spPr bwMode="auto">
          <a:xfrm>
            <a:off x="1403350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1" name="Text Box 18"/>
          <p:cNvSpPr txBox="1">
            <a:spLocks noChangeArrowheads="1"/>
          </p:cNvSpPr>
          <p:nvPr/>
        </p:nvSpPr>
        <p:spPr bwMode="auto">
          <a:xfrm>
            <a:off x="1403350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2" name="Text Box 19"/>
          <p:cNvSpPr txBox="1">
            <a:spLocks noChangeArrowheads="1"/>
          </p:cNvSpPr>
          <p:nvPr/>
        </p:nvSpPr>
        <p:spPr bwMode="auto">
          <a:xfrm>
            <a:off x="1403350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3" name="Text Box 20"/>
          <p:cNvSpPr txBox="1">
            <a:spLocks noChangeArrowheads="1"/>
          </p:cNvSpPr>
          <p:nvPr/>
        </p:nvSpPr>
        <p:spPr bwMode="auto">
          <a:xfrm rot="-2783676">
            <a:off x="1409701" y="19097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أكليمندس الروماني (95-97)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64" name="Text Box 21"/>
          <p:cNvSpPr txBox="1">
            <a:spLocks noChangeArrowheads="1"/>
          </p:cNvSpPr>
          <p:nvPr/>
        </p:nvSpPr>
        <p:spPr bwMode="auto">
          <a:xfrm>
            <a:off x="1762125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5" name="Text Box 22"/>
          <p:cNvSpPr txBox="1">
            <a:spLocks noChangeArrowheads="1"/>
          </p:cNvSpPr>
          <p:nvPr/>
        </p:nvSpPr>
        <p:spPr bwMode="auto">
          <a:xfrm>
            <a:off x="1762125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6" name="Text Box 23"/>
          <p:cNvSpPr txBox="1">
            <a:spLocks noChangeArrowheads="1"/>
          </p:cNvSpPr>
          <p:nvPr/>
        </p:nvSpPr>
        <p:spPr bwMode="auto">
          <a:xfrm rot="-2783676">
            <a:off x="1758951" y="19097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بوليكاربوس (110-150)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67" name="Text Box 24"/>
          <p:cNvSpPr txBox="1">
            <a:spLocks noChangeArrowheads="1"/>
          </p:cNvSpPr>
          <p:nvPr/>
        </p:nvSpPr>
        <p:spPr bwMode="auto">
          <a:xfrm>
            <a:off x="2130425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8" name="Text Box 25"/>
          <p:cNvSpPr txBox="1">
            <a:spLocks noChangeArrowheads="1"/>
          </p:cNvSpPr>
          <p:nvPr/>
        </p:nvSpPr>
        <p:spPr bwMode="auto">
          <a:xfrm>
            <a:off x="2130425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9" name="Text Box 26"/>
          <p:cNvSpPr txBox="1">
            <a:spLocks noChangeArrowheads="1"/>
          </p:cNvSpPr>
          <p:nvPr/>
        </p:nvSpPr>
        <p:spPr bwMode="auto">
          <a:xfrm>
            <a:off x="2130425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0" name="Text Box 27"/>
          <p:cNvSpPr txBox="1">
            <a:spLocks noChangeArrowheads="1"/>
          </p:cNvSpPr>
          <p:nvPr/>
        </p:nvSpPr>
        <p:spPr bwMode="auto">
          <a:xfrm>
            <a:off x="2130425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1" name="Text Box 28"/>
          <p:cNvSpPr txBox="1">
            <a:spLocks noChangeArrowheads="1"/>
          </p:cNvSpPr>
          <p:nvPr/>
        </p:nvSpPr>
        <p:spPr bwMode="auto">
          <a:xfrm rot="-2783676">
            <a:off x="1873251" y="214947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هرماس (115-140)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72" name="Text Box 29"/>
          <p:cNvSpPr txBox="1">
            <a:spLocks noChangeArrowheads="1"/>
          </p:cNvSpPr>
          <p:nvPr/>
        </p:nvSpPr>
        <p:spPr bwMode="auto">
          <a:xfrm>
            <a:off x="2486025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3" name="Text Box 30"/>
          <p:cNvSpPr txBox="1">
            <a:spLocks noChangeArrowheads="1"/>
          </p:cNvSpPr>
          <p:nvPr/>
        </p:nvSpPr>
        <p:spPr bwMode="auto">
          <a:xfrm>
            <a:off x="2486025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4" name="Text Box 31"/>
          <p:cNvSpPr txBox="1">
            <a:spLocks noChangeArrowheads="1"/>
          </p:cNvSpPr>
          <p:nvPr/>
        </p:nvSpPr>
        <p:spPr bwMode="auto">
          <a:xfrm rot="-2783676">
            <a:off x="2457451" y="190341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الديداخي (120-150)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75" name="Text Box 32"/>
          <p:cNvSpPr txBox="1">
            <a:spLocks noChangeArrowheads="1"/>
          </p:cNvSpPr>
          <p:nvPr/>
        </p:nvSpPr>
        <p:spPr bwMode="auto">
          <a:xfrm>
            <a:off x="2844800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6" name="Text Box 33"/>
          <p:cNvSpPr txBox="1">
            <a:spLocks noChangeArrowheads="1"/>
          </p:cNvSpPr>
          <p:nvPr/>
        </p:nvSpPr>
        <p:spPr bwMode="auto">
          <a:xfrm>
            <a:off x="2844800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7" name="Text Box 34"/>
          <p:cNvSpPr txBox="1">
            <a:spLocks noChangeArrowheads="1"/>
          </p:cNvSpPr>
          <p:nvPr/>
        </p:nvSpPr>
        <p:spPr bwMode="auto">
          <a:xfrm rot="-2783676">
            <a:off x="2868613" y="1906587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بابياس (130-140)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78" name="Text Box 35"/>
          <p:cNvSpPr txBox="1">
            <a:spLocks noChangeArrowheads="1"/>
          </p:cNvSpPr>
          <p:nvPr/>
        </p:nvSpPr>
        <p:spPr bwMode="auto">
          <a:xfrm>
            <a:off x="3213100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9" name="Text Box 36"/>
          <p:cNvSpPr txBox="1">
            <a:spLocks noChangeArrowheads="1"/>
          </p:cNvSpPr>
          <p:nvPr/>
        </p:nvSpPr>
        <p:spPr bwMode="auto">
          <a:xfrm rot="-2783676">
            <a:off x="3240088" y="193357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إيريناوس (130-202)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80" name="Text Box 37"/>
          <p:cNvSpPr txBox="1">
            <a:spLocks noChangeArrowheads="1"/>
          </p:cNvSpPr>
          <p:nvPr/>
        </p:nvSpPr>
        <p:spPr bwMode="auto">
          <a:xfrm>
            <a:off x="3605213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5781" name="Text Box 38"/>
          <p:cNvSpPr txBox="1">
            <a:spLocks noChangeArrowheads="1"/>
          </p:cNvSpPr>
          <p:nvPr/>
        </p:nvSpPr>
        <p:spPr bwMode="auto">
          <a:xfrm>
            <a:off x="3605213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5782" name="Text Box 39"/>
          <p:cNvSpPr txBox="1">
            <a:spLocks noChangeArrowheads="1"/>
          </p:cNvSpPr>
          <p:nvPr/>
        </p:nvSpPr>
        <p:spPr bwMode="auto">
          <a:xfrm>
            <a:off x="3605213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5783" name="Text Box 40"/>
          <p:cNvSpPr txBox="1">
            <a:spLocks noChangeArrowheads="1"/>
          </p:cNvSpPr>
          <p:nvPr/>
        </p:nvSpPr>
        <p:spPr bwMode="auto">
          <a:xfrm>
            <a:off x="3605213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793" name="Text Box 41"/>
          <p:cNvSpPr txBox="1">
            <a:spLocks noChangeArrowheads="1"/>
          </p:cNvSpPr>
          <p:nvPr/>
        </p:nvSpPr>
        <p:spPr bwMode="auto">
          <a:xfrm rot="-2783676">
            <a:off x="3614738" y="192405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جاستن الشهيد (150-155)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794" name="Text Box 42"/>
          <p:cNvSpPr txBox="1">
            <a:spLocks noChangeArrowheads="1"/>
          </p:cNvSpPr>
          <p:nvPr/>
        </p:nvSpPr>
        <p:spPr bwMode="auto">
          <a:xfrm>
            <a:off x="3963988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795" name="Text Box 43"/>
          <p:cNvSpPr txBox="1">
            <a:spLocks noChangeArrowheads="1"/>
          </p:cNvSpPr>
          <p:nvPr/>
        </p:nvSpPr>
        <p:spPr bwMode="auto">
          <a:xfrm>
            <a:off x="3963988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796" name="Text Box 44"/>
          <p:cNvSpPr txBox="1">
            <a:spLocks noChangeArrowheads="1"/>
          </p:cNvSpPr>
          <p:nvPr/>
        </p:nvSpPr>
        <p:spPr bwMode="auto">
          <a:xfrm>
            <a:off x="3963988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797" name="Text Box 45"/>
          <p:cNvSpPr txBox="1">
            <a:spLocks noChangeArrowheads="1"/>
          </p:cNvSpPr>
          <p:nvPr/>
        </p:nvSpPr>
        <p:spPr bwMode="auto">
          <a:xfrm>
            <a:off x="3963988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798" name="Text Box 46"/>
          <p:cNvSpPr txBox="1">
            <a:spLocks noChangeArrowheads="1"/>
          </p:cNvSpPr>
          <p:nvPr/>
        </p:nvSpPr>
        <p:spPr bwMode="auto">
          <a:xfrm rot="-2783676">
            <a:off x="3853656" y="1859756"/>
            <a:ext cx="4271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أوريجانوس (185-254)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799" name="Text Box 47"/>
          <p:cNvSpPr txBox="1">
            <a:spLocks noChangeArrowheads="1"/>
          </p:cNvSpPr>
          <p:nvPr/>
        </p:nvSpPr>
        <p:spPr bwMode="auto">
          <a:xfrm>
            <a:off x="4332288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0" name="Text Box 48"/>
          <p:cNvSpPr txBox="1">
            <a:spLocks noChangeArrowheads="1"/>
          </p:cNvSpPr>
          <p:nvPr/>
        </p:nvSpPr>
        <p:spPr bwMode="auto">
          <a:xfrm>
            <a:off x="4332288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1" name="Text Box 49"/>
          <p:cNvSpPr txBox="1">
            <a:spLocks noChangeArrowheads="1"/>
          </p:cNvSpPr>
          <p:nvPr/>
        </p:nvSpPr>
        <p:spPr bwMode="auto">
          <a:xfrm>
            <a:off x="4332288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2" name="Text Box 50"/>
          <p:cNvSpPr txBox="1">
            <a:spLocks noChangeArrowheads="1"/>
          </p:cNvSpPr>
          <p:nvPr/>
        </p:nvSpPr>
        <p:spPr bwMode="auto">
          <a:xfrm>
            <a:off x="4332288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3" name="Text Box 51"/>
          <p:cNvSpPr txBox="1">
            <a:spLocks noChangeArrowheads="1"/>
          </p:cNvSpPr>
          <p:nvPr/>
        </p:nvSpPr>
        <p:spPr bwMode="auto">
          <a:xfrm rot="-2783676">
            <a:off x="4138613" y="2257395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كيرلس الأورشليمي (315-386)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04" name="Text Box 52"/>
          <p:cNvSpPr txBox="1">
            <a:spLocks noChangeArrowheads="1"/>
          </p:cNvSpPr>
          <p:nvPr/>
        </p:nvSpPr>
        <p:spPr bwMode="auto">
          <a:xfrm>
            <a:off x="4687888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5" name="Text Box 53"/>
          <p:cNvSpPr txBox="1">
            <a:spLocks noChangeArrowheads="1"/>
          </p:cNvSpPr>
          <p:nvPr/>
        </p:nvSpPr>
        <p:spPr bwMode="auto">
          <a:xfrm>
            <a:off x="4687888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6" name="Text Box 54"/>
          <p:cNvSpPr txBox="1">
            <a:spLocks noChangeArrowheads="1"/>
          </p:cNvSpPr>
          <p:nvPr/>
        </p:nvSpPr>
        <p:spPr bwMode="auto">
          <a:xfrm>
            <a:off x="4687888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7" name="Text Box 55"/>
          <p:cNvSpPr txBox="1">
            <a:spLocks noChangeArrowheads="1"/>
          </p:cNvSpPr>
          <p:nvPr/>
        </p:nvSpPr>
        <p:spPr bwMode="auto">
          <a:xfrm>
            <a:off x="4687888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8" name="Text Box 56"/>
          <p:cNvSpPr txBox="1">
            <a:spLocks noChangeArrowheads="1"/>
          </p:cNvSpPr>
          <p:nvPr/>
        </p:nvSpPr>
        <p:spPr bwMode="auto">
          <a:xfrm rot="-2783676">
            <a:off x="4544219" y="2232819"/>
            <a:ext cx="3957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ماركيون (140)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09" name="Text Box 57"/>
          <p:cNvSpPr txBox="1">
            <a:spLocks noChangeArrowheads="1"/>
          </p:cNvSpPr>
          <p:nvPr/>
        </p:nvSpPr>
        <p:spPr bwMode="auto">
          <a:xfrm>
            <a:off x="5105400" y="474186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0" name="Text Box 58"/>
          <p:cNvSpPr txBox="1">
            <a:spLocks noChangeArrowheads="1"/>
          </p:cNvSpPr>
          <p:nvPr/>
        </p:nvSpPr>
        <p:spPr bwMode="auto">
          <a:xfrm rot="-2783676">
            <a:off x="4924426" y="226377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مورتنيان (170)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11" name="Text Box 59"/>
          <p:cNvSpPr txBox="1">
            <a:spLocks noChangeArrowheads="1"/>
          </p:cNvSpPr>
          <p:nvPr/>
        </p:nvSpPr>
        <p:spPr bwMode="auto">
          <a:xfrm>
            <a:off x="5486400" y="4038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2" name="Text Box 60"/>
          <p:cNvSpPr txBox="1">
            <a:spLocks noChangeArrowheads="1"/>
          </p:cNvSpPr>
          <p:nvPr/>
        </p:nvSpPr>
        <p:spPr bwMode="auto">
          <a:xfrm>
            <a:off x="5486400" y="4419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3" name="Text Box 61"/>
          <p:cNvSpPr txBox="1">
            <a:spLocks noChangeArrowheads="1"/>
          </p:cNvSpPr>
          <p:nvPr/>
        </p:nvSpPr>
        <p:spPr bwMode="auto">
          <a:xfrm>
            <a:off x="5473700" y="47498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4" name="Text Box 62"/>
          <p:cNvSpPr txBox="1">
            <a:spLocks noChangeArrowheads="1"/>
          </p:cNvSpPr>
          <p:nvPr/>
        </p:nvSpPr>
        <p:spPr bwMode="auto">
          <a:xfrm>
            <a:off x="5486400" y="511651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5" name="Text Box 63"/>
          <p:cNvSpPr txBox="1">
            <a:spLocks noChangeArrowheads="1"/>
          </p:cNvSpPr>
          <p:nvPr/>
        </p:nvSpPr>
        <p:spPr bwMode="auto">
          <a:xfrm rot="-2783676">
            <a:off x="5307013" y="22653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باركوخيو (206)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16" name="Text Box 64"/>
          <p:cNvSpPr txBox="1">
            <a:spLocks noChangeArrowheads="1"/>
          </p:cNvSpPr>
          <p:nvPr/>
        </p:nvSpPr>
        <p:spPr bwMode="auto">
          <a:xfrm>
            <a:off x="5867400" y="4038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7" name="Text Box 65"/>
          <p:cNvSpPr txBox="1">
            <a:spLocks noChangeArrowheads="1"/>
          </p:cNvSpPr>
          <p:nvPr/>
        </p:nvSpPr>
        <p:spPr bwMode="auto">
          <a:xfrm>
            <a:off x="5867400" y="4419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8" name="Text Box 66"/>
          <p:cNvSpPr txBox="1">
            <a:spLocks noChangeArrowheads="1"/>
          </p:cNvSpPr>
          <p:nvPr/>
        </p:nvSpPr>
        <p:spPr bwMode="auto">
          <a:xfrm>
            <a:off x="5854700" y="47498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9" name="Text Box 67"/>
          <p:cNvSpPr txBox="1">
            <a:spLocks noChangeArrowheads="1"/>
          </p:cNvSpPr>
          <p:nvPr/>
        </p:nvSpPr>
        <p:spPr bwMode="auto">
          <a:xfrm>
            <a:off x="5867400" y="511333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0" name="Text Box 68"/>
          <p:cNvSpPr txBox="1">
            <a:spLocks noChangeArrowheads="1"/>
          </p:cNvSpPr>
          <p:nvPr/>
        </p:nvSpPr>
        <p:spPr bwMode="auto">
          <a:xfrm rot="-2783676">
            <a:off x="5700713" y="2281237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الرسولي (300)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21" name="Text Box 69"/>
          <p:cNvSpPr txBox="1">
            <a:spLocks noChangeArrowheads="1"/>
          </p:cNvSpPr>
          <p:nvPr/>
        </p:nvSpPr>
        <p:spPr bwMode="auto">
          <a:xfrm>
            <a:off x="6248400" y="4038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2" name="Text Box 70"/>
          <p:cNvSpPr txBox="1">
            <a:spLocks noChangeArrowheads="1"/>
          </p:cNvSpPr>
          <p:nvPr/>
        </p:nvSpPr>
        <p:spPr bwMode="auto">
          <a:xfrm>
            <a:off x="6248400" y="4419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3" name="Text Box 71"/>
          <p:cNvSpPr txBox="1">
            <a:spLocks noChangeArrowheads="1"/>
          </p:cNvSpPr>
          <p:nvPr/>
        </p:nvSpPr>
        <p:spPr bwMode="auto">
          <a:xfrm>
            <a:off x="6235700" y="47498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4" name="Text Box 72"/>
          <p:cNvSpPr txBox="1">
            <a:spLocks noChangeArrowheads="1"/>
          </p:cNvSpPr>
          <p:nvPr/>
        </p:nvSpPr>
        <p:spPr bwMode="auto">
          <a:xfrm>
            <a:off x="6248400" y="511333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5" name="Text Box 73"/>
          <p:cNvSpPr txBox="1">
            <a:spLocks noChangeArrowheads="1"/>
          </p:cNvSpPr>
          <p:nvPr/>
        </p:nvSpPr>
        <p:spPr bwMode="auto">
          <a:xfrm rot="-2783676">
            <a:off x="6180138" y="2258983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تاتيانوس دياتيسيرون (170)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26" name="Text Box 74"/>
          <p:cNvSpPr txBox="1">
            <a:spLocks noChangeArrowheads="1"/>
          </p:cNvSpPr>
          <p:nvPr/>
        </p:nvSpPr>
        <p:spPr bwMode="auto">
          <a:xfrm>
            <a:off x="6654800" y="4016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7" name="Text Box 75"/>
          <p:cNvSpPr txBox="1">
            <a:spLocks noChangeArrowheads="1"/>
          </p:cNvSpPr>
          <p:nvPr/>
        </p:nvSpPr>
        <p:spPr bwMode="auto">
          <a:xfrm>
            <a:off x="6654800" y="4397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8" name="Text Box 76"/>
          <p:cNvSpPr txBox="1">
            <a:spLocks noChangeArrowheads="1"/>
          </p:cNvSpPr>
          <p:nvPr/>
        </p:nvSpPr>
        <p:spPr bwMode="auto">
          <a:xfrm>
            <a:off x="6654800" y="47275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9" name="Text Box 77"/>
          <p:cNvSpPr txBox="1">
            <a:spLocks noChangeArrowheads="1"/>
          </p:cNvSpPr>
          <p:nvPr/>
        </p:nvSpPr>
        <p:spPr bwMode="auto">
          <a:xfrm>
            <a:off x="6667500" y="50942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0" name="Text Box 78"/>
          <p:cNvSpPr txBox="1">
            <a:spLocks noChangeArrowheads="1"/>
          </p:cNvSpPr>
          <p:nvPr/>
        </p:nvSpPr>
        <p:spPr bwMode="auto">
          <a:xfrm rot="-2783676">
            <a:off x="6635751" y="22606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اللاتينية القديمة (150-170)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31" name="Text Box 79"/>
          <p:cNvSpPr txBox="1">
            <a:spLocks noChangeArrowheads="1"/>
          </p:cNvSpPr>
          <p:nvPr/>
        </p:nvSpPr>
        <p:spPr bwMode="auto">
          <a:xfrm>
            <a:off x="7035800" y="4016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2" name="Text Box 80"/>
          <p:cNvSpPr txBox="1">
            <a:spLocks noChangeArrowheads="1"/>
          </p:cNvSpPr>
          <p:nvPr/>
        </p:nvSpPr>
        <p:spPr bwMode="auto">
          <a:xfrm>
            <a:off x="7035800" y="4397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3" name="Text Box 81"/>
          <p:cNvSpPr txBox="1">
            <a:spLocks noChangeArrowheads="1"/>
          </p:cNvSpPr>
          <p:nvPr/>
        </p:nvSpPr>
        <p:spPr bwMode="auto">
          <a:xfrm>
            <a:off x="7035800" y="47275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4" name="Text Box 82"/>
          <p:cNvSpPr txBox="1">
            <a:spLocks noChangeArrowheads="1"/>
          </p:cNvSpPr>
          <p:nvPr/>
        </p:nvSpPr>
        <p:spPr bwMode="auto">
          <a:xfrm>
            <a:off x="7048500" y="509111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5" name="Text Box 83"/>
          <p:cNvSpPr txBox="1">
            <a:spLocks noChangeArrowheads="1"/>
          </p:cNvSpPr>
          <p:nvPr/>
        </p:nvSpPr>
        <p:spPr bwMode="auto">
          <a:xfrm rot="-2783676">
            <a:off x="7092951" y="22780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السريانية القديمة (200)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36" name="Text Box 84"/>
          <p:cNvSpPr txBox="1">
            <a:spLocks noChangeArrowheads="1"/>
          </p:cNvSpPr>
          <p:nvPr/>
        </p:nvSpPr>
        <p:spPr bwMode="auto">
          <a:xfrm>
            <a:off x="7416800" y="4016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7" name="Text Box 85"/>
          <p:cNvSpPr txBox="1">
            <a:spLocks noChangeArrowheads="1"/>
          </p:cNvSpPr>
          <p:nvPr/>
        </p:nvSpPr>
        <p:spPr bwMode="auto">
          <a:xfrm>
            <a:off x="7416800" y="4397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8" name="Text Box 86"/>
          <p:cNvSpPr txBox="1">
            <a:spLocks noChangeArrowheads="1"/>
          </p:cNvSpPr>
          <p:nvPr/>
        </p:nvSpPr>
        <p:spPr bwMode="auto">
          <a:xfrm>
            <a:off x="7416800" y="47275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9" name="Text Box 87"/>
          <p:cNvSpPr txBox="1">
            <a:spLocks noChangeArrowheads="1"/>
          </p:cNvSpPr>
          <p:nvPr/>
        </p:nvSpPr>
        <p:spPr bwMode="auto">
          <a:xfrm>
            <a:off x="7429500" y="509111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40" name="Text Box 88"/>
          <p:cNvSpPr txBox="1">
            <a:spLocks noChangeArrowheads="1"/>
          </p:cNvSpPr>
          <p:nvPr/>
        </p:nvSpPr>
        <p:spPr bwMode="auto">
          <a:xfrm>
            <a:off x="5562600" y="914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قانونية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41" name="Text Box 89"/>
          <p:cNvSpPr txBox="1">
            <a:spLocks noChangeArrowheads="1"/>
          </p:cNvSpPr>
          <p:nvPr/>
        </p:nvSpPr>
        <p:spPr bwMode="auto">
          <a:xfrm>
            <a:off x="7070725" y="9144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ترجمات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42" name="Text Box 90"/>
          <p:cNvSpPr txBox="1">
            <a:spLocks noChangeArrowheads="1"/>
          </p:cNvSpPr>
          <p:nvPr/>
        </p:nvSpPr>
        <p:spPr bwMode="auto">
          <a:xfrm>
            <a:off x="-108520" y="953433"/>
            <a:ext cx="21602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قبول               الأناجيل الأربعة       قبل                  مجمع نيقية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834" name="Text Box 91"/>
          <p:cNvSpPr txBox="1">
            <a:spLocks noChangeArrowheads="1"/>
          </p:cNvSpPr>
          <p:nvPr/>
        </p:nvSpPr>
        <p:spPr bwMode="auto">
          <a:xfrm>
            <a:off x="76200" y="6477000"/>
            <a:ext cx="609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غايسلر ونيكس، مقدمة إلى الكتاب المقدس (شيكاغو : مودي، 1968)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0" y="106367"/>
            <a:ext cx="9144000" cy="738599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قانونية العهد الجديد خلال القرون الأربعة الأولى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هـ . واين هاوس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8653465" y="44451"/>
            <a:ext cx="508343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4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4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4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4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4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4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4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4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4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4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4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4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4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4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4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4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4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4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1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1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1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14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14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14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4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4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14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14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14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14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14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14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14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14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14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14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6793" grpId="0"/>
      <p:bldP spid="3146794" grpId="0"/>
      <p:bldP spid="3146795" grpId="0"/>
      <p:bldP spid="3146796" grpId="0"/>
      <p:bldP spid="3146797" grpId="0"/>
      <p:bldP spid="3146798" grpId="0"/>
      <p:bldP spid="3146799" grpId="0"/>
      <p:bldP spid="3146800" grpId="0"/>
      <p:bldP spid="3146801" grpId="0"/>
      <p:bldP spid="3146802" grpId="0"/>
      <p:bldP spid="3146803" grpId="0"/>
      <p:bldP spid="3146804" grpId="0"/>
      <p:bldP spid="3146805" grpId="0"/>
      <p:bldP spid="3146806" grpId="0"/>
      <p:bldP spid="3146807" grpId="0"/>
      <p:bldP spid="3146808" grpId="0"/>
      <p:bldP spid="3146809" grpId="0"/>
      <p:bldP spid="3146810" grpId="0"/>
      <p:bldP spid="3146811" grpId="0"/>
      <p:bldP spid="3146812" grpId="0"/>
      <p:bldP spid="3146813" grpId="0"/>
      <p:bldP spid="3146814" grpId="0"/>
      <p:bldP spid="3146815" grpId="0"/>
      <p:bldP spid="3146816" grpId="0"/>
      <p:bldP spid="3146817" grpId="0"/>
      <p:bldP spid="3146818" grpId="0"/>
      <p:bldP spid="3146819" grpId="0"/>
      <p:bldP spid="3146820" grpId="0"/>
      <p:bldP spid="3146821" grpId="0"/>
      <p:bldP spid="3146822" grpId="0"/>
      <p:bldP spid="3146823" grpId="0"/>
      <p:bldP spid="3146824" grpId="0"/>
      <p:bldP spid="3146825" grpId="0"/>
      <p:bldP spid="3146826" grpId="0"/>
      <p:bldP spid="3146827" grpId="0"/>
      <p:bldP spid="3146828" grpId="0"/>
      <p:bldP spid="3146829" grpId="0"/>
      <p:bldP spid="3146830" grpId="0"/>
      <p:bldP spid="3146831" grpId="0"/>
      <p:bldP spid="3146832" grpId="0"/>
      <p:bldP spid="3146833" grpId="0"/>
      <p:bldP spid="3146834" grpId="0"/>
      <p:bldP spid="3146835" grpId="0"/>
      <p:bldP spid="3146836" grpId="0"/>
      <p:bldP spid="3146837" grpId="0"/>
      <p:bldP spid="3146838" grpId="0"/>
      <p:bldP spid="3146839" grpId="0"/>
      <p:bldP spid="3146840" grpId="0"/>
      <p:bldP spid="31468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EC30D-69BA-860B-D90B-E2F91FBA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5" name="Picture 2" descr="septuagint">
            <a:extLst>
              <a:ext uri="{FF2B5EF4-FFF2-40B4-BE49-F238E27FC236}">
                <a16:creationId xmlns:a16="http://schemas.microsoft.com/office/drawing/2014/main" id="{3B9676AA-4796-F217-733B-EC1598B09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361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6" name="Picture 3" descr="septuagint">
            <a:extLst>
              <a:ext uri="{FF2B5EF4-FFF2-40B4-BE49-F238E27FC236}">
                <a16:creationId xmlns:a16="http://schemas.microsoft.com/office/drawing/2014/main" id="{644C92D9-EC87-4130-D365-D70AA717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2361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7" name="Picture 4" descr="septuagint">
            <a:extLst>
              <a:ext uri="{FF2B5EF4-FFF2-40B4-BE49-F238E27FC236}">
                <a16:creationId xmlns:a16="http://schemas.microsoft.com/office/drawing/2014/main" id="{EA0B32D3-BDAC-4E94-AA9E-3CC11C01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69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8" name="Picture 5" descr="septuagint">
            <a:extLst>
              <a:ext uri="{FF2B5EF4-FFF2-40B4-BE49-F238E27FC236}">
                <a16:creationId xmlns:a16="http://schemas.microsoft.com/office/drawing/2014/main" id="{54E3B97B-26E9-20A6-945B-583BD1D2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43694"/>
            <a:ext cx="688504" cy="6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49" name="Rectangle 6">
            <a:extLst>
              <a:ext uri="{FF2B5EF4-FFF2-40B4-BE49-F238E27FC236}">
                <a16:creationId xmlns:a16="http://schemas.microsoft.com/office/drawing/2014/main" id="{F4B0B4CA-2F60-91AB-9F17-852654599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750" name="Text Box 7">
            <a:extLst>
              <a:ext uri="{FF2B5EF4-FFF2-40B4-BE49-F238E27FC236}">
                <a16:creationId xmlns:a16="http://schemas.microsoft.com/office/drawing/2014/main" id="{61A26F1B-12DC-8CC5-FDC8-CA335E10D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121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القرن الأول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1" name="Text Box 8">
            <a:extLst>
              <a:ext uri="{FF2B5EF4-FFF2-40B4-BE49-F238E27FC236}">
                <a16:creationId xmlns:a16="http://schemas.microsoft.com/office/drawing/2014/main" id="{D0C128E4-3A58-4CBE-1CEA-2966F0211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58674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325 م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2" name="Rectangle 9">
            <a:extLst>
              <a:ext uri="{FF2B5EF4-FFF2-40B4-BE49-F238E27FC236}">
                <a16:creationId xmlns:a16="http://schemas.microsoft.com/office/drawing/2014/main" id="{564B51E2-05EC-4249-1F6D-2BDB32123D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pPr algn="r"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Clearing History</a:t>
            </a:r>
          </a:p>
        </p:txBody>
      </p:sp>
      <p:sp>
        <p:nvSpPr>
          <p:cNvPr id="415753" name="Text Box 10">
            <a:extLst>
              <a:ext uri="{FF2B5EF4-FFF2-40B4-BE49-F238E27FC236}">
                <a16:creationId xmlns:a16="http://schemas.microsoft.com/office/drawing/2014/main" id="{9CA8823B-D9CA-17B8-0A86-DFCF3DE0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4010025"/>
            <a:ext cx="198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متى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مرقس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لوقا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4" name="Text Box 11">
            <a:extLst>
              <a:ext uri="{FF2B5EF4-FFF2-40B4-BE49-F238E27FC236}">
                <a16:creationId xmlns:a16="http://schemas.microsoft.com/office/drawing/2014/main" id="{FA1495ED-4D9B-9785-B952-AB660CB9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24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مجمع نيقية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5" name="Line 12">
            <a:extLst>
              <a:ext uri="{FF2B5EF4-FFF2-40B4-BE49-F238E27FC236}">
                <a16:creationId xmlns:a16="http://schemas.microsoft.com/office/drawing/2014/main" id="{3C973152-107E-3902-8A94-AD87F82739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3962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756" name="Text Box 13">
            <a:extLst>
              <a:ext uri="{FF2B5EF4-FFF2-40B4-BE49-F238E27FC236}">
                <a16:creationId xmlns:a16="http://schemas.microsoft.com/office/drawing/2014/main" id="{B7C32BC5-2EDB-C415-6B63-6F5867DC3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144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أفراد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7" name="Text Box 14">
            <a:extLst>
              <a:ext uri="{FF2B5EF4-FFF2-40B4-BE49-F238E27FC236}">
                <a16:creationId xmlns:a16="http://schemas.microsoft.com/office/drawing/2014/main" id="{318BC3C5-471D-2A5C-0A7C-94CB20682352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1058863" y="19097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برنابا المزيف (70-130)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8" name="Text Box 15">
            <a:extLst>
              <a:ext uri="{FF2B5EF4-FFF2-40B4-BE49-F238E27FC236}">
                <a16:creationId xmlns:a16="http://schemas.microsoft.com/office/drawing/2014/main" id="{AD14AC33-D8AF-65BF-BD09-86F19583B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0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X=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الإستشهاد أو التلميح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59" name="Text Box 16">
            <a:extLst>
              <a:ext uri="{FF2B5EF4-FFF2-40B4-BE49-F238E27FC236}">
                <a16:creationId xmlns:a16="http://schemas.microsoft.com/office/drawing/2014/main" id="{BB54A406-E58B-F799-37BD-DE61E84A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71800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O=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سميت بأنها أصلية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60" name="Text Box 17">
            <a:extLst>
              <a:ext uri="{FF2B5EF4-FFF2-40B4-BE49-F238E27FC236}">
                <a16:creationId xmlns:a16="http://schemas.microsoft.com/office/drawing/2014/main" id="{1CC05206-FC0F-0753-CA5C-DE56424FF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1" name="Text Box 18">
            <a:extLst>
              <a:ext uri="{FF2B5EF4-FFF2-40B4-BE49-F238E27FC236}">
                <a16:creationId xmlns:a16="http://schemas.microsoft.com/office/drawing/2014/main" id="{9FE7C950-23AE-E6C3-CC1C-EE0C4B1FE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2" name="Text Box 19">
            <a:extLst>
              <a:ext uri="{FF2B5EF4-FFF2-40B4-BE49-F238E27FC236}">
                <a16:creationId xmlns:a16="http://schemas.microsoft.com/office/drawing/2014/main" id="{C7052500-9CA2-1A45-F064-D35B05CD6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3" name="Text Box 20">
            <a:extLst>
              <a:ext uri="{FF2B5EF4-FFF2-40B4-BE49-F238E27FC236}">
                <a16:creationId xmlns:a16="http://schemas.microsoft.com/office/drawing/2014/main" id="{50810047-6AB0-A873-A307-FB60471B1BC8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1409701" y="19097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أكليمندس الروماني (95-97)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64" name="Text Box 21">
            <a:extLst>
              <a:ext uri="{FF2B5EF4-FFF2-40B4-BE49-F238E27FC236}">
                <a16:creationId xmlns:a16="http://schemas.microsoft.com/office/drawing/2014/main" id="{40C0B405-117E-475E-B4EC-14DE02C9A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5" name="Text Box 22">
            <a:extLst>
              <a:ext uri="{FF2B5EF4-FFF2-40B4-BE49-F238E27FC236}">
                <a16:creationId xmlns:a16="http://schemas.microsoft.com/office/drawing/2014/main" id="{76DE34E6-A62B-013E-B9B6-0C7617348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6" name="Text Box 23">
            <a:extLst>
              <a:ext uri="{FF2B5EF4-FFF2-40B4-BE49-F238E27FC236}">
                <a16:creationId xmlns:a16="http://schemas.microsoft.com/office/drawing/2014/main" id="{7E617315-A0C5-46F4-0107-51D8ED98052C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1758951" y="19097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بوليكاربوس (110-150)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67" name="Text Box 24">
            <a:extLst>
              <a:ext uri="{FF2B5EF4-FFF2-40B4-BE49-F238E27FC236}">
                <a16:creationId xmlns:a16="http://schemas.microsoft.com/office/drawing/2014/main" id="{51F3EC7D-BE08-16D9-F86D-9287DABA4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8" name="Text Box 25">
            <a:extLst>
              <a:ext uri="{FF2B5EF4-FFF2-40B4-BE49-F238E27FC236}">
                <a16:creationId xmlns:a16="http://schemas.microsoft.com/office/drawing/2014/main" id="{10515D1A-F3A6-101B-1971-B0DBE13D5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69" name="Text Box 26">
            <a:extLst>
              <a:ext uri="{FF2B5EF4-FFF2-40B4-BE49-F238E27FC236}">
                <a16:creationId xmlns:a16="http://schemas.microsoft.com/office/drawing/2014/main" id="{8DF2AA54-BAFB-BA33-C85E-4D9F2D7F5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0" name="Text Box 27">
            <a:extLst>
              <a:ext uri="{FF2B5EF4-FFF2-40B4-BE49-F238E27FC236}">
                <a16:creationId xmlns:a16="http://schemas.microsoft.com/office/drawing/2014/main" id="{5DB11FE5-7E3D-D394-F464-F75AD3628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1" name="Text Box 28">
            <a:extLst>
              <a:ext uri="{FF2B5EF4-FFF2-40B4-BE49-F238E27FC236}">
                <a16:creationId xmlns:a16="http://schemas.microsoft.com/office/drawing/2014/main" id="{D8237400-92E6-E54C-5894-797AA8114853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1873251" y="214947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هرماس (115-140)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72" name="Text Box 29">
            <a:extLst>
              <a:ext uri="{FF2B5EF4-FFF2-40B4-BE49-F238E27FC236}">
                <a16:creationId xmlns:a16="http://schemas.microsoft.com/office/drawing/2014/main" id="{E10F547B-BC23-21DC-A968-CFB1479BB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3" name="Text Box 30">
            <a:extLst>
              <a:ext uri="{FF2B5EF4-FFF2-40B4-BE49-F238E27FC236}">
                <a16:creationId xmlns:a16="http://schemas.microsoft.com/office/drawing/2014/main" id="{2BC783B4-EDE0-78E4-8AB1-005A06FDB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4" name="Text Box 31">
            <a:extLst>
              <a:ext uri="{FF2B5EF4-FFF2-40B4-BE49-F238E27FC236}">
                <a16:creationId xmlns:a16="http://schemas.microsoft.com/office/drawing/2014/main" id="{DCED8D89-7ED4-574B-582C-751BA6A5243C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2457451" y="190341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الديداخي (120-150)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75" name="Text Box 32">
            <a:extLst>
              <a:ext uri="{FF2B5EF4-FFF2-40B4-BE49-F238E27FC236}">
                <a16:creationId xmlns:a16="http://schemas.microsoft.com/office/drawing/2014/main" id="{961D5F78-8AEE-9540-C0D7-1844B19C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6" name="Text Box 33">
            <a:extLst>
              <a:ext uri="{FF2B5EF4-FFF2-40B4-BE49-F238E27FC236}">
                <a16:creationId xmlns:a16="http://schemas.microsoft.com/office/drawing/2014/main" id="{3D19C42A-C496-1D95-E22E-85C73FAF2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7" name="Text Box 34">
            <a:extLst>
              <a:ext uri="{FF2B5EF4-FFF2-40B4-BE49-F238E27FC236}">
                <a16:creationId xmlns:a16="http://schemas.microsoft.com/office/drawing/2014/main" id="{DB02B9CF-DCFD-8CAC-97BD-89D952483B40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2868613" y="1906587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بابياس (130-140)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78" name="Text Box 35">
            <a:extLst>
              <a:ext uri="{FF2B5EF4-FFF2-40B4-BE49-F238E27FC236}">
                <a16:creationId xmlns:a16="http://schemas.microsoft.com/office/drawing/2014/main" id="{6D965B55-011A-5B7A-3354-C22C470A4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15779" name="Text Box 36">
            <a:extLst>
              <a:ext uri="{FF2B5EF4-FFF2-40B4-BE49-F238E27FC236}">
                <a16:creationId xmlns:a16="http://schemas.microsoft.com/office/drawing/2014/main" id="{E2776263-F57D-D59D-A5D2-0B0D02F207B8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3240088" y="193357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إيريناوس (130-202)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780" name="Text Box 37">
            <a:extLst>
              <a:ext uri="{FF2B5EF4-FFF2-40B4-BE49-F238E27FC236}">
                <a16:creationId xmlns:a16="http://schemas.microsoft.com/office/drawing/2014/main" id="{5CCD358F-AEDB-9071-CC99-75B3D9BF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5781" name="Text Box 38">
            <a:extLst>
              <a:ext uri="{FF2B5EF4-FFF2-40B4-BE49-F238E27FC236}">
                <a16:creationId xmlns:a16="http://schemas.microsoft.com/office/drawing/2014/main" id="{9A4D6B9D-A3B8-3A06-8FDF-052CC8FC0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5782" name="Text Box 39">
            <a:extLst>
              <a:ext uri="{FF2B5EF4-FFF2-40B4-BE49-F238E27FC236}">
                <a16:creationId xmlns:a16="http://schemas.microsoft.com/office/drawing/2014/main" id="{F254C9CC-9C86-190E-78A6-6E3B747E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5783" name="Text Box 40">
            <a:extLst>
              <a:ext uri="{FF2B5EF4-FFF2-40B4-BE49-F238E27FC236}">
                <a16:creationId xmlns:a16="http://schemas.microsoft.com/office/drawing/2014/main" id="{786389FB-CCEF-C3A9-57A4-E7020EBB0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793" name="Text Box 41">
            <a:extLst>
              <a:ext uri="{FF2B5EF4-FFF2-40B4-BE49-F238E27FC236}">
                <a16:creationId xmlns:a16="http://schemas.microsoft.com/office/drawing/2014/main" id="{DE1C9D40-915C-C866-AD8B-C0D13CB03BD7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3614738" y="192405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جاستن الشهيد (150-155)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794" name="Text Box 42">
            <a:extLst>
              <a:ext uri="{FF2B5EF4-FFF2-40B4-BE49-F238E27FC236}">
                <a16:creationId xmlns:a16="http://schemas.microsoft.com/office/drawing/2014/main" id="{046D04D7-0E41-BDAD-3CE0-79F36DBF8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795" name="Text Box 43">
            <a:extLst>
              <a:ext uri="{FF2B5EF4-FFF2-40B4-BE49-F238E27FC236}">
                <a16:creationId xmlns:a16="http://schemas.microsoft.com/office/drawing/2014/main" id="{C5BAFFD5-5FFB-9A70-8480-59CADE3B0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796" name="Text Box 44">
            <a:extLst>
              <a:ext uri="{FF2B5EF4-FFF2-40B4-BE49-F238E27FC236}">
                <a16:creationId xmlns:a16="http://schemas.microsoft.com/office/drawing/2014/main" id="{921C0B76-5A07-6F4F-12D0-9BDC7363B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797" name="Text Box 45">
            <a:extLst>
              <a:ext uri="{FF2B5EF4-FFF2-40B4-BE49-F238E27FC236}">
                <a16:creationId xmlns:a16="http://schemas.microsoft.com/office/drawing/2014/main" id="{AF92979F-F256-64F9-143D-431D27E19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798" name="Text Box 46">
            <a:extLst>
              <a:ext uri="{FF2B5EF4-FFF2-40B4-BE49-F238E27FC236}">
                <a16:creationId xmlns:a16="http://schemas.microsoft.com/office/drawing/2014/main" id="{D3AF9B55-C642-9371-FBE2-D81A2232C06F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3853656" y="1859756"/>
            <a:ext cx="4271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أوريجانوس (185-254)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799" name="Text Box 47">
            <a:extLst>
              <a:ext uri="{FF2B5EF4-FFF2-40B4-BE49-F238E27FC236}">
                <a16:creationId xmlns:a16="http://schemas.microsoft.com/office/drawing/2014/main" id="{21D3CB7E-43AC-B164-1139-B1DB04375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0" name="Text Box 48">
            <a:extLst>
              <a:ext uri="{FF2B5EF4-FFF2-40B4-BE49-F238E27FC236}">
                <a16:creationId xmlns:a16="http://schemas.microsoft.com/office/drawing/2014/main" id="{92B928DB-0237-FDA2-5020-3F03A5E4F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1" name="Text Box 49">
            <a:extLst>
              <a:ext uri="{FF2B5EF4-FFF2-40B4-BE49-F238E27FC236}">
                <a16:creationId xmlns:a16="http://schemas.microsoft.com/office/drawing/2014/main" id="{DAABC446-543B-AF7C-8865-39C428F2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2" name="Text Box 50">
            <a:extLst>
              <a:ext uri="{FF2B5EF4-FFF2-40B4-BE49-F238E27FC236}">
                <a16:creationId xmlns:a16="http://schemas.microsoft.com/office/drawing/2014/main" id="{DAA9FCE9-F1C9-04C7-0965-A2CCFBEE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46803" name="Text Box 51">
            <a:extLst>
              <a:ext uri="{FF2B5EF4-FFF2-40B4-BE49-F238E27FC236}">
                <a16:creationId xmlns:a16="http://schemas.microsoft.com/office/drawing/2014/main" id="{E4618F6F-E076-4665-4F53-B3779D3E4FC0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4138613" y="2257395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كيرلس الأورشليمي (315-386)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04" name="Text Box 52">
            <a:extLst>
              <a:ext uri="{FF2B5EF4-FFF2-40B4-BE49-F238E27FC236}">
                <a16:creationId xmlns:a16="http://schemas.microsoft.com/office/drawing/2014/main" id="{737E6116-44BF-3C02-B313-221A40177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4027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5" name="Text Box 53">
            <a:extLst>
              <a:ext uri="{FF2B5EF4-FFF2-40B4-BE49-F238E27FC236}">
                <a16:creationId xmlns:a16="http://schemas.microsoft.com/office/drawing/2014/main" id="{7C75570F-050B-EE6E-AAD0-37C414C11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44084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6" name="Text Box 54">
            <a:extLst>
              <a:ext uri="{FF2B5EF4-FFF2-40B4-BE49-F238E27FC236}">
                <a16:creationId xmlns:a16="http://schemas.microsoft.com/office/drawing/2014/main" id="{68816A62-8C15-D4B3-72FC-8531CFAF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47386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7" name="Text Box 55">
            <a:extLst>
              <a:ext uri="{FF2B5EF4-FFF2-40B4-BE49-F238E27FC236}">
                <a16:creationId xmlns:a16="http://schemas.microsoft.com/office/drawing/2014/main" id="{FE99B6CD-7F9B-5885-1E6B-49A93D644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10222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08" name="Text Box 56">
            <a:extLst>
              <a:ext uri="{FF2B5EF4-FFF2-40B4-BE49-F238E27FC236}">
                <a16:creationId xmlns:a16="http://schemas.microsoft.com/office/drawing/2014/main" id="{D61E8511-52EB-253C-81D3-62A31D1B843F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4544219" y="2232819"/>
            <a:ext cx="3957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ماركيون (140)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09" name="Text Box 57">
            <a:extLst>
              <a:ext uri="{FF2B5EF4-FFF2-40B4-BE49-F238E27FC236}">
                <a16:creationId xmlns:a16="http://schemas.microsoft.com/office/drawing/2014/main" id="{53A19F82-0D28-8476-C726-C5C8D94A9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74186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0" name="Text Box 58">
            <a:extLst>
              <a:ext uri="{FF2B5EF4-FFF2-40B4-BE49-F238E27FC236}">
                <a16:creationId xmlns:a16="http://schemas.microsoft.com/office/drawing/2014/main" id="{26760CB2-8D36-5A23-5069-3605207500F2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4924426" y="226377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مورتنيان (170)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11" name="Text Box 59">
            <a:extLst>
              <a:ext uri="{FF2B5EF4-FFF2-40B4-BE49-F238E27FC236}">
                <a16:creationId xmlns:a16="http://schemas.microsoft.com/office/drawing/2014/main" id="{78143DCF-C95C-E13E-0C0A-572464A2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038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2" name="Text Box 60">
            <a:extLst>
              <a:ext uri="{FF2B5EF4-FFF2-40B4-BE49-F238E27FC236}">
                <a16:creationId xmlns:a16="http://schemas.microsoft.com/office/drawing/2014/main" id="{FBE613A3-A926-2480-7034-E28A22FB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19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3" name="Text Box 61">
            <a:extLst>
              <a:ext uri="{FF2B5EF4-FFF2-40B4-BE49-F238E27FC236}">
                <a16:creationId xmlns:a16="http://schemas.microsoft.com/office/drawing/2014/main" id="{E4AD3EAE-47AE-724A-0035-EA400444C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47498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4" name="Text Box 62">
            <a:extLst>
              <a:ext uri="{FF2B5EF4-FFF2-40B4-BE49-F238E27FC236}">
                <a16:creationId xmlns:a16="http://schemas.microsoft.com/office/drawing/2014/main" id="{2F13E975-CE5E-F831-BB97-CAD0EBB6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1651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5" name="Text Box 63">
            <a:extLst>
              <a:ext uri="{FF2B5EF4-FFF2-40B4-BE49-F238E27FC236}">
                <a16:creationId xmlns:a16="http://schemas.microsoft.com/office/drawing/2014/main" id="{6EEDB03A-5373-E3B6-726F-F934B976061F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5307013" y="22653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باركوخيو (206)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16" name="Text Box 64">
            <a:extLst>
              <a:ext uri="{FF2B5EF4-FFF2-40B4-BE49-F238E27FC236}">
                <a16:creationId xmlns:a16="http://schemas.microsoft.com/office/drawing/2014/main" id="{DDB7457E-A633-77E6-0458-B975D54D5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038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7" name="Text Box 65">
            <a:extLst>
              <a:ext uri="{FF2B5EF4-FFF2-40B4-BE49-F238E27FC236}">
                <a16:creationId xmlns:a16="http://schemas.microsoft.com/office/drawing/2014/main" id="{A3E34FA6-10E3-0E46-FBED-9866D4F3C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419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8" name="Text Box 66">
            <a:extLst>
              <a:ext uri="{FF2B5EF4-FFF2-40B4-BE49-F238E27FC236}">
                <a16:creationId xmlns:a16="http://schemas.microsoft.com/office/drawing/2014/main" id="{DD464041-01AE-408B-2593-CA0A0474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47498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19" name="Text Box 67">
            <a:extLst>
              <a:ext uri="{FF2B5EF4-FFF2-40B4-BE49-F238E27FC236}">
                <a16:creationId xmlns:a16="http://schemas.microsoft.com/office/drawing/2014/main" id="{5AA3BDE3-7221-C596-5699-20A984E4C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11333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0" name="Text Box 68">
            <a:extLst>
              <a:ext uri="{FF2B5EF4-FFF2-40B4-BE49-F238E27FC236}">
                <a16:creationId xmlns:a16="http://schemas.microsoft.com/office/drawing/2014/main" id="{244EA1C3-2C03-1133-B22E-BCDE78BBBA17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5700713" y="2281237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الرسولي (300)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0E5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21" name="Text Box 69">
            <a:extLst>
              <a:ext uri="{FF2B5EF4-FFF2-40B4-BE49-F238E27FC236}">
                <a16:creationId xmlns:a16="http://schemas.microsoft.com/office/drawing/2014/main" id="{B5C32F1D-41FA-F146-5856-850304CE5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038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2" name="Text Box 70">
            <a:extLst>
              <a:ext uri="{FF2B5EF4-FFF2-40B4-BE49-F238E27FC236}">
                <a16:creationId xmlns:a16="http://schemas.microsoft.com/office/drawing/2014/main" id="{1224868F-06D8-5D8A-4CC8-4D9F39DB8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96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3" name="Text Box 71">
            <a:extLst>
              <a:ext uri="{FF2B5EF4-FFF2-40B4-BE49-F238E27FC236}">
                <a16:creationId xmlns:a16="http://schemas.microsoft.com/office/drawing/2014/main" id="{7449FB36-ECDE-723E-5931-8735BD1D1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4749800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4" name="Text Box 72">
            <a:extLst>
              <a:ext uri="{FF2B5EF4-FFF2-40B4-BE49-F238E27FC236}">
                <a16:creationId xmlns:a16="http://schemas.microsoft.com/office/drawing/2014/main" id="{33BC3C0F-39C7-8EE7-8182-0FBC5EF9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1333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5" name="Text Box 73">
            <a:extLst>
              <a:ext uri="{FF2B5EF4-FFF2-40B4-BE49-F238E27FC236}">
                <a16:creationId xmlns:a16="http://schemas.microsoft.com/office/drawing/2014/main" id="{AAD41202-D9B1-CBB3-7189-CB9B5D5A5F01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6180138" y="2258983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تاتيانوس دياتيسيرون (170)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26" name="Text Box 74">
            <a:extLst>
              <a:ext uri="{FF2B5EF4-FFF2-40B4-BE49-F238E27FC236}">
                <a16:creationId xmlns:a16="http://schemas.microsoft.com/office/drawing/2014/main" id="{BC583D50-7C79-F458-FDF0-F2D31440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4016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7" name="Text Box 75">
            <a:extLst>
              <a:ext uri="{FF2B5EF4-FFF2-40B4-BE49-F238E27FC236}">
                <a16:creationId xmlns:a16="http://schemas.microsoft.com/office/drawing/2014/main" id="{1B18495A-24AD-D9B4-FD18-35105BA1B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4397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8" name="Text Box 76">
            <a:extLst>
              <a:ext uri="{FF2B5EF4-FFF2-40B4-BE49-F238E27FC236}">
                <a16:creationId xmlns:a16="http://schemas.microsoft.com/office/drawing/2014/main" id="{EB4164AB-9620-0AF0-B640-3260FA797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47275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29" name="Text Box 77">
            <a:extLst>
              <a:ext uri="{FF2B5EF4-FFF2-40B4-BE49-F238E27FC236}">
                <a16:creationId xmlns:a16="http://schemas.microsoft.com/office/drawing/2014/main" id="{3AC31279-12E8-31FC-DD65-5EBF84735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5094288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0" name="Text Box 78">
            <a:extLst>
              <a:ext uri="{FF2B5EF4-FFF2-40B4-BE49-F238E27FC236}">
                <a16:creationId xmlns:a16="http://schemas.microsoft.com/office/drawing/2014/main" id="{1B03722C-4F60-4CA2-D066-44DC9D86D444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6635751" y="22606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اللاتينية القديمة (150-170)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31" name="Text Box 79">
            <a:extLst>
              <a:ext uri="{FF2B5EF4-FFF2-40B4-BE49-F238E27FC236}">
                <a16:creationId xmlns:a16="http://schemas.microsoft.com/office/drawing/2014/main" id="{5E1C55E5-78EC-DCAD-2F14-27798AAAC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0" y="4016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2" name="Text Box 80">
            <a:extLst>
              <a:ext uri="{FF2B5EF4-FFF2-40B4-BE49-F238E27FC236}">
                <a16:creationId xmlns:a16="http://schemas.microsoft.com/office/drawing/2014/main" id="{AAC88645-5E8F-3C11-F7DB-F57E93B7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0" y="4397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3" name="Text Box 81">
            <a:extLst>
              <a:ext uri="{FF2B5EF4-FFF2-40B4-BE49-F238E27FC236}">
                <a16:creationId xmlns:a16="http://schemas.microsoft.com/office/drawing/2014/main" id="{E38963DE-9162-E081-ED45-FD6CF16A3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0" y="47275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4" name="Text Box 82">
            <a:extLst>
              <a:ext uri="{FF2B5EF4-FFF2-40B4-BE49-F238E27FC236}">
                <a16:creationId xmlns:a16="http://schemas.microsoft.com/office/drawing/2014/main" id="{A80B9A93-FEF0-F85D-512A-C2AFAEC5B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509111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5" name="Text Box 83">
            <a:extLst>
              <a:ext uri="{FF2B5EF4-FFF2-40B4-BE49-F238E27FC236}">
                <a16:creationId xmlns:a16="http://schemas.microsoft.com/office/drawing/2014/main" id="{E16F727E-C658-3B2E-EFD2-C7B559267F7B}"/>
              </a:ext>
            </a:extLst>
          </p:cNvPr>
          <p:cNvSpPr txBox="1">
            <a:spLocks noChangeArrowheads="1"/>
          </p:cNvSpPr>
          <p:nvPr/>
        </p:nvSpPr>
        <p:spPr bwMode="auto">
          <a:xfrm rot="-2783676">
            <a:off x="7092951" y="2278062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السريانية القديمة (200)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36" name="Text Box 84">
            <a:extLst>
              <a:ext uri="{FF2B5EF4-FFF2-40B4-BE49-F238E27FC236}">
                <a16:creationId xmlns:a16="http://schemas.microsoft.com/office/drawing/2014/main" id="{BA827DF0-85E8-BBCE-5C3B-96107113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4016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7" name="Text Box 85">
            <a:extLst>
              <a:ext uri="{FF2B5EF4-FFF2-40B4-BE49-F238E27FC236}">
                <a16:creationId xmlns:a16="http://schemas.microsoft.com/office/drawing/2014/main" id="{67246265-E3CB-B6C7-F25A-62C996F1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43973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8" name="Text Box 86">
            <a:extLst>
              <a:ext uri="{FF2B5EF4-FFF2-40B4-BE49-F238E27FC236}">
                <a16:creationId xmlns:a16="http://schemas.microsoft.com/office/drawing/2014/main" id="{538DF7AD-ACCD-DF89-EB06-60B10A41E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4727575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39" name="Text Box 87">
            <a:extLst>
              <a:ext uri="{FF2B5EF4-FFF2-40B4-BE49-F238E27FC236}">
                <a16:creationId xmlns:a16="http://schemas.microsoft.com/office/drawing/2014/main" id="{BE3A38C7-A750-CB71-3AC2-B0F75D0DA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5091113"/>
            <a:ext cx="304800" cy="4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146840" name="Text Box 88">
            <a:extLst>
              <a:ext uri="{FF2B5EF4-FFF2-40B4-BE49-F238E27FC236}">
                <a16:creationId xmlns:a16="http://schemas.microsoft.com/office/drawing/2014/main" id="{585DECFE-EA74-B93B-D29A-55167B10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914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0E5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قانونية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41" name="Text Box 89">
            <a:extLst>
              <a:ext uri="{FF2B5EF4-FFF2-40B4-BE49-F238E27FC236}">
                <a16:creationId xmlns:a16="http://schemas.microsoft.com/office/drawing/2014/main" id="{C5B564A2-B09D-BF54-32E4-A26DE947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9144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ترجمات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6842" name="Text Box 90">
            <a:extLst>
              <a:ext uri="{FF2B5EF4-FFF2-40B4-BE49-F238E27FC236}">
                <a16:creationId xmlns:a16="http://schemas.microsoft.com/office/drawing/2014/main" id="{E399AB89-80E7-8D30-5B68-7F00FC814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953433"/>
            <a:ext cx="21602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قبول               الأناجيل الأربعة       قبل                  مجمع نيقية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834" name="Text Box 91">
            <a:extLst>
              <a:ext uri="{FF2B5EF4-FFF2-40B4-BE49-F238E27FC236}">
                <a16:creationId xmlns:a16="http://schemas.microsoft.com/office/drawing/2014/main" id="{1C28CF4F-9397-F57E-4488-D2947E0A9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77000"/>
            <a:ext cx="609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غايسلر ونيكس، مقدمة إلى الكتاب المقدس (شيكاغو : مودي، 1968)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15835" name="Group 92">
            <a:extLst>
              <a:ext uri="{FF2B5EF4-FFF2-40B4-BE49-F238E27FC236}">
                <a16:creationId xmlns:a16="http://schemas.microsoft.com/office/drawing/2014/main" id="{F6B39B3D-EACA-D530-54F2-1B74B8768DE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4995865"/>
            <a:ext cx="1600200" cy="1489075"/>
            <a:chOff x="720" y="3168"/>
            <a:chExt cx="1008" cy="938"/>
          </a:xfrm>
        </p:grpSpPr>
        <p:sp>
          <p:nvSpPr>
            <p:cNvPr id="415839" name="AutoShape 93">
              <a:extLst>
                <a:ext uri="{FF2B5EF4-FFF2-40B4-BE49-F238E27FC236}">
                  <a16:creationId xmlns:a16="http://schemas.microsoft.com/office/drawing/2014/main" id="{611BE35A-CB47-9174-823B-4D7995F03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168"/>
              <a:ext cx="960" cy="912"/>
            </a:xfrm>
            <a:prstGeom prst="upArrowCallout">
              <a:avLst>
                <a:gd name="adj1" fmla="val 26316"/>
                <a:gd name="adj2" fmla="val 26316"/>
                <a:gd name="adj3" fmla="val 16667"/>
                <a:gd name="adj4" fmla="val 66667"/>
              </a:avLst>
            </a:prstGeom>
            <a:solidFill>
              <a:srgbClr val="51515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146846" name="Text Box 94">
              <a:extLst>
                <a:ext uri="{FF2B5EF4-FFF2-40B4-BE49-F238E27FC236}">
                  <a16:creationId xmlns:a16="http://schemas.microsoft.com/office/drawing/2014/main" id="{88D9F5BE-74F2-7F8E-A208-A09563808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524"/>
              <a:ext cx="100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020009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إنجيل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توما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</a:b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50-140 م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836" name="Group 95">
            <a:extLst>
              <a:ext uri="{FF2B5EF4-FFF2-40B4-BE49-F238E27FC236}">
                <a16:creationId xmlns:a16="http://schemas.microsoft.com/office/drawing/2014/main" id="{9056F2D9-A65D-79A4-210C-CE77CB55C844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995865"/>
            <a:ext cx="1600200" cy="1489075"/>
            <a:chOff x="1728" y="3195"/>
            <a:chExt cx="1008" cy="938"/>
          </a:xfrm>
        </p:grpSpPr>
        <p:sp>
          <p:nvSpPr>
            <p:cNvPr id="415837" name="AutoShape 96">
              <a:extLst>
                <a:ext uri="{FF2B5EF4-FFF2-40B4-BE49-F238E27FC236}">
                  <a16:creationId xmlns:a16="http://schemas.microsoft.com/office/drawing/2014/main" id="{D492FF79-5A2C-7434-33E2-9F0566638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195"/>
              <a:ext cx="960" cy="912"/>
            </a:xfrm>
            <a:prstGeom prst="upArrowCallout">
              <a:avLst>
                <a:gd name="adj1" fmla="val 26316"/>
                <a:gd name="adj2" fmla="val 26316"/>
                <a:gd name="adj3" fmla="val 16667"/>
                <a:gd name="adj4" fmla="val 66667"/>
              </a:avLst>
            </a:prstGeom>
            <a:solidFill>
              <a:srgbClr val="FA0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146849" name="Text Box 97">
              <a:extLst>
                <a:ext uri="{FF2B5EF4-FFF2-40B4-BE49-F238E27FC236}">
                  <a16:creationId xmlns:a16="http://schemas.microsoft.com/office/drawing/2014/main" id="{945B0E62-1980-9D0E-3C82-C18B45891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551"/>
              <a:ext cx="100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020009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إنجيل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يهوذا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170 م ؟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Text Box 2">
            <a:extLst>
              <a:ext uri="{FF2B5EF4-FFF2-40B4-BE49-F238E27FC236}">
                <a16:creationId xmlns:a16="http://schemas.microsoft.com/office/drawing/2014/main" id="{2349E40E-B318-E28A-B7DF-8CF2B3B7C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367"/>
            <a:ext cx="9144000" cy="738599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قانونية العهد الجديد خلال القرون الأربعة الأولى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هـ . واين هاوس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3">
            <a:extLst>
              <a:ext uri="{FF2B5EF4-FFF2-40B4-BE49-F238E27FC236}">
                <a16:creationId xmlns:a16="http://schemas.microsoft.com/office/drawing/2014/main" id="{D8522D89-86B3-6615-D64D-6AEE8A4FC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465" y="44451"/>
            <a:ext cx="508343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34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905" name="Picture 2" descr="j0304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4343400" cy="1246188"/>
          </a:xfrm>
          <a:effectLst>
            <a:outerShdw blurRad="63500" dist="35921" dir="2700000" algn="ctr" rotWithShape="0">
              <a:srgbClr val="020009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متطلبات قانونية      العهد الجديد</a:t>
            </a:r>
            <a:endParaRPr lang="en-US" sz="40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100013" y="2243138"/>
            <a:ext cx="8629650" cy="88106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ماذا يتطلب من الوثائق المبكرة حتى تعتبر نصاً مقدساً؟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98475" y="3068638"/>
            <a:ext cx="7201038" cy="1676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charset="0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0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الكتابة من قبل رسول (أو تحت إشراف رسول)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القبول الواسع (الإستخدام في الكنائس)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السلامة اللاهوتية (لا تحتوي عقيدة خاطئة)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266700" y="5105400"/>
            <a:ext cx="8610600" cy="1447800"/>
          </a:xfrm>
          <a:prstGeom prst="rect">
            <a:avLst/>
          </a:prstGeom>
          <a:solidFill>
            <a:srgbClr val="020009"/>
          </a:solidFill>
          <a:ln>
            <a:noFill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شيء من هذه الشروط ينطبق على الكتب التي قال دان براون عنها بأنها النصوص الصحيحة مثل إنجيل فيلبس وإنجيل توما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66125" y="76200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472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57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79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build="p"/>
      <p:bldP spid="7" grpId="0" build="p"/>
      <p:bldP spid="16794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 descr="Brown marble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20200" cy="1371600"/>
          </a:xfrm>
          <a:solidFill>
            <a:srgbClr val="000096"/>
          </a:solidFill>
          <a:ln w="9525">
            <a:noFill/>
            <a:miter lim="800000"/>
            <a:headEnd/>
            <a:tailEnd/>
          </a:ln>
          <a:effectLst>
            <a:outerShdw blurRad="63500" dist="130755" dir="3656724" algn="ctr" rotWithShape="0">
              <a:schemeClr val="bg2">
                <a:alpha val="74997"/>
              </a:schemeClr>
            </a:outerShdw>
          </a:effectLst>
        </p:spPr>
        <p:txBody>
          <a:bodyPr vert="horz" wrap="square" lIns="90993" tIns="45499" rIns="90993" bIns="45499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r-JO" sz="36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نسخ موجودة من كتابات الوثنيين مقابل كتابات العهد الجديد</a:t>
            </a:r>
            <a:endParaRPr lang="en-US" sz="3600" b="1" kern="1200" dirty="0"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aphicFrame>
        <p:nvGraphicFramePr>
          <p:cNvPr id="36936" name="Group 72"/>
          <p:cNvGraphicFramePr>
            <a:graphicFrameLocks noGrp="1"/>
          </p:cNvGraphicFramePr>
          <p:nvPr>
            <p:ph type="tbl" idx="1"/>
          </p:nvPr>
        </p:nvGraphicFramePr>
        <p:xfrm>
          <a:off x="533400" y="1398618"/>
          <a:ext cx="7924800" cy="514323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المرلف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تاريخ الكتابة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أقدم نسخة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الفجوة الزمنية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عدد النسخ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أفلاطون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347 ق.م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900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1200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كاتولوس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54 ق.م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1550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1600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بليني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113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850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750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2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بولس،  لوقا،      الخ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95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200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100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24772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74" descr="Brown marble">
            <a:extLst>
              <a:ext uri="{FF2B5EF4-FFF2-40B4-BE49-F238E27FC236}">
                <a16:creationId xmlns:a16="http://schemas.microsoft.com/office/drawing/2014/main" id="{D52194B7-F55A-CD77-92FF-B2991482E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57192"/>
            <a:ext cx="9144000" cy="1981200"/>
          </a:xfrm>
          <a:prstGeom prst="rect">
            <a:avLst/>
          </a:prstGeom>
          <a:solidFill>
            <a:srgbClr val="000096"/>
          </a:solidFill>
          <a:ln w="9525">
            <a:noFill/>
            <a:miter lim="800000"/>
            <a:headEnd/>
            <a:tailEnd/>
          </a:ln>
          <a:effectLst>
            <a:outerShdw blurRad="63500" dist="130755" dir="3656724" algn="ctr" rotWithShape="0">
              <a:schemeClr val="bg2">
                <a:alpha val="74997"/>
              </a:schemeClr>
            </a:outerShdw>
          </a:effectLst>
        </p:spPr>
        <p:txBody>
          <a:bodyPr lIns="90993" tIns="45499" rIns="90993" bIns="4549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F3F15-9EDA-F164-9366-D1C92CE65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 descr="Brown marble">
            <a:extLst>
              <a:ext uri="{FF2B5EF4-FFF2-40B4-BE49-F238E27FC236}">
                <a16:creationId xmlns:a16="http://schemas.microsoft.com/office/drawing/2014/main" id="{0113E496-62BC-6D04-B6AE-B032ECBFB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20200" cy="1371600"/>
          </a:xfrm>
          <a:solidFill>
            <a:srgbClr val="000096"/>
          </a:solidFill>
          <a:ln w="9525">
            <a:noFill/>
            <a:miter lim="800000"/>
            <a:headEnd/>
            <a:tailEnd/>
          </a:ln>
          <a:effectLst>
            <a:outerShdw blurRad="63500" dist="130755" dir="3656724" algn="ctr" rotWithShape="0">
              <a:schemeClr val="bg2">
                <a:alpha val="74997"/>
              </a:schemeClr>
            </a:outerShdw>
          </a:effectLst>
        </p:spPr>
        <p:txBody>
          <a:bodyPr vert="horz" wrap="square" lIns="90993" tIns="45499" rIns="90993" bIns="45499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r-JO" sz="36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نسخ موجودة من كتابات الوثنيين مقابل كتابات العهد الجديد</a:t>
            </a:r>
            <a:endParaRPr lang="en-US" sz="3600" b="1" kern="1200" dirty="0"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aphicFrame>
        <p:nvGraphicFramePr>
          <p:cNvPr id="36936" name="Group 72">
            <a:extLst>
              <a:ext uri="{FF2B5EF4-FFF2-40B4-BE49-F238E27FC236}">
                <a16:creationId xmlns:a16="http://schemas.microsoft.com/office/drawing/2014/main" id="{121441F9-7F98-56BA-8B73-5E535B7D487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533400" y="1398618"/>
          <a:ext cx="7924800" cy="514323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المرلف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تاريخ الكتابة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أقدم نسخة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الفجوة الزمنية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8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عدد النسخ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8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أفلاطون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347 ق.م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900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1200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كاتولوس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54 ق.م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1550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1600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بليني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113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850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750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2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بولس،  لوقا،      الخ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95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200 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100 سنة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24772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24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4" y="1417644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"دراساتٌ نقديَّةٌ في العهد الجديد"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84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 descr="j028354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5425"/>
            <a:ext cx="2286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63" name="Picture 3" descr="j02327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26050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ar-JO" altLang="zh-CN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3. قانونية العهد القديم</a:t>
            </a:r>
            <a:endParaRPr lang="en-US" altLang="en-US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65540" name="Picture 5" descr="camelsatbethleh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5293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1752600" y="64643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القانونية </a:t>
            </a:r>
            <a:r>
              <a:rPr kumimoji="0" lang="ar-JO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أساسية للذين يطلبون الله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04167" name="Rectangle 7"/>
          <p:cNvSpPr>
            <a:spLocks noChangeArrowheads="1"/>
          </p:cNvSpPr>
          <p:nvPr/>
        </p:nvSpPr>
        <p:spPr bwMode="auto">
          <a:xfrm>
            <a:off x="4495800" y="14478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ما هي الطريقة المستخدمة ؟</a:t>
            </a:r>
            <a:endParaRPr kumimoji="0" lang="en-US" altLang="en-US" sz="2800" b="0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الموثوقية الدائمة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الملائمة العقائدية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التأليف النبوي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الإعلان بأنها كلمة الله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الشخصية الديناميكية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8374063" y="76200"/>
            <a:ext cx="7040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194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195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04171" name="Rectangle 11"/>
          <p:cNvSpPr>
            <a:spLocks noChangeArrowheads="1"/>
          </p:cNvSpPr>
          <p:nvPr/>
        </p:nvSpPr>
        <p:spPr bwMode="auto">
          <a:xfrm>
            <a:off x="685800" y="14478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لماذا تأخر تتميم ذلك ؟</a:t>
            </a:r>
            <a:endParaRPr kumimoji="0" lang="en-US" altLang="en-US" sz="2800" b="0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lang="ar-JO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أ</a:t>
            </a: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سفار الأبوكريفا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الترجمة السبعينية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أسفار الآنتيليغومينا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السامريين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التقليد الفريسي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0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04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04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04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04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604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5" descr="j0304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119188"/>
            <a:ext cx="1600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77813"/>
            <a:ext cx="3581400" cy="1246187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قانونية العهد الجديد</a:t>
            </a:r>
            <a:endParaRPr lang="en-US" sz="4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600200"/>
            <a:ext cx="2105744" cy="5257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رسولية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مقبولة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30404" name="Picture 4" descr="NTca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5" name="Text Box 6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156-157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15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قطع صغيرة مبكرة جداً</a:t>
            </a:r>
            <a:endParaRPr lang="en-US" sz="4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5257800"/>
            <a:ext cx="4191000" cy="1371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قطعة يوحنا ريلاندز من إنجيل يوحنا 18: 31-33، 37-38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125 م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2451" name="Text Box 6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156-157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32452" name="Picture 6" descr="P52_ver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26654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3" name="Picture 7" descr="Magdalene Fragment of Mat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86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52578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5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قطعة من متى في مجدل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5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50-200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572756" y="-30639"/>
            <a:ext cx="9716756" cy="722789"/>
          </a:xfrm>
          <a:solidFill>
            <a:srgbClr val="1E1135"/>
          </a:solidFill>
        </p:spPr>
        <p:txBody>
          <a:bodyPr/>
          <a:lstStyle/>
          <a:p>
            <a:pPr eaLnBrk="1" hangingPunct="1">
              <a:defRPr/>
            </a:pPr>
            <a:r>
              <a:rPr lang="ar-JO" sz="3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 لا توجد وثائق العهد الجديد الأصلية؟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3722" y="5381234"/>
            <a:ext cx="4745353" cy="143231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نقش الإعلان بواسطة الطابع وليم ج. ستون</a:t>
            </a:r>
          </a:p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1823 م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 descr="Declaration_Pg1of1_A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64" y="560681"/>
            <a:ext cx="4036839" cy="482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87" y="5381234"/>
            <a:ext cx="4453513" cy="143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إعلان الاستقلال الأصلي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1776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eclaration_Engrav_Pg1of1_AC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843" y="560893"/>
            <a:ext cx="4131308" cy="48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E8AED-674A-1CE6-5914-B90BE87F1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9B9E9D9-AEAE-CBC4-2294-5FB7EE608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72756" y="-30639"/>
            <a:ext cx="9716756" cy="722789"/>
          </a:xfrm>
          <a:solidFill>
            <a:srgbClr val="1E1135"/>
          </a:solidFill>
        </p:spPr>
        <p:txBody>
          <a:bodyPr/>
          <a:lstStyle/>
          <a:p>
            <a:pPr eaLnBrk="1" hangingPunct="1">
              <a:defRPr/>
            </a:pPr>
            <a:r>
              <a:rPr lang="ar-JO" sz="3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 لا توجد وثائق العهد الجديد الأصلية؟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C33905C-0D50-E315-09DD-A10E62EFE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63722" y="5381234"/>
            <a:ext cx="4745353" cy="143231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نقش الإعلان بواسطة الطابع وليم ج. ستون</a:t>
            </a:r>
          </a:p>
          <a:p>
            <a:pPr algn="r" rtl="1" eaLnBrk="1" hangingPunct="1">
              <a:defRPr/>
            </a:pPr>
            <a:r>
              <a:rPr lang="ar-JO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1823 م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 descr="Declaration_Pg1of1_AC.jpg">
            <a:extLst>
              <a:ext uri="{FF2B5EF4-FFF2-40B4-BE49-F238E27FC236}">
                <a16:creationId xmlns:a16="http://schemas.microsoft.com/office/drawing/2014/main" id="{DB0EDE53-AFDE-26AE-EEFE-AE0C14CA2B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64" y="560681"/>
            <a:ext cx="4036839" cy="482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3D3CA67-3C53-1A0C-B9CF-609FF821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7" y="5381234"/>
            <a:ext cx="4453513" cy="143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إعلان الاستقلال الأصلي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1776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eclaration_Engrav_Pg1of1_AC.jpg">
            <a:extLst>
              <a:ext uri="{FF2B5EF4-FFF2-40B4-BE49-F238E27FC236}">
                <a16:creationId xmlns:a16="http://schemas.microsoft.com/office/drawing/2014/main" id="{8B6AEC57-69D9-E237-B608-FE681901E2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843" y="560893"/>
            <a:ext cx="4131308" cy="48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eclaration Signers Close Up.png">
            <a:extLst>
              <a:ext uri="{FF2B5EF4-FFF2-40B4-BE49-F238E27FC236}">
                <a16:creationId xmlns:a16="http://schemas.microsoft.com/office/drawing/2014/main" id="{3FFFBC1F-90D3-4361-A7B1-C41D81DD7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66450">
            <a:off x="1340877" y="1038732"/>
            <a:ext cx="5940654" cy="39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70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7" name="Picture 3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2000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5497" name="Oval 41"/>
          <p:cNvSpPr>
            <a:spLocks noChangeArrowheads="1"/>
          </p:cNvSpPr>
          <p:nvPr/>
        </p:nvSpPr>
        <p:spPr bwMode="auto">
          <a:xfrm>
            <a:off x="3906838" y="4572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5514" name="Oval 58"/>
          <p:cNvSpPr>
            <a:spLocks noChangeArrowheads="1"/>
          </p:cNvSpPr>
          <p:nvPr/>
        </p:nvSpPr>
        <p:spPr bwMode="auto">
          <a:xfrm>
            <a:off x="7766050" y="4284663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5532" name="Text Box 76"/>
          <p:cNvSpPr txBox="1">
            <a:spLocks noChangeArrowheads="1"/>
          </p:cNvSpPr>
          <p:nvPr/>
        </p:nvSpPr>
        <p:spPr bwMode="auto">
          <a:xfrm>
            <a:off x="6858000" y="2971800"/>
            <a:ext cx="21723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قيصرية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كتب لوقا 57-59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5533" name="Text Box 77"/>
          <p:cNvSpPr txBox="1">
            <a:spLocks noChangeArrowheads="1"/>
          </p:cNvSpPr>
          <p:nvPr/>
        </p:nvSpPr>
        <p:spPr bwMode="auto">
          <a:xfrm>
            <a:off x="626971" y="609600"/>
            <a:ext cx="3587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مكدونية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كتب بولس 1 تيموقاوس في 62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5536" name="Text Box 80"/>
          <p:cNvSpPr txBox="1">
            <a:spLocks noChangeArrowheads="1"/>
          </p:cNvSpPr>
          <p:nvPr/>
        </p:nvSpPr>
        <p:spPr bwMode="auto">
          <a:xfrm>
            <a:off x="4495800" y="4724400"/>
            <a:ext cx="4495800" cy="1200329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وأقيموا في ذلك البيت آكلين وشاربين مما عندهم لأن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الفاعل مستحق أجرته         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(لو 10: 7)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5537" name="Text Box 81"/>
          <p:cNvSpPr txBox="1">
            <a:spLocks noChangeArrowheads="1"/>
          </p:cNvSpPr>
          <p:nvPr/>
        </p:nvSpPr>
        <p:spPr bwMode="auto">
          <a:xfrm>
            <a:off x="4495800" y="136525"/>
            <a:ext cx="4495800" cy="83099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لأن الكتاب يقول لا تكم ثوراً دارساً و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الفاعل مستحق أجرته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(1 تي 5: 18)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104" name="Oval 83"/>
          <p:cNvSpPr>
            <a:spLocks noChangeArrowheads="1"/>
          </p:cNvSpPr>
          <p:nvPr/>
        </p:nvSpPr>
        <p:spPr bwMode="auto">
          <a:xfrm>
            <a:off x="533400" y="2895600"/>
            <a:ext cx="457200" cy="381000"/>
          </a:xfrm>
          <a:prstGeom prst="ellipse">
            <a:avLst/>
          </a:prstGeom>
          <a:solidFill>
            <a:srgbClr val="3A77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5531" name="Rectangle 7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590800"/>
            <a:ext cx="4191000" cy="2474996"/>
          </a:xfrm>
          <a:solidFill>
            <a:srgbClr val="020009"/>
          </a:solidFill>
          <a:effectLst>
            <a:outerShdw blurRad="63500" dist="53882" dir="2700000" algn="ctr" rotWithShape="0">
              <a:srgbClr val="020009">
                <a:alpha val="74998"/>
              </a:srgbClr>
            </a:outerShdw>
          </a:effectLst>
        </p:spPr>
        <p:txBody>
          <a:bodyPr lIns="73622" tIns="36810" rIns="73622" bIns="3681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اعتبر بولس </a:t>
            </a:r>
            <a:b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إنجيل لوقا </a:t>
            </a:r>
            <a:b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موحى به </a:t>
            </a:r>
            <a:b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خلال 5 سنوات</a:t>
            </a:r>
            <a:endParaRPr lang="en-US" sz="3900" b="1" dirty="0">
              <a:solidFill>
                <a:srgbClr val="FFEA18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497" grpId="0" animBg="1"/>
      <p:bldP spid="1555514" grpId="0" animBg="1"/>
      <p:bldP spid="1555532" grpId="0"/>
      <p:bldP spid="1555533" grpId="0"/>
      <p:bldP spid="1555536" grpId="0" animBg="1"/>
      <p:bldP spid="1555537" grpId="0" animBg="1"/>
      <p:bldP spid="15555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2000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7508" name="Oval 4"/>
          <p:cNvSpPr>
            <a:spLocks noChangeArrowheads="1"/>
          </p:cNvSpPr>
          <p:nvPr/>
        </p:nvSpPr>
        <p:spPr bwMode="auto">
          <a:xfrm>
            <a:off x="7467600" y="22860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0" name="Text Box 6"/>
          <p:cNvSpPr txBox="1">
            <a:spLocks noChangeArrowheads="1"/>
          </p:cNvSpPr>
          <p:nvPr/>
        </p:nvSpPr>
        <p:spPr bwMode="auto">
          <a:xfrm>
            <a:off x="5665788" y="228600"/>
            <a:ext cx="34782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كتبت رسائل بولس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49-62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7511" name="Text Box 7"/>
          <p:cNvSpPr txBox="1">
            <a:spLocks noChangeArrowheads="1"/>
          </p:cNvSpPr>
          <p:nvPr/>
        </p:nvSpPr>
        <p:spPr bwMode="auto">
          <a:xfrm>
            <a:off x="609600" y="685800"/>
            <a:ext cx="22028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بطرس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كتب رسالتين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64 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7514" name="Oval 10"/>
          <p:cNvSpPr>
            <a:spLocks noChangeArrowheads="1"/>
          </p:cNvSpPr>
          <p:nvPr/>
        </p:nvSpPr>
        <p:spPr bwMode="auto">
          <a:xfrm>
            <a:off x="4114800" y="18288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5" name="Oval 11"/>
          <p:cNvSpPr>
            <a:spLocks noChangeArrowheads="1"/>
          </p:cNvSpPr>
          <p:nvPr/>
        </p:nvSpPr>
        <p:spPr bwMode="auto">
          <a:xfrm>
            <a:off x="5334000" y="16764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6" name="Oval 12"/>
          <p:cNvSpPr>
            <a:spLocks noChangeArrowheads="1"/>
          </p:cNvSpPr>
          <p:nvPr/>
        </p:nvSpPr>
        <p:spPr bwMode="auto">
          <a:xfrm>
            <a:off x="6019800" y="16002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7" name="Oval 13"/>
          <p:cNvSpPr>
            <a:spLocks noChangeArrowheads="1"/>
          </p:cNvSpPr>
          <p:nvPr/>
        </p:nvSpPr>
        <p:spPr bwMode="auto">
          <a:xfrm>
            <a:off x="4454525" y="5334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8" name="Oval 14"/>
          <p:cNvSpPr>
            <a:spLocks noChangeArrowheads="1"/>
          </p:cNvSpPr>
          <p:nvPr/>
        </p:nvSpPr>
        <p:spPr bwMode="auto">
          <a:xfrm>
            <a:off x="3886200" y="7620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9" name="Oval 15"/>
          <p:cNvSpPr>
            <a:spLocks noChangeArrowheads="1"/>
          </p:cNvSpPr>
          <p:nvPr/>
        </p:nvSpPr>
        <p:spPr bwMode="auto">
          <a:xfrm>
            <a:off x="838200" y="3810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20" name="Oval 16"/>
          <p:cNvSpPr>
            <a:spLocks noChangeArrowheads="1"/>
          </p:cNvSpPr>
          <p:nvPr/>
        </p:nvSpPr>
        <p:spPr bwMode="auto">
          <a:xfrm>
            <a:off x="6096000" y="17526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638800" y="3124200"/>
            <a:ext cx="3276600" cy="1874832"/>
          </a:xfrm>
          <a:solidFill>
            <a:srgbClr val="020009"/>
          </a:solidFill>
          <a:effectLst>
            <a:outerShdw blurRad="63500" dist="53882" dir="2700000" algn="ctr" rotWithShape="0">
              <a:srgbClr val="020009">
                <a:alpha val="74998"/>
              </a:srgbClr>
            </a:outerShdw>
          </a:effectLst>
        </p:spPr>
        <p:txBody>
          <a:bodyPr lIns="73622" tIns="36810" rIns="73622" bIns="3681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JO" sz="3900" b="1" dirty="0">
                <a:solidFill>
                  <a:srgbClr val="FFEA1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دعا بطرس أيضاً رسائل بولس بالكتب المقدسة</a:t>
            </a:r>
            <a:endParaRPr lang="en-US" sz="3900" b="1" dirty="0">
              <a:solidFill>
                <a:srgbClr val="FFEA1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5277" name="Oval 17"/>
          <p:cNvSpPr>
            <a:spLocks noChangeArrowheads="1"/>
          </p:cNvSpPr>
          <p:nvPr/>
        </p:nvSpPr>
        <p:spPr bwMode="auto">
          <a:xfrm>
            <a:off x="533400" y="2895600"/>
            <a:ext cx="457200" cy="381000"/>
          </a:xfrm>
          <a:prstGeom prst="ellipse">
            <a:avLst/>
          </a:prstGeom>
          <a:solidFill>
            <a:srgbClr val="3A77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7513" name="Text Box 9"/>
          <p:cNvSpPr txBox="1">
            <a:spLocks noChangeArrowheads="1"/>
          </p:cNvSpPr>
          <p:nvPr/>
        </p:nvSpPr>
        <p:spPr bwMode="auto">
          <a:xfrm>
            <a:off x="152400" y="2286000"/>
            <a:ext cx="5410200" cy="2308324"/>
          </a:xfrm>
          <a:prstGeom prst="rect">
            <a:avLst/>
          </a:prstGeom>
          <a:solidFill>
            <a:srgbClr val="38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وَاحْسِبُوا أَنَاةَ رَبِّنَا خَلاَصًا، كَمَا 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كَتَبَ إِلَيْكُمْ أَخُونَا الْحَبِيبُ بُولُس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ُ أَيْضًا بِحَسَبِ الْحِكْمَةِ الْمُعْطَاةِ لَهُ، كَمَا فِي الرَّسَائِلِ كُلِّهَا أَيْضًا، مُتَكَلِّمًا فِيهَا عَنْ هذِهِ الأُمُورِ، الَّتِي فِيهَا أَشْيَاءُ عَسِرَةُ الْفَهْمِ، يُحَرِّفُهَا غَيْرُ الْعُلَمَاءِ وَغَيْرُ الثَّابِتِينَ، 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كَبَاقِي الْكُتُبِ أَيْضًا، 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لِهَلاَكِ أَنْفُسِهِمْ.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ar-JO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بط 3: 15-16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57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7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5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7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5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08" grpId="0" animBg="1"/>
      <p:bldP spid="1557510" grpId="0"/>
      <p:bldP spid="1557511" grpId="0"/>
      <p:bldP spid="1557514" grpId="0" animBg="1"/>
      <p:bldP spid="1557515" grpId="0" animBg="1"/>
      <p:bldP spid="1557516" grpId="0" animBg="1"/>
      <p:bldP spid="1557517" grpId="0" animBg="1"/>
      <p:bldP spid="1557518" grpId="0" animBg="1"/>
      <p:bldP spid="1557519" grpId="0" animBg="1"/>
      <p:bldP spid="1557520" grpId="0" animBg="1"/>
      <p:bldP spid="1557509" grpId="0" animBg="1"/>
      <p:bldP spid="15575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89" name="Picture 1026" descr="j0304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119188"/>
            <a:ext cx="1600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5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486400" y="277813"/>
            <a:ext cx="3581400" cy="1246187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قانونية العهد الجديد</a:t>
            </a:r>
            <a:endParaRPr lang="en-US" sz="4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5226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5562600" y="1600200"/>
            <a:ext cx="2105744" cy="5257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رسولية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مقبولة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عقيدة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42692" name="Picture 1029" descr="NTca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3" name="Text Box 1030"/>
          <p:cNvSpPr txBox="1">
            <a:spLocks noChangeArrowheads="1"/>
          </p:cNvSpPr>
          <p:nvPr/>
        </p:nvSpPr>
        <p:spPr bwMode="auto">
          <a:xfrm>
            <a:off x="8001000" y="60325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156-157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2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2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0" grpId="0" build="p"/>
    </p:bldLst>
  </p:timing>
</p:sld>
</file>

<file path=ppt/theme/theme1.xml><?xml version="1.0" encoding="utf-8"?>
<a:theme xmlns:a="http://schemas.openxmlformats.org/drawingml/2006/main" name="5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114FFB"/>
      </a:dk2>
      <a:lt2>
        <a:srgbClr val="8CF4EA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114FFB"/>
      </a:dk2>
      <a:lt2>
        <a:srgbClr val="8CF4EA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1410</Words>
  <Application>Microsoft Macintosh PowerPoint</Application>
  <PresentationFormat>On-screen Show (4:3)</PresentationFormat>
  <Paragraphs>364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26</vt:lpstr>
      <vt:lpstr>BONES</vt:lpstr>
      <vt:lpstr>ＭＳ Ｐゴシック</vt:lpstr>
      <vt:lpstr>Times</vt:lpstr>
      <vt:lpstr>Arial</vt:lpstr>
      <vt:lpstr>Arial Black</vt:lpstr>
      <vt:lpstr>Calibri</vt:lpstr>
      <vt:lpstr>Comic Sans MS</vt:lpstr>
      <vt:lpstr>Garamond</vt:lpstr>
      <vt:lpstr>Monotype Sorts</vt:lpstr>
      <vt:lpstr>Times New Roman</vt:lpstr>
      <vt:lpstr>Wingdings</vt:lpstr>
      <vt:lpstr>5_Blank Presentation</vt:lpstr>
      <vt:lpstr>3_Orbit</vt:lpstr>
      <vt:lpstr>1_untitled 1</vt:lpstr>
      <vt:lpstr>1_Beam</vt:lpstr>
      <vt:lpstr>2_untitled 1</vt:lpstr>
      <vt:lpstr>Orbit</vt:lpstr>
      <vt:lpstr>4_Beam</vt:lpstr>
      <vt:lpstr>2_Beam</vt:lpstr>
      <vt:lpstr>دراسات  العهد  الجديد  النقدية</vt:lpstr>
      <vt:lpstr>3. قانونية العهد القديم</vt:lpstr>
      <vt:lpstr>قانونية العهد الجديد</vt:lpstr>
      <vt:lpstr>قطع صغيرة مبكرة جداً</vt:lpstr>
      <vt:lpstr>لماذا لا توجد وثائق العهد الجديد الأصلية؟</vt:lpstr>
      <vt:lpstr>لماذا لا توجد وثائق العهد الجديد الأصلية؟</vt:lpstr>
      <vt:lpstr>اعتبر بولس  إنجيل لوقا  موحى به  خلال 5 سنوات</vt:lpstr>
      <vt:lpstr>دعا بطرس أيضاً رسائل بولس بالكتب المقدسة</vt:lpstr>
      <vt:lpstr>قانونية العهد الجديد</vt:lpstr>
      <vt:lpstr>Clearing History</vt:lpstr>
      <vt:lpstr>Clearing History</vt:lpstr>
      <vt:lpstr>متطلبات قانونية      العهد الجديد</vt:lpstr>
      <vt:lpstr>نسخ موجودة من كتابات الوثنيين مقابل كتابات العهد الجديد</vt:lpstr>
      <vt:lpstr>نسخ موجودة من كتابات الوثنيين مقابل كتابات العهد الجديد</vt:lpstr>
      <vt:lpstr>Black</vt:lpstr>
      <vt:lpstr>الرابط للعرض التقديميِّ "دراساتٌ نقديَّةٌ في العهد الجديد" متاحٌ على الموقع الإلكترونيّ: 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 Canonicity</dc:title>
  <dc:creator>Rick Griffith</dc:creator>
  <cp:lastModifiedBy>Rick Griffith</cp:lastModifiedBy>
  <cp:revision>16</cp:revision>
  <dcterms:created xsi:type="dcterms:W3CDTF">2016-06-11T13:54:09Z</dcterms:created>
  <dcterms:modified xsi:type="dcterms:W3CDTF">2026-05-19T17:35:43Z</dcterms:modified>
</cp:coreProperties>
</file>