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11" r:id="rId2"/>
    <p:sldMasterId id="2147483724" r:id="rId3"/>
    <p:sldMasterId id="2147483736" r:id="rId4"/>
    <p:sldMasterId id="2147483749" r:id="rId5"/>
    <p:sldMasterId id="2147483761" r:id="rId6"/>
    <p:sldMasterId id="2147483773" r:id="rId7"/>
  </p:sldMasterIdLst>
  <p:notesMasterIdLst>
    <p:notesMasterId r:id="rId20"/>
  </p:notesMasterIdLst>
  <p:sldIdLst>
    <p:sldId id="265" r:id="rId8"/>
    <p:sldId id="257" r:id="rId9"/>
    <p:sldId id="388" r:id="rId10"/>
    <p:sldId id="360" r:id="rId11"/>
    <p:sldId id="5471" r:id="rId12"/>
    <p:sldId id="3877" r:id="rId13"/>
    <p:sldId id="455" r:id="rId14"/>
    <p:sldId id="341" r:id="rId15"/>
    <p:sldId id="393" r:id="rId16"/>
    <p:sldId id="5384" r:id="rId17"/>
    <p:sldId id="377" r:id="rId18"/>
    <p:sldId id="39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605" autoAdjust="0"/>
    <p:restoredTop sz="94249" autoAdjust="0"/>
  </p:normalViewPr>
  <p:slideViewPr>
    <p:cSldViewPr snapToGrid="0" snapToObjects="1">
      <p:cViewPr>
        <p:scale>
          <a:sx n="88" d="100"/>
          <a:sy n="88" d="100"/>
        </p:scale>
        <p:origin x="2352" y="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2A29B-AF69-B140-B5C4-59042C8365FF}" type="datetimeFigureOut">
              <a:rPr lang="en-US" smtClean="0"/>
              <a:t>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93AF8-193C-9B40-9946-765B7E78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7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10EB-31B0-ED42-B356-EE5701E129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B77A0-FFC5-7642-8365-942944ADA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_______________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NB-16-Literary-41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NS-04-John1-11-slide 49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99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71C91D-7E9F-6E43-B8F6-C9E902BF0B66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31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62662-1E4D-104B-A1C9-58E899E895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34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http://www.tyndalehouse.com/staff/Head/P64TB.htm says the Magdalene fragment is actually from about AD 200.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8C8D96-6A7F-8A40-8C5E-87E8A71F075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55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The original Declaration of 1776 is only just over 200 years old but is barely readable. 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Fortunately, a printer in 1823 engraved it, which has become the most frequently reproduced version of the document.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On it you can clearly see the signatures.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However, no such preservation techniques were possible for the original OT and NT documents, so only copies preserved in arid weather survived.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It is believed by some that, after the OT and NT autographs were copied accurately and proofread, these originals were then destroyed to prevent anyone from tampering with them.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www.archives.gov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/exhibits/charters/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declaration.html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1C91D-7E9F-6E43-B8F6-C9E902BF0B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1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8FED00-29EF-B94C-9EA3-6866B7E4C6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389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38200" y="457200"/>
            <a:ext cx="5181600" cy="3886200"/>
          </a:xfrm>
          <a:solidFill>
            <a:srgbClr val="FFFFFF"/>
          </a:solidFill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Look how EARLY certain books were deemed to be Scripture!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C39D4-4A42-E14F-8C5D-218B407333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26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396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38200" y="457200"/>
            <a:ext cx="5181600" cy="3886200"/>
          </a:xfrm>
          <a:solidFill>
            <a:srgbClr val="FFFFFF"/>
          </a:solidFill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Paul still had three more letters to write (1-2 Tim. Tit) when Peter deemed what he had ALREADY written as Scripture on par with the OT.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FAD1BD-7FB0-9D43-9A7D-7FE6A84F44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371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37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2A628B-77BE-2547-AE56-69246F2D0E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26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416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This is found in H. Wayne House, Chronological &amp; Background Charts to the New Testament,  It is also the last page of the notes for this seminar.  The point here is that our four gospels were consistently cited whereas </a:t>
            </a:r>
            <a:r>
              <a:rPr lang="en-US" altLang="ja-JP">
                <a:ea typeface="ＭＳ Ｐゴシック" charset="0"/>
                <a:cs typeface="ＭＳ Ｐゴシック" charset="0"/>
              </a:rPr>
              <a:t>"Brown</a:t>
            </a:r>
            <a:r>
              <a:rPr lang="fr-FR" altLang="ja-JP">
                <a:ea typeface="ＭＳ Ｐゴシック" charset="0"/>
                <a:cs typeface="ＭＳ Ｐゴシック" charset="0"/>
              </a:rPr>
              <a:t>'</a:t>
            </a:r>
            <a:r>
              <a:rPr lang="en-US" altLang="ja-JP">
                <a:ea typeface="ＭＳ Ｐゴシック" charset="0"/>
                <a:cs typeface="ＭＳ Ｐゴシック" charset="0"/>
              </a:rPr>
              <a:t>s Gnostic gospels" were likely not even written until the second century (even if Thomas appeared as early as AD 40 it was still deemed heretical).  </a:t>
            </a:r>
            <a:endParaRPr lang="en-US" i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2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22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8F7B1-D2AC-3B44-B2A2-9C18A0932D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4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F517-BD6C-E54A-AC6C-DA3D480E1A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6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D4E4-5022-7B4E-AA32-6AD4BED193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3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C56E-1484-8C4D-8674-29AFEB0A21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80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7FD37-0D7B-8B45-865A-FFAA121A6C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4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ABF0-01F8-D845-AEDE-A0CDCAB0B4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3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40772-611F-5F40-8D3D-B60C23DFFF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49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7E4F4-5F74-1841-B97A-DDFA18D75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72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19FDB-DACE-5E45-9E70-8744DD579B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75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315E8-F980-1D4D-BB1A-338F035B6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03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E331C-E8F7-474D-A71A-999EEFAEDA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1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75323-E9F4-A144-8F75-DEB940DF93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95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39653-314D-A74C-9033-C855E32A61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09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D930-43FB-6540-AD51-173907E3A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04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39FC6-D80D-6442-BFCC-688853C782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15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EC028-E1AC-C047-954D-DA39972814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26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152E1-34B1-9444-A6CD-A865810000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81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91AC0B-5766-CE45-8294-4546A17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864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A0FEAF-34AF-084A-A313-67981DCD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134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40B23-AB25-F34D-A7FD-8EF257AF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412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5C9618-4BB7-0046-9E24-14FB6D02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9394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AED51-70B1-AB48-B88F-260483F6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37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E7B87-B8D3-AF4B-B019-38910E24B4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00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E6BFE-496D-AF40-8F91-E7A9E087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6554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0CD92-FEF1-3746-93AE-EECC574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17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F23550-CEEB-3B49-84F8-BF28D94A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7148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E31A9C-D361-5E4D-88C1-F03F7858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671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887717-F0CA-524E-AC0A-572A7D9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2783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436381-3B77-6E4F-AE9C-A01BC19F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9559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8F7B1-D2AC-3B44-B2A2-9C18A0932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8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75323-E9F4-A144-8F75-DEB940DF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93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E7B87-B8D3-AF4B-B019-38910E24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70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8EB24-431A-6246-88B9-AF7BC8D4F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0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8EB24-431A-6246-88B9-AF7BC8D4F7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70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5344-2A16-7A49-BAC3-F052FAB5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43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88A2-FEC6-5F43-B955-88767CD64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79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9BD0-8DF0-CA4C-8CFA-8D02F36F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37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E28CB-8D75-DF44-8D55-2900A1580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79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EA26B-851B-9A40-A53F-230B03D32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49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F517-BD6C-E54A-AC6C-DA3D480E1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78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D4E4-5022-7B4E-AA32-6AD4BED1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60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C56E-1484-8C4D-8674-29AFEB0A2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63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3063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39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5344-2A16-7A49-BAC3-F052FAB54C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06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025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7288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213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684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9756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3960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107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5684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7933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220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0875" y="609600"/>
            <a:ext cx="194786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288" y="609600"/>
            <a:ext cx="5691187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3984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17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88A2-FEC6-5F43-B955-88767CD64E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94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420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8434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7288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213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33689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5932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94552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3229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605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8502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2134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0875" y="609600"/>
            <a:ext cx="194786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288" y="609600"/>
            <a:ext cx="5691187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313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9BD0-8DF0-CA4C-8CFA-8D02F36FAC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744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DD4E5-7D2F-4441-A682-E144888FF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6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35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1D118-CC4C-A64D-BBA6-B6902C07E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9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E28CB-8D75-DF44-8D55-2900A1580F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8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EA26B-851B-9A40-A53F-230B03D327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4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22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2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22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7375BD2-DF08-6149-BC4F-D0A8B0FB882D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857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Black" charset="0"/>
              </a:defRPr>
            </a:lvl1pPr>
          </a:lstStyle>
          <a:p>
            <a:pPr eaLnBrk="0" hangingPunct="0">
              <a:defRPr/>
            </a:pPr>
            <a:fld id="{1F806A92-8B43-6C4A-B8A4-F5FB821168CC}" type="slidenum">
              <a:rPr lang="en-US">
                <a:solidFill>
                  <a:srgbClr val="FFFFFF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132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89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F991D0-A1B2-9F42-90B3-8624B8AD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81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7375BD2-DF08-6149-BC4F-D0A8B0FB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037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7288" y="1981200"/>
            <a:ext cx="7791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609600"/>
            <a:ext cx="7715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0" y="0"/>
            <a:ext cx="1085850" cy="6845300"/>
            <a:chOff x="0" y="0"/>
            <a:chExt cx="684" cy="4312"/>
          </a:xfrm>
        </p:grpSpPr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684" cy="4312"/>
            </a:xfrm>
            <a:prstGeom prst="rect">
              <a:avLst/>
            </a:prstGeom>
            <a:gradFill rotWithShape="0">
              <a:gsLst>
                <a:gs pos="0">
                  <a:srgbClr val="114FFB"/>
                </a:gs>
                <a:gs pos="50000">
                  <a:srgbClr val="031032"/>
                </a:gs>
                <a:gs pos="100000">
                  <a:srgbClr val="114FF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0">
                <a:solidFill>
                  <a:srgbClr val="FFFFFF"/>
                </a:solidFill>
                <a:latin typeface="BONES" charset="0"/>
              </a:endParaRPr>
            </a:p>
          </p:txBody>
        </p:sp>
        <p:grpSp>
          <p:nvGrpSpPr>
            <p:cNvPr id="55302" name="Group 6"/>
            <p:cNvGrpSpPr>
              <a:grpSpLocks/>
            </p:cNvGrpSpPr>
            <p:nvPr/>
          </p:nvGrpSpPr>
          <p:grpSpPr bwMode="auto">
            <a:xfrm>
              <a:off x="48" y="102"/>
              <a:ext cx="96" cy="4122"/>
              <a:chOff x="48" y="102"/>
              <a:chExt cx="96" cy="4122"/>
            </a:xfrm>
          </p:grpSpPr>
          <p:sp>
            <p:nvSpPr>
              <p:cNvPr id="55303" name="Rectangle 7"/>
              <p:cNvSpPr>
                <a:spLocks noChangeArrowheads="1"/>
              </p:cNvSpPr>
              <p:nvPr/>
            </p:nvSpPr>
            <p:spPr bwMode="auto">
              <a:xfrm>
                <a:off x="48" y="110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4" name="Rectangle 8"/>
              <p:cNvSpPr>
                <a:spLocks noChangeArrowheads="1"/>
              </p:cNvSpPr>
              <p:nvPr/>
            </p:nvSpPr>
            <p:spPr bwMode="auto">
              <a:xfrm>
                <a:off x="48" y="124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5" name="Rectangle 9"/>
              <p:cNvSpPr>
                <a:spLocks noChangeArrowheads="1"/>
              </p:cNvSpPr>
              <p:nvPr/>
            </p:nvSpPr>
            <p:spPr bwMode="auto">
              <a:xfrm>
                <a:off x="48" y="13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6" name="Rectangle 10"/>
              <p:cNvSpPr>
                <a:spLocks noChangeArrowheads="1"/>
              </p:cNvSpPr>
              <p:nvPr/>
            </p:nvSpPr>
            <p:spPr bwMode="auto">
              <a:xfrm>
                <a:off x="48" y="153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7" name="Rectangle 11"/>
              <p:cNvSpPr>
                <a:spLocks noChangeArrowheads="1"/>
              </p:cNvSpPr>
              <p:nvPr/>
            </p:nvSpPr>
            <p:spPr bwMode="auto">
              <a:xfrm>
                <a:off x="48" y="168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8" name="Rectangle 12"/>
              <p:cNvSpPr>
                <a:spLocks noChangeArrowheads="1"/>
              </p:cNvSpPr>
              <p:nvPr/>
            </p:nvSpPr>
            <p:spPr bwMode="auto">
              <a:xfrm>
                <a:off x="48" y="18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9" name="Rectangle 13"/>
              <p:cNvSpPr>
                <a:spLocks noChangeArrowheads="1"/>
              </p:cNvSpPr>
              <p:nvPr/>
            </p:nvSpPr>
            <p:spPr bwMode="auto">
              <a:xfrm>
                <a:off x="48" y="196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0" name="Rectangle 14"/>
              <p:cNvSpPr>
                <a:spLocks noChangeArrowheads="1"/>
              </p:cNvSpPr>
              <p:nvPr/>
            </p:nvSpPr>
            <p:spPr bwMode="auto">
              <a:xfrm>
                <a:off x="48" y="211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1" name="Rectangle 15"/>
              <p:cNvSpPr>
                <a:spLocks noChangeArrowheads="1"/>
              </p:cNvSpPr>
              <p:nvPr/>
            </p:nvSpPr>
            <p:spPr bwMode="auto">
              <a:xfrm>
                <a:off x="48" y="225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2" name="Rectangle 16"/>
              <p:cNvSpPr>
                <a:spLocks noChangeArrowheads="1"/>
              </p:cNvSpPr>
              <p:nvPr/>
            </p:nvSpPr>
            <p:spPr bwMode="auto">
              <a:xfrm>
                <a:off x="48" y="240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3" name="Rectangle 17"/>
              <p:cNvSpPr>
                <a:spLocks noChangeArrowheads="1"/>
              </p:cNvSpPr>
              <p:nvPr/>
            </p:nvSpPr>
            <p:spPr bwMode="auto">
              <a:xfrm>
                <a:off x="48" y="254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4" name="Rectangle 18"/>
              <p:cNvSpPr>
                <a:spLocks noChangeArrowheads="1"/>
              </p:cNvSpPr>
              <p:nvPr/>
            </p:nvSpPr>
            <p:spPr bwMode="auto">
              <a:xfrm>
                <a:off x="4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5" name="Rectangle 19"/>
              <p:cNvSpPr>
                <a:spLocks noChangeArrowheads="1"/>
              </p:cNvSpPr>
              <p:nvPr/>
            </p:nvSpPr>
            <p:spPr bwMode="auto">
              <a:xfrm>
                <a:off x="48" y="283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6" name="Rectangle 20"/>
              <p:cNvSpPr>
                <a:spLocks noChangeArrowheads="1"/>
              </p:cNvSpPr>
              <p:nvPr/>
            </p:nvSpPr>
            <p:spPr bwMode="auto">
              <a:xfrm>
                <a:off x="48" y="297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7" name="Rectangle 21"/>
              <p:cNvSpPr>
                <a:spLocks noChangeArrowheads="1"/>
              </p:cNvSpPr>
              <p:nvPr/>
            </p:nvSpPr>
            <p:spPr bwMode="auto">
              <a:xfrm>
                <a:off x="48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8" name="Rectangle 22"/>
              <p:cNvSpPr>
                <a:spLocks noChangeArrowheads="1"/>
              </p:cNvSpPr>
              <p:nvPr/>
            </p:nvSpPr>
            <p:spPr bwMode="auto">
              <a:xfrm>
                <a:off x="48" y="326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9" name="Rectangle 23"/>
              <p:cNvSpPr>
                <a:spLocks noChangeArrowheads="1"/>
              </p:cNvSpPr>
              <p:nvPr/>
            </p:nvSpPr>
            <p:spPr bwMode="auto">
              <a:xfrm>
                <a:off x="48" y="340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0" name="Rectangle 24"/>
              <p:cNvSpPr>
                <a:spLocks noChangeArrowheads="1"/>
              </p:cNvSpPr>
              <p:nvPr/>
            </p:nvSpPr>
            <p:spPr bwMode="auto">
              <a:xfrm>
                <a:off x="48" y="355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1" name="Rectangle 25"/>
              <p:cNvSpPr>
                <a:spLocks noChangeArrowheads="1"/>
              </p:cNvSpPr>
              <p:nvPr/>
            </p:nvSpPr>
            <p:spPr bwMode="auto">
              <a:xfrm>
                <a:off x="48" y="369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2" name="Rectangle 26"/>
              <p:cNvSpPr>
                <a:spLocks noChangeArrowheads="1"/>
              </p:cNvSpPr>
              <p:nvPr/>
            </p:nvSpPr>
            <p:spPr bwMode="auto">
              <a:xfrm>
                <a:off x="48" y="384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3" name="Rectangle 27"/>
              <p:cNvSpPr>
                <a:spLocks noChangeArrowheads="1"/>
              </p:cNvSpPr>
              <p:nvPr/>
            </p:nvSpPr>
            <p:spPr bwMode="auto">
              <a:xfrm>
                <a:off x="48" y="39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4" name="Rectangle 28"/>
              <p:cNvSpPr>
                <a:spLocks noChangeArrowheads="1"/>
              </p:cNvSpPr>
              <p:nvPr/>
            </p:nvSpPr>
            <p:spPr bwMode="auto">
              <a:xfrm>
                <a:off x="48" y="41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5" name="Rectangle 29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6" name="Rectangle 30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7" name="Rectangle 31"/>
              <p:cNvSpPr>
                <a:spLocks noChangeArrowheads="1"/>
              </p:cNvSpPr>
              <p:nvPr/>
            </p:nvSpPr>
            <p:spPr bwMode="auto">
              <a:xfrm>
                <a:off x="48" y="39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8" name="Rectangle 32"/>
              <p:cNvSpPr>
                <a:spLocks noChangeArrowheads="1"/>
              </p:cNvSpPr>
              <p:nvPr/>
            </p:nvSpPr>
            <p:spPr bwMode="auto">
              <a:xfrm>
                <a:off x="48" y="53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9" name="Rectangle 33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30" name="Rectangle 34"/>
              <p:cNvSpPr>
                <a:spLocks noChangeArrowheads="1"/>
              </p:cNvSpPr>
              <p:nvPr/>
            </p:nvSpPr>
            <p:spPr bwMode="auto">
              <a:xfrm>
                <a:off x="48" y="82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31" name="Rectangle 35"/>
              <p:cNvSpPr>
                <a:spLocks noChangeArrowheads="1"/>
              </p:cNvSpPr>
              <p:nvPr/>
            </p:nvSpPr>
            <p:spPr bwMode="auto">
              <a:xfrm>
                <a:off x="48" y="96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35158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charset="0"/>
        <a:buChar char="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0"/>
        <a:buChar char="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7288" y="1981200"/>
            <a:ext cx="7791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609600"/>
            <a:ext cx="7715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154628" name="Group 4"/>
          <p:cNvGrpSpPr>
            <a:grpSpLocks/>
          </p:cNvGrpSpPr>
          <p:nvPr/>
        </p:nvGrpSpPr>
        <p:grpSpPr bwMode="auto">
          <a:xfrm>
            <a:off x="0" y="0"/>
            <a:ext cx="1085850" cy="6845300"/>
            <a:chOff x="0" y="0"/>
            <a:chExt cx="684" cy="4312"/>
          </a:xfrm>
        </p:grpSpPr>
        <p:sp>
          <p:nvSpPr>
            <p:cNvPr id="154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684" cy="4312"/>
            </a:xfrm>
            <a:prstGeom prst="rect">
              <a:avLst/>
            </a:prstGeom>
            <a:gradFill rotWithShape="0">
              <a:gsLst>
                <a:gs pos="0">
                  <a:srgbClr val="114FFB"/>
                </a:gs>
                <a:gs pos="50000">
                  <a:srgbClr val="031032"/>
                </a:gs>
                <a:gs pos="100000">
                  <a:srgbClr val="114FF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FF"/>
                </a:solidFill>
                <a:latin typeface="BONES" charset="0"/>
              </a:endParaRPr>
            </a:p>
          </p:txBody>
        </p:sp>
        <p:grpSp>
          <p:nvGrpSpPr>
            <p:cNvPr id="154630" name="Group 6"/>
            <p:cNvGrpSpPr>
              <a:grpSpLocks/>
            </p:cNvGrpSpPr>
            <p:nvPr/>
          </p:nvGrpSpPr>
          <p:grpSpPr bwMode="auto">
            <a:xfrm>
              <a:off x="48" y="102"/>
              <a:ext cx="96" cy="4122"/>
              <a:chOff x="48" y="102"/>
              <a:chExt cx="96" cy="4122"/>
            </a:xfrm>
          </p:grpSpPr>
          <p:sp>
            <p:nvSpPr>
              <p:cNvPr id="154631" name="Rectangle 7"/>
              <p:cNvSpPr>
                <a:spLocks noChangeArrowheads="1"/>
              </p:cNvSpPr>
              <p:nvPr/>
            </p:nvSpPr>
            <p:spPr bwMode="auto">
              <a:xfrm>
                <a:off x="48" y="110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2" name="Rectangle 8"/>
              <p:cNvSpPr>
                <a:spLocks noChangeArrowheads="1"/>
              </p:cNvSpPr>
              <p:nvPr/>
            </p:nvSpPr>
            <p:spPr bwMode="auto">
              <a:xfrm>
                <a:off x="48" y="124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3" name="Rectangle 9"/>
              <p:cNvSpPr>
                <a:spLocks noChangeArrowheads="1"/>
              </p:cNvSpPr>
              <p:nvPr/>
            </p:nvSpPr>
            <p:spPr bwMode="auto">
              <a:xfrm>
                <a:off x="48" y="13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4" name="Rectangle 10"/>
              <p:cNvSpPr>
                <a:spLocks noChangeArrowheads="1"/>
              </p:cNvSpPr>
              <p:nvPr/>
            </p:nvSpPr>
            <p:spPr bwMode="auto">
              <a:xfrm>
                <a:off x="48" y="153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5" name="Rectangle 11"/>
              <p:cNvSpPr>
                <a:spLocks noChangeArrowheads="1"/>
              </p:cNvSpPr>
              <p:nvPr/>
            </p:nvSpPr>
            <p:spPr bwMode="auto">
              <a:xfrm>
                <a:off x="48" y="168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6" name="Rectangle 12"/>
              <p:cNvSpPr>
                <a:spLocks noChangeArrowheads="1"/>
              </p:cNvSpPr>
              <p:nvPr/>
            </p:nvSpPr>
            <p:spPr bwMode="auto">
              <a:xfrm>
                <a:off x="48" y="18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7" name="Rectangle 13"/>
              <p:cNvSpPr>
                <a:spLocks noChangeArrowheads="1"/>
              </p:cNvSpPr>
              <p:nvPr/>
            </p:nvSpPr>
            <p:spPr bwMode="auto">
              <a:xfrm>
                <a:off x="48" y="196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8" name="Rectangle 14"/>
              <p:cNvSpPr>
                <a:spLocks noChangeArrowheads="1"/>
              </p:cNvSpPr>
              <p:nvPr/>
            </p:nvSpPr>
            <p:spPr bwMode="auto">
              <a:xfrm>
                <a:off x="48" y="211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9" name="Rectangle 15"/>
              <p:cNvSpPr>
                <a:spLocks noChangeArrowheads="1"/>
              </p:cNvSpPr>
              <p:nvPr/>
            </p:nvSpPr>
            <p:spPr bwMode="auto">
              <a:xfrm>
                <a:off x="48" y="225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0" name="Rectangle 16"/>
              <p:cNvSpPr>
                <a:spLocks noChangeArrowheads="1"/>
              </p:cNvSpPr>
              <p:nvPr/>
            </p:nvSpPr>
            <p:spPr bwMode="auto">
              <a:xfrm>
                <a:off x="48" y="240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1" name="Rectangle 17"/>
              <p:cNvSpPr>
                <a:spLocks noChangeArrowheads="1"/>
              </p:cNvSpPr>
              <p:nvPr/>
            </p:nvSpPr>
            <p:spPr bwMode="auto">
              <a:xfrm>
                <a:off x="48" y="254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2" name="Rectangle 18"/>
              <p:cNvSpPr>
                <a:spLocks noChangeArrowheads="1"/>
              </p:cNvSpPr>
              <p:nvPr/>
            </p:nvSpPr>
            <p:spPr bwMode="auto">
              <a:xfrm>
                <a:off x="4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3" name="Rectangle 19"/>
              <p:cNvSpPr>
                <a:spLocks noChangeArrowheads="1"/>
              </p:cNvSpPr>
              <p:nvPr/>
            </p:nvSpPr>
            <p:spPr bwMode="auto">
              <a:xfrm>
                <a:off x="48" y="283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4" name="Rectangle 20"/>
              <p:cNvSpPr>
                <a:spLocks noChangeArrowheads="1"/>
              </p:cNvSpPr>
              <p:nvPr/>
            </p:nvSpPr>
            <p:spPr bwMode="auto">
              <a:xfrm>
                <a:off x="48" y="297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5" name="Rectangle 21"/>
              <p:cNvSpPr>
                <a:spLocks noChangeArrowheads="1"/>
              </p:cNvSpPr>
              <p:nvPr/>
            </p:nvSpPr>
            <p:spPr bwMode="auto">
              <a:xfrm>
                <a:off x="48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6" name="Rectangle 22"/>
              <p:cNvSpPr>
                <a:spLocks noChangeArrowheads="1"/>
              </p:cNvSpPr>
              <p:nvPr/>
            </p:nvSpPr>
            <p:spPr bwMode="auto">
              <a:xfrm>
                <a:off x="48" y="326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7" name="Rectangle 23"/>
              <p:cNvSpPr>
                <a:spLocks noChangeArrowheads="1"/>
              </p:cNvSpPr>
              <p:nvPr/>
            </p:nvSpPr>
            <p:spPr bwMode="auto">
              <a:xfrm>
                <a:off x="48" y="340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8" name="Rectangle 24"/>
              <p:cNvSpPr>
                <a:spLocks noChangeArrowheads="1"/>
              </p:cNvSpPr>
              <p:nvPr/>
            </p:nvSpPr>
            <p:spPr bwMode="auto">
              <a:xfrm>
                <a:off x="48" y="355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9" name="Rectangle 25"/>
              <p:cNvSpPr>
                <a:spLocks noChangeArrowheads="1"/>
              </p:cNvSpPr>
              <p:nvPr/>
            </p:nvSpPr>
            <p:spPr bwMode="auto">
              <a:xfrm>
                <a:off x="48" y="369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0" name="Rectangle 26"/>
              <p:cNvSpPr>
                <a:spLocks noChangeArrowheads="1"/>
              </p:cNvSpPr>
              <p:nvPr/>
            </p:nvSpPr>
            <p:spPr bwMode="auto">
              <a:xfrm>
                <a:off x="48" y="384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1" name="Rectangle 27"/>
              <p:cNvSpPr>
                <a:spLocks noChangeArrowheads="1"/>
              </p:cNvSpPr>
              <p:nvPr/>
            </p:nvSpPr>
            <p:spPr bwMode="auto">
              <a:xfrm>
                <a:off x="48" y="39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2" name="Rectangle 28"/>
              <p:cNvSpPr>
                <a:spLocks noChangeArrowheads="1"/>
              </p:cNvSpPr>
              <p:nvPr/>
            </p:nvSpPr>
            <p:spPr bwMode="auto">
              <a:xfrm>
                <a:off x="48" y="41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3" name="Rectangle 29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4" name="Rectangle 30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5" name="Rectangle 31"/>
              <p:cNvSpPr>
                <a:spLocks noChangeArrowheads="1"/>
              </p:cNvSpPr>
              <p:nvPr/>
            </p:nvSpPr>
            <p:spPr bwMode="auto">
              <a:xfrm>
                <a:off x="48" y="39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6" name="Rectangle 32"/>
              <p:cNvSpPr>
                <a:spLocks noChangeArrowheads="1"/>
              </p:cNvSpPr>
              <p:nvPr/>
            </p:nvSpPr>
            <p:spPr bwMode="auto">
              <a:xfrm>
                <a:off x="48" y="53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7" name="Rectangle 33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8" name="Rectangle 34"/>
              <p:cNvSpPr>
                <a:spLocks noChangeArrowheads="1"/>
              </p:cNvSpPr>
              <p:nvPr/>
            </p:nvSpPr>
            <p:spPr bwMode="auto">
              <a:xfrm>
                <a:off x="48" y="82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9" name="Rectangle 35"/>
              <p:cNvSpPr>
                <a:spLocks noChangeArrowheads="1"/>
              </p:cNvSpPr>
              <p:nvPr/>
            </p:nvSpPr>
            <p:spPr bwMode="auto">
              <a:xfrm>
                <a:off x="48" y="96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00258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5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charset="0"/>
        <a:buChar char="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0"/>
        <a:buChar char="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0" y="28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691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54 w 1722"/>
                <a:gd name="T1" fmla="*/ 33 h 66"/>
                <a:gd name="T2" fmla="*/ 1654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54 w 1722"/>
                <a:gd name="T9" fmla="*/ 33 h 66"/>
                <a:gd name="T10" fmla="*/ 1654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693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41 w 975"/>
                <a:gd name="T1" fmla="*/ 48 h 101"/>
                <a:gd name="T2" fmla="*/ 94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41 w 975"/>
                <a:gd name="T9" fmla="*/ 48 h 101"/>
                <a:gd name="T10" fmla="*/ 94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4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7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73 w 2141"/>
                <a:gd name="T7" fmla="*/ 0 h 198"/>
                <a:gd name="T8" fmla="*/ 207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696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85 w 2517"/>
                <a:gd name="T1" fmla="*/ 276 h 276"/>
                <a:gd name="T2" fmla="*/ 2415 w 2517"/>
                <a:gd name="T3" fmla="*/ 204 h 276"/>
                <a:gd name="T4" fmla="*/ 2158 w 2517"/>
                <a:gd name="T5" fmla="*/ 0 h 276"/>
                <a:gd name="T6" fmla="*/ 0 w 2517"/>
                <a:gd name="T7" fmla="*/ 276 h 276"/>
                <a:gd name="T8" fmla="*/ 2085 w 2517"/>
                <a:gd name="T9" fmla="*/ 276 h 276"/>
                <a:gd name="T10" fmla="*/ 2085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698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5 w 729"/>
                <a:gd name="T7" fmla="*/ 240 h 240"/>
                <a:gd name="T8" fmla="*/ 69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700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5 w 729"/>
                <a:gd name="T1" fmla="*/ 318 h 318"/>
                <a:gd name="T2" fmla="*/ 69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5 w 729"/>
                <a:gd name="T9" fmla="*/ 318 h 318"/>
                <a:gd name="T10" fmla="*/ 69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704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706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710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713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7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715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7172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3" tIns="45499" rIns="90993" bIns="454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3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3" tIns="45499" rIns="90993" bIns="454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3" tIns="45499" rIns="90993" bIns="45499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3" tIns="45499" rIns="90993" bIns="4549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3" tIns="45499" rIns="90993" bIns="4549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40240DC-2299-914D-8E0E-DE6DC4A58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894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5pPr>
      <a:lvl6pPr marL="4549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099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6497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199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1244" indent="-34124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  <a:cs typeface="ＭＳ Ｐゴシック" pitchFamily="-109" charset="-128"/>
        </a:defRPr>
      </a:lvl1pPr>
      <a:lvl2pPr marL="739354" indent="-28437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37471" indent="-2275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  <a:cs typeface="Geneva" charset="0"/>
        </a:defRPr>
      </a:lvl3pPr>
      <a:lvl4pPr marL="1592476" indent="-22750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  <a:cs typeface="Geneva" charset="0"/>
        </a:defRPr>
      </a:lvl4pPr>
      <a:lvl5pPr marL="2047459" indent="-2275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  <a:cs typeface="Geneva" charset="0"/>
        </a:defRPr>
      </a:lvl5pPr>
      <a:lvl6pPr marL="2502447" indent="-22750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57449" indent="-22750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12431" indent="-22750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67430" indent="-22750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98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96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972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980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953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942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932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924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145EB-9285-EC48-9F8E-07AA4EB4E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072884"/>
          </a:xfrm>
          <a:prstGeom prst="rect">
            <a:avLst/>
          </a:prstGeom>
        </p:spPr>
      </p:pic>
      <p:sp>
        <p:nvSpPr>
          <p:cNvPr id="137217" name="Rectangle 3"/>
          <p:cNvSpPr>
            <a:spLocks noChangeArrowheads="1"/>
          </p:cNvSpPr>
          <p:nvPr/>
        </p:nvSpPr>
        <p:spPr bwMode="auto">
          <a:xfrm>
            <a:off x="2857500" y="1314450"/>
            <a:ext cx="9144000" cy="45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721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282895" y="2646641"/>
            <a:ext cx="4064000" cy="3319462"/>
          </a:xfrm>
        </p:spPr>
        <p:txBody>
          <a:bodyPr anchor="t"/>
          <a:lstStyle/>
          <a:p>
            <a:pPr eaLnBrk="1" hangingPunct="1"/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دراسات </a:t>
            </a:r>
            <a:b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نقدية </a:t>
            </a:r>
            <a:b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للعهد </a:t>
            </a:r>
            <a:b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الجديد</a:t>
            </a:r>
            <a:endParaRPr lang="en-US" sz="4800" b="1" dirty="0">
              <a:effectLst>
                <a:glow rad="228600">
                  <a:schemeClr val="bg2">
                    <a:alpha val="79376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2931AB-8D82-A64E-A255-4F4547E05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8043"/>
            <a:ext cx="9143999" cy="16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688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375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063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751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ar-JO" sz="8000" kern="0" dirty="0">
                <a:effectLst>
                  <a:glow rad="228600">
                    <a:schemeClr val="bg2">
                      <a:alpha val="79376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قانون العهد الجديد</a:t>
            </a:r>
            <a:endParaRPr lang="en-US" sz="8000" kern="0" dirty="0">
              <a:effectLst>
                <a:glow rad="228600">
                  <a:schemeClr val="bg2">
                    <a:alpha val="79376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59462C-FEA3-6290-E06A-5CB47998C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2884"/>
            <a:ext cx="9144000" cy="78048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2" descr="Brown marble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220200" cy="1371600"/>
          </a:xfrm>
          <a:solidFill>
            <a:srgbClr val="000059"/>
          </a:solidFill>
        </p:spPr>
        <p:txBody>
          <a:bodyPr/>
          <a:lstStyle/>
          <a:p>
            <a:pPr eaLnBrk="1" hangingPunct="1"/>
            <a:r>
              <a:rPr lang="ar-JO" sz="4000" dirty="0"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نسخ موجودة من كتابات الوثنيين مقابل كتابات العهد الجديد</a:t>
            </a:r>
            <a:endParaRPr lang="en-US" sz="4000" dirty="0"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36936" name="Group 72"/>
          <p:cNvGraphicFramePr>
            <a:graphicFrameLocks noGrp="1"/>
          </p:cNvGraphicFramePr>
          <p:nvPr>
            <p:ph type="tbl" idx="1"/>
          </p:nvPr>
        </p:nvGraphicFramePr>
        <p:xfrm>
          <a:off x="533400" y="1398618"/>
          <a:ext cx="7924800" cy="514323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المرلف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تاريخ الكتابة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أقدم نسخة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الفجوة الزمنية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عدد النسخ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أفلاطون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347 ق.م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900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1200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كاتولوس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54 ق.م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1550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1600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بليني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113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850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750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2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بولس،  لوقا،      الخ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95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200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100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24772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938" name="Rectangle 74" descr="Brown marble"/>
          <p:cNvSpPr>
            <a:spLocks noChangeArrowheads="1"/>
          </p:cNvSpPr>
          <p:nvPr/>
        </p:nvSpPr>
        <p:spPr bwMode="auto">
          <a:xfrm>
            <a:off x="0" y="5157192"/>
            <a:ext cx="9144000" cy="1981200"/>
          </a:xfrm>
          <a:prstGeom prst="rect">
            <a:avLst/>
          </a:prstGeom>
          <a:solidFill>
            <a:srgbClr val="000059"/>
          </a:solidFill>
          <a:ln w="9525">
            <a:noFill/>
            <a:miter lim="800000"/>
            <a:headEnd/>
            <a:tailEnd/>
          </a:ln>
          <a:effectLst>
            <a:outerShdw blurRad="63500" dist="130755" dir="3656724" algn="ctr" rotWithShape="0">
              <a:schemeClr val="bg2">
                <a:alpha val="74997"/>
              </a:schemeClr>
            </a:outerShdw>
          </a:effectLst>
        </p:spPr>
        <p:txBody>
          <a:bodyPr lIns="90993" tIns="45499" rIns="90993" bIns="4549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3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4" y="1417644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خلفيات العهد الجديد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BibleStudyDownloads.org</a:t>
            </a:r>
            <a:endParaRPr lang="en-US" sz="105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41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1" name="Picture 5" descr="j0304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119188"/>
            <a:ext cx="1600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77813"/>
            <a:ext cx="3581400" cy="1246187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قانونية العهد الجديد</a:t>
            </a:r>
            <a:endParaRPr lang="en-US" sz="4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600200"/>
            <a:ext cx="2136913" cy="5257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رسولية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مقبولة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30404" name="Picture 4" descr="NTca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5" name="Text Box 6"/>
          <p:cNvSpPr txBox="1">
            <a:spLocks noChangeArrowheads="1"/>
          </p:cNvSpPr>
          <p:nvPr/>
        </p:nvSpPr>
        <p:spPr bwMode="auto">
          <a:xfrm>
            <a:off x="8001000" y="60325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2000" b="1" dirty="0">
                <a:solidFill>
                  <a:srgbClr val="FFFFFF"/>
                </a:solidFill>
              </a:rPr>
              <a:t>156-157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15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قطع صغيرة مبكرة جداً</a:t>
            </a:r>
            <a:endParaRPr lang="en-US" sz="4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5257800"/>
            <a:ext cx="4191000" cy="1371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قطعة يوحنا ريلاندز من إنجيل يوحنا 18: 31-33، 37-38</a:t>
            </a: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125 م</a:t>
            </a: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2451" name="Text Box 6"/>
          <p:cNvSpPr txBox="1">
            <a:spLocks noChangeArrowheads="1"/>
          </p:cNvSpPr>
          <p:nvPr/>
        </p:nvSpPr>
        <p:spPr bwMode="auto">
          <a:xfrm>
            <a:off x="8001000" y="60325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156-157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32452" name="Picture 6" descr="P52_ver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26654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3" name="Picture 7" descr="Magdalene Fragment of Mat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886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5257800"/>
            <a:ext cx="419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5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قطعة من متى في مجدل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5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50-200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572756" y="-30639"/>
            <a:ext cx="9716756" cy="722789"/>
          </a:xfrm>
          <a:solidFill>
            <a:srgbClr val="1E1135"/>
          </a:solidFill>
        </p:spPr>
        <p:txBody>
          <a:bodyPr/>
          <a:lstStyle/>
          <a:p>
            <a:pPr eaLnBrk="1" hangingPunct="1">
              <a:defRPr/>
            </a:pPr>
            <a:r>
              <a:rPr lang="ar-JO" sz="3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 لا توجدوثائق العهد الجديد الأصلية؟</a:t>
            </a:r>
            <a:endParaRPr lang="en-US" sz="3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3722" y="5381234"/>
            <a:ext cx="4745353" cy="1432316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نقش الإعلان بواسطة الطابع وليم ج. ستون</a:t>
            </a:r>
          </a:p>
          <a:p>
            <a:pPr algn="r" rtl="1" eaLnBrk="1" hangingPunct="1">
              <a:defRPr/>
            </a:pPr>
            <a:r>
              <a:rPr lang="ar-JO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1823 م</a:t>
            </a: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 descr="Declaration_Pg1of1_AC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64" y="560681"/>
            <a:ext cx="4036839" cy="482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287" y="5381234"/>
            <a:ext cx="4453513" cy="143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إعلان الاستقلال الأصلي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1776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3" name="Picture 2" descr="Declaration_Engrav_Pg1of1_AC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843" y="560893"/>
            <a:ext cx="4131308" cy="481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eclaration Signers Close U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66450">
            <a:off x="906076" y="283141"/>
            <a:ext cx="7372933" cy="490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1" name="Picture 5" descr="j0304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119188"/>
            <a:ext cx="1600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77813"/>
            <a:ext cx="3581400" cy="1246187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قانونية العهد الجديد</a:t>
            </a:r>
            <a:endParaRPr lang="en-US" sz="4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600200"/>
            <a:ext cx="2105744" cy="5257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رسولية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مقبولة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30404" name="Picture 4" descr="NTca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5" name="Text Box 6"/>
          <p:cNvSpPr txBox="1">
            <a:spLocks noChangeArrowheads="1"/>
          </p:cNvSpPr>
          <p:nvPr/>
        </p:nvSpPr>
        <p:spPr bwMode="auto">
          <a:xfrm>
            <a:off x="8001000" y="60325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156-157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7" name="Picture 3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200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55497" name="Oval 41"/>
          <p:cNvSpPr>
            <a:spLocks noChangeArrowheads="1"/>
          </p:cNvSpPr>
          <p:nvPr/>
        </p:nvSpPr>
        <p:spPr bwMode="auto">
          <a:xfrm>
            <a:off x="3906838" y="4572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5514" name="Oval 58"/>
          <p:cNvSpPr>
            <a:spLocks noChangeArrowheads="1"/>
          </p:cNvSpPr>
          <p:nvPr/>
        </p:nvSpPr>
        <p:spPr bwMode="auto">
          <a:xfrm>
            <a:off x="7766050" y="4284663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5532" name="Text Box 76"/>
          <p:cNvSpPr txBox="1">
            <a:spLocks noChangeArrowheads="1"/>
          </p:cNvSpPr>
          <p:nvPr/>
        </p:nvSpPr>
        <p:spPr bwMode="auto">
          <a:xfrm>
            <a:off x="6858000" y="2971800"/>
            <a:ext cx="21723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قيصرية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كتب لوقا 57-59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5533" name="Text Box 77"/>
          <p:cNvSpPr txBox="1">
            <a:spLocks noChangeArrowheads="1"/>
          </p:cNvSpPr>
          <p:nvPr/>
        </p:nvSpPr>
        <p:spPr bwMode="auto">
          <a:xfrm>
            <a:off x="626971" y="609600"/>
            <a:ext cx="3587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مكدونية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كتب بولس 1 تيموقاوس في 62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5536" name="Text Box 80"/>
          <p:cNvSpPr txBox="1">
            <a:spLocks noChangeArrowheads="1"/>
          </p:cNvSpPr>
          <p:nvPr/>
        </p:nvSpPr>
        <p:spPr bwMode="auto">
          <a:xfrm>
            <a:off x="4495800" y="4724400"/>
            <a:ext cx="4495800" cy="1200329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وأقيموا في ذلك البيت آكلين وشاربين مما عندهم لأن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الفاعل مستحق أجرته         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(لو 10: 7)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5537" name="Text Box 81"/>
          <p:cNvSpPr txBox="1">
            <a:spLocks noChangeArrowheads="1"/>
          </p:cNvSpPr>
          <p:nvPr/>
        </p:nvSpPr>
        <p:spPr bwMode="auto">
          <a:xfrm>
            <a:off x="4495800" y="136525"/>
            <a:ext cx="4495800" cy="83099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لأن الكتاب يقول لا تكم ثوراً دارساً و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الفاعل مستحق أجرته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(1 تي 5: 18)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88104" name="Oval 83"/>
          <p:cNvSpPr>
            <a:spLocks noChangeArrowheads="1"/>
          </p:cNvSpPr>
          <p:nvPr/>
        </p:nvSpPr>
        <p:spPr bwMode="auto">
          <a:xfrm>
            <a:off x="533400" y="2895600"/>
            <a:ext cx="457200" cy="381000"/>
          </a:xfrm>
          <a:prstGeom prst="ellipse">
            <a:avLst/>
          </a:prstGeom>
          <a:solidFill>
            <a:srgbClr val="3A77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5531" name="Rectangle 7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590800"/>
            <a:ext cx="4191000" cy="2474996"/>
          </a:xfrm>
          <a:solidFill>
            <a:srgbClr val="020009"/>
          </a:solidFill>
          <a:effectLst>
            <a:outerShdw blurRad="63500" dist="53882" dir="2700000" algn="ctr" rotWithShape="0">
              <a:srgbClr val="020009">
                <a:alpha val="74998"/>
              </a:srgbClr>
            </a:outerShdw>
          </a:effectLst>
        </p:spPr>
        <p:txBody>
          <a:bodyPr lIns="73622" tIns="36810" rIns="73622" bIns="3681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اعتبر بولس </a:t>
            </a:r>
            <a:b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إنجيل لوقا </a:t>
            </a:r>
            <a:b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موحى به </a:t>
            </a:r>
            <a:b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خلال 5 سنوات</a:t>
            </a:r>
            <a:endParaRPr lang="en-US" sz="3900" b="1" dirty="0">
              <a:solidFill>
                <a:srgbClr val="FFEA18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5497" grpId="0" animBg="1"/>
      <p:bldP spid="1555514" grpId="0" animBg="1"/>
      <p:bldP spid="1555532" grpId="0"/>
      <p:bldP spid="1555533" grpId="0"/>
      <p:bldP spid="1555536" grpId="0" animBg="1"/>
      <p:bldP spid="1555537" grpId="0" animBg="1"/>
      <p:bldP spid="15555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200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57508" name="Oval 4"/>
          <p:cNvSpPr>
            <a:spLocks noChangeArrowheads="1"/>
          </p:cNvSpPr>
          <p:nvPr/>
        </p:nvSpPr>
        <p:spPr bwMode="auto">
          <a:xfrm>
            <a:off x="7467600" y="22860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0" name="Text Box 6"/>
          <p:cNvSpPr txBox="1">
            <a:spLocks noChangeArrowheads="1"/>
          </p:cNvSpPr>
          <p:nvPr/>
        </p:nvSpPr>
        <p:spPr bwMode="auto">
          <a:xfrm>
            <a:off x="5665788" y="228600"/>
            <a:ext cx="34782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كتبت رسائل بولس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49-62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1" name="Text Box 7"/>
          <p:cNvSpPr txBox="1">
            <a:spLocks noChangeArrowheads="1"/>
          </p:cNvSpPr>
          <p:nvPr/>
        </p:nvSpPr>
        <p:spPr bwMode="auto">
          <a:xfrm>
            <a:off x="609600" y="685800"/>
            <a:ext cx="22028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بطرس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كتب رسالتين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64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4" name="Oval 10"/>
          <p:cNvSpPr>
            <a:spLocks noChangeArrowheads="1"/>
          </p:cNvSpPr>
          <p:nvPr/>
        </p:nvSpPr>
        <p:spPr bwMode="auto">
          <a:xfrm>
            <a:off x="4114800" y="18288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5" name="Oval 11"/>
          <p:cNvSpPr>
            <a:spLocks noChangeArrowheads="1"/>
          </p:cNvSpPr>
          <p:nvPr/>
        </p:nvSpPr>
        <p:spPr bwMode="auto">
          <a:xfrm>
            <a:off x="5334000" y="16764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6" name="Oval 12"/>
          <p:cNvSpPr>
            <a:spLocks noChangeArrowheads="1"/>
          </p:cNvSpPr>
          <p:nvPr/>
        </p:nvSpPr>
        <p:spPr bwMode="auto">
          <a:xfrm>
            <a:off x="6019800" y="16002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7" name="Oval 13"/>
          <p:cNvSpPr>
            <a:spLocks noChangeArrowheads="1"/>
          </p:cNvSpPr>
          <p:nvPr/>
        </p:nvSpPr>
        <p:spPr bwMode="auto">
          <a:xfrm>
            <a:off x="4454525" y="5334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8" name="Oval 14"/>
          <p:cNvSpPr>
            <a:spLocks noChangeArrowheads="1"/>
          </p:cNvSpPr>
          <p:nvPr/>
        </p:nvSpPr>
        <p:spPr bwMode="auto">
          <a:xfrm>
            <a:off x="3886200" y="7620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9" name="Oval 15"/>
          <p:cNvSpPr>
            <a:spLocks noChangeArrowheads="1"/>
          </p:cNvSpPr>
          <p:nvPr/>
        </p:nvSpPr>
        <p:spPr bwMode="auto">
          <a:xfrm>
            <a:off x="838200" y="3810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20" name="Oval 16"/>
          <p:cNvSpPr>
            <a:spLocks noChangeArrowheads="1"/>
          </p:cNvSpPr>
          <p:nvPr/>
        </p:nvSpPr>
        <p:spPr bwMode="auto">
          <a:xfrm>
            <a:off x="6096000" y="17526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124200"/>
            <a:ext cx="3226904" cy="1874832"/>
          </a:xfrm>
          <a:solidFill>
            <a:srgbClr val="020009"/>
          </a:solidFill>
          <a:effectLst>
            <a:outerShdw blurRad="63500" dist="53882" dir="2700000" algn="ctr" rotWithShape="0">
              <a:srgbClr val="020009">
                <a:alpha val="74998"/>
              </a:srgbClr>
            </a:outerShdw>
          </a:effectLst>
        </p:spPr>
        <p:txBody>
          <a:bodyPr wrap="square" lIns="73622" tIns="36810" rIns="73622" bIns="3681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دعا بطرس أيضاً رسائل بولس بالكتب المقدسة</a:t>
            </a:r>
            <a:endParaRPr lang="en-US" sz="3900" b="1" dirty="0">
              <a:solidFill>
                <a:srgbClr val="FFEA1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95277" name="Oval 17"/>
          <p:cNvSpPr>
            <a:spLocks noChangeArrowheads="1"/>
          </p:cNvSpPr>
          <p:nvPr/>
        </p:nvSpPr>
        <p:spPr bwMode="auto">
          <a:xfrm>
            <a:off x="533400" y="2895600"/>
            <a:ext cx="457200" cy="381000"/>
          </a:xfrm>
          <a:prstGeom prst="ellipse">
            <a:avLst/>
          </a:prstGeom>
          <a:solidFill>
            <a:srgbClr val="3A77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3" name="Text Box 9"/>
          <p:cNvSpPr txBox="1">
            <a:spLocks noChangeArrowheads="1"/>
          </p:cNvSpPr>
          <p:nvPr/>
        </p:nvSpPr>
        <p:spPr bwMode="auto">
          <a:xfrm>
            <a:off x="4349750" y="4147930"/>
            <a:ext cx="4794250" cy="2677656"/>
          </a:xfrm>
          <a:prstGeom prst="rect">
            <a:avLst/>
          </a:prstGeom>
          <a:solidFill>
            <a:srgbClr val="38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وَاحْسِبُوا أَنَاةَ رَبِّنَا خَلاَصًا، كَمَا </a:t>
            </a: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كَتَبَ إِلَيْكُمْ أَخُونَا الْحَبِيبُ بُولُس</a:t>
            </a: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ُ أَيْضًا بِحَسَبِ الْحِكْمَةِ الْمُعْطَاةِ لَهُ، كَمَا فِي الرَّسَائِلِ كُلِّهَا أَيْضًا، مُتَكَلِّمًا فِيهَا عَنْ هذِهِ الأُمُورِ، الَّتِي فِيهَا أَشْيَاءُ عَسِرَةُ الْفَهْمِ، يُحَرِّفُهَا غَيْرُ الْعُلَمَاءِ وَغَيْرُ الثَّابِتِينَ، </a:t>
            </a: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كَبَاقِي الْكُتُبِ أَيْضًا، </a:t>
            </a: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لِهَلاَكِ أَنْفُسِهِمْ.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 بط 3: 15-16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5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5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57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57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57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57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57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57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0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57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57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57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57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7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57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57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5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5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508" grpId="0" animBg="1"/>
      <p:bldP spid="1557510" grpId="0"/>
      <p:bldP spid="1557511" grpId="0"/>
      <p:bldP spid="1557514" grpId="0" animBg="1"/>
      <p:bldP spid="1557515" grpId="0" animBg="1"/>
      <p:bldP spid="1557516" grpId="0" animBg="1"/>
      <p:bldP spid="1557517" grpId="0" animBg="1"/>
      <p:bldP spid="1557518" grpId="0" animBg="1"/>
      <p:bldP spid="1557519" grpId="0" animBg="1"/>
      <p:bldP spid="1557520" grpId="0" animBg="1"/>
      <p:bldP spid="1557509" grpId="0" animBg="1"/>
      <p:bldP spid="15575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89" name="Picture 1026" descr="j0304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119188"/>
            <a:ext cx="1600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5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486400" y="277813"/>
            <a:ext cx="3581400" cy="1246187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قانونية العهد الجديد</a:t>
            </a:r>
            <a:endParaRPr lang="en-US" sz="4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5226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5562600" y="1600200"/>
            <a:ext cx="2105744" cy="5257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رسولية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مقبولة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عقيدة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42692" name="Picture 1029" descr="NTca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3" name="Text Box 1030"/>
          <p:cNvSpPr txBox="1">
            <a:spLocks noChangeArrowheads="1"/>
          </p:cNvSpPr>
          <p:nvPr/>
        </p:nvSpPr>
        <p:spPr bwMode="auto">
          <a:xfrm>
            <a:off x="8001000" y="60325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156-157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2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2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5" name="Picture 2" descr="septuagint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361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6" name="Picture 3" descr="septuagint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2361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7" name="Picture 4" descr="septuagint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369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8" name="Picture 5" descr="septuagint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64369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49" name="Rectangle 6"/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5750" name="Text Box 7"/>
          <p:cNvSpPr txBox="1">
            <a:spLocks noChangeArrowheads="1"/>
          </p:cNvSpPr>
          <p:nvPr/>
        </p:nvSpPr>
        <p:spPr bwMode="auto">
          <a:xfrm>
            <a:off x="0" y="5791200"/>
            <a:ext cx="121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القرن الأول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1" name="Text Box 8"/>
          <p:cNvSpPr txBox="1">
            <a:spLocks noChangeArrowheads="1"/>
          </p:cNvSpPr>
          <p:nvPr/>
        </p:nvSpPr>
        <p:spPr bwMode="auto">
          <a:xfrm>
            <a:off x="6621463" y="5867400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325 م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62000" y="-76200"/>
            <a:ext cx="7772400" cy="838200"/>
          </a:xfrm>
        </p:spPr>
        <p:txBody>
          <a:bodyPr/>
          <a:lstStyle/>
          <a:p>
            <a:pPr algn="r"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Clearing History</a:t>
            </a:r>
          </a:p>
        </p:txBody>
      </p:sp>
      <p:sp>
        <p:nvSpPr>
          <p:cNvPr id="415753" name="Text Box 10"/>
          <p:cNvSpPr txBox="1">
            <a:spLocks noChangeArrowheads="1"/>
          </p:cNvSpPr>
          <p:nvPr/>
        </p:nvSpPr>
        <p:spPr bwMode="auto">
          <a:xfrm>
            <a:off x="-304800" y="4010025"/>
            <a:ext cx="1981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متى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مرقس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لوقا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يوحنا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4" name="Text Box 11"/>
          <p:cNvSpPr txBox="1">
            <a:spLocks noChangeArrowheads="1"/>
          </p:cNvSpPr>
          <p:nvPr/>
        </p:nvSpPr>
        <p:spPr bwMode="auto">
          <a:xfrm>
            <a:off x="5715000" y="6248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مجمع نيقية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5" name="Line 12"/>
          <p:cNvSpPr>
            <a:spLocks noChangeShapeType="1"/>
          </p:cNvSpPr>
          <p:nvPr/>
        </p:nvSpPr>
        <p:spPr bwMode="auto">
          <a:xfrm flipV="1">
            <a:off x="0" y="3962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5756" name="Text Box 13"/>
          <p:cNvSpPr txBox="1">
            <a:spLocks noChangeArrowheads="1"/>
          </p:cNvSpPr>
          <p:nvPr/>
        </p:nvSpPr>
        <p:spPr bwMode="auto">
          <a:xfrm>
            <a:off x="3733800" y="914400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أفراد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7" name="Text Box 14"/>
          <p:cNvSpPr txBox="1">
            <a:spLocks noChangeArrowheads="1"/>
          </p:cNvSpPr>
          <p:nvPr/>
        </p:nvSpPr>
        <p:spPr bwMode="auto">
          <a:xfrm rot="-2783676">
            <a:off x="1058863" y="19097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برنابا الزائف (70-130)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8" name="Text Box 15"/>
          <p:cNvSpPr txBox="1">
            <a:spLocks noChangeArrowheads="1"/>
          </p:cNvSpPr>
          <p:nvPr/>
        </p:nvSpPr>
        <p:spPr bwMode="auto">
          <a:xfrm>
            <a:off x="76200" y="22860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=X </a:t>
            </a: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الاقتباس أو الإشارة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9" name="Text Box 16"/>
          <p:cNvSpPr txBox="1">
            <a:spLocks noChangeArrowheads="1"/>
          </p:cNvSpPr>
          <p:nvPr/>
        </p:nvSpPr>
        <p:spPr bwMode="auto">
          <a:xfrm>
            <a:off x="76200" y="2971800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lvl="0" algn="r" defTabSz="914400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=O </a:t>
            </a: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أعتبر أصيلاً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60" name="Text Box 17"/>
          <p:cNvSpPr txBox="1">
            <a:spLocks noChangeArrowheads="1"/>
          </p:cNvSpPr>
          <p:nvPr/>
        </p:nvSpPr>
        <p:spPr bwMode="auto">
          <a:xfrm>
            <a:off x="1403350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1" name="Text Box 18"/>
          <p:cNvSpPr txBox="1">
            <a:spLocks noChangeArrowheads="1"/>
          </p:cNvSpPr>
          <p:nvPr/>
        </p:nvSpPr>
        <p:spPr bwMode="auto">
          <a:xfrm>
            <a:off x="1403350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2" name="Text Box 19"/>
          <p:cNvSpPr txBox="1">
            <a:spLocks noChangeArrowheads="1"/>
          </p:cNvSpPr>
          <p:nvPr/>
        </p:nvSpPr>
        <p:spPr bwMode="auto">
          <a:xfrm>
            <a:off x="1403350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3" name="Text Box 20"/>
          <p:cNvSpPr txBox="1">
            <a:spLocks noChangeArrowheads="1"/>
          </p:cNvSpPr>
          <p:nvPr/>
        </p:nvSpPr>
        <p:spPr bwMode="auto">
          <a:xfrm rot="-2783676">
            <a:off x="1409701" y="19097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اكليمندس الروماني (95-97)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64" name="Text Box 21"/>
          <p:cNvSpPr txBox="1">
            <a:spLocks noChangeArrowheads="1"/>
          </p:cNvSpPr>
          <p:nvPr/>
        </p:nvSpPr>
        <p:spPr bwMode="auto">
          <a:xfrm>
            <a:off x="1762125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5" name="Text Box 22"/>
          <p:cNvSpPr txBox="1">
            <a:spLocks noChangeArrowheads="1"/>
          </p:cNvSpPr>
          <p:nvPr/>
        </p:nvSpPr>
        <p:spPr bwMode="auto">
          <a:xfrm>
            <a:off x="1762125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6" name="Text Box 23"/>
          <p:cNvSpPr txBox="1">
            <a:spLocks noChangeArrowheads="1"/>
          </p:cNvSpPr>
          <p:nvPr/>
        </p:nvSpPr>
        <p:spPr bwMode="auto">
          <a:xfrm rot="-2783676">
            <a:off x="1758951" y="19097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بوليكاربوس (110-150)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67" name="Text Box 24"/>
          <p:cNvSpPr txBox="1">
            <a:spLocks noChangeArrowheads="1"/>
          </p:cNvSpPr>
          <p:nvPr/>
        </p:nvSpPr>
        <p:spPr bwMode="auto">
          <a:xfrm>
            <a:off x="2130425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8" name="Text Box 25"/>
          <p:cNvSpPr txBox="1">
            <a:spLocks noChangeArrowheads="1"/>
          </p:cNvSpPr>
          <p:nvPr/>
        </p:nvSpPr>
        <p:spPr bwMode="auto">
          <a:xfrm>
            <a:off x="2130425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9" name="Text Box 26"/>
          <p:cNvSpPr txBox="1">
            <a:spLocks noChangeArrowheads="1"/>
          </p:cNvSpPr>
          <p:nvPr/>
        </p:nvSpPr>
        <p:spPr bwMode="auto">
          <a:xfrm>
            <a:off x="2130425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0" name="Text Box 27"/>
          <p:cNvSpPr txBox="1">
            <a:spLocks noChangeArrowheads="1"/>
          </p:cNvSpPr>
          <p:nvPr/>
        </p:nvSpPr>
        <p:spPr bwMode="auto">
          <a:xfrm>
            <a:off x="2130425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1" name="Text Box 28"/>
          <p:cNvSpPr txBox="1">
            <a:spLocks noChangeArrowheads="1"/>
          </p:cNvSpPr>
          <p:nvPr/>
        </p:nvSpPr>
        <p:spPr bwMode="auto">
          <a:xfrm rot="-2783676">
            <a:off x="1982627" y="2404701"/>
            <a:ext cx="318126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هرماس (115-140)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72" name="Text Box 29"/>
          <p:cNvSpPr txBox="1">
            <a:spLocks noChangeArrowheads="1"/>
          </p:cNvSpPr>
          <p:nvPr/>
        </p:nvSpPr>
        <p:spPr bwMode="auto">
          <a:xfrm>
            <a:off x="2486025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3" name="Text Box 30"/>
          <p:cNvSpPr txBox="1">
            <a:spLocks noChangeArrowheads="1"/>
          </p:cNvSpPr>
          <p:nvPr/>
        </p:nvSpPr>
        <p:spPr bwMode="auto">
          <a:xfrm>
            <a:off x="2486025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4" name="Text Box 31"/>
          <p:cNvSpPr txBox="1">
            <a:spLocks noChangeArrowheads="1"/>
          </p:cNvSpPr>
          <p:nvPr/>
        </p:nvSpPr>
        <p:spPr bwMode="auto">
          <a:xfrm rot="-2783676">
            <a:off x="2457451" y="190341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الديداخي (120-150)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75" name="Text Box 32"/>
          <p:cNvSpPr txBox="1">
            <a:spLocks noChangeArrowheads="1"/>
          </p:cNvSpPr>
          <p:nvPr/>
        </p:nvSpPr>
        <p:spPr bwMode="auto">
          <a:xfrm>
            <a:off x="2844800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6" name="Text Box 33"/>
          <p:cNvSpPr txBox="1">
            <a:spLocks noChangeArrowheads="1"/>
          </p:cNvSpPr>
          <p:nvPr/>
        </p:nvSpPr>
        <p:spPr bwMode="auto">
          <a:xfrm>
            <a:off x="2844800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7" name="Text Box 34"/>
          <p:cNvSpPr txBox="1">
            <a:spLocks noChangeArrowheads="1"/>
          </p:cNvSpPr>
          <p:nvPr/>
        </p:nvSpPr>
        <p:spPr bwMode="auto">
          <a:xfrm rot="-2783676">
            <a:off x="2868613" y="1906587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بابياس (130-140)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78" name="Text Box 35"/>
          <p:cNvSpPr txBox="1">
            <a:spLocks noChangeArrowheads="1"/>
          </p:cNvSpPr>
          <p:nvPr/>
        </p:nvSpPr>
        <p:spPr bwMode="auto">
          <a:xfrm>
            <a:off x="3213100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9" name="Text Box 36"/>
          <p:cNvSpPr txBox="1">
            <a:spLocks noChangeArrowheads="1"/>
          </p:cNvSpPr>
          <p:nvPr/>
        </p:nvSpPr>
        <p:spPr bwMode="auto">
          <a:xfrm rot="-2783676">
            <a:off x="3240088" y="1933575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إيريناوس (130-202)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80" name="Text Box 37"/>
          <p:cNvSpPr txBox="1">
            <a:spLocks noChangeArrowheads="1"/>
          </p:cNvSpPr>
          <p:nvPr/>
        </p:nvSpPr>
        <p:spPr bwMode="auto">
          <a:xfrm>
            <a:off x="3605213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15781" name="Text Box 38"/>
          <p:cNvSpPr txBox="1">
            <a:spLocks noChangeArrowheads="1"/>
          </p:cNvSpPr>
          <p:nvPr/>
        </p:nvSpPr>
        <p:spPr bwMode="auto">
          <a:xfrm>
            <a:off x="3605213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15782" name="Text Box 39"/>
          <p:cNvSpPr txBox="1">
            <a:spLocks noChangeArrowheads="1"/>
          </p:cNvSpPr>
          <p:nvPr/>
        </p:nvSpPr>
        <p:spPr bwMode="auto">
          <a:xfrm>
            <a:off x="3605213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15783" name="Text Box 40"/>
          <p:cNvSpPr txBox="1">
            <a:spLocks noChangeArrowheads="1"/>
          </p:cNvSpPr>
          <p:nvPr/>
        </p:nvSpPr>
        <p:spPr bwMode="auto">
          <a:xfrm>
            <a:off x="3605213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793" name="Text Box 41"/>
          <p:cNvSpPr txBox="1">
            <a:spLocks noChangeArrowheads="1"/>
          </p:cNvSpPr>
          <p:nvPr/>
        </p:nvSpPr>
        <p:spPr bwMode="auto">
          <a:xfrm rot="-2783676">
            <a:off x="3614738" y="192405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يوستينوس الشهيد (150-155)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794" name="Text Box 42"/>
          <p:cNvSpPr txBox="1">
            <a:spLocks noChangeArrowheads="1"/>
          </p:cNvSpPr>
          <p:nvPr/>
        </p:nvSpPr>
        <p:spPr bwMode="auto">
          <a:xfrm>
            <a:off x="3963988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795" name="Text Box 43"/>
          <p:cNvSpPr txBox="1">
            <a:spLocks noChangeArrowheads="1"/>
          </p:cNvSpPr>
          <p:nvPr/>
        </p:nvSpPr>
        <p:spPr bwMode="auto">
          <a:xfrm>
            <a:off x="3963988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796" name="Text Box 44"/>
          <p:cNvSpPr txBox="1">
            <a:spLocks noChangeArrowheads="1"/>
          </p:cNvSpPr>
          <p:nvPr/>
        </p:nvSpPr>
        <p:spPr bwMode="auto">
          <a:xfrm>
            <a:off x="3963988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797" name="Text Box 45"/>
          <p:cNvSpPr txBox="1">
            <a:spLocks noChangeArrowheads="1"/>
          </p:cNvSpPr>
          <p:nvPr/>
        </p:nvSpPr>
        <p:spPr bwMode="auto">
          <a:xfrm>
            <a:off x="3963988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798" name="Text Box 46"/>
          <p:cNvSpPr txBox="1">
            <a:spLocks noChangeArrowheads="1"/>
          </p:cNvSpPr>
          <p:nvPr/>
        </p:nvSpPr>
        <p:spPr bwMode="auto">
          <a:xfrm rot="-2783676">
            <a:off x="3853656" y="1859756"/>
            <a:ext cx="4271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أوريجانوس (185-254)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799" name="Text Box 47"/>
          <p:cNvSpPr txBox="1">
            <a:spLocks noChangeArrowheads="1"/>
          </p:cNvSpPr>
          <p:nvPr/>
        </p:nvSpPr>
        <p:spPr bwMode="auto">
          <a:xfrm>
            <a:off x="4332288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0" name="Text Box 48"/>
          <p:cNvSpPr txBox="1">
            <a:spLocks noChangeArrowheads="1"/>
          </p:cNvSpPr>
          <p:nvPr/>
        </p:nvSpPr>
        <p:spPr bwMode="auto">
          <a:xfrm>
            <a:off x="4332288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1" name="Text Box 49"/>
          <p:cNvSpPr txBox="1">
            <a:spLocks noChangeArrowheads="1"/>
          </p:cNvSpPr>
          <p:nvPr/>
        </p:nvSpPr>
        <p:spPr bwMode="auto">
          <a:xfrm>
            <a:off x="4332288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2" name="Text Box 50"/>
          <p:cNvSpPr txBox="1">
            <a:spLocks noChangeArrowheads="1"/>
          </p:cNvSpPr>
          <p:nvPr/>
        </p:nvSpPr>
        <p:spPr bwMode="auto">
          <a:xfrm>
            <a:off x="4332288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3" name="Text Box 51"/>
          <p:cNvSpPr txBox="1">
            <a:spLocks noChangeArrowheads="1"/>
          </p:cNvSpPr>
          <p:nvPr/>
        </p:nvSpPr>
        <p:spPr bwMode="auto">
          <a:xfrm rot="-2783676">
            <a:off x="4138613" y="225901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كيرلس الأورشليمي (315-386)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04" name="Text Box 52"/>
          <p:cNvSpPr txBox="1">
            <a:spLocks noChangeArrowheads="1"/>
          </p:cNvSpPr>
          <p:nvPr/>
        </p:nvSpPr>
        <p:spPr bwMode="auto">
          <a:xfrm>
            <a:off x="4687888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5" name="Text Box 53"/>
          <p:cNvSpPr txBox="1">
            <a:spLocks noChangeArrowheads="1"/>
          </p:cNvSpPr>
          <p:nvPr/>
        </p:nvSpPr>
        <p:spPr bwMode="auto">
          <a:xfrm>
            <a:off x="4687888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6" name="Text Box 54"/>
          <p:cNvSpPr txBox="1">
            <a:spLocks noChangeArrowheads="1"/>
          </p:cNvSpPr>
          <p:nvPr/>
        </p:nvSpPr>
        <p:spPr bwMode="auto">
          <a:xfrm>
            <a:off x="4687888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7" name="Text Box 55"/>
          <p:cNvSpPr txBox="1">
            <a:spLocks noChangeArrowheads="1"/>
          </p:cNvSpPr>
          <p:nvPr/>
        </p:nvSpPr>
        <p:spPr bwMode="auto">
          <a:xfrm>
            <a:off x="4687888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8" name="Text Box 56"/>
          <p:cNvSpPr txBox="1">
            <a:spLocks noChangeArrowheads="1"/>
          </p:cNvSpPr>
          <p:nvPr/>
        </p:nvSpPr>
        <p:spPr bwMode="auto">
          <a:xfrm rot="-2783676">
            <a:off x="4544219" y="2232819"/>
            <a:ext cx="3957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2000" b="1" dirty="0">
                <a:solidFill>
                  <a:srgbClr val="F0E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ماركيون (140)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09" name="Text Box 57"/>
          <p:cNvSpPr txBox="1">
            <a:spLocks noChangeArrowheads="1"/>
          </p:cNvSpPr>
          <p:nvPr/>
        </p:nvSpPr>
        <p:spPr bwMode="auto">
          <a:xfrm>
            <a:off x="5105400" y="474186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0" name="Text Box 58"/>
          <p:cNvSpPr txBox="1">
            <a:spLocks noChangeArrowheads="1"/>
          </p:cNvSpPr>
          <p:nvPr/>
        </p:nvSpPr>
        <p:spPr bwMode="auto">
          <a:xfrm rot="-2783676">
            <a:off x="4924426" y="2263775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الموراتوري (170)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11" name="Text Box 59"/>
          <p:cNvSpPr txBox="1">
            <a:spLocks noChangeArrowheads="1"/>
          </p:cNvSpPr>
          <p:nvPr/>
        </p:nvSpPr>
        <p:spPr bwMode="auto">
          <a:xfrm>
            <a:off x="5486400" y="4038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2" name="Text Box 60"/>
          <p:cNvSpPr txBox="1">
            <a:spLocks noChangeArrowheads="1"/>
          </p:cNvSpPr>
          <p:nvPr/>
        </p:nvSpPr>
        <p:spPr bwMode="auto">
          <a:xfrm>
            <a:off x="5486400" y="4419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3" name="Text Box 61"/>
          <p:cNvSpPr txBox="1">
            <a:spLocks noChangeArrowheads="1"/>
          </p:cNvSpPr>
          <p:nvPr/>
        </p:nvSpPr>
        <p:spPr bwMode="auto">
          <a:xfrm>
            <a:off x="5473700" y="47498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4" name="Text Box 62"/>
          <p:cNvSpPr txBox="1">
            <a:spLocks noChangeArrowheads="1"/>
          </p:cNvSpPr>
          <p:nvPr/>
        </p:nvSpPr>
        <p:spPr bwMode="auto">
          <a:xfrm>
            <a:off x="5486400" y="511651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5" name="Text Box 63"/>
          <p:cNvSpPr txBox="1">
            <a:spLocks noChangeArrowheads="1"/>
          </p:cNvSpPr>
          <p:nvPr/>
        </p:nvSpPr>
        <p:spPr bwMode="auto">
          <a:xfrm rot="-2783676">
            <a:off x="5307013" y="22653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2000" b="1" dirty="0">
                <a:solidFill>
                  <a:srgbClr val="F0E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باروكوتشيو (206)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16" name="Text Box 64"/>
          <p:cNvSpPr txBox="1">
            <a:spLocks noChangeArrowheads="1"/>
          </p:cNvSpPr>
          <p:nvPr/>
        </p:nvSpPr>
        <p:spPr bwMode="auto">
          <a:xfrm>
            <a:off x="5867400" y="4038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7" name="Text Box 65"/>
          <p:cNvSpPr txBox="1">
            <a:spLocks noChangeArrowheads="1"/>
          </p:cNvSpPr>
          <p:nvPr/>
        </p:nvSpPr>
        <p:spPr bwMode="auto">
          <a:xfrm>
            <a:off x="5867400" y="4419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8" name="Text Box 66"/>
          <p:cNvSpPr txBox="1">
            <a:spLocks noChangeArrowheads="1"/>
          </p:cNvSpPr>
          <p:nvPr/>
        </p:nvSpPr>
        <p:spPr bwMode="auto">
          <a:xfrm>
            <a:off x="5854700" y="47498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9" name="Text Box 67"/>
          <p:cNvSpPr txBox="1">
            <a:spLocks noChangeArrowheads="1"/>
          </p:cNvSpPr>
          <p:nvPr/>
        </p:nvSpPr>
        <p:spPr bwMode="auto">
          <a:xfrm>
            <a:off x="5867400" y="511333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0" name="Text Box 68"/>
          <p:cNvSpPr txBox="1">
            <a:spLocks noChangeArrowheads="1"/>
          </p:cNvSpPr>
          <p:nvPr/>
        </p:nvSpPr>
        <p:spPr bwMode="auto">
          <a:xfrm rot="-2783676">
            <a:off x="5700713" y="2281237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الرسولي (300)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21" name="Text Box 69"/>
          <p:cNvSpPr txBox="1">
            <a:spLocks noChangeArrowheads="1"/>
          </p:cNvSpPr>
          <p:nvPr/>
        </p:nvSpPr>
        <p:spPr bwMode="auto">
          <a:xfrm>
            <a:off x="6248400" y="4038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2" name="Text Box 70"/>
          <p:cNvSpPr txBox="1">
            <a:spLocks noChangeArrowheads="1"/>
          </p:cNvSpPr>
          <p:nvPr/>
        </p:nvSpPr>
        <p:spPr bwMode="auto">
          <a:xfrm>
            <a:off x="6248400" y="4419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3" name="Text Box 71"/>
          <p:cNvSpPr txBox="1">
            <a:spLocks noChangeArrowheads="1"/>
          </p:cNvSpPr>
          <p:nvPr/>
        </p:nvSpPr>
        <p:spPr bwMode="auto">
          <a:xfrm>
            <a:off x="6235700" y="47498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4" name="Text Box 72"/>
          <p:cNvSpPr txBox="1">
            <a:spLocks noChangeArrowheads="1"/>
          </p:cNvSpPr>
          <p:nvPr/>
        </p:nvSpPr>
        <p:spPr bwMode="auto">
          <a:xfrm>
            <a:off x="6248400" y="511333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5" name="Text Box 73"/>
          <p:cNvSpPr txBox="1">
            <a:spLocks noChangeArrowheads="1"/>
          </p:cNvSpPr>
          <p:nvPr/>
        </p:nvSpPr>
        <p:spPr bwMode="auto">
          <a:xfrm rot="-2783676">
            <a:off x="6180138" y="22606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2000" b="1" dirty="0"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تاتيان دياتسيرون (170)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26" name="Text Box 74"/>
          <p:cNvSpPr txBox="1">
            <a:spLocks noChangeArrowheads="1"/>
          </p:cNvSpPr>
          <p:nvPr/>
        </p:nvSpPr>
        <p:spPr bwMode="auto">
          <a:xfrm>
            <a:off x="6654800" y="4016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7" name="Text Box 75"/>
          <p:cNvSpPr txBox="1">
            <a:spLocks noChangeArrowheads="1"/>
          </p:cNvSpPr>
          <p:nvPr/>
        </p:nvSpPr>
        <p:spPr bwMode="auto">
          <a:xfrm>
            <a:off x="6654800" y="4397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8" name="Text Box 76"/>
          <p:cNvSpPr txBox="1">
            <a:spLocks noChangeArrowheads="1"/>
          </p:cNvSpPr>
          <p:nvPr/>
        </p:nvSpPr>
        <p:spPr bwMode="auto">
          <a:xfrm>
            <a:off x="6654800" y="47275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9" name="Text Box 77"/>
          <p:cNvSpPr txBox="1">
            <a:spLocks noChangeArrowheads="1"/>
          </p:cNvSpPr>
          <p:nvPr/>
        </p:nvSpPr>
        <p:spPr bwMode="auto">
          <a:xfrm>
            <a:off x="6667500" y="50942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0" name="Text Box 78"/>
          <p:cNvSpPr txBox="1">
            <a:spLocks noChangeArrowheads="1"/>
          </p:cNvSpPr>
          <p:nvPr/>
        </p:nvSpPr>
        <p:spPr bwMode="auto">
          <a:xfrm rot="-2783676">
            <a:off x="6635751" y="22606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اللاتينية القديمة (150-170)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31" name="Text Box 79"/>
          <p:cNvSpPr txBox="1">
            <a:spLocks noChangeArrowheads="1"/>
          </p:cNvSpPr>
          <p:nvPr/>
        </p:nvSpPr>
        <p:spPr bwMode="auto">
          <a:xfrm>
            <a:off x="7035800" y="4016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2" name="Text Box 80"/>
          <p:cNvSpPr txBox="1">
            <a:spLocks noChangeArrowheads="1"/>
          </p:cNvSpPr>
          <p:nvPr/>
        </p:nvSpPr>
        <p:spPr bwMode="auto">
          <a:xfrm>
            <a:off x="7035800" y="4397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3" name="Text Box 81"/>
          <p:cNvSpPr txBox="1">
            <a:spLocks noChangeArrowheads="1"/>
          </p:cNvSpPr>
          <p:nvPr/>
        </p:nvSpPr>
        <p:spPr bwMode="auto">
          <a:xfrm>
            <a:off x="7035800" y="47275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4" name="Text Box 82"/>
          <p:cNvSpPr txBox="1">
            <a:spLocks noChangeArrowheads="1"/>
          </p:cNvSpPr>
          <p:nvPr/>
        </p:nvSpPr>
        <p:spPr bwMode="auto">
          <a:xfrm>
            <a:off x="7048500" y="509111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5" name="Text Box 83"/>
          <p:cNvSpPr txBox="1">
            <a:spLocks noChangeArrowheads="1"/>
          </p:cNvSpPr>
          <p:nvPr/>
        </p:nvSpPr>
        <p:spPr bwMode="auto">
          <a:xfrm rot="-2783676">
            <a:off x="7092951" y="22780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السريانية</a:t>
            </a:r>
            <a:r>
              <a:rPr kumimoji="0" lang="ar-JO" sz="2000" b="1" i="0" u="none" strike="noStrike" kern="1200" cap="none" spc="0" normalizeH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القديمة (200)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36" name="Text Box 84"/>
          <p:cNvSpPr txBox="1">
            <a:spLocks noChangeArrowheads="1"/>
          </p:cNvSpPr>
          <p:nvPr/>
        </p:nvSpPr>
        <p:spPr bwMode="auto">
          <a:xfrm>
            <a:off x="7416800" y="4016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7" name="Text Box 85"/>
          <p:cNvSpPr txBox="1">
            <a:spLocks noChangeArrowheads="1"/>
          </p:cNvSpPr>
          <p:nvPr/>
        </p:nvSpPr>
        <p:spPr bwMode="auto">
          <a:xfrm>
            <a:off x="7416800" y="4397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8" name="Text Box 86"/>
          <p:cNvSpPr txBox="1">
            <a:spLocks noChangeArrowheads="1"/>
          </p:cNvSpPr>
          <p:nvPr/>
        </p:nvSpPr>
        <p:spPr bwMode="auto">
          <a:xfrm>
            <a:off x="7416800" y="47275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9" name="Text Box 87"/>
          <p:cNvSpPr txBox="1">
            <a:spLocks noChangeArrowheads="1"/>
          </p:cNvSpPr>
          <p:nvPr/>
        </p:nvSpPr>
        <p:spPr bwMode="auto">
          <a:xfrm>
            <a:off x="7429500" y="509111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40" name="Text Box 88"/>
          <p:cNvSpPr txBox="1">
            <a:spLocks noChangeArrowheads="1"/>
          </p:cNvSpPr>
          <p:nvPr/>
        </p:nvSpPr>
        <p:spPr bwMode="auto">
          <a:xfrm>
            <a:off x="5562600" y="914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>
                <a:solidFill>
                  <a:srgbClr val="F0E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قوانين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41" name="Text Box 89"/>
          <p:cNvSpPr txBox="1">
            <a:spLocks noChangeArrowheads="1"/>
          </p:cNvSpPr>
          <p:nvPr/>
        </p:nvSpPr>
        <p:spPr bwMode="auto">
          <a:xfrm>
            <a:off x="7070725" y="914400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ترجمات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42" name="Text Box 90"/>
          <p:cNvSpPr txBox="1">
            <a:spLocks noChangeArrowheads="1"/>
          </p:cNvSpPr>
          <p:nvPr/>
        </p:nvSpPr>
        <p:spPr bwMode="auto">
          <a:xfrm>
            <a:off x="-108520" y="953433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2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قبول الأناجيل الأربعة قبل نيقية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5834" name="Text Box 91"/>
          <p:cNvSpPr txBox="1">
            <a:spLocks noChangeArrowheads="1"/>
          </p:cNvSpPr>
          <p:nvPr/>
        </p:nvSpPr>
        <p:spPr bwMode="auto">
          <a:xfrm>
            <a:off x="76200" y="6477000"/>
            <a:ext cx="609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جايزلر ونيكس، مقدمة للكتاب المقدس (شيكاغو: مودي، 1968)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5835" name="Group 92"/>
          <p:cNvGrpSpPr>
            <a:grpSpLocks/>
          </p:cNvGrpSpPr>
          <p:nvPr/>
        </p:nvGrpSpPr>
        <p:grpSpPr bwMode="auto">
          <a:xfrm>
            <a:off x="990600" y="4995865"/>
            <a:ext cx="1600200" cy="1489075"/>
            <a:chOff x="720" y="3168"/>
            <a:chExt cx="1008" cy="938"/>
          </a:xfrm>
        </p:grpSpPr>
        <p:sp>
          <p:nvSpPr>
            <p:cNvPr id="415839" name="AutoShape 93"/>
            <p:cNvSpPr>
              <a:spLocks noChangeArrowheads="1"/>
            </p:cNvSpPr>
            <p:nvPr/>
          </p:nvSpPr>
          <p:spPr bwMode="auto">
            <a:xfrm>
              <a:off x="768" y="3168"/>
              <a:ext cx="960" cy="912"/>
            </a:xfrm>
            <a:prstGeom prst="upArrowCallout">
              <a:avLst>
                <a:gd name="adj1" fmla="val 26316"/>
                <a:gd name="adj2" fmla="val 26316"/>
                <a:gd name="adj3" fmla="val 16667"/>
                <a:gd name="adj4" fmla="val 66667"/>
              </a:avLst>
            </a:prstGeom>
            <a:solidFill>
              <a:srgbClr val="51515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146846" name="Text Box 94"/>
            <p:cNvSpPr txBox="1">
              <a:spLocks noChangeArrowheads="1"/>
            </p:cNvSpPr>
            <p:nvPr/>
          </p:nvSpPr>
          <p:spPr bwMode="auto">
            <a:xfrm>
              <a:off x="720" y="3524"/>
              <a:ext cx="100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rgbClr val="020009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إنجيل            توما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50-140 م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836" name="Group 95"/>
          <p:cNvGrpSpPr>
            <a:grpSpLocks/>
          </p:cNvGrpSpPr>
          <p:nvPr/>
        </p:nvGrpSpPr>
        <p:grpSpPr bwMode="auto">
          <a:xfrm>
            <a:off x="2590800" y="4995865"/>
            <a:ext cx="1600200" cy="1489075"/>
            <a:chOff x="1728" y="3195"/>
            <a:chExt cx="1008" cy="938"/>
          </a:xfrm>
        </p:grpSpPr>
        <p:sp>
          <p:nvSpPr>
            <p:cNvPr id="415837" name="AutoShape 96"/>
            <p:cNvSpPr>
              <a:spLocks noChangeArrowheads="1"/>
            </p:cNvSpPr>
            <p:nvPr/>
          </p:nvSpPr>
          <p:spPr bwMode="auto">
            <a:xfrm>
              <a:off x="1776" y="3195"/>
              <a:ext cx="960" cy="912"/>
            </a:xfrm>
            <a:prstGeom prst="upArrowCallout">
              <a:avLst>
                <a:gd name="adj1" fmla="val 26316"/>
                <a:gd name="adj2" fmla="val 26316"/>
                <a:gd name="adj3" fmla="val 16667"/>
                <a:gd name="adj4" fmla="val 66667"/>
              </a:avLst>
            </a:prstGeom>
            <a:solidFill>
              <a:srgbClr val="FA0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146849" name="Text Box 97"/>
            <p:cNvSpPr txBox="1">
              <a:spLocks noChangeArrowheads="1"/>
            </p:cNvSpPr>
            <p:nvPr/>
          </p:nvSpPr>
          <p:spPr bwMode="auto">
            <a:xfrm>
              <a:off x="1728" y="3551"/>
              <a:ext cx="100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rgbClr val="020009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إنجيل           يهوذا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</a:b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170 م ؟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-36777" y="106367"/>
            <a:ext cx="8746075" cy="738599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قانون العهد الجديد خلال القرون الأربعة الأولى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هـ. واين هاوس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8653465" y="44451"/>
            <a:ext cx="508343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6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4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4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4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4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4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4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4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4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4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4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4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4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4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4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4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4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4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4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4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4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4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1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4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1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14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14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14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14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14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4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14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14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14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14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14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14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14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14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14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14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6793" grpId="0"/>
      <p:bldP spid="3146794" grpId="0"/>
      <p:bldP spid="3146795" grpId="0"/>
      <p:bldP spid="3146796" grpId="0"/>
      <p:bldP spid="3146797" grpId="0"/>
      <p:bldP spid="3146798" grpId="0"/>
      <p:bldP spid="3146799" grpId="0"/>
      <p:bldP spid="3146800" grpId="0"/>
      <p:bldP spid="3146801" grpId="0"/>
      <p:bldP spid="3146802" grpId="0"/>
      <p:bldP spid="3146803" grpId="0"/>
      <p:bldP spid="3146804" grpId="0"/>
      <p:bldP spid="3146805" grpId="0"/>
      <p:bldP spid="3146806" grpId="0"/>
      <p:bldP spid="3146807" grpId="0"/>
      <p:bldP spid="3146808" grpId="0"/>
      <p:bldP spid="3146809" grpId="0"/>
      <p:bldP spid="3146810" grpId="0"/>
      <p:bldP spid="3146811" grpId="0"/>
      <p:bldP spid="3146812" grpId="0"/>
      <p:bldP spid="3146813" grpId="0"/>
      <p:bldP spid="3146814" grpId="0"/>
      <p:bldP spid="3146815" grpId="0"/>
      <p:bldP spid="3146816" grpId="0"/>
      <p:bldP spid="3146817" grpId="0"/>
      <p:bldP spid="3146818" grpId="0"/>
      <p:bldP spid="3146819" grpId="0"/>
      <p:bldP spid="3146820" grpId="0"/>
      <p:bldP spid="3146821" grpId="0"/>
      <p:bldP spid="3146822" grpId="0"/>
      <p:bldP spid="3146823" grpId="0"/>
      <p:bldP spid="3146824" grpId="0"/>
      <p:bldP spid="3146825" grpId="0"/>
      <p:bldP spid="3146826" grpId="0"/>
      <p:bldP spid="3146827" grpId="0"/>
      <p:bldP spid="3146828" grpId="0"/>
      <p:bldP spid="3146829" grpId="0"/>
      <p:bldP spid="3146830" grpId="0"/>
      <p:bldP spid="3146831" grpId="0"/>
      <p:bldP spid="3146832" grpId="0"/>
      <p:bldP spid="3146833" grpId="0"/>
      <p:bldP spid="3146834" grpId="0"/>
      <p:bldP spid="3146835" grpId="0"/>
      <p:bldP spid="3146836" grpId="0"/>
      <p:bldP spid="3146837" grpId="0"/>
      <p:bldP spid="3146838" grpId="0"/>
      <p:bldP spid="3146839" grpId="0"/>
      <p:bldP spid="3146840" grpId="0"/>
      <p:bldP spid="3146841" grpId="0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114FFB"/>
      </a:dk2>
      <a:lt2>
        <a:srgbClr val="8CF4EA"/>
      </a:lt2>
      <a:accent1>
        <a:srgbClr val="00B7A5"/>
      </a:accent1>
      <a:accent2>
        <a:srgbClr val="D49FFF"/>
      </a:accent2>
      <a:accent3>
        <a:srgbClr val="AAB2FD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114FFB"/>
      </a:dk2>
      <a:lt2>
        <a:srgbClr val="8CF4EA"/>
      </a:lt2>
      <a:accent1>
        <a:srgbClr val="00B7A5"/>
      </a:accent1>
      <a:accent2>
        <a:srgbClr val="D49FFF"/>
      </a:accent2>
      <a:accent3>
        <a:srgbClr val="AAB2FD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772</Words>
  <Application>Microsoft Macintosh PowerPoint</Application>
  <PresentationFormat>On-screen Show (4:3)</PresentationFormat>
  <Paragraphs>191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26</vt:lpstr>
      <vt:lpstr>BONES</vt:lpstr>
      <vt:lpstr>ＭＳ Ｐゴシック</vt:lpstr>
      <vt:lpstr>Times</vt:lpstr>
      <vt:lpstr>Arial</vt:lpstr>
      <vt:lpstr>Arial Black</vt:lpstr>
      <vt:lpstr>Calibri</vt:lpstr>
      <vt:lpstr>Monotype Sorts</vt:lpstr>
      <vt:lpstr>Times New Roman</vt:lpstr>
      <vt:lpstr>Wingdings</vt:lpstr>
      <vt:lpstr>Beam</vt:lpstr>
      <vt:lpstr>5_Blank Presentation</vt:lpstr>
      <vt:lpstr>3_Orbit</vt:lpstr>
      <vt:lpstr>1_Beam</vt:lpstr>
      <vt:lpstr>1_untitled 1</vt:lpstr>
      <vt:lpstr>2_untitled 1</vt:lpstr>
      <vt:lpstr>8_Beam</vt:lpstr>
      <vt:lpstr>دراسات  نقدية  للعهد  الجديد</vt:lpstr>
      <vt:lpstr>قانونية العهد الجديد</vt:lpstr>
      <vt:lpstr>قطع صغيرة مبكرة جداً</vt:lpstr>
      <vt:lpstr>لماذا لا توجدوثائق العهد الجديد الأصلية؟</vt:lpstr>
      <vt:lpstr>قانونية العهد الجديد</vt:lpstr>
      <vt:lpstr>اعتبر بولس  إنجيل لوقا  موحى به  خلال 5 سنوات</vt:lpstr>
      <vt:lpstr>دعا بطرس أيضاً رسائل بولس بالكتب المقدسة</vt:lpstr>
      <vt:lpstr>قانونية العهد الجديد</vt:lpstr>
      <vt:lpstr>Clearing History</vt:lpstr>
      <vt:lpstr>نسخ موجودة من كتابات الوثنيين مقابل كتابات العهد الجديد</vt:lpstr>
      <vt:lpstr>Black</vt:lpstr>
      <vt:lpstr>خلفيات العهد الجديد •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 Canonicity</dc:title>
  <dc:creator>Rick Griffith</dc:creator>
  <cp:lastModifiedBy>Rick Griffith</cp:lastModifiedBy>
  <cp:revision>9</cp:revision>
  <dcterms:created xsi:type="dcterms:W3CDTF">2016-06-11T13:54:09Z</dcterms:created>
  <dcterms:modified xsi:type="dcterms:W3CDTF">2024-01-07T13:48:25Z</dcterms:modified>
</cp:coreProperties>
</file>