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993" r:id="rId2"/>
    <p:sldMasterId id="2147484021" r:id="rId3"/>
    <p:sldMasterId id="2147484034" r:id="rId4"/>
    <p:sldMasterId id="2147484046" r:id="rId5"/>
    <p:sldMasterId id="2147484062" r:id="rId6"/>
    <p:sldMasterId id="2147484075" r:id="rId7"/>
    <p:sldMasterId id="2147484088" r:id="rId8"/>
    <p:sldMasterId id="2147484100" r:id="rId9"/>
    <p:sldMasterId id="2147484114" r:id="rId10"/>
    <p:sldMasterId id="2147484127" r:id="rId11"/>
  </p:sldMasterIdLst>
  <p:notesMasterIdLst>
    <p:notesMasterId r:id="rId50"/>
  </p:notesMasterIdLst>
  <p:sldIdLst>
    <p:sldId id="257" r:id="rId12"/>
    <p:sldId id="266" r:id="rId13"/>
    <p:sldId id="896" r:id="rId14"/>
    <p:sldId id="3999" r:id="rId15"/>
    <p:sldId id="5252" r:id="rId16"/>
    <p:sldId id="5253" r:id="rId17"/>
    <p:sldId id="5254" r:id="rId18"/>
    <p:sldId id="4943" r:id="rId19"/>
    <p:sldId id="291" r:id="rId20"/>
    <p:sldId id="312" r:id="rId21"/>
    <p:sldId id="313" r:id="rId22"/>
    <p:sldId id="314" r:id="rId23"/>
    <p:sldId id="5287" r:id="rId24"/>
    <p:sldId id="277" r:id="rId25"/>
    <p:sldId id="278" r:id="rId26"/>
    <p:sldId id="325" r:id="rId27"/>
    <p:sldId id="274" r:id="rId28"/>
    <p:sldId id="275" r:id="rId29"/>
    <p:sldId id="309" r:id="rId30"/>
    <p:sldId id="320" r:id="rId31"/>
    <p:sldId id="5289" r:id="rId32"/>
    <p:sldId id="507" r:id="rId33"/>
    <p:sldId id="322" r:id="rId34"/>
    <p:sldId id="5288" r:id="rId35"/>
    <p:sldId id="310" r:id="rId36"/>
    <p:sldId id="304" r:id="rId37"/>
    <p:sldId id="290" r:id="rId38"/>
    <p:sldId id="280" r:id="rId39"/>
    <p:sldId id="5290" r:id="rId40"/>
    <p:sldId id="5291" r:id="rId41"/>
    <p:sldId id="279" r:id="rId42"/>
    <p:sldId id="281" r:id="rId43"/>
    <p:sldId id="282" r:id="rId44"/>
    <p:sldId id="283" r:id="rId45"/>
    <p:sldId id="329" r:id="rId46"/>
    <p:sldId id="327" r:id="rId47"/>
    <p:sldId id="895" r:id="rId48"/>
    <p:sldId id="334" r:id="rId4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B594"/>
    <a:srgbClr val="B6A077"/>
    <a:srgbClr val="BA6172"/>
    <a:srgbClr val="660066"/>
    <a:srgbClr val="000099"/>
    <a:srgbClr val="BA123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00" autoAdjust="0"/>
    <p:restoredTop sz="71682" autoAdjust="0"/>
  </p:normalViewPr>
  <p:slideViewPr>
    <p:cSldViewPr>
      <p:cViewPr varScale="1">
        <p:scale>
          <a:sx n="83" d="100"/>
          <a:sy n="83" d="100"/>
        </p:scale>
        <p:origin x="200" y="648"/>
      </p:cViewPr>
      <p:guideLst>
        <p:guide orient="horz" pos="2304"/>
        <p:guide pos="2880"/>
      </p:guideLst>
    </p:cSldViewPr>
  </p:slideViewPr>
  <p:outlineViewPr>
    <p:cViewPr>
      <p:scale>
        <a:sx n="33" d="100"/>
        <a:sy n="33" d="100"/>
      </p:scale>
      <p:origin x="0" y="0"/>
    </p:cViewPr>
  </p:outlineViewPr>
  <p:notesTextViewPr>
    <p:cViewPr>
      <p:scale>
        <a:sx n="100" d="100"/>
        <a:sy n="100" d="100"/>
      </p:scale>
      <p:origin x="0" y="-48"/>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14131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0" charset="0"/>
                <a:ea typeface="+mn-ea"/>
                <a:cs typeface="+mn-cs"/>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131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14131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17531DB7-FA5E-E249-933C-F9CB65E16286}" type="slidenum">
              <a:rPr lang="en-US"/>
              <a:pPr>
                <a:defRPr/>
              </a:pPr>
              <a:t>‹#›</a:t>
            </a:fld>
            <a:endParaRPr lang="en-US"/>
          </a:p>
        </p:txBody>
      </p:sp>
    </p:spTree>
    <p:extLst>
      <p:ext uri="{BB962C8B-B14F-4D97-AF65-F5344CB8AC3E}">
        <p14:creationId xmlns:p14="http://schemas.microsoft.com/office/powerpoint/2010/main" val="21983376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228E55-34B6-734E-80A2-031AD811C69D}" type="slidenum">
              <a:rPr lang="en-US" sz="1200"/>
              <a:pPr eaLnBrk="1" hangingPunct="1"/>
              <a:t>1</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005032-61FC-CC44-A9BA-A22BB7F44385}" type="slidenum">
              <a:rPr lang="en-US" sz="1200"/>
              <a:pPr eaLnBrk="1" hangingPunct="1"/>
              <a:t>10</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A8D271-E4E8-9149-A923-45B1F2FC11DF}" type="slidenum">
              <a:rPr lang="en-US" sz="1200"/>
              <a:pPr eaLnBrk="1" hangingPunct="1"/>
              <a:t>11</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5642F6-6F1A-3246-824A-32EF173F3BB4}" type="slidenum">
              <a:rPr lang="en-US" sz="1200"/>
              <a:pPr eaLnBrk="1" hangingPunct="1"/>
              <a:t>12</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AA86B6-39EA-7945-8E6F-BE31E33B68D8}" type="slidenum">
              <a:rPr lang="en-US" sz="1200"/>
              <a:pPr eaLnBrk="1" hangingPunct="1"/>
              <a:t>16</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D6E207-07D7-B444-A497-98B821D41D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8CD56D-3EF4-3D4C-AA00-14ECBA30EE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D3AE8F-A98E-904C-8300-ED6F00F545FA}" type="slidenum">
              <a:rPr lang="en-US" sz="1200"/>
              <a:pPr eaLnBrk="1" hangingPunct="1"/>
              <a:t>19</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4A75EA-A550-3840-A32D-1560276C1DE5}" type="slidenum">
              <a:rPr lang="en-US" sz="1200"/>
              <a:pPr eaLnBrk="1" hangingPunct="1"/>
              <a:t>20</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fell into two distinct periods alliterated in English by P and S:</a:t>
            </a:r>
          </a:p>
          <a:p>
            <a:pPr eaLnBrk="1" hangingPunct="1"/>
            <a:r>
              <a:rPr lang="en-US" dirty="0">
                <a:latin typeface="Times New Roman" charset="0"/>
                <a:ea typeface="ＭＳ Ｐゴシック" charset="0"/>
                <a:cs typeface="ＭＳ Ｐゴシック" charset="0"/>
              </a:rPr>
              <a:t>• Ptolemies ruled with Peace</a:t>
            </a:r>
          </a:p>
          <a:p>
            <a:pPr eaLnBrk="1" hangingPunct="1"/>
            <a:r>
              <a:rPr lang="en-US" dirty="0">
                <a:latin typeface="Times New Roman" charset="0"/>
                <a:ea typeface="ＭＳ Ｐゴシック" charset="0"/>
                <a:cs typeface="ＭＳ Ｐゴシック" charset="0"/>
              </a:rPr>
              <a:t>• Seleucids ruled with the Sword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NB-05-Politics 2 Ptolemies-20</a:t>
            </a:r>
          </a:p>
          <a:p>
            <a:pPr eaLnBrk="1" hangingPunct="1"/>
            <a:r>
              <a:rPr lang="en-US" dirty="0">
                <a:latin typeface="Times New Roman" charset="0"/>
                <a:ea typeface="ＭＳ Ｐゴシック" charset="0"/>
                <a:cs typeface="ＭＳ Ｐゴシック" charset="0"/>
              </a:rPr>
              <a:t>OS-27-Daniel-503</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CE7F88-836F-8B48-AABD-0744F890B398}" type="slidenum">
              <a:rPr lang="en-US" sz="1200"/>
              <a:pPr eaLnBrk="1" hangingPunct="1"/>
              <a:t>2</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EAE72E-40BC-084F-89CD-C2ACC9CE79C4}" type="slidenum">
              <a:rPr lang="en-US" sz="1200"/>
              <a:pPr eaLnBrk="1" hangingPunct="1"/>
              <a:t>23</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OS-27-Daniel-505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246AFE-FFFC-5B43-A392-1952B2CA5FF8}" type="slidenum">
              <a:rPr lang="en-US" sz="1200"/>
              <a:pPr eaLnBrk="1" hangingPunct="1"/>
              <a:t>25</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CE831A-7022-2745-9FAA-5B5E8FF98AC2}" type="slidenum">
              <a:rPr lang="en-US" sz="1200"/>
              <a:pPr eaLnBrk="1" hangingPunct="1"/>
              <a:t>26</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30325D-DC78-004D-8D23-0DC977C373A4}" type="slidenum">
              <a:rPr lang="en-US" sz="1200"/>
              <a:pPr eaLnBrk="1" hangingPunct="1"/>
              <a:t>27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9F3CD9-CF77-8B41-A7C7-ED23EB6F7C1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0B61DD-3071-A54A-BF25-A33D0A991FA4}" type="slidenum">
              <a:rPr lang="en-US" sz="1200"/>
              <a:pPr eaLnBrk="1" hangingPunct="1"/>
              <a:t>36</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1</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F436A-CEF1-B648-BB16-0194DD65FD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In your small group, decide the correct order and the correct empire of these five developments.</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Common-414</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OS-12-2 Kings-239</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OS-14-2 Chron-315</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OS-14-2 Chron-346</a:t>
            </a: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07"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Common-418</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0C4901-C85F-B54F-807D-7E0D5C3C7DB4}" type="slidenum">
              <a:rPr lang="en-US" sz="1200"/>
              <a:pPr eaLnBrk="1" hangingPunct="1"/>
              <a:t>9</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5427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631168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313643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34975878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731170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845552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1372580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355218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29374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4295287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2743485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38952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38049066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5095381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5674255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13084331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21975770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2371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21072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17026510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7075622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1570023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134181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73321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3862876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8578"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71377AB-02C7-5845-8266-201BA8996595}" type="slidenum">
              <a:rPr lang="en-US"/>
              <a:pPr>
                <a:defRPr/>
              </a:pPr>
              <a:t>‹#›</a:t>
            </a:fld>
            <a:endParaRPr lang="en-US"/>
          </a:p>
        </p:txBody>
      </p:sp>
    </p:spTree>
    <p:extLst>
      <p:ext uri="{BB962C8B-B14F-4D97-AF65-F5344CB8AC3E}">
        <p14:creationId xmlns:p14="http://schemas.microsoft.com/office/powerpoint/2010/main" val="3547476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1E20C83-5F68-2A4D-A3CD-6C892A2494F5}" type="slidenum">
              <a:rPr lang="en-US"/>
              <a:pPr>
                <a:defRPr/>
              </a:pPr>
              <a:t>‹#›</a:t>
            </a:fld>
            <a:endParaRPr lang="en-US"/>
          </a:p>
        </p:txBody>
      </p:sp>
    </p:spTree>
    <p:extLst>
      <p:ext uri="{BB962C8B-B14F-4D97-AF65-F5344CB8AC3E}">
        <p14:creationId xmlns:p14="http://schemas.microsoft.com/office/powerpoint/2010/main" val="24829001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10712BD-C34E-9641-B5DC-94745B54C180}" type="slidenum">
              <a:rPr lang="en-US"/>
              <a:pPr>
                <a:defRPr/>
              </a:pPr>
              <a:t>‹#›</a:t>
            </a:fld>
            <a:endParaRPr lang="en-US"/>
          </a:p>
        </p:txBody>
      </p:sp>
    </p:spTree>
    <p:extLst>
      <p:ext uri="{BB962C8B-B14F-4D97-AF65-F5344CB8AC3E}">
        <p14:creationId xmlns:p14="http://schemas.microsoft.com/office/powerpoint/2010/main" val="2663994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317FB86-DF61-4840-B67D-F7E27B08572E}" type="slidenum">
              <a:rPr lang="en-US"/>
              <a:pPr>
                <a:defRPr/>
              </a:pPr>
              <a:t>‹#›</a:t>
            </a:fld>
            <a:endParaRPr lang="en-US"/>
          </a:p>
        </p:txBody>
      </p:sp>
    </p:spTree>
    <p:extLst>
      <p:ext uri="{BB962C8B-B14F-4D97-AF65-F5344CB8AC3E}">
        <p14:creationId xmlns:p14="http://schemas.microsoft.com/office/powerpoint/2010/main" val="3226425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083392A2-5583-254F-B686-3428B88F9D6A}" type="slidenum">
              <a:rPr lang="en-US"/>
              <a:pPr>
                <a:defRPr/>
              </a:pPr>
              <a:t>‹#›</a:t>
            </a:fld>
            <a:endParaRPr lang="en-US"/>
          </a:p>
        </p:txBody>
      </p:sp>
    </p:spTree>
    <p:extLst>
      <p:ext uri="{BB962C8B-B14F-4D97-AF65-F5344CB8AC3E}">
        <p14:creationId xmlns:p14="http://schemas.microsoft.com/office/powerpoint/2010/main" val="3071575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B5F040F-E62E-A745-A2E2-897C31D8EFBB}" type="slidenum">
              <a:rPr lang="en-US"/>
              <a:pPr>
                <a:defRPr/>
              </a:pPr>
              <a:t>‹#›</a:t>
            </a:fld>
            <a:endParaRPr lang="en-US"/>
          </a:p>
        </p:txBody>
      </p:sp>
    </p:spTree>
    <p:extLst>
      <p:ext uri="{BB962C8B-B14F-4D97-AF65-F5344CB8AC3E}">
        <p14:creationId xmlns:p14="http://schemas.microsoft.com/office/powerpoint/2010/main" val="20348140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4D7DF93-2A12-A947-BDC0-2807421DBFEA}" type="slidenum">
              <a:rPr lang="en-US"/>
              <a:pPr>
                <a:defRPr/>
              </a:pPr>
              <a:t>‹#›</a:t>
            </a:fld>
            <a:endParaRPr lang="en-US"/>
          </a:p>
        </p:txBody>
      </p:sp>
    </p:spTree>
    <p:extLst>
      <p:ext uri="{BB962C8B-B14F-4D97-AF65-F5344CB8AC3E}">
        <p14:creationId xmlns:p14="http://schemas.microsoft.com/office/powerpoint/2010/main" val="4127686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ED43DB13-8DDB-794B-95E5-58D33F305586}" type="slidenum">
              <a:rPr lang="en-US"/>
              <a:pPr>
                <a:defRPr/>
              </a:pPr>
              <a:t>‹#›</a:t>
            </a:fld>
            <a:endParaRPr lang="en-US"/>
          </a:p>
        </p:txBody>
      </p:sp>
    </p:spTree>
    <p:extLst>
      <p:ext uri="{BB962C8B-B14F-4D97-AF65-F5344CB8AC3E}">
        <p14:creationId xmlns:p14="http://schemas.microsoft.com/office/powerpoint/2010/main" val="36618761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50CD2E7-2F41-234B-A852-B466BAAEE199}" type="slidenum">
              <a:rPr lang="en-US"/>
              <a:pPr>
                <a:defRPr/>
              </a:pPr>
              <a:t>‹#›</a:t>
            </a:fld>
            <a:endParaRPr lang="en-US"/>
          </a:p>
        </p:txBody>
      </p:sp>
    </p:spTree>
    <p:extLst>
      <p:ext uri="{BB962C8B-B14F-4D97-AF65-F5344CB8AC3E}">
        <p14:creationId xmlns:p14="http://schemas.microsoft.com/office/powerpoint/2010/main" val="866100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DDE9C6E-F897-AB41-A35A-41DC69E209B8}" type="slidenum">
              <a:rPr lang="en-US"/>
              <a:pPr>
                <a:defRPr/>
              </a:pPr>
              <a:t>‹#›</a:t>
            </a:fld>
            <a:endParaRPr lang="en-US"/>
          </a:p>
        </p:txBody>
      </p:sp>
    </p:spTree>
    <p:extLst>
      <p:ext uri="{BB962C8B-B14F-4D97-AF65-F5344CB8AC3E}">
        <p14:creationId xmlns:p14="http://schemas.microsoft.com/office/powerpoint/2010/main" val="444996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2744317-9167-1343-8DA4-20B34D66D0E1}" type="slidenum">
              <a:rPr lang="en-US"/>
              <a:pPr>
                <a:defRPr/>
              </a:pPr>
              <a:t>‹#›</a:t>
            </a:fld>
            <a:endParaRPr lang="en-US"/>
          </a:p>
        </p:txBody>
      </p:sp>
    </p:spTree>
    <p:extLst>
      <p:ext uri="{BB962C8B-B14F-4D97-AF65-F5344CB8AC3E}">
        <p14:creationId xmlns:p14="http://schemas.microsoft.com/office/powerpoint/2010/main" val="341872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03266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724012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031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199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33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389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654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43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27053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826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7161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604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0430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1085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995782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656549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536733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0513998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7512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7398223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429811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148855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643100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817338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5089048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8590369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3952980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476242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94893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310102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210542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556901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1788598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502282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418812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413787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217040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1012023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30137822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3032556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137662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460382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1388364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4281042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3898510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622120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4127297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3730854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4076294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3332862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523843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47509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4131919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23944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763033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2188851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1999366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100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4701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3052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441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897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845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708520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1386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27612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73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87475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4692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71447330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2540033715"/>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427021425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3753045160"/>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371750856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98443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241546807"/>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426214846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351785545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311827117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3298252549"/>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114389150"/>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37093792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34339861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32085730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305920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82"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442295"/>
      </p:ext>
    </p:extLst>
  </p:cSld>
  <p:clrMap bg1="dk2" tx1="lt1" bg2="dk1"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0" charset="0"/>
                <a:ea typeface="+mn-ea"/>
                <a:cs typeface="+mn-cs"/>
              </a:endParaRPr>
            </a:p>
          </p:txBody>
        </p:sp>
        <p:grpSp>
          <p:nvGrpSpPr>
            <p:cNvPr id="14345" name="Group 4"/>
            <p:cNvGrpSpPr>
              <a:grpSpLocks/>
            </p:cNvGrpSpPr>
            <p:nvPr/>
          </p:nvGrpSpPr>
          <p:grpSpPr bwMode="auto">
            <a:xfrm>
              <a:off x="48" y="102"/>
              <a:ext cx="96" cy="4128"/>
              <a:chOff x="48" y="102"/>
              <a:chExt cx="96" cy="4128"/>
            </a:xfrm>
          </p:grpSpPr>
          <p:sp>
            <p:nvSpPr>
              <p:cNvPr id="1434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4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5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6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7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7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7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7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37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4339"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A487BFF5-C555-F342-B60B-FB65D8EC3977}"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855719"/>
      </p:ext>
    </p:extLst>
  </p:cSld>
  <p:clrMap bg1="dk2" tx1="lt1" bg2="dk1" tx2="lt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36721"/>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521521054"/>
      </p:ext>
    </p:extLst>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797689"/>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593750"/>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4750585"/>
      </p:ext>
    </p:extLst>
  </p:cSld>
  <p:clrMap bg1="dk2" tx1="lt1" bg2="dk1"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31256321"/>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81748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4.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10.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e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e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5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8"/>
          <p:cNvSpPr>
            <a:spLocks noChangeArrowheads="1"/>
          </p:cNvSpPr>
          <p:nvPr/>
        </p:nvSpPr>
        <p:spPr bwMode="auto">
          <a:xfrm>
            <a:off x="3267075" y="8667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latin typeface="Arial" panose="020B0604020202020204" pitchFamily="34" charset="0"/>
              <a:cs typeface="Arial" panose="020B0604020202020204" pitchFamily="34" charset="0"/>
            </a:endParaRPr>
          </a:p>
        </p:txBody>
      </p:sp>
      <p:sp>
        <p:nvSpPr>
          <p:cNvPr id="39938" name="Text Box 9"/>
          <p:cNvSpPr txBox="1">
            <a:spLocks noChangeArrowheads="1"/>
          </p:cNvSpPr>
          <p:nvPr/>
        </p:nvSpPr>
        <p:spPr bwMode="auto">
          <a:xfrm>
            <a:off x="8686800" y="0"/>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chemeClr val="bg2"/>
                </a:solidFill>
                <a:latin typeface="Arial" panose="020B0604020202020204" pitchFamily="34" charset="0"/>
                <a:cs typeface="Arial" panose="020B0604020202020204" pitchFamily="34" charset="0"/>
              </a:rPr>
              <a:t>8</a:t>
            </a:r>
          </a:p>
        </p:txBody>
      </p:sp>
      <p:sp>
        <p:nvSpPr>
          <p:cNvPr id="6154" name="Rectangle 10"/>
          <p:cNvSpPr>
            <a:spLocks noGrp="1" noChangeArrowheads="1"/>
          </p:cNvSpPr>
          <p:nvPr>
            <p:ph type="title" idx="4294967295"/>
          </p:nvPr>
        </p:nvSpPr>
        <p:spPr>
          <a:xfrm>
            <a:off x="381000" y="821855"/>
            <a:ext cx="3352801" cy="2824335"/>
          </a:xfrm>
          <a:noFill/>
          <a:ln>
            <a:noFill/>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p>
            <a:pPr eaLnBrk="1" hangingPunct="1"/>
            <a:r>
              <a:rPr lang="ar-JO" sz="4800" b="1" kern="1200" dirty="0">
                <a:solidFill>
                  <a:schemeClr val="tx1"/>
                </a:solidFill>
                <a:effectLst>
                  <a:glow rad="101600">
                    <a:schemeClr val="bg2"/>
                  </a:glow>
                </a:effectLst>
                <a:latin typeface="Arial" panose="020B0604020202020204" pitchFamily="34" charset="0"/>
                <a:ea typeface="+mj-ea"/>
                <a:cs typeface="Arial" panose="020B0604020202020204" pitchFamily="34" charset="0"/>
              </a:rPr>
              <a:t>الخلفيات           السياسية              القسم الثاني</a:t>
            </a:r>
            <a:endParaRPr lang="en-US" sz="4800" b="1" kern="1200" dirty="0">
              <a:solidFill>
                <a:schemeClr val="tx1"/>
              </a:solidFill>
              <a:effectLst>
                <a:glow rad="101600">
                  <a:schemeClr val="bg2"/>
                </a:glow>
              </a:effectLst>
              <a:latin typeface="Arial" panose="020B0604020202020204" pitchFamily="34" charset="0"/>
              <a:ea typeface="+mj-ea"/>
              <a:cs typeface="Arial" panose="020B0604020202020204" pitchFamily="34" charset="0"/>
            </a:endParaRPr>
          </a:p>
        </p:txBody>
      </p:sp>
      <p:pic>
        <p:nvPicPr>
          <p:cNvPr id="39940" name="Picture 11" descr="Troja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764704"/>
            <a:ext cx="2814638"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470D7AD-0AA2-AD60-9220-91036025EE75}"/>
              </a:ext>
            </a:extLst>
          </p:cNvPr>
          <p:cNvSpPr>
            <a:spLocks noChangeArrowheads="1"/>
          </p:cNvSpPr>
          <p:nvPr/>
        </p:nvSpPr>
        <p:spPr bwMode="auto">
          <a:xfrm>
            <a:off x="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Rectangle 10">
            <a:extLst>
              <a:ext uri="{FF2B5EF4-FFF2-40B4-BE49-F238E27FC236}">
                <a16:creationId xmlns:a16="http://schemas.microsoft.com/office/drawing/2014/main" id="{E47898FC-FB70-D3BD-E41E-C0CD86A5EF50}"/>
              </a:ext>
            </a:extLst>
          </p:cNvPr>
          <p:cNvSpPr txBox="1">
            <a:spLocks noChangeArrowheads="1"/>
          </p:cNvSpPr>
          <p:nvPr/>
        </p:nvSpPr>
        <p:spPr bwMode="auto">
          <a:xfrm>
            <a:off x="381000" y="3782356"/>
            <a:ext cx="5029200" cy="1584696"/>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eaLnBrk="1" hangingPunct="1">
              <a:defRPr/>
            </a:pPr>
            <a:r>
              <a:rPr lang="ar-JO" sz="4000" b="1" dirty="0">
                <a:solidFill>
                  <a:schemeClr val="tx1"/>
                </a:solidFill>
                <a:effectLst>
                  <a:glow rad="101600">
                    <a:schemeClr val="bg2"/>
                  </a:glow>
                </a:effectLst>
                <a:latin typeface="Arial" panose="020B0604020202020204" pitchFamily="34" charset="0"/>
                <a:ea typeface="+mj-ea"/>
                <a:cs typeface="Arial" panose="020B0604020202020204" pitchFamily="34" charset="0"/>
              </a:rPr>
              <a:t>البطالمة حتى 63 ق.م</a:t>
            </a:r>
          </a:p>
          <a:p>
            <a:pPr eaLnBrk="1" hangingPunct="1">
              <a:defRPr/>
            </a:pPr>
            <a:r>
              <a:rPr lang="ar-JO" sz="4000" b="1" dirty="0">
                <a:solidFill>
                  <a:schemeClr val="tx1"/>
                </a:solidFill>
                <a:effectLst>
                  <a:glow rad="101600">
                    <a:schemeClr val="bg2"/>
                  </a:glow>
                </a:effectLst>
                <a:latin typeface="Arial" panose="020B0604020202020204" pitchFamily="34" charset="0"/>
                <a:ea typeface="+mj-ea"/>
                <a:cs typeface="Arial" panose="020B0604020202020204" pitchFamily="34" charset="0"/>
              </a:rPr>
              <a:t>(بومباي)</a:t>
            </a:r>
            <a:endParaRPr lang="en-US" sz="4000" b="1" dirty="0">
              <a:solidFill>
                <a:schemeClr val="tx1"/>
              </a:solidFill>
              <a:effectLst>
                <a:glow rad="101600">
                  <a:schemeClr val="bg2"/>
                </a:glow>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Hasmonean0001"/>
          <p:cNvPicPr>
            <a:picLocks noChangeAspect="1" noChangeArrowheads="1"/>
          </p:cNvPicPr>
          <p:nvPr/>
        </p:nvPicPr>
        <p:blipFill>
          <a:blip r:embed="rId3" cstate="screen">
            <a:lum bright="14000" contrast="54000"/>
            <a:extLst>
              <a:ext uri="{28A0092B-C50C-407E-A947-70E740481C1C}">
                <a14:useLocalDpi xmlns:a14="http://schemas.microsoft.com/office/drawing/2010/main"/>
              </a:ext>
            </a:extLst>
          </a:blip>
          <a:srcRect/>
          <a:stretch>
            <a:fillRect/>
          </a:stretch>
        </p:blipFill>
        <p:spPr bwMode="auto">
          <a:xfrm>
            <a:off x="2139950" y="-228600"/>
            <a:ext cx="4864100" cy="658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9" name="Rectangle 7"/>
          <p:cNvSpPr>
            <a:spLocks noGrp="1" noChangeArrowheads="1"/>
          </p:cNvSpPr>
          <p:nvPr>
            <p:ph type="ctrTitle"/>
          </p:nvPr>
        </p:nvSpPr>
        <p:spPr>
          <a:xfrm>
            <a:off x="0" y="5715000"/>
            <a:ext cx="9144000" cy="1143000"/>
          </a:xfrm>
          <a:solidFill>
            <a:srgbClr val="BA1236"/>
          </a:solidFill>
        </p:spPr>
        <p:txBody>
          <a:bodyPr anchor="t"/>
          <a:lstStyle/>
          <a:p>
            <a:pPr eaLnBrk="1" hangingPunct="1">
              <a:spcBef>
                <a:spcPct val="20000"/>
              </a:spcBef>
              <a:buClr>
                <a:schemeClr val="tx2"/>
              </a:buClr>
              <a:buSzPct val="75000"/>
              <a:buFont typeface="Wingdings" charset="0"/>
              <a:buNone/>
              <a:defRPr/>
            </a:pPr>
            <a:r>
              <a:rPr lang="ar-JO" sz="3200" dirty="0">
                <a:solidFill>
                  <a:srgbClr val="FFFFFF"/>
                </a:solidFill>
                <a:effectLst>
                  <a:outerShdw blurRad="38100" dist="38100" dir="2700000" algn="tl">
                    <a:srgbClr val="000000"/>
                  </a:outerShdw>
                </a:effectLst>
                <a:latin typeface="Arial" charset="0"/>
                <a:ea typeface="ＭＳ Ｐゴシック" charset="0"/>
              </a:rPr>
              <a:t>عرف القراصنة (الفايكنج) بالطبع أهمية تمارين التمدد قبل الهجوم.        اليونانيون أيضا!</a:t>
            </a:r>
            <a:endParaRPr lang="en-US" sz="3200" dirty="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Snake"/>
          <p:cNvPicPr>
            <a:picLocks noChangeAspect="1" noChangeArrowheads="1"/>
          </p:cNvPicPr>
          <p:nvPr/>
        </p:nvPicPr>
        <p:blipFill>
          <a:blip r:embed="rId3" cstate="screen">
            <a:lum contrast="50000"/>
            <a:extLst>
              <a:ext uri="{28A0092B-C50C-407E-A947-70E740481C1C}">
                <a14:useLocalDpi xmlns:a14="http://schemas.microsoft.com/office/drawing/2010/main"/>
              </a:ext>
            </a:extLst>
          </a:blip>
          <a:srcRect/>
          <a:stretch>
            <a:fillRect/>
          </a:stretch>
        </p:blipFill>
        <p:spPr bwMode="auto">
          <a:xfrm>
            <a:off x="2057400" y="0"/>
            <a:ext cx="47244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5" name="Rectangle 5"/>
          <p:cNvSpPr>
            <a:spLocks noGrp="1" noChangeArrowheads="1"/>
          </p:cNvSpPr>
          <p:nvPr>
            <p:ph type="ctrTitle"/>
          </p:nvPr>
        </p:nvSpPr>
        <p:spPr>
          <a:xfrm>
            <a:off x="266700" y="6248400"/>
            <a:ext cx="8610600" cy="609600"/>
          </a:xfrm>
          <a:solidFill>
            <a:srgbClr val="BA1236"/>
          </a:solidFill>
        </p:spPr>
        <p:txBody>
          <a:bodyPr anchor="t"/>
          <a:lstStyle/>
          <a:p>
            <a:pPr eaLnBrk="1" hangingPunct="1">
              <a:spcBef>
                <a:spcPct val="20000"/>
              </a:spcBef>
              <a:buClr>
                <a:schemeClr val="tx2"/>
              </a:buClr>
              <a:buSzPct val="75000"/>
              <a:buFont typeface="Wingdings" charset="0"/>
              <a:buNone/>
              <a:defRPr/>
            </a:pPr>
            <a:r>
              <a:rPr lang="ar-JO" sz="3200" dirty="0">
                <a:solidFill>
                  <a:srgbClr val="FFFFFF"/>
                </a:solidFill>
                <a:effectLst>
                  <a:outerShdw blurRad="38100" dist="38100" dir="2700000" algn="tl">
                    <a:srgbClr val="000000"/>
                  </a:outerShdw>
                </a:effectLst>
                <a:latin typeface="Arial" charset="0"/>
                <a:ea typeface="ＭＳ Ｐゴシック" charset="0"/>
              </a:rPr>
              <a:t>التاريخ والأفعى</a:t>
            </a:r>
            <a:endParaRPr lang="en-US" sz="3200" dirty="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Weiner Dog0001"/>
          <p:cNvPicPr>
            <a:picLocks noChangeAspect="1" noChangeArrowheads="1"/>
          </p:cNvPicPr>
          <p:nvPr/>
        </p:nvPicPr>
        <p:blipFill>
          <a:blip r:embed="rId3" cstate="screen">
            <a:lum contrast="48000"/>
            <a:extLst>
              <a:ext uri="{28A0092B-C50C-407E-A947-70E740481C1C}">
                <a14:useLocalDpi xmlns:a14="http://schemas.microsoft.com/office/drawing/2010/main"/>
              </a:ext>
            </a:extLst>
          </a:blip>
          <a:srcRect/>
          <a:stretch>
            <a:fillRect/>
          </a:stretch>
        </p:blipFill>
        <p:spPr bwMode="auto">
          <a:xfrm>
            <a:off x="2057400" y="76200"/>
            <a:ext cx="50292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Rectangle 5"/>
          <p:cNvSpPr>
            <a:spLocks noGrp="1" noChangeArrowheads="1"/>
          </p:cNvSpPr>
          <p:nvPr>
            <p:ph type="ctrTitle"/>
          </p:nvPr>
        </p:nvSpPr>
        <p:spPr>
          <a:xfrm>
            <a:off x="304800" y="6019800"/>
            <a:ext cx="8534400" cy="609600"/>
          </a:xfrm>
          <a:solidFill>
            <a:srgbClr val="BA1236"/>
          </a:solidFill>
        </p:spPr>
        <p:txBody>
          <a:bodyPr anchor="t"/>
          <a:lstStyle/>
          <a:p>
            <a:pPr eaLnBrk="1" hangingPunct="1">
              <a:lnSpc>
                <a:spcPct val="90000"/>
              </a:lnSpc>
              <a:spcBef>
                <a:spcPct val="20000"/>
              </a:spcBef>
              <a:buClr>
                <a:schemeClr val="tx2"/>
              </a:buClr>
              <a:buSzPct val="75000"/>
              <a:buFont typeface="Wingdings" charset="0"/>
              <a:buNone/>
              <a:defRPr/>
            </a:pPr>
            <a:r>
              <a:rPr lang="ar-JO" altLang="ja-JP" sz="3200" dirty="0">
                <a:solidFill>
                  <a:srgbClr val="FFFFFF"/>
                </a:solidFill>
                <a:effectLst>
                  <a:outerShdw blurRad="38100" dist="38100" dir="2700000" algn="tl">
                    <a:srgbClr val="000000"/>
                  </a:outerShdw>
                </a:effectLst>
                <a:latin typeface="Arial" charset="0"/>
                <a:ea typeface="ＭＳ Ｐゴシック" charset="0"/>
              </a:rPr>
              <a:t>افتح البوابة! إنه كلب وينر كبير!</a:t>
            </a:r>
            <a:endParaRPr lang="en-US" sz="3200" dirty="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بعد الإسكندر</a:t>
            </a:r>
            <a:endParaRPr lang="en-US"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324600" y="609600"/>
            <a:ext cx="2819400" cy="2743200"/>
          </a:xfrm>
        </p:spPr>
        <p:txBody>
          <a:bodyPr/>
          <a:lstStyle/>
          <a:p>
            <a:pPr algn="ctr" eaLnBrk="1" hangingPunct="1">
              <a:defRPr/>
            </a:pPr>
            <a:r>
              <a:rPr lang="ar-JO" b="1" dirty="0">
                <a:solidFill>
                  <a:schemeClr val="tx1"/>
                </a:solidFill>
                <a:latin typeface="Arial" panose="020B0604020202020204" pitchFamily="34" charset="0"/>
                <a:cs typeface="Arial" panose="020B0604020202020204" pitchFamily="34" charset="0"/>
              </a:rPr>
              <a:t>حدود   إسرائيل      في         العهد الجديد</a:t>
            </a:r>
            <a:endParaRPr lang="en-US" b="1" dirty="0">
              <a:solidFill>
                <a:schemeClr val="tx1"/>
              </a:solidFill>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 Box 4"/>
          <p:cNvSpPr txBox="1">
            <a:spLocks noChangeArrowheads="1"/>
          </p:cNvSpPr>
          <p:nvPr/>
        </p:nvSpPr>
        <p:spPr bwMode="auto">
          <a:xfrm>
            <a:off x="8476069" y="0"/>
            <a:ext cx="704039" cy="461665"/>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Jerusalem Phoneboo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5450" y="-1154113"/>
            <a:ext cx="5753100" cy="916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Rectangle 5"/>
          <p:cNvSpPr>
            <a:spLocks noGrp="1" noChangeArrowheads="1"/>
          </p:cNvSpPr>
          <p:nvPr>
            <p:ph type="title"/>
          </p:nvPr>
        </p:nvSpPr>
        <p:spPr>
          <a:xfrm>
            <a:off x="0" y="0"/>
            <a:ext cx="9144000" cy="1143000"/>
          </a:xfrm>
          <a:solidFill>
            <a:schemeClr val="tx1"/>
          </a:solidFill>
        </p:spPr>
        <p:txBody>
          <a:bodyPr/>
          <a:lstStyle/>
          <a:p>
            <a:pPr algn="ctr" eaLnBrk="1" hangingPunct="1"/>
            <a:r>
              <a:rPr lang="ar-JO" b="1" dirty="0">
                <a:solidFill>
                  <a:schemeClr val="bg2"/>
                </a:solidFill>
                <a:latin typeface="Arial" charset="0"/>
                <a:ea typeface="ＭＳ Ｐゴシック" charset="0"/>
              </a:rPr>
              <a:t>التنوع الثقافي اليوم</a:t>
            </a:r>
            <a:endParaRPr lang="en-US" b="1" dirty="0">
              <a:solidFill>
                <a:schemeClr val="bg2"/>
              </a:solidFill>
              <a:latin typeface="Arial"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381000"/>
            <a:ext cx="9296400" cy="7239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1987" name="Rectangle 3"/>
          <p:cNvSpPr>
            <a:spLocks noGrp="1" noChangeArrowheads="1"/>
          </p:cNvSpPr>
          <p:nvPr>
            <p:ph type="title"/>
          </p:nvPr>
        </p:nvSpPr>
        <p:spPr>
          <a:xfrm>
            <a:off x="6553200" y="-76200"/>
            <a:ext cx="2286000" cy="1981200"/>
          </a:xfrm>
        </p:spPr>
        <p:txBody>
          <a:bodyPr/>
          <a:lstStyle/>
          <a:p>
            <a:pPr algn="ctr" eaLnBrk="1" hangingPunct="1">
              <a:defRPr/>
            </a:pPr>
            <a:r>
              <a:rPr lang="ar-JO" sz="4000" dirty="0">
                <a:solidFill>
                  <a:schemeClr val="tx1"/>
                </a:solidFill>
                <a:latin typeface="Arial" panose="020B0604020202020204" pitchFamily="34" charset="0"/>
                <a:cs typeface="Arial" panose="020B0604020202020204" pitchFamily="34" charset="0"/>
              </a:rPr>
              <a:t>جرش   إحدى    المدن العشر</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42888"/>
            <a:ext cx="9144000" cy="7600951"/>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4035" name="Rectangle 3"/>
          <p:cNvSpPr>
            <a:spLocks noGrp="1" noChangeArrowheads="1"/>
          </p:cNvSpPr>
          <p:nvPr>
            <p:ph type="title"/>
          </p:nvPr>
        </p:nvSpPr>
        <p:spPr>
          <a:xfrm>
            <a:off x="152400" y="-228600"/>
            <a:ext cx="5715000" cy="1066800"/>
          </a:xfrm>
        </p:spPr>
        <p:txBody>
          <a:bodyPr/>
          <a:lstStyle/>
          <a:p>
            <a:pPr algn="ctr" eaLnBrk="1" hangingPunct="1">
              <a:defRPr/>
            </a:pPr>
            <a:r>
              <a:rPr lang="ar-JO" dirty="0">
                <a:solidFill>
                  <a:schemeClr val="tx1"/>
                </a:solidFill>
                <a:latin typeface="Arial" panose="020B0604020202020204" pitchFamily="34" charset="0"/>
                <a:cs typeface="Arial" panose="020B0604020202020204" pitchFamily="34" charset="0"/>
              </a:rPr>
              <a:t>جرش في أيام مجدها</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5"/>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000">
              <a:latin typeface="Arial" panose="020B0604020202020204" pitchFamily="34" charset="0"/>
              <a:cs typeface="Arial" panose="020B0604020202020204" pitchFamily="34" charset="0"/>
            </a:endParaRPr>
          </a:p>
        </p:txBody>
      </p:sp>
      <p:sp>
        <p:nvSpPr>
          <p:cNvPr id="76802" name="Rectangle 2"/>
          <p:cNvSpPr>
            <a:spLocks noGrp="1" noChangeArrowheads="1"/>
          </p:cNvSpPr>
          <p:nvPr>
            <p:ph type="title"/>
          </p:nvPr>
        </p:nvSpPr>
        <p:spPr>
          <a:xfrm>
            <a:off x="76199" y="228600"/>
            <a:ext cx="3226637" cy="3124200"/>
          </a:xfrm>
        </p:spPr>
        <p:txBody>
          <a:bodyPr/>
          <a:lstStyle/>
          <a:p>
            <a:pPr algn="ct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جرّب                           اليونانيون   الديمقراطية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36" name="Group 35">
            <a:extLst>
              <a:ext uri="{FF2B5EF4-FFF2-40B4-BE49-F238E27FC236}">
                <a16:creationId xmlns:a16="http://schemas.microsoft.com/office/drawing/2014/main" id="{63F394CA-E78A-7618-93FD-436025AC8F3E}"/>
              </a:ext>
            </a:extLst>
          </p:cNvPr>
          <p:cNvGrpSpPr/>
          <p:nvPr/>
        </p:nvGrpSpPr>
        <p:grpSpPr>
          <a:xfrm>
            <a:off x="3448050" y="-70602"/>
            <a:ext cx="5931377" cy="6931026"/>
            <a:chOff x="3448050" y="-36513"/>
            <a:chExt cx="5931377" cy="6931026"/>
          </a:xfrm>
        </p:grpSpPr>
        <p:pic>
          <p:nvPicPr>
            <p:cNvPr id="76803" name="Picture 4" descr="Weiner Do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035C8670-B41E-C768-D1A9-E5FE17C37891}"/>
                </a:ext>
              </a:extLst>
            </p:cNvPr>
            <p:cNvSpPr/>
            <p:nvPr/>
          </p:nvSpPr>
          <p:spPr bwMode="auto">
            <a:xfrm rot="21447021">
              <a:off x="3680304" y="173126"/>
              <a:ext cx="2547879" cy="36004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5C97F6C7-8AF8-1F8E-8A91-7D222AFCBE1D}"/>
                </a:ext>
              </a:extLst>
            </p:cNvPr>
            <p:cNvSpPr/>
            <p:nvPr/>
          </p:nvSpPr>
          <p:spPr bwMode="auto">
            <a:xfrm>
              <a:off x="4737271" y="3212977"/>
              <a:ext cx="105886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F1845230-C67E-FB8D-2E17-64065E8B7A36}"/>
                </a:ext>
              </a:extLst>
            </p:cNvPr>
            <p:cNvSpPr/>
            <p:nvPr/>
          </p:nvSpPr>
          <p:spPr bwMode="auto">
            <a:xfrm>
              <a:off x="6719819" y="116632"/>
              <a:ext cx="1956637" cy="53486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85AB2150-1DAA-F41C-06E3-E5A82D634C8E}"/>
                </a:ext>
              </a:extLst>
            </p:cNvPr>
            <p:cNvSpPr/>
            <p:nvPr/>
          </p:nvSpPr>
          <p:spPr bwMode="auto">
            <a:xfrm rot="21283422">
              <a:off x="6763344" y="2888940"/>
              <a:ext cx="2616083" cy="2320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D0AAE972-0ECE-3530-3468-2F4FBB6CE858}"/>
                </a:ext>
              </a:extLst>
            </p:cNvPr>
            <p:cNvSpPr/>
            <p:nvPr/>
          </p:nvSpPr>
          <p:spPr bwMode="auto">
            <a:xfrm>
              <a:off x="4031832" y="4581073"/>
              <a:ext cx="2124344" cy="6617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0577462-44AE-56BF-2CE1-7BFC511D8268}"/>
                </a:ext>
              </a:extLst>
            </p:cNvPr>
            <p:cNvSpPr/>
            <p:nvPr/>
          </p:nvSpPr>
          <p:spPr bwMode="auto">
            <a:xfrm rot="21438522">
              <a:off x="6408390" y="2335510"/>
              <a:ext cx="2622370" cy="31855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86244726-68B6-48E5-C828-0590B83AA57D}"/>
                </a:ext>
              </a:extLst>
            </p:cNvPr>
            <p:cNvSpPr/>
            <p:nvPr/>
          </p:nvSpPr>
          <p:spPr bwMode="auto">
            <a:xfrm rot="21426165">
              <a:off x="3798594" y="2428175"/>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8A2A127F-7F65-0E2F-DAD9-DFFB0B6877D1}"/>
                </a:ext>
              </a:extLst>
            </p:cNvPr>
            <p:cNvSpPr/>
            <p:nvPr/>
          </p:nvSpPr>
          <p:spPr bwMode="auto">
            <a:xfrm>
              <a:off x="3741045" y="2420578"/>
              <a:ext cx="2561375" cy="504366"/>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D5E00EE-E0CE-30E2-09C0-B7EEAD749406}"/>
                </a:ext>
              </a:extLst>
            </p:cNvPr>
            <p:cNvSpPr/>
            <p:nvPr/>
          </p:nvSpPr>
          <p:spPr bwMode="auto">
            <a:xfrm>
              <a:off x="6423551" y="2318362"/>
              <a:ext cx="2622370" cy="235635"/>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5A2AEB52-B1FE-E7D0-87DD-4085241C5395}"/>
                </a:ext>
              </a:extLst>
            </p:cNvPr>
            <p:cNvSpPr/>
            <p:nvPr/>
          </p:nvSpPr>
          <p:spPr bwMode="auto">
            <a:xfrm rot="21437116">
              <a:off x="6497282" y="4536632"/>
              <a:ext cx="2552008" cy="4672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90EC4EE8-9FD1-275A-0BF3-E2C6410917C9}"/>
                </a:ext>
              </a:extLst>
            </p:cNvPr>
            <p:cNvSpPr/>
            <p:nvPr/>
          </p:nvSpPr>
          <p:spPr bwMode="auto">
            <a:xfrm rot="21399749">
              <a:off x="4603866" y="706191"/>
              <a:ext cx="1391525" cy="616613"/>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A061E8AD-06BA-084D-43D2-0B2A24FB0D84}"/>
                </a:ext>
              </a:extLst>
            </p:cNvPr>
            <p:cNvSpPr/>
            <p:nvPr/>
          </p:nvSpPr>
          <p:spPr bwMode="auto">
            <a:xfrm>
              <a:off x="7500822" y="3212976"/>
              <a:ext cx="887602" cy="360039"/>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AF1B3886-26BB-1C53-C1A8-DF5FE46B7790}"/>
                </a:ext>
              </a:extLst>
            </p:cNvPr>
            <p:cNvSpPr/>
            <p:nvPr/>
          </p:nvSpPr>
          <p:spPr bwMode="auto">
            <a:xfrm>
              <a:off x="7360144" y="866640"/>
              <a:ext cx="1316311" cy="485682"/>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44C2CDE1-57EB-8B7A-6BEA-78CE29B1D29F}"/>
                </a:ext>
              </a:extLst>
            </p:cNvPr>
            <p:cNvSpPr/>
            <p:nvPr/>
          </p:nvSpPr>
          <p:spPr bwMode="auto">
            <a:xfrm>
              <a:off x="4860032" y="5733256"/>
              <a:ext cx="648072" cy="231267"/>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3B2100EA-F69A-E5D9-E87F-231DB0E87384}"/>
                </a:ext>
              </a:extLst>
            </p:cNvPr>
            <p:cNvSpPr/>
            <p:nvPr/>
          </p:nvSpPr>
          <p:spPr bwMode="auto">
            <a:xfrm>
              <a:off x="5739289" y="5964523"/>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760854D7-9C13-D12D-3B6F-E42A51AFCDDA}"/>
                </a:ext>
              </a:extLst>
            </p:cNvPr>
            <p:cNvSpPr/>
            <p:nvPr/>
          </p:nvSpPr>
          <p:spPr bwMode="auto">
            <a:xfrm>
              <a:off x="8401357" y="5877272"/>
              <a:ext cx="563131"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FC01C0E2-7D0F-D1FC-AD4D-D409706B0AFC}"/>
                </a:ext>
              </a:extLst>
            </p:cNvPr>
            <p:cNvSpPr/>
            <p:nvPr/>
          </p:nvSpPr>
          <p:spPr bwMode="auto">
            <a:xfrm>
              <a:off x="5724128" y="3828791"/>
              <a:ext cx="510803" cy="13707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1802C538-13EF-FE53-367F-41DBDA78C6D9}"/>
                </a:ext>
              </a:extLst>
            </p:cNvPr>
            <p:cNvSpPr/>
            <p:nvPr/>
          </p:nvSpPr>
          <p:spPr bwMode="auto">
            <a:xfrm>
              <a:off x="8466474" y="3717032"/>
              <a:ext cx="51080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E67E067F-35AD-ECAE-D720-BC020824F2DF}"/>
                </a:ext>
              </a:extLst>
            </p:cNvPr>
            <p:cNvSpPr/>
            <p:nvPr/>
          </p:nvSpPr>
          <p:spPr bwMode="auto">
            <a:xfrm>
              <a:off x="5665053" y="1535098"/>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8966BA1E-5129-07DC-16B7-02FFCAC37CA9}"/>
                </a:ext>
              </a:extLst>
            </p:cNvPr>
            <p:cNvSpPr/>
            <p:nvPr/>
          </p:nvSpPr>
          <p:spPr bwMode="auto">
            <a:xfrm>
              <a:off x="8172400" y="1529000"/>
              <a:ext cx="491123" cy="171808"/>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E5FE524D-0950-E0FB-9743-F1AEE4C58EF6}"/>
                </a:ext>
              </a:extLst>
            </p:cNvPr>
            <p:cNvSpPr/>
            <p:nvPr/>
          </p:nvSpPr>
          <p:spPr bwMode="auto">
            <a:xfrm>
              <a:off x="6611425" y="238954"/>
              <a:ext cx="491123" cy="165710"/>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8D7EC845-654F-812C-67E0-47D893FFACA8}"/>
                </a:ext>
              </a:extLst>
            </p:cNvPr>
            <p:cNvSpPr/>
            <p:nvPr/>
          </p:nvSpPr>
          <p:spPr bwMode="auto">
            <a:xfrm>
              <a:off x="4355976" y="4984302"/>
              <a:ext cx="1228125" cy="388914"/>
            </a:xfrm>
            <a:prstGeom prst="round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6" name="Rectangle 2">
            <a:extLst>
              <a:ext uri="{FF2B5EF4-FFF2-40B4-BE49-F238E27FC236}">
                <a16:creationId xmlns:a16="http://schemas.microsoft.com/office/drawing/2014/main" id="{50AC6DEC-B32D-A897-27ED-93A8A5E20A6F}"/>
              </a:ext>
            </a:extLst>
          </p:cNvPr>
          <p:cNvSpPr txBox="1">
            <a:spLocks noChangeArrowheads="1"/>
          </p:cNvSpPr>
          <p:nvPr/>
        </p:nvSpPr>
        <p:spPr bwMode="auto">
          <a:xfrm>
            <a:off x="3635896" y="108347"/>
            <a:ext cx="2708950" cy="413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لكل شخص صوت</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DA453D99-E3A0-FC50-6B7B-4C78D9D28B6C}"/>
              </a:ext>
            </a:extLst>
          </p:cNvPr>
          <p:cNvSpPr txBox="1">
            <a:spLocks noChangeArrowheads="1"/>
          </p:cNvSpPr>
          <p:nvPr/>
        </p:nvSpPr>
        <p:spPr bwMode="auto">
          <a:xfrm>
            <a:off x="7321539" y="877711"/>
            <a:ext cx="1473222"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مرحى</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BB5E284-F895-5AF3-4B16-D1897FFD3792}"/>
              </a:ext>
            </a:extLst>
          </p:cNvPr>
          <p:cNvSpPr txBox="1">
            <a:spLocks noChangeArrowheads="1"/>
          </p:cNvSpPr>
          <p:nvPr/>
        </p:nvSpPr>
        <p:spPr bwMode="auto">
          <a:xfrm>
            <a:off x="5436096" y="1467558"/>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B638829-AC13-C3BF-8A24-482A6141BEC0}"/>
              </a:ext>
            </a:extLst>
          </p:cNvPr>
          <p:cNvSpPr txBox="1">
            <a:spLocks noChangeArrowheads="1"/>
          </p:cNvSpPr>
          <p:nvPr/>
        </p:nvSpPr>
        <p:spPr bwMode="auto">
          <a:xfrm>
            <a:off x="6488862" y="193668"/>
            <a:ext cx="233161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عدا النساء طبعاً</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22236F4-EEA3-ADA5-B8FA-BDD7426719A4}"/>
              </a:ext>
            </a:extLst>
          </p:cNvPr>
          <p:cNvSpPr txBox="1">
            <a:spLocks noChangeArrowheads="1"/>
          </p:cNvSpPr>
          <p:nvPr/>
        </p:nvSpPr>
        <p:spPr bwMode="auto">
          <a:xfrm>
            <a:off x="3671715" y="2462378"/>
            <a:ext cx="2844578"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لا يستطيع العبيد </a:t>
            </a:r>
          </a:p>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التصويت طبعاً</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22B55FD7-0AD3-309D-106C-ABC67111365A}"/>
              </a:ext>
            </a:extLst>
          </p:cNvPr>
          <p:cNvSpPr txBox="1">
            <a:spLocks noChangeArrowheads="1"/>
          </p:cNvSpPr>
          <p:nvPr/>
        </p:nvSpPr>
        <p:spPr bwMode="auto">
          <a:xfrm>
            <a:off x="6377615" y="2276872"/>
            <a:ext cx="2730890"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ولا الفقراء طبعاً</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5A5C87B6-D41C-04C2-D96D-C477BA9936D2}"/>
              </a:ext>
            </a:extLst>
          </p:cNvPr>
          <p:cNvSpPr txBox="1">
            <a:spLocks noChangeArrowheads="1"/>
          </p:cNvSpPr>
          <p:nvPr/>
        </p:nvSpPr>
        <p:spPr bwMode="auto">
          <a:xfrm>
            <a:off x="3923928" y="4687529"/>
            <a:ext cx="2495922" cy="57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ولا أحد تحت سن الثلاثين بالطبع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4EA7585B-4FDB-2B4E-6664-D01879279F90}"/>
              </a:ext>
            </a:extLst>
          </p:cNvPr>
          <p:cNvSpPr txBox="1">
            <a:spLocks noChangeArrowheads="1"/>
          </p:cNvSpPr>
          <p:nvPr/>
        </p:nvSpPr>
        <p:spPr bwMode="auto">
          <a:xfrm>
            <a:off x="6377614" y="4437112"/>
            <a:ext cx="2766385" cy="5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لكل شخص صوت</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35175A68-7546-6F82-169B-A564CCDD794E}"/>
              </a:ext>
            </a:extLst>
          </p:cNvPr>
          <p:cNvSpPr txBox="1">
            <a:spLocks noChangeArrowheads="1"/>
          </p:cNvSpPr>
          <p:nvPr/>
        </p:nvSpPr>
        <p:spPr bwMode="auto">
          <a:xfrm>
            <a:off x="4415646" y="802113"/>
            <a:ext cx="1638875"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مرحى</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D1F5CF6F-ACF2-9A88-B7FB-E02C8C84650F}"/>
              </a:ext>
            </a:extLst>
          </p:cNvPr>
          <p:cNvSpPr txBox="1">
            <a:spLocks noChangeArrowheads="1"/>
          </p:cNvSpPr>
          <p:nvPr/>
        </p:nvSpPr>
        <p:spPr bwMode="auto">
          <a:xfrm>
            <a:off x="7857562" y="1484491"/>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36CC3658-96D8-5840-7E83-8AB00D56195E}"/>
              </a:ext>
            </a:extLst>
          </p:cNvPr>
          <p:cNvSpPr txBox="1">
            <a:spLocks noChangeArrowheads="1"/>
          </p:cNvSpPr>
          <p:nvPr/>
        </p:nvSpPr>
        <p:spPr bwMode="auto">
          <a:xfrm>
            <a:off x="7193783" y="3129482"/>
            <a:ext cx="1473222"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مرحى</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6C1135A3-07C6-52C3-6268-D37AB0BFC2D7}"/>
              </a:ext>
            </a:extLst>
          </p:cNvPr>
          <p:cNvSpPr txBox="1">
            <a:spLocks noChangeArrowheads="1"/>
          </p:cNvSpPr>
          <p:nvPr/>
        </p:nvSpPr>
        <p:spPr bwMode="auto">
          <a:xfrm>
            <a:off x="5495363" y="3784585"/>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AE2E1079-6A42-10B0-03D5-FAB75FEF55F5}"/>
              </a:ext>
            </a:extLst>
          </p:cNvPr>
          <p:cNvSpPr txBox="1">
            <a:spLocks noChangeArrowheads="1"/>
          </p:cNvSpPr>
          <p:nvPr/>
        </p:nvSpPr>
        <p:spPr bwMode="auto">
          <a:xfrm>
            <a:off x="4581300" y="3164313"/>
            <a:ext cx="1473222"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مرحى</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D16F7B14-B813-4D39-8730-5DA16D09D3B9}"/>
              </a:ext>
            </a:extLst>
          </p:cNvPr>
          <p:cNvSpPr txBox="1">
            <a:spLocks noChangeArrowheads="1"/>
          </p:cNvSpPr>
          <p:nvPr/>
        </p:nvSpPr>
        <p:spPr bwMode="auto">
          <a:xfrm>
            <a:off x="8184686" y="3645024"/>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61ADED99-D431-D552-11FA-8C19EDF09D8F}"/>
              </a:ext>
            </a:extLst>
          </p:cNvPr>
          <p:cNvSpPr txBox="1">
            <a:spLocks noChangeArrowheads="1"/>
          </p:cNvSpPr>
          <p:nvPr/>
        </p:nvSpPr>
        <p:spPr bwMode="auto">
          <a:xfrm>
            <a:off x="5508104" y="5949280"/>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E6B79E83-8B17-D4F2-D2FB-EE66C376E25D}"/>
              </a:ext>
            </a:extLst>
          </p:cNvPr>
          <p:cNvSpPr txBox="1">
            <a:spLocks noChangeArrowheads="1"/>
          </p:cNvSpPr>
          <p:nvPr/>
        </p:nvSpPr>
        <p:spPr bwMode="auto">
          <a:xfrm>
            <a:off x="4615167" y="5611179"/>
            <a:ext cx="1180969"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مرحى</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CA15246B-A063-BBFC-B080-C6D4D7D096CB}"/>
              </a:ext>
            </a:extLst>
          </p:cNvPr>
          <p:cNvSpPr txBox="1">
            <a:spLocks noChangeArrowheads="1"/>
          </p:cNvSpPr>
          <p:nvPr/>
        </p:nvSpPr>
        <p:spPr bwMode="auto">
          <a:xfrm>
            <a:off x="8129606" y="5828708"/>
            <a:ext cx="1067834" cy="220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a:lstStyle>
          <a:p>
            <a:pPr algn="ctr" eaLnBrk="1" hangingPunct="1"/>
            <a:r>
              <a:rPr lang="ar-JO" sz="2000" b="1" kern="0" dirty="0">
                <a:solidFill>
                  <a:schemeClr val="bg2"/>
                </a:solidFill>
                <a:latin typeface="Arial" panose="020B0604020202020204" pitchFamily="34" charset="0"/>
                <a:ea typeface="ＭＳ Ｐゴシック" charset="0"/>
                <a:cs typeface="Arial" panose="020B0604020202020204" pitchFamily="34" charset="0"/>
              </a:rPr>
              <a:t>رائع</a:t>
            </a:r>
            <a:endParaRPr lang="en-US" sz="2000" b="1" kern="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07526" name="Rectangle 6"/>
          <p:cNvSpPr>
            <a:spLocks noChangeArrowheads="1"/>
          </p:cNvSpPr>
          <p:nvPr/>
        </p:nvSpPr>
        <p:spPr bwMode="auto">
          <a:xfrm>
            <a:off x="6411449" y="4442792"/>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
        <p:nvSpPr>
          <p:cNvPr id="107527" name="Rectangle 7"/>
          <p:cNvSpPr>
            <a:spLocks noChangeArrowheads="1"/>
          </p:cNvSpPr>
          <p:nvPr/>
        </p:nvSpPr>
        <p:spPr bwMode="auto">
          <a:xfrm>
            <a:off x="3363449" y="4385151"/>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
        <p:nvSpPr>
          <p:cNvPr id="107528" name="Rectangle 8"/>
          <p:cNvSpPr>
            <a:spLocks noChangeArrowheads="1"/>
          </p:cNvSpPr>
          <p:nvPr/>
        </p:nvSpPr>
        <p:spPr bwMode="auto">
          <a:xfrm>
            <a:off x="6393987" y="2274267"/>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
        <p:nvSpPr>
          <p:cNvPr id="107529" name="Rectangle 9"/>
          <p:cNvSpPr>
            <a:spLocks noChangeArrowheads="1"/>
          </p:cNvSpPr>
          <p:nvPr/>
        </p:nvSpPr>
        <p:spPr bwMode="auto">
          <a:xfrm>
            <a:off x="3439649" y="2216626"/>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
        <p:nvSpPr>
          <p:cNvPr id="107530" name="Rectangle 10"/>
          <p:cNvSpPr>
            <a:spLocks noChangeArrowheads="1"/>
          </p:cNvSpPr>
          <p:nvPr/>
        </p:nvSpPr>
        <p:spPr bwMode="auto">
          <a:xfrm>
            <a:off x="6335249" y="-205408"/>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
        <p:nvSpPr>
          <p:cNvPr id="107531" name="Rectangle 11"/>
          <p:cNvSpPr>
            <a:spLocks noChangeArrowheads="1"/>
          </p:cNvSpPr>
          <p:nvPr/>
        </p:nvSpPr>
        <p:spPr bwMode="auto">
          <a:xfrm>
            <a:off x="3363449" y="-128112"/>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7531"/>
                                        </p:tgtEl>
                                      </p:cBhvr>
                                    </p:animEffect>
                                    <p:set>
                                      <p:cBhvr>
                                        <p:cTn id="7" dur="1" fill="hold">
                                          <p:stCondLst>
                                            <p:cond delay="499"/>
                                          </p:stCondLst>
                                        </p:cTn>
                                        <p:tgtEl>
                                          <p:spTgt spid="1075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07530"/>
                                        </p:tgtEl>
                                      </p:cBhvr>
                                    </p:animEffect>
                                    <p:set>
                                      <p:cBhvr>
                                        <p:cTn id="12" dur="1" fill="hold">
                                          <p:stCondLst>
                                            <p:cond delay="499"/>
                                          </p:stCondLst>
                                        </p:cTn>
                                        <p:tgtEl>
                                          <p:spTgt spid="1075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7529"/>
                                        </p:tgtEl>
                                      </p:cBhvr>
                                    </p:animEffect>
                                    <p:set>
                                      <p:cBhvr>
                                        <p:cTn id="17" dur="1" fill="hold">
                                          <p:stCondLst>
                                            <p:cond delay="499"/>
                                          </p:stCondLst>
                                        </p:cTn>
                                        <p:tgtEl>
                                          <p:spTgt spid="10752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07528"/>
                                        </p:tgtEl>
                                      </p:cBhvr>
                                    </p:animEffect>
                                    <p:set>
                                      <p:cBhvr>
                                        <p:cTn id="22" dur="1" fill="hold">
                                          <p:stCondLst>
                                            <p:cond delay="499"/>
                                          </p:stCondLst>
                                        </p:cTn>
                                        <p:tgtEl>
                                          <p:spTgt spid="10752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7527"/>
                                        </p:tgtEl>
                                      </p:cBhvr>
                                    </p:animEffect>
                                    <p:set>
                                      <p:cBhvr>
                                        <p:cTn id="27" dur="1" fill="hold">
                                          <p:stCondLst>
                                            <p:cond delay="499"/>
                                          </p:stCondLst>
                                        </p:cTn>
                                        <p:tgtEl>
                                          <p:spTgt spid="10752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7526"/>
                                        </p:tgtEl>
                                      </p:cBhvr>
                                    </p:animEffect>
                                    <p:set>
                                      <p:cBhvr>
                                        <p:cTn id="32" dur="1" fill="hold">
                                          <p:stCondLst>
                                            <p:cond delay="499"/>
                                          </p:stCondLst>
                                        </p:cTn>
                                        <p:tgtEl>
                                          <p:spTgt spid="1075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27" grpId="0" animBg="1"/>
      <p:bldP spid="107528" grpId="0" animBg="1"/>
      <p:bldP spid="107529" grpId="0" animBg="1"/>
      <p:bldP spid="107530" grpId="0" animBg="1"/>
      <p:bldP spid="1075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6175"/>
            <a:ext cx="9144000" cy="578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 Box 5"/>
          <p:cNvSpPr txBox="1">
            <a:spLocks noChangeArrowheads="1"/>
          </p:cNvSpPr>
          <p:nvPr/>
        </p:nvSpPr>
        <p:spPr bwMode="auto">
          <a:xfrm>
            <a:off x="8650040" y="152400"/>
            <a:ext cx="3465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t>5</a:t>
            </a:r>
            <a:endParaRPr lang="en-US" dirty="0"/>
          </a:p>
        </p:txBody>
      </p:sp>
      <p:sp>
        <p:nvSpPr>
          <p:cNvPr id="41987" name="Rectangle 7"/>
          <p:cNvSpPr>
            <a:spLocks noGrp="1" noChangeArrowheads="1"/>
          </p:cNvSpPr>
          <p:nvPr>
            <p:ph type="title" idx="4294967295"/>
          </p:nvPr>
        </p:nvSpPr>
        <p:spPr>
          <a:xfrm>
            <a:off x="1143000" y="0"/>
            <a:ext cx="7772400" cy="1143000"/>
          </a:xfrm>
        </p:spPr>
        <p:txBody>
          <a:bodyPr/>
          <a:lstStyle/>
          <a:p>
            <a:pPr algn="ctr" eaLnBrk="1" hangingPunct="1"/>
            <a:r>
              <a:rPr lang="ar-JO" altLang="zh-CN" sz="3600" b="1" dirty="0">
                <a:solidFill>
                  <a:schemeClr val="tx1"/>
                </a:solidFill>
                <a:latin typeface="Arial" charset="0"/>
                <a:ea typeface="ＭＳ Ｐゴシック" charset="0"/>
              </a:rPr>
              <a:t>كل موقع جغرافي</a:t>
            </a:r>
            <a:br>
              <a:rPr lang="en-US" altLang="zh-CN" sz="3600" b="1" dirty="0">
                <a:solidFill>
                  <a:schemeClr val="tx1"/>
                </a:solidFill>
                <a:latin typeface="Arial" charset="0"/>
                <a:ea typeface="ＭＳ Ｐゴシック" charset="0"/>
              </a:rPr>
            </a:br>
            <a:r>
              <a:rPr lang="ar-JO" altLang="zh-CN" sz="3600" b="1" dirty="0">
                <a:solidFill>
                  <a:schemeClr val="tx1"/>
                </a:solidFill>
                <a:latin typeface="Arial" charset="0"/>
                <a:ea typeface="ＭＳ Ｐゴシック" charset="0"/>
              </a:rPr>
              <a:t>في أعمال والرسائل (الإختبار الثاني)</a:t>
            </a:r>
            <a:endParaRPr lang="en-US" sz="3600" b="1" dirty="0">
              <a:solidFill>
                <a:schemeClr val="tx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06413" y="76200"/>
            <a:ext cx="8256587"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إسرائيل تحت سيطرة السلوقيين والبطالمة</a:t>
            </a:r>
            <a:endParaRPr lang="en-US" sz="4000" dirty="0">
              <a:latin typeface="Arial" panose="020B0604020202020204" pitchFamily="34" charset="0"/>
              <a:ea typeface="ＭＳ Ｐゴシック" charset="0"/>
              <a:cs typeface="Arial" panose="020B0604020202020204" pitchFamily="34" charset="0"/>
            </a:endParaRPr>
          </a:p>
        </p:txBody>
      </p:sp>
      <p:sp>
        <p:nvSpPr>
          <p:cNvPr id="124931" name="Oval 3"/>
          <p:cNvSpPr>
            <a:spLocks noChangeArrowheads="1"/>
          </p:cNvSpPr>
          <p:nvPr/>
        </p:nvSpPr>
        <p:spPr bwMode="auto">
          <a:xfrm>
            <a:off x="1905000" y="39624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78851" name="Text Box 4"/>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dirty="0">
                <a:latin typeface="Arial" panose="020B0604020202020204" pitchFamily="34" charset="0"/>
                <a:cs typeface="Arial" panose="020B0604020202020204" pitchFamily="34" charset="0"/>
              </a:rPr>
              <a:t>63</a:t>
            </a:r>
            <a:endParaRPr lang="en-US" dirty="0">
              <a:latin typeface="Arial" panose="020B0604020202020204" pitchFamily="34" charset="0"/>
              <a:cs typeface="Arial" panose="020B0604020202020204" pitchFamily="34" charset="0"/>
            </a:endParaRPr>
          </a:p>
        </p:txBody>
      </p:sp>
      <p:grpSp>
        <p:nvGrpSpPr>
          <p:cNvPr id="78852" name="Group 5"/>
          <p:cNvGrpSpPr>
            <a:grpSpLocks/>
          </p:cNvGrpSpPr>
          <p:nvPr/>
        </p:nvGrpSpPr>
        <p:grpSpPr bwMode="auto">
          <a:xfrm>
            <a:off x="0" y="2590800"/>
            <a:ext cx="9144000" cy="4419600"/>
            <a:chOff x="0" y="1152"/>
            <a:chExt cx="5580" cy="2743"/>
          </a:xfrm>
        </p:grpSpPr>
        <p:pic>
          <p:nvPicPr>
            <p:cNvPr id="78860"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61"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4943" name="Picture 15" descr="j0234323"/>
          <p:cNvPicPr>
            <a:picLocks noChangeAspect="1" noChangeArrowheads="1"/>
          </p:cNvPicPr>
          <p:nvPr/>
        </p:nvPicPr>
        <p:blipFill>
          <a:blip r:embed="rId5">
            <a:lum bright="-42000" contrast="18000"/>
            <a:extLst>
              <a:ext uri="{28A0092B-C50C-407E-A947-70E740481C1C}">
                <a14:useLocalDpi xmlns:a14="http://schemas.microsoft.com/office/drawing/2010/main"/>
              </a:ext>
            </a:extLst>
          </a:blip>
          <a:srcRect/>
          <a:stretch>
            <a:fillRect/>
          </a:stretch>
        </p:blipFill>
        <p:spPr bwMode="auto">
          <a:xfrm rot="-2532446">
            <a:off x="1981200" y="685800"/>
            <a:ext cx="2954338" cy="295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49" name="Picture 21" descr="j0280647"/>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0" y="1089025"/>
            <a:ext cx="3124200" cy="24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1" name="Rectangle 13"/>
          <p:cNvSpPr>
            <a:spLocks noChangeArrowheads="1"/>
          </p:cNvSpPr>
          <p:nvPr/>
        </p:nvSpPr>
        <p:spPr bwMode="auto">
          <a:xfrm>
            <a:off x="3386336" y="260648"/>
            <a:ext cx="609600" cy="3352800"/>
          </a:xfrm>
          <a:prstGeom prst="rect">
            <a:avLst/>
          </a:prstGeom>
          <a:noFill/>
          <a:ln w="9525">
            <a:noFill/>
            <a:miter lim="800000"/>
            <a:headEnd/>
            <a:tailEnd/>
          </a:ln>
          <a:effectLst/>
        </p:spPr>
        <p:txBody>
          <a:bodyPr lIns="92075" tIns="46038" rIns="92075" bIns="46038" anchor="ctr"/>
          <a:lstStyle/>
          <a:p>
            <a:r>
              <a:rPr lang="ar-JO" sz="4400" dirty="0">
                <a:effectLst>
                  <a:glow rad="228600">
                    <a:schemeClr val="bg2"/>
                  </a:glow>
                </a:effectLst>
                <a:latin typeface="Arial" panose="020B0604020202020204" pitchFamily="34" charset="0"/>
                <a:ea typeface="+mn-ea"/>
                <a:cs typeface="Arial" panose="020B0604020202020204" pitchFamily="34" charset="0"/>
              </a:rPr>
              <a:t>س ي ف</a:t>
            </a:r>
            <a:endParaRPr lang="en-US" sz="4400" dirty="0">
              <a:effectLst>
                <a:glow rad="228600">
                  <a:schemeClr val="bg2"/>
                </a:glow>
              </a:effectLst>
              <a:latin typeface="Arial" panose="020B0604020202020204" pitchFamily="34" charset="0"/>
              <a:ea typeface="+mn-ea"/>
              <a:cs typeface="Arial" panose="020B0604020202020204" pitchFamily="34" charset="0"/>
            </a:endParaRPr>
          </a:p>
        </p:txBody>
      </p:sp>
      <p:sp>
        <p:nvSpPr>
          <p:cNvPr id="124940" name="Rectangle 12"/>
          <p:cNvSpPr>
            <a:spLocks noChangeArrowheads="1"/>
          </p:cNvSpPr>
          <p:nvPr/>
        </p:nvSpPr>
        <p:spPr bwMode="auto">
          <a:xfrm>
            <a:off x="506413" y="381000"/>
            <a:ext cx="609600" cy="3048000"/>
          </a:xfrm>
          <a:prstGeom prst="rect">
            <a:avLst/>
          </a:prstGeom>
          <a:noFill/>
          <a:ln w="9525">
            <a:noFill/>
            <a:miter lim="800000"/>
            <a:headEnd/>
            <a:tailEnd/>
          </a:ln>
          <a:effectLst/>
        </p:spPr>
        <p:txBody>
          <a:bodyPr lIns="92075" tIns="46038" rIns="92075" bIns="46038" anchor="ctr"/>
          <a:lstStyle/>
          <a:p>
            <a:pPr>
              <a:defRPr/>
            </a:pPr>
            <a:r>
              <a:rPr lang="ar-JO" sz="4400" dirty="0">
                <a:effectLst>
                  <a:glow rad="228600">
                    <a:schemeClr val="bg2"/>
                  </a:glow>
                </a:effectLst>
                <a:latin typeface="Arial" panose="020B0604020202020204" pitchFamily="34" charset="0"/>
                <a:ea typeface="+mn-ea"/>
                <a:cs typeface="Arial" panose="020B0604020202020204" pitchFamily="34" charset="0"/>
              </a:rPr>
              <a:t>سل ا م</a:t>
            </a:r>
            <a:endParaRPr lang="en-US" sz="4400" dirty="0">
              <a:effectLst>
                <a:glow rad="228600">
                  <a:schemeClr val="bg2"/>
                </a:glow>
              </a:effectLst>
              <a:latin typeface="Arial" panose="020B0604020202020204" pitchFamily="34" charset="0"/>
              <a:ea typeface="+mn-ea"/>
              <a:cs typeface="Arial" panose="020B0604020202020204" pitchFamily="34" charset="0"/>
            </a:endParaRPr>
          </a:p>
        </p:txBody>
      </p:sp>
      <p:sp>
        <p:nvSpPr>
          <p:cNvPr id="14" name="Text Box 6"/>
          <p:cNvSpPr txBox="1">
            <a:spLocks noChangeArrowheads="1"/>
          </p:cNvSpPr>
          <p:nvPr/>
        </p:nvSpPr>
        <p:spPr bwMode="auto">
          <a:xfrm>
            <a:off x="5664200" y="2133600"/>
            <a:ext cx="2898550"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spcBef>
                <a:spcPct val="50000"/>
              </a:spcBef>
              <a:defRPr/>
            </a:pPr>
            <a:r>
              <a:rPr lang="ar-JO" b="1" dirty="0">
                <a:latin typeface="Arial" panose="020B0604020202020204" pitchFamily="34" charset="0"/>
                <a:ea typeface="+mn-ea"/>
                <a:cs typeface="Arial" panose="020B0604020202020204" pitchFamily="34" charset="0"/>
              </a:rPr>
              <a:t>بيتزل، الطبعة الأولى، 152</a:t>
            </a:r>
            <a:endParaRPr lang="en-US" b="1" dirty="0">
              <a:latin typeface="Arial" panose="020B0604020202020204" pitchFamily="34" charset="0"/>
              <a:ea typeface="+mn-ea"/>
              <a:cs typeface="Arial" panose="020B0604020202020204" pitchFamily="34" charset="0"/>
            </a:endParaRPr>
          </a:p>
        </p:txBody>
      </p:sp>
      <p:sp>
        <p:nvSpPr>
          <p:cNvPr id="15" name="Text Box 13"/>
          <p:cNvSpPr txBox="1">
            <a:spLocks noChangeArrowheads="1"/>
          </p:cNvSpPr>
          <p:nvPr/>
        </p:nvSpPr>
        <p:spPr bwMode="auto">
          <a:xfrm>
            <a:off x="2771800" y="4293096"/>
            <a:ext cx="15488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104C1C"/>
                </a:solidFill>
                <a:effectLst>
                  <a:glow rad="355600">
                    <a:srgbClr val="FFFFFF"/>
                  </a:glow>
                </a:effectLst>
                <a:latin typeface="Arial" panose="020B0604020202020204" pitchFamily="34" charset="0"/>
                <a:cs typeface="Arial" panose="020B0604020202020204" pitchFamily="34" charset="0"/>
              </a:rPr>
              <a:t>السلوقيون</a:t>
            </a:r>
            <a:endParaRPr lang="en-US" sz="3200" b="1" dirty="0">
              <a:solidFill>
                <a:srgbClr val="104C1C"/>
              </a:solidFill>
              <a:effectLst>
                <a:glow rad="355600">
                  <a:srgbClr val="FFFFFF"/>
                </a:glow>
              </a:effectLst>
              <a:latin typeface="Arial" panose="020B0604020202020204" pitchFamily="34" charset="0"/>
              <a:cs typeface="Arial" panose="020B0604020202020204" pitchFamily="34" charset="0"/>
            </a:endParaRPr>
          </a:p>
        </p:txBody>
      </p:sp>
      <p:sp>
        <p:nvSpPr>
          <p:cNvPr id="16" name="Text Box 14"/>
          <p:cNvSpPr txBox="1">
            <a:spLocks noChangeArrowheads="1"/>
          </p:cNvSpPr>
          <p:nvPr/>
        </p:nvSpPr>
        <p:spPr bwMode="auto">
          <a:xfrm>
            <a:off x="680715" y="5223048"/>
            <a:ext cx="122982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4C1322"/>
                </a:solidFill>
                <a:effectLst>
                  <a:glow rad="355600">
                    <a:srgbClr val="FFFFFF"/>
                  </a:glow>
                </a:effectLst>
                <a:latin typeface="Arial" panose="020B0604020202020204" pitchFamily="34" charset="0"/>
                <a:cs typeface="Arial" panose="020B0604020202020204" pitchFamily="34" charset="0"/>
              </a:rPr>
              <a:t>البطالمة</a:t>
            </a:r>
            <a:endParaRPr lang="en-US" sz="3200" b="1" dirty="0">
              <a:solidFill>
                <a:srgbClr val="4C1322"/>
              </a:solidFill>
              <a:effectLst>
                <a:glow rad="355600">
                  <a:srgbClr val="FFFFFF"/>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 calcmode="lin" valueType="num">
                                      <p:cBhvr additive="base">
                                        <p:cTn id="7" dur="5000" fill="hold"/>
                                        <p:tgtEl>
                                          <p:spTgt spid="124940"/>
                                        </p:tgtEl>
                                        <p:attrNameLst>
                                          <p:attrName>ppt_x</p:attrName>
                                        </p:attrNameLst>
                                      </p:cBhvr>
                                      <p:tavLst>
                                        <p:tav tm="0">
                                          <p:val>
                                            <p:strVal val="0-#ppt_w/2"/>
                                          </p:val>
                                        </p:tav>
                                        <p:tav tm="100000">
                                          <p:val>
                                            <p:strVal val="#ppt_x"/>
                                          </p:val>
                                        </p:tav>
                                      </p:tavLst>
                                    </p:anim>
                                    <p:anim calcmode="lin" valueType="num">
                                      <p:cBhvr additive="base">
                                        <p:cTn id="8" dur="5000" fill="hold"/>
                                        <p:tgtEl>
                                          <p:spTgt spid="1249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949"/>
                                        </p:tgtEl>
                                        <p:attrNameLst>
                                          <p:attrName>style.visibility</p:attrName>
                                        </p:attrNameLst>
                                      </p:cBhvr>
                                      <p:to>
                                        <p:strVal val="visible"/>
                                      </p:to>
                                    </p:set>
                                    <p:anim calcmode="lin" valueType="num">
                                      <p:cBhvr additive="base">
                                        <p:cTn id="11" dur="5000" fill="hold"/>
                                        <p:tgtEl>
                                          <p:spTgt spid="124949"/>
                                        </p:tgtEl>
                                        <p:attrNameLst>
                                          <p:attrName>ppt_x</p:attrName>
                                        </p:attrNameLst>
                                      </p:cBhvr>
                                      <p:tavLst>
                                        <p:tav tm="0">
                                          <p:val>
                                            <p:strVal val="0-#ppt_w/2"/>
                                          </p:val>
                                        </p:tav>
                                        <p:tav tm="100000">
                                          <p:val>
                                            <p:strVal val="#ppt_x"/>
                                          </p:val>
                                        </p:tav>
                                      </p:tavLst>
                                    </p:anim>
                                    <p:anim calcmode="lin" valueType="num">
                                      <p:cBhvr additive="base">
                                        <p:cTn id="12" dur="5000" fill="hold"/>
                                        <p:tgtEl>
                                          <p:spTgt spid="12494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 calcmode="lin" valueType="num">
                                      <p:cBhvr>
                                        <p:cTn id="17" dur="1000" fill="hold"/>
                                        <p:tgtEl>
                                          <p:spTgt spid="124941"/>
                                        </p:tgtEl>
                                        <p:attrNameLst>
                                          <p:attrName>ppt_w</p:attrName>
                                        </p:attrNameLst>
                                      </p:cBhvr>
                                      <p:tavLst>
                                        <p:tav tm="0">
                                          <p:val>
                                            <p:fltVal val="0"/>
                                          </p:val>
                                        </p:tav>
                                        <p:tav tm="100000">
                                          <p:val>
                                            <p:strVal val="#ppt_w"/>
                                          </p:val>
                                        </p:tav>
                                      </p:tavLst>
                                    </p:anim>
                                    <p:anim calcmode="lin" valueType="num">
                                      <p:cBhvr>
                                        <p:cTn id="18" dur="1000" fill="hold"/>
                                        <p:tgtEl>
                                          <p:spTgt spid="124941"/>
                                        </p:tgtEl>
                                        <p:attrNameLst>
                                          <p:attrName>ppt_h</p:attrName>
                                        </p:attrNameLst>
                                      </p:cBhvr>
                                      <p:tavLst>
                                        <p:tav tm="0">
                                          <p:val>
                                            <p:fltVal val="0"/>
                                          </p:val>
                                        </p:tav>
                                        <p:tav tm="100000">
                                          <p:val>
                                            <p:strVal val="#ppt_h"/>
                                          </p:val>
                                        </p:tav>
                                      </p:tavLst>
                                    </p:anim>
                                    <p:anim calcmode="lin" valueType="num">
                                      <p:cBhvr>
                                        <p:cTn id="19" dur="1000" fill="hold"/>
                                        <p:tgtEl>
                                          <p:spTgt spid="1249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24941"/>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24943"/>
                                        </p:tgtEl>
                                        <p:attrNameLst>
                                          <p:attrName>style.visibility</p:attrName>
                                        </p:attrNameLst>
                                      </p:cBhvr>
                                      <p:to>
                                        <p:strVal val="visible"/>
                                      </p:to>
                                    </p:set>
                                    <p:anim calcmode="lin" valueType="num">
                                      <p:cBhvr>
                                        <p:cTn id="23" dur="1000" fill="hold"/>
                                        <p:tgtEl>
                                          <p:spTgt spid="124943"/>
                                        </p:tgtEl>
                                        <p:attrNameLst>
                                          <p:attrName>ppt_w</p:attrName>
                                        </p:attrNameLst>
                                      </p:cBhvr>
                                      <p:tavLst>
                                        <p:tav tm="0">
                                          <p:val>
                                            <p:fltVal val="0"/>
                                          </p:val>
                                        </p:tav>
                                        <p:tav tm="100000">
                                          <p:val>
                                            <p:strVal val="#ppt_w"/>
                                          </p:val>
                                        </p:tav>
                                      </p:tavLst>
                                    </p:anim>
                                    <p:anim calcmode="lin" valueType="num">
                                      <p:cBhvr>
                                        <p:cTn id="24" dur="1000" fill="hold"/>
                                        <p:tgtEl>
                                          <p:spTgt spid="124943"/>
                                        </p:tgtEl>
                                        <p:attrNameLst>
                                          <p:attrName>ppt_h</p:attrName>
                                        </p:attrNameLst>
                                      </p:cBhvr>
                                      <p:tavLst>
                                        <p:tav tm="0">
                                          <p:val>
                                            <p:fltVal val="0"/>
                                          </p:val>
                                        </p:tav>
                                        <p:tav tm="100000">
                                          <p:val>
                                            <p:strVal val="#ppt_h"/>
                                          </p:val>
                                        </p:tav>
                                      </p:tavLst>
                                    </p:anim>
                                    <p:anim calcmode="lin" valueType="num">
                                      <p:cBhvr>
                                        <p:cTn id="25" dur="1000" fill="hold"/>
                                        <p:tgtEl>
                                          <p:spTgt spid="124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4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1" grpId="0"/>
      <p:bldP spid="124940" grpId="0"/>
      <p:bldP spid="15" grpId="0" autoUpdateAnimBg="0"/>
      <p:bldP spid="1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أهمية الحقبة اليونانية</a:t>
            </a:r>
            <a:endParaRPr lang="en-US"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sz="half" idx="1"/>
          </p:nvPr>
        </p:nvSpPr>
        <p:spPr>
          <a:xfrm>
            <a:off x="0" y="1946275"/>
            <a:ext cx="4343400" cy="4114800"/>
          </a:xfrm>
        </p:spPr>
        <p:txBody>
          <a:bodyPr/>
          <a:lstStyle/>
          <a:p>
            <a:pPr algn="r" rtl="1" eaLnBrk="1" hangingPunct="1">
              <a:defRPr/>
            </a:pPr>
            <a:r>
              <a:rPr lang="ar-JO" sz="3200" dirty="0">
                <a:latin typeface="Arial" panose="020B0604020202020204" pitchFamily="34" charset="0"/>
                <a:cs typeface="Arial" panose="020B0604020202020204" pitchFamily="34" charset="0"/>
              </a:rPr>
              <a:t>الحرية الدينية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ظهور السنهدريم</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الهيلينية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الهجرة إلى الإسكندرية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الترجمة السبعينية اليونانية</a:t>
            </a:r>
            <a:endParaRPr lang="en-US" sz="3200" dirty="0">
              <a:latin typeface="Arial" panose="020B0604020202020204" pitchFamily="34" charset="0"/>
              <a:cs typeface="Arial" panose="020B0604020202020204" pitchFamily="34" charset="0"/>
            </a:endParaRPr>
          </a:p>
        </p:txBody>
      </p:sp>
      <p:sp>
        <p:nvSpPr>
          <p:cNvPr id="68612" name="Text Box 4"/>
          <p:cNvSpPr txBox="1">
            <a:spLocks noChangeArrowheads="1"/>
          </p:cNvSpPr>
          <p:nvPr/>
        </p:nvSpPr>
        <p:spPr bwMode="auto">
          <a:xfrm>
            <a:off x="30009" y="1066800"/>
            <a:ext cx="4246195"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البطالمة (301-198)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3"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4" name="Text Box 6"/>
          <p:cNvSpPr txBox="1">
            <a:spLocks noChangeArrowheads="1"/>
          </p:cNvSpPr>
          <p:nvPr/>
        </p:nvSpPr>
        <p:spPr bwMode="auto">
          <a:xfrm>
            <a:off x="4595812" y="1066800"/>
            <a:ext cx="4319587"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السلوقيين (198-143)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5"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6" name="Rectangle 8"/>
          <p:cNvSpPr>
            <a:spLocks noChangeArrowheads="1"/>
          </p:cNvSpPr>
          <p:nvPr/>
        </p:nvSpPr>
        <p:spPr bwMode="auto">
          <a:xfrm>
            <a:off x="4572000" y="1946275"/>
            <a:ext cx="4343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رئاسة الكهنوت</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الحسيديم</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7" name="Text Box 9"/>
          <p:cNvSpPr txBox="1">
            <a:spLocks noChangeArrowheads="1"/>
          </p:cNvSpPr>
          <p:nvPr/>
        </p:nvSpPr>
        <p:spPr bwMode="auto">
          <a:xfrm>
            <a:off x="8244408" y="76200"/>
            <a:ext cx="8233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449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6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P spid="68612" grpId="0" animBg="1"/>
      <p:bldP spid="686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1120552"/>
          </a:xfrm>
        </p:spPr>
        <p:txBody>
          <a:bodyPr/>
          <a:lstStyle/>
          <a:p>
            <a:pPr algn="ctr" eaLnBrk="1" hangingPunct="1"/>
            <a:r>
              <a:rPr lang="ar-JO" sz="4000" b="1" kern="1200" dirty="0">
                <a:solidFill>
                  <a:srgbClr val="FFFFFF"/>
                </a:solidFill>
                <a:effectLst>
                  <a:outerShdw blurRad="50800" dist="88900" dir="2700000" algn="tl" rotWithShape="0">
                    <a:srgbClr val="000000">
                      <a:alpha val="90000"/>
                    </a:srgbClr>
                  </a:outerShdw>
                </a:effectLst>
                <a:latin typeface="Arial" charset="0"/>
                <a:ea typeface="ＭＳ Ｐゴシック" charset="0"/>
              </a:rPr>
              <a:t>أنطيوخس الرابع أبيفانس</a:t>
            </a:r>
            <a:endParaRPr lang="en-US" sz="4000" dirty="0">
              <a:latin typeface="Arial" charset="0"/>
              <a:ea typeface="ＭＳ Ｐゴシック"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41632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١١ : ٢٩-٣٠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algn="ctr" eaLnBrk="1" hangingPunct="1">
              <a:defRPr/>
            </a:pPr>
            <a:r>
              <a:rPr lang="ar-JO" sz="4000" b="1" dirty="0">
                <a:solidFill>
                  <a:schemeClr val="tx1"/>
                </a:solidFill>
                <a:effectLst>
                  <a:glow rad="101600">
                    <a:schemeClr val="bg2"/>
                  </a:glow>
                </a:effectLst>
                <a:latin typeface="Arial" charset="0"/>
                <a:ea typeface="ＭＳ Ｐゴシック" charset="0"/>
              </a:rPr>
              <a:t>هلينة         أورشليم</a:t>
            </a:r>
            <a:endParaRPr lang="en-US" sz="4000" b="1" dirty="0">
              <a:solidFill>
                <a:schemeClr val="tx1"/>
              </a:solidFill>
              <a:effectLst>
                <a:glow rad="101600">
                  <a:schemeClr val="bg2"/>
                </a:glow>
              </a:effectLst>
              <a:latin typeface="Arial" charset="0"/>
              <a:ea typeface="ＭＳ Ｐゴシック" charset="0"/>
            </a:endParaRP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chemeClr val="bg2"/>
                </a:solidFill>
                <a:latin typeface="Arial" charset="0"/>
                <a:cs typeface="Arial" charset="0"/>
              </a:rPr>
              <a:t>65</a:t>
            </a:r>
            <a:endParaRPr lang="en-US" sz="2000" b="1" dirty="0">
              <a:solidFill>
                <a:schemeClr val="bg2"/>
              </a:solidFill>
              <a:latin typeface="Arial" charset="0"/>
              <a:cs typeface="Arial" charset="0"/>
            </a:endParaRP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indent="-342900" algn="ctr">
                <a:spcBef>
                  <a:spcPct val="20000"/>
                </a:spcBef>
                <a:buClr>
                  <a:schemeClr val="tx2"/>
                </a:buClr>
                <a:buSzPct val="75000"/>
                <a:buFont typeface="Wingdings" charset="0"/>
                <a:buNone/>
                <a:defRPr/>
              </a:pPr>
              <a:r>
                <a:rPr lang="ar-JO" sz="3200" b="1" dirty="0">
                  <a:effectLst>
                    <a:outerShdw blurRad="38100" dist="38100" dir="2700000" algn="tl">
                      <a:srgbClr val="000000"/>
                    </a:outerShdw>
                  </a:effectLst>
                  <a:latin typeface="Arial" charset="0"/>
                  <a:cs typeface="Arial" charset="0"/>
                </a:rPr>
                <a:t>المنارة</a:t>
              </a:r>
              <a:endParaRPr lang="en-US" sz="3200" b="1" dirty="0">
                <a:effectLst>
                  <a:outerShdw blurRad="38100" dist="38100" dir="2700000" algn="tl">
                    <a:srgbClr val="000000"/>
                  </a:outerShdw>
                </a:effectLst>
                <a:latin typeface="Arial" charset="0"/>
                <a:cs typeface="Arial" charset="0"/>
              </a:endParaRP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endParaRPr lang="en-US"/>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indent="-342900" algn="ctr">
                <a:spcBef>
                  <a:spcPct val="20000"/>
                </a:spcBef>
                <a:buClr>
                  <a:schemeClr val="tx2"/>
                </a:buClr>
                <a:buSzPct val="75000"/>
                <a:buFont typeface="Wingdings" charset="0"/>
                <a:buNone/>
                <a:defRPr/>
              </a:pPr>
              <a:r>
                <a:rPr lang="ar-JO" sz="3200" b="1" dirty="0">
                  <a:effectLst>
                    <a:outerShdw blurRad="38100" dist="38100" dir="2700000" algn="tl">
                      <a:srgbClr val="000000"/>
                    </a:outerShdw>
                  </a:effectLst>
                  <a:latin typeface="Arial" charset="0"/>
                  <a:cs typeface="Arial" charset="0"/>
                </a:rPr>
                <a:t>الحانوكاه</a:t>
              </a:r>
              <a:endParaRPr lang="en-US" sz="3200" b="1" dirty="0">
                <a:effectLst>
                  <a:outerShdw blurRad="38100" dist="38100" dir="2700000" algn="tl">
                    <a:srgbClr val="000000"/>
                  </a:outerShdw>
                </a:effectLst>
                <a:latin typeface="Arial" charset="0"/>
                <a:cs typeface="Arial" charset="0"/>
              </a:endParaRP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3200" b="1" dirty="0">
                <a:effectLst>
                  <a:outerShdw blurRad="38100" dist="38100" dir="2700000" algn="tl">
                    <a:srgbClr val="000000"/>
                  </a:outerShdw>
                </a:effectLst>
                <a:latin typeface="Arial" charset="0"/>
                <a:cs typeface="Arial" charset="0"/>
              </a:rPr>
              <a:t>عيد الأنوار (تكريسي)</a:t>
            </a:r>
            <a:endParaRPr lang="en-US" sz="3200" b="1" dirty="0">
              <a:effectLst>
                <a:outerShdw blurRad="38100" dist="38100" dir="2700000" algn="tl">
                  <a:srgbClr val="000000"/>
                </a:outerShdw>
              </a:effectLst>
              <a:latin typeface="Arial" charset="0"/>
              <a:cs typeface="Arial" charset="0"/>
            </a:endParaRPr>
          </a:p>
        </p:txBody>
      </p:sp>
      <p:sp>
        <p:nvSpPr>
          <p:cNvPr id="126979" name="Rectangle 3"/>
          <p:cNvSpPr>
            <a:spLocks noGrp="1" noChangeArrowheads="1"/>
          </p:cNvSpPr>
          <p:nvPr>
            <p:ph type="body" idx="1"/>
          </p:nvPr>
        </p:nvSpPr>
        <p:spPr>
          <a:xfrm>
            <a:off x="0" y="2174875"/>
            <a:ext cx="4283968" cy="796925"/>
          </a:xfrm>
        </p:spPr>
        <p:txBody>
          <a:bodyPr/>
          <a:lstStyle/>
          <a:p>
            <a:pPr algn="r" rtl="1" eaLnBrk="1" hangingPunct="1">
              <a:defRPr/>
            </a:pPr>
            <a:r>
              <a:rPr lang="ar-JO" sz="2800" b="1" dirty="0">
                <a:effectLst>
                  <a:glow rad="101600">
                    <a:schemeClr val="bg2"/>
                  </a:glow>
                  <a:outerShdw blurRad="38100" dist="38100" dir="2700000" algn="tl">
                    <a:srgbClr val="000000"/>
                  </a:outerShdw>
                </a:effectLst>
                <a:latin typeface="Arial" charset="0"/>
                <a:ea typeface="ＭＳ Ｐゴシック" charset="0"/>
              </a:rPr>
              <a:t>كانون أول 167 – كانون أول 164</a:t>
            </a:r>
            <a:endParaRPr lang="en-US" sz="2800" b="1" dirty="0">
              <a:effectLst>
                <a:glow rad="101600">
                  <a:schemeClr val="bg2"/>
                </a:glow>
                <a:outerShdw blurRad="38100" dist="38100" dir="2700000" algn="tl">
                  <a:srgbClr val="000000"/>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أهمية الحقبة اليونانية</a:t>
            </a:r>
            <a:endParaRPr lang="en-US"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sz="half" idx="1"/>
          </p:nvPr>
        </p:nvSpPr>
        <p:spPr>
          <a:xfrm>
            <a:off x="0" y="1946275"/>
            <a:ext cx="4343400" cy="4114800"/>
          </a:xfrm>
        </p:spPr>
        <p:txBody>
          <a:bodyPr/>
          <a:lstStyle/>
          <a:p>
            <a:pPr algn="r" rtl="1" eaLnBrk="1" hangingPunct="1">
              <a:defRPr/>
            </a:pPr>
            <a:r>
              <a:rPr lang="ar-JO" sz="3200" dirty="0">
                <a:latin typeface="Arial" panose="020B0604020202020204" pitchFamily="34" charset="0"/>
                <a:cs typeface="Arial" panose="020B0604020202020204" pitchFamily="34" charset="0"/>
              </a:rPr>
              <a:t>الحرية الدينية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ظهور السنهدريم</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الهيلينية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الهجرة إلى الإسكندرية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الترجمة السبعينية اليونانية</a:t>
            </a:r>
            <a:endParaRPr lang="en-US" sz="3200" dirty="0">
              <a:latin typeface="Arial" panose="020B0604020202020204" pitchFamily="34" charset="0"/>
              <a:cs typeface="Arial" panose="020B0604020202020204" pitchFamily="34" charset="0"/>
            </a:endParaRPr>
          </a:p>
        </p:txBody>
      </p:sp>
      <p:sp>
        <p:nvSpPr>
          <p:cNvPr id="68612" name="Text Box 4"/>
          <p:cNvSpPr txBox="1">
            <a:spLocks noChangeArrowheads="1"/>
          </p:cNvSpPr>
          <p:nvPr/>
        </p:nvSpPr>
        <p:spPr bwMode="auto">
          <a:xfrm>
            <a:off x="30009" y="1066800"/>
            <a:ext cx="4246195"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البطالمة (301-198)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3"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4" name="Text Box 6"/>
          <p:cNvSpPr txBox="1">
            <a:spLocks noChangeArrowheads="1"/>
          </p:cNvSpPr>
          <p:nvPr/>
        </p:nvSpPr>
        <p:spPr bwMode="auto">
          <a:xfrm>
            <a:off x="4595812" y="1066800"/>
            <a:ext cx="4319587"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السلوقيين (198-143)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5"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6" name="Rectangle 8"/>
          <p:cNvSpPr>
            <a:spLocks noChangeArrowheads="1"/>
          </p:cNvSpPr>
          <p:nvPr/>
        </p:nvSpPr>
        <p:spPr bwMode="auto">
          <a:xfrm>
            <a:off x="4572000" y="1946275"/>
            <a:ext cx="4343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رئاسة الكهنوت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الحسيديم</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تدنيس الهيكل</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الثورة المكابية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7" name="Text Box 9"/>
          <p:cNvSpPr txBox="1">
            <a:spLocks noChangeArrowheads="1"/>
          </p:cNvSpPr>
          <p:nvPr/>
        </p:nvSpPr>
        <p:spPr bwMode="auto">
          <a:xfrm>
            <a:off x="8244408" y="76200"/>
            <a:ext cx="8233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10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61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61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6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P spid="68612" grpId="0" animBg="1"/>
      <p:bldP spid="686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152400" y="0"/>
            <a:ext cx="2971800" cy="2057400"/>
          </a:xfrm>
        </p:spPr>
        <p:txBody>
          <a:bodyPr/>
          <a:lstStyle/>
          <a:p>
            <a:pPr algn="ctr" eaLnBrk="1" hangingPunct="1"/>
            <a:r>
              <a:rPr lang="ar-JO" sz="3200" dirty="0">
                <a:latin typeface="Arial" charset="0"/>
                <a:ea typeface="ＭＳ Ｐゴシック" charset="0"/>
              </a:rPr>
              <a:t>المكابيين  </a:t>
            </a:r>
            <a:r>
              <a:rPr lang="en-US" sz="3200" dirty="0">
                <a:latin typeface="Arial" charset="0"/>
                <a:ea typeface="ＭＳ Ｐゴシック" charset="0"/>
              </a:rPr>
              <a:t>(</a:t>
            </a:r>
            <a:r>
              <a:rPr lang="ar-JO" sz="3200" dirty="0">
                <a:latin typeface="Arial" charset="0"/>
                <a:ea typeface="ＭＳ Ｐゴシック" charset="0"/>
              </a:rPr>
              <a:t>الهشمونيون</a:t>
            </a:r>
            <a:r>
              <a:rPr lang="en-US" sz="3200" dirty="0">
                <a:latin typeface="Arial" charset="0"/>
                <a:ea typeface="ＭＳ Ｐゴシック" charset="0"/>
              </a:rPr>
              <a:t>)</a:t>
            </a:r>
          </a:p>
        </p:txBody>
      </p:sp>
      <p:pic>
        <p:nvPicPr>
          <p:cNvPr id="93186"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l="850" r="3499"/>
          <a:stretch>
            <a:fillRect/>
          </a:stretch>
        </p:blipFill>
        <p:spPr bwMode="auto">
          <a:xfrm>
            <a:off x="2895600" y="0"/>
            <a:ext cx="624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Line 5"/>
          <p:cNvSpPr>
            <a:spLocks noChangeShapeType="1"/>
          </p:cNvSpPr>
          <p:nvPr/>
        </p:nvSpPr>
        <p:spPr bwMode="auto">
          <a:xfrm flipH="1">
            <a:off x="4724400" y="990600"/>
            <a:ext cx="838200" cy="381000"/>
          </a:xfrm>
          <a:prstGeom prst="line">
            <a:avLst/>
          </a:prstGeom>
          <a:noFill/>
          <a:ln w="76200" cap="sq">
            <a:solidFill>
              <a:srgbClr val="BA1236"/>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3188" name="Text Box 21"/>
          <p:cNvSpPr txBox="1">
            <a:spLocks noChangeArrowheads="1"/>
          </p:cNvSpPr>
          <p:nvPr/>
        </p:nvSpPr>
        <p:spPr bwMode="auto">
          <a:xfrm>
            <a:off x="8458200" y="7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chemeClr val="bg2"/>
                </a:solidFill>
                <a:latin typeface="Arial" charset="0"/>
                <a:cs typeface="Arial" charset="0"/>
              </a:rPr>
              <a:t>68</a:t>
            </a:r>
            <a:endParaRPr lang="en-US" b="1" dirty="0">
              <a:solidFill>
                <a:schemeClr val="bg2"/>
              </a:solidFill>
              <a:latin typeface="Arial" charset="0"/>
              <a:cs typeface="Arial" charset="0"/>
            </a:endParaRPr>
          </a:p>
        </p:txBody>
      </p:sp>
      <p:sp>
        <p:nvSpPr>
          <p:cNvPr id="93189" name="Rectangle 22"/>
          <p:cNvSpPr>
            <a:spLocks noChangeArrowheads="1"/>
          </p:cNvSpPr>
          <p:nvPr/>
        </p:nvSpPr>
        <p:spPr bwMode="auto">
          <a:xfrm>
            <a:off x="228600" y="2667000"/>
            <a:ext cx="2514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r>
              <a:rPr lang="ar-JO" sz="3200" i="1" dirty="0">
                <a:latin typeface="Arial" charset="0"/>
                <a:cs typeface="Arial" charset="0"/>
              </a:rPr>
              <a:t>سيطرة        اليهود           على          فلسطين     </a:t>
            </a:r>
            <a:r>
              <a:rPr lang="en-US" sz="3200" i="1" dirty="0">
                <a:latin typeface="Arial" charset="0"/>
                <a:cs typeface="Arial" charset="0"/>
              </a:rPr>
              <a:t>(</a:t>
            </a:r>
            <a:r>
              <a:rPr lang="ar-JO" sz="3200" i="1" dirty="0">
                <a:latin typeface="Arial" charset="0"/>
                <a:cs typeface="Arial" charset="0"/>
              </a:rPr>
              <a:t>143-63 ق.م</a:t>
            </a:r>
            <a:r>
              <a:rPr lang="en-US" sz="3200" i="1" dirty="0">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wipe(up)">
                                      <p:cBhvr>
                                        <p:cTn id="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eaLnBrk="1" hangingPunct="1"/>
            <a:r>
              <a:rPr lang="ar-JO" sz="3600" dirty="0">
                <a:latin typeface="Arial" charset="0"/>
                <a:ea typeface="ＭＳ Ｐゴシック" charset="0"/>
              </a:rPr>
              <a:t>الثورة        المكابية      المبكرة</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algn="ctr"/>
            <a:r>
              <a:rPr lang="ar-JO" sz="2000" dirty="0">
                <a:latin typeface="Arial" charset="0"/>
                <a:cs typeface="Arial" charset="0"/>
              </a:rPr>
              <a:t>متاثياس يقتل اليهودي والمسؤول</a:t>
            </a:r>
            <a:endParaRPr lang="en-US" sz="2000" dirty="0">
              <a:latin typeface="Arial"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algn="ctr"/>
            <a:r>
              <a:rPr lang="ar-JO" sz="2000" dirty="0">
                <a:latin typeface="Arial" charset="0"/>
                <a:cs typeface="Arial" charset="0"/>
              </a:rPr>
              <a:t>ماتاثياس      وأولاده يفرون    إلى التلال</a:t>
            </a:r>
            <a:endParaRPr lang="en-US" sz="2000" dirty="0">
              <a:latin typeface="Arial"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algn="ctr"/>
            <a:r>
              <a:rPr lang="ar-JO" sz="2000" dirty="0">
                <a:latin typeface="Arial" charset="0"/>
                <a:cs typeface="Arial" charset="0"/>
              </a:rPr>
              <a:t>يهوذا          يهزم    أبولونيوس</a:t>
            </a:r>
            <a:endParaRPr lang="en-US" sz="2000" dirty="0">
              <a:latin typeface="Arial"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algn="ctr"/>
            <a:r>
              <a:rPr lang="ar-JO" sz="2000" dirty="0">
                <a:latin typeface="Arial" charset="0"/>
                <a:cs typeface="Arial" charset="0"/>
              </a:rPr>
              <a:t>يهوذا          يهزم       سيرون</a:t>
            </a:r>
            <a:endParaRPr lang="en-US" sz="2000" dirty="0">
              <a:latin typeface="Arial"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algn="ctr"/>
            <a:r>
              <a:rPr lang="ar-JO" sz="2000" dirty="0">
                <a:latin typeface="Arial" charset="0"/>
                <a:cs typeface="Arial" charset="0"/>
              </a:rPr>
              <a:t>يهوذا          يداهم      السوريين</a:t>
            </a:r>
            <a:endParaRPr lang="en-US" sz="2000" dirty="0">
              <a:latin typeface="Arial"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latin typeface="Arial" charset="0"/>
                <a:cs typeface="Arial" charset="0"/>
              </a:rPr>
              <a:t>66</a:t>
            </a:r>
            <a:endParaRPr lang="en-US" sz="20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6"/>
          <p:cNvGrpSpPr>
            <a:grpSpLocks/>
          </p:cNvGrpSpPr>
          <p:nvPr/>
        </p:nvGrpSpPr>
        <p:grpSpPr bwMode="auto">
          <a:xfrm>
            <a:off x="0" y="228600"/>
            <a:ext cx="9144000" cy="5595938"/>
            <a:chOff x="-1043" y="-1233"/>
            <a:chExt cx="7619" cy="5766"/>
          </a:xfrm>
        </p:grpSpPr>
        <p:pic>
          <p:nvPicPr>
            <p:cNvPr id="91142" name="Picture 4" descr="Maccabe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8" y="-213"/>
              <a:ext cx="5028" cy="4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3" name="Picture 5" descr="Maccabeus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2074" y="-202"/>
              <a:ext cx="4689" cy="2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38" name="Rectangle 2"/>
          <p:cNvSpPr>
            <a:spLocks noGrp="1" noChangeArrowheads="1"/>
          </p:cNvSpPr>
          <p:nvPr>
            <p:ph type="title"/>
          </p:nvPr>
        </p:nvSpPr>
        <p:spPr>
          <a:xfrm>
            <a:off x="0" y="0"/>
            <a:ext cx="9144000" cy="1295400"/>
          </a:xfrm>
          <a:solidFill>
            <a:srgbClr val="FFFF00"/>
          </a:solidFill>
        </p:spPr>
        <p:txBody>
          <a:bodyPr/>
          <a:lstStyle/>
          <a:p>
            <a:pPr algn="ctr" eaLnBrk="1" hangingPunct="1"/>
            <a:r>
              <a:rPr lang="ar-JO" sz="5400" b="1" dirty="0">
                <a:solidFill>
                  <a:srgbClr val="000099"/>
                </a:solidFill>
                <a:latin typeface="Arial" charset="0"/>
                <a:ea typeface="ＭＳ Ｐゴシック" charset="0"/>
              </a:rPr>
              <a:t>معركة بيت حورون</a:t>
            </a:r>
            <a:endParaRPr lang="en-US" sz="5400" b="1" dirty="0">
              <a:solidFill>
                <a:srgbClr val="000099"/>
              </a:solidFill>
              <a:latin typeface="Arial" charset="0"/>
              <a:ea typeface="ＭＳ Ｐゴシック" charset="0"/>
            </a:endParaRPr>
          </a:p>
        </p:txBody>
      </p:sp>
      <p:sp>
        <p:nvSpPr>
          <p:cNvPr id="91139" name="Text Box 7"/>
          <p:cNvSpPr txBox="1">
            <a:spLocks noChangeArrowheads="1"/>
          </p:cNvSpPr>
          <p:nvPr/>
        </p:nvSpPr>
        <p:spPr bwMode="auto">
          <a:xfrm>
            <a:off x="0" y="4800600"/>
            <a:ext cx="3216275" cy="156966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dirty="0">
                <a:latin typeface="Arial" charset="0"/>
                <a:cs typeface="Arial" charset="0"/>
              </a:rPr>
              <a:t>معركة رئيسية        في الثورة المكابية (166 ق.م)</a:t>
            </a:r>
            <a:endParaRPr lang="en-US" sz="3200" dirty="0">
              <a:latin typeface="Arial" charset="0"/>
              <a:cs typeface="Arial" charset="0"/>
            </a:endParaRPr>
          </a:p>
        </p:txBody>
      </p:sp>
      <p:sp>
        <p:nvSpPr>
          <p:cNvPr id="91140" name="AutoShape 8"/>
          <p:cNvSpPr>
            <a:spLocks noChangeArrowheads="1"/>
          </p:cNvSpPr>
          <p:nvPr/>
        </p:nvSpPr>
        <p:spPr bwMode="auto">
          <a:xfrm>
            <a:off x="0" y="2590800"/>
            <a:ext cx="2514600" cy="2286000"/>
          </a:xfrm>
          <a:prstGeom prst="rtTriangle">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91141" name="AutoShape 9"/>
          <p:cNvSpPr>
            <a:spLocks noChangeArrowheads="1"/>
          </p:cNvSpPr>
          <p:nvPr/>
        </p:nvSpPr>
        <p:spPr bwMode="auto">
          <a:xfrm flipH="1">
            <a:off x="5334000" y="2438400"/>
            <a:ext cx="3810000" cy="3429000"/>
          </a:xfrm>
          <a:prstGeom prst="rtTriangle">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أهمية الحقبة اليونانية</a:t>
            </a:r>
            <a:endParaRPr lang="en-US"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sz="half" idx="1"/>
          </p:nvPr>
        </p:nvSpPr>
        <p:spPr>
          <a:xfrm>
            <a:off x="0" y="1946275"/>
            <a:ext cx="4343400" cy="4114800"/>
          </a:xfrm>
        </p:spPr>
        <p:txBody>
          <a:bodyPr/>
          <a:lstStyle/>
          <a:p>
            <a:pPr algn="r" rtl="1" eaLnBrk="1" hangingPunct="1">
              <a:defRPr/>
            </a:pPr>
            <a:r>
              <a:rPr lang="ar-JO" sz="3200" dirty="0">
                <a:latin typeface="Arial" panose="020B0604020202020204" pitchFamily="34" charset="0"/>
                <a:cs typeface="Arial" panose="020B0604020202020204" pitchFamily="34" charset="0"/>
              </a:rPr>
              <a:t>الحرية الدينية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ظهور السنهدريم</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الهيلينية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الهجرة إلى الإسكندرية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الترجمة السبعينية اليونانية</a:t>
            </a:r>
            <a:endParaRPr lang="en-US" sz="3200" dirty="0">
              <a:latin typeface="Arial" panose="020B0604020202020204" pitchFamily="34" charset="0"/>
              <a:cs typeface="Arial" panose="020B0604020202020204" pitchFamily="34" charset="0"/>
            </a:endParaRPr>
          </a:p>
        </p:txBody>
      </p:sp>
      <p:sp>
        <p:nvSpPr>
          <p:cNvPr id="68612" name="Text Box 4"/>
          <p:cNvSpPr txBox="1">
            <a:spLocks noChangeArrowheads="1"/>
          </p:cNvSpPr>
          <p:nvPr/>
        </p:nvSpPr>
        <p:spPr bwMode="auto">
          <a:xfrm>
            <a:off x="30009" y="1066800"/>
            <a:ext cx="4246195"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البطالمة (301-198)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3"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4" name="Text Box 6"/>
          <p:cNvSpPr txBox="1">
            <a:spLocks noChangeArrowheads="1"/>
          </p:cNvSpPr>
          <p:nvPr/>
        </p:nvSpPr>
        <p:spPr bwMode="auto">
          <a:xfrm>
            <a:off x="4595812" y="1066800"/>
            <a:ext cx="4319587"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السلوقيين (198-143)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5"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6" name="Rectangle 8"/>
          <p:cNvSpPr>
            <a:spLocks noChangeArrowheads="1"/>
          </p:cNvSpPr>
          <p:nvPr/>
        </p:nvSpPr>
        <p:spPr bwMode="auto">
          <a:xfrm>
            <a:off x="4572000" y="1946275"/>
            <a:ext cx="4343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رئاسة الكهنوت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الحسيديم</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تدنيس الهيكل</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الثورة المكابية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الصدوقيين</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7" name="Text Box 9"/>
          <p:cNvSpPr txBox="1">
            <a:spLocks noChangeArrowheads="1"/>
          </p:cNvSpPr>
          <p:nvPr/>
        </p:nvSpPr>
        <p:spPr bwMode="auto">
          <a:xfrm>
            <a:off x="8244408" y="76200"/>
            <a:ext cx="82339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61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61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61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6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P spid="68612" grpId="0" animBg="1"/>
      <p:bldP spid="686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4800600"/>
            <a:ext cx="3962400" cy="1752600"/>
          </a:xfrm>
        </p:spPr>
        <p:txBody>
          <a:bodyPr/>
          <a:lstStyle/>
          <a:p>
            <a:pPr eaLnBrk="1" hangingPunct="1">
              <a:defRPr/>
            </a:pPr>
            <a:r>
              <a:rPr lang="ar-JO" dirty="0">
                <a:latin typeface="Arial" panose="020B0604020202020204" pitchFamily="34" charset="0"/>
                <a:cs typeface="Arial" panose="020B0604020202020204" pitchFamily="34" charset="0"/>
              </a:rPr>
              <a:t>الغزو الهشموني</a:t>
            </a:r>
            <a:endParaRPr lang="en-US" dirty="0">
              <a:latin typeface="Arial" panose="020B0604020202020204" pitchFamily="34" charset="0"/>
              <a:cs typeface="Arial" panose="020B0604020202020204" pitchFamily="34" charset="0"/>
            </a:endParaRPr>
          </a:p>
        </p:txBody>
      </p:sp>
      <p:pic>
        <p:nvPicPr>
          <p:cNvPr id="78850" name="Picture 3" descr="Hasmonean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1"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Line 5"/>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0" name="Line 6"/>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1" name="Line 7"/>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2" name="Line 8"/>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02" name="Text Box 18"/>
          <p:cNvSpPr txBox="1">
            <a:spLocks noChangeArrowheads="1"/>
          </p:cNvSpPr>
          <p:nvPr/>
        </p:nvSpPr>
        <p:spPr bwMode="auto">
          <a:xfrm>
            <a:off x="8382000" y="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9599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up)">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left)">
                                      <p:cBhvr>
                                        <p:cTn id="12" dur="500"/>
                                        <p:tgtEl>
                                          <p:spTgt spid="67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wipe(right)">
                                      <p:cBhvr>
                                        <p:cTn id="17" dur="500"/>
                                        <p:tgtEl>
                                          <p:spTgt spid="67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wipe(left)">
                                      <p:cBhvr>
                                        <p:cTn id="22"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90600" y="-76200"/>
            <a:ext cx="7772400" cy="838200"/>
          </a:xfrm>
          <a:noFill/>
          <a:ln>
            <a:noFill/>
          </a:ln>
        </p:spPr>
        <p:txBody>
          <a:bodyPr vert="horz" wrap="square" lIns="92075" tIns="46038" rIns="92075" bIns="46038" numCol="1" anchor="ctr" anchorCtr="0" compatLnSpc="1">
            <a:prstTxWarp prst="textNoShape">
              <a:avLst/>
            </a:prstTxWarp>
          </a:bodyPr>
          <a:lstStyle/>
          <a:p>
            <a:pPr algn="ct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أية إمبراطوريَّة وأي نظام؟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05475" name="Text Box 3"/>
          <p:cNvSpPr txBox="1">
            <a:spLocks noChangeArrowheads="1"/>
          </p:cNvSpPr>
          <p:nvPr/>
        </p:nvSpPr>
        <p:spPr bwMode="auto">
          <a:xfrm>
            <a:off x="9252520" y="19472"/>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035" name="Group 6"/>
          <p:cNvGrpSpPr>
            <a:grpSpLocks/>
          </p:cNvGrpSpPr>
          <p:nvPr/>
        </p:nvGrpSpPr>
        <p:grpSpPr bwMode="auto">
          <a:xfrm>
            <a:off x="228600" y="4953000"/>
            <a:ext cx="3962400" cy="1881188"/>
            <a:chOff x="898" y="1680"/>
            <a:chExt cx="4862" cy="2226"/>
          </a:xfrm>
        </p:grpSpPr>
        <p:pic>
          <p:nvPicPr>
            <p:cNvPr id="44052"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53" name="Picture 8"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4036" name="Picture 9" descr="31 Babylon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7620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037" name="Group 13"/>
          <p:cNvGrpSpPr>
            <a:grpSpLocks/>
          </p:cNvGrpSpPr>
          <p:nvPr/>
        </p:nvGrpSpPr>
        <p:grpSpPr bwMode="auto">
          <a:xfrm>
            <a:off x="4343400" y="762000"/>
            <a:ext cx="4800600" cy="1981200"/>
            <a:chOff x="2208" y="1632"/>
            <a:chExt cx="4080" cy="2064"/>
          </a:xfrm>
        </p:grpSpPr>
        <p:pic>
          <p:nvPicPr>
            <p:cNvPr id="44050" name="Picture 11" descr="33 Gree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8" y="1632"/>
              <a:ext cx="4080"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51" name="Picture 12"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1" y="1632"/>
              <a:ext cx="1053"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4038" name="Picture 4" descr="34 Ro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87975" y="4362450"/>
            <a:ext cx="3505200" cy="185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5" descr="60 Assyri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71800" y="2820988"/>
            <a:ext cx="2514600" cy="205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6" name="Text Box 14"/>
          <p:cNvSpPr txBox="1">
            <a:spLocks noChangeArrowheads="1"/>
          </p:cNvSpPr>
          <p:nvPr/>
        </p:nvSpPr>
        <p:spPr bwMode="auto">
          <a:xfrm>
            <a:off x="3352800" y="4221163"/>
            <a:ext cx="888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7" name="Text Box 15"/>
          <p:cNvSpPr txBox="1">
            <a:spLocks noChangeArrowheads="1"/>
          </p:cNvSpPr>
          <p:nvPr/>
        </p:nvSpPr>
        <p:spPr bwMode="auto">
          <a:xfrm>
            <a:off x="685800" y="2620963"/>
            <a:ext cx="69121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8" name="Text Box 16"/>
          <p:cNvSpPr txBox="1">
            <a:spLocks noChangeArrowheads="1"/>
          </p:cNvSpPr>
          <p:nvPr/>
        </p:nvSpPr>
        <p:spPr bwMode="auto">
          <a:xfrm>
            <a:off x="1524000" y="6248400"/>
            <a:ext cx="19239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مادي وفارس</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9" name="Text Box 17"/>
          <p:cNvSpPr txBox="1">
            <a:spLocks noChangeArrowheads="1"/>
          </p:cNvSpPr>
          <p:nvPr/>
        </p:nvSpPr>
        <p:spPr bwMode="auto">
          <a:xfrm>
            <a:off x="6477000" y="2163763"/>
            <a:ext cx="10999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اليونان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0" name="Text Box 18"/>
          <p:cNvSpPr txBox="1">
            <a:spLocks noChangeArrowheads="1"/>
          </p:cNvSpPr>
          <p:nvPr/>
        </p:nvSpPr>
        <p:spPr bwMode="auto">
          <a:xfrm>
            <a:off x="6607175" y="5635625"/>
            <a:ext cx="12234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الرومان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1" name="AutoShape 19"/>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2" name="AutoShape 20"/>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3" name="AutoShape 21"/>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4" name="AutoShape 22"/>
          <p:cNvSpPr>
            <a:spLocks noChangeArrowheads="1"/>
          </p:cNvSpPr>
          <p:nvPr/>
        </p:nvSpPr>
        <p:spPr bwMode="auto">
          <a:xfrm rot="5400000">
            <a:off x="6553200" y="3513138"/>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6"/>
          <p:cNvSpPr txBox="1">
            <a:spLocks noChangeArrowheads="1"/>
          </p:cNvSpPr>
          <p:nvPr/>
        </p:nvSpPr>
        <p:spPr bwMode="auto">
          <a:xfrm>
            <a:off x="4427538" y="6308725"/>
            <a:ext cx="4505325"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الطبعة الأولى, 139-167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326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1000" fill="hold"/>
                                        <p:tgtEl>
                                          <p:spTgt spid="105486"/>
                                        </p:tgtEl>
                                        <p:attrNameLst>
                                          <p:attrName>ppt_w</p:attrName>
                                        </p:attrNameLst>
                                      </p:cBhvr>
                                      <p:tavLst>
                                        <p:tav tm="0">
                                          <p:val>
                                            <p:fltVal val="0"/>
                                          </p:val>
                                        </p:tav>
                                        <p:tav tm="100000">
                                          <p:val>
                                            <p:strVal val="#ppt_w"/>
                                          </p:val>
                                        </p:tav>
                                      </p:tavLst>
                                    </p:anim>
                                    <p:anim calcmode="lin" valueType="num">
                                      <p:cBhvr>
                                        <p:cTn id="8" dur="1000" fill="hold"/>
                                        <p:tgtEl>
                                          <p:spTgt spid="105486"/>
                                        </p:tgtEl>
                                        <p:attrNameLst>
                                          <p:attrName>ppt_h</p:attrName>
                                        </p:attrNameLst>
                                      </p:cBhvr>
                                      <p:tavLst>
                                        <p:tav tm="0">
                                          <p:val>
                                            <p:fltVal val="0"/>
                                          </p:val>
                                        </p:tav>
                                        <p:tav tm="100000">
                                          <p:val>
                                            <p:strVal val="#ppt_h"/>
                                          </p:val>
                                        </p:tav>
                                      </p:tavLst>
                                    </p:anim>
                                    <p:anim calcmode="lin" valueType="num">
                                      <p:cBhvr>
                                        <p:cTn id="9" dur="1000" fill="hold"/>
                                        <p:tgtEl>
                                          <p:spTgt spid="105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1"/>
                                        </p:tgtEl>
                                        <p:attrNameLst>
                                          <p:attrName>style.visibility</p:attrName>
                                        </p:attrNameLst>
                                      </p:cBhvr>
                                      <p:to>
                                        <p:strVal val="visible"/>
                                      </p:to>
                                    </p:set>
                                    <p:animEffect transition="in" filter="dissolve">
                                      <p:cBhvr>
                                        <p:cTn id="15" dur="500"/>
                                        <p:tgtEl>
                                          <p:spTgt spid="105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87"/>
                                        </p:tgtEl>
                                        <p:attrNameLst>
                                          <p:attrName>style.visibility</p:attrName>
                                        </p:attrNameLst>
                                      </p:cBhvr>
                                      <p:to>
                                        <p:strVal val="visible"/>
                                      </p:to>
                                    </p:set>
                                    <p:anim calcmode="lin" valueType="num">
                                      <p:cBhvr>
                                        <p:cTn id="20" dur="1000" fill="hold"/>
                                        <p:tgtEl>
                                          <p:spTgt spid="105487"/>
                                        </p:tgtEl>
                                        <p:attrNameLst>
                                          <p:attrName>ppt_w</p:attrName>
                                        </p:attrNameLst>
                                      </p:cBhvr>
                                      <p:tavLst>
                                        <p:tav tm="0">
                                          <p:val>
                                            <p:fltVal val="0"/>
                                          </p:val>
                                        </p:tav>
                                        <p:tav tm="100000">
                                          <p:val>
                                            <p:strVal val="#ppt_w"/>
                                          </p:val>
                                        </p:tav>
                                      </p:tavLst>
                                    </p:anim>
                                    <p:anim calcmode="lin" valueType="num">
                                      <p:cBhvr>
                                        <p:cTn id="21" dur="1000" fill="hold"/>
                                        <p:tgtEl>
                                          <p:spTgt spid="105487"/>
                                        </p:tgtEl>
                                        <p:attrNameLst>
                                          <p:attrName>ppt_h</p:attrName>
                                        </p:attrNameLst>
                                      </p:cBhvr>
                                      <p:tavLst>
                                        <p:tav tm="0">
                                          <p:val>
                                            <p:fltVal val="0"/>
                                          </p:val>
                                        </p:tav>
                                        <p:tav tm="100000">
                                          <p:val>
                                            <p:strVal val="#ppt_h"/>
                                          </p:val>
                                        </p:tav>
                                      </p:tavLst>
                                    </p:anim>
                                    <p:anim calcmode="lin" valueType="num">
                                      <p:cBhvr>
                                        <p:cTn id="22" dur="1000" fill="hold"/>
                                        <p:tgtEl>
                                          <p:spTgt spid="10548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92"/>
                                        </p:tgtEl>
                                        <p:attrNameLst>
                                          <p:attrName>style.visibility</p:attrName>
                                        </p:attrNameLst>
                                      </p:cBhvr>
                                      <p:to>
                                        <p:strVal val="visible"/>
                                      </p:to>
                                    </p:set>
                                    <p:animEffect transition="in" filter="dissolve">
                                      <p:cBhvr>
                                        <p:cTn id="28" dur="500"/>
                                        <p:tgtEl>
                                          <p:spTgt spid="1054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5488"/>
                                        </p:tgtEl>
                                        <p:attrNameLst>
                                          <p:attrName>style.visibility</p:attrName>
                                        </p:attrNameLst>
                                      </p:cBhvr>
                                      <p:to>
                                        <p:strVal val="visible"/>
                                      </p:to>
                                    </p:set>
                                    <p:anim calcmode="lin" valueType="num">
                                      <p:cBhvr>
                                        <p:cTn id="33" dur="1000" fill="hold"/>
                                        <p:tgtEl>
                                          <p:spTgt spid="105488"/>
                                        </p:tgtEl>
                                        <p:attrNameLst>
                                          <p:attrName>ppt_w</p:attrName>
                                        </p:attrNameLst>
                                      </p:cBhvr>
                                      <p:tavLst>
                                        <p:tav tm="0">
                                          <p:val>
                                            <p:fltVal val="0"/>
                                          </p:val>
                                        </p:tav>
                                        <p:tav tm="100000">
                                          <p:val>
                                            <p:strVal val="#ppt_w"/>
                                          </p:val>
                                        </p:tav>
                                      </p:tavLst>
                                    </p:anim>
                                    <p:anim calcmode="lin" valueType="num">
                                      <p:cBhvr>
                                        <p:cTn id="34" dur="1000" fill="hold"/>
                                        <p:tgtEl>
                                          <p:spTgt spid="105488"/>
                                        </p:tgtEl>
                                        <p:attrNameLst>
                                          <p:attrName>ppt_h</p:attrName>
                                        </p:attrNameLst>
                                      </p:cBhvr>
                                      <p:tavLst>
                                        <p:tav tm="0">
                                          <p:val>
                                            <p:fltVal val="0"/>
                                          </p:val>
                                        </p:tav>
                                        <p:tav tm="100000">
                                          <p:val>
                                            <p:strVal val="#ppt_h"/>
                                          </p:val>
                                        </p:tav>
                                      </p:tavLst>
                                    </p:anim>
                                    <p:anim calcmode="lin" valueType="num">
                                      <p:cBhvr>
                                        <p:cTn id="35" dur="1000" fill="hold"/>
                                        <p:tgtEl>
                                          <p:spTgt spid="10548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5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animEffect transition="in" filter="dissolve">
                                      <p:cBhvr>
                                        <p:cTn id="41" dur="500"/>
                                        <p:tgtEl>
                                          <p:spTgt spid="10549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5489"/>
                                        </p:tgtEl>
                                        <p:attrNameLst>
                                          <p:attrName>style.visibility</p:attrName>
                                        </p:attrNameLst>
                                      </p:cBhvr>
                                      <p:to>
                                        <p:strVal val="visible"/>
                                      </p:to>
                                    </p:set>
                                    <p:anim calcmode="lin" valueType="num">
                                      <p:cBhvr>
                                        <p:cTn id="46" dur="1000" fill="hold"/>
                                        <p:tgtEl>
                                          <p:spTgt spid="105489"/>
                                        </p:tgtEl>
                                        <p:attrNameLst>
                                          <p:attrName>ppt_w</p:attrName>
                                        </p:attrNameLst>
                                      </p:cBhvr>
                                      <p:tavLst>
                                        <p:tav tm="0">
                                          <p:val>
                                            <p:fltVal val="0"/>
                                          </p:val>
                                        </p:tav>
                                        <p:tav tm="100000">
                                          <p:val>
                                            <p:strVal val="#ppt_w"/>
                                          </p:val>
                                        </p:tav>
                                      </p:tavLst>
                                    </p:anim>
                                    <p:anim calcmode="lin" valueType="num">
                                      <p:cBhvr>
                                        <p:cTn id="47" dur="1000" fill="hold"/>
                                        <p:tgtEl>
                                          <p:spTgt spid="105489"/>
                                        </p:tgtEl>
                                        <p:attrNameLst>
                                          <p:attrName>ppt_h</p:attrName>
                                        </p:attrNameLst>
                                      </p:cBhvr>
                                      <p:tavLst>
                                        <p:tav tm="0">
                                          <p:val>
                                            <p:fltVal val="0"/>
                                          </p:val>
                                        </p:tav>
                                        <p:tav tm="100000">
                                          <p:val>
                                            <p:strVal val="#ppt_h"/>
                                          </p:val>
                                        </p:tav>
                                      </p:tavLst>
                                    </p:anim>
                                    <p:anim calcmode="lin" valueType="num">
                                      <p:cBhvr>
                                        <p:cTn id="48" dur="1000" fill="hold"/>
                                        <p:tgtEl>
                                          <p:spTgt spid="1054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5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5494"/>
                                        </p:tgtEl>
                                        <p:attrNameLst>
                                          <p:attrName>style.visibility</p:attrName>
                                        </p:attrNameLst>
                                      </p:cBhvr>
                                      <p:to>
                                        <p:strVal val="visible"/>
                                      </p:to>
                                    </p:set>
                                    <p:animEffect transition="in" filter="dissolve">
                                      <p:cBhvr>
                                        <p:cTn id="54" dur="500"/>
                                        <p:tgtEl>
                                          <p:spTgt spid="10549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5490"/>
                                        </p:tgtEl>
                                        <p:attrNameLst>
                                          <p:attrName>style.visibility</p:attrName>
                                        </p:attrNameLst>
                                      </p:cBhvr>
                                      <p:to>
                                        <p:strVal val="visible"/>
                                      </p:to>
                                    </p:set>
                                    <p:anim calcmode="lin" valueType="num">
                                      <p:cBhvr>
                                        <p:cTn id="59" dur="1000" fill="hold"/>
                                        <p:tgtEl>
                                          <p:spTgt spid="105490"/>
                                        </p:tgtEl>
                                        <p:attrNameLst>
                                          <p:attrName>ppt_w</p:attrName>
                                        </p:attrNameLst>
                                      </p:cBhvr>
                                      <p:tavLst>
                                        <p:tav tm="0">
                                          <p:val>
                                            <p:fltVal val="0"/>
                                          </p:val>
                                        </p:tav>
                                        <p:tav tm="100000">
                                          <p:val>
                                            <p:strVal val="#ppt_w"/>
                                          </p:val>
                                        </p:tav>
                                      </p:tavLst>
                                    </p:anim>
                                    <p:anim calcmode="lin" valueType="num">
                                      <p:cBhvr>
                                        <p:cTn id="60" dur="1000" fill="hold"/>
                                        <p:tgtEl>
                                          <p:spTgt spid="105490"/>
                                        </p:tgtEl>
                                        <p:attrNameLst>
                                          <p:attrName>ppt_h</p:attrName>
                                        </p:attrNameLst>
                                      </p:cBhvr>
                                      <p:tavLst>
                                        <p:tav tm="0">
                                          <p:val>
                                            <p:fltVal val="0"/>
                                          </p:val>
                                        </p:tav>
                                        <p:tav tm="100000">
                                          <p:val>
                                            <p:strVal val="#ppt_h"/>
                                          </p:val>
                                        </p:tav>
                                      </p:tavLst>
                                    </p:anim>
                                    <p:anim calcmode="lin" valueType="num">
                                      <p:cBhvr>
                                        <p:cTn id="61" dur="1000" fill="hold"/>
                                        <p:tgtEl>
                                          <p:spTgt spid="10549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5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05475"/>
                                        </p:tgtEl>
                                        <p:attrNameLst>
                                          <p:attrName>style.visibility</p:attrName>
                                        </p:attrNameLst>
                                      </p:cBhvr>
                                      <p:to>
                                        <p:strVal val="visible"/>
                                      </p:to>
                                    </p:set>
                                    <p:animEffect transition="in" filter="fade">
                                      <p:cBhvr>
                                        <p:cTn id="67" dur="1000"/>
                                        <p:tgtEl>
                                          <p:spTgt spid="105475"/>
                                        </p:tgtEl>
                                      </p:cBhvr>
                                    </p:animEffect>
                                    <p:anim calcmode="lin" valueType="num">
                                      <p:cBhvr>
                                        <p:cTn id="68" dur="1000" fill="hold"/>
                                        <p:tgtEl>
                                          <p:spTgt spid="105475"/>
                                        </p:tgtEl>
                                        <p:attrNameLst>
                                          <p:attrName>ppt_x</p:attrName>
                                        </p:attrNameLst>
                                      </p:cBhvr>
                                      <p:tavLst>
                                        <p:tav tm="0">
                                          <p:val>
                                            <p:strVal val="#ppt_x"/>
                                          </p:val>
                                        </p:tav>
                                        <p:tav tm="100000">
                                          <p:val>
                                            <p:strVal val="#ppt_x"/>
                                          </p:val>
                                        </p:tav>
                                      </p:tavLst>
                                    </p:anim>
                                    <p:anim calcmode="lin" valueType="num">
                                      <p:cBhvr>
                                        <p:cTn id="69" dur="900" decel="100000" fill="hold"/>
                                        <p:tgtEl>
                                          <p:spTgt spid="10547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86" grpId="0"/>
      <p:bldP spid="105487" grpId="0"/>
      <p:bldP spid="105488" grpId="0"/>
      <p:bldP spid="105489" grpId="0"/>
      <p:bldP spid="105490" grpId="0"/>
      <p:bldP spid="105491" grpId="0" animBg="1"/>
      <p:bldP spid="105492" grpId="0" animBg="1"/>
      <p:bldP spid="105493" grpId="0" animBg="1"/>
      <p:bldP spid="1054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الأهمية الهشمونية</a:t>
            </a:r>
            <a:endParaRPr lang="en-US" dirty="0">
              <a:latin typeface="Arial" panose="020B0604020202020204" pitchFamily="34" charset="0"/>
              <a:cs typeface="Arial" panose="020B0604020202020204" pitchFamily="34" charset="0"/>
            </a:endParaRPr>
          </a:p>
        </p:txBody>
      </p:sp>
      <p:sp>
        <p:nvSpPr>
          <p:cNvPr id="71683" name="Rectangle 3"/>
          <p:cNvSpPr>
            <a:spLocks noGrp="1" noChangeArrowheads="1"/>
          </p:cNvSpPr>
          <p:nvPr>
            <p:ph type="body" sz="half" idx="1"/>
          </p:nvPr>
        </p:nvSpPr>
        <p:spPr>
          <a:xfrm>
            <a:off x="1295400" y="1295400"/>
            <a:ext cx="7620000" cy="4572000"/>
          </a:xfrm>
        </p:spPr>
        <p:txBody>
          <a:bodyPr/>
          <a:lstStyle/>
          <a:p>
            <a:pPr algn="r" rtl="1" eaLnBrk="1" hangingPunct="1">
              <a:lnSpc>
                <a:spcPct val="90000"/>
              </a:lnSpc>
              <a:defRPr/>
            </a:pPr>
            <a:r>
              <a:rPr lang="ar-JO" sz="3200" dirty="0">
                <a:latin typeface="Arial" panose="020B0604020202020204" pitchFamily="34" charset="0"/>
                <a:cs typeface="Arial" panose="020B0604020202020204" pitchFamily="34" charset="0"/>
              </a:rPr>
              <a:t>توسع الحدود</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الإتحاد مع روما</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اليهودية القسرية</a:t>
            </a:r>
            <a:endParaRPr lang="en-US" sz="3200" dirty="0">
              <a:latin typeface="Arial" panose="020B0604020202020204" pitchFamily="34" charset="0"/>
              <a:cs typeface="Arial" panose="020B0604020202020204" pitchFamily="34" charset="0"/>
            </a:endParaRPr>
          </a:p>
        </p:txBody>
      </p:sp>
      <p:sp>
        <p:nvSpPr>
          <p:cNvPr id="71684" name="Rectangle 4"/>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1685" name="Rectangle 5"/>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1686" name="Text Box 6"/>
          <p:cNvSpPr txBox="1">
            <a:spLocks noChangeArrowheads="1"/>
          </p:cNvSpPr>
          <p:nvPr/>
        </p:nvSpPr>
        <p:spPr bwMode="auto">
          <a:xfrm>
            <a:off x="8316416" y="76200"/>
            <a:ext cx="82758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defRPr/>
            </a:pPr>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71687" name="AutoShape 7"/>
          <p:cNvSpPr>
            <a:spLocks/>
          </p:cNvSpPr>
          <p:nvPr/>
        </p:nvSpPr>
        <p:spPr bwMode="auto">
          <a:xfrm rot="10800000">
            <a:off x="5334000" y="1412776"/>
            <a:ext cx="304800" cy="1371600"/>
          </a:xfrm>
          <a:prstGeom prst="rightBrace">
            <a:avLst>
              <a:gd name="adj1" fmla="val 37500"/>
              <a:gd name="adj2" fmla="val 50000"/>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rtl="0" fontAlgn="base">
              <a:spcBef>
                <a:spcPct val="0"/>
              </a:spcBef>
              <a:spcAft>
                <a:spcPct val="0"/>
              </a:spcAft>
              <a:defRPr/>
            </a:pPr>
            <a:endParaRPr lang="en-US" dirty="0">
              <a:latin typeface="Arial" panose="020B0604020202020204" pitchFamily="34" charset="0"/>
              <a:cs typeface="Arial" panose="020B0604020202020204" pitchFamily="34" charset="0"/>
            </a:endParaRPr>
          </a:p>
        </p:txBody>
      </p:sp>
      <p:sp>
        <p:nvSpPr>
          <p:cNvPr id="71688" name="Text Box 8"/>
          <p:cNvSpPr txBox="1">
            <a:spLocks noChangeArrowheads="1"/>
          </p:cNvSpPr>
          <p:nvPr/>
        </p:nvSpPr>
        <p:spPr bwMode="auto">
          <a:xfrm>
            <a:off x="1979712" y="1793776"/>
            <a:ext cx="30733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يوحنا هركانوس</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844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barn(inHorizontal)">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barn(inHorizontal)">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barn(inHorizontal)">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71687"/>
                                        </p:tgtEl>
                                        <p:attrNameLst>
                                          <p:attrName>style.visibility</p:attrName>
                                        </p:attrNameLst>
                                      </p:cBhvr>
                                      <p:to>
                                        <p:strVal val="visible"/>
                                      </p:to>
                                    </p:set>
                                    <p:animEffect transition="in" filter="barn(inHorizontal)">
                                      <p:cBhvr>
                                        <p:cTn id="22" dur="500"/>
                                        <p:tgtEl>
                                          <p:spTgt spid="716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71688"/>
                                        </p:tgtEl>
                                        <p:attrNameLst>
                                          <p:attrName>style.visibility</p:attrName>
                                        </p:attrNameLst>
                                      </p:cBhvr>
                                      <p:to>
                                        <p:strVal val="visible"/>
                                      </p:to>
                                    </p:set>
                                    <p:animEffect transition="in" filter="barn(inHorizontal)">
                                      <p:cBhvr>
                                        <p:cTn id="27"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P spid="716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4800600"/>
            <a:ext cx="3962400" cy="1752600"/>
          </a:xfrm>
        </p:spPr>
        <p:txBody>
          <a:bodyPr/>
          <a:lstStyle/>
          <a:p>
            <a:pPr eaLnBrk="1" hangingPunct="1">
              <a:defRPr/>
            </a:pPr>
            <a:r>
              <a:rPr lang="ar-JO" dirty="0">
                <a:latin typeface="Arial" panose="020B0604020202020204" pitchFamily="34" charset="0"/>
                <a:cs typeface="Arial" panose="020B0604020202020204" pitchFamily="34" charset="0"/>
              </a:rPr>
              <a:t>الغزو الهشموني</a:t>
            </a:r>
            <a:endParaRPr lang="en-US" dirty="0">
              <a:latin typeface="Arial" panose="020B0604020202020204" pitchFamily="34" charset="0"/>
              <a:cs typeface="Arial" panose="020B0604020202020204" pitchFamily="34" charset="0"/>
            </a:endParaRPr>
          </a:p>
        </p:txBody>
      </p:sp>
      <p:pic>
        <p:nvPicPr>
          <p:cNvPr id="78850" name="Picture 3" descr="Hasmonean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1"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Line 5"/>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0" name="Line 6"/>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1" name="Line 7"/>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2" name="Line 8"/>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3" name="Line 9"/>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4" name="Line 10"/>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5" name="Line 11"/>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6" name="Line 12"/>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7" name="Line 13"/>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8" name="Text Box 14"/>
          <p:cNvSpPr txBox="1">
            <a:spLocks noChangeArrowheads="1"/>
          </p:cNvSpPr>
          <p:nvPr/>
        </p:nvSpPr>
        <p:spPr bwMode="auto">
          <a:xfrm>
            <a:off x="3524250" y="2819400"/>
            <a:ext cx="31290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endParaRPr>
          </a:p>
        </p:txBody>
      </p:sp>
      <p:sp>
        <p:nvSpPr>
          <p:cNvPr id="67599" name="Text Box 15"/>
          <p:cNvSpPr txBox="1">
            <a:spLocks noChangeArrowheads="1"/>
          </p:cNvSpPr>
          <p:nvPr/>
        </p:nvSpPr>
        <p:spPr bwMode="auto">
          <a:xfrm>
            <a:off x="685800" y="2833688"/>
            <a:ext cx="31290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endParaRPr>
          </a:p>
        </p:txBody>
      </p:sp>
      <p:sp>
        <p:nvSpPr>
          <p:cNvPr id="67600" name="AutoShape 16"/>
          <p:cNvSpPr>
            <a:spLocks noChangeArrowheads="1"/>
          </p:cNvSpPr>
          <p:nvPr/>
        </p:nvSpPr>
        <p:spPr bwMode="auto">
          <a:xfrm>
            <a:off x="111125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01" name="AutoShape 17"/>
          <p:cNvSpPr>
            <a:spLocks noChangeArrowheads="1"/>
          </p:cNvSpPr>
          <p:nvPr/>
        </p:nvSpPr>
        <p:spPr bwMode="auto">
          <a:xfrm>
            <a:off x="304800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02" name="Text Box 18"/>
          <p:cNvSpPr txBox="1">
            <a:spLocks noChangeArrowheads="1"/>
          </p:cNvSpPr>
          <p:nvPr/>
        </p:nvSpPr>
        <p:spPr bwMode="auto">
          <a:xfrm>
            <a:off x="8382000" y="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up)">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left)">
                                      <p:cBhvr>
                                        <p:cTn id="12" dur="500"/>
                                        <p:tgtEl>
                                          <p:spTgt spid="67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wipe(right)">
                                      <p:cBhvr>
                                        <p:cTn id="17" dur="500"/>
                                        <p:tgtEl>
                                          <p:spTgt spid="67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wipe(left)">
                                      <p:cBhvr>
                                        <p:cTn id="22" dur="500"/>
                                        <p:tgtEl>
                                          <p:spTgt spid="675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67593"/>
                                        </p:tgtEl>
                                        <p:attrNameLst>
                                          <p:attrName>style.visibility</p:attrName>
                                        </p:attrNameLst>
                                      </p:cBhvr>
                                      <p:to>
                                        <p:strVal val="visible"/>
                                      </p:to>
                                    </p:set>
                                    <p:animEffect transition="in" filter="wipe(right)">
                                      <p:cBhvr>
                                        <p:cTn id="27" dur="500"/>
                                        <p:tgtEl>
                                          <p:spTgt spid="675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7595"/>
                                        </p:tgtEl>
                                        <p:attrNameLst>
                                          <p:attrName>style.visibility</p:attrName>
                                        </p:attrNameLst>
                                      </p:cBhvr>
                                      <p:to>
                                        <p:strVal val="visible"/>
                                      </p:to>
                                    </p:set>
                                    <p:animEffect transition="in" filter="wipe(left)">
                                      <p:cBhvr>
                                        <p:cTn id="32" dur="500"/>
                                        <p:tgtEl>
                                          <p:spTgt spid="675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67594"/>
                                        </p:tgtEl>
                                        <p:attrNameLst>
                                          <p:attrName>style.visibility</p:attrName>
                                        </p:attrNameLst>
                                      </p:cBhvr>
                                      <p:to>
                                        <p:strVal val="visible"/>
                                      </p:to>
                                    </p:set>
                                    <p:animEffect transition="in" filter="wipe(right)">
                                      <p:cBhvr>
                                        <p:cTn id="37" dur="500"/>
                                        <p:tgtEl>
                                          <p:spTgt spid="675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67596"/>
                                        </p:tgtEl>
                                        <p:attrNameLst>
                                          <p:attrName>style.visibility</p:attrName>
                                        </p:attrNameLst>
                                      </p:cBhvr>
                                      <p:to>
                                        <p:strVal val="visible"/>
                                      </p:to>
                                    </p:set>
                                    <p:animEffect transition="in" filter="wipe(right)">
                                      <p:cBhvr>
                                        <p:cTn id="42" dur="500"/>
                                        <p:tgtEl>
                                          <p:spTgt spid="67596"/>
                                        </p:tgtEl>
                                      </p:cBhvr>
                                    </p:animEffect>
                                  </p:childTnLst>
                                </p:cTn>
                              </p:par>
                              <p:par>
                                <p:cTn id="43" presetID="22" presetClass="entr" presetSubtype="8" fill="hold" nodeType="withEffect">
                                  <p:stCondLst>
                                    <p:cond delay="0"/>
                                  </p:stCondLst>
                                  <p:childTnLst>
                                    <p:set>
                                      <p:cBhvr>
                                        <p:cTn id="44" dur="1" fill="hold">
                                          <p:stCondLst>
                                            <p:cond delay="0"/>
                                          </p:stCondLst>
                                        </p:cTn>
                                        <p:tgtEl>
                                          <p:spTgt spid="67597"/>
                                        </p:tgtEl>
                                        <p:attrNameLst>
                                          <p:attrName>style.visibility</p:attrName>
                                        </p:attrNameLst>
                                      </p:cBhvr>
                                      <p:to>
                                        <p:strVal val="visible"/>
                                      </p:to>
                                    </p:set>
                                    <p:animEffect transition="in" filter="wipe(left)">
                                      <p:cBhvr>
                                        <p:cTn id="45" dur="500"/>
                                        <p:tgtEl>
                                          <p:spTgt spid="67597"/>
                                        </p:tgtEl>
                                      </p:cBhvr>
                                    </p:animEffect>
                                  </p:childTnLst>
                                </p:cTn>
                              </p:par>
                              <p:par>
                                <p:cTn id="46" presetID="22" presetClass="entr" presetSubtype="4" fill="hold" nodeType="withEffect">
                                  <p:stCondLst>
                                    <p:cond delay="0"/>
                                  </p:stCondLst>
                                  <p:childTnLst>
                                    <p:set>
                                      <p:cBhvr>
                                        <p:cTn id="47" dur="1" fill="hold">
                                          <p:stCondLst>
                                            <p:cond delay="0"/>
                                          </p:stCondLst>
                                        </p:cTn>
                                        <p:tgtEl>
                                          <p:spTgt spid="67599"/>
                                        </p:tgtEl>
                                        <p:attrNameLst>
                                          <p:attrName>style.visibility</p:attrName>
                                        </p:attrNameLst>
                                      </p:cBhvr>
                                      <p:to>
                                        <p:strVal val="visible"/>
                                      </p:to>
                                    </p:set>
                                    <p:animEffect transition="in" filter="wipe(down)">
                                      <p:cBhvr>
                                        <p:cTn id="48" dur="500"/>
                                        <p:tgtEl>
                                          <p:spTgt spid="67599"/>
                                        </p:tgtEl>
                                      </p:cBhvr>
                                    </p:animEffect>
                                  </p:childTnLst>
                                </p:cTn>
                              </p:par>
                              <p:par>
                                <p:cTn id="49" presetID="22" presetClass="entr" presetSubtype="4" fill="hold" nodeType="withEffect">
                                  <p:stCondLst>
                                    <p:cond delay="0"/>
                                  </p:stCondLst>
                                  <p:childTnLst>
                                    <p:set>
                                      <p:cBhvr>
                                        <p:cTn id="50" dur="1" fill="hold">
                                          <p:stCondLst>
                                            <p:cond delay="0"/>
                                          </p:stCondLst>
                                        </p:cTn>
                                        <p:tgtEl>
                                          <p:spTgt spid="67598"/>
                                        </p:tgtEl>
                                        <p:attrNameLst>
                                          <p:attrName>style.visibility</p:attrName>
                                        </p:attrNameLst>
                                      </p:cBhvr>
                                      <p:to>
                                        <p:strVal val="visible"/>
                                      </p:to>
                                    </p:set>
                                    <p:animEffect transition="in" filter="wipe(down)">
                                      <p:cBhvr>
                                        <p:cTn id="51" dur="500"/>
                                        <p:tgtEl>
                                          <p:spTgt spid="6759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nodeType="clickEffect">
                                  <p:stCondLst>
                                    <p:cond delay="0"/>
                                  </p:stCondLst>
                                  <p:childTnLst>
                                    <p:set>
                                      <p:cBhvr>
                                        <p:cTn id="55" dur="1" fill="hold">
                                          <p:stCondLst>
                                            <p:cond delay="0"/>
                                          </p:stCondLst>
                                        </p:cTn>
                                        <p:tgtEl>
                                          <p:spTgt spid="67601"/>
                                        </p:tgtEl>
                                        <p:attrNameLst>
                                          <p:attrName>style.visibility</p:attrName>
                                        </p:attrNameLst>
                                      </p:cBhvr>
                                      <p:to>
                                        <p:strVal val="visible"/>
                                      </p:to>
                                    </p:set>
                                    <p:anim calcmode="lin" valueType="num">
                                      <p:cBhvr>
                                        <p:cTn id="56" dur="1000" fill="hold"/>
                                        <p:tgtEl>
                                          <p:spTgt spid="67601"/>
                                        </p:tgtEl>
                                        <p:attrNameLst>
                                          <p:attrName>ppt_w</p:attrName>
                                        </p:attrNameLst>
                                      </p:cBhvr>
                                      <p:tavLst>
                                        <p:tav tm="0">
                                          <p:val>
                                            <p:fltVal val="0"/>
                                          </p:val>
                                        </p:tav>
                                        <p:tav tm="100000">
                                          <p:val>
                                            <p:strVal val="#ppt_w"/>
                                          </p:val>
                                        </p:tav>
                                      </p:tavLst>
                                    </p:anim>
                                    <p:anim calcmode="lin" valueType="num">
                                      <p:cBhvr>
                                        <p:cTn id="57" dur="1000" fill="hold"/>
                                        <p:tgtEl>
                                          <p:spTgt spid="67601"/>
                                        </p:tgtEl>
                                        <p:attrNameLst>
                                          <p:attrName>ppt_h</p:attrName>
                                        </p:attrNameLst>
                                      </p:cBhvr>
                                      <p:tavLst>
                                        <p:tav tm="0">
                                          <p:val>
                                            <p:fltVal val="0"/>
                                          </p:val>
                                        </p:tav>
                                        <p:tav tm="100000">
                                          <p:val>
                                            <p:strVal val="#ppt_h"/>
                                          </p:val>
                                        </p:tav>
                                      </p:tavLst>
                                    </p:anim>
                                    <p:anim calcmode="lin" valueType="num">
                                      <p:cBhvr>
                                        <p:cTn id="58" dur="1000" fill="hold"/>
                                        <p:tgtEl>
                                          <p:spTgt spid="6760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7601"/>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67600"/>
                                        </p:tgtEl>
                                        <p:attrNameLst>
                                          <p:attrName>style.visibility</p:attrName>
                                        </p:attrNameLst>
                                      </p:cBhvr>
                                      <p:to>
                                        <p:strVal val="visible"/>
                                      </p:to>
                                    </p:set>
                                    <p:anim calcmode="lin" valueType="num">
                                      <p:cBhvr>
                                        <p:cTn id="62" dur="1000" fill="hold"/>
                                        <p:tgtEl>
                                          <p:spTgt spid="67600"/>
                                        </p:tgtEl>
                                        <p:attrNameLst>
                                          <p:attrName>ppt_w</p:attrName>
                                        </p:attrNameLst>
                                      </p:cBhvr>
                                      <p:tavLst>
                                        <p:tav tm="0">
                                          <p:val>
                                            <p:fltVal val="0"/>
                                          </p:val>
                                        </p:tav>
                                        <p:tav tm="100000">
                                          <p:val>
                                            <p:strVal val="#ppt_w"/>
                                          </p:val>
                                        </p:tav>
                                      </p:tavLst>
                                    </p:anim>
                                    <p:anim calcmode="lin" valueType="num">
                                      <p:cBhvr>
                                        <p:cTn id="63" dur="1000" fill="hold"/>
                                        <p:tgtEl>
                                          <p:spTgt spid="67600"/>
                                        </p:tgtEl>
                                        <p:attrNameLst>
                                          <p:attrName>ppt_h</p:attrName>
                                        </p:attrNameLst>
                                      </p:cBhvr>
                                      <p:tavLst>
                                        <p:tav tm="0">
                                          <p:val>
                                            <p:fltVal val="0"/>
                                          </p:val>
                                        </p:tav>
                                        <p:tav tm="100000">
                                          <p:val>
                                            <p:strVal val="#ppt_h"/>
                                          </p:val>
                                        </p:tav>
                                      </p:tavLst>
                                    </p:anim>
                                    <p:anim calcmode="lin" valueType="num">
                                      <p:cBhvr>
                                        <p:cTn id="64" dur="1000" fill="hold"/>
                                        <p:tgtEl>
                                          <p:spTgt spid="6760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76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2050" y="-381000"/>
            <a:ext cx="7219950" cy="790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subTitle" idx="1"/>
          </p:nvPr>
        </p:nvSpPr>
        <p:spPr>
          <a:xfrm>
            <a:off x="0" y="5943600"/>
            <a:ext cx="9144000" cy="990600"/>
          </a:xfrm>
          <a:solidFill>
            <a:srgbClr val="660066"/>
          </a:solidFill>
          <a:ln>
            <a:noFill/>
          </a:ln>
          <a:effectLst/>
        </p:spPr>
        <p:txBody>
          <a:bodyPr vert="horz" wrap="square" lIns="92075" tIns="46038" rIns="92075" bIns="46038" numCol="1" anchor="ctr" anchorCtr="0" compatLnSpc="1">
            <a:prstTxWarp prst="textNoShape">
              <a:avLst/>
            </a:prstTxWarp>
          </a:bodyPr>
          <a:lstStyle/>
          <a:p>
            <a:pPr eaLnBrk="1" hangingPunct="1"/>
            <a:r>
              <a:rPr lang="ar-JO" altLang="ja-JP" sz="2400" b="1" dirty="0">
                <a:latin typeface="Arial" panose="020B0604020202020204" pitchFamily="34" charset="0"/>
                <a:cs typeface="Arial" panose="020B0604020202020204" pitchFamily="34" charset="0"/>
              </a:rPr>
              <a:t>"يا هذا! أعتقد أنك قد ضربت شيئا هناك! ملابس الغنم . . . </a:t>
            </a:r>
          </a:p>
          <a:p>
            <a:pPr eaLnBrk="1" hangingPunct="1"/>
            <a:r>
              <a:rPr lang="ar-JO" altLang="ja-JP" sz="2400" b="1" dirty="0">
                <a:latin typeface="Arial" panose="020B0604020202020204" pitchFamily="34" charset="0"/>
                <a:cs typeface="Arial" panose="020B0604020202020204" pitchFamily="34" charset="0"/>
              </a:rPr>
              <a:t>دعنا نخرج من بدلات الغوريلا هذه!</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l="19572" t="23824" r="22112" b="42918"/>
          <a:stretch>
            <a:fillRect/>
          </a:stretch>
        </p:blipFill>
        <p:spPr bwMode="auto">
          <a:xfrm>
            <a:off x="0" y="-514350"/>
            <a:ext cx="9144000" cy="737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subTitle" idx="1"/>
          </p:nvPr>
        </p:nvSpPr>
        <p:spPr>
          <a:xfrm>
            <a:off x="0" y="6199584"/>
            <a:ext cx="9144000" cy="685800"/>
          </a:xfrm>
          <a:solidFill>
            <a:srgbClr val="660066"/>
          </a:solidFill>
        </p:spPr>
        <p:txBody>
          <a:bodyPr anchor="ctr"/>
          <a:lstStyle/>
          <a:p>
            <a:pPr eaLnBrk="1" hangingPunct="1">
              <a:defRPr/>
            </a:pPr>
            <a:r>
              <a:rPr lang="ar-JO" sz="2800" b="1" dirty="0">
                <a:latin typeface="Arial" panose="020B0604020202020204" pitchFamily="34" charset="0"/>
                <a:cs typeface="Arial" panose="020B0604020202020204" pitchFamily="34" charset="0"/>
              </a:rPr>
              <a:t>انتظر دقيقة … ألا يوجد أي خروف حقيقي هنا؟</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الأهمية الهشمونية</a:t>
            </a:r>
            <a:endParaRPr lang="en-US" dirty="0">
              <a:latin typeface="Arial" panose="020B0604020202020204" pitchFamily="34" charset="0"/>
              <a:cs typeface="Arial" panose="020B0604020202020204" pitchFamily="34" charset="0"/>
            </a:endParaRPr>
          </a:p>
        </p:txBody>
      </p:sp>
      <p:sp>
        <p:nvSpPr>
          <p:cNvPr id="71683" name="Rectangle 3"/>
          <p:cNvSpPr>
            <a:spLocks noGrp="1" noChangeArrowheads="1"/>
          </p:cNvSpPr>
          <p:nvPr>
            <p:ph type="body" sz="half" idx="1"/>
          </p:nvPr>
        </p:nvSpPr>
        <p:spPr>
          <a:xfrm>
            <a:off x="1295400" y="1295400"/>
            <a:ext cx="7620000" cy="4572000"/>
          </a:xfrm>
        </p:spPr>
        <p:txBody>
          <a:bodyPr/>
          <a:lstStyle/>
          <a:p>
            <a:pPr algn="r" rtl="1" eaLnBrk="1" hangingPunct="1">
              <a:lnSpc>
                <a:spcPct val="90000"/>
              </a:lnSpc>
              <a:defRPr/>
            </a:pPr>
            <a:r>
              <a:rPr lang="ar-JO" sz="3200" dirty="0">
                <a:latin typeface="Arial" panose="020B0604020202020204" pitchFamily="34" charset="0"/>
                <a:cs typeface="Arial" panose="020B0604020202020204" pitchFamily="34" charset="0"/>
              </a:rPr>
              <a:t>الإستقلال الديني (الفريسيين)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الحانوكاه (عيد الأنوار)</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الإستقلال السياسي (يهوذا، الصدوقيين)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كاهن وملك في شخص واحد (يوناثان)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ظهور الأسينيين (سمعان)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توسع الحدود</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الإتحاد مع روما</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اليهودية القسرية</a:t>
            </a:r>
            <a:endParaRPr lang="en-US" sz="3200" dirty="0">
              <a:latin typeface="Arial" panose="020B0604020202020204" pitchFamily="34" charset="0"/>
              <a:cs typeface="Arial" panose="020B0604020202020204" pitchFamily="34" charset="0"/>
            </a:endParaRPr>
          </a:p>
        </p:txBody>
      </p:sp>
      <p:sp>
        <p:nvSpPr>
          <p:cNvPr id="71684" name="Rectangle 4"/>
          <p:cNvSpPr>
            <a:spLocks noChangeArrowheads="1"/>
          </p:cNvSpPr>
          <p:nvPr/>
        </p:nvSpPr>
        <p:spPr bwMode="auto">
          <a:xfrm>
            <a:off x="5053013" y="182562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1685" name="Rectangle 5"/>
          <p:cNvSpPr>
            <a:spLocks noChangeArrowheads="1"/>
          </p:cNvSpPr>
          <p:nvPr/>
        </p:nvSpPr>
        <p:spPr bwMode="auto">
          <a:xfrm>
            <a:off x="5105400" y="1946275"/>
            <a:ext cx="381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1686" name="Text Box 6"/>
          <p:cNvSpPr txBox="1">
            <a:spLocks noChangeArrowheads="1"/>
          </p:cNvSpPr>
          <p:nvPr/>
        </p:nvSpPr>
        <p:spPr bwMode="auto">
          <a:xfrm>
            <a:off x="8316416" y="76200"/>
            <a:ext cx="82758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defRPr/>
            </a:pPr>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71687" name="AutoShape 7"/>
          <p:cNvSpPr>
            <a:spLocks/>
          </p:cNvSpPr>
          <p:nvPr/>
        </p:nvSpPr>
        <p:spPr bwMode="auto">
          <a:xfrm rot="10800000">
            <a:off x="5334000" y="4114800"/>
            <a:ext cx="304800" cy="1371600"/>
          </a:xfrm>
          <a:prstGeom prst="rightBrace">
            <a:avLst>
              <a:gd name="adj1" fmla="val 37500"/>
              <a:gd name="adj2" fmla="val 50000"/>
            </a:avLst>
          </a:prstGeom>
          <a:noFill/>
          <a:ln w="38100" cap="sq">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rtl="0" fontAlgn="base">
              <a:spcBef>
                <a:spcPct val="0"/>
              </a:spcBef>
              <a:spcAft>
                <a:spcPct val="0"/>
              </a:spcAft>
              <a:defRPr/>
            </a:pPr>
            <a:endParaRPr lang="en-US" dirty="0">
              <a:latin typeface="Arial" panose="020B0604020202020204" pitchFamily="34" charset="0"/>
              <a:cs typeface="Arial" panose="020B0604020202020204" pitchFamily="34" charset="0"/>
            </a:endParaRPr>
          </a:p>
        </p:txBody>
      </p:sp>
      <p:sp>
        <p:nvSpPr>
          <p:cNvPr id="71688" name="Text Box 8"/>
          <p:cNvSpPr txBox="1">
            <a:spLocks noChangeArrowheads="1"/>
          </p:cNvSpPr>
          <p:nvPr/>
        </p:nvSpPr>
        <p:spPr bwMode="auto">
          <a:xfrm>
            <a:off x="1979712" y="4495800"/>
            <a:ext cx="30733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يوحنا هركانوس</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barn(inHorizontal)">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barn(inHorizontal)">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barn(inHorizontal)">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barn(inHorizontal)">
                                      <p:cBhvr>
                                        <p:cTn id="22" dur="500"/>
                                        <p:tgtEl>
                                          <p:spTgt spid="716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barn(inHorizontal)">
                                      <p:cBhvr>
                                        <p:cTn id="27" dur="500"/>
                                        <p:tgtEl>
                                          <p:spTgt spid="71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71683">
                                            <p:txEl>
                                              <p:pRg st="5" end="5"/>
                                            </p:txEl>
                                          </p:spTgt>
                                        </p:tgtEl>
                                        <p:attrNameLst>
                                          <p:attrName>style.visibility</p:attrName>
                                        </p:attrNameLst>
                                      </p:cBhvr>
                                      <p:to>
                                        <p:strVal val="visible"/>
                                      </p:to>
                                    </p:set>
                                    <p:animEffect transition="in" filter="barn(inHorizontal)">
                                      <p:cBhvr>
                                        <p:cTn id="32" dur="500"/>
                                        <p:tgtEl>
                                          <p:spTgt spid="716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71683">
                                            <p:txEl>
                                              <p:pRg st="6" end="6"/>
                                            </p:txEl>
                                          </p:spTgt>
                                        </p:tgtEl>
                                        <p:attrNameLst>
                                          <p:attrName>style.visibility</p:attrName>
                                        </p:attrNameLst>
                                      </p:cBhvr>
                                      <p:to>
                                        <p:strVal val="visible"/>
                                      </p:to>
                                    </p:set>
                                    <p:animEffect transition="in" filter="barn(inHorizontal)">
                                      <p:cBhvr>
                                        <p:cTn id="37" dur="500"/>
                                        <p:tgtEl>
                                          <p:spTgt spid="7168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71683">
                                            <p:txEl>
                                              <p:pRg st="7" end="7"/>
                                            </p:txEl>
                                          </p:spTgt>
                                        </p:tgtEl>
                                        <p:attrNameLst>
                                          <p:attrName>style.visibility</p:attrName>
                                        </p:attrNameLst>
                                      </p:cBhvr>
                                      <p:to>
                                        <p:strVal val="visible"/>
                                      </p:to>
                                    </p:set>
                                    <p:animEffect transition="in" filter="barn(inHorizontal)">
                                      <p:cBhvr>
                                        <p:cTn id="42" dur="500"/>
                                        <p:tgtEl>
                                          <p:spTgt spid="7168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71687"/>
                                        </p:tgtEl>
                                        <p:attrNameLst>
                                          <p:attrName>style.visibility</p:attrName>
                                        </p:attrNameLst>
                                      </p:cBhvr>
                                      <p:to>
                                        <p:strVal val="visible"/>
                                      </p:to>
                                    </p:set>
                                    <p:animEffect transition="in" filter="barn(inHorizontal)">
                                      <p:cBhvr>
                                        <p:cTn id="47" dur="500"/>
                                        <p:tgtEl>
                                          <p:spTgt spid="716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71688"/>
                                        </p:tgtEl>
                                        <p:attrNameLst>
                                          <p:attrName>style.visibility</p:attrName>
                                        </p:attrNameLst>
                                      </p:cBhvr>
                                      <p:to>
                                        <p:strVal val="visible"/>
                                      </p:to>
                                    </p:set>
                                    <p:animEffect transition="in" filter="barn(inHorizontal)">
                                      <p:cBhvr>
                                        <p:cTn id="52"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P spid="716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0" name="Rectangle 2"/>
          <p:cNvSpPr>
            <a:spLocks noGrp="1" noChangeArrowheads="1"/>
          </p:cNvSpPr>
          <p:nvPr>
            <p:ph type="title"/>
          </p:nvPr>
        </p:nvSpPr>
        <p:spPr>
          <a:xfrm>
            <a:off x="0" y="0"/>
            <a:ext cx="8382000" cy="908050"/>
          </a:xfrm>
          <a:solidFill>
            <a:schemeClr val="bg2"/>
          </a:solidFill>
        </p:spPr>
        <p:txBody>
          <a:bodyPr/>
          <a:lstStyle/>
          <a:p>
            <a:pPr algn="ctr" eaLnBrk="1" hangingPunct="1"/>
            <a:r>
              <a:rPr lang="ar-SA" sz="3600" dirty="0">
                <a:solidFill>
                  <a:srgbClr val="FFFFFF"/>
                </a:solidFill>
                <a:effectLst/>
                <a:latin typeface="Arial" panose="020B0604020202020204" pitchFamily="34" charset="0"/>
                <a:ea typeface="ＭＳ Ｐゴシック" charset="0"/>
                <a:cs typeface="Arial" panose="020B0604020202020204" pitchFamily="34" charset="0"/>
              </a:rPr>
              <a:t>المقاطعات الرومانية (50 ق.م – 100 م)</a:t>
            </a:r>
            <a:endParaRPr lang="en-US" sz="36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30051" name="Text Box 3"/>
          <p:cNvSpPr txBox="1">
            <a:spLocks noChangeArrowheads="1"/>
          </p:cNvSpPr>
          <p:nvPr/>
        </p:nvSpPr>
        <p:spPr bwMode="auto">
          <a:xfrm>
            <a:off x="8316913" y="76200"/>
            <a:ext cx="8286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94ت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0052"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443663" y="6453188"/>
            <a:ext cx="2616200" cy="338137"/>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بيتزل، الطبعة الآولى، 166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0054" name="Text Box 12"/>
          <p:cNvSpPr txBox="1">
            <a:spLocks noChangeArrowheads="1"/>
          </p:cNvSpPr>
          <p:nvPr/>
        </p:nvSpPr>
        <p:spPr bwMode="auto">
          <a:xfrm>
            <a:off x="5508104" y="1981200"/>
            <a:ext cx="3485535"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الرومانية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1143000" y="304800"/>
            <a:ext cx="7772400" cy="1447800"/>
          </a:xfrm>
        </p:spPr>
        <p:txBody>
          <a:bodyPr/>
          <a:lstStyle/>
          <a:p>
            <a:pPr algn="ctr" eaLnBrk="1" hangingPunct="1"/>
            <a:r>
              <a:rPr lang="ar-JO" b="1" dirty="0">
                <a:latin typeface="Arial" charset="0"/>
                <a:ea typeface="ＭＳ Ｐゴシック" charset="0"/>
              </a:rPr>
              <a:t>هل تعرف هذه المصطلحات الآن؟</a:t>
            </a:r>
            <a:endParaRPr lang="en-US" b="1" dirty="0">
              <a:latin typeface="Arial" charset="0"/>
              <a:ea typeface="ＭＳ Ｐゴシック" charset="0"/>
            </a:endParaRPr>
          </a:p>
        </p:txBody>
      </p:sp>
      <p:sp>
        <p:nvSpPr>
          <p:cNvPr id="134147" name="Rectangle 3"/>
          <p:cNvSpPr>
            <a:spLocks noGrp="1" noChangeArrowheads="1"/>
          </p:cNvSpPr>
          <p:nvPr>
            <p:ph type="body" idx="1"/>
          </p:nvPr>
        </p:nvSpPr>
        <p:spPr>
          <a:xfrm>
            <a:off x="2667000" y="1981200"/>
            <a:ext cx="3783013" cy="644525"/>
          </a:xfrm>
        </p:spPr>
        <p:txBody>
          <a:bodyPr/>
          <a:lstStyle/>
          <a:p>
            <a:pPr algn="r" rtl="1" eaLnBrk="1" hangingPunct="1">
              <a:defRPr/>
            </a:pPr>
            <a:r>
              <a:rPr lang="ar-JO" b="1" dirty="0">
                <a:latin typeface="Arial" charset="0"/>
                <a:ea typeface="ＭＳ Ｐゴシック" charset="0"/>
              </a:rPr>
              <a:t>الهيلينية</a:t>
            </a:r>
            <a:endParaRPr lang="en-US" b="1" dirty="0">
              <a:latin typeface="Arial" charset="0"/>
              <a:ea typeface="ＭＳ Ｐゴシック" charset="0"/>
            </a:endParaRPr>
          </a:p>
        </p:txBody>
      </p:sp>
      <p:sp>
        <p:nvSpPr>
          <p:cNvPr id="134148" name="Rectangle 4"/>
          <p:cNvSpPr>
            <a:spLocks noChangeArrowheads="1"/>
          </p:cNvSpPr>
          <p:nvPr/>
        </p:nvSpPr>
        <p:spPr bwMode="auto">
          <a:xfrm>
            <a:off x="1143000" y="3124200"/>
            <a:ext cx="3783013" cy="644525"/>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3200" b="1" dirty="0">
                <a:effectLst>
                  <a:outerShdw blurRad="38100" dist="38100" dir="2700000" algn="tl">
                    <a:srgbClr val="000000"/>
                  </a:outerShdw>
                </a:effectLst>
                <a:latin typeface="Arial" charset="0"/>
                <a:cs typeface="Arial" charset="0"/>
              </a:rPr>
              <a:t>الفوريم</a:t>
            </a:r>
            <a:endParaRPr lang="en-US" sz="3200" b="1" dirty="0">
              <a:effectLst>
                <a:outerShdw blurRad="38100" dist="38100" dir="2700000" algn="tl">
                  <a:srgbClr val="000000"/>
                </a:outerShdw>
              </a:effectLst>
              <a:latin typeface="Arial" charset="0"/>
              <a:cs typeface="Arial" charset="0"/>
            </a:endParaRPr>
          </a:p>
        </p:txBody>
      </p:sp>
      <p:sp>
        <p:nvSpPr>
          <p:cNvPr id="134149" name="Rectangle 5"/>
          <p:cNvSpPr>
            <a:spLocks noChangeArrowheads="1"/>
          </p:cNvSpPr>
          <p:nvPr/>
        </p:nvSpPr>
        <p:spPr bwMode="auto">
          <a:xfrm>
            <a:off x="5360988" y="2743200"/>
            <a:ext cx="3783012" cy="644525"/>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3200" b="1" dirty="0">
                <a:effectLst>
                  <a:outerShdw blurRad="38100" dist="38100" dir="2700000" algn="tl">
                    <a:srgbClr val="000000"/>
                  </a:outerShdw>
                </a:effectLst>
                <a:latin typeface="Arial" charset="0"/>
                <a:cs typeface="Arial" charset="0"/>
              </a:rPr>
              <a:t>المدن العشر</a:t>
            </a:r>
            <a:endParaRPr lang="en-US" sz="3200" b="1" dirty="0">
              <a:effectLst>
                <a:outerShdw blurRad="38100" dist="38100" dir="2700000" algn="tl">
                  <a:srgbClr val="000000"/>
                </a:outerShdw>
              </a:effectLst>
              <a:latin typeface="Arial" charset="0"/>
              <a:cs typeface="Arial" charset="0"/>
            </a:endParaRPr>
          </a:p>
        </p:txBody>
      </p:sp>
      <p:sp>
        <p:nvSpPr>
          <p:cNvPr id="134150" name="Rectangle 6"/>
          <p:cNvSpPr>
            <a:spLocks noChangeArrowheads="1"/>
          </p:cNvSpPr>
          <p:nvPr/>
        </p:nvSpPr>
        <p:spPr bwMode="auto">
          <a:xfrm>
            <a:off x="4953000" y="4648200"/>
            <a:ext cx="3783013" cy="644525"/>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3200" b="1" dirty="0">
                <a:effectLst>
                  <a:outerShdw blurRad="38100" dist="38100" dir="2700000" algn="tl">
                    <a:srgbClr val="000000"/>
                  </a:outerShdw>
                </a:effectLst>
                <a:latin typeface="Arial" charset="0"/>
                <a:cs typeface="Arial" charset="0"/>
              </a:rPr>
              <a:t>الترجمة السبعينية</a:t>
            </a:r>
            <a:endParaRPr lang="en-US" sz="3200" b="1" dirty="0">
              <a:effectLst>
                <a:outerShdw blurRad="38100" dist="38100" dir="2700000" algn="tl">
                  <a:srgbClr val="000000"/>
                </a:outerShdw>
              </a:effectLst>
              <a:latin typeface="Arial" charset="0"/>
              <a:cs typeface="Arial" charset="0"/>
            </a:endParaRPr>
          </a:p>
        </p:txBody>
      </p:sp>
      <p:sp>
        <p:nvSpPr>
          <p:cNvPr id="134151" name="Rectangle 7"/>
          <p:cNvSpPr>
            <a:spLocks noChangeArrowheads="1"/>
          </p:cNvSpPr>
          <p:nvPr/>
        </p:nvSpPr>
        <p:spPr bwMode="auto">
          <a:xfrm>
            <a:off x="1447800" y="4495800"/>
            <a:ext cx="3783013" cy="644525"/>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3200" b="1" dirty="0">
                <a:effectLst>
                  <a:outerShdw blurRad="38100" dist="38100" dir="2700000" algn="tl">
                    <a:srgbClr val="000000"/>
                  </a:outerShdw>
                </a:effectLst>
                <a:latin typeface="Arial" charset="0"/>
                <a:cs typeface="Arial" charset="0"/>
              </a:rPr>
              <a:t>السامريون</a:t>
            </a:r>
            <a:endParaRPr lang="en-US" sz="3200" b="1" dirty="0">
              <a:effectLst>
                <a:outerShdw blurRad="38100" dist="38100" dir="2700000" algn="tl">
                  <a:srgbClr val="000000"/>
                </a:outerShdw>
              </a:effectLst>
              <a:latin typeface="Arial"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algn="ctr" eaLnBrk="1" hangingPunct="1"/>
            <a:r>
              <a:rPr lang="ar-EG" dirty="0">
                <a:latin typeface="Arial" panose="020B0604020202020204" pitchFamily="34" charset="0"/>
                <a:ea typeface="ＭＳ Ｐゴシック" charset="0"/>
                <a:cs typeface="Arial" panose="020B0604020202020204" pitchFamily="34" charset="0"/>
              </a:rPr>
              <a:t>التطورات الآشورية</a:t>
            </a:r>
            <a:endParaRPr lang="en-US" dirty="0">
              <a:latin typeface="Arial" panose="020B0604020202020204" pitchFamily="34" charset="0"/>
              <a:ea typeface="ＭＳ Ｐゴシック" charset="0"/>
              <a:cs typeface="Arial" panose="020B0604020202020204" pitchFamily="34"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507831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 في السنة التاسعة من حكم الملك هوشع، سقطت السامرة، وتم سبي شعب إسرائيل إلى أشور. واستوطنوا في مستعمرات في </a:t>
            </a:r>
            <a:r>
              <a:rPr kumimoji="0" lang="ar-EG"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حلح</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وعلى ضفاف نهر الخابور في جوزان، وبين مدن الميديين.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6).</a:t>
            </a: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6297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a:t>
            </a:r>
            <a:r>
              <a:rPr kumimoji="0" lang="ar-EG"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وسفروايم</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وأسكنهم في مدن السامرة عوضا عن بني إسرائيل. فاستولى الآشوريون على السامرة ومدن إسرائيل الأخرى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17: 24)</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ct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صعود السامريين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بيتزل</a:t>
            </a:r>
            <a:r>
              <a:rPr kumimoji="0" lang="ar-EG"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أطلس مودي لأراضي الكتاب المقدس، الطبعة الأولى، ١٣٩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تظهر الأرقام المكتوبة بخط اليد عدد السنوات التي سبقت يونان عام 760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86026" name="Rectangle 10"/>
          <p:cNvSpPr>
            <a:spLocks noChangeArrowheads="1"/>
          </p:cNvSpPr>
          <p:nvPr/>
        </p:nvSpPr>
        <p:spPr bwMode="auto">
          <a:xfrm>
            <a:off x="-76200" y="4419600"/>
            <a:ext cx="92202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الإنفصال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المجمع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وثنيَّة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الفترة الفارسيَّة</a:t>
            </a:r>
            <a:endParaRPr lang="en-US" sz="4000" dirty="0">
              <a:latin typeface="Arial" panose="020B0604020202020204" pitchFamily="34" charset="0"/>
              <a:ea typeface="ＭＳ Ｐゴシック" charset="0"/>
              <a:cs typeface="Arial" panose="020B0604020202020204" pitchFamily="34"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الرجوع المتكرر</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150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965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خريطة إمبراطوريات ما بين العهدين</a:t>
            </a:r>
            <a:endParaRPr lang="en-US" sz="4000" dirty="0">
              <a:latin typeface="Arial" panose="020B0604020202020204" pitchFamily="34" charset="0"/>
              <a:ea typeface="ＭＳ Ｐゴシック" charset="0"/>
              <a:cs typeface="Arial" panose="020B0604020202020204" pitchFamily="34"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152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989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قم</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ب</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 1، 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66"/>
                </a:solidFill>
                <a:effectLst/>
                <a:uLnTx/>
                <a:uFillTx/>
                <a:latin typeface="Arial"/>
                <a:ea typeface="ＭＳ Ｐゴシック" charset="0"/>
                <a:cs typeface="Arial"/>
              </a:rPr>
              <a:t>يرى النقاد أن الأحداث التاريخية سجلت على شكل نبوات</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218151" name="Text Box 39"/>
          <p:cNvSpPr txBox="1">
            <a:spLocks noChangeArrowheads="1"/>
          </p:cNvSpPr>
          <p:nvPr/>
        </p:nvSpPr>
        <p:spPr bwMode="auto">
          <a:xfrm>
            <a:off x="5181600" y="5562600"/>
            <a:ext cx="3352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a:ea typeface="ＭＳ Ｐゴシック" charset="0"/>
                <a:cs typeface="Arial"/>
              </a:rPr>
              <a:t>يؤوخ النقاد دانيال بعد عام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63833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143000" y="304800"/>
            <a:ext cx="2514600" cy="2743200"/>
          </a:xfrm>
        </p:spPr>
        <p:txBody>
          <a:bodyPr/>
          <a:lstStyle/>
          <a:p>
            <a:pPr algn="ctr" eaLnBrk="1" hangingPunct="1"/>
            <a:r>
              <a:rPr lang="ar-JO" b="1" dirty="0">
                <a:latin typeface="Arial" charset="0"/>
                <a:ea typeface="ＭＳ Ｐゴシック" charset="0"/>
              </a:rPr>
              <a:t>سيطرة اليونان   على   إسرائيل</a:t>
            </a:r>
            <a:endParaRPr lang="en-US" b="1" dirty="0">
              <a:latin typeface="Arial" charset="0"/>
              <a:ea typeface="ＭＳ Ｐゴシック" charset="0"/>
            </a:endParaRPr>
          </a:p>
        </p:txBody>
      </p:sp>
      <p:sp>
        <p:nvSpPr>
          <p:cNvPr id="61443" name="Rectangle 3"/>
          <p:cNvSpPr>
            <a:spLocks noGrp="1" noChangeArrowheads="1"/>
          </p:cNvSpPr>
          <p:nvPr>
            <p:ph type="body" sz="half" idx="1"/>
          </p:nvPr>
        </p:nvSpPr>
        <p:spPr>
          <a:xfrm>
            <a:off x="1071563" y="3241675"/>
            <a:ext cx="2738437" cy="3006725"/>
          </a:xfrm>
        </p:spPr>
        <p:txBody>
          <a:bodyPr/>
          <a:lstStyle/>
          <a:p>
            <a:pPr algn="r" rtl="1" eaLnBrk="1" hangingPunct="1">
              <a:defRPr/>
            </a:pPr>
            <a:r>
              <a:rPr lang="ar-JO" sz="2800" b="1" dirty="0">
                <a:ea typeface="ＭＳ Ｐゴシック" charset="0"/>
              </a:rPr>
              <a:t>الإسكندر الأكبر</a:t>
            </a:r>
            <a:endParaRPr lang="en-US" sz="2800" b="1" dirty="0">
              <a:ea typeface="ＭＳ Ｐゴシック" charset="0"/>
            </a:endParaRPr>
          </a:p>
          <a:p>
            <a:pPr algn="r" rtl="1" eaLnBrk="1" hangingPunct="1">
              <a:defRPr/>
            </a:pPr>
            <a:r>
              <a:rPr lang="ar-JO" sz="2800" b="1" dirty="0">
                <a:ea typeface="ＭＳ Ｐゴシック" charset="0"/>
              </a:rPr>
              <a:t>الصراع على السيادة</a:t>
            </a:r>
            <a:endParaRPr lang="en-US" sz="2800" b="1" dirty="0">
              <a:ea typeface="ＭＳ Ｐゴシック" charset="0"/>
            </a:endParaRPr>
          </a:p>
          <a:p>
            <a:pPr algn="r" rtl="1" eaLnBrk="1" hangingPunct="1">
              <a:defRPr/>
            </a:pPr>
            <a:r>
              <a:rPr lang="ar-JO" sz="2800" b="1" dirty="0">
                <a:ea typeface="ＭＳ Ｐゴシック" charset="0"/>
              </a:rPr>
              <a:t>تطورات الإمبراطورية الهيلينية</a:t>
            </a:r>
            <a:endParaRPr lang="en-US" sz="2800" b="1" dirty="0">
              <a:ea typeface="ＭＳ Ｐゴシック" charset="0"/>
            </a:endParaRPr>
          </a:p>
        </p:txBody>
      </p:sp>
      <p:sp>
        <p:nvSpPr>
          <p:cNvPr id="56323" name="Text Box 6"/>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60</a:t>
            </a:r>
            <a:endParaRPr lang="en-US" b="1" dirty="0">
              <a:latin typeface="Arial" charset="0"/>
              <a:cs typeface="Arial" charset="0"/>
            </a:endParaRPr>
          </a:p>
        </p:txBody>
      </p:sp>
      <p:pic>
        <p:nvPicPr>
          <p:cNvPr id="56324" name="Picture 7" descr="Ntiochus IV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85800"/>
            <a:ext cx="51546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down)">
                                      <p:cBhvr>
                                        <p:cTn id="7" dur="500"/>
                                        <p:tgtEl>
                                          <p:spTgt spid="61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wipe(down)">
                                      <p:cBhvr>
                                        <p:cTn id="12" dur="500"/>
                                        <p:tgtEl>
                                          <p:spTgt spid="61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Effect transition="in" filter="wipe(down)">
                                      <p:cBhvr>
                                        <p:cTn id="17" dur="500"/>
                                        <p:tgtEl>
                                          <p:spTgt spid="61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6698</TotalTime>
  <Words>1643</Words>
  <Application>Microsoft Macintosh PowerPoint</Application>
  <PresentationFormat>On-screen Show (4:3)</PresentationFormat>
  <Paragraphs>321</Paragraphs>
  <Slides>38</Slides>
  <Notes>26</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38</vt:i4>
      </vt:variant>
    </vt:vector>
  </HeadingPairs>
  <TitlesOfParts>
    <vt:vector size="54" baseType="lpstr">
      <vt:lpstr>ＭＳ Ｐゴシック</vt:lpstr>
      <vt:lpstr>Arial</vt:lpstr>
      <vt:lpstr>Calibri</vt:lpstr>
      <vt:lpstr>Times New Roman</vt:lpstr>
      <vt:lpstr>Wingdings</vt:lpstr>
      <vt:lpstr>Azure</vt:lpstr>
      <vt:lpstr>1_Orbit</vt:lpstr>
      <vt:lpstr>2_Azure</vt:lpstr>
      <vt:lpstr>Orbit</vt:lpstr>
      <vt:lpstr>3_Azure</vt:lpstr>
      <vt:lpstr>4_Azure</vt:lpstr>
      <vt:lpstr>5_Azure</vt:lpstr>
      <vt:lpstr>1_Default Design</vt:lpstr>
      <vt:lpstr>1_Azure</vt:lpstr>
      <vt:lpstr>6_Azure</vt:lpstr>
      <vt:lpstr>7_Azure</vt:lpstr>
      <vt:lpstr>الخلفيات           السياسية              القسم الثاني</vt:lpstr>
      <vt:lpstr>كل موقع جغرافي في أعمال والرسائل (الإختبار الثاني)</vt:lpstr>
      <vt:lpstr>أية إمبراطوريَّة وأي نظام؟</vt:lpstr>
      <vt:lpstr>التطورات الآشورية</vt:lpstr>
      <vt:lpstr>ترحيلات وتطورات السبي</vt:lpstr>
      <vt:lpstr>الفترة الفارسيَّة</vt:lpstr>
      <vt:lpstr>خريطة إمبراطوريات ما بين العهدين</vt:lpstr>
      <vt:lpstr>تاريخ دانيال</vt:lpstr>
      <vt:lpstr>سيطرة اليونان   على   إسرائيل</vt:lpstr>
      <vt:lpstr>عرف القراصنة (الفايكنج) بالطبع أهمية تمارين التمدد قبل الهجوم.        اليونانيون أيضا!</vt:lpstr>
      <vt:lpstr>التاريخ والأفعى</vt:lpstr>
      <vt:lpstr>افتح البوابة! إنه كلب وينر كبير!</vt:lpstr>
      <vt:lpstr>بعد الإسكندر</vt:lpstr>
      <vt:lpstr>المدن اليونانية           في فلسطين</vt:lpstr>
      <vt:lpstr>حدود   إسرائيل      في         العهد الجديد</vt:lpstr>
      <vt:lpstr>التنوع الثقافي اليوم</vt:lpstr>
      <vt:lpstr>جرش   إحدى    المدن العشر</vt:lpstr>
      <vt:lpstr>جرش في أيام مجدها</vt:lpstr>
      <vt:lpstr>جرّب                           اليونانيون   الديمقراطية</vt:lpstr>
      <vt:lpstr>إسرائيل تحت سيطرة السلوقيين والبطالمة</vt:lpstr>
      <vt:lpstr>أهمية الحقبة اليونانية</vt:lpstr>
      <vt:lpstr>أنطيوخس الرابع أبيفانس</vt:lpstr>
      <vt:lpstr>هلينة         أورشليم</vt:lpstr>
      <vt:lpstr>أهمية الحقبة اليونانية</vt:lpstr>
      <vt:lpstr>المكابيين  (الهشمونيون)</vt:lpstr>
      <vt:lpstr>الثورة        المكابية      المبكرة</vt:lpstr>
      <vt:lpstr>معركة بيت حورون</vt:lpstr>
      <vt:lpstr>أهمية الحقبة اليونانية</vt:lpstr>
      <vt:lpstr>الغزو الهشموني</vt:lpstr>
      <vt:lpstr>الأهمية الهشمونية</vt:lpstr>
      <vt:lpstr>الغزو الهشموني</vt:lpstr>
      <vt:lpstr>PowerPoint Presentation</vt:lpstr>
      <vt:lpstr>PowerPoint Presentation</vt:lpstr>
      <vt:lpstr>الأهمية الهشمونية</vt:lpstr>
      <vt:lpstr>المقاطعات الرومانية (50 ق.م – 100 م)</vt:lpstr>
      <vt:lpstr>هل تعرف هذه المصطلحات الآن؟</vt:lpstr>
      <vt:lpstr>الرابط للعرض التقديميِّ "خلفيَّات العهد الجديد" متاحٌ على الموقع الإلكترونيّ: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329</cp:revision>
  <dcterms:created xsi:type="dcterms:W3CDTF">2002-12-14T17:46:52Z</dcterms:created>
  <dcterms:modified xsi:type="dcterms:W3CDTF">2023-12-22T16:22:28Z</dcterms:modified>
</cp:coreProperties>
</file>