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18" r:id="rId2"/>
    <p:sldMasterId id="2147483845" r:id="rId3"/>
    <p:sldMasterId id="2147483857" r:id="rId4"/>
    <p:sldMasterId id="2147483869" r:id="rId5"/>
    <p:sldMasterId id="2147483881" r:id="rId6"/>
    <p:sldMasterId id="2147483893" r:id="rId7"/>
    <p:sldMasterId id="2147483905" r:id="rId8"/>
    <p:sldMasterId id="2147483920" r:id="rId9"/>
  </p:sldMasterIdLst>
  <p:notesMasterIdLst>
    <p:notesMasterId r:id="rId77"/>
  </p:notesMasterIdLst>
  <p:sldIdLst>
    <p:sldId id="309" r:id="rId10"/>
    <p:sldId id="259" r:id="rId11"/>
    <p:sldId id="257" r:id="rId12"/>
    <p:sldId id="5248" r:id="rId13"/>
    <p:sldId id="262" r:id="rId14"/>
    <p:sldId id="275" r:id="rId15"/>
    <p:sldId id="319" r:id="rId16"/>
    <p:sldId id="341" r:id="rId17"/>
    <p:sldId id="316" r:id="rId18"/>
    <p:sldId id="274" r:id="rId19"/>
    <p:sldId id="342" r:id="rId20"/>
    <p:sldId id="343" r:id="rId21"/>
    <p:sldId id="328" r:id="rId22"/>
    <p:sldId id="329" r:id="rId23"/>
    <p:sldId id="331" r:id="rId24"/>
    <p:sldId id="260" r:id="rId25"/>
    <p:sldId id="280" r:id="rId26"/>
    <p:sldId id="281" r:id="rId27"/>
    <p:sldId id="338" r:id="rId28"/>
    <p:sldId id="339" r:id="rId29"/>
    <p:sldId id="284" r:id="rId30"/>
    <p:sldId id="337" r:id="rId31"/>
    <p:sldId id="292" r:id="rId32"/>
    <p:sldId id="279" r:id="rId33"/>
    <p:sldId id="293" r:id="rId34"/>
    <p:sldId id="285" r:id="rId35"/>
    <p:sldId id="314" r:id="rId36"/>
    <p:sldId id="315" r:id="rId37"/>
    <p:sldId id="313" r:id="rId38"/>
    <p:sldId id="291" r:id="rId39"/>
    <p:sldId id="330" r:id="rId40"/>
    <p:sldId id="287" r:id="rId41"/>
    <p:sldId id="288" r:id="rId42"/>
    <p:sldId id="289" r:id="rId43"/>
    <p:sldId id="290" r:id="rId44"/>
    <p:sldId id="282" r:id="rId45"/>
    <p:sldId id="317" r:id="rId46"/>
    <p:sldId id="344" r:id="rId47"/>
    <p:sldId id="295" r:id="rId48"/>
    <p:sldId id="427" r:id="rId49"/>
    <p:sldId id="428" r:id="rId50"/>
    <p:sldId id="429" r:id="rId51"/>
    <p:sldId id="430" r:id="rId52"/>
    <p:sldId id="431" r:id="rId53"/>
    <p:sldId id="432" r:id="rId54"/>
    <p:sldId id="433" r:id="rId55"/>
    <p:sldId id="434" r:id="rId56"/>
    <p:sldId id="266" r:id="rId57"/>
    <p:sldId id="333" r:id="rId58"/>
    <p:sldId id="271" r:id="rId59"/>
    <p:sldId id="306" r:id="rId60"/>
    <p:sldId id="267" r:id="rId61"/>
    <p:sldId id="272" r:id="rId62"/>
    <p:sldId id="265" r:id="rId63"/>
    <p:sldId id="273" r:id="rId64"/>
    <p:sldId id="311" r:id="rId65"/>
    <p:sldId id="269" r:id="rId66"/>
    <p:sldId id="340" r:id="rId67"/>
    <p:sldId id="307" r:id="rId68"/>
    <p:sldId id="308" r:id="rId69"/>
    <p:sldId id="277" r:id="rId70"/>
    <p:sldId id="276" r:id="rId71"/>
    <p:sldId id="278" r:id="rId72"/>
    <p:sldId id="332" r:id="rId73"/>
    <p:sldId id="312" r:id="rId74"/>
    <p:sldId id="334" r:id="rId75"/>
    <p:sldId id="304" r:id="rId76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23" autoAdjust="0"/>
    <p:restoredTop sz="94249" autoAdjust="0"/>
  </p:normalViewPr>
  <p:slideViewPr>
    <p:cSldViewPr>
      <p:cViewPr varScale="1">
        <p:scale>
          <a:sx n="105" d="100"/>
          <a:sy n="105" d="100"/>
        </p:scale>
        <p:origin x="208" y="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14B231DB-8E18-F44E-9381-6B3FD0432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16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F8C2749-DF9D-7E4E-B03F-FB90A75BFBA9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8E8DEA4-BB5F-6841-A056-749ED2F43B5D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688ACC1-6FE4-BA45-9068-7A1A0E066FA8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6B2AAFE-DA30-5F48-B6CD-1F49CEDBFBAF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82C42AD-2958-814D-A231-9AACECCB8811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28C66CA-D5C7-FB48-8D5B-6277968F12C7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DF09E57-1315-4B47-819B-6273CDB0F115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4FF9C4-7C01-BD46-AC4A-26F1F1FABCA4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85A4A8-4F9D-9F42-A738-28F407E74467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45431C-FE80-384B-950C-853A903E2DFD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A3A2737-B884-6041-BA41-803E84ED7B57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12BC8E6-2E88-5A4F-B735-9C8518F92D5B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B2B1CC4-6E85-4649-B6E4-2F31AD5F695B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3F8693-A190-2A4C-AD19-1F5A90BE54B0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53BB37-3CFE-C748-84CB-D399F01B1174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36BC2DF-B448-6749-95E3-E4F6F0A929EB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F05E03-1FFC-7545-9194-D19C9DEA5E74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DD26CD4-3544-294E-8FB7-C0230FE52CDE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3978572-18B4-DD4A-BA61-6349520D5A2E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B775B7D-FB2F-2A46-956D-5B1DA9BD7F4A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F0E201F-82C9-864F-BD83-E77DB5C0CF8E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03D1591-69CA-B146-BCC1-EC0A5E26C259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37098C7-1F8A-0F48-AF2E-984856D671A3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1F1B7C-FC45-D146-9119-823662EBE9F5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6780205-FBFB-3C40-9F75-88BB8679FE45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0377F5-38DD-534B-961B-5DCCFC2659B1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E35B0-AAF8-8C44-9FF3-DE6B992765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560CD0-8DF8-584F-95FA-E08C753956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CDFEF0-814E-F641-AA70-361BA06C8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EC4763-A0C4-1942-ADCB-57064C6392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4FC67A-8899-4E40-BA80-22311E7017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8023CE-5EBA-DF41-8A11-0DA908035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26DB04-B890-0C43-93A6-1A71C17CF0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9FCE44-1784-9C44-A438-E97CAB7CD8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E2BAE-8514-EE45-8838-6C4A77B48D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CC5B6E7-7438-6449-B328-A0EAE8004452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8C8BF1B-FE5C-C046-92A2-C5A69D7AB4BD}" type="slidenum">
              <a:rPr lang="en-US" sz="1200">
                <a:latin typeface="Arial" charset="0"/>
              </a:rPr>
              <a:pPr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CCA2ED0-A9F3-724E-B4BB-563C34551A23}" type="slidenum">
              <a:rPr lang="en-US" sz="1200">
                <a:latin typeface="Arial" charset="0"/>
              </a:rPr>
              <a:pPr/>
              <a:t>50</a:t>
            </a:fld>
            <a:endParaRPr lang="en-US" sz="1200">
              <a:latin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D537F71-13AC-D24D-AAE2-B334DBCA6AC7}" type="slidenum">
              <a:rPr lang="en-US" sz="1200">
                <a:latin typeface="Arial" charset="0"/>
              </a:rPr>
              <a:pPr/>
              <a:t>51</a:t>
            </a:fld>
            <a:endParaRPr lang="en-US" sz="1200">
              <a:latin typeface="Arial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0EA9D9E-70B6-834C-9AEA-F3DF634CB3AE}" type="slidenum">
              <a:rPr lang="en-US" sz="1200">
                <a:latin typeface="Arial" charset="0"/>
              </a:rPr>
              <a:pPr/>
              <a:t>52</a:t>
            </a:fld>
            <a:endParaRPr lang="en-US" sz="1200">
              <a:latin typeface="Arial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E96083E-023D-3B48-BE18-9A4FBE9C5AAE}" type="slidenum">
              <a:rPr lang="en-US" sz="1200">
                <a:latin typeface="Arial" charset="0"/>
              </a:rPr>
              <a:pPr/>
              <a:t>53</a:t>
            </a:fld>
            <a:endParaRPr lang="en-US" sz="1200">
              <a:latin typeface="Arial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382B78-F6F9-944D-8AE6-19B5EF3C7B5E}" type="slidenum">
              <a:rPr lang="en-US" sz="1200">
                <a:latin typeface="Arial" charset="0"/>
              </a:rPr>
              <a:pPr/>
              <a:t>54</a:t>
            </a:fld>
            <a:endParaRPr lang="en-US" sz="1200">
              <a:latin typeface="Arial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A2D203E-7D50-6E4F-9E67-77A4B9F71263}" type="slidenum">
              <a:rPr lang="en-US" sz="1200">
                <a:latin typeface="Arial" charset="0"/>
              </a:rPr>
              <a:pPr/>
              <a:t>55</a:t>
            </a:fld>
            <a:endParaRPr lang="en-US" sz="1200">
              <a:latin typeface="Arial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6C34416-7A1F-3747-A674-EAAD9CAE6C51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C3B5573-45FC-524F-B0E5-6B5ECA6770DE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459237B-3E67-634E-92A2-1CF5B56AC816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88083D0-1CF6-814D-A1C5-FD8C17836A2E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2C89C4D-D7AA-DB41-8E89-D3C34A81F9AF}" type="slidenum">
              <a:rPr lang="en-US" sz="1200">
                <a:latin typeface="Arial" charset="0"/>
              </a:rPr>
              <a:pPr/>
              <a:t>60</a:t>
            </a:fld>
            <a:endParaRPr lang="en-US" sz="1200">
              <a:latin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1D857C2-309D-7142-B0DB-A8110284BBCB}" type="slidenum">
              <a:rPr lang="en-US" sz="1200">
                <a:latin typeface="Arial" charset="0"/>
              </a:rPr>
              <a:pPr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11A5796-F847-784A-AD41-096C556805D2}" type="slidenum">
              <a:rPr lang="en-US" sz="1200">
                <a:latin typeface="Arial" charset="0"/>
              </a:rPr>
              <a:pPr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069E1E8-4A26-6047-AC4F-81BD1509D60F}" type="slidenum">
              <a:rPr lang="en-US" sz="1200">
                <a:latin typeface="Arial" charset="0"/>
              </a:rPr>
              <a:pPr/>
              <a:t>63</a:t>
            </a:fld>
            <a:endParaRPr lang="en-US" sz="1200">
              <a:latin typeface="Arial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0E99062-3790-624A-B63D-4D82F1F78559}" type="slidenum">
              <a:rPr lang="en-US" sz="1200">
                <a:latin typeface="Arial" charset="0"/>
              </a:rPr>
              <a:pPr/>
              <a:t>64</a:t>
            </a:fld>
            <a:endParaRPr lang="en-US" sz="1200">
              <a:latin typeface="Arial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3F81E-1F34-1C44-BAE1-956CEE1CA9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9FDE169-6B26-4647-8114-132BA03981EC}" type="slidenum">
              <a:rPr lang="en-US" sz="1200">
                <a:latin typeface="Arial" charset="0"/>
              </a:rPr>
              <a:pPr/>
              <a:t>67</a:t>
            </a:fld>
            <a:endParaRPr lang="en-US" sz="1200">
              <a:latin typeface="Arial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E4AD03D-79A8-AE47-B0D5-88704A44C678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CB20FEE-EFAA-A94E-A6EF-FA1A4AED8938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E696A34-1670-BD4E-922F-877D0F125F27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F40ED2C-9662-D341-83C1-9F397086A62F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8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648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CB1A-4B73-B045-ACCB-BB2FA2375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162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2DC93-4B99-9642-BCF8-F09494EDC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5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1402-290D-194D-B306-B03BEE9FB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751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4E54D-23BD-254C-BDFC-69D801630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503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11F3E-1BF4-6241-8BCA-5AFE8BED7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11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1CB5F-52D0-E34D-93B7-DEB114CF3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292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EAB7D-46C5-6941-B742-0E33A482A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472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BF36-9446-4B4B-BE01-A4751F966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97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925F4-7B21-9649-989E-649E05127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9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9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01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84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5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922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913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6382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327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835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70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3855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036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8341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2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750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471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23218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21883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4325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1501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26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23217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05839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21799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05047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8758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92349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1366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72685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65821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23060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68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13144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91026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61431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29405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97733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79194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26187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12731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31491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21412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36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19096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56591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05621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56304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66814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76793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6492"/>
      </p:ext>
    </p:extLst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66121"/>
      </p:ext>
    </p:extLst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6163"/>
      </p:ext>
    </p:extLst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25792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6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37330"/>
      </p:ext>
    </p:extLst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93874"/>
      </p:ext>
    </p:extLst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27826"/>
      </p:ext>
    </p:extLst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60164"/>
      </p:ext>
    </p:extLst>
  </p:cSld>
  <p:clrMapOvr>
    <a:masterClrMapping/>
  </p:clrMapOvr>
  <p:transition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11737"/>
      </p:ext>
    </p:extLst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42855"/>
      </p:ext>
    </p:extLst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2930"/>
      </p:ext>
    </p:extLst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24589"/>
      </p:ext>
    </p:extLst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25756"/>
      </p:ext>
    </p:extLst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05624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430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34504"/>
      </p:ext>
    </p:extLst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91600"/>
      </p:ext>
    </p:extLst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90992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13138"/>
      </p:ext>
    </p:extLst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63335"/>
      </p:ext>
    </p:extLst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55756"/>
      </p:ext>
    </p:extLst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53372"/>
      </p:ext>
    </p:extLst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49830"/>
      </p:ext>
    </p:extLst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80916"/>
      </p:ext>
    </p:extLst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3901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585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06101"/>
      </p:ext>
    </p:extLst>
  </p:cSld>
  <p:clrMapOvr>
    <a:masterClrMapping/>
  </p:clrMapOvr>
  <p:transition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427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886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613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679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82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724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690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593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90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525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928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385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633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46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6D02D-1967-3E4B-AD08-6F73EDE93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463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56D7-F332-9E45-B69D-311FB6181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834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86EF4-B5CC-4C4A-9E4C-D6F04E5E0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01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A334B-3226-AE40-B942-240512E3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1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64A5-9804-7F44-B270-5BA06F513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88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effectLst/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effectLst/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141742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effectLst/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effectLst/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386969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effectLst/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effectLst/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291989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effectLst/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effectLst/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191447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effectLst/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effectLst/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52694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0549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95C52880-10AA-134D-846F-FD3821DFF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524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7014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hyperlink" Target="http://www.usda.gov/oc/photo/97c2185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2.png"/><Relationship Id="rId5" Type="http://schemas.openxmlformats.org/officeDocument/2006/relationships/hyperlink" Target="http://www.jahitchcock.com/cyberstalked/easy.gif" TargetMode="Externa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971800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جغرافيا    إسرائيل      العهد        الجديد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809390-C0A0-1107-F334-80634078B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9661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د. ريك جريفيث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مؤسسة الدراسات اللاهوتية الأردنية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76600" cy="1752600"/>
          </a:xfrm>
          <a:solidFill>
            <a:srgbClr val="663300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الجبال في   إسرائيل</a:t>
            </a:r>
            <a:endParaRPr lang="en-US" sz="4000" dirty="0">
              <a:ea typeface="ＭＳ Ｐゴシック" charset="0"/>
            </a:endParaRPr>
          </a:p>
        </p:txBody>
      </p:sp>
      <p:grpSp>
        <p:nvGrpSpPr>
          <p:cNvPr id="46083" name="Group 58"/>
          <p:cNvGrpSpPr>
            <a:grpSpLocks/>
          </p:cNvGrpSpPr>
          <p:nvPr/>
        </p:nvGrpSpPr>
        <p:grpSpPr bwMode="auto">
          <a:xfrm>
            <a:off x="3581400" y="4616450"/>
            <a:ext cx="1724025" cy="889000"/>
            <a:chOff x="2880" y="2208"/>
            <a:chExt cx="960" cy="560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الزيتون</a:t>
              </a:r>
              <a:endParaRPr lang="en-US" dirty="0"/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733" name="Line 61"/>
          <p:cNvSpPr>
            <a:spLocks noChangeShapeType="1"/>
          </p:cNvSpPr>
          <p:nvPr/>
        </p:nvSpPr>
        <p:spPr bwMode="auto">
          <a:xfrm rot="16200000" flipV="1">
            <a:off x="6324578" y="76222"/>
            <a:ext cx="228600" cy="380956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8732" name="Text Box 60"/>
          <p:cNvSpPr txBox="1">
            <a:spLocks noChangeArrowheads="1"/>
          </p:cNvSpPr>
          <p:nvPr/>
        </p:nvSpPr>
        <p:spPr bwMode="auto">
          <a:xfrm>
            <a:off x="6580838" y="332656"/>
            <a:ext cx="1996425" cy="707886"/>
          </a:xfrm>
          <a:prstGeom prst="rect">
            <a:avLst/>
          </a:prstGeom>
          <a:solidFill>
            <a:srgbClr val="6633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sz="3200" b="1" dirty="0">
                <a:solidFill>
                  <a:srgbClr val="FFFFFF"/>
                </a:solidFill>
              </a:rPr>
              <a:t>حرمون</a:t>
            </a:r>
            <a:endParaRPr lang="en-US" b="1" dirty="0">
              <a:solidFill>
                <a:srgbClr val="FFFFFF"/>
              </a:solidFill>
            </a:endParaRPr>
          </a:p>
        </p:txBody>
      </p:sp>
      <p:grpSp>
        <p:nvGrpSpPr>
          <p:cNvPr id="46085" name="Group 63"/>
          <p:cNvGrpSpPr>
            <a:grpSpLocks/>
          </p:cNvGrpSpPr>
          <p:nvPr/>
        </p:nvGrpSpPr>
        <p:grpSpPr bwMode="auto">
          <a:xfrm>
            <a:off x="5334000" y="1987550"/>
            <a:ext cx="2112963" cy="774700"/>
            <a:chOff x="3360" y="1252"/>
            <a:chExt cx="1176" cy="488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تابور</a:t>
              </a:r>
              <a:endParaRPr lang="en-US" dirty="0"/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30144" y="4672806"/>
            <a:ext cx="228600" cy="344488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811338" cy="584776"/>
          </a:xfrm>
          <a:prstGeom prst="rect">
            <a:avLst/>
          </a:prstGeom>
          <a:solidFill>
            <a:srgbClr val="6633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dirty="0"/>
              <a:t>نبو</a:t>
            </a:r>
            <a:endParaRPr lang="en-US" dirty="0"/>
          </a:p>
        </p:txBody>
      </p:sp>
      <p:grpSp>
        <p:nvGrpSpPr>
          <p:cNvPr id="46088" name="Group 67"/>
          <p:cNvGrpSpPr>
            <a:grpSpLocks/>
          </p:cNvGrpSpPr>
          <p:nvPr/>
        </p:nvGrpSpPr>
        <p:grpSpPr bwMode="auto">
          <a:xfrm>
            <a:off x="3581400" y="2514600"/>
            <a:ext cx="1811338" cy="857250"/>
            <a:chOff x="2256" y="1584"/>
            <a:chExt cx="1008" cy="540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جلبوع</a:t>
              </a:r>
              <a:endParaRPr lang="en-US" dirty="0"/>
            </a:p>
          </p:txBody>
        </p:sp>
      </p:grpSp>
      <p:grpSp>
        <p:nvGrpSpPr>
          <p:cNvPr id="46089" name="Group 68"/>
          <p:cNvGrpSpPr>
            <a:grpSpLocks/>
          </p:cNvGrpSpPr>
          <p:nvPr/>
        </p:nvGrpSpPr>
        <p:grpSpPr bwMode="auto">
          <a:xfrm>
            <a:off x="2362200" y="1676400"/>
            <a:ext cx="1982788" cy="857250"/>
            <a:chOff x="1488" y="1056"/>
            <a:chExt cx="1104" cy="540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الكرمل</a:t>
              </a:r>
              <a:endParaRPr lang="en-US" dirty="0"/>
            </a:p>
          </p:txBody>
        </p:sp>
      </p:grpSp>
      <p:grpSp>
        <p:nvGrpSpPr>
          <p:cNvPr id="46090" name="Group 70"/>
          <p:cNvGrpSpPr>
            <a:grpSpLocks/>
          </p:cNvGrpSpPr>
          <p:nvPr/>
        </p:nvGrpSpPr>
        <p:grpSpPr bwMode="auto">
          <a:xfrm>
            <a:off x="5867400" y="5943600"/>
            <a:ext cx="1379538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هور</a:t>
              </a:r>
              <a:endParaRPr lang="en-US" dirty="0"/>
            </a:p>
          </p:txBody>
        </p:sp>
      </p:grp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  <p:grpSp>
        <p:nvGrpSpPr>
          <p:cNvPr id="25" name="Group 58"/>
          <p:cNvGrpSpPr>
            <a:grpSpLocks/>
          </p:cNvGrpSpPr>
          <p:nvPr/>
        </p:nvGrpSpPr>
        <p:grpSpPr bwMode="auto">
          <a:xfrm>
            <a:off x="3131841" y="4155309"/>
            <a:ext cx="1727617" cy="584200"/>
            <a:chOff x="2880" y="2348"/>
            <a:chExt cx="962" cy="368"/>
          </a:xfrm>
        </p:grpSpPr>
        <p:sp>
          <p:nvSpPr>
            <p:cNvPr id="26" name="Text Box 48"/>
            <p:cNvSpPr txBox="1">
              <a:spLocks noChangeArrowheads="1"/>
            </p:cNvSpPr>
            <p:nvPr/>
          </p:nvSpPr>
          <p:spPr bwMode="auto">
            <a:xfrm>
              <a:off x="2880" y="2348"/>
              <a:ext cx="86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ar-JO" dirty="0"/>
                <a:t>صهيون</a:t>
              </a:r>
              <a:endParaRPr lang="en-US" dirty="0"/>
            </a:p>
          </p:txBody>
        </p:sp>
        <p:sp>
          <p:nvSpPr>
            <p:cNvPr id="27" name="Line 54"/>
            <p:cNvSpPr>
              <a:spLocks noChangeShapeType="1"/>
            </p:cNvSpPr>
            <p:nvPr/>
          </p:nvSpPr>
          <p:spPr bwMode="auto">
            <a:xfrm>
              <a:off x="3696" y="2445"/>
              <a:ext cx="146" cy="262"/>
            </a:xfrm>
            <a:prstGeom prst="line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1" fontAlgn="base" hangingPunct="1">
                <a:spcBef>
                  <a:spcPct val="0"/>
                </a:spcBef>
              </a:pPr>
              <a:endPara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جبل حرمون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024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248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جبل حرمون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5867401" y="2482850"/>
            <a:ext cx="21494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جلعاد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867400" y="3778250"/>
            <a:ext cx="251459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عمون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048000" cy="1752600"/>
          </a:xfrm>
          <a:solidFill>
            <a:srgbClr val="008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rgbClr val="FFFFFF"/>
                </a:solidFill>
                <a:ea typeface="ＭＳ Ｐゴシック" charset="0"/>
              </a:rPr>
              <a:t>أقاليم      إسرائيل</a:t>
            </a:r>
            <a:endParaRPr lang="en-US" sz="4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55963" y="44196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يهوذا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941763" y="23622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إسرائيل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46563" y="10668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الجليل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6075363" y="5334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باشان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5638800" y="5181600"/>
            <a:ext cx="174151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مؤاب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5654675" y="6324600"/>
            <a:ext cx="1509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أدوم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5" grpId="0"/>
      <p:bldP spid="133126" grpId="0"/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988"/>
            <a:ext cx="9296400" cy="6858000"/>
          </a:xfrm>
          <a:solidFill>
            <a:srgbClr val="000000"/>
          </a:solidFill>
          <a:ln>
            <a:noFill/>
          </a:ln>
          <a:effectLst/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586413" y="2635250"/>
            <a:ext cx="3000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المدن العشر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3528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أقاليم إسرائيل    (ع ج)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132138" y="44196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اليهودية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122738" y="10668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الجليل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5951538" y="80645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باتانيا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600700" y="36576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بيرية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529263" y="629285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العربية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132138" y="2406650"/>
            <a:ext cx="280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السامرة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024063" y="609600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أدومية</a:t>
            </a:r>
            <a:endParaRPr lang="en-US" b="1" dirty="0"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1" grpId="0"/>
      <p:bldP spid="134152" grpId="0"/>
      <p:bldP spid="134153" grpId="0"/>
      <p:bldP spid="134154" grpId="0"/>
      <p:bldP spid="134155" grpId="0"/>
      <p:bldP spid="1341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الإرتفاعات</a:t>
            </a:r>
            <a:endParaRPr lang="en-US" dirty="0">
              <a:ea typeface="ＭＳ Ｐゴシック" charset="0"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endParaRPr lang="en-US"/>
          </a:p>
        </p:txBody>
      </p:sp>
      <p:pic>
        <p:nvPicPr>
          <p:cNvPr id="52227" name="Picture 5" descr="IsraelElevati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32004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في الأقسام    الشمالية-الجنوبية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السهل الساحلي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69" name="Picture 25" descr="Char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-1251520"/>
            <a:ext cx="9216008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588738" y="11651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3101975" cy="4525963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نتوءات كوركار (الحجر الرملي) في المقدمة بينما تنظر شرقًا إلى سفوح التلال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6323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18129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b="1" dirty="0">
                <a:ea typeface="ＭＳ Ｐゴシック" charset="0"/>
              </a:rPr>
              <a:t>صور</a:t>
            </a:r>
            <a:endParaRPr lang="en-US" b="1" dirty="0">
              <a:ea typeface="ＭＳ Ｐゴシック" charset="0"/>
            </a:endParaRPr>
          </a:p>
        </p:txBody>
      </p:sp>
      <p:pic>
        <p:nvPicPr>
          <p:cNvPr id="58371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a_kav_hof00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30163"/>
            <a:ext cx="9324976" cy="69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تل أبيب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8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274638"/>
            <a:ext cx="4713287" cy="706437"/>
          </a:xfrm>
          <a:solidFill>
            <a:srgbClr val="003399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العالم اليوم</a:t>
            </a:r>
            <a:endParaRPr lang="en-US" sz="4000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_center0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تل أبيب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45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800" b="1" dirty="0">
                <a:ea typeface="ＭＳ Ｐゴシック" charset="0"/>
              </a:rPr>
              <a:t>قيصرية</a:t>
            </a:r>
            <a:endParaRPr lang="en-US" sz="2800" b="1" dirty="0">
              <a:ea typeface="ＭＳ Ｐゴシック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2795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grpSp>
        <p:nvGrpSpPr>
          <p:cNvPr id="60420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60423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aseria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32926" cy="68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قيصرية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2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السهل الساحلي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6246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b="1" dirty="0">
                <a:ea typeface="ＭＳ Ｐゴシック" charset="0"/>
              </a:rPr>
              <a:t>غزة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b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       في الأقسام       الشمالية-الجنوبية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43213" y="3657600"/>
            <a:ext cx="2498725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الشفيلا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570538" y="4419600"/>
            <a:ext cx="3465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الوديان والتلال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5722938" y="46323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الشفيلا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الأرض الزراعية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35274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          في الأقسام       الشمالية-الجنوبية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سلسلة    الجبال   الوسطى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تلال اليهودية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339407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         في الأقسام       الشمالية-الجنوبية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سلسلة    الجبال  الوسطى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9061027">
            <a:off x="4748213" y="1346200"/>
            <a:ext cx="717550" cy="11017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945188" y="1519585"/>
            <a:ext cx="2803525" cy="1077218"/>
          </a:xfrm>
          <a:prstGeom prst="leftArrowCallout">
            <a:avLst>
              <a:gd name="adj1" fmla="val 25000"/>
              <a:gd name="adj2" fmla="val 25000"/>
              <a:gd name="adj3" fmla="val 20160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Jezreel Valley</a:t>
            </a: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796136" y="1052736"/>
            <a:ext cx="3230563" cy="2062103"/>
          </a:xfrm>
          <a:prstGeom prst="leftArrowCallout">
            <a:avLst>
              <a:gd name="adj1" fmla="val 25000"/>
              <a:gd name="adj2" fmla="val 25000"/>
              <a:gd name="adj3" fmla="val 18318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</a:pPr>
            <a:r>
              <a:rPr lang="ar-JO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تسمى      أيضاً      سهول     مجدو</a:t>
            </a:r>
            <a:endParaRPr lang="en-US" sz="32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64088" y="260648"/>
            <a:ext cx="3779912" cy="3384376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جبل تابور         في               وادي يزرعيل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74755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19200" y="152400"/>
            <a:ext cx="7010400" cy="762000"/>
          </a:xfrm>
          <a:gradFill rotWithShape="0">
            <a:gsLst>
              <a:gs pos="0">
                <a:srgbClr val="800080"/>
              </a:gs>
              <a:gs pos="100000">
                <a:srgbClr val="800080">
                  <a:gamma/>
                  <a:shade val="2549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الشرق الأوسط المعاصر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52322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4139952" cy="33067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سلسلة           الجبال          الوسطى</a:t>
            </a:r>
            <a:endParaRPr lang="en-US" dirty="0">
              <a:ea typeface="ＭＳ Ｐゴシック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645024"/>
            <a:ext cx="4211638" cy="2448271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defRPr/>
            </a:pPr>
            <a:r>
              <a:rPr lang="ar-JO" sz="2800" b="1" dirty="0">
                <a:ea typeface="ＭＳ Ｐゴシック" charset="0"/>
              </a:rPr>
              <a:t>تؤدي التلال إلى تدفق المياه شرقًا أو غربًا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800" b="1" dirty="0">
              <a:ea typeface="ＭＳ Ｐゴシック" charset="0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ar-JO" sz="2800" b="1" dirty="0">
                <a:ea typeface="ＭＳ Ｐゴシック" charset="0"/>
              </a:rPr>
              <a:t>الإرتفاع الأعلى يقع في الجنوب</a:t>
            </a:r>
            <a:endParaRPr lang="en-US" sz="2800" b="1" dirty="0">
              <a:ea typeface="ＭＳ Ｐゴシック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6381750"/>
            <a:ext cx="3962400" cy="1714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76804" name="Picture 7" descr="Map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solidFill>
            <a:srgbClr val="000000"/>
          </a:solidFill>
          <a:ln>
            <a:noFill/>
          </a:ln>
          <a:effectLst/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برية يهوذا</a:t>
            </a:r>
            <a:endParaRPr lang="en-US" dirty="0"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5401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الإرتفاعات            في الأقسام      الشمالية-الجنوبية</a:t>
            </a:r>
            <a:endParaRPr lang="en-US" sz="4000" b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484438" y="3688268"/>
            <a:ext cx="2925762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الأردن المتصدع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الأردن المتصدع</a:t>
            </a:r>
            <a:endParaRPr lang="en-US" dirty="0">
              <a:ea typeface="ＭＳ Ｐゴシック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المنخفض العميق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829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ar-JO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من برية اليهودية باتجاه الشرق إلى بحر الملح أدناه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" y="228600"/>
            <a:ext cx="3640138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           في الأقسام      الشمالية-الجنوبية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259138" y="3276600"/>
            <a:ext cx="325755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هضبة شرق الأردن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tx1"/>
                </a:solidFill>
                <a:ea typeface="ＭＳ Ｐゴシック" charset="0"/>
              </a:rPr>
              <a:t>هضبة شرق الأردن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12776"/>
            <a:ext cx="3267075" cy="457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b="1" dirty="0">
                <a:ea typeface="ＭＳ Ｐゴシック" charset="0"/>
              </a:rPr>
              <a:t>جبل نبو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4"/>
          <a:stretch>
            <a:fillRect/>
          </a:stretch>
        </p:blipFill>
        <p:spPr>
          <a:xfrm>
            <a:off x="3448050" y="1295400"/>
            <a:ext cx="5372100" cy="5562600"/>
          </a:xfrm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rgbClr val="000000"/>
          </a:solidFill>
          <a:ln>
            <a:noFill/>
          </a:ln>
          <a:effectLst/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228600"/>
            <a:ext cx="3465959" cy="2192288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الإرتفاعات           في الأقسام    الشمالية-الجنوبية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62513" y="274638"/>
            <a:ext cx="3886200" cy="868362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النقب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91138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10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negev066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37" b="124"/>
          <a:stretch/>
        </p:blipFill>
        <p:spPr bwMode="auto">
          <a:xfrm>
            <a:off x="-17463" y="-26988"/>
            <a:ext cx="9161463" cy="699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870538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النقب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2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</p:pic>
      <p:sp>
        <p:nvSpPr>
          <p:cNvPr id="68621" name="Freeform 13"/>
          <p:cNvSpPr>
            <a:spLocks/>
          </p:cNvSpPr>
          <p:nvPr/>
        </p:nvSpPr>
        <p:spPr bwMode="auto">
          <a:xfrm>
            <a:off x="1752600" y="-711200"/>
            <a:ext cx="7747000" cy="646331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اليسرى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المرحلة      اليمنى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620" name="Freeform 12"/>
          <p:cNvSpPr>
            <a:spLocks/>
          </p:cNvSpPr>
          <p:nvPr/>
        </p:nvSpPr>
        <p:spPr bwMode="auto">
          <a:xfrm>
            <a:off x="-180975" y="1081088"/>
            <a:ext cx="6118225" cy="646331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9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السفر في     إسرائيل القديمة</a:t>
            </a:r>
            <a:endParaRPr lang="en-US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23528" y="1484784"/>
            <a:ext cx="2776121" cy="58477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غرباً وشمالاً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6027037" y="1484784"/>
            <a:ext cx="273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شرقاً وجنوباً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/>
            <a:ahLst/>
            <a:cxnLst>
              <a:cxn ang="0">
                <a:pos x="2093" y="1856"/>
              </a:cxn>
              <a:cxn ang="0">
                <a:pos x="2050" y="1841"/>
              </a:cxn>
              <a:cxn ang="0">
                <a:pos x="1964" y="1827"/>
              </a:cxn>
              <a:cxn ang="0">
                <a:pos x="1757" y="1774"/>
              </a:cxn>
              <a:cxn ang="0">
                <a:pos x="1724" y="1712"/>
              </a:cxn>
              <a:cxn ang="0">
                <a:pos x="1637" y="1669"/>
              </a:cxn>
              <a:cxn ang="0">
                <a:pos x="1560" y="1621"/>
              </a:cxn>
              <a:cxn ang="0">
                <a:pos x="1498" y="1467"/>
              </a:cxn>
              <a:cxn ang="0">
                <a:pos x="1407" y="1400"/>
              </a:cxn>
              <a:cxn ang="0">
                <a:pos x="1349" y="1352"/>
              </a:cxn>
              <a:cxn ang="0">
                <a:pos x="1392" y="1328"/>
              </a:cxn>
              <a:cxn ang="0">
                <a:pos x="1364" y="1261"/>
              </a:cxn>
              <a:cxn ang="0">
                <a:pos x="1349" y="1241"/>
              </a:cxn>
              <a:cxn ang="0">
                <a:pos x="1320" y="1174"/>
              </a:cxn>
              <a:cxn ang="0">
                <a:pos x="1277" y="1150"/>
              </a:cxn>
              <a:cxn ang="0">
                <a:pos x="1181" y="1112"/>
              </a:cxn>
              <a:cxn ang="0">
                <a:pos x="1138" y="1069"/>
              </a:cxn>
              <a:cxn ang="0">
                <a:pos x="1100" y="1035"/>
              </a:cxn>
              <a:cxn ang="0">
                <a:pos x="1066" y="992"/>
              </a:cxn>
              <a:cxn ang="0">
                <a:pos x="946" y="896"/>
              </a:cxn>
              <a:cxn ang="0">
                <a:pos x="768" y="901"/>
              </a:cxn>
              <a:cxn ang="0">
                <a:pos x="730" y="877"/>
              </a:cxn>
              <a:cxn ang="0">
                <a:pos x="605" y="790"/>
              </a:cxn>
              <a:cxn ang="0">
                <a:pos x="586" y="747"/>
              </a:cxn>
              <a:cxn ang="0">
                <a:pos x="552" y="675"/>
              </a:cxn>
              <a:cxn ang="0">
                <a:pos x="524" y="641"/>
              </a:cxn>
              <a:cxn ang="0">
                <a:pos x="495" y="589"/>
              </a:cxn>
              <a:cxn ang="0">
                <a:pos x="360" y="550"/>
              </a:cxn>
              <a:cxn ang="0">
                <a:pos x="264" y="493"/>
              </a:cxn>
              <a:cxn ang="0">
                <a:pos x="173" y="454"/>
              </a:cxn>
              <a:cxn ang="0">
                <a:pos x="130" y="478"/>
              </a:cxn>
              <a:cxn ang="0">
                <a:pos x="120" y="344"/>
              </a:cxn>
              <a:cxn ang="0">
                <a:pos x="92" y="301"/>
              </a:cxn>
              <a:cxn ang="0">
                <a:pos x="0" y="181"/>
              </a:cxn>
              <a:cxn ang="0">
                <a:pos x="10" y="161"/>
              </a:cxn>
              <a:cxn ang="0">
                <a:pos x="44" y="152"/>
              </a:cxn>
              <a:cxn ang="0">
                <a:pos x="197" y="137"/>
              </a:cxn>
              <a:cxn ang="0">
                <a:pos x="144" y="51"/>
              </a:cxn>
              <a:cxn ang="0">
                <a:pos x="125" y="41"/>
              </a:cxn>
              <a:cxn ang="0">
                <a:pos x="154" y="51"/>
              </a:cxn>
              <a:cxn ang="0">
                <a:pos x="284" y="46"/>
              </a:cxn>
              <a:cxn ang="0">
                <a:pos x="288" y="3"/>
              </a:cxn>
              <a:cxn ang="0">
                <a:pos x="298" y="3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/>
            <a:ahLst/>
            <a:cxnLst>
              <a:cxn ang="0">
                <a:pos x="1382" y="1863"/>
              </a:cxn>
              <a:cxn ang="0">
                <a:pos x="1334" y="1757"/>
              </a:cxn>
              <a:cxn ang="0">
                <a:pos x="1291" y="1685"/>
              </a:cxn>
              <a:cxn ang="0">
                <a:pos x="1320" y="1599"/>
              </a:cxn>
              <a:cxn ang="0">
                <a:pos x="1257" y="1488"/>
              </a:cxn>
              <a:cxn ang="0">
                <a:pos x="1195" y="1412"/>
              </a:cxn>
              <a:cxn ang="0">
                <a:pos x="1108" y="1383"/>
              </a:cxn>
              <a:cxn ang="0">
                <a:pos x="1089" y="1364"/>
              </a:cxn>
              <a:cxn ang="0">
                <a:pos x="1046" y="1349"/>
              </a:cxn>
              <a:cxn ang="0">
                <a:pos x="1022" y="1320"/>
              </a:cxn>
              <a:cxn ang="0">
                <a:pos x="974" y="1301"/>
              </a:cxn>
              <a:cxn ang="0">
                <a:pos x="950" y="1263"/>
              </a:cxn>
              <a:cxn ang="0">
                <a:pos x="916" y="1167"/>
              </a:cxn>
              <a:cxn ang="0">
                <a:pos x="873" y="1143"/>
              </a:cxn>
              <a:cxn ang="0">
                <a:pos x="849" y="1066"/>
              </a:cxn>
              <a:cxn ang="0">
                <a:pos x="825" y="951"/>
              </a:cxn>
              <a:cxn ang="0">
                <a:pos x="801" y="908"/>
              </a:cxn>
              <a:cxn ang="0">
                <a:pos x="777" y="879"/>
              </a:cxn>
              <a:cxn ang="0">
                <a:pos x="739" y="869"/>
              </a:cxn>
              <a:cxn ang="0">
                <a:pos x="724" y="764"/>
              </a:cxn>
              <a:cxn ang="0">
                <a:pos x="710" y="716"/>
              </a:cxn>
              <a:cxn ang="0">
                <a:pos x="724" y="668"/>
              </a:cxn>
              <a:cxn ang="0">
                <a:pos x="720" y="629"/>
              </a:cxn>
              <a:cxn ang="0">
                <a:pos x="739" y="600"/>
              </a:cxn>
              <a:cxn ang="0">
                <a:pos x="667" y="528"/>
              </a:cxn>
              <a:cxn ang="0">
                <a:pos x="710" y="533"/>
              </a:cxn>
              <a:cxn ang="0">
                <a:pos x="729" y="528"/>
              </a:cxn>
              <a:cxn ang="0">
                <a:pos x="715" y="524"/>
              </a:cxn>
              <a:cxn ang="0">
                <a:pos x="672" y="509"/>
              </a:cxn>
              <a:cxn ang="0">
                <a:pos x="657" y="504"/>
              </a:cxn>
              <a:cxn ang="0">
                <a:pos x="648" y="514"/>
              </a:cxn>
              <a:cxn ang="0">
                <a:pos x="643" y="500"/>
              </a:cxn>
              <a:cxn ang="0">
                <a:pos x="624" y="452"/>
              </a:cxn>
              <a:cxn ang="0">
                <a:pos x="604" y="408"/>
              </a:cxn>
              <a:cxn ang="0">
                <a:pos x="552" y="346"/>
              </a:cxn>
              <a:cxn ang="0">
                <a:pos x="480" y="188"/>
              </a:cxn>
              <a:cxn ang="0">
                <a:pos x="441" y="197"/>
              </a:cxn>
              <a:cxn ang="0">
                <a:pos x="427" y="188"/>
              </a:cxn>
              <a:cxn ang="0">
                <a:pos x="350" y="164"/>
              </a:cxn>
              <a:cxn ang="0">
                <a:pos x="326" y="159"/>
              </a:cxn>
              <a:cxn ang="0">
                <a:pos x="259" y="149"/>
              </a:cxn>
              <a:cxn ang="0">
                <a:pos x="129" y="125"/>
              </a:cxn>
              <a:cxn ang="0">
                <a:pos x="67" y="58"/>
              </a:cxn>
              <a:cxn ang="0">
                <a:pos x="48" y="0"/>
              </a:cxn>
              <a:cxn ang="0">
                <a:pos x="19" y="15"/>
              </a:cxn>
              <a:cxn ang="0">
                <a:pos x="0" y="68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65100" y="2162175"/>
            <a:ext cx="19685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الفرات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838200" y="1004888"/>
            <a:ext cx="19685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دجلة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200400" y="5195888"/>
            <a:ext cx="24384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خليج فارس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4478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76200"/>
            <a:ext cx="5715000" cy="762000"/>
          </a:xfrm>
          <a:solidFill>
            <a:schemeClr val="tx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بلاد ما بين النهرين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172B94C1-A28D-10F3-3FA4-13C740FA4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917" y="2745045"/>
            <a:ext cx="19685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بابل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F64C2FEB-27E1-F048-E4B7-6F385D247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30" y="1526381"/>
            <a:ext cx="19685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أشور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99ECCFE2-01EC-D31E-2EE7-C8E38E46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3723203"/>
            <a:ext cx="24384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الكلدانيين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23AC35B3-E950-EA42-23D3-06B729836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254" y="2854490"/>
            <a:ext cx="24384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فارس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 animBg="1"/>
      <p:bldP spid="4118" grpId="0" animBg="1"/>
      <p:bldP spid="411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الحياة في     إسرائيل القديمة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963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565546" y="1410742"/>
            <a:ext cx="30344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مزارعون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أرض العسل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867400" y="1410742"/>
            <a:ext cx="327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رعاة غنم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أرض اللبن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69653" name="Picture 2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2895599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المرحلة اليمنى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1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5" y="228600"/>
            <a:ext cx="2864296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74765" name="Picture 13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المرحلة اليمنى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الحياة في     إسرائيل القديمة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107504" y="1508125"/>
            <a:ext cx="30384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40 مدينة كبيرة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596310" y="1508125"/>
            <a:ext cx="31670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310 قرى صغيرة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4768" name="Picture 16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97295" name="Picture 19" descr="CaesareaDoc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6" name="Picture 20" descr="CaesareaDoc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1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/>
      <p:bldP spid="7476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2895599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75789" name="Picture 13" descr="exhau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المرحلة اليمنى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الحياة في     إسرائيل القديمة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519170" y="1581150"/>
            <a:ext cx="23970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سهلة        يمكن توقعها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6038060" y="1581150"/>
            <a:ext cx="29209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مرهقة                لا يمكن توقعها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5792" name="Picture 16" descr="easy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2819400" cy="2633663"/>
          </a:xfrm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3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2895600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اليسرى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6813" name="Picture 13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اليمنى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في     إسرائيل القديمة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680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680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81000" y="1295400"/>
            <a:ext cx="3470275" cy="11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تجارة، إزعاج،        دولية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700553" y="1295400"/>
            <a:ext cx="3262632" cy="11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انعزال، هدوء،    وطنية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6816" name="Picture 16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115888"/>
            <a:ext cx="539750" cy="4619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9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/>
      <p:bldP spid="768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2895600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المرحلة اليمنى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3428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الحياة في     إسرائيل القديمة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783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539750" y="1382713"/>
            <a:ext cx="33051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التوفيق بين المعتقدات,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الوثنية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515975" y="1401763"/>
            <a:ext cx="33920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الطهارة الدينية،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التوحيد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7839" name="Picture 15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6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/>
      <p:bldP spid="778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895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المرحلة اليمنى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الحياة في     إسرائيل القديمة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10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553774" y="1219200"/>
            <a:ext cx="285326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خاضع لسيطرة إسرائيل فقط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150 سنة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5482" name="Text Box 11"/>
          <p:cNvSpPr txBox="1">
            <a:spLocks noChangeArrowheads="1"/>
          </p:cNvSpPr>
          <p:nvPr/>
        </p:nvSpPr>
        <p:spPr bwMode="auto">
          <a:xfrm>
            <a:off x="6074675" y="1219200"/>
            <a:ext cx="228419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خاضع لسيطرة إسرائيل 1650 سنة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05483" name="Picture 12" descr="Sheep &amp; Goa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5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28956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اليسرى</a:t>
            </a:r>
            <a:endParaRPr lang="en-US" sz="4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5867400" y="4572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المرحلة اليمنى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2971800" y="4572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في     إسرائيل القديمة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78" name="Freeform 6"/>
          <p:cNvSpPr>
            <a:spLocks/>
          </p:cNvSpPr>
          <p:nvPr/>
        </p:nvSpPr>
        <p:spPr bwMode="auto">
          <a:xfrm>
            <a:off x="-100013" y="2193925"/>
            <a:ext cx="54371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4838700" y="1430338"/>
            <a:ext cx="1025525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4854575" y="1420813"/>
            <a:ext cx="747713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5619750" y="-282575"/>
            <a:ext cx="674688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0" y="1775718"/>
            <a:ext cx="44926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شعوب البحر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5435600" y="1775718"/>
            <a:ext cx="39147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شعوب الصحراء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0" y="6167438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المصريون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827088" y="5159375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الفلسطينيون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2895600" y="-99392"/>
            <a:ext cx="30099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الفينيقيين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6400800" y="-99392"/>
            <a:ext cx="19224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السريانيين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3000375" y="1556792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الرومان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187450" y="4151313"/>
            <a:ext cx="275431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الأشوريون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71600" y="3143250"/>
            <a:ext cx="30099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البابليون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886200" y="4038600"/>
            <a:ext cx="225742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الإسرائيليون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6300192" y="2996952"/>
            <a:ext cx="26749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العمونيون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6084888" y="5135275"/>
            <a:ext cx="226853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المؤابيون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5796136" y="5880174"/>
            <a:ext cx="25082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الأدوميون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92" grpId="0"/>
      <p:bldP spid="79893" grpId="0"/>
      <p:bldP spid="79894" grpId="0"/>
      <p:bldP spid="79897" grpId="0"/>
      <p:bldP spid="79898" grpId="0"/>
      <p:bldP spid="79899" grpId="0"/>
      <p:bldP spid="79900" grpId="0"/>
      <p:bldP spid="79901" grpId="0"/>
      <p:bldP spid="79902" grpId="0"/>
      <p:bldP spid="79903" grpId="0"/>
      <p:bldP spid="7990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-105" charset="0"/>
              <a:ea typeface="ＭＳ Ｐゴシック" charset="0"/>
            </a:endParaRP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-105" charset="0"/>
              <a:ea typeface="ＭＳ Ｐゴシック" charset="0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228600"/>
            <a:ext cx="2864296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المرحلة اليمنى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-105" charset="0"/>
              <a:ea typeface="ＭＳ Ｐゴシック" charset="0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-105" charset="0"/>
              <a:ea typeface="ＭＳ Ｐゴシック" charset="0"/>
            </a:endParaRPr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-105" charset="0"/>
              <a:ea typeface="ＭＳ Ｐゴシック" charset="0"/>
            </a:endParaRPr>
          </a:p>
        </p:txBody>
      </p:sp>
      <p:sp>
        <p:nvSpPr>
          <p:cNvPr id="109577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السفر في     إسرائيل القديمة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-105" charset="0"/>
              <a:ea typeface="ＭＳ Ｐゴシック" charset="0"/>
            </a:endParaRP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381000" y="1600200"/>
            <a:ext cx="277612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غرباً وشمالاً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5867400" y="1600200"/>
            <a:ext cx="273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شرقاً وجنوباً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55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/>
      <p:bldP spid="12494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أورشليم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116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003800" y="1295400"/>
            <a:ext cx="41402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المساوئ</a:t>
            </a: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الفوائد</a:t>
            </a: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المراحل</a:t>
            </a: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الأهمية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-1.11111E-6 0.3333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أورشليم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1366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003800" y="1295400"/>
            <a:ext cx="414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المساوئ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381000"/>
            <a:ext cx="6400800" cy="8382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الشرق الأدنى القديم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200400" y="3962400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868686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Fertile Crescent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2720975" cy="10668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المرحلة اليسرى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المرحلة      اليمنى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5716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3200" b="1" dirty="0">
                <a:effectLst/>
                <a:latin typeface="Arial" charset="0"/>
                <a:cs typeface="Arial" charset="0"/>
              </a:rPr>
              <a:t>السفر في     إسرائيل القديمة</a:t>
            </a:r>
            <a:endParaRPr lang="en-US" sz="32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45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/>
            <a:ahLst/>
            <a:cxnLst>
              <a:cxn ang="0">
                <a:pos x="0" y="3161"/>
              </a:cxn>
              <a:cxn ang="0">
                <a:pos x="115" y="2743"/>
              </a:cxn>
              <a:cxn ang="0">
                <a:pos x="201" y="2613"/>
              </a:cxn>
              <a:cxn ang="0">
                <a:pos x="230" y="2570"/>
              </a:cxn>
              <a:cxn ang="0">
                <a:pos x="345" y="2498"/>
              </a:cxn>
              <a:cxn ang="0">
                <a:pos x="432" y="2426"/>
              </a:cxn>
              <a:cxn ang="0">
                <a:pos x="504" y="2397"/>
              </a:cxn>
              <a:cxn ang="0">
                <a:pos x="633" y="2311"/>
              </a:cxn>
              <a:cxn ang="0">
                <a:pos x="677" y="2282"/>
              </a:cxn>
              <a:cxn ang="0">
                <a:pos x="720" y="2253"/>
              </a:cxn>
              <a:cxn ang="0">
                <a:pos x="821" y="2052"/>
              </a:cxn>
              <a:cxn ang="0">
                <a:pos x="878" y="1836"/>
              </a:cxn>
              <a:cxn ang="0">
                <a:pos x="936" y="1749"/>
              </a:cxn>
              <a:cxn ang="0">
                <a:pos x="1008" y="1591"/>
              </a:cxn>
              <a:cxn ang="0">
                <a:pos x="1065" y="1519"/>
              </a:cxn>
              <a:cxn ang="0">
                <a:pos x="1123" y="1433"/>
              </a:cxn>
              <a:cxn ang="0">
                <a:pos x="1181" y="1361"/>
              </a:cxn>
              <a:cxn ang="0">
                <a:pos x="1253" y="1274"/>
              </a:cxn>
              <a:cxn ang="0">
                <a:pos x="1325" y="1260"/>
              </a:cxn>
              <a:cxn ang="0">
                <a:pos x="1368" y="1058"/>
              </a:cxn>
              <a:cxn ang="0">
                <a:pos x="1411" y="1044"/>
              </a:cxn>
              <a:cxn ang="0">
                <a:pos x="1641" y="857"/>
              </a:cxn>
              <a:cxn ang="0">
                <a:pos x="1771" y="785"/>
              </a:cxn>
              <a:cxn ang="0">
                <a:pos x="1699" y="525"/>
              </a:cxn>
              <a:cxn ang="0">
                <a:pos x="1742" y="295"/>
              </a:cxn>
              <a:cxn ang="0">
                <a:pos x="1800" y="209"/>
              </a:cxn>
              <a:cxn ang="0">
                <a:pos x="1757" y="65"/>
              </a:cxn>
              <a:cxn ang="0">
                <a:pos x="1728" y="7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كانت أورشليم الطريق الرئيسي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17762" name="Picture 4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  <a:solidFill>
            <a:srgbClr val="000000"/>
          </a:solidFill>
          <a:ln>
            <a:noFill/>
          </a:ln>
          <a:effectLst/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12</a:t>
            </a:r>
            <a:endParaRPr lang="en-US" dirty="0"/>
          </a:p>
        </p:txBody>
      </p:sp>
      <p:sp>
        <p:nvSpPr>
          <p:cNvPr id="5" name="Rectangle 5"/>
          <p:cNvSpPr txBox="1">
            <a:spLocks noRot="1" noChangeArrowheads="1"/>
          </p:cNvSpPr>
          <p:nvPr/>
        </p:nvSpPr>
        <p:spPr bwMode="auto">
          <a:xfrm>
            <a:off x="4572000" y="3212976"/>
            <a:ext cx="1368152" cy="7920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pPr eaLnBrk="1" hangingPunct="1">
              <a:defRPr/>
            </a:pPr>
            <a:r>
              <a:rPr lang="en-US" sz="2000" dirty="0">
                <a:solidFill>
                  <a:schemeClr val="bg2"/>
                </a:solidFill>
                <a:effectLst/>
                <a:ea typeface="ＭＳ Ｐゴシック" charset="0"/>
              </a:rPr>
              <a:t>Roads of Israel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أورشليم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198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932363" y="1268413"/>
            <a:ext cx="42116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المساوئ</a:t>
            </a:r>
            <a:endParaRPr lang="en-US" b="1" dirty="0">
              <a:effectLst/>
              <a:latin typeface="Arial" charset="0"/>
              <a:cs typeface="Arial" charset="0"/>
            </a:endParaRP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الفوائد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09"/>
          <a:stretch>
            <a:fillRect/>
          </a:stretch>
        </p:blipFill>
        <p:spPr bwMode="auto">
          <a:xfrm>
            <a:off x="-36513" y="-26988"/>
            <a:ext cx="9244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95288" y="228600"/>
            <a:ext cx="8507412" cy="762000"/>
          </a:xfrm>
          <a:solidFill>
            <a:srgbClr val="003399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موقع أورشليم الإستراتيجي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1859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46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5" r="2815" b="13393"/>
          <a:stretch>
            <a:fillRect/>
          </a:stretch>
        </p:blipFill>
        <p:spPr>
          <a:xfrm>
            <a:off x="4035425" y="0"/>
            <a:ext cx="5260975" cy="701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gradFill rotWithShape="1">
            <a:gsLst>
              <a:gs pos="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موقع          أورشليم       المركزي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3907" name="Text Box 7"/>
          <p:cNvSpPr txBox="1">
            <a:spLocks noChangeArrowheads="1"/>
          </p:cNvSpPr>
          <p:nvPr/>
        </p:nvSpPr>
        <p:spPr bwMode="auto">
          <a:xfrm>
            <a:off x="179388" y="3105150"/>
            <a:ext cx="35544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dirty="0">
                <a:effectLst/>
                <a:latin typeface="Arial" charset="0"/>
                <a:cs typeface="Arial" charset="0"/>
              </a:rPr>
              <a:t>كانت أورشليم في بنيامين بجوار يهوذا ولكنها قريبة من الأسباط الشمالية</a:t>
            </a:r>
            <a:endParaRPr lang="en-US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23908" name="Text Box 8"/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ar-JO" sz="2400" b="1" dirty="0">
                <a:effectLst/>
                <a:latin typeface="Arial" charset="0"/>
                <a:cs typeface="Arial" charset="0"/>
              </a:rPr>
              <a:t>أورشليم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3800" y="0"/>
            <a:ext cx="3440113" cy="792163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أورشليم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259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859338" y="1295400"/>
            <a:ext cx="42116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المساوئ</a:t>
            </a:r>
            <a:endParaRPr lang="en-US" b="1" dirty="0">
              <a:effectLst/>
              <a:latin typeface="Arial" charset="0"/>
              <a:cs typeface="Arial" charset="0"/>
            </a:endParaRP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الفوائد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25956" name="Text Box 5"/>
          <p:cNvSpPr txBox="1">
            <a:spLocks noChangeArrowheads="1"/>
          </p:cNvSpPr>
          <p:nvPr/>
        </p:nvSpPr>
        <p:spPr bwMode="auto">
          <a:xfrm>
            <a:off x="5549900" y="2895600"/>
            <a:ext cx="32702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sz="2800" dirty="0">
                <a:effectLst/>
                <a:latin typeface="Arial" charset="0"/>
                <a:cs typeface="Arial" charset="0"/>
              </a:rPr>
              <a:t>تلال حامية</a:t>
            </a:r>
            <a:endParaRPr lang="en-US" sz="2800" dirty="0">
              <a:effectLst/>
              <a:latin typeface="Arial" charset="0"/>
              <a:cs typeface="Arial" charset="0"/>
            </a:endParaRPr>
          </a:p>
          <a:p>
            <a:pPr algn="r" rtl="1" fontAlgn="base">
              <a:buFontTx/>
              <a:buChar char="•"/>
            </a:pPr>
            <a:r>
              <a:rPr lang="ar-JO" sz="2800" dirty="0">
                <a:effectLst/>
                <a:latin typeface="Arial" charset="0"/>
                <a:cs typeface="Arial" charset="0"/>
              </a:rPr>
              <a:t>مصدر مائي</a:t>
            </a:r>
            <a:endParaRPr lang="en-US" sz="2800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6634" name="Freeform 10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/>
            <a:ahLst/>
            <a:cxnLst>
              <a:cxn ang="0">
                <a:pos x="179" y="937"/>
              </a:cxn>
              <a:cxn ang="0">
                <a:pos x="203" y="885"/>
              </a:cxn>
              <a:cxn ang="0">
                <a:pos x="217" y="865"/>
              </a:cxn>
              <a:cxn ang="0">
                <a:pos x="241" y="755"/>
              </a:cxn>
              <a:cxn ang="0">
                <a:pos x="275" y="693"/>
              </a:cxn>
              <a:cxn ang="0">
                <a:pos x="289" y="683"/>
              </a:cxn>
              <a:cxn ang="0">
                <a:pos x="299" y="669"/>
              </a:cxn>
              <a:cxn ang="0">
                <a:pos x="328" y="611"/>
              </a:cxn>
              <a:cxn ang="0">
                <a:pos x="318" y="486"/>
              </a:cxn>
              <a:cxn ang="0">
                <a:pos x="361" y="342"/>
              </a:cxn>
              <a:cxn ang="0">
                <a:pos x="385" y="285"/>
              </a:cxn>
              <a:cxn ang="0">
                <a:pos x="380" y="121"/>
              </a:cxn>
              <a:cxn ang="0">
                <a:pos x="304" y="88"/>
              </a:cxn>
              <a:cxn ang="0">
                <a:pos x="260" y="73"/>
              </a:cxn>
              <a:cxn ang="0">
                <a:pos x="208" y="11"/>
              </a:cxn>
              <a:cxn ang="0">
                <a:pos x="179" y="1"/>
              </a:cxn>
              <a:cxn ang="0">
                <a:pos x="160" y="21"/>
              </a:cxn>
              <a:cxn ang="0">
                <a:pos x="150" y="49"/>
              </a:cxn>
              <a:cxn ang="0">
                <a:pos x="121" y="155"/>
              </a:cxn>
              <a:cxn ang="0">
                <a:pos x="107" y="169"/>
              </a:cxn>
              <a:cxn ang="0">
                <a:pos x="88" y="198"/>
              </a:cxn>
              <a:cxn ang="0">
                <a:pos x="73" y="241"/>
              </a:cxn>
              <a:cxn ang="0">
                <a:pos x="68" y="256"/>
              </a:cxn>
              <a:cxn ang="0">
                <a:pos x="11" y="501"/>
              </a:cxn>
              <a:cxn ang="0">
                <a:pos x="40" y="678"/>
              </a:cxn>
              <a:cxn ang="0">
                <a:pos x="54" y="726"/>
              </a:cxn>
              <a:cxn ang="0">
                <a:pos x="59" y="909"/>
              </a:cxn>
              <a:cxn ang="0">
                <a:pos x="68" y="937"/>
              </a:cxn>
              <a:cxn ang="0">
                <a:pos x="140" y="952"/>
              </a:cxn>
              <a:cxn ang="0">
                <a:pos x="184" y="961"/>
              </a:cxn>
              <a:cxn ang="0">
                <a:pos x="212" y="923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12" name="Text Box 25"/>
          <p:cNvSpPr txBox="1">
            <a:spLocks noChangeAspect="1" noChangeArrowheads="1"/>
          </p:cNvSpPr>
          <p:nvPr/>
        </p:nvSpPr>
        <p:spPr bwMode="auto">
          <a:xfrm>
            <a:off x="8388350" y="44450"/>
            <a:ext cx="7556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24ج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animBg="1"/>
      <p:bldP spid="26637" grpId="0" animBg="1"/>
      <p:bldP spid="26638" grpId="0" animBg="1"/>
      <p:bldP spid="2663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05400" y="0"/>
            <a:ext cx="4038600" cy="792163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أورشليم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280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Text Box 4"/>
          <p:cNvSpPr txBox="1">
            <a:spLocks noChangeArrowheads="1"/>
          </p:cNvSpPr>
          <p:nvPr/>
        </p:nvSpPr>
        <p:spPr bwMode="auto">
          <a:xfrm>
            <a:off x="5003800" y="762000"/>
            <a:ext cx="406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المساوئ</a:t>
            </a:r>
            <a:endParaRPr lang="en-US" b="1" dirty="0">
              <a:effectLst/>
              <a:latin typeface="Arial" charset="0"/>
              <a:cs typeface="Arial" charset="0"/>
            </a:endParaRP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الفوائد</a:t>
            </a:r>
            <a:endParaRPr lang="en-US" b="1" dirty="0">
              <a:effectLst/>
              <a:latin typeface="Arial" charset="0"/>
              <a:cs typeface="Arial" charset="0"/>
            </a:endParaRP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المراحل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grpSp>
        <p:nvGrpSpPr>
          <p:cNvPr id="128004" name="Group 5"/>
          <p:cNvGrpSpPr>
            <a:grpSpLocks/>
          </p:cNvGrpSpPr>
          <p:nvPr/>
        </p:nvGrpSpPr>
        <p:grpSpPr bwMode="auto">
          <a:xfrm>
            <a:off x="3044825" y="3429000"/>
            <a:ext cx="5176845" cy="2752725"/>
            <a:chOff x="1918" y="2160"/>
            <a:chExt cx="3261" cy="1734"/>
          </a:xfrm>
        </p:grpSpPr>
        <p:sp>
          <p:nvSpPr>
            <p:cNvPr id="114694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/>
              <a:ahLst/>
              <a:cxnLst>
                <a:cxn ang="0">
                  <a:pos x="179" y="937"/>
                </a:cxn>
                <a:cxn ang="0">
                  <a:pos x="203" y="885"/>
                </a:cxn>
                <a:cxn ang="0">
                  <a:pos x="217" y="865"/>
                </a:cxn>
                <a:cxn ang="0">
                  <a:pos x="241" y="755"/>
                </a:cxn>
                <a:cxn ang="0">
                  <a:pos x="275" y="693"/>
                </a:cxn>
                <a:cxn ang="0">
                  <a:pos x="289" y="683"/>
                </a:cxn>
                <a:cxn ang="0">
                  <a:pos x="299" y="669"/>
                </a:cxn>
                <a:cxn ang="0">
                  <a:pos x="328" y="611"/>
                </a:cxn>
                <a:cxn ang="0">
                  <a:pos x="318" y="486"/>
                </a:cxn>
                <a:cxn ang="0">
                  <a:pos x="361" y="342"/>
                </a:cxn>
                <a:cxn ang="0">
                  <a:pos x="385" y="285"/>
                </a:cxn>
                <a:cxn ang="0">
                  <a:pos x="380" y="121"/>
                </a:cxn>
                <a:cxn ang="0">
                  <a:pos x="304" y="88"/>
                </a:cxn>
                <a:cxn ang="0">
                  <a:pos x="260" y="73"/>
                </a:cxn>
                <a:cxn ang="0">
                  <a:pos x="208" y="11"/>
                </a:cxn>
                <a:cxn ang="0">
                  <a:pos x="179" y="1"/>
                </a:cxn>
                <a:cxn ang="0">
                  <a:pos x="160" y="21"/>
                </a:cxn>
                <a:cxn ang="0">
                  <a:pos x="150" y="49"/>
                </a:cxn>
                <a:cxn ang="0">
                  <a:pos x="121" y="155"/>
                </a:cxn>
                <a:cxn ang="0">
                  <a:pos x="107" y="169"/>
                </a:cxn>
                <a:cxn ang="0">
                  <a:pos x="88" y="198"/>
                </a:cxn>
                <a:cxn ang="0">
                  <a:pos x="73" y="241"/>
                </a:cxn>
                <a:cxn ang="0">
                  <a:pos x="68" y="256"/>
                </a:cxn>
                <a:cxn ang="0">
                  <a:pos x="11" y="501"/>
                </a:cxn>
                <a:cxn ang="0">
                  <a:pos x="40" y="678"/>
                </a:cxn>
                <a:cxn ang="0">
                  <a:pos x="54" y="726"/>
                </a:cxn>
                <a:cxn ang="0">
                  <a:pos x="59" y="909"/>
                </a:cxn>
                <a:cxn ang="0">
                  <a:pos x="68" y="937"/>
                </a:cxn>
                <a:cxn ang="0">
                  <a:pos x="140" y="952"/>
                </a:cxn>
                <a:cxn ang="0">
                  <a:pos x="184" y="961"/>
                </a:cxn>
                <a:cxn ang="0">
                  <a:pos x="212" y="923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695" name="Line 7"/>
            <p:cNvSpPr>
              <a:spLocks noChangeShapeType="1"/>
            </p:cNvSpPr>
            <p:nvPr/>
          </p:nvSpPr>
          <p:spPr bwMode="auto">
            <a:xfrm>
              <a:off x="3120" y="2160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16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JO" sz="2400" b="1" dirty="0">
                  <a:effectLst/>
                  <a:latin typeface="Arial"/>
                  <a:ea typeface="+mn-ea"/>
                  <a:cs typeface="Arial"/>
                </a:rPr>
                <a:t>اليبوسيون (1500 ق.م)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700338" y="2316163"/>
            <a:ext cx="5035555" cy="2554287"/>
            <a:chOff x="1701" y="1459"/>
            <a:chExt cx="3172" cy="1609"/>
          </a:xfrm>
        </p:grpSpPr>
        <p:sp>
          <p:nvSpPr>
            <p:cNvPr id="114698" name="Freeform 10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/>
              <a:ahLst/>
              <a:cxnLst>
                <a:cxn ang="0">
                  <a:pos x="598" y="1608"/>
                </a:cxn>
                <a:cxn ang="0">
                  <a:pos x="617" y="1570"/>
                </a:cxn>
                <a:cxn ang="0">
                  <a:pos x="656" y="1522"/>
                </a:cxn>
                <a:cxn ang="0">
                  <a:pos x="699" y="1397"/>
                </a:cxn>
                <a:cxn ang="0">
                  <a:pos x="728" y="1306"/>
                </a:cxn>
                <a:cxn ang="0">
                  <a:pos x="752" y="1253"/>
                </a:cxn>
                <a:cxn ang="0">
                  <a:pos x="819" y="1147"/>
                </a:cxn>
                <a:cxn ang="0">
                  <a:pos x="853" y="1099"/>
                </a:cxn>
                <a:cxn ang="0">
                  <a:pos x="824" y="874"/>
                </a:cxn>
                <a:cxn ang="0">
                  <a:pos x="800" y="663"/>
                </a:cxn>
                <a:cxn ang="0">
                  <a:pos x="728" y="245"/>
                </a:cxn>
                <a:cxn ang="0">
                  <a:pos x="709" y="168"/>
                </a:cxn>
                <a:cxn ang="0">
                  <a:pos x="675" y="0"/>
                </a:cxn>
                <a:cxn ang="0">
                  <a:pos x="430" y="10"/>
                </a:cxn>
                <a:cxn ang="0">
                  <a:pos x="17" y="48"/>
                </a:cxn>
                <a:cxn ang="0">
                  <a:pos x="13" y="101"/>
                </a:cxn>
                <a:cxn ang="0">
                  <a:pos x="27" y="283"/>
                </a:cxn>
                <a:cxn ang="0">
                  <a:pos x="61" y="451"/>
                </a:cxn>
                <a:cxn ang="0">
                  <a:pos x="118" y="591"/>
                </a:cxn>
                <a:cxn ang="0">
                  <a:pos x="152" y="667"/>
                </a:cxn>
                <a:cxn ang="0">
                  <a:pos x="176" y="735"/>
                </a:cxn>
                <a:cxn ang="0">
                  <a:pos x="224" y="970"/>
                </a:cxn>
                <a:cxn ang="0">
                  <a:pos x="267" y="1128"/>
                </a:cxn>
                <a:cxn ang="0">
                  <a:pos x="344" y="1397"/>
                </a:cxn>
                <a:cxn ang="0">
                  <a:pos x="377" y="1469"/>
                </a:cxn>
                <a:cxn ang="0">
                  <a:pos x="382" y="1483"/>
                </a:cxn>
                <a:cxn ang="0">
                  <a:pos x="425" y="1493"/>
                </a:cxn>
                <a:cxn ang="0">
                  <a:pos x="459" y="1527"/>
                </a:cxn>
                <a:cxn ang="0">
                  <a:pos x="469" y="1541"/>
                </a:cxn>
                <a:cxn ang="0">
                  <a:pos x="526" y="1560"/>
                </a:cxn>
                <a:cxn ang="0">
                  <a:pos x="569" y="1584"/>
                </a:cxn>
                <a:cxn ang="0">
                  <a:pos x="603" y="1599"/>
                </a:cxn>
                <a:cxn ang="0">
                  <a:pos x="617" y="1603"/>
                </a:cxn>
                <a:cxn ang="0">
                  <a:pos x="598" y="1608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699" name="Line 11"/>
            <p:cNvSpPr>
              <a:spLocks noChangeShapeType="1"/>
            </p:cNvSpPr>
            <p:nvPr/>
          </p:nvSpPr>
          <p:spPr bwMode="auto">
            <a:xfrm>
              <a:off x="3120" y="2387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0" name="Text Box 12"/>
            <p:cNvSpPr txBox="1">
              <a:spLocks noChangeArrowheads="1"/>
            </p:cNvSpPr>
            <p:nvPr/>
          </p:nvSpPr>
          <p:spPr bwMode="auto">
            <a:xfrm>
              <a:off x="3504" y="2414"/>
              <a:ext cx="136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JO" sz="2400" b="1" dirty="0">
                  <a:effectLst/>
                  <a:latin typeface="Arial"/>
                  <a:ea typeface="+mn-ea"/>
                  <a:cs typeface="Arial"/>
                </a:rPr>
                <a:t>سليمان (971 ق.م)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35354" y="4581525"/>
            <a:ext cx="4135442" cy="1879600"/>
            <a:chOff x="2164" y="2886"/>
            <a:chExt cx="2605" cy="1184"/>
          </a:xfrm>
        </p:grpSpPr>
        <p:sp>
          <p:nvSpPr>
            <p:cNvPr id="114702" name="Freeform 14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/>
              <a:ahLst/>
              <a:cxnLst>
                <a:cxn ang="0">
                  <a:pos x="15" y="979"/>
                </a:cxn>
                <a:cxn ang="0">
                  <a:pos x="10" y="869"/>
                </a:cxn>
                <a:cxn ang="0">
                  <a:pos x="30" y="840"/>
                </a:cxn>
                <a:cxn ang="0">
                  <a:pos x="73" y="739"/>
                </a:cxn>
                <a:cxn ang="0">
                  <a:pos x="169" y="567"/>
                </a:cxn>
                <a:cxn ang="0">
                  <a:pos x="202" y="528"/>
                </a:cxn>
                <a:cxn ang="0">
                  <a:pos x="255" y="365"/>
                </a:cxn>
                <a:cxn ang="0">
                  <a:pos x="260" y="331"/>
                </a:cxn>
                <a:cxn ang="0">
                  <a:pos x="270" y="293"/>
                </a:cxn>
                <a:cxn ang="0">
                  <a:pos x="274" y="245"/>
                </a:cxn>
                <a:cxn ang="0">
                  <a:pos x="284" y="216"/>
                </a:cxn>
                <a:cxn ang="0">
                  <a:pos x="231" y="67"/>
                </a:cxn>
                <a:cxn ang="0">
                  <a:pos x="212" y="24"/>
                </a:cxn>
                <a:cxn ang="0">
                  <a:pos x="178" y="0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 cmpd="sng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703" name="Line 15"/>
            <p:cNvSpPr>
              <a:spLocks noChangeShapeType="1"/>
            </p:cNvSpPr>
            <p:nvPr/>
          </p:nvSpPr>
          <p:spPr bwMode="auto">
            <a:xfrm>
              <a:off x="3120" y="2886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4" name="Text Box 16"/>
            <p:cNvSpPr txBox="1">
              <a:spLocks noChangeArrowheads="1"/>
            </p:cNvSpPr>
            <p:nvPr/>
          </p:nvSpPr>
          <p:spPr bwMode="auto">
            <a:xfrm>
              <a:off x="3504" y="2922"/>
              <a:ext cx="126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JO" sz="2400" b="1" dirty="0">
                  <a:effectLst/>
                  <a:latin typeface="Arial"/>
                  <a:ea typeface="+mn-ea"/>
                  <a:cs typeface="Arial"/>
                </a:rPr>
                <a:t>حزقيا (700 ق.م)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52575" y="2422525"/>
            <a:ext cx="6018217" cy="4117975"/>
            <a:chOff x="978" y="1526"/>
            <a:chExt cx="3791" cy="2594"/>
          </a:xfrm>
        </p:grpSpPr>
        <p:sp>
          <p:nvSpPr>
            <p:cNvPr id="114706" name="Line 18"/>
            <p:cNvSpPr>
              <a:spLocks noChangeShapeType="1"/>
            </p:cNvSpPr>
            <p:nvPr/>
          </p:nvSpPr>
          <p:spPr bwMode="auto">
            <a:xfrm>
              <a:off x="3120" y="2659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07" name="Text Box 19"/>
            <p:cNvSpPr txBox="1">
              <a:spLocks noChangeArrowheads="1"/>
            </p:cNvSpPr>
            <p:nvPr/>
          </p:nvSpPr>
          <p:spPr bwMode="auto">
            <a:xfrm>
              <a:off x="3504" y="2668"/>
              <a:ext cx="126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JO" sz="2400" b="1" dirty="0">
                  <a:effectLst/>
                  <a:latin typeface="Arial"/>
                  <a:ea typeface="+mn-ea"/>
                  <a:cs typeface="Arial"/>
                </a:rPr>
                <a:t>حزقيا (700 ق.م)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708" name="Freeform 20"/>
            <p:cNvSpPr>
              <a:spLocks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/>
              <a:ahLst/>
              <a:cxnLst>
                <a:cxn ang="0">
                  <a:pos x="721" y="0"/>
                </a:cxn>
                <a:cxn ang="0">
                  <a:pos x="625" y="58"/>
                </a:cxn>
                <a:cxn ang="0">
                  <a:pos x="587" y="106"/>
                </a:cxn>
                <a:cxn ang="0">
                  <a:pos x="548" y="164"/>
                </a:cxn>
                <a:cxn ang="0">
                  <a:pos x="520" y="192"/>
                </a:cxn>
                <a:cxn ang="0">
                  <a:pos x="500" y="231"/>
                </a:cxn>
                <a:cxn ang="0">
                  <a:pos x="452" y="269"/>
                </a:cxn>
                <a:cxn ang="0">
                  <a:pos x="414" y="327"/>
                </a:cxn>
                <a:cxn ang="0">
                  <a:pos x="376" y="394"/>
                </a:cxn>
                <a:cxn ang="0">
                  <a:pos x="347" y="461"/>
                </a:cxn>
                <a:cxn ang="0">
                  <a:pos x="280" y="682"/>
                </a:cxn>
                <a:cxn ang="0">
                  <a:pos x="241" y="1008"/>
                </a:cxn>
                <a:cxn ang="0">
                  <a:pos x="174" y="1172"/>
                </a:cxn>
                <a:cxn ang="0">
                  <a:pos x="136" y="1229"/>
                </a:cxn>
                <a:cxn ang="0">
                  <a:pos x="116" y="1258"/>
                </a:cxn>
                <a:cxn ang="0">
                  <a:pos x="88" y="1392"/>
                </a:cxn>
                <a:cxn ang="0">
                  <a:pos x="126" y="1940"/>
                </a:cxn>
                <a:cxn ang="0">
                  <a:pos x="155" y="1988"/>
                </a:cxn>
                <a:cxn ang="0">
                  <a:pos x="164" y="2016"/>
                </a:cxn>
                <a:cxn ang="0">
                  <a:pos x="184" y="2045"/>
                </a:cxn>
                <a:cxn ang="0">
                  <a:pos x="212" y="2151"/>
                </a:cxn>
                <a:cxn ang="0">
                  <a:pos x="251" y="2304"/>
                </a:cxn>
                <a:cxn ang="0">
                  <a:pos x="385" y="2410"/>
                </a:cxn>
                <a:cxn ang="0">
                  <a:pos x="462" y="2468"/>
                </a:cxn>
                <a:cxn ang="0">
                  <a:pos x="520" y="2487"/>
                </a:cxn>
                <a:cxn ang="0">
                  <a:pos x="644" y="2525"/>
                </a:cxn>
                <a:cxn ang="0">
                  <a:pos x="932" y="2554"/>
                </a:cxn>
                <a:cxn ang="0">
                  <a:pos x="1163" y="2554"/>
                </a:cxn>
                <a:cxn ang="0">
                  <a:pos x="1124" y="2381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20725" y="1262063"/>
            <a:ext cx="7650171" cy="5138737"/>
            <a:chOff x="454" y="795"/>
            <a:chExt cx="4819" cy="3237"/>
          </a:xfrm>
        </p:grpSpPr>
        <p:sp>
          <p:nvSpPr>
            <p:cNvPr id="114710" name="Line 22"/>
            <p:cNvSpPr>
              <a:spLocks noChangeShapeType="1"/>
            </p:cNvSpPr>
            <p:nvPr/>
          </p:nvSpPr>
          <p:spPr bwMode="auto">
            <a:xfrm>
              <a:off x="3120" y="3657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1" name="Text Box 23"/>
            <p:cNvSpPr txBox="1">
              <a:spLocks noChangeArrowheads="1"/>
            </p:cNvSpPr>
            <p:nvPr/>
          </p:nvSpPr>
          <p:spPr bwMode="auto">
            <a:xfrm>
              <a:off x="3504" y="3683"/>
              <a:ext cx="176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JO" sz="2400" b="1" dirty="0">
                  <a:effectLst/>
                  <a:latin typeface="Arial"/>
                  <a:ea typeface="+mn-ea"/>
                  <a:cs typeface="Arial"/>
                </a:rPr>
                <a:t>هيرودس الكبير (20 ق.م)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712" name="Freeform 24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/>
              <a:ahLst/>
              <a:cxnLst>
                <a:cxn ang="0">
                  <a:pos x="1389" y="271"/>
                </a:cxn>
                <a:cxn ang="0">
                  <a:pos x="1216" y="50"/>
                </a:cxn>
                <a:cxn ang="0">
                  <a:pos x="1053" y="11"/>
                </a:cxn>
                <a:cxn ang="0">
                  <a:pos x="996" y="79"/>
                </a:cxn>
                <a:cxn ang="0">
                  <a:pos x="775" y="107"/>
                </a:cxn>
                <a:cxn ang="0">
                  <a:pos x="564" y="280"/>
                </a:cxn>
                <a:cxn ang="0">
                  <a:pos x="487" y="424"/>
                </a:cxn>
                <a:cxn ang="0">
                  <a:pos x="554" y="703"/>
                </a:cxn>
                <a:cxn ang="0">
                  <a:pos x="679" y="1163"/>
                </a:cxn>
                <a:cxn ang="0">
                  <a:pos x="564" y="1279"/>
                </a:cxn>
                <a:cxn ang="0">
                  <a:pos x="352" y="1461"/>
                </a:cxn>
                <a:cxn ang="0">
                  <a:pos x="295" y="1682"/>
                </a:cxn>
                <a:cxn ang="0">
                  <a:pos x="64" y="1787"/>
                </a:cxn>
                <a:cxn ang="0">
                  <a:pos x="16" y="2488"/>
                </a:cxn>
                <a:cxn ang="0">
                  <a:pos x="84" y="2757"/>
                </a:cxn>
                <a:cxn ang="0">
                  <a:pos x="122" y="2959"/>
                </a:cxn>
                <a:cxn ang="0">
                  <a:pos x="180" y="3026"/>
                </a:cxn>
                <a:cxn ang="0">
                  <a:pos x="352" y="3227"/>
                </a:cxn>
                <a:cxn ang="0">
                  <a:pos x="477" y="3122"/>
                </a:cxn>
                <a:cxn ang="0">
                  <a:pos x="535" y="3083"/>
                </a:cxn>
                <a:cxn ang="0">
                  <a:pos x="592" y="2978"/>
                </a:cxn>
                <a:cxn ang="0">
                  <a:pos x="688" y="2853"/>
                </a:cxn>
                <a:cxn ang="0">
                  <a:pos x="852" y="2719"/>
                </a:cxn>
                <a:cxn ang="0">
                  <a:pos x="957" y="2546"/>
                </a:cxn>
                <a:cxn ang="0">
                  <a:pos x="1015" y="2421"/>
                </a:cxn>
                <a:cxn ang="0">
                  <a:pos x="1082" y="2306"/>
                </a:cxn>
                <a:cxn ang="0">
                  <a:pos x="1226" y="2123"/>
                </a:cxn>
                <a:cxn ang="0">
                  <a:pos x="1255" y="2075"/>
                </a:cxn>
                <a:cxn ang="0">
                  <a:pos x="1437" y="2037"/>
                </a:cxn>
                <a:cxn ang="0">
                  <a:pos x="1533" y="2037"/>
                </a:cxn>
                <a:cxn ang="0">
                  <a:pos x="1572" y="2114"/>
                </a:cxn>
                <a:cxn ang="0">
                  <a:pos x="1476" y="2555"/>
                </a:cxn>
                <a:cxn ang="0">
                  <a:pos x="1456" y="2613"/>
                </a:cxn>
                <a:cxn ang="0">
                  <a:pos x="1495" y="2863"/>
                </a:cxn>
                <a:cxn ang="0">
                  <a:pos x="1543" y="3064"/>
                </a:cxn>
                <a:cxn ang="0">
                  <a:pos x="1639" y="3122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867025" y="2573338"/>
            <a:ext cx="4687892" cy="3703637"/>
            <a:chOff x="1806" y="1621"/>
            <a:chExt cx="2953" cy="2333"/>
          </a:xfrm>
        </p:grpSpPr>
        <p:sp>
          <p:nvSpPr>
            <p:cNvPr id="114714" name="Text Box 26"/>
            <p:cNvSpPr txBox="1">
              <a:spLocks noChangeArrowheads="1"/>
            </p:cNvSpPr>
            <p:nvPr/>
          </p:nvSpPr>
          <p:spPr bwMode="auto">
            <a:xfrm>
              <a:off x="3504" y="3175"/>
              <a:ext cx="125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JO" sz="2400" b="1" dirty="0">
                  <a:effectLst/>
                  <a:latin typeface="Arial"/>
                  <a:ea typeface="+mn-ea"/>
                  <a:cs typeface="Arial"/>
                </a:rPr>
                <a:t>نحميا (444 ق.م)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715" name="Line 27"/>
            <p:cNvSpPr>
              <a:spLocks noChangeShapeType="1"/>
            </p:cNvSpPr>
            <p:nvPr/>
          </p:nvSpPr>
          <p:spPr bwMode="auto">
            <a:xfrm>
              <a:off x="3120" y="3158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6" name="Freeform 28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/>
              <a:ahLst/>
              <a:cxnLst>
                <a:cxn ang="0">
                  <a:pos x="313" y="2333"/>
                </a:cxn>
                <a:cxn ang="0">
                  <a:pos x="313" y="2245"/>
                </a:cxn>
                <a:cxn ang="0">
                  <a:pos x="420" y="1972"/>
                </a:cxn>
                <a:cxn ang="0">
                  <a:pos x="469" y="1542"/>
                </a:cxn>
                <a:cxn ang="0">
                  <a:pos x="518" y="1454"/>
                </a:cxn>
                <a:cxn ang="0">
                  <a:pos x="566" y="1279"/>
                </a:cxn>
                <a:cxn ang="0">
                  <a:pos x="605" y="1191"/>
                </a:cxn>
                <a:cxn ang="0">
                  <a:pos x="625" y="1122"/>
                </a:cxn>
                <a:cxn ang="0">
                  <a:pos x="664" y="1064"/>
                </a:cxn>
                <a:cxn ang="0">
                  <a:pos x="703" y="937"/>
                </a:cxn>
                <a:cxn ang="0">
                  <a:pos x="713" y="908"/>
                </a:cxn>
                <a:cxn ang="0">
                  <a:pos x="683" y="556"/>
                </a:cxn>
                <a:cxn ang="0">
                  <a:pos x="664" y="449"/>
                </a:cxn>
                <a:cxn ang="0">
                  <a:pos x="644" y="390"/>
                </a:cxn>
                <a:cxn ang="0">
                  <a:pos x="635" y="322"/>
                </a:cxn>
                <a:cxn ang="0">
                  <a:pos x="586" y="175"/>
                </a:cxn>
                <a:cxn ang="0">
                  <a:pos x="576" y="146"/>
                </a:cxn>
                <a:cxn ang="0">
                  <a:pos x="547" y="127"/>
                </a:cxn>
                <a:cxn ang="0">
                  <a:pos x="469" y="78"/>
                </a:cxn>
                <a:cxn ang="0">
                  <a:pos x="439" y="68"/>
                </a:cxn>
                <a:cxn ang="0">
                  <a:pos x="410" y="58"/>
                </a:cxn>
                <a:cxn ang="0">
                  <a:pos x="332" y="0"/>
                </a:cxn>
                <a:cxn ang="0">
                  <a:pos x="68" y="9"/>
                </a:cxn>
                <a:cxn ang="0">
                  <a:pos x="39" y="19"/>
                </a:cxn>
                <a:cxn ang="0">
                  <a:pos x="0" y="78"/>
                </a:cxn>
                <a:cxn ang="0">
                  <a:pos x="107" y="449"/>
                </a:cxn>
                <a:cxn ang="0">
                  <a:pos x="166" y="537"/>
                </a:cxn>
                <a:cxn ang="0">
                  <a:pos x="186" y="595"/>
                </a:cxn>
                <a:cxn ang="0">
                  <a:pos x="225" y="654"/>
                </a:cxn>
                <a:cxn ang="0">
                  <a:pos x="244" y="712"/>
                </a:cxn>
                <a:cxn ang="0">
                  <a:pos x="254" y="742"/>
                </a:cxn>
                <a:cxn ang="0">
                  <a:pos x="264" y="1357"/>
                </a:cxn>
                <a:cxn ang="0">
                  <a:pos x="215" y="1484"/>
                </a:cxn>
                <a:cxn ang="0">
                  <a:pos x="186" y="1669"/>
                </a:cxn>
                <a:cxn ang="0">
                  <a:pos x="137" y="1728"/>
                </a:cxn>
                <a:cxn ang="0">
                  <a:pos x="98" y="1864"/>
                </a:cxn>
                <a:cxn ang="0">
                  <a:pos x="137" y="2030"/>
                </a:cxn>
                <a:cxn ang="0">
                  <a:pos x="205" y="2235"/>
                </a:cxn>
                <a:cxn ang="0">
                  <a:pos x="225" y="2294"/>
                </a:cxn>
                <a:cxn ang="0">
                  <a:pos x="254" y="2313"/>
                </a:cxn>
                <a:cxn ang="0">
                  <a:pos x="313" y="2333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80008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44525" y="2122488"/>
            <a:ext cx="7612070" cy="4294187"/>
            <a:chOff x="406" y="1337"/>
            <a:chExt cx="4795" cy="2705"/>
          </a:xfrm>
        </p:grpSpPr>
        <p:sp>
          <p:nvSpPr>
            <p:cNvPr id="114718" name="Line 30"/>
            <p:cNvSpPr>
              <a:spLocks noChangeShapeType="1"/>
            </p:cNvSpPr>
            <p:nvPr/>
          </p:nvSpPr>
          <p:spPr bwMode="auto">
            <a:xfrm>
              <a:off x="3120" y="3430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19" name="Text Box 31"/>
            <p:cNvSpPr txBox="1">
              <a:spLocks noChangeArrowheads="1"/>
            </p:cNvSpPr>
            <p:nvPr/>
          </p:nvSpPr>
          <p:spPr bwMode="auto">
            <a:xfrm>
              <a:off x="3504" y="3429"/>
              <a:ext cx="169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JO" sz="2400" b="1" dirty="0">
                  <a:effectLst/>
                  <a:latin typeface="Arial"/>
                  <a:ea typeface="+mn-ea"/>
                  <a:cs typeface="Arial"/>
                </a:rPr>
                <a:t>الحشمونيون (100 ق.م)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720" name="Freeform 32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/>
              <a:ahLst/>
              <a:cxnLst>
                <a:cxn ang="0">
                  <a:pos x="1498" y="127"/>
                </a:cxn>
                <a:cxn ang="0">
                  <a:pos x="1468" y="10"/>
                </a:cxn>
                <a:cxn ang="0">
                  <a:pos x="1439" y="0"/>
                </a:cxn>
                <a:cxn ang="0">
                  <a:pos x="1283" y="30"/>
                </a:cxn>
                <a:cxn ang="0">
                  <a:pos x="1322" y="206"/>
                </a:cxn>
                <a:cxn ang="0">
                  <a:pos x="1342" y="352"/>
                </a:cxn>
                <a:cxn ang="0">
                  <a:pos x="1371" y="411"/>
                </a:cxn>
                <a:cxn ang="0">
                  <a:pos x="1381" y="821"/>
                </a:cxn>
                <a:cxn ang="0">
                  <a:pos x="1390" y="860"/>
                </a:cxn>
                <a:cxn ang="0">
                  <a:pos x="1371" y="830"/>
                </a:cxn>
                <a:cxn ang="0">
                  <a:pos x="1312" y="811"/>
                </a:cxn>
                <a:cxn ang="0">
                  <a:pos x="1234" y="821"/>
                </a:cxn>
                <a:cxn ang="0">
                  <a:pos x="1176" y="860"/>
                </a:cxn>
                <a:cxn ang="0">
                  <a:pos x="1019" y="928"/>
                </a:cxn>
                <a:cxn ang="0">
                  <a:pos x="1000" y="957"/>
                </a:cxn>
                <a:cxn ang="0">
                  <a:pos x="971" y="977"/>
                </a:cxn>
                <a:cxn ang="0">
                  <a:pos x="931" y="1035"/>
                </a:cxn>
                <a:cxn ang="0">
                  <a:pos x="922" y="1006"/>
                </a:cxn>
                <a:cxn ang="0">
                  <a:pos x="834" y="1035"/>
                </a:cxn>
                <a:cxn ang="0">
                  <a:pos x="639" y="1074"/>
                </a:cxn>
                <a:cxn ang="0">
                  <a:pos x="541" y="1084"/>
                </a:cxn>
                <a:cxn ang="0">
                  <a:pos x="346" y="1143"/>
                </a:cxn>
                <a:cxn ang="0">
                  <a:pos x="238" y="1182"/>
                </a:cxn>
                <a:cxn ang="0">
                  <a:pos x="190" y="1231"/>
                </a:cxn>
                <a:cxn ang="0">
                  <a:pos x="111" y="1289"/>
                </a:cxn>
                <a:cxn ang="0">
                  <a:pos x="72" y="1377"/>
                </a:cxn>
                <a:cxn ang="0">
                  <a:pos x="53" y="1436"/>
                </a:cxn>
                <a:cxn ang="0">
                  <a:pos x="43" y="1465"/>
                </a:cxn>
                <a:cxn ang="0">
                  <a:pos x="111" y="2256"/>
                </a:cxn>
                <a:cxn ang="0">
                  <a:pos x="121" y="2412"/>
                </a:cxn>
                <a:cxn ang="0">
                  <a:pos x="150" y="2480"/>
                </a:cxn>
                <a:cxn ang="0">
                  <a:pos x="248" y="2656"/>
                </a:cxn>
                <a:cxn ang="0">
                  <a:pos x="512" y="2705"/>
                </a:cxn>
                <a:cxn ang="0">
                  <a:pos x="853" y="2666"/>
                </a:cxn>
                <a:cxn ang="0">
                  <a:pos x="1185" y="2675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0" y="914400"/>
            <a:ext cx="7502528" cy="5795963"/>
            <a:chOff x="0" y="576"/>
            <a:chExt cx="4726" cy="3651"/>
          </a:xfrm>
        </p:grpSpPr>
        <p:sp>
          <p:nvSpPr>
            <p:cNvPr id="114722" name="Line 34"/>
            <p:cNvSpPr>
              <a:spLocks noChangeShapeType="1"/>
            </p:cNvSpPr>
            <p:nvPr/>
          </p:nvSpPr>
          <p:spPr bwMode="auto">
            <a:xfrm>
              <a:off x="3120" y="3929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Garamond" pitchFamily="-111" charset="0"/>
                <a:ea typeface="+mn-ea"/>
                <a:cs typeface="+mn-cs"/>
              </a:endParaRPr>
            </a:p>
          </p:txBody>
        </p:sp>
        <p:sp>
          <p:nvSpPr>
            <p:cNvPr id="114723" name="Text Box 35"/>
            <p:cNvSpPr txBox="1">
              <a:spLocks noChangeArrowheads="1"/>
            </p:cNvSpPr>
            <p:nvPr/>
          </p:nvSpPr>
          <p:spPr bwMode="auto">
            <a:xfrm>
              <a:off x="3504" y="3936"/>
              <a:ext cx="12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ar-JO" sz="2400" b="1" dirty="0">
                  <a:effectLst/>
                  <a:latin typeface="Arial"/>
                  <a:ea typeface="+mn-ea"/>
                  <a:cs typeface="Arial"/>
                </a:rPr>
                <a:t>الأسوار المعاصرة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724" name="Freeform 36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/>
              <a:ahLst/>
              <a:cxnLst>
                <a:cxn ang="0">
                  <a:pos x="2390" y="230"/>
                </a:cxn>
                <a:cxn ang="0">
                  <a:pos x="2333" y="0"/>
                </a:cxn>
                <a:cxn ang="0">
                  <a:pos x="2016" y="67"/>
                </a:cxn>
                <a:cxn ang="0">
                  <a:pos x="1747" y="154"/>
                </a:cxn>
                <a:cxn ang="0">
                  <a:pos x="1613" y="211"/>
                </a:cxn>
                <a:cxn ang="0">
                  <a:pos x="1392" y="298"/>
                </a:cxn>
                <a:cxn ang="0">
                  <a:pos x="1046" y="432"/>
                </a:cxn>
                <a:cxn ang="0">
                  <a:pos x="941" y="566"/>
                </a:cxn>
                <a:cxn ang="0">
                  <a:pos x="816" y="643"/>
                </a:cxn>
                <a:cxn ang="0">
                  <a:pos x="643" y="845"/>
                </a:cxn>
                <a:cxn ang="0">
                  <a:pos x="480" y="989"/>
                </a:cxn>
                <a:cxn ang="0">
                  <a:pos x="250" y="1056"/>
                </a:cxn>
                <a:cxn ang="0">
                  <a:pos x="0" y="1171"/>
                </a:cxn>
                <a:cxn ang="0">
                  <a:pos x="115" y="1450"/>
                </a:cxn>
                <a:cxn ang="0">
                  <a:pos x="173" y="1517"/>
                </a:cxn>
                <a:cxn ang="0">
                  <a:pos x="374" y="1680"/>
                </a:cxn>
                <a:cxn ang="0">
                  <a:pos x="518" y="1930"/>
                </a:cxn>
                <a:cxn ang="0">
                  <a:pos x="461" y="2150"/>
                </a:cxn>
                <a:cxn ang="0">
                  <a:pos x="490" y="2726"/>
                </a:cxn>
                <a:cxn ang="0">
                  <a:pos x="566" y="3283"/>
                </a:cxn>
                <a:cxn ang="0">
                  <a:pos x="653" y="3360"/>
                </a:cxn>
                <a:cxn ang="0">
                  <a:pos x="768" y="3437"/>
                </a:cxn>
                <a:cxn ang="0">
                  <a:pos x="1075" y="3437"/>
                </a:cxn>
                <a:cxn ang="0">
                  <a:pos x="1968" y="3562"/>
                </a:cxn>
                <a:cxn ang="0">
                  <a:pos x="2131" y="3456"/>
                </a:cxn>
                <a:cxn ang="0">
                  <a:pos x="2150" y="3216"/>
                </a:cxn>
                <a:cxn ang="0">
                  <a:pos x="2227" y="2851"/>
                </a:cxn>
                <a:cxn ang="0">
                  <a:pos x="2333" y="2486"/>
                </a:cxn>
                <a:cxn ang="0">
                  <a:pos x="2390" y="2294"/>
                </a:cxn>
                <a:cxn ang="0">
                  <a:pos x="2486" y="2122"/>
                </a:cxn>
                <a:cxn ang="0">
                  <a:pos x="2458" y="1440"/>
                </a:cxn>
                <a:cxn ang="0">
                  <a:pos x="2371" y="883"/>
                </a:cxn>
                <a:cxn ang="0">
                  <a:pos x="2390" y="864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7924800" y="4365104"/>
            <a:ext cx="1447800" cy="990600"/>
            <a:chOff x="4992" y="2784"/>
            <a:chExt cx="912" cy="624"/>
          </a:xfrm>
        </p:grpSpPr>
        <p:sp>
          <p:nvSpPr>
            <p:cNvPr id="114726" name="AutoShape 38"/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+mn-ea"/>
                <a:cs typeface="+mn-cs"/>
              </a:endParaRPr>
            </a:p>
          </p:txBody>
        </p:sp>
        <p:sp>
          <p:nvSpPr>
            <p:cNvPr id="114727" name="Text Box 39"/>
            <p:cNvSpPr txBox="1">
              <a:spLocks noChangeArrowheads="1"/>
            </p:cNvSpPr>
            <p:nvPr/>
          </p:nvSpPr>
          <p:spPr bwMode="auto">
            <a:xfrm>
              <a:off x="4992" y="2920"/>
              <a:ext cx="84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ar-JO" sz="2400" b="1" dirty="0">
                  <a:effectLst/>
                  <a:latin typeface="Arial"/>
                  <a:ea typeface="+mn-ea"/>
                  <a:cs typeface="Arial"/>
                </a:rPr>
                <a:t>586 ق.م</a:t>
              </a:r>
              <a:endParaRPr lang="en-US" sz="2400" b="1" dirty="0">
                <a:effectLst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0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</a:rPr>
              <a:t>Jerusalem</a:t>
            </a:r>
          </a:p>
        </p:txBody>
      </p:sp>
      <p:pic>
        <p:nvPicPr>
          <p:cNvPr id="1300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2" b="7843"/>
          <a:stretch>
            <a:fillRect/>
          </a:stretch>
        </p:blipFill>
        <p:spPr>
          <a:xfrm>
            <a:off x="-76200" y="0"/>
            <a:ext cx="4948238" cy="6934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003800" y="1295400"/>
            <a:ext cx="41148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7188" indent="-357188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المساوئ</a:t>
            </a:r>
            <a:endParaRPr lang="en-US" b="1" dirty="0">
              <a:effectLst/>
              <a:latin typeface="Arial" charset="0"/>
              <a:cs typeface="Arial" charset="0"/>
            </a:endParaRP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الفوائد</a:t>
            </a:r>
            <a:endParaRPr lang="en-US" b="1" dirty="0">
              <a:effectLst/>
              <a:latin typeface="Arial" charset="0"/>
              <a:cs typeface="Arial" charset="0"/>
            </a:endParaRP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المراحل</a:t>
            </a:r>
            <a:endParaRPr lang="en-US" b="1" dirty="0">
              <a:effectLst/>
              <a:latin typeface="Arial" charset="0"/>
              <a:cs typeface="Arial" charset="0"/>
            </a:endParaRPr>
          </a:p>
          <a:p>
            <a:pPr algn="r" rtl="1" fontAlgn="base">
              <a:buFontTx/>
              <a:buChar char="•"/>
            </a:pPr>
            <a:r>
              <a:rPr lang="ar-JO" b="1" dirty="0">
                <a:effectLst/>
                <a:latin typeface="Arial" charset="0"/>
                <a:cs typeface="Arial" charset="0"/>
              </a:rPr>
              <a:t>الأهمية</a:t>
            </a:r>
            <a:endParaRPr lang="en-US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580063" y="44958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sz="2400" b="1" dirty="0">
                <a:effectLst/>
                <a:latin typeface="Arial" charset="0"/>
                <a:cs typeface="Arial" charset="0"/>
              </a:rPr>
              <a:t>اليهود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580063" y="50292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sz="2400" b="1" dirty="0">
                <a:effectLst/>
                <a:latin typeface="Arial" charset="0"/>
                <a:cs typeface="Arial" charset="0"/>
              </a:rPr>
              <a:t>المسيحيون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580063" y="60960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sz="2400" b="1" dirty="0">
                <a:effectLst/>
                <a:latin typeface="Arial" charset="0"/>
                <a:cs typeface="Arial" charset="0"/>
              </a:rPr>
              <a:t>كل الأمم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580063" y="5562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rtl="1" fontAlgn="base">
              <a:buFontTx/>
              <a:buChar char="•"/>
            </a:pPr>
            <a:r>
              <a:rPr lang="ar-JO" sz="2400" b="1" dirty="0">
                <a:effectLst/>
                <a:latin typeface="Arial" charset="0"/>
                <a:cs typeface="Arial" charset="0"/>
              </a:rPr>
              <a:t>المسلمون</a:t>
            </a:r>
            <a:endParaRPr lang="en-US" sz="2400" b="1" dirty="0"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 bwMode="auto">
          <a:xfrm>
            <a:off x="5105400" y="0"/>
            <a:ext cx="4038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أورشليم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22ب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/>
      <p:bldP spid="22535" grpId="0"/>
      <p:bldP spid="2253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er_east0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90051" cy="696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أورشليم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7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4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2098" name="Rectangle 2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657600" y="790575"/>
            <a:ext cx="54864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ar-JO" dirty="0">
                <a:effectLst/>
                <a:latin typeface="Arial" charset="0"/>
                <a:ea typeface="ＭＳ Ｐゴシック" charset="0"/>
              </a:rPr>
              <a:t>أورشليم اليوم</a:t>
            </a:r>
            <a:endParaRPr lang="en-US" dirty="0"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316913" y="76200"/>
            <a:ext cx="827087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22أ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3" y="-26988"/>
            <a:ext cx="9180513" cy="6858001"/>
          </a:xfrm>
          <a:solidFill>
            <a:srgbClr val="000000"/>
          </a:solidFill>
          <a:ln>
            <a:noFill/>
          </a:ln>
          <a:effectLst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990600"/>
            <a:ext cx="2819400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 sz="2800"/>
              <a:t>OT: Sea of Chinnereth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409836"/>
            <a:ext cx="25146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dirty="0"/>
              <a:t>نهر الأردن</a:t>
            </a:r>
            <a:endParaRPr lang="en-US" dirty="0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6764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dirty="0"/>
              <a:t>بحر الملح</a:t>
            </a:r>
            <a:endParaRPr lang="en-US" dirty="0"/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</a:pPr>
            <a:endParaRPr lang="en-US" sz="1600" b="1">
              <a:effectLst/>
              <a:latin typeface="Arial" charset="0"/>
              <a:cs typeface="Arial" charset="0"/>
            </a:endParaRPr>
          </a:p>
        </p:txBody>
      </p:sp>
      <p:sp>
        <p:nvSpPr>
          <p:cNvPr id="29708" name="Freeform 12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latin typeface="Arial"/>
              <a:ea typeface="+mn-ea"/>
              <a:cs typeface="Arial"/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562600" y="2209801"/>
            <a:ext cx="3473896" cy="571128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dirty="0">
                <a:solidFill>
                  <a:schemeClr val="tx1"/>
                </a:solidFill>
              </a:rPr>
              <a:t>105 كم (65 ميل)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713" name="Freeform 17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33772"/>
            <a:ext cx="3048000" cy="52322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dirty="0"/>
              <a:t>215 كم (135 ميل)</a:t>
            </a:r>
            <a:endParaRPr lang="en-US" dirty="0"/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3717925" y="2286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5940152" y="980728"/>
            <a:ext cx="3092896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sz="2800" dirty="0"/>
              <a:t>ع ج: بحر الجليل</a:t>
            </a:r>
            <a:endParaRPr lang="en-US" sz="2800" dirty="0"/>
          </a:p>
        </p:txBody>
      </p:sp>
      <p:pic>
        <p:nvPicPr>
          <p:cNvPr id="29719" name="Picture 23" descr="j02128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3600" dirty="0">
                <a:ea typeface="ＭＳ Ｐゴシック" charset="0"/>
              </a:rPr>
              <a:t>الأجسام المائية  في إسرائيل</a:t>
            </a:r>
            <a:endParaRPr lang="en-US" sz="3600" dirty="0">
              <a:ea typeface="ＭＳ Ｐゴシック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-36513" y="2863850"/>
            <a:ext cx="3313113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sz="2800" dirty="0"/>
              <a:t>البحر الكبير</a:t>
            </a:r>
            <a:endParaRPr lang="en-US" sz="28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749596" y="3356992"/>
            <a:ext cx="3367088" cy="3484071"/>
            <a:chOff x="3696" y="3698"/>
            <a:chExt cx="2121" cy="622"/>
          </a:xfrm>
        </p:grpSpPr>
        <p:pic>
          <p:nvPicPr>
            <p:cNvPr id="39962" name="Picture 25" descr="Nahal Senir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698"/>
              <a:ext cx="2121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3742" y="3748"/>
              <a:ext cx="2075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endParaRPr lang="ar-JO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  <a:p>
              <a:pPr>
                <a:defRPr/>
              </a:pPr>
              <a:endParaRPr lang="ar-JO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  <a:p>
              <a:pPr>
                <a:defRPr/>
              </a:pPr>
              <a:endParaRPr lang="ar-JO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  <a:p>
              <a:pPr>
                <a:defRPr/>
              </a:pPr>
              <a:endParaRPr lang="ar-JO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  <a:p>
              <a:pPr>
                <a:defRPr/>
              </a:pPr>
              <a:endParaRPr lang="ar-JO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  <a:p>
              <a:pPr>
                <a:defRPr/>
              </a:pPr>
              <a:endParaRPr lang="ar-JO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  <a:p>
              <a:pPr>
                <a:defRPr/>
              </a:pPr>
              <a:r>
                <a:rPr lang="ar-JO" sz="18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نحال سنير، أحد مصادر نهر الأردن</a:t>
              </a:r>
              <a:endPara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28" name="Text Box 25"/>
          <p:cNvSpPr txBox="1">
            <a:spLocks noChangeAspect="1" noChangeArrowheads="1"/>
          </p:cNvSpPr>
          <p:nvPr/>
        </p:nvSpPr>
        <p:spPr bwMode="auto">
          <a:xfrm>
            <a:off x="8532440" y="14709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29012" y="-27384"/>
            <a:ext cx="5651500" cy="1384995"/>
            <a:chOff x="2555776" y="692696"/>
            <a:chExt cx="5651500" cy="1384995"/>
          </a:xfrm>
        </p:grpSpPr>
        <p:sp>
          <p:nvSpPr>
            <p:cNvPr id="29715" name="Text Box 19"/>
            <p:cNvSpPr txBox="1">
              <a:spLocks noChangeArrowheads="1"/>
            </p:cNvSpPr>
            <p:nvPr/>
          </p:nvSpPr>
          <p:spPr bwMode="auto">
            <a:xfrm>
              <a:off x="2555776" y="692696"/>
              <a:ext cx="5651500" cy="1384995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endPara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rtl="1">
                <a:defRPr/>
              </a:pPr>
              <a:r>
                <a:rPr lang="ar-JO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قيثارة، آلة وترية تستخدم في الموسيقى الشعبية وكذلك المقدسة (</a:t>
              </a:r>
              <a:r>
                <a: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(B4604</a:t>
              </a:r>
              <a:endPara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creen Shot 2017-09-01 at 3.29.18 PM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652" y="720080"/>
              <a:ext cx="734235" cy="404664"/>
            </a:xfrm>
            <a:prstGeom prst="rect">
              <a:avLst/>
            </a:prstGeom>
          </p:spPr>
        </p:pic>
      </p:grpSp>
      <p:pic>
        <p:nvPicPr>
          <p:cNvPr id="4" name="Picture 3" descr="Screen Shot 2017-09-01 at 3.28.30 P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052736"/>
            <a:ext cx="1008112" cy="53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247" fill="hold"/>
                                        <p:tgtEl>
                                          <p:spTgt spid="29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0"/>
                </p:tgtEl>
              </p:cMediaNode>
            </p:audio>
          </p:childTnLst>
        </p:cTn>
      </p:par>
    </p:tnLst>
    <p:bldLst>
      <p:bldP spid="29701" grpId="0" animBg="1"/>
      <p:bldP spid="29702" grpId="0" animBg="1"/>
      <p:bldP spid="29703" grpId="0" animBg="1"/>
      <p:bldP spid="29707" grpId="0" animBg="1"/>
      <p:bldP spid="29712" grpId="0" animBg="1"/>
      <p:bldP spid="29714" grpId="0" animBg="1"/>
      <p:bldP spid="297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نموذج مدينة داود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34146" name="Picture 4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231900"/>
            <a:ext cx="7086600" cy="55499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الحائط اليهودي الغربي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36194" name="Picture 5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373313"/>
            <a:ext cx="4038600" cy="29797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5888" y="1600200"/>
            <a:ext cx="2941637" cy="21859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4191000"/>
            <a:ext cx="3006725" cy="21875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8640"/>
            <a:ext cx="7236296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السيطرة الإسلامية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38242" name="Picture 5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0272" y="381000"/>
            <a:ext cx="1600200" cy="1039813"/>
          </a:xfrm>
        </p:spPr>
      </p:pic>
      <p:pic>
        <p:nvPicPr>
          <p:cNvPr id="30728" name="Picture 8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334000" y="5240338"/>
            <a:ext cx="3352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dirty="0"/>
              <a:t>المسجد         الأقصى</a:t>
            </a:r>
            <a:endParaRPr lang="en-US" dirty="0"/>
          </a:p>
        </p:txBody>
      </p:sp>
      <p:pic>
        <p:nvPicPr>
          <p:cNvPr id="30731" name="Picture 11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0" y="5240339"/>
            <a:ext cx="4788024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ar-JO" sz="3600" dirty="0"/>
              <a:t>مسجد عمر</a:t>
            </a:r>
            <a:br>
              <a:rPr lang="en-US" sz="3600" dirty="0"/>
            </a:br>
            <a:r>
              <a:rPr lang="en-US" sz="3600" dirty="0"/>
              <a:t>(</a:t>
            </a:r>
            <a:r>
              <a:rPr lang="ar-JO" sz="3600" dirty="0"/>
              <a:t>قبة الصخرة</a:t>
            </a:r>
            <a:r>
              <a:rPr lang="en-US" sz="3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  <p:bldP spid="3073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5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-152400" y="274638"/>
            <a:ext cx="944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ea typeface="ＭＳ Ｐゴシック" charset="0"/>
              </a:rPr>
              <a:t>ما هو مستقبل القبة؟</a:t>
            </a: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" t="1186" r="18133" b="2148"/>
          <a:stretch/>
        </p:blipFill>
        <p:spPr bwMode="auto">
          <a:xfrm>
            <a:off x="0" y="26988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430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charset="0"/>
                <a:ea typeface="ＭＳ Ｐゴシック" charset="0"/>
                <a:cs typeface="Arial" charset="0"/>
              </a:rPr>
              <a:t>موقع إسرائيل الإستراتيجي</a:t>
            </a:r>
            <a:endParaRPr lang="en-US" sz="40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2339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  <a:effectLst/>
            </a:endParaRPr>
          </a:p>
        </p:txBody>
      </p:sp>
      <p:sp>
        <p:nvSpPr>
          <p:cNvPr id="202757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02758" name="AutoShape 6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39080" y="2362200"/>
            <a:ext cx="3352800" cy="3505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algn="ct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ar-JO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169863" algn="ct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ar-JO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169863" algn="ct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ar-JO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كيف وضعك الله          في مكان استراتيجي لتحقيق مقاصده؟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2760" name="WordArt 8"/>
          <p:cNvSpPr>
            <a:spLocks noChangeArrowheads="1" noChangeShapeType="1" noTextEdit="1"/>
          </p:cNvSpPr>
          <p:nvPr/>
        </p:nvSpPr>
        <p:spPr bwMode="auto">
          <a:xfrm>
            <a:off x="40655" y="1844675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Thought Question: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5791200" y="2870200"/>
            <a:ext cx="3352800" cy="4030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ar-JO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هكذا قال السيد الرب هذه أورشليم في وسط   الشعوب قد أقمتها وحواليها الأراضي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169863" algn="r"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ar-JO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حزقيال 5: 5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2762" name="AutoShape 10"/>
          <p:cNvSpPr>
            <a:spLocks noChangeArrowheads="1"/>
          </p:cNvSpPr>
          <p:nvPr/>
        </p:nvSpPr>
        <p:spPr bwMode="auto">
          <a:xfrm rot="7220944" flipV="1">
            <a:off x="5730875" y="18034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  <p:sp>
        <p:nvSpPr>
          <p:cNvPr id="12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ar-JO" dirty="0"/>
              <a:t>46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9" grpId="0" animBg="1"/>
      <p:bldP spid="202760" grpId="0" animBg="1"/>
      <p:bldP spid="20276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572452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1" charset="0"/>
              <a:ea typeface="ＭＳ Ｐゴシック" charset="0"/>
            </a:endParaRPr>
          </a:p>
        </p:txBody>
      </p:sp>
      <p:pic>
        <p:nvPicPr>
          <p:cNvPr id="3" name="Picture 2" descr="Screen Shot 2017-09-04 at 5.19.21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263056" cy="6858000"/>
          </a:xfrm>
          <a:prstGeom prst="rect">
            <a:avLst/>
          </a:prstGeom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5148064" y="58462"/>
            <a:ext cx="4176464" cy="6740307"/>
          </a:xfrm>
          <a:prstGeom prst="rect">
            <a:avLst/>
          </a:prstGeom>
          <a:solidFill>
            <a:srgbClr val="0100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المسافة بالأميال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		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من أورشليم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		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بيت عنيا 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		               </a:t>
            </a:r>
            <a:endParaRPr kumimoji="0" lang="ar-JO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بيت لحم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قيصرية فيلبس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105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قانا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كفرناحوم 85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عمواس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 </a:t>
            </a: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أريحا 15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الأردن 21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حوض المتوسط 40                               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صيدون 130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سوخار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31 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صور 106 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صرفة 118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من كفرناحوم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بيت صيدا 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قيصرية فيلبس 27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قانا 16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نايين 22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حوض المتوسط 32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الناصرة 23 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صرفة 45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صور 37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0" y="-27384"/>
            <a:ext cx="2339752" cy="1015663"/>
          </a:xfrm>
          <a:prstGeom prst="rect">
            <a:avLst/>
          </a:prstGeom>
          <a:solidFill>
            <a:srgbClr val="01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الإختبار رقم 1: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كل موقع جغرافي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في الأناجيل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0054" name="Text Box 5"/>
          <p:cNvSpPr txBox="1">
            <a:spLocks noChangeArrowheads="1"/>
          </p:cNvSpPr>
          <p:nvPr/>
        </p:nvSpPr>
        <p:spPr bwMode="auto">
          <a:xfrm>
            <a:off x="4211960" y="230733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خلفيات العهد الجديد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at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ar-JO" sz="4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أحصل على العرض التقديمي مجاناً</a:t>
            </a:r>
            <a:endParaRPr lang="en-US" sz="1400" b="1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9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4825" y="274638"/>
            <a:ext cx="2873375" cy="1249362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بحر         الجليل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5334000" y="1524000"/>
            <a:ext cx="342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(الشاطئ الشمالي   باتجاه الشرق)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33826"/>
            <a:ext cx="2627784" cy="65451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kern="0" dirty="0">
                <a:solidFill>
                  <a:srgbClr val="FFFFFF"/>
                </a:solidFill>
                <a:effectLst/>
                <a:latin typeface="Arial"/>
                <a:ea typeface="ＭＳ Ｐゴシック"/>
                <a:cs typeface="Arial"/>
              </a:rPr>
              <a:t>أ</a:t>
            </a:r>
            <a:r>
              <a:rPr kumimoji="0" lang="ar-JO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ربيل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0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-26988"/>
            <a:ext cx="9291638" cy="69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ar-JO" sz="2800" b="1" dirty="0">
                <a:solidFill>
                  <a:srgbClr val="FFFFFF"/>
                </a:solidFill>
                <a:latin typeface="Arial"/>
                <a:cs typeface="Arial"/>
              </a:rPr>
              <a:t>بحر الجليل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9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590800" cy="1249362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ea typeface="ＭＳ Ｐゴシック" charset="0"/>
              </a:rPr>
              <a:t>بحر      الجليل</a:t>
            </a:r>
            <a:endParaRPr lang="en-US" sz="4000" dirty="0">
              <a:ea typeface="ＭＳ Ｐゴシック" charset="0"/>
            </a:endParaRPr>
          </a:p>
        </p:txBody>
      </p:sp>
      <p:pic>
        <p:nvPicPr>
          <p:cNvPr id="440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3092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ar-JO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(الشاطئ الجنوبي باتجاه الشرق)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8166</TotalTime>
  <Words>812</Words>
  <Application>Microsoft Macintosh PowerPoint</Application>
  <PresentationFormat>On-screen Show (4:3)</PresentationFormat>
  <Paragraphs>371</Paragraphs>
  <Slides>67</Slides>
  <Notes>59</Notes>
  <HiddenSlides>9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67</vt:i4>
      </vt:variant>
    </vt:vector>
  </HeadingPairs>
  <TitlesOfParts>
    <vt:vector size="85" baseType="lpstr">
      <vt:lpstr>Batik Regular</vt:lpstr>
      <vt:lpstr>ＭＳ Ｐゴシック</vt:lpstr>
      <vt:lpstr>Arial</vt:lpstr>
      <vt:lpstr>Arial Black</vt:lpstr>
      <vt:lpstr>Garamond</vt:lpstr>
      <vt:lpstr>Impact</vt:lpstr>
      <vt:lpstr>Kristen ITC</vt:lpstr>
      <vt:lpstr>Times New Roman</vt:lpstr>
      <vt:lpstr>Wingdings</vt:lpstr>
      <vt:lpstr>Stream</vt:lpstr>
      <vt:lpstr>Orbit</vt:lpstr>
      <vt:lpstr>עיצוב ברירת מחדל</vt:lpstr>
      <vt:lpstr>1_עיצוב ברירת מחדל</vt:lpstr>
      <vt:lpstr>2_עיצוב ברירת מחדל</vt:lpstr>
      <vt:lpstr>3_עיצוב ברירת מחדל</vt:lpstr>
      <vt:lpstr>4_עיצוב ברירת מחדל</vt:lpstr>
      <vt:lpstr>2_Stream</vt:lpstr>
      <vt:lpstr>3_Stream</vt:lpstr>
      <vt:lpstr>جغرافيا    إسرائيل      العهد        الجديد</vt:lpstr>
      <vt:lpstr>العالم اليوم</vt:lpstr>
      <vt:lpstr>الشرق الأوسط المعاصر</vt:lpstr>
      <vt:lpstr>بلاد ما بين النهرين</vt:lpstr>
      <vt:lpstr>الشرق الأدنى القديم</vt:lpstr>
      <vt:lpstr>الأجسام المائية  في إسرائيل</vt:lpstr>
      <vt:lpstr>بحر         الجليل</vt:lpstr>
      <vt:lpstr>بحر الجليل</vt:lpstr>
      <vt:lpstr>بحر      الجليل</vt:lpstr>
      <vt:lpstr>الجبال في   إسرائيل</vt:lpstr>
      <vt:lpstr>جبل حرمون</vt:lpstr>
      <vt:lpstr>جبل حرمون</vt:lpstr>
      <vt:lpstr>أقاليم      إسرائيل</vt:lpstr>
      <vt:lpstr>أقاليم إسرائيل    (ع ج)</vt:lpstr>
      <vt:lpstr>الإرتفاعات</vt:lpstr>
      <vt:lpstr>الإرتفاعات في الأقسام    الشمالية-الجنوبية</vt:lpstr>
      <vt:lpstr>السهل الساحلي</vt:lpstr>
      <vt:lpstr>السهل الساحلي</vt:lpstr>
      <vt:lpstr>تل أبيب</vt:lpstr>
      <vt:lpstr>تل أبيب</vt:lpstr>
      <vt:lpstr>السهل الساحلي</vt:lpstr>
      <vt:lpstr>قيصرية</vt:lpstr>
      <vt:lpstr>السهل الساحلي</vt:lpstr>
      <vt:lpstr>الإرتفاعات        في الأقسام       الشمالية-الجنوبية</vt:lpstr>
      <vt:lpstr>الشفيلا</vt:lpstr>
      <vt:lpstr>الإرتفاعات           في الأقسام       الشمالية-الجنوبية</vt:lpstr>
      <vt:lpstr>تلال اليهودية</vt:lpstr>
      <vt:lpstr>الإرتفاعات          في الأقسام       الشمالية-الجنوبية</vt:lpstr>
      <vt:lpstr>جبل تابور         في               وادي يزرعيل</vt:lpstr>
      <vt:lpstr>سلسلة           الجبال          الوسطى</vt:lpstr>
      <vt:lpstr>برية يهوذا</vt:lpstr>
      <vt:lpstr>الإرتفاعات            في الأقسام      الشمالية-الجنوبية</vt:lpstr>
      <vt:lpstr>الأردن المتصدع</vt:lpstr>
      <vt:lpstr>الإرتفاعات            في الأقسام      الشمالية-الجنوبية</vt:lpstr>
      <vt:lpstr>هضبة شرق الأردن</vt:lpstr>
      <vt:lpstr>الإرتفاعات           في الأقسام    الشمالية-الجنوبية</vt:lpstr>
      <vt:lpstr>النقب</vt:lpstr>
      <vt:lpstr>النقب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المرحلة اليسرى</vt:lpstr>
      <vt:lpstr>أورشليم</vt:lpstr>
      <vt:lpstr>أورشليم</vt:lpstr>
      <vt:lpstr>المرحلة اليسرى</vt:lpstr>
      <vt:lpstr>كانت أورشليم الطريق الرئيسي</vt:lpstr>
      <vt:lpstr>أورشليم</vt:lpstr>
      <vt:lpstr>موقع أورشليم الإستراتيجي</vt:lpstr>
      <vt:lpstr>موقع          أورشليم       المركزي</vt:lpstr>
      <vt:lpstr>أورشليم</vt:lpstr>
      <vt:lpstr>أورشليم</vt:lpstr>
      <vt:lpstr>Jerusalem</vt:lpstr>
      <vt:lpstr>أورشليم</vt:lpstr>
      <vt:lpstr>أورشليم اليوم</vt:lpstr>
      <vt:lpstr>نموذج مدينة داود</vt:lpstr>
      <vt:lpstr>الحائط اليهودي الغربي</vt:lpstr>
      <vt:lpstr>السيطرة الإسلامية</vt:lpstr>
      <vt:lpstr>ما هو مستقبل القبة؟</vt:lpstr>
      <vt:lpstr>موقع إسرائيل الإستراتيجي</vt:lpstr>
      <vt:lpstr>PowerPoint Presentation</vt:lpstr>
      <vt:lpstr>خلفيات العهد الجديد at BibleStudyDownloads.org</vt:lpstr>
      <vt:lpstr>PowerPoint Presentation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300</cp:revision>
  <dcterms:created xsi:type="dcterms:W3CDTF">2009-09-07T00:46:28Z</dcterms:created>
  <dcterms:modified xsi:type="dcterms:W3CDTF">2023-12-22T15:56:26Z</dcterms:modified>
</cp:coreProperties>
</file>