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806" r:id="rId2"/>
    <p:sldMasterId id="2147483820" r:id="rId3"/>
    <p:sldMasterId id="2147483834" r:id="rId4"/>
    <p:sldMasterId id="2147483846" r:id="rId5"/>
    <p:sldMasterId id="2147483858" r:id="rId6"/>
    <p:sldMasterId id="2147483873" r:id="rId7"/>
    <p:sldMasterId id="2147483875" r:id="rId8"/>
    <p:sldMasterId id="2147483877" r:id="rId9"/>
    <p:sldMasterId id="2147483879" r:id="rId10"/>
  </p:sldMasterIdLst>
  <p:notesMasterIdLst>
    <p:notesMasterId r:id="rId21"/>
  </p:notesMasterIdLst>
  <p:sldIdLst>
    <p:sldId id="263" r:id="rId11"/>
    <p:sldId id="594" r:id="rId12"/>
    <p:sldId id="5161" r:id="rId13"/>
    <p:sldId id="5685" r:id="rId14"/>
    <p:sldId id="5687" r:id="rId15"/>
    <p:sldId id="5164" r:id="rId16"/>
    <p:sldId id="5688" r:id="rId17"/>
    <p:sldId id="5690" r:id="rId18"/>
    <p:sldId id="4045" r:id="rId19"/>
    <p:sldId id="266"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002"/>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26" autoAdjust="0"/>
    <p:restoredTop sz="61970" autoAdjust="0"/>
  </p:normalViewPr>
  <p:slideViewPr>
    <p:cSldViewPr snapToGrid="0" snapToObjects="1">
      <p:cViewPr varScale="1">
        <p:scale>
          <a:sx n="79" d="100"/>
          <a:sy n="79" d="100"/>
        </p:scale>
        <p:origin x="208"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114" d="100"/>
          <a:sy n="114" d="100"/>
        </p:scale>
        <p:origin x="50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1/30/26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52973D7-A23B-A44B-A4E4-6786506C5AC0}" type="slidenum">
              <a:rPr lang="en-US" smtClean="0"/>
              <a:pPr>
                <a:defRPr/>
              </a:pPr>
              <a:t>1</a:t>
            </a:fld>
            <a:endParaRPr lang="en-US"/>
          </a:p>
        </p:txBody>
      </p:sp>
    </p:spTree>
    <p:extLst>
      <p:ext uri="{BB962C8B-B14F-4D97-AF65-F5344CB8AC3E}">
        <p14:creationId xmlns:p14="http://schemas.microsoft.com/office/powerpoint/2010/main" val="252595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1" hangingPunct="1"/>
            <a:r>
              <a:rPr lang="ar-JO" b="0" dirty="0">
                <a:latin typeface="Times" charset="0"/>
                <a:ea typeface="ＭＳ Ｐゴシック" charset="0"/>
                <a:cs typeface="ＭＳ Ｐゴシック" charset="0"/>
              </a:rPr>
              <a:t>يذكر المؤرِّخ يوسيفيوس (</a:t>
            </a:r>
            <a:r>
              <a:rPr lang="en-US" b="0" dirty="0">
                <a:latin typeface="Times" charset="0"/>
                <a:ea typeface="ＭＳ Ｐゴシック" charset="0"/>
                <a:cs typeface="ＭＳ Ｐゴシック" charset="0"/>
              </a:rPr>
              <a:t>Josephus</a:t>
            </a:r>
            <a:r>
              <a:rPr lang="ar-JO" b="0" dirty="0">
                <a:latin typeface="Times" charset="0"/>
                <a:ea typeface="ＭＳ Ｐゴシック" charset="0"/>
                <a:cs typeface="ＭＳ Ｐゴシック" charset="0"/>
              </a:rPr>
              <a:t>) حدوث خسوفٍ للقمر بالارتباط بموت هيرودس، وهذا يضع ميلاد المسيح بين هذين التاريخين.</a:t>
            </a:r>
          </a:p>
          <a:p>
            <a:pPr eaLnBrk="1" hangingPunct="1">
              <a:spcBef>
                <a:spcPct val="0"/>
              </a:spcBef>
            </a:pPr>
            <a:endParaRPr lang="ar-JO" b="0" dirty="0">
              <a:latin typeface="Arial" charset="0"/>
              <a:ea typeface="ＭＳ Ｐゴシック" charset="0"/>
              <a:cs typeface="ＭＳ Ｐゴシック" charset="0"/>
            </a:endParaRPr>
          </a:p>
          <a:p>
            <a:pPr eaLnBrk="1" hangingPunct="1">
              <a:spcBef>
                <a:spcPct val="0"/>
              </a:spcBef>
            </a:pPr>
            <a:r>
              <a:rPr lang="en-US" b="0" dirty="0">
                <a:latin typeface="Arial" charset="0"/>
                <a:ea typeface="ＭＳ Ｐゴシック" charset="0"/>
                <a:cs typeface="ＭＳ Ｐゴシック" charset="0"/>
              </a:rPr>
              <a:t>_______________</a:t>
            </a:r>
          </a:p>
          <a:p>
            <a:pPr eaLnBrk="1" hangingPunct="1">
              <a:spcBef>
                <a:spcPct val="0"/>
              </a:spcBef>
            </a:pPr>
            <a:r>
              <a:rPr lang="en-US" b="0" dirty="0">
                <a:latin typeface="Arial" charset="0"/>
                <a:ea typeface="ＭＳ Ｐゴシック" charset="0"/>
                <a:cs typeface="ＭＳ Ｐゴシック" charset="0"/>
              </a:rPr>
              <a:t>Common-421</a:t>
            </a:r>
          </a:p>
          <a:p>
            <a:pPr eaLnBrk="1" hangingPunct="1">
              <a:spcBef>
                <a:spcPct val="0"/>
              </a:spcBef>
            </a:pPr>
            <a:r>
              <a:rPr lang="en-US" b="0" dirty="0">
                <a:latin typeface="Arial" charset="0"/>
                <a:ea typeface="ＭＳ Ｐゴシック" charset="0"/>
                <a:cs typeface="ＭＳ Ｐゴシック" charset="0"/>
              </a:rPr>
              <a:t>BE-42-Luke-34</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Acts-8</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emperor Tiberius succeeded the emperor Augustus upon the latter's death in AD 14. Luke adds 15 years to AD 14 to reveal a 1.5-year window of time for John to commence his ministry in the Judean wilderness.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Common-422</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Acts-9</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197</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fr-FR" altLang="ja-JP" dirty="0">
                <a:ea typeface="ＭＳ Ｐゴシック" charset="0"/>
                <a:cs typeface="ＭＳ Ｐゴシック" charset="0"/>
              </a:rPr>
              <a:t>'</a:t>
            </a:r>
            <a:r>
              <a:rPr lang="en-US" dirty="0">
                <a:ea typeface="ＭＳ Ｐゴシック" charset="0"/>
                <a:cs typeface="ＭＳ Ｐゴシック" charset="0"/>
              </a:rPr>
              <a:t>s 3½-year-ministry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Common-423</a:t>
            </a:r>
          </a:p>
          <a:p>
            <a:pPr eaLnBrk="1" hangingPunct="1">
              <a:spcBef>
                <a:spcPct val="0"/>
              </a:spcBef>
            </a:pPr>
            <a:r>
              <a:rPr lang="en-US" b="0" dirty="0">
                <a:latin typeface="Arial" charset="0"/>
                <a:ea typeface="ＭＳ Ｐゴシック" charset="0"/>
                <a:cs typeface="ＭＳ Ｐゴシック" charset="0"/>
              </a:rPr>
              <a:t>NC-10-Reliability of Acts-10</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198</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normAutofit fontScale="92500"/>
          </a:bodyPr>
          <a:lstStyle/>
          <a:p>
            <a:pPr eaLnBrk="1" hangingPunct="1"/>
            <a:r>
              <a:rPr lang="en-US" b="0" dirty="0">
                <a:latin typeface="Times" charset="0"/>
                <a:ea typeface="ＭＳ Ｐゴシック" charset="0"/>
                <a:cs typeface="ＭＳ Ｐゴシック" charset="0"/>
              </a:rPr>
              <a:t>Scholars debate whether Jesus died in AD 30 or AD 33. Both years had Passover on a Friday, but John's ministry had to begin in AD 29 as this was the 15</a:t>
            </a:r>
            <a:r>
              <a:rPr lang="en-US" b="0" baseline="30000" dirty="0">
                <a:latin typeface="Times" charset="0"/>
                <a:ea typeface="ＭＳ Ｐゴシック" charset="0"/>
                <a:cs typeface="ＭＳ Ｐゴシック" charset="0"/>
              </a:rPr>
              <a:t>th</a:t>
            </a:r>
            <a:r>
              <a:rPr lang="en-US" b="0" dirty="0">
                <a:latin typeface="Times" charset="0"/>
                <a:ea typeface="ＭＳ Ｐゴシック" charset="0"/>
                <a:cs typeface="ＭＳ Ｐゴシック" charset="0"/>
              </a:rPr>
              <a:t> year of Tiberius in Rome (Luke 3:1). John's gospel has three Passovers in the ministry of Jesus, putting his crucifixion in AD 33. </a:t>
            </a:r>
          </a:p>
          <a:p>
            <a:pPr eaLnBrk="1" hangingPunct="1"/>
            <a:endParaRPr lang="en-US" b="0" dirty="0">
              <a:latin typeface="Times" charset="0"/>
              <a:ea typeface="ＭＳ Ｐゴシック" charset="0"/>
              <a:cs typeface="ＭＳ Ｐゴシック" charset="0"/>
            </a:endParaRPr>
          </a:p>
          <a:p>
            <a:pPr eaLnBrk="1" hangingPunct="1"/>
            <a:r>
              <a:rPr lang="en-US" b="0" dirty="0">
                <a:latin typeface="Times" charset="0"/>
                <a:ea typeface="ＭＳ Ｐゴシック" charset="0"/>
                <a:cs typeface="ＭＳ Ｐゴシック" charset="0"/>
              </a:rPr>
              <a:t>But two questions arise:</a:t>
            </a:r>
          </a:p>
          <a:p>
            <a:pPr marL="228600" indent="-228600" eaLnBrk="1" hangingPunct="1">
              <a:buAutoNum type="arabicParenBoth"/>
            </a:pPr>
            <a:r>
              <a:rPr lang="en-US" b="0" dirty="0">
                <a:latin typeface="Times" charset="0"/>
                <a:ea typeface="ＭＳ Ｐゴシック" charset="0"/>
                <a:cs typeface="ＭＳ Ｐゴシック" charset="0"/>
              </a:rPr>
              <a:t>Didn't Jesus begin his ministry at age 30? His birth in 4 BC would then favor a crucifixion in AD 30. Yet note that Luke wrote that Jesus was </a:t>
            </a:r>
            <a:r>
              <a:rPr lang="en-US" b="1" i="1" dirty="0">
                <a:latin typeface="Times" charset="0"/>
                <a:ea typeface="ＭＳ Ｐゴシック" charset="0"/>
                <a:cs typeface="ＭＳ Ｐゴシック" charset="0"/>
              </a:rPr>
              <a:t>about</a:t>
            </a:r>
            <a:r>
              <a:rPr lang="en-US" b="0" i="0" dirty="0">
                <a:latin typeface="Times" charset="0"/>
                <a:ea typeface="ＭＳ Ｐゴシック" charset="0"/>
                <a:cs typeface="ＭＳ Ｐゴシック" charset="0"/>
              </a:rPr>
              <a:t> age 30. This type of general wording is unusual in Luke's gospel which records many exact dates. Perhaps Luke is saying that Jesus was like the normal man of the time who began work on his own at age 30, yet with a twist in that Jesus was "about" 30 instead exactly 30, so an age of 32 would do. </a:t>
            </a:r>
          </a:p>
          <a:p>
            <a:pPr marL="228600" indent="-228600" eaLnBrk="1" hangingPunct="1">
              <a:buAutoNum type="arabicParenBoth"/>
            </a:pPr>
            <a:r>
              <a:rPr lang="en-US" b="0" dirty="0">
                <a:latin typeface="Times" charset="0"/>
                <a:ea typeface="ＭＳ Ｐゴシック" charset="0"/>
                <a:cs typeface="ＭＳ Ｐゴシック" charset="0"/>
              </a:rPr>
              <a:t>Didn't Jesus die at age 33? This has been often taught but no verse of Scripture supports it. Rather, it is a deduction assuming a 4 BC birth and an AD 30 death. Instead, Luke 3:1 leads us to the conclusion that Jesus was more around age 36 or 37.</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Common-424</a:t>
            </a:r>
          </a:p>
          <a:p>
            <a:pPr eaLnBrk="1" hangingPunct="1">
              <a:spcBef>
                <a:spcPct val="0"/>
              </a:spcBef>
            </a:pPr>
            <a:r>
              <a:rPr lang="en-US" b="0" dirty="0">
                <a:latin typeface="Arial" charset="0"/>
                <a:ea typeface="ＭＳ Ｐゴシック" charset="0"/>
                <a:cs typeface="ＭＳ Ｐゴシック" charset="0"/>
              </a:rPr>
              <a:t>BE-42-Luke-41</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Acts-11</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167, 199</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Luke states the age of Jesus upon his ministry in an ambiguous way, giving room for a few years before or after age 30.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Acts-12</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200</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LC-09-Rejection-226</a:t>
            </a:r>
            <a:endParaRPr lang="en-US" dirty="0">
              <a:latin typeface="Times New Roman" charset="0"/>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315</a:t>
            </a:r>
          </a:p>
          <a:p>
            <a:pPr eaLnBrk="1" hangingPunct="1"/>
            <a:r>
              <a:rPr lang="en-US" dirty="0">
                <a:latin typeface="Times New Roman" charset="0"/>
                <a:ea typeface="ＭＳ Ｐゴシック" charset="0"/>
                <a:cs typeface="ＭＳ Ｐゴシック" charset="0"/>
              </a:rPr>
              <a:t>NS-02-Mark9-16-slide 262</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390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8203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8821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23319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271063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115934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275425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092130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674894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270050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956284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68994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2139525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2970357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007949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944307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317250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3281599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1209668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283566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12882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3415281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21540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62388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305749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3637949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7575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1217957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085" eaLnBrk="0" hangingPunct="0">
              <a:defRPr>
                <a:latin typeface="Times New Roman" charset="0"/>
              </a:defRPr>
            </a:lvl1pPr>
          </a:lstStyle>
          <a:p>
            <a:pPr>
              <a:defRPr/>
            </a:pPr>
            <a:fld id="{5136631C-9623-8848-AD16-7DF80C59B66E}" type="slidenum">
              <a:rPr lang="en-US"/>
              <a:pPr>
                <a:defRPr/>
              </a:pPr>
              <a:t>‹#›</a:t>
            </a:fld>
            <a:endParaRPr lang="en-US"/>
          </a:p>
        </p:txBody>
      </p:sp>
    </p:spTree>
    <p:extLst>
      <p:ext uri="{BB962C8B-B14F-4D97-AF65-F5344CB8AC3E}">
        <p14:creationId xmlns:p14="http://schemas.microsoft.com/office/powerpoint/2010/main" val="309656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457200" y="992188"/>
            <a:ext cx="8153400" cy="1600200"/>
            <a:chOff x="288" y="625"/>
            <a:chExt cx="5136" cy="1008"/>
          </a:xfrm>
        </p:grpSpPr>
        <p:sp>
          <p:nvSpPr>
            <p:cNvPr id="9216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6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216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9216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defTabSz="457042" eaLnBrk="1" hangingPunct="1">
              <a:defRPr sz="1400">
                <a:solidFill>
                  <a:srgbClr val="FFFFCC"/>
                </a:solidFill>
                <a:latin typeface="Arial" charset="0"/>
              </a:defRPr>
            </a:lvl1pPr>
          </a:lstStyle>
          <a:p>
            <a:pPr>
              <a:defRPr/>
            </a:pPr>
            <a:fld id="{9F5C4099-A41A-6541-8714-D215765E0DBD}" type="slidenum">
              <a:rPr lang="en-US"/>
              <a:pPr>
                <a:defRPr/>
              </a:pPr>
              <a:t>‹#›</a:t>
            </a:fld>
            <a:endParaRPr lang="en-US"/>
          </a:p>
        </p:txBody>
      </p:sp>
    </p:spTree>
    <p:extLst>
      <p:ext uri="{BB962C8B-B14F-4D97-AF65-F5344CB8AC3E}">
        <p14:creationId xmlns:p14="http://schemas.microsoft.com/office/powerpoint/2010/main" val="178690443"/>
      </p:ext>
    </p:extLst>
  </p:cSld>
  <p:clrMap bg1="dk2" tx1="lt1" bg2="dk1" tx2="lt2" accent1="accent1" accent2="accent2" accent3="accent3" accent4="accent4" accent5="accent5" accent6="accent6" hlink="hlink" folHlink="folHlink"/>
  <p:sldLayoutIdLst>
    <p:sldLayoutId id="2147483880"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691" indent="-285652"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602" indent="-228522"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645"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6686"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08399481"/>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1742241488"/>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3991371649"/>
      </p:ext>
    </p:extLst>
  </p:cSld>
  <p:clrMap bg1="lt1" tx1="dk1" bg2="lt2" tx2="dk2" accent1="accent1" accent2="accent2" accent3="accent3" accent4="accent4" accent5="accent5" accent6="accent6" hlink="hlink" folHlink="folHlink"/>
  <p:sldLayoutIdLst>
    <p:sldLayoutId id="2147483874"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1031668093"/>
      </p:ext>
    </p:extLst>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3799189586"/>
      </p:ext>
    </p:extLst>
  </p:cSld>
  <p:clrMap bg1="lt1" tx1="dk1" bg2="lt2" tx2="dk2" accent1="accent1" accent2="accent2" accent3="accent3" accent4="accent4" accent5="accent5" accent6="accent6" hlink="hlink" folHlink="folHlink"/>
  <p:sldLayoutIdLst>
    <p:sldLayoutId id="2147483878"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76446"/>
          </a:xfrm>
          <a:solidFill>
            <a:srgbClr val="0A0002"/>
          </a:solidFill>
        </p:spPr>
        <p:txBody>
          <a:bodyPr/>
          <a:lstStyle/>
          <a:p>
            <a:r>
              <a:rPr lang="ar-SA" sz="6000" dirty="0">
                <a:solidFill>
                  <a:srgbClr val="FFFFFF"/>
                </a:solidFill>
              </a:rPr>
              <a:t>التسلسل الزمني للمسيح </a:t>
            </a:r>
            <a:endParaRPr lang="en-US" sz="6000" dirty="0">
              <a:solidFill>
                <a:srgbClr val="FFFFFF"/>
              </a:solidFill>
            </a:endParaRPr>
          </a:p>
        </p:txBody>
      </p:sp>
      <p:sp>
        <p:nvSpPr>
          <p:cNvPr id="5" name="Rectangle 4">
            <a:extLst>
              <a:ext uri="{FF2B5EF4-FFF2-40B4-BE49-F238E27FC236}">
                <a16:creationId xmlns:a16="http://schemas.microsoft.com/office/drawing/2014/main" id="{0AA85267-23A9-8844-96AF-13578DF2DF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
        <p:nvSpPr>
          <p:cNvPr id="4" name="Rectangle 3">
            <a:extLst>
              <a:ext uri="{FF2B5EF4-FFF2-40B4-BE49-F238E27FC236}">
                <a16:creationId xmlns:a16="http://schemas.microsoft.com/office/drawing/2014/main" id="{389DEDB9-A73F-CD2E-1A88-73857409BC42}"/>
              </a:ext>
            </a:extLst>
          </p:cNvPr>
          <p:cNvSpPr/>
          <p:nvPr/>
        </p:nvSpPr>
        <p:spPr bwMode="auto">
          <a:xfrm>
            <a:off x="0" y="0"/>
            <a:ext cx="9144000" cy="6858000"/>
          </a:xfrm>
          <a:prstGeom prst="rect">
            <a:avLst/>
          </a:prstGeom>
          <a:solidFill>
            <a:schemeClr val="tx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159B41-DF80-51EE-1DD3-B1CA36C27D41}"/>
              </a:ext>
            </a:extLst>
          </p:cNvPr>
          <p:cNvPicPr>
            <a:picLocks noChangeAspect="1"/>
          </p:cNvPicPr>
          <p:nvPr/>
        </p:nvPicPr>
        <p:blipFill>
          <a:blip r:embed="rId2"/>
          <a:stretch>
            <a:fillRect/>
          </a:stretch>
        </p:blipFill>
        <p:spPr>
          <a:xfrm>
            <a:off x="0" y="0"/>
            <a:ext cx="9144000" cy="6864332"/>
          </a:xfrm>
          <a:prstGeom prst="rect">
            <a:avLst/>
          </a:prstGeom>
        </p:spPr>
      </p:pic>
      <p:sp>
        <p:nvSpPr>
          <p:cNvPr id="193537" name="Title 1"/>
          <p:cNvSpPr>
            <a:spLocks noGrp="1"/>
          </p:cNvSpPr>
          <p:nvPr>
            <p:ph type="title"/>
          </p:nvPr>
        </p:nvSpPr>
        <p:spPr>
          <a:xfrm>
            <a:off x="4674206" y="457200"/>
            <a:ext cx="4317394" cy="3331840"/>
          </a:xfrm>
        </p:spPr>
        <p:txBody>
          <a:bodyPr/>
          <a:lstStyle/>
          <a:p>
            <a:r>
              <a:rPr lang="ar-JO" b="1" dirty="0">
                <a:solidFill>
                  <a:schemeClr val="bg1"/>
                </a:solidFill>
              </a:rPr>
              <a:t>ومع ذلك يجب علينا أيضًا النظر في هذا العمل النهائي</a:t>
            </a:r>
            <a:endParaRPr lang="en-US" b="1" dirty="0">
              <a:solidFill>
                <a:schemeClr val="bg1"/>
              </a:solidFill>
              <a:latin typeface="Arial" charset="0"/>
              <a:ea typeface="ＭＳ Ｐゴシック" charset="0"/>
              <a:cs typeface="ＭＳ Ｐゴシック" charset="0"/>
            </a:endParaRPr>
          </a:p>
        </p:txBody>
      </p:sp>
      <p:pic>
        <p:nvPicPr>
          <p:cNvPr id="3" name="Picture 2"/>
          <p:cNvPicPr>
            <a:picLocks noChangeAspect="1"/>
          </p:cNvPicPr>
          <p:nvPr/>
        </p:nvPicPr>
        <p:blipFill>
          <a:blip r:embed="rId3"/>
          <a:stretch>
            <a:fillRect/>
          </a:stretch>
        </p:blipFill>
        <p:spPr>
          <a:xfrm>
            <a:off x="76200" y="76200"/>
            <a:ext cx="4381500" cy="6638636"/>
          </a:xfrm>
          <a:prstGeom prst="rect">
            <a:avLst/>
          </a:prstGeom>
        </p:spPr>
      </p:pic>
    </p:spTree>
    <p:extLst>
      <p:ext uri="{BB962C8B-B14F-4D97-AF65-F5344CB8AC3E}">
        <p14:creationId xmlns:p14="http://schemas.microsoft.com/office/powerpoint/2010/main" val="356899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576893"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73529"/>
            <a:ext cx="9296400" cy="609600"/>
          </a:xfrm>
          <a:solidFill>
            <a:schemeClr val="tx2">
              <a:lumMod val="60000"/>
              <a:lumOff val="40000"/>
            </a:schemeClr>
          </a:solidFill>
          <a:ln w="28575">
            <a:solidFill>
              <a:schemeClr val="tx1"/>
            </a:solidFill>
          </a:ln>
        </p:spPr>
        <p:txBody>
          <a:bodyPr/>
          <a:lstStyle/>
          <a:p>
            <a:pPr algn="ctr" rtl="1" eaLnBrk="1" hangingPunct="1">
              <a:defRPr/>
            </a:pPr>
            <a:r>
              <a:rPr lang="ar-JO" sz="4000" b="1" i="0" dirty="0">
                <a:solidFill>
                  <a:srgbClr val="002060"/>
                </a:solidFill>
                <a:latin typeface="Arial" panose="020B0604020202020204" pitchFamily="34" charset="0"/>
                <a:cs typeface="Arial" panose="020B0604020202020204" pitchFamily="34" charset="0"/>
              </a:rPr>
              <a:t>تحديد تاريخ ميلاد المسيح</a:t>
            </a:r>
            <a:endParaRPr lang="en-US" sz="4000" b="1" i="0" dirty="0">
              <a:solidFill>
                <a:srgbClr val="002060"/>
              </a:solidFill>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تاريخ الميلاد : تقريبًا ما بين كانون الأوَّل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 name="Title 7"/>
          <p:cNvSpPr txBox="1">
            <a:spLocks/>
          </p:cNvSpPr>
          <p:nvPr/>
        </p:nvSpPr>
        <p:spPr bwMode="auto">
          <a:xfrm>
            <a:off x="6309475" y="5116490"/>
            <a:ext cx="1774924"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150816" y="5052838"/>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آذار – 11 نيسان</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دبليو.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6" name="Title 7"/>
          <p:cNvSpPr txBox="1">
            <a:spLocks/>
          </p:cNvSpPr>
          <p:nvPr/>
        </p:nvSpPr>
        <p:spPr bwMode="auto">
          <a:xfrm>
            <a:off x="5717387"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إحصاء</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كيرينيوس/سيرينيوس</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2: 1-5)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7" name="Title 7"/>
          <p:cNvSpPr txBox="1">
            <a:spLocks/>
          </p:cNvSpPr>
          <p:nvPr/>
        </p:nvSpPr>
        <p:spPr bwMode="auto">
          <a:xfrm>
            <a:off x="-1588" y="3166179"/>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(متَّى 2: 1؛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تاريخ بداية خدمة المسيح</a:t>
            </a:r>
            <a:endParaRPr lang="en-US"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بدء الخدمة :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على الأغلب أن يسوع بدأ خدمته بين هذين التاريخين :</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9" name="Title 7"/>
          <p:cNvSpPr txBox="1">
            <a:spLocks/>
          </p:cNvSpPr>
          <p:nvPr/>
        </p:nvSpPr>
        <p:spPr bwMode="auto">
          <a:xfrm>
            <a:off x="1231906" y="299561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panose="020B0604020202020204" pitchFamily="34" charset="0"/>
                <a:cs typeface="Arial" panose="020B0604020202020204" pitchFamily="34" charset="0"/>
              </a:rPr>
              <a:t>مدة خدمة المسيح</a:t>
            </a:r>
            <a:endParaRPr lang="en-US" altLang="zh-CN" sz="4000" dirty="0">
              <a:latin typeface="Arial" panose="020B0604020202020204" pitchFamily="34" charset="0"/>
              <a:cs typeface="Arial" panose="020B0604020202020204" pitchFamily="34"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 – 3 نيسان 33 م ( 5ر3 سنة)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3" name="Text Box 9"/>
          <p:cNvSpPr txBox="1">
            <a:spLocks noChangeArrowheads="1"/>
          </p:cNvSpPr>
          <p:nvPr/>
        </p:nvSpPr>
        <p:spPr bwMode="auto">
          <a:xfrm>
            <a:off x="0" y="2743206"/>
            <a:ext cx="1981200" cy="58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بدء         خدمة       يسوع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4" name="Text Box 9"/>
          <p:cNvSpPr txBox="1">
            <a:spLocks noChangeArrowheads="1"/>
          </p:cNvSpPr>
          <p:nvPr/>
        </p:nvSpPr>
        <p:spPr bwMode="auto">
          <a:xfrm>
            <a:off x="152400" y="4648200"/>
            <a:ext cx="14478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2941" name="Text Box 9"/>
          <p:cNvSpPr txBox="1">
            <a:spLocks noChangeArrowheads="1"/>
          </p:cNvSpPr>
          <p:nvPr/>
        </p:nvSpPr>
        <p:spPr bwMode="auto">
          <a:xfrm>
            <a:off x="2057400" y="2743206"/>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الأول</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7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30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2: 13، 23</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3" name="Text Box 9"/>
          <p:cNvSpPr txBox="1">
            <a:spLocks noChangeArrowheads="1"/>
          </p:cNvSpPr>
          <p:nvPr/>
        </p:nvSpPr>
        <p:spPr bwMode="auto">
          <a:xfrm>
            <a:off x="3786182" y="2743200"/>
            <a:ext cx="178595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الفصح الثاني</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مت 12: 1-8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الثالث</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25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32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6: 4</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الرابع</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33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11: 55-12: 1</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ذكر</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يوحنا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وحده ثلاثة أعياد فصح</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لهذا فإن خدمة يسوع كانت 5ر2 سنة على الأقل</a:t>
            </a:r>
            <a:endParaRPr kumimoji="0" lang="en-US"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ar-JO" dirty="0">
                <a:solidFill>
                  <a:srgbClr val="FFFFFF"/>
                </a:solidFill>
                <a:latin typeface="Arial" panose="020B0604020202020204" pitchFamily="34" charset="0"/>
                <a:ea typeface="ＭＳ Ｐゴシック" charset="0"/>
                <a:cs typeface="Arial" panose="020B0604020202020204" pitchFamily="34" charset="0"/>
              </a:rPr>
              <a:t>التسلسل الزمني ليسوع و الأعمال</a:t>
            </a:r>
            <a:endParaRPr kumimoji="0" lang="en-US" dirty="0">
              <a:latin typeface="Arial" panose="020B0604020202020204" pitchFamily="34" charset="0"/>
              <a:ea typeface="ＭＳ Ｐゴシック" charset="0"/>
              <a:cs typeface="Arial" panose="020B0604020202020204" pitchFamily="34" charset="0"/>
            </a:endParaRPr>
          </a:p>
        </p:txBody>
      </p:sp>
      <p:sp>
        <p:nvSpPr>
          <p:cNvPr id="84995" name="Text Box 3"/>
          <p:cNvSpPr txBox="1">
            <a:spLocks noChangeArrowheads="1"/>
          </p:cNvSpPr>
          <p:nvPr/>
        </p:nvSpPr>
        <p:spPr bwMode="auto">
          <a:xfrm>
            <a:off x="482478" y="1219203"/>
            <a:ext cx="82734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6" name="Text Box 4"/>
          <p:cNvSpPr txBox="1">
            <a:spLocks noChangeArrowheads="1"/>
          </p:cNvSpPr>
          <p:nvPr/>
        </p:nvSpPr>
        <p:spPr bwMode="auto">
          <a:xfrm>
            <a:off x="1396878" y="1219203"/>
            <a:ext cx="82734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29</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30</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33</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35</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14</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ولادة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سنة</a:t>
            </a: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السنة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لطيباريوس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b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يوحنا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بولس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تتويج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9" name="Text Box 17"/>
          <p:cNvSpPr txBox="1">
            <a:spLocks noChangeArrowheads="1"/>
          </p:cNvSpPr>
          <p:nvPr/>
        </p:nvSpPr>
        <p:spPr bwMode="auto">
          <a:xfrm>
            <a:off x="2419064" y="4191003"/>
            <a:ext cx="151823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32-33 سنة</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السنة الخامسة عشرة لطيباريوس كرز يوحنا (3: 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5</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mr-IN"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charset="0"/>
              </a:rPr>
              <a:t>……</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29</a:t>
            </a:r>
            <a:endPar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سنوات</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سنة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28-29 سنة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panose="020B0604020202020204" pitchFamily="34" charset="0"/>
                <a:cs typeface="Arial" panose="020B0604020202020204" pitchFamily="34" charset="0"/>
              </a:rPr>
              <a:t>عمر يسوع</a:t>
            </a:r>
            <a:br>
              <a:rPr lang="en-US" sz="3200" b="1" dirty="0">
                <a:solidFill>
                  <a:schemeClr val="tx1"/>
                </a:solidFill>
                <a:latin typeface="Arial" panose="020B0604020202020204" pitchFamily="34" charset="0"/>
                <a:cs typeface="Arial" panose="020B0604020202020204" pitchFamily="34" charset="0"/>
              </a:rPr>
            </a:br>
            <a:r>
              <a:rPr lang="ar-JO" sz="3200" b="1" dirty="0">
                <a:solidFill>
                  <a:schemeClr val="tx1"/>
                </a:solidFill>
                <a:latin typeface="Arial" panose="020B0604020202020204" pitchFamily="34" charset="0"/>
                <a:cs typeface="Arial" panose="020B0604020202020204" pitchFamily="34" charset="0"/>
              </a:rPr>
              <a:t>عندما بدأ خدمته</a:t>
            </a:r>
            <a:endParaRPr lang="en-US" sz="2400" dirty="0">
              <a:solidFill>
                <a:schemeClr val="tx1"/>
              </a:solidFill>
              <a:latin typeface="Arial" panose="020B0604020202020204" pitchFamily="34" charset="0"/>
              <a:cs typeface="Arial" panose="020B0604020202020204" pitchFamily="34"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مقتبس من ميشيل آنج (طالب مسح العهد الجديد، كلية سنغافورة للكتاب المقدس، 2006)</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ar-SA" altLang="en-US" b="1" dirty="0">
                <a:solidFill>
                  <a:srgbClr val="FFFFFF"/>
                </a:solidFill>
                <a:latin typeface="Arial" panose="020B0604020202020204" pitchFamily="34" charset="0"/>
                <a:cs typeface="Arial" panose="020B0604020202020204" pitchFamily="34" charset="0"/>
              </a:rPr>
              <a:t>عطلة نهاية أسبوع نبويَّة</a:t>
            </a:r>
            <a:endParaRPr lang="en-US" altLang="en-US" b="1"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8" name="Rectangle 17"/>
            <p:cNvSpPr/>
            <p:nvPr/>
          </p:nvSpPr>
          <p:spPr>
            <a:xfrm>
              <a:off x="1332324"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2" name="Rectangle 21"/>
            <p:cNvSpPr/>
            <p:nvPr/>
          </p:nvSpPr>
          <p:spPr>
            <a:xfrm>
              <a:off x="5220756"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nvGrpSpPr>
          <p:cNvPr id="29" name="Group 28"/>
          <p:cNvGrpSpPr>
            <a:grpSpLocks/>
          </p:cNvGrpSpPr>
          <p:nvPr/>
        </p:nvGrpSpPr>
        <p:grpSpPr bwMode="auto">
          <a:xfrm>
            <a:off x="3203575" y="3500439"/>
            <a:ext cx="2003425" cy="936625"/>
            <a:chOff x="1259632" y="2996953"/>
            <a:chExt cx="1872208" cy="936104"/>
          </a:xfrm>
        </p:grpSpPr>
        <p:sp>
          <p:nvSpPr>
            <p:cNvPr id="259097" name="Rectangle 16"/>
            <p:cNvSpPr>
              <a:spLocks noChangeArrowheads="1"/>
            </p:cNvSpPr>
            <p:nvPr/>
          </p:nvSpPr>
          <p:spPr bwMode="auto">
            <a:xfrm>
              <a:off x="1259632" y="2996953"/>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 name="Rectangle 30"/>
            <p:cNvSpPr/>
            <p:nvPr/>
          </p:nvSpPr>
          <p:spPr>
            <a:xfrm>
              <a:off x="1394471" y="3213426"/>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7" name="Rectangle 36"/>
            <p:cNvSpPr/>
            <p:nvPr/>
          </p:nvSpPr>
          <p:spPr>
            <a:xfrm>
              <a:off x="5220757" y="3282468"/>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يهودا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rPr>
              <a:t>م ع ج 39</a:t>
            </a:r>
            <a:endParaRPr kumimoji="0" lang="en-US"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endParaRPr>
          </a:p>
        </p:txBody>
      </p:sp>
      <p:sp>
        <p:nvSpPr>
          <p:cNvPr id="4" name="Rectangle 3">
            <a:extLst>
              <a:ext uri="{FF2B5EF4-FFF2-40B4-BE49-F238E27FC236}">
                <a16:creationId xmlns:a16="http://schemas.microsoft.com/office/drawing/2014/main" id="{140EEB5D-E8AD-7FA9-FB2C-936B87DD3076}"/>
              </a:ext>
            </a:extLst>
          </p:cNvPr>
          <p:cNvSpPr/>
          <p:nvPr/>
        </p:nvSpPr>
        <p:spPr>
          <a:xfrm>
            <a:off x="-6350" y="5631647"/>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١ كورنثوس ١٥ : ٢٠</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وَلَكِنِ الآنَ قَدْ قَامَ الْمَسِيحُ مِنَ الأَمْوَاتِ وَصَارَ بَاكُورَةَ الرَّاقِدِينَ. </a:t>
            </a:r>
          </a:p>
        </p:txBody>
      </p:sp>
    </p:spTree>
    <p:extLst>
      <p:ext uri="{BB962C8B-B14F-4D97-AF65-F5344CB8AC3E}">
        <p14:creationId xmlns:p14="http://schemas.microsoft.com/office/powerpoint/2010/main" val="3541756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strVal val="#ppt_w*0.70"/>
                                          </p:val>
                                        </p:tav>
                                        <p:tav tm="100000">
                                          <p:val>
                                            <p:strVal val="#ppt_w"/>
                                          </p:val>
                                        </p:tav>
                                      </p:tavLst>
                                    </p:anim>
                                    <p:anim calcmode="lin" valueType="num">
                                      <p:cBhvr>
                                        <p:cTn id="108" dur="1000" fill="hold"/>
                                        <p:tgtEl>
                                          <p:spTgt spid="4"/>
                                        </p:tgtEl>
                                        <p:attrNameLst>
                                          <p:attrName>ppt_h</p:attrName>
                                        </p:attrNameLst>
                                      </p:cBhvr>
                                      <p:tavLst>
                                        <p:tav tm="0">
                                          <p:val>
                                            <p:strVal val="#ppt_h"/>
                                          </p:val>
                                        </p:tav>
                                        <p:tav tm="100000">
                                          <p:val>
                                            <p:strVal val="#ppt_h"/>
                                          </p:val>
                                        </p:tav>
                                      </p:tavLst>
                                    </p:anim>
                                    <p:animEffect transition="in" filter="fade">
                                      <p:cBhvr>
                                        <p:cTn id="10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5C8B0B-8A1C-0A79-A4CD-E6028BA71C84}"/>
              </a:ext>
            </a:extLst>
          </p:cNvPr>
          <p:cNvSpPr/>
          <p:nvPr/>
        </p:nvSpPr>
        <p:spPr bwMode="auto">
          <a:xfrm>
            <a:off x="0" y="0"/>
            <a:ext cx="9144000" cy="6858000"/>
          </a:xfrm>
          <a:prstGeom prst="rect">
            <a:avLst/>
          </a:prstGeom>
          <a:solidFill>
            <a:srgbClr val="0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08" charset="0"/>
            </a:endParaRPr>
          </a:p>
        </p:txBody>
      </p:sp>
      <p:sp>
        <p:nvSpPr>
          <p:cNvPr id="3" name="Rectangle 2">
            <a:extLst>
              <a:ext uri="{FF2B5EF4-FFF2-40B4-BE49-F238E27FC236}">
                <a16:creationId xmlns:a16="http://schemas.microsoft.com/office/drawing/2014/main" id="{818F44F1-AF18-A7A4-95C7-3D8845470228}"/>
              </a:ext>
            </a:extLst>
          </p:cNvPr>
          <p:cNvSpPr/>
          <p:nvPr/>
        </p:nvSpPr>
        <p:spPr bwMode="auto">
          <a:xfrm>
            <a:off x="0" y="0"/>
            <a:ext cx="9144000" cy="6858000"/>
          </a:xfrm>
          <a:prstGeom prst="rect">
            <a:avLst/>
          </a:prstGeom>
          <a:solidFill>
            <a:srgbClr val="000000"/>
          </a:solidFill>
          <a:ln w="12700" cap="sq" cmpd="sng" algn="ctr">
            <a:solidFill>
              <a:srgbClr val="0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08"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noFill/>
        </p:spPr>
        <p:txBody>
          <a:bodyPr/>
          <a:lstStyle/>
          <a:p>
            <a:pPr eaLnBrk="1" hangingPunct="1">
              <a:defRPr/>
            </a:pPr>
            <a:r>
              <a:rPr lang="ar-SA" sz="3200" b="1" dirty="0">
                <a:solidFill>
                  <a:srgbClr val="FFFFFF"/>
                </a:solidFill>
                <a:latin typeface="Arial" charset="0"/>
                <a:ea typeface="ＭＳ Ｐゴシック" charset="0"/>
              </a:rPr>
              <a:t>مسح العهد الجديد</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26555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2010</TotalTime>
  <Words>1286</Words>
  <Application>Microsoft Macintosh PowerPoint</Application>
  <PresentationFormat>On-screen Show (4:3)</PresentationFormat>
  <Paragraphs>182</Paragraphs>
  <Slides>10</Slides>
  <Notes>8</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10</vt:i4>
      </vt:variant>
    </vt:vector>
  </HeadingPairs>
  <TitlesOfParts>
    <vt:vector size="28" baseType="lpstr">
      <vt:lpstr>MS Gothic</vt:lpstr>
      <vt:lpstr>ＭＳ Ｐゴシック</vt:lpstr>
      <vt:lpstr>Times</vt:lpstr>
      <vt:lpstr>Arial</vt:lpstr>
      <vt:lpstr>Calibri</vt:lpstr>
      <vt:lpstr>Tahoma</vt:lpstr>
      <vt:lpstr>Times New Roman</vt:lpstr>
      <vt:lpstr>Wingdings</vt:lpstr>
      <vt:lpstr>Portfolio</vt:lpstr>
      <vt:lpstr>1_Default Design</vt:lpstr>
      <vt:lpstr>2_Default Design</vt:lpstr>
      <vt:lpstr>Slit</vt:lpstr>
      <vt:lpstr>1_Orbit</vt:lpstr>
      <vt:lpstr>3_Fireball</vt:lpstr>
      <vt:lpstr>1_Blank Presentation</vt:lpstr>
      <vt:lpstr>1_Portfolio</vt:lpstr>
      <vt:lpstr>1_Blends</vt:lpstr>
      <vt:lpstr>2_Fireball</vt:lpstr>
      <vt:lpstr>التسلسل الزمني للمسيح </vt:lpstr>
      <vt:lpstr>ومع ذلك يجب علينا أيضًا النظر في هذا العمل النهائي</vt:lpstr>
      <vt:lpstr>تحديد تاريخ ميلاد المسيح</vt:lpstr>
      <vt:lpstr>تاريخ بداية خدمة المسيح</vt:lpstr>
      <vt:lpstr>مدة خدمة المسيح</vt:lpstr>
      <vt:lpstr>التسلسل الزمني ليسوع و الأعمال</vt:lpstr>
      <vt:lpstr>عمر يسوع عندما بدأ خدمته</vt:lpstr>
      <vt:lpstr>عطلة نهاية أسبوع نبويَّة</vt:lpstr>
      <vt:lpstr>مسح العهد الجديد •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Rick Griffith</cp:lastModifiedBy>
  <cp:revision>48</cp:revision>
  <cp:lastPrinted>2026-01-30T05:19:39Z</cp:lastPrinted>
  <dcterms:created xsi:type="dcterms:W3CDTF">2010-12-20T09:16:49Z</dcterms:created>
  <dcterms:modified xsi:type="dcterms:W3CDTF">2026-01-30T05:25:25Z</dcterms:modified>
</cp:coreProperties>
</file>