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Lst>
  <p:notesMasterIdLst>
    <p:notesMasterId r:id="rId67"/>
  </p:notesMasterIdLst>
  <p:handoutMasterIdLst>
    <p:handoutMasterId r:id="rId68"/>
  </p:handoutMasterIdLst>
  <p:sldIdLst>
    <p:sldId id="5029" r:id="rId3"/>
    <p:sldId id="4914" r:id="rId4"/>
    <p:sldId id="4986" r:id="rId5"/>
    <p:sldId id="4985" r:id="rId6"/>
    <p:sldId id="4988" r:id="rId7"/>
    <p:sldId id="4989" r:id="rId8"/>
    <p:sldId id="4990" r:id="rId9"/>
    <p:sldId id="4814" r:id="rId10"/>
    <p:sldId id="4911" r:id="rId11"/>
    <p:sldId id="4994" r:id="rId12"/>
    <p:sldId id="4993" r:id="rId13"/>
    <p:sldId id="4997" r:id="rId14"/>
    <p:sldId id="5395" r:id="rId15"/>
    <p:sldId id="4924" r:id="rId16"/>
    <p:sldId id="4954" r:id="rId17"/>
    <p:sldId id="4953" r:id="rId18"/>
    <p:sldId id="4955" r:id="rId19"/>
    <p:sldId id="4956" r:id="rId20"/>
    <p:sldId id="4966" r:id="rId21"/>
    <p:sldId id="4969" r:id="rId22"/>
    <p:sldId id="4968" r:id="rId23"/>
    <p:sldId id="4998" r:id="rId24"/>
    <p:sldId id="4999" r:id="rId25"/>
    <p:sldId id="5000" r:id="rId26"/>
    <p:sldId id="5396" r:id="rId27"/>
    <p:sldId id="4922" r:id="rId28"/>
    <p:sldId id="4931" r:id="rId29"/>
    <p:sldId id="5004" r:id="rId30"/>
    <p:sldId id="5003" r:id="rId31"/>
    <p:sldId id="5002" r:id="rId32"/>
    <p:sldId id="5009" r:id="rId33"/>
    <p:sldId id="5010" r:id="rId34"/>
    <p:sldId id="5011" r:id="rId35"/>
    <p:sldId id="5012" r:id="rId36"/>
    <p:sldId id="5007" r:id="rId37"/>
    <p:sldId id="5006" r:id="rId38"/>
    <p:sldId id="5005" r:id="rId39"/>
    <p:sldId id="5397" r:id="rId40"/>
    <p:sldId id="4984" r:id="rId41"/>
    <p:sldId id="5013" r:id="rId42"/>
    <p:sldId id="5014" r:id="rId43"/>
    <p:sldId id="5015" r:id="rId44"/>
    <p:sldId id="5016" r:id="rId45"/>
    <p:sldId id="4982" r:id="rId46"/>
    <p:sldId id="4970" r:id="rId47"/>
    <p:sldId id="5018" r:id="rId48"/>
    <p:sldId id="5017" r:id="rId49"/>
    <p:sldId id="5398" r:id="rId50"/>
    <p:sldId id="4976" r:id="rId51"/>
    <p:sldId id="4980" r:id="rId52"/>
    <p:sldId id="4977" r:id="rId53"/>
    <p:sldId id="5021" r:id="rId54"/>
    <p:sldId id="5399" r:id="rId55"/>
    <p:sldId id="4983" r:id="rId56"/>
    <p:sldId id="4971" r:id="rId57"/>
    <p:sldId id="4958" r:id="rId58"/>
    <p:sldId id="5024" r:id="rId59"/>
    <p:sldId id="5400" r:id="rId60"/>
    <p:sldId id="5026" r:id="rId61"/>
    <p:sldId id="5401" r:id="rId62"/>
    <p:sldId id="5402" r:id="rId63"/>
    <p:sldId id="4941" r:id="rId64"/>
    <p:sldId id="364" r:id="rId65"/>
    <p:sldId id="5394"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C28"/>
    <a:srgbClr val="FFFF00"/>
    <a:srgbClr val="F2F2F2"/>
    <a:srgbClr val="F8F8F8"/>
    <a:srgbClr val="FFFFFF"/>
    <a:srgbClr val="E5E5E5"/>
    <a:srgbClr val="FFDE7C"/>
    <a:srgbClr val="ACC6D6"/>
    <a:srgbClr val="A0B6E0"/>
    <a:srgbClr val="667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1348" autoAdjust="0"/>
    <p:restoredTop sz="94249" autoAdjust="0"/>
  </p:normalViewPr>
  <p:slideViewPr>
    <p:cSldViewPr snapToGrid="0">
      <p:cViewPr varScale="1">
        <p:scale>
          <a:sx n="65" d="100"/>
          <a:sy n="65" d="100"/>
        </p:scale>
        <p:origin x="192" y="2280"/>
      </p:cViewPr>
      <p:guideLst/>
    </p:cSldViewPr>
  </p:slideViewPr>
  <p:notesTextViewPr>
    <p:cViewPr>
      <p:scale>
        <a:sx n="125" d="100"/>
        <a:sy n="125" d="100"/>
      </p:scale>
      <p:origin x="0" y="0"/>
    </p:cViewPr>
  </p:notesTextViewPr>
  <p:sorterViewPr>
    <p:cViewPr>
      <p:scale>
        <a:sx n="100" d="100"/>
        <a:sy n="100" d="100"/>
      </p:scale>
      <p:origin x="0" y="-10032"/>
    </p:cViewPr>
  </p:sorter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0CB8C-860E-4173-84BA-738E63A006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194C5-2002-4403-89E7-264490E4B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25E082-E3B8-49A7-BDD8-06F59FAA9BE7}" type="datetimeFigureOut">
              <a:rPr lang="en-US" smtClean="0"/>
              <a:t>3/1/24</a:t>
            </a:fld>
            <a:endParaRPr lang="en-US"/>
          </a:p>
        </p:txBody>
      </p:sp>
      <p:sp>
        <p:nvSpPr>
          <p:cNvPr id="4" name="Footer Placeholder 3">
            <a:extLst>
              <a:ext uri="{FF2B5EF4-FFF2-40B4-BE49-F238E27FC236}">
                <a16:creationId xmlns:a16="http://schemas.microsoft.com/office/drawing/2014/main" id="{82BFB121-6B5C-47ED-AC9C-7AEC4A5A32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6CF9A-5ACF-4D48-9882-18F35C9AF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A599E-D6F6-4749-B848-3CDC19067FB0}" type="slidenum">
              <a:rPr lang="en-US" smtClean="0"/>
              <a:t>‹#›</a:t>
            </a:fld>
            <a:endParaRPr lang="en-US"/>
          </a:p>
        </p:txBody>
      </p:sp>
    </p:spTree>
    <p:extLst>
      <p:ext uri="{BB962C8B-B14F-4D97-AF65-F5344CB8AC3E}">
        <p14:creationId xmlns:p14="http://schemas.microsoft.com/office/powerpoint/2010/main" val="8590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508E-BEF0-485A-A04B-872E534AD384}" type="datetimeFigureOut">
              <a:rPr lang="en-US" smtClean="0"/>
              <a:t>3/1/24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B70DC-70D4-4E47-A650-AEA54912CCC6}" type="slidenum">
              <a:rPr lang="en-US" smtClean="0"/>
              <a:t>‹#›</a:t>
            </a:fld>
            <a:endParaRPr lang="en-US" dirty="0"/>
          </a:p>
        </p:txBody>
      </p:sp>
    </p:spTree>
    <p:extLst>
      <p:ext uri="{BB962C8B-B14F-4D97-AF65-F5344CB8AC3E}">
        <p14:creationId xmlns:p14="http://schemas.microsoft.com/office/powerpoint/2010/main" val="40017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a:t>
            </a:fld>
            <a:endParaRPr lang="en-US" dirty="0"/>
          </a:p>
        </p:txBody>
      </p:sp>
    </p:spTree>
    <p:extLst>
      <p:ext uri="{BB962C8B-B14F-4D97-AF65-F5344CB8AC3E}">
        <p14:creationId xmlns:p14="http://schemas.microsoft.com/office/powerpoint/2010/main" val="366629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miracles in the gospels are performed by God. In the sermon the Sunday before Christmas, we read about Elizabeth becoming pregnant and Jesus’ virgin birth. In that story we also saw the angel Gabriel causing Zechariah to become mute.</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10</a:t>
            </a:fld>
            <a:endParaRPr lang="en-US" dirty="0"/>
          </a:p>
        </p:txBody>
      </p:sp>
    </p:spTree>
    <p:extLst>
      <p:ext uri="{BB962C8B-B14F-4D97-AF65-F5344CB8AC3E}">
        <p14:creationId xmlns:p14="http://schemas.microsoft.com/office/powerpoint/2010/main" val="1510460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miracles mentioned in the gospels were performed by people, such as the 12 disciples casting out demons and healing the sick, Peter walking on water, even an unnamed person casting out demons. </a:t>
            </a:r>
          </a:p>
        </p:txBody>
      </p:sp>
      <p:sp>
        <p:nvSpPr>
          <p:cNvPr id="4" name="Slide Number Placeholder 3"/>
          <p:cNvSpPr>
            <a:spLocks noGrp="1"/>
          </p:cNvSpPr>
          <p:nvPr>
            <p:ph type="sldNum" sz="quarter" idx="5"/>
          </p:nvPr>
        </p:nvSpPr>
        <p:spPr/>
        <p:txBody>
          <a:bodyPr/>
          <a:lstStyle/>
          <a:p>
            <a:fld id="{116B70DC-70D4-4E47-A650-AEA54912CCC6}" type="slidenum">
              <a:rPr lang="en-US" smtClean="0"/>
              <a:t>11</a:t>
            </a:fld>
            <a:endParaRPr lang="en-US" dirty="0"/>
          </a:p>
        </p:txBody>
      </p:sp>
    </p:spTree>
    <p:extLst>
      <p:ext uri="{BB962C8B-B14F-4D97-AF65-F5344CB8AC3E}">
        <p14:creationId xmlns:p14="http://schemas.microsoft.com/office/powerpoint/2010/main" val="3927349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most of the miracles mentioned in the gospels are performed by Jesus.  Some 61 out of 76 miracles were Jesus making the blind see, the lame walk, the deaf hear, and the dead rise from the grave. These miracles were announcing Jesus as the Messiah, the Christ, the son of the Living God.</a:t>
            </a:r>
          </a:p>
          <a:p>
            <a:endParaRPr lang="en-US" dirty="0"/>
          </a:p>
          <a:p>
            <a:r>
              <a:rPr lang="en-US" dirty="0"/>
              <a:t>A list of all the miracles in the gospels is available in an excel file that has been uploaded into this zoom chat, our Church WhatsApp group, and will be placed on our website, along with the slides, notes, and audio for this and the other sermons.</a:t>
            </a:r>
          </a:p>
        </p:txBody>
      </p:sp>
      <p:sp>
        <p:nvSpPr>
          <p:cNvPr id="4" name="Slide Number Placeholder 3"/>
          <p:cNvSpPr>
            <a:spLocks noGrp="1"/>
          </p:cNvSpPr>
          <p:nvPr>
            <p:ph type="sldNum" sz="quarter" idx="5"/>
          </p:nvPr>
        </p:nvSpPr>
        <p:spPr/>
        <p:txBody>
          <a:bodyPr/>
          <a:lstStyle/>
          <a:p>
            <a:fld id="{116B70DC-70D4-4E47-A650-AEA54912CCC6}" type="slidenum">
              <a:rPr lang="en-US" smtClean="0"/>
              <a:t>12</a:t>
            </a:fld>
            <a:endParaRPr lang="en-US" dirty="0"/>
          </a:p>
        </p:txBody>
      </p:sp>
    </p:spTree>
    <p:extLst>
      <p:ext uri="{BB962C8B-B14F-4D97-AF65-F5344CB8AC3E}">
        <p14:creationId xmlns:p14="http://schemas.microsoft.com/office/powerpoint/2010/main" val="1825709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these 10 miracles represent just a small number of the miracles proclaimed in the four gospels.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B70DC-70D4-4E47-A650-AEA54912C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413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“gospel” just simply means good news. The 4 gospel accounts by Matthew, Mark, Luke, and John give us 4 perspectives on this good news.</a:t>
            </a:r>
          </a:p>
        </p:txBody>
      </p:sp>
      <p:sp>
        <p:nvSpPr>
          <p:cNvPr id="4" name="Slide Number Placeholder 3"/>
          <p:cNvSpPr>
            <a:spLocks noGrp="1"/>
          </p:cNvSpPr>
          <p:nvPr>
            <p:ph type="sldNum" sz="quarter" idx="5"/>
          </p:nvPr>
        </p:nvSpPr>
        <p:spPr/>
        <p:txBody>
          <a:bodyPr/>
          <a:lstStyle/>
          <a:p>
            <a:fld id="{116B70DC-70D4-4E47-A650-AEA54912CCC6}" type="slidenum">
              <a:rPr lang="en-US" smtClean="0"/>
              <a:t>14</a:t>
            </a:fld>
            <a:endParaRPr lang="en-US" dirty="0"/>
          </a:p>
        </p:txBody>
      </p:sp>
    </p:spTree>
    <p:extLst>
      <p:ext uri="{BB962C8B-B14F-4D97-AF65-F5344CB8AC3E}">
        <p14:creationId xmlns:p14="http://schemas.microsoft.com/office/powerpoint/2010/main" val="2578704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two sermons in this series looked at John’s account of feeding of the 5,000 and turning water into wine. As you wind your way through John, you will come to the statement found in John 20:31 telling us why he wrote his gospel. He states that these are written so that you may continue to believe that Jesus is the Messiah, the Son of God, and that by believing in him you will have life by the power of his name.</a:t>
            </a:r>
          </a:p>
        </p:txBody>
      </p:sp>
      <p:sp>
        <p:nvSpPr>
          <p:cNvPr id="4" name="Slide Number Placeholder 3"/>
          <p:cNvSpPr>
            <a:spLocks noGrp="1"/>
          </p:cNvSpPr>
          <p:nvPr>
            <p:ph type="sldNum" sz="quarter" idx="5"/>
          </p:nvPr>
        </p:nvSpPr>
        <p:spPr/>
        <p:txBody>
          <a:bodyPr/>
          <a:lstStyle/>
          <a:p>
            <a:fld id="{116B70DC-70D4-4E47-A650-AEA54912CCC6}" type="slidenum">
              <a:rPr lang="en-US" smtClean="0"/>
              <a:t>15</a:t>
            </a:fld>
            <a:endParaRPr lang="en-US" dirty="0"/>
          </a:p>
        </p:txBody>
      </p:sp>
    </p:spTree>
    <p:extLst>
      <p:ext uri="{BB962C8B-B14F-4D97-AF65-F5344CB8AC3E}">
        <p14:creationId xmlns:p14="http://schemas.microsoft.com/office/powerpoint/2010/main" val="1873956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looked at Matthew’s account of calming the storm and casting out demons, we saw the main thrust of his gospel was to preach “repent of your sins and turn to God for the Kingdom of heaven is near” as mentioned by both John the Baptist and Jesus with both near the beginning of his gospel account</a:t>
            </a:r>
          </a:p>
        </p:txBody>
      </p:sp>
      <p:sp>
        <p:nvSpPr>
          <p:cNvPr id="4" name="Slide Number Placeholder 3"/>
          <p:cNvSpPr>
            <a:spLocks noGrp="1"/>
          </p:cNvSpPr>
          <p:nvPr>
            <p:ph type="sldNum" sz="quarter" idx="5"/>
          </p:nvPr>
        </p:nvSpPr>
        <p:spPr/>
        <p:txBody>
          <a:bodyPr/>
          <a:lstStyle/>
          <a:p>
            <a:fld id="{116B70DC-70D4-4E47-A650-AEA54912CCC6}" type="slidenum">
              <a:rPr lang="en-US" smtClean="0"/>
              <a:t>16</a:t>
            </a:fld>
            <a:endParaRPr lang="en-US" dirty="0"/>
          </a:p>
        </p:txBody>
      </p:sp>
    </p:spTree>
    <p:extLst>
      <p:ext uri="{BB962C8B-B14F-4D97-AF65-F5344CB8AC3E}">
        <p14:creationId xmlns:p14="http://schemas.microsoft.com/office/powerpoint/2010/main" val="1990401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looked at Luke’s account at a miraculous catch of fish and the virgin birth. There, we saw that Luke starts his gospel by telling us why he wrote his gospel, stating that . . .</a:t>
            </a:r>
          </a:p>
        </p:txBody>
      </p:sp>
      <p:sp>
        <p:nvSpPr>
          <p:cNvPr id="4" name="Slide Number Placeholder 3"/>
          <p:cNvSpPr>
            <a:spLocks noGrp="1"/>
          </p:cNvSpPr>
          <p:nvPr>
            <p:ph type="sldNum" sz="quarter" idx="5"/>
          </p:nvPr>
        </p:nvSpPr>
        <p:spPr/>
        <p:txBody>
          <a:bodyPr/>
          <a:lstStyle/>
          <a:p>
            <a:fld id="{116B70DC-70D4-4E47-A650-AEA54912CCC6}" type="slidenum">
              <a:rPr lang="en-US" smtClean="0"/>
              <a:t>17</a:t>
            </a:fld>
            <a:endParaRPr lang="en-US" dirty="0"/>
          </a:p>
        </p:txBody>
      </p:sp>
    </p:spTree>
    <p:extLst>
      <p:ext uri="{BB962C8B-B14F-4D97-AF65-F5344CB8AC3E}">
        <p14:creationId xmlns:p14="http://schemas.microsoft.com/office/powerpoint/2010/main" val="3201090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similar manner as Luke, Mark starts his gospel telling us why he wrote his gospel. Unlike Luke though, Mark does not waste words, he jumps straight in the deep end of the pool, he states that “This is the Good News about Jesus the Messiah, the Son of God”</a:t>
            </a:r>
          </a:p>
          <a:p>
            <a:endParaRPr lang="en-US" dirty="0"/>
          </a:p>
          <a:p>
            <a:r>
              <a:rPr lang="en-US" dirty="0"/>
              <a:t>This sense of urgency or immediacy sets Mark’s gospel apart from the others. </a:t>
            </a:r>
          </a:p>
        </p:txBody>
      </p:sp>
      <p:sp>
        <p:nvSpPr>
          <p:cNvPr id="4" name="Slide Number Placeholder 3"/>
          <p:cNvSpPr>
            <a:spLocks noGrp="1"/>
          </p:cNvSpPr>
          <p:nvPr>
            <p:ph type="sldNum" sz="quarter" idx="5"/>
          </p:nvPr>
        </p:nvSpPr>
        <p:spPr/>
        <p:txBody>
          <a:bodyPr/>
          <a:lstStyle/>
          <a:p>
            <a:fld id="{116B70DC-70D4-4E47-A650-AEA54912CCC6}" type="slidenum">
              <a:rPr lang="en-US" smtClean="0"/>
              <a:t>18</a:t>
            </a:fld>
            <a:endParaRPr lang="en-US" dirty="0"/>
          </a:p>
        </p:txBody>
      </p:sp>
    </p:spTree>
    <p:extLst>
      <p:ext uri="{BB962C8B-B14F-4D97-AF65-F5344CB8AC3E}">
        <p14:creationId xmlns:p14="http://schemas.microsoft.com/office/powerpoint/2010/main" val="1507227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Greek word </a:t>
            </a:r>
            <a:r>
              <a:rPr lang="el-GR" dirty="0"/>
              <a:t>εὐθύς</a:t>
            </a:r>
            <a:r>
              <a:rPr lang="en-US" dirty="0"/>
              <a:t> when used  adverbially (of time) means at once, immediately, forthwith, straightway.</a:t>
            </a:r>
          </a:p>
          <a:p>
            <a:endParaRPr lang="en-US" dirty="0"/>
          </a:p>
          <a:p>
            <a:r>
              <a:rPr lang="en-US" dirty="0"/>
              <a:t>Although it is used a total of 9 times by Matthew, Luke, and John, . . . </a:t>
            </a:r>
          </a:p>
        </p:txBody>
      </p:sp>
      <p:sp>
        <p:nvSpPr>
          <p:cNvPr id="4" name="Slide Number Placeholder 3"/>
          <p:cNvSpPr>
            <a:spLocks noGrp="1"/>
          </p:cNvSpPr>
          <p:nvPr>
            <p:ph type="sldNum" sz="quarter" idx="5"/>
          </p:nvPr>
        </p:nvSpPr>
        <p:spPr/>
        <p:txBody>
          <a:bodyPr/>
          <a:lstStyle/>
          <a:p>
            <a:fld id="{116B70DC-70D4-4E47-A650-AEA54912CCC6}" type="slidenum">
              <a:rPr lang="en-US" smtClean="0"/>
              <a:t>19</a:t>
            </a:fld>
            <a:endParaRPr lang="en-US" dirty="0"/>
          </a:p>
        </p:txBody>
      </p:sp>
    </p:spTree>
    <p:extLst>
      <p:ext uri="{BB962C8B-B14F-4D97-AF65-F5344CB8AC3E}">
        <p14:creationId xmlns:p14="http://schemas.microsoft.com/office/powerpoint/2010/main" val="28550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transformation is quite popular in today’s culture.</a:t>
            </a:r>
          </a:p>
        </p:txBody>
      </p:sp>
      <p:sp>
        <p:nvSpPr>
          <p:cNvPr id="4" name="Slide Number Placeholder 3"/>
          <p:cNvSpPr>
            <a:spLocks noGrp="1"/>
          </p:cNvSpPr>
          <p:nvPr>
            <p:ph type="sldNum" sz="quarter" idx="5"/>
          </p:nvPr>
        </p:nvSpPr>
        <p:spPr/>
        <p:txBody>
          <a:bodyPr/>
          <a:lstStyle/>
          <a:p>
            <a:fld id="{116B70DC-70D4-4E47-A650-AEA54912CCC6}" type="slidenum">
              <a:rPr lang="en-US" smtClean="0"/>
              <a:t>2</a:t>
            </a:fld>
            <a:endParaRPr lang="en-US" dirty="0"/>
          </a:p>
        </p:txBody>
      </p:sp>
    </p:spTree>
    <p:extLst>
      <p:ext uri="{BB962C8B-B14F-4D97-AF65-F5344CB8AC3E}">
        <p14:creationId xmlns:p14="http://schemas.microsoft.com/office/powerpoint/2010/main" val="2032061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used 40 times by Mark. So when you start with Mark </a:t>
            </a:r>
            <a:r>
              <a:rPr lang="en-US" dirty="0" err="1"/>
              <a:t>ch</a:t>
            </a:r>
            <a:r>
              <a:rPr lang="en-US" dirty="0"/>
              <a:t> 1, the account is fast paced, it just keeps moving non-stop. </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20</a:t>
            </a:fld>
            <a:endParaRPr lang="en-US" dirty="0"/>
          </a:p>
        </p:txBody>
      </p:sp>
    </p:spTree>
    <p:extLst>
      <p:ext uri="{BB962C8B-B14F-4D97-AF65-F5344CB8AC3E}">
        <p14:creationId xmlns:p14="http://schemas.microsoft.com/office/powerpoint/2010/main" val="1075781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young kids, you can tell how excited they are about something by how fast they talk.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people outgrow that. But not me. I just turned 50, and I still tend to speed up when I get to talking about something that excites me.  If you listen to some of my older sermons, this is very apparent, especially when I go through 60 slides in 20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And today I am excited about transformation, seeing Jesus transformed, and seeing how we can go from sin and suffering to being called, justified, and glorified</a:t>
            </a:r>
          </a:p>
        </p:txBody>
      </p:sp>
      <p:sp>
        <p:nvSpPr>
          <p:cNvPr id="4" name="Slide Number Placeholder 3"/>
          <p:cNvSpPr>
            <a:spLocks noGrp="1"/>
          </p:cNvSpPr>
          <p:nvPr>
            <p:ph type="sldNum" sz="quarter" idx="5"/>
          </p:nvPr>
        </p:nvSpPr>
        <p:spPr/>
        <p:txBody>
          <a:bodyPr/>
          <a:lstStyle/>
          <a:p>
            <a:fld id="{116B70DC-70D4-4E47-A650-AEA54912CCC6}" type="slidenum">
              <a:rPr lang="en-US" smtClean="0"/>
              <a:t>21</a:t>
            </a:fld>
            <a:endParaRPr lang="en-US" dirty="0"/>
          </a:p>
        </p:txBody>
      </p:sp>
    </p:spTree>
    <p:extLst>
      <p:ext uri="{BB962C8B-B14F-4D97-AF65-F5344CB8AC3E}">
        <p14:creationId xmlns:p14="http://schemas.microsoft.com/office/powerpoint/2010/main" val="1646835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22</a:t>
            </a:fld>
            <a:endParaRPr lang="en-US" dirty="0"/>
          </a:p>
        </p:txBody>
      </p:sp>
    </p:spTree>
    <p:extLst>
      <p:ext uri="{BB962C8B-B14F-4D97-AF65-F5344CB8AC3E}">
        <p14:creationId xmlns:p14="http://schemas.microsoft.com/office/powerpoint/2010/main" val="3750134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Scripture today falls within a section of Mark that is book-ended by stories of healing the blind. In the first story, in Bethsaida Jesus is led to a blind man, Jesus spits on the blind man’s eyes, then touched his eyes. But the blind man is only partially healed. He sees people but they look like trees walking. Jesus touches his eyes again and now he is completely healed! He can see everything clearly!   </a:t>
            </a:r>
          </a:p>
          <a:p>
            <a:endParaRPr lang="en-US" dirty="0"/>
          </a:p>
          <a:p>
            <a:r>
              <a:rPr lang="en-US" dirty="0"/>
              <a:t>This two-stage healing shows the progression of the disciples understanding, they partially understand, but not clearly.   </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23</a:t>
            </a:fld>
            <a:endParaRPr lang="en-US" dirty="0"/>
          </a:p>
        </p:txBody>
      </p:sp>
    </p:spTree>
    <p:extLst>
      <p:ext uri="{BB962C8B-B14F-4D97-AF65-F5344CB8AC3E}">
        <p14:creationId xmlns:p14="http://schemas.microsoft.com/office/powerpoint/2010/main" val="1467538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disciples un-clear understanding is shown in a series of events where Jesus foretells his death 3 times.  Each time Jesus foretells his death, the disciples do not understand as shown by their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first time Jesus foretells his death, Peter rebukes Jesus for saying he must suffer and be killed. That is where Jesus tells Peter “get behind me Satan.”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second time Jesus foretells his death, all the disciples are arguing about who is the greatest.  That is where Jesus uses a child to illustrate that who ever would be first, he must be last of all and servant of 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third time Jesus foretells his death, James and John ask to be seated at Jesus’ right hand. That is where Jesus responds with The cup that I drink you will drink, and with the baptism with which I am baptized, you will be baptized, 40 but to sit at my right hand or at my left is not mine to grant, but it is for those for whom it has been prepared.” </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24</a:t>
            </a:fld>
            <a:endParaRPr lang="en-US" dirty="0"/>
          </a:p>
        </p:txBody>
      </p:sp>
    </p:spTree>
    <p:extLst>
      <p:ext uri="{BB962C8B-B14F-4D97-AF65-F5344CB8AC3E}">
        <p14:creationId xmlns:p14="http://schemas.microsoft.com/office/powerpoint/2010/main" val="3032817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disciples un-clear understanding is shown in a series of events where Jesus foretells his death 3 times.  Each time Jesus foretells his death, the disciples do not understand as shown by their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first time Jesus foretells his death, Peter rebukes Jesus for saying he must suffer and be killed. That is where Jesus tells Peter “get behind me Satan.”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second time Jesus foretells his death, all the disciples are arguing about who is the greatest.  That is where Jesus uses a child to illustrate that who ever would be first, he must be last of all and servant of 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third time Jesus foretells his death, James and John ask to be seated at Jesus’ right hand. That is where Jesus responds with The cup that I drink you will drink, and with the baptism with which I am baptized, you will be baptized, 40 but to sit at my right hand or at my left is not mine to grant, but it is for those for whom it has been prepared.”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B70DC-70D4-4E47-A650-AEA54912C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152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pick in in Mark </a:t>
            </a:r>
            <a:r>
              <a:rPr lang="en-US" dirty="0" err="1"/>
              <a:t>ch</a:t>
            </a:r>
            <a:r>
              <a:rPr lang="en-US" dirty="0"/>
              <a:t> 9 vs 2</a:t>
            </a:r>
          </a:p>
        </p:txBody>
      </p:sp>
      <p:sp>
        <p:nvSpPr>
          <p:cNvPr id="4" name="Slide Number Placeholder 3"/>
          <p:cNvSpPr>
            <a:spLocks noGrp="1"/>
          </p:cNvSpPr>
          <p:nvPr>
            <p:ph type="sldNum" sz="quarter" idx="5"/>
          </p:nvPr>
        </p:nvSpPr>
        <p:spPr/>
        <p:txBody>
          <a:bodyPr/>
          <a:lstStyle/>
          <a:p>
            <a:fld id="{116B70DC-70D4-4E47-A650-AEA54912CCC6}" type="slidenum">
              <a:rPr lang="en-US" smtClean="0"/>
              <a:t>26</a:t>
            </a:fld>
            <a:endParaRPr lang="en-US" dirty="0"/>
          </a:p>
        </p:txBody>
      </p:sp>
    </p:spTree>
    <p:extLst>
      <p:ext uri="{BB962C8B-B14F-4D97-AF65-F5344CB8AC3E}">
        <p14:creationId xmlns:p14="http://schemas.microsoft.com/office/powerpoint/2010/main" val="3112505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27</a:t>
            </a:fld>
            <a:endParaRPr lang="en-US" dirty="0"/>
          </a:p>
        </p:txBody>
      </p:sp>
    </p:spTree>
    <p:extLst>
      <p:ext uri="{BB962C8B-B14F-4D97-AF65-F5344CB8AC3E}">
        <p14:creationId xmlns:p14="http://schemas.microsoft.com/office/powerpoint/2010/main" val="3466912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pick in in Mark </a:t>
            </a:r>
            <a:r>
              <a:rPr lang="en-US" dirty="0" err="1"/>
              <a:t>ch</a:t>
            </a:r>
            <a:r>
              <a:rPr lang="en-US" dirty="0"/>
              <a:t> 9 vs 2</a:t>
            </a:r>
          </a:p>
        </p:txBody>
      </p:sp>
      <p:sp>
        <p:nvSpPr>
          <p:cNvPr id="4" name="Slide Number Placeholder 3"/>
          <p:cNvSpPr>
            <a:spLocks noGrp="1"/>
          </p:cNvSpPr>
          <p:nvPr>
            <p:ph type="sldNum" sz="quarter" idx="5"/>
          </p:nvPr>
        </p:nvSpPr>
        <p:spPr/>
        <p:txBody>
          <a:bodyPr/>
          <a:lstStyle/>
          <a:p>
            <a:fld id="{116B70DC-70D4-4E47-A650-AEA54912CCC6}" type="slidenum">
              <a:rPr lang="en-US" smtClean="0"/>
              <a:t>28</a:t>
            </a:fld>
            <a:endParaRPr lang="en-US" dirty="0"/>
          </a:p>
        </p:txBody>
      </p:sp>
    </p:spTree>
    <p:extLst>
      <p:ext uri="{BB962C8B-B14F-4D97-AF65-F5344CB8AC3E}">
        <p14:creationId xmlns:p14="http://schemas.microsoft.com/office/powerpoint/2010/main" val="1873141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pick in in Mark </a:t>
            </a:r>
            <a:r>
              <a:rPr lang="en-US" dirty="0" err="1"/>
              <a:t>ch</a:t>
            </a:r>
            <a:r>
              <a:rPr lang="en-US" dirty="0"/>
              <a:t> 9 vs 2</a:t>
            </a:r>
          </a:p>
        </p:txBody>
      </p:sp>
      <p:sp>
        <p:nvSpPr>
          <p:cNvPr id="4" name="Slide Number Placeholder 3"/>
          <p:cNvSpPr>
            <a:spLocks noGrp="1"/>
          </p:cNvSpPr>
          <p:nvPr>
            <p:ph type="sldNum" sz="quarter" idx="5"/>
          </p:nvPr>
        </p:nvSpPr>
        <p:spPr/>
        <p:txBody>
          <a:bodyPr/>
          <a:lstStyle/>
          <a:p>
            <a:fld id="{116B70DC-70D4-4E47-A650-AEA54912CCC6}" type="slidenum">
              <a:rPr lang="en-US" smtClean="0"/>
              <a:t>30</a:t>
            </a:fld>
            <a:endParaRPr lang="en-US" dirty="0"/>
          </a:p>
        </p:txBody>
      </p:sp>
    </p:spTree>
    <p:extLst>
      <p:ext uri="{BB962C8B-B14F-4D97-AF65-F5344CB8AC3E}">
        <p14:creationId xmlns:p14="http://schemas.microsoft.com/office/powerpoint/2010/main" val="39898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TV shows such as Extreme Makeover, Home Edition and The Biggest Loser are watched by millions of viewers in many different countries. </a:t>
            </a:r>
          </a:p>
          <a:p>
            <a:endParaRPr lang="en-US" dirty="0"/>
          </a:p>
          <a:p>
            <a:r>
              <a:rPr lang="en-US" dirty="0"/>
              <a:t>People watch because they want to see the transformation.</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a:t>
            </a:fld>
            <a:endParaRPr lang="en-US" dirty="0"/>
          </a:p>
        </p:txBody>
      </p:sp>
    </p:spTree>
    <p:extLst>
      <p:ext uri="{BB962C8B-B14F-4D97-AF65-F5344CB8AC3E}">
        <p14:creationId xmlns:p14="http://schemas.microsoft.com/office/powerpoint/2010/main" val="292879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31</a:t>
            </a:fld>
            <a:endParaRPr lang="en-US" dirty="0"/>
          </a:p>
        </p:txBody>
      </p:sp>
    </p:spTree>
    <p:extLst>
      <p:ext uri="{BB962C8B-B14F-4D97-AF65-F5344CB8AC3E}">
        <p14:creationId xmlns:p14="http://schemas.microsoft.com/office/powerpoint/2010/main" val="3393346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pick in in Mark </a:t>
            </a:r>
            <a:r>
              <a:rPr lang="en-US" dirty="0" err="1"/>
              <a:t>ch</a:t>
            </a:r>
            <a:r>
              <a:rPr lang="en-US" dirty="0"/>
              <a:t> 9 vs 2</a:t>
            </a:r>
          </a:p>
        </p:txBody>
      </p:sp>
      <p:sp>
        <p:nvSpPr>
          <p:cNvPr id="4" name="Slide Number Placeholder 3"/>
          <p:cNvSpPr>
            <a:spLocks noGrp="1"/>
          </p:cNvSpPr>
          <p:nvPr>
            <p:ph type="sldNum" sz="quarter" idx="5"/>
          </p:nvPr>
        </p:nvSpPr>
        <p:spPr/>
        <p:txBody>
          <a:bodyPr/>
          <a:lstStyle/>
          <a:p>
            <a:fld id="{116B70DC-70D4-4E47-A650-AEA54912CCC6}" type="slidenum">
              <a:rPr lang="en-US" smtClean="0"/>
              <a:t>33</a:t>
            </a:fld>
            <a:endParaRPr lang="en-US" dirty="0"/>
          </a:p>
        </p:txBody>
      </p:sp>
    </p:spTree>
    <p:extLst>
      <p:ext uri="{BB962C8B-B14F-4D97-AF65-F5344CB8AC3E}">
        <p14:creationId xmlns:p14="http://schemas.microsoft.com/office/powerpoint/2010/main" val="1165891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pick in in Mark </a:t>
            </a:r>
            <a:r>
              <a:rPr lang="en-US" dirty="0" err="1"/>
              <a:t>ch</a:t>
            </a:r>
            <a:r>
              <a:rPr lang="en-US" dirty="0"/>
              <a:t> 9 vs 2</a:t>
            </a:r>
          </a:p>
        </p:txBody>
      </p:sp>
      <p:sp>
        <p:nvSpPr>
          <p:cNvPr id="4" name="Slide Number Placeholder 3"/>
          <p:cNvSpPr>
            <a:spLocks noGrp="1"/>
          </p:cNvSpPr>
          <p:nvPr>
            <p:ph type="sldNum" sz="quarter" idx="5"/>
          </p:nvPr>
        </p:nvSpPr>
        <p:spPr/>
        <p:txBody>
          <a:bodyPr/>
          <a:lstStyle/>
          <a:p>
            <a:fld id="{116B70DC-70D4-4E47-A650-AEA54912CCC6}" type="slidenum">
              <a:rPr lang="en-US" smtClean="0"/>
              <a:t>35</a:t>
            </a:fld>
            <a:endParaRPr lang="en-US" dirty="0"/>
          </a:p>
        </p:txBody>
      </p:sp>
    </p:spTree>
    <p:extLst>
      <p:ext uri="{BB962C8B-B14F-4D97-AF65-F5344CB8AC3E}">
        <p14:creationId xmlns:p14="http://schemas.microsoft.com/office/powerpoint/2010/main" val="466033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 disciples respond?</a:t>
            </a:r>
          </a:p>
        </p:txBody>
      </p:sp>
      <p:sp>
        <p:nvSpPr>
          <p:cNvPr id="4" name="Slide Number Placeholder 3"/>
          <p:cNvSpPr>
            <a:spLocks noGrp="1"/>
          </p:cNvSpPr>
          <p:nvPr>
            <p:ph type="sldNum" sz="quarter" idx="5"/>
          </p:nvPr>
        </p:nvSpPr>
        <p:spPr/>
        <p:txBody>
          <a:bodyPr/>
          <a:lstStyle/>
          <a:p>
            <a:fld id="{116B70DC-70D4-4E47-A650-AEA54912CCC6}" type="slidenum">
              <a:rPr lang="en-US" smtClean="0"/>
              <a:t>37</a:t>
            </a:fld>
            <a:endParaRPr lang="en-US" dirty="0"/>
          </a:p>
        </p:txBody>
      </p:sp>
    </p:spTree>
    <p:extLst>
      <p:ext uri="{BB962C8B-B14F-4D97-AF65-F5344CB8AC3E}">
        <p14:creationId xmlns:p14="http://schemas.microsoft.com/office/powerpoint/2010/main" val="2367047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 disciples respond?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B70DC-70D4-4E47-A650-AEA54912C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194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were terrified!  </a:t>
            </a:r>
          </a:p>
          <a:p>
            <a:endParaRPr lang="en-US" dirty="0"/>
          </a:p>
          <a:p>
            <a:r>
              <a:rPr lang="en-US" dirty="0"/>
              <a:t>How do you feel when you are terrified?  </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39</a:t>
            </a:fld>
            <a:endParaRPr lang="en-US" dirty="0"/>
          </a:p>
        </p:txBody>
      </p:sp>
    </p:spTree>
    <p:extLst>
      <p:ext uri="{BB962C8B-B14F-4D97-AF65-F5344CB8AC3E}">
        <p14:creationId xmlns:p14="http://schemas.microsoft.com/office/powerpoint/2010/main" val="3750695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emoji’s now to express our emotions.  But can an emoji truly express being terrified?</a:t>
            </a:r>
          </a:p>
        </p:txBody>
      </p:sp>
      <p:sp>
        <p:nvSpPr>
          <p:cNvPr id="4" name="Slide Number Placeholder 3"/>
          <p:cNvSpPr>
            <a:spLocks noGrp="1"/>
          </p:cNvSpPr>
          <p:nvPr>
            <p:ph type="sldNum" sz="quarter" idx="5"/>
          </p:nvPr>
        </p:nvSpPr>
        <p:spPr/>
        <p:txBody>
          <a:bodyPr/>
          <a:lstStyle/>
          <a:p>
            <a:fld id="{116B70DC-70D4-4E47-A650-AEA54912CCC6}" type="slidenum">
              <a:rPr lang="en-US" smtClean="0"/>
              <a:t>40</a:t>
            </a:fld>
            <a:endParaRPr lang="en-US" dirty="0"/>
          </a:p>
        </p:txBody>
      </p:sp>
    </p:spTree>
    <p:extLst>
      <p:ext uri="{BB962C8B-B14F-4D97-AF65-F5344CB8AC3E}">
        <p14:creationId xmlns:p14="http://schemas.microsoft.com/office/powerpoint/2010/main" val="2795248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41</a:t>
            </a:fld>
            <a:endParaRPr lang="en-US" dirty="0"/>
          </a:p>
        </p:txBody>
      </p:sp>
    </p:spTree>
    <p:extLst>
      <p:ext uri="{BB962C8B-B14F-4D97-AF65-F5344CB8AC3E}">
        <p14:creationId xmlns:p14="http://schemas.microsoft.com/office/powerpoint/2010/main" val="40524306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 3 Adam and Eve were afraid.  </a:t>
            </a:r>
          </a:p>
        </p:txBody>
      </p:sp>
      <p:sp>
        <p:nvSpPr>
          <p:cNvPr id="4" name="Slide Number Placeholder 3"/>
          <p:cNvSpPr>
            <a:spLocks noGrp="1"/>
          </p:cNvSpPr>
          <p:nvPr>
            <p:ph type="sldNum" sz="quarter" idx="5"/>
          </p:nvPr>
        </p:nvSpPr>
        <p:spPr/>
        <p:txBody>
          <a:bodyPr/>
          <a:lstStyle/>
          <a:p>
            <a:fld id="{116B70DC-70D4-4E47-A650-AEA54912CCC6}" type="slidenum">
              <a:rPr lang="en-US" smtClean="0"/>
              <a:t>42</a:t>
            </a:fld>
            <a:endParaRPr lang="en-US" dirty="0"/>
          </a:p>
        </p:txBody>
      </p:sp>
    </p:spTree>
    <p:extLst>
      <p:ext uri="{BB962C8B-B14F-4D97-AF65-F5344CB8AC3E}">
        <p14:creationId xmlns:p14="http://schemas.microsoft.com/office/powerpoint/2010/main" val="2147559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44</a:t>
            </a:fld>
            <a:endParaRPr lang="en-US" dirty="0"/>
          </a:p>
        </p:txBody>
      </p:sp>
    </p:spTree>
    <p:extLst>
      <p:ext uri="{BB962C8B-B14F-4D97-AF65-F5344CB8AC3E}">
        <p14:creationId xmlns:p14="http://schemas.microsoft.com/office/powerpoint/2010/main" val="125933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extreme Makeover, Home Edition, the transformation features a family that has faced some sort of recent or ongoing hardship who then receive a makeover of their home.</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a:t>
            </a:fld>
            <a:endParaRPr lang="en-US" dirty="0"/>
          </a:p>
        </p:txBody>
      </p:sp>
    </p:spTree>
    <p:extLst>
      <p:ext uri="{BB962C8B-B14F-4D97-AF65-F5344CB8AC3E}">
        <p14:creationId xmlns:p14="http://schemas.microsoft.com/office/powerpoint/2010/main" val="1984107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most of the miracles mentioned in the gospels are performed by Jesus.  Some 61 out of 76 miracles were Jesus making the blind see, the lame walk, the deaf hear, and the dead rise from the grave. These miracles were announcing Jesus as the Messiah, the Christ, the son of the Living God.</a:t>
            </a:r>
          </a:p>
          <a:p>
            <a:endParaRPr lang="en-US" dirty="0"/>
          </a:p>
          <a:p>
            <a:r>
              <a:rPr lang="en-US" dirty="0"/>
              <a:t>A list of all the miracles in the gospels is available in an excel file that has been uploaded into this zoom chat, our Church WhatsApp group, and will be placed on our website, along with the slides, notes, and audio for this and the other sermons.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B70DC-70D4-4E47-A650-AEA54912C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990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62</a:t>
            </a:fld>
            <a:endParaRPr lang="en-US" dirty="0"/>
          </a:p>
        </p:txBody>
      </p:sp>
    </p:spTree>
    <p:extLst>
      <p:ext uri="{BB962C8B-B14F-4D97-AF65-F5344CB8AC3E}">
        <p14:creationId xmlns:p14="http://schemas.microsoft.com/office/powerpoint/2010/main" val="4101164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1" dirty="0">
                <a:latin typeface="Arial" panose="020B0604020202020204" pitchFamily="34" charset="0"/>
                <a:ea typeface="ＭＳ Ｐゴシック" charset="0"/>
                <a:cs typeface="ＭＳ Ｐゴシック" charset="0"/>
              </a:rPr>
              <a:t>Miracles of Jesus (</a:t>
            </a:r>
            <a:r>
              <a:rPr lang="en-US" b="1" dirty="0" err="1">
                <a:latin typeface="Arial" panose="020B0604020202020204" pitchFamily="34" charset="0"/>
                <a:ea typeface="ＭＳ Ｐゴシック" charset="0"/>
                <a:cs typeface="ＭＳ Ｐゴシック" charset="0"/>
              </a:rPr>
              <a:t>mj</a:t>
            </a:r>
            <a:r>
              <a:rPr lang="en-US" b="1" dirty="0">
                <a:latin typeface="Arial" panose="020B0604020202020204" pitchFamily="34" charset="0"/>
                <a:ea typeface="ＭＳ Ｐゴシック" charset="0"/>
                <a:cs typeface="ＭＳ Ｐゴシック" charset="0"/>
              </a:rPr>
              <a:t>)</a:t>
            </a:r>
          </a:p>
        </p:txBody>
      </p:sp>
    </p:spTree>
    <p:extLst>
      <p:ext uri="{BB962C8B-B14F-4D97-AF65-F5344CB8AC3E}">
        <p14:creationId xmlns:p14="http://schemas.microsoft.com/office/powerpoint/2010/main" val="3152821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theme of transforming homes is not limited to reality TV shows as seen in an Extreme Makeover of a 5-room HDB flat in Singapore featured on a Singapore home improvement website. </a:t>
            </a:r>
          </a:p>
          <a:p>
            <a:endParaRPr lang="en-US" dirty="0"/>
          </a:p>
          <a:p>
            <a:r>
              <a:rPr lang="en-US" dirty="0"/>
              <a:t>https://www.redbrickhomes.sg/extreme-makeover-this-5-room-hdb-flaunts-a-simple-and-luxurious-look/</a:t>
            </a:r>
          </a:p>
        </p:txBody>
      </p:sp>
      <p:sp>
        <p:nvSpPr>
          <p:cNvPr id="4" name="Slide Number Placeholder 3"/>
          <p:cNvSpPr>
            <a:spLocks noGrp="1"/>
          </p:cNvSpPr>
          <p:nvPr>
            <p:ph type="sldNum" sz="quarter" idx="5"/>
          </p:nvPr>
        </p:nvSpPr>
        <p:spPr/>
        <p:txBody>
          <a:bodyPr/>
          <a:lstStyle/>
          <a:p>
            <a:fld id="{116B70DC-70D4-4E47-A650-AEA54912CCC6}" type="slidenum">
              <a:rPr lang="en-US" smtClean="0"/>
              <a:t>5</a:t>
            </a:fld>
            <a:endParaRPr lang="en-US" dirty="0"/>
          </a:p>
        </p:txBody>
      </p:sp>
    </p:spTree>
    <p:extLst>
      <p:ext uri="{BB962C8B-B14F-4D97-AF65-F5344CB8AC3E}">
        <p14:creationId xmlns:p14="http://schemas.microsoft.com/office/powerpoint/2010/main" val="166616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Houses are not the only things we like to see transformed. In the Biggest Loser, contestants can lose up to half of their original bodyweight.</a:t>
            </a:r>
          </a:p>
        </p:txBody>
      </p:sp>
      <p:sp>
        <p:nvSpPr>
          <p:cNvPr id="4" name="Slide Number Placeholder 3"/>
          <p:cNvSpPr>
            <a:spLocks noGrp="1"/>
          </p:cNvSpPr>
          <p:nvPr>
            <p:ph type="sldNum" sz="quarter" idx="5"/>
          </p:nvPr>
        </p:nvSpPr>
        <p:spPr/>
        <p:txBody>
          <a:bodyPr/>
          <a:lstStyle/>
          <a:p>
            <a:fld id="{116B70DC-70D4-4E47-A650-AEA54912CCC6}" type="slidenum">
              <a:rPr lang="en-US" smtClean="0"/>
              <a:t>6</a:t>
            </a:fld>
            <a:endParaRPr lang="en-US" dirty="0"/>
          </a:p>
        </p:txBody>
      </p:sp>
    </p:spTree>
    <p:extLst>
      <p:ext uri="{BB962C8B-B14F-4D97-AF65-F5344CB8AC3E}">
        <p14:creationId xmlns:p14="http://schemas.microsoft.com/office/powerpoint/2010/main" val="367453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scripture, found in Mark chapter 9, vs 2-13 is also about a transformation.  This transformation is known as the Transfiguration of Jesus.</a:t>
            </a:r>
          </a:p>
          <a:p>
            <a:endParaRPr lang="en-US" dirty="0"/>
          </a:p>
          <a:p>
            <a:r>
              <a:rPr lang="en-US" dirty="0"/>
              <a:t>Transformation is an important theme in the Bible. The passage we read together earlier was from Paul’s letter to the Romans, </a:t>
            </a:r>
            <a:r>
              <a:rPr lang="en-US" dirty="0" err="1"/>
              <a:t>ch</a:t>
            </a:r>
            <a:r>
              <a:rPr lang="en-US" dirty="0"/>
              <a:t> 8 vs 19-30 was about transformation.  As we saw in Romans 8:30, reading now from the ESV, Paul writes that “and those whom he predestined he also called, and those whom he called he also justified, and those whom he justified he also glorified.” </a:t>
            </a:r>
          </a:p>
          <a:p>
            <a:endParaRPr lang="en-US" dirty="0"/>
          </a:p>
          <a:p>
            <a:r>
              <a:rPr lang="en-US" dirty="0"/>
              <a:t>To go from sin and suffering to being called, justified, and glorified is an extreme transformation.  So how do we get to that transformation?  We look to Jesus.  That is what we are going to do today.  We will look at Jesus and his “transfiguration” or “transformation.”</a:t>
            </a:r>
          </a:p>
          <a:p>
            <a:endParaRPr lang="en-US" dirty="0"/>
          </a:p>
          <a:p>
            <a:r>
              <a:rPr lang="en-US" dirty="0"/>
              <a:t>We will see how it affected the disciples and how it should affect us.</a:t>
            </a:r>
          </a:p>
        </p:txBody>
      </p:sp>
      <p:sp>
        <p:nvSpPr>
          <p:cNvPr id="4" name="Slide Number Placeholder 3"/>
          <p:cNvSpPr>
            <a:spLocks noGrp="1"/>
          </p:cNvSpPr>
          <p:nvPr>
            <p:ph type="sldNum" sz="quarter" idx="5"/>
          </p:nvPr>
        </p:nvSpPr>
        <p:spPr/>
        <p:txBody>
          <a:bodyPr/>
          <a:lstStyle/>
          <a:p>
            <a:fld id="{116B70DC-70D4-4E47-A650-AEA54912CCC6}" type="slidenum">
              <a:rPr lang="en-US" smtClean="0"/>
              <a:t>7</a:t>
            </a:fld>
            <a:endParaRPr lang="en-US" dirty="0"/>
          </a:p>
        </p:txBody>
      </p:sp>
    </p:spTree>
    <p:extLst>
      <p:ext uri="{BB962C8B-B14F-4D97-AF65-F5344CB8AC3E}">
        <p14:creationId xmlns:p14="http://schemas.microsoft.com/office/powerpoint/2010/main" val="1064784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the final part of our 10-part series on some of the Miracles of Jesus.</a:t>
            </a:r>
          </a:p>
        </p:txBody>
      </p:sp>
      <p:sp>
        <p:nvSpPr>
          <p:cNvPr id="4" name="Slide Number Placeholder 3"/>
          <p:cNvSpPr>
            <a:spLocks noGrp="1"/>
          </p:cNvSpPr>
          <p:nvPr>
            <p:ph type="sldNum" sz="quarter" idx="5"/>
          </p:nvPr>
        </p:nvSpPr>
        <p:spPr/>
        <p:txBody>
          <a:bodyPr/>
          <a:lstStyle/>
          <a:p>
            <a:fld id="{116B70DC-70D4-4E47-A650-AEA54912CCC6}" type="slidenum">
              <a:rPr lang="en-US" smtClean="0"/>
              <a:t>8</a:t>
            </a:fld>
            <a:endParaRPr lang="en-US" dirty="0"/>
          </a:p>
        </p:txBody>
      </p:sp>
    </p:spTree>
    <p:extLst>
      <p:ext uri="{BB962C8B-B14F-4D97-AF65-F5344CB8AC3E}">
        <p14:creationId xmlns:p14="http://schemas.microsoft.com/office/powerpoint/2010/main" val="48036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these 10 miracles represent just a small number of the miracles proclaimed in the four gospels.</a:t>
            </a:r>
          </a:p>
        </p:txBody>
      </p:sp>
      <p:sp>
        <p:nvSpPr>
          <p:cNvPr id="4" name="Slide Number Placeholder 3"/>
          <p:cNvSpPr>
            <a:spLocks noGrp="1"/>
          </p:cNvSpPr>
          <p:nvPr>
            <p:ph type="sldNum" sz="quarter" idx="5"/>
          </p:nvPr>
        </p:nvSpPr>
        <p:spPr/>
        <p:txBody>
          <a:bodyPr/>
          <a:lstStyle/>
          <a:p>
            <a:fld id="{116B70DC-70D4-4E47-A650-AEA54912CCC6}" type="slidenum">
              <a:rPr lang="en-US" smtClean="0"/>
              <a:t>9</a:t>
            </a:fld>
            <a:endParaRPr lang="en-US" dirty="0"/>
          </a:p>
        </p:txBody>
      </p:sp>
    </p:spTree>
    <p:extLst>
      <p:ext uri="{BB962C8B-B14F-4D97-AF65-F5344CB8AC3E}">
        <p14:creationId xmlns:p14="http://schemas.microsoft.com/office/powerpoint/2010/main" val="415380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8076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46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5_Blank">
    <p:bg>
      <p:bgPr>
        <a:solidFill>
          <a:schemeClr val="bg1"/>
        </a:solidFill>
        <a:effectLst/>
      </p:bgPr>
    </p:bg>
    <p:spTree>
      <p:nvGrpSpPr>
        <p:cNvPr id="1" name=""/>
        <p:cNvGrpSpPr/>
        <p:nvPr/>
      </p:nvGrpSpPr>
      <p:grpSpPr>
        <a:xfrm>
          <a:off x="0" y="0"/>
          <a:ext cx="0" cy="0"/>
          <a:chOff x="0" y="0"/>
          <a:chExt cx="0" cy="0"/>
        </a:xfrm>
      </p:grpSpPr>
      <p:pic>
        <p:nvPicPr>
          <p:cNvPr id="4" name="Picture 3" descr="Light trails of traffic at night">
            <a:extLst>
              <a:ext uri="{FF2B5EF4-FFF2-40B4-BE49-F238E27FC236}">
                <a16:creationId xmlns:a16="http://schemas.microsoft.com/office/drawing/2014/main" id="{372DB6D1-58AD-4220-84EE-9B3A522737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01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7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3E8EB1-481E-4BBA-9E94-A2F2E768833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34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8_Blank">
    <p:bg>
      <p:bgPr>
        <a:solidFill>
          <a:schemeClr val="bg1"/>
        </a:solidFill>
        <a:effectLst/>
      </p:bgPr>
    </p:bg>
    <p:spTree>
      <p:nvGrpSpPr>
        <p:cNvPr id="1" name=""/>
        <p:cNvGrpSpPr/>
        <p:nvPr/>
      </p:nvGrpSpPr>
      <p:grpSpPr>
        <a:xfrm>
          <a:off x="0" y="0"/>
          <a:ext cx="0" cy="0"/>
          <a:chOff x="0" y="0"/>
          <a:chExt cx="0" cy="0"/>
        </a:xfrm>
      </p:grpSpPr>
      <p:pic>
        <p:nvPicPr>
          <p:cNvPr id="4" name="Picture 3" descr="Glacial flow with an orange path">
            <a:extLst>
              <a:ext uri="{FF2B5EF4-FFF2-40B4-BE49-F238E27FC236}">
                <a16:creationId xmlns:a16="http://schemas.microsoft.com/office/drawing/2014/main" id="{50DD6C01-0AD7-454A-8B08-34BFF3E32582}"/>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20" y="10"/>
            <a:ext cx="9143980" cy="6856614"/>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086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1660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Blank">
    <p:bg>
      <p:bgPr>
        <a:solidFill>
          <a:schemeClr val="bg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F901F96-5ED0-4711-AE17-7C9245AEC6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 y="10"/>
            <a:ext cx="9141694"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2761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4_Blank">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94850D-BE1E-4371-8FE1-646B5D09EF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2306" y="0"/>
            <a:ext cx="9141694"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6090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Blank">
    <p:bg>
      <p:bgPr>
        <a:solidFill>
          <a:schemeClr val="bg1"/>
        </a:solidFill>
        <a:effectLst/>
      </p:bgPr>
    </p:bg>
    <p:spTree>
      <p:nvGrpSpPr>
        <p:cNvPr id="1" name=""/>
        <p:cNvGrpSpPr/>
        <p:nvPr/>
      </p:nvGrpSpPr>
      <p:grpSpPr>
        <a:xfrm>
          <a:off x="0" y="0"/>
          <a:ext cx="0" cy="0"/>
          <a:chOff x="0" y="0"/>
          <a:chExt cx="0" cy="0"/>
        </a:xfrm>
      </p:grpSpPr>
      <p:pic>
        <p:nvPicPr>
          <p:cNvPr id="2" name="Picture 1" descr="A network made up of connected lines and dots">
            <a:extLst>
              <a:ext uri="{FF2B5EF4-FFF2-40B4-BE49-F238E27FC236}">
                <a16:creationId xmlns:a16="http://schemas.microsoft.com/office/drawing/2014/main" id="{CB177CE1-9F26-43B5-A00E-E5BD8B96A2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b="-1"/>
          <a:stretch/>
        </p:blipFill>
        <p:spPr>
          <a:xfrm>
            <a:off x="2286" y="10"/>
            <a:ext cx="9141714" cy="6857990"/>
          </a:xfrm>
          <a:prstGeom prst="rect">
            <a:avLst/>
          </a:prstGeom>
        </p:spPr>
      </p:pic>
      <p:sp>
        <p:nvSpPr>
          <p:cNvPr id="3" name="Rectangle 2">
            <a:extLst>
              <a:ext uri="{FF2B5EF4-FFF2-40B4-BE49-F238E27FC236}">
                <a16:creationId xmlns:a16="http://schemas.microsoft.com/office/drawing/2014/main" id="{C301904A-13D1-4A06-94C2-58BC0520067E}"/>
              </a:ext>
            </a:extLst>
          </p:cNvPr>
          <p:cNvSpPr/>
          <p:nvPr userDrawn="1"/>
        </p:nvSpPr>
        <p:spPr>
          <a:xfrm>
            <a:off x="390708" y="6200642"/>
            <a:ext cx="6515100" cy="149279"/>
          </a:xfrm>
          <a:prstGeom prst="rect">
            <a:avLst/>
          </a:prstGeom>
          <a:solidFill>
            <a:srgbClr val="ED75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45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Blank">
    <p:bg>
      <p:bgPr>
        <a:solidFill>
          <a:srgbClr val="9BAFB5"/>
        </a:solidFill>
        <a:effectLst/>
      </p:bgPr>
    </p:bg>
    <p:spTree>
      <p:nvGrpSpPr>
        <p:cNvPr id="1" name=""/>
        <p:cNvGrpSpPr/>
        <p:nvPr/>
      </p:nvGrpSpPr>
      <p:grpSpPr>
        <a:xfrm>
          <a:off x="0" y="0"/>
          <a:ext cx="0" cy="0"/>
          <a:chOff x="0" y="0"/>
          <a:chExt cx="0" cy="0"/>
        </a:xfrm>
      </p:grpSpPr>
      <p:pic>
        <p:nvPicPr>
          <p:cNvPr id="2" name="Picture 2" descr="Timelapse Photography Off Water Fountain">
            <a:extLst>
              <a:ext uri="{FF2B5EF4-FFF2-40B4-BE49-F238E27FC236}">
                <a16:creationId xmlns:a16="http://schemas.microsoft.com/office/drawing/2014/main" id="{5AAEC7A2-F2B6-42FF-B890-59450FD51E2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ilhouette photo of man on cliff during sunset">
            <a:extLst>
              <a:ext uri="{FF2B5EF4-FFF2-40B4-BE49-F238E27FC236}">
                <a16:creationId xmlns:a16="http://schemas.microsoft.com/office/drawing/2014/main" id="{73C69D56-71A3-495A-882B-D39F75DD1D0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blue and brown painted wall">
            <a:extLst>
              <a:ext uri="{FF2B5EF4-FFF2-40B4-BE49-F238E27FC236}">
                <a16:creationId xmlns:a16="http://schemas.microsoft.com/office/drawing/2014/main" id="{B821515F-AAB1-4480-BFB3-9E40227049B9}"/>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BE9C527-5211-42E1-85BB-B56D3165E4E2}"/>
              </a:ext>
            </a:extLst>
          </p:cNvPr>
          <p:cNvSpPr txBox="1">
            <a:spLocks/>
          </p:cNvSpPr>
          <p:nvPr userDrawn="1"/>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p:txBody>
      </p:sp>
    </p:spTree>
    <p:extLst>
      <p:ext uri="{BB962C8B-B14F-4D97-AF65-F5344CB8AC3E}">
        <p14:creationId xmlns:p14="http://schemas.microsoft.com/office/powerpoint/2010/main" val="457952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9BAFB5"/>
        </a:solidFill>
        <a:effectLst/>
      </p:bgPr>
    </p:bg>
    <p:spTree>
      <p:nvGrpSpPr>
        <p:cNvPr id="1" name=""/>
        <p:cNvGrpSpPr/>
        <p:nvPr/>
      </p:nvGrpSpPr>
      <p:grpSpPr>
        <a:xfrm>
          <a:off x="0" y="0"/>
          <a:ext cx="0" cy="0"/>
          <a:chOff x="0" y="0"/>
          <a:chExt cx="0" cy="0"/>
        </a:xfrm>
      </p:grpSpPr>
      <p:pic>
        <p:nvPicPr>
          <p:cNvPr id="2" name="Picture 2" descr="Timelapse Photography Off Water Fountain">
            <a:extLst>
              <a:ext uri="{FF2B5EF4-FFF2-40B4-BE49-F238E27FC236}">
                <a16:creationId xmlns:a16="http://schemas.microsoft.com/office/drawing/2014/main" id="{5AAEC7A2-F2B6-42FF-B890-59450FD51E2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ilhouette photo of man on cliff during sunset">
            <a:extLst>
              <a:ext uri="{FF2B5EF4-FFF2-40B4-BE49-F238E27FC236}">
                <a16:creationId xmlns:a16="http://schemas.microsoft.com/office/drawing/2014/main" id="{73C69D56-71A3-495A-882B-D39F75DD1D0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blue and brown painted wall">
            <a:extLst>
              <a:ext uri="{FF2B5EF4-FFF2-40B4-BE49-F238E27FC236}">
                <a16:creationId xmlns:a16="http://schemas.microsoft.com/office/drawing/2014/main" id="{B821515F-AAB1-4480-BFB3-9E40227049B9}"/>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174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96592200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40172597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1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3429000"/>
            <a:ext cx="9144000" cy="3429000"/>
          </a:xfrm>
          <a:prstGeom prst="rect">
            <a:avLst/>
          </a:prstGeom>
          <a:solidFill>
            <a:srgbClr val="638C80">
              <a:alpha val="29804"/>
            </a:srgbClr>
          </a:solidFill>
        </p:spPr>
      </p:sp>
    </p:spTree>
    <p:extLst>
      <p:ext uri="{BB962C8B-B14F-4D97-AF65-F5344CB8AC3E}">
        <p14:creationId xmlns:p14="http://schemas.microsoft.com/office/powerpoint/2010/main" val="1432634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8243370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i="0">
                <a:latin typeface="Arial" panose="020B0604020202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i="0">
                <a:latin typeface="Arial" panose="020B0604020202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266824817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19284379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355322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b="1" i="0">
                <a:latin typeface="Arial" panose="020B0604020202020204" pitchFamily="34" charset="0"/>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287054671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b="1" i="0">
                <a:latin typeface="Arial" panose="020B0604020202020204" pitchFamily="34" charset="0"/>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102819737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85491853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365159774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C0D556E-1B47-E145-B343-9708077C202E}" type="slidenum">
              <a:rPr lang="en-US" smtClean="0"/>
              <a:pPr>
                <a:defRPr/>
              </a:pPr>
              <a:t>‹#›</a:t>
            </a:fld>
            <a:endParaRPr lang="en-US" dirty="0"/>
          </a:p>
        </p:txBody>
      </p:sp>
    </p:spTree>
    <p:extLst>
      <p:ext uri="{BB962C8B-B14F-4D97-AF65-F5344CB8AC3E}">
        <p14:creationId xmlns:p14="http://schemas.microsoft.com/office/powerpoint/2010/main" val="9421846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576F-054B-4BA4-8073-B089207B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128257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5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16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0_Blank">
    <p:bg>
      <p:bgPr>
        <a:solidFill>
          <a:schemeClr val="tx1"/>
        </a:solidFill>
        <a:effectLst/>
      </p:bgPr>
    </p:bg>
    <p:spTree>
      <p:nvGrpSpPr>
        <p:cNvPr id="1" name=""/>
        <p:cNvGrpSpPr/>
        <p:nvPr/>
      </p:nvGrpSpPr>
      <p:grpSpPr>
        <a:xfrm>
          <a:off x="0" y="0"/>
          <a:ext cx="0" cy="0"/>
          <a:chOff x="0" y="0"/>
          <a:chExt cx="0" cy="0"/>
        </a:xfrm>
      </p:grpSpPr>
      <p:pic>
        <p:nvPicPr>
          <p:cNvPr id="3" name="Picture 2" descr="Question mark on green pastel background">
            <a:extLst>
              <a:ext uri="{FF2B5EF4-FFF2-40B4-BE49-F238E27FC236}">
                <a16:creationId xmlns:a16="http://schemas.microsoft.com/office/drawing/2014/main" id="{66C3B878-1147-4DE9-AB5E-1191107A91E1}"/>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a:off x="5648769" y="0"/>
            <a:ext cx="3486687" cy="6858000"/>
          </a:xfrm>
          <a:prstGeom prst="rect">
            <a:avLst/>
          </a:prstGeom>
        </p:spPr>
      </p:pic>
      <p:pic>
        <p:nvPicPr>
          <p:cNvPr id="4" name="Picture 3" descr="Question mark on green pastel background">
            <a:extLst>
              <a:ext uri="{FF2B5EF4-FFF2-40B4-BE49-F238E27FC236}">
                <a16:creationId xmlns:a16="http://schemas.microsoft.com/office/drawing/2014/main" id="{491624BB-4465-46F3-9ECD-BABD7DB6F66F}"/>
              </a:ext>
            </a:extLst>
          </p:cNvPr>
          <p:cNvPicPr>
            <a:picLocks noChangeAspect="1"/>
          </p:cNvPicPr>
          <p:nvPr userDrawn="1"/>
        </p:nvPicPr>
        <p:blipFill rotWithShape="1">
          <a:blip r:embed="rId3" cstate="email">
            <a:alphaModFix amt="50000"/>
            <a:extLst>
              <a:ext uri="{28A0092B-C50C-407E-A947-70E740481C1C}">
                <a14:useLocalDpi xmlns:a14="http://schemas.microsoft.com/office/drawing/2010/main"/>
              </a:ext>
            </a:extLst>
          </a:blip>
          <a:srcRect/>
          <a:stretch/>
        </p:blipFill>
        <p:spPr>
          <a:xfrm>
            <a:off x="8543" y="1"/>
            <a:ext cx="5640225" cy="6857999"/>
          </a:xfrm>
          <a:prstGeom prst="rect">
            <a:avLst/>
          </a:prstGeom>
        </p:spPr>
      </p:pic>
    </p:spTree>
    <p:extLst>
      <p:ext uri="{BB962C8B-B14F-4D97-AF65-F5344CB8AC3E}">
        <p14:creationId xmlns:p14="http://schemas.microsoft.com/office/powerpoint/2010/main" val="2074871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9_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C5AAD9-F5B6-4BBA-AC1E-C7704D2E09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312160" cy="6858000"/>
          </a:xfrm>
          <a:prstGeom prst="rect">
            <a:avLst/>
          </a:prstGeom>
        </p:spPr>
      </p:pic>
    </p:spTree>
    <p:extLst>
      <p:ext uri="{BB962C8B-B14F-4D97-AF65-F5344CB8AC3E}">
        <p14:creationId xmlns:p14="http://schemas.microsoft.com/office/powerpoint/2010/main" val="6150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0_Blank">
    <p:bg>
      <p:bgPr>
        <a:solidFill>
          <a:schemeClr val="bg1"/>
        </a:solidFill>
        <a:effectLst/>
      </p:bgPr>
    </p:bg>
    <p:spTree>
      <p:nvGrpSpPr>
        <p:cNvPr id="1" name=""/>
        <p:cNvGrpSpPr/>
        <p:nvPr/>
      </p:nvGrpSpPr>
      <p:grpSpPr>
        <a:xfrm>
          <a:off x="0" y="0"/>
          <a:ext cx="0" cy="0"/>
          <a:chOff x="0" y="0"/>
          <a:chExt cx="0" cy="0"/>
        </a:xfrm>
      </p:grpSpPr>
      <p:pic>
        <p:nvPicPr>
          <p:cNvPr id="2" name="Picture 1" descr="Snow-covered mountain peak">
            <a:extLst>
              <a:ext uri="{FF2B5EF4-FFF2-40B4-BE49-F238E27FC236}">
                <a16:creationId xmlns:a16="http://schemas.microsoft.com/office/drawing/2014/main" id="{69FC2946-6EB8-45BC-863F-47EE4C52BA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06" y="10"/>
            <a:ext cx="9141694"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25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6_Blank">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057337-F1C1-4743-9DD2-698598C915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 b="-2"/>
          <a:stretch/>
        </p:blipFill>
        <p:spPr>
          <a:xfrm>
            <a:off x="20" y="10"/>
            <a:ext cx="9143980"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C1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40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274635"/>
      </p:ext>
    </p:extLst>
  </p:cSld>
  <p:clrMap bg1="lt1" tx1="dk1" bg2="lt2" tx2="dk2" accent1="accent1" accent2="accent2" accent3="accent3" accent4="accent4" accent5="accent5" accent6="accent6" hlink="hlink" folHlink="folHlink"/>
  <p:sldLayoutIdLst>
    <p:sldLayoutId id="2147483669" r:id="rId1"/>
    <p:sldLayoutId id="2147483709" r:id="rId2"/>
    <p:sldLayoutId id="2147483676" r:id="rId3"/>
    <p:sldLayoutId id="2147483671" r:id="rId4"/>
    <p:sldLayoutId id="2147483722" r:id="rId5"/>
    <p:sldLayoutId id="2147483730" r:id="rId6"/>
    <p:sldLayoutId id="2147483729" r:id="rId7"/>
    <p:sldLayoutId id="2147483721" r:id="rId8"/>
    <p:sldLayoutId id="2147483726" r:id="rId9"/>
    <p:sldLayoutId id="2147483725" r:id="rId10"/>
    <p:sldLayoutId id="2147483727" r:id="rId11"/>
    <p:sldLayoutId id="2147483728" r:id="rId12"/>
    <p:sldLayoutId id="2147483723" r:id="rId13"/>
    <p:sldLayoutId id="2147483724" r:id="rId14"/>
    <p:sldLayoutId id="2147483719" r:id="rId15"/>
    <p:sldLayoutId id="2147483717" r:id="rId16"/>
    <p:sldLayoutId id="2147483718" r:id="rId17"/>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8"/>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78" fontAlgn="base">
              <a:spcBef>
                <a:spcPct val="0"/>
              </a:spcBef>
              <a:spcAft>
                <a:spcPct val="0"/>
              </a:spcAft>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78" fontAlgn="base">
              <a:spcBef>
                <a:spcPct val="0"/>
              </a:spcBef>
              <a:spcAft>
                <a:spcPct val="0"/>
              </a:spcAft>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dirty="0"/>
          </a:p>
        </p:txBody>
      </p:sp>
    </p:spTree>
    <p:extLst>
      <p:ext uri="{BB962C8B-B14F-4D97-AF65-F5344CB8AC3E}">
        <p14:creationId xmlns:p14="http://schemas.microsoft.com/office/powerpoint/2010/main" val="2894677290"/>
      </p:ext>
    </p:extLst>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8.xml"/><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09028BB3-CE4C-482C-B7FC-AA0A231DFC2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866" r="-2" b="-2"/>
          <a:stretch/>
        </p:blipFill>
        <p:spPr bwMode="auto">
          <a:xfrm>
            <a:off x="20" y="0"/>
            <a:ext cx="6125037" cy="685800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70420" y="1348782"/>
            <a:ext cx="701278"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5"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470495" y="1000124"/>
            <a:ext cx="571626"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B6E33828-17BF-4948-8759-736537141143}"/>
              </a:ext>
            </a:extLst>
          </p:cNvPr>
          <p:cNvSpPr txBox="1"/>
          <p:nvPr/>
        </p:nvSpPr>
        <p:spPr>
          <a:xfrm>
            <a:off x="6125057" y="2503112"/>
            <a:ext cx="3018943" cy="584775"/>
          </a:xfrm>
          <a:prstGeom prst="rect">
            <a:avLst/>
          </a:prstGeom>
          <a:noFill/>
        </p:spPr>
        <p:txBody>
          <a:bodyPr wrap="square">
            <a:spAutoFit/>
          </a:bodyPr>
          <a:lstStyle>
            <a:defPPr>
              <a:defRPr lang="en-US"/>
            </a:defPPr>
            <a:lvl1pPr algn="ctr">
              <a:defRPr sz="3200" b="1" i="0">
                <a:solidFill>
                  <a:srgbClr val="000000"/>
                </a:solidFill>
                <a:effectLst/>
                <a:latin typeface="system-ui"/>
              </a:defRPr>
            </a:lvl1pPr>
          </a:lstStyle>
          <a:p>
            <a:r>
              <a:rPr lang="ar-JO" dirty="0">
                <a:latin typeface="Arial" panose="020B0604020202020204" pitchFamily="34" charset="0"/>
                <a:cs typeface="Arial" panose="020B0604020202020204" pitchFamily="34" charset="0"/>
              </a:rPr>
              <a:t>التجلي</a:t>
            </a: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F4E5FFD-84E4-40A7-9F6F-D782AB57058E}"/>
              </a:ext>
            </a:extLst>
          </p:cNvPr>
          <p:cNvSpPr txBox="1"/>
          <p:nvPr/>
        </p:nvSpPr>
        <p:spPr>
          <a:xfrm>
            <a:off x="6125057" y="4323190"/>
            <a:ext cx="3018943" cy="523220"/>
          </a:xfrm>
          <a:prstGeom prst="rect">
            <a:avLst/>
          </a:prstGeom>
          <a:noFill/>
        </p:spPr>
        <p:txBody>
          <a:bodyPr wrap="square">
            <a:spAutoFit/>
          </a:bodyPr>
          <a:lstStyle/>
          <a:p>
            <a:pPr algn="ctr"/>
            <a:r>
              <a:rPr lang="ar-JO" sz="2800" b="1" dirty="0">
                <a:solidFill>
                  <a:srgbClr val="000000"/>
                </a:solidFill>
                <a:effectLst/>
                <a:latin typeface="Arial" panose="020B0604020202020204" pitchFamily="34" charset="0"/>
                <a:cs typeface="Arial" panose="020B0604020202020204" pitchFamily="34" charset="0"/>
              </a:rPr>
              <a:t>مرقس 9: 2-13</a:t>
            </a:r>
            <a:endParaRPr lang="en-US"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2725D04-EDBB-FF4B-9261-F935FBDDD5CE}"/>
              </a:ext>
            </a:extLst>
          </p:cNvPr>
          <p:cNvSpPr>
            <a:spLocks noChangeArrowheads="1"/>
          </p:cNvSpPr>
          <p:nvPr/>
        </p:nvSpPr>
        <p:spPr bwMode="auto">
          <a:xfrm>
            <a:off x="-18" y="5624889"/>
            <a:ext cx="9143998" cy="123694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277" fontAlgn="base">
              <a:spcBef>
                <a:spcPct val="20000"/>
              </a:spcBef>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تم وعظها من قبل مات لايلي</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في كنيسة الطرق المتقاطعة الدولية سنغافورة</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CICFamily.com</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تم تحميلها من قبل د. ريك جريفيث</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t>
            </a: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الملفات بلغات عدة للتحميل المجاني على</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BibleStudyDownloads.org</a:t>
            </a:r>
          </a:p>
        </p:txBody>
      </p:sp>
    </p:spTree>
    <p:extLst>
      <p:ext uri="{BB962C8B-B14F-4D97-AF65-F5344CB8AC3E}">
        <p14:creationId xmlns:p14="http://schemas.microsoft.com/office/powerpoint/2010/main" val="74390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9947853-AA95-486C-9773-0D24F9636DA8}"/>
              </a:ext>
            </a:extLst>
          </p:cNvPr>
          <p:cNvGraphicFramePr>
            <a:graphicFrameLocks noGrp="1"/>
          </p:cNvGraphicFramePr>
          <p:nvPr>
            <p:extLst>
              <p:ext uri="{D42A27DB-BD31-4B8C-83A1-F6EECF244321}">
                <p14:modId xmlns:p14="http://schemas.microsoft.com/office/powerpoint/2010/main" val="320925372"/>
              </p:ext>
            </p:extLst>
          </p:nvPr>
        </p:nvGraphicFramePr>
        <p:xfrm>
          <a:off x="482599" y="729204"/>
          <a:ext cx="8178801" cy="5151892"/>
        </p:xfrm>
        <a:graphic>
          <a:graphicData uri="http://schemas.openxmlformats.org/drawingml/2006/table">
            <a:tbl>
              <a:tblPr firstRow="1" bandRow="1">
                <a:noFill/>
                <a:tableStyleId>{5C22544A-7EE6-4342-B048-85BDC9FD1C3A}</a:tableStyleId>
              </a:tblPr>
              <a:tblGrid>
                <a:gridCol w="426333">
                  <a:extLst>
                    <a:ext uri="{9D8B030D-6E8A-4147-A177-3AD203B41FA5}">
                      <a16:colId xmlns:a16="http://schemas.microsoft.com/office/drawing/2014/main" val="343343791"/>
                    </a:ext>
                  </a:extLst>
                </a:gridCol>
                <a:gridCol w="3575981">
                  <a:extLst>
                    <a:ext uri="{9D8B030D-6E8A-4147-A177-3AD203B41FA5}">
                      <a16:colId xmlns:a16="http://schemas.microsoft.com/office/drawing/2014/main" val="3589267237"/>
                    </a:ext>
                  </a:extLst>
                </a:gridCol>
                <a:gridCol w="1161143">
                  <a:extLst>
                    <a:ext uri="{9D8B030D-6E8A-4147-A177-3AD203B41FA5}">
                      <a16:colId xmlns:a16="http://schemas.microsoft.com/office/drawing/2014/main" val="2403966217"/>
                    </a:ext>
                  </a:extLst>
                </a:gridCol>
                <a:gridCol w="1030514">
                  <a:extLst>
                    <a:ext uri="{9D8B030D-6E8A-4147-A177-3AD203B41FA5}">
                      <a16:colId xmlns:a16="http://schemas.microsoft.com/office/drawing/2014/main" val="3204653995"/>
                    </a:ext>
                  </a:extLst>
                </a:gridCol>
                <a:gridCol w="972458">
                  <a:extLst>
                    <a:ext uri="{9D8B030D-6E8A-4147-A177-3AD203B41FA5}">
                      <a16:colId xmlns:a16="http://schemas.microsoft.com/office/drawing/2014/main" val="1365574229"/>
                    </a:ext>
                  </a:extLst>
                </a:gridCol>
                <a:gridCol w="1012372">
                  <a:extLst>
                    <a:ext uri="{9D8B030D-6E8A-4147-A177-3AD203B41FA5}">
                      <a16:colId xmlns:a16="http://schemas.microsoft.com/office/drawing/2014/main" val="1078049029"/>
                    </a:ext>
                  </a:extLst>
                </a:gridCol>
              </a:tblGrid>
              <a:tr h="463089">
                <a:tc>
                  <a:txBody>
                    <a:bodyPr/>
                    <a:lstStyle/>
                    <a:p>
                      <a:pPr algn="ctr" fontAlgn="b"/>
                      <a:r>
                        <a:rPr lang="en-US" sz="1600" b="1" i="0" u="sng" strike="noStrike" cap="none" spc="0" dirty="0">
                          <a:solidFill>
                            <a:schemeClr val="bg1"/>
                          </a:solidFill>
                          <a:effectLst/>
                          <a:latin typeface="Arial" panose="020B0604020202020204" pitchFamily="34" charset="0"/>
                          <a:cs typeface="Arial" panose="020B0604020202020204" pitchFamily="34" charset="0"/>
                        </a:rPr>
                        <a:t>#</a:t>
                      </a: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العنوان</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مت</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مر</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لو</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يو</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94264724"/>
                  </a:ext>
                </a:extLst>
              </a:tr>
              <a:tr h="573313">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1</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ar-JO" sz="2000" b="1" i="0" u="none" strike="noStrike" cap="none" spc="0" dirty="0">
                          <a:solidFill>
                            <a:schemeClr val="tx1"/>
                          </a:solidFill>
                          <a:effectLst/>
                          <a:latin typeface="Arial" panose="020B0604020202020204" pitchFamily="34" charset="0"/>
                          <a:cs typeface="Arial" panose="020B0604020202020204" pitchFamily="34" charset="0"/>
                        </a:rPr>
                        <a:t>جعل الملاك زكريا صامتاً</a:t>
                      </a:r>
                      <a:endParaRPr lang="en-US" sz="20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ar-JO" sz="1500" b="1" i="0" u="none" strike="noStrike" cap="none" spc="0" dirty="0">
                          <a:solidFill>
                            <a:schemeClr val="tx1"/>
                          </a:solidFill>
                          <a:effectLst/>
                          <a:latin typeface="Arial" panose="020B0604020202020204" pitchFamily="34" charset="0"/>
                          <a:cs typeface="Arial" panose="020B0604020202020204" pitchFamily="34" charset="0"/>
                        </a:rPr>
                        <a:t>لو 1: 18-20</a:t>
                      </a:r>
                      <a:endParaRPr lang="en-US" sz="15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19180551"/>
                  </a:ext>
                </a:extLst>
              </a:tr>
              <a:tr h="359983">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2</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r>
                        <a:rPr lang="ar-JO" sz="2000" b="1" i="0" u="none" strike="noStrike" cap="none" spc="0" dirty="0">
                          <a:solidFill>
                            <a:schemeClr val="tx1"/>
                          </a:solidFill>
                          <a:effectLst/>
                          <a:latin typeface="Arial" panose="020B0604020202020204" pitchFamily="34" charset="0"/>
                          <a:cs typeface="Arial" panose="020B0604020202020204" pitchFamily="34" charset="0"/>
                        </a:rPr>
                        <a:t>أصبحت أليصابات حبلى</a:t>
                      </a:r>
                      <a:endParaRPr lang="en-US" sz="20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لو 1: 8-25</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7976166"/>
                  </a:ext>
                </a:extLst>
              </a:tr>
              <a:tr h="359983">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3</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ar-JO" sz="2000" b="1" i="0" u="none" strike="noStrike" cap="none" spc="0" dirty="0">
                          <a:solidFill>
                            <a:schemeClr val="tx1"/>
                          </a:solidFill>
                          <a:effectLst/>
                          <a:latin typeface="Arial" panose="020B0604020202020204" pitchFamily="34" charset="0"/>
                          <a:cs typeface="Arial" panose="020B0604020202020204" pitchFamily="34" charset="0"/>
                        </a:rPr>
                        <a:t>ميلاد يسوع العذراوي</a:t>
                      </a:r>
                      <a:endParaRPr lang="en-US" sz="20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مت 1: 18-25</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لو 2: 6-7</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36342928"/>
                  </a:ext>
                </a:extLst>
              </a:tr>
              <a:tr h="359983">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4</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r>
                        <a:rPr lang="ar-JO" sz="2000" b="1" i="0" u="none" strike="noStrike" cap="none" spc="0" dirty="0">
                          <a:solidFill>
                            <a:schemeClr val="tx1"/>
                          </a:solidFill>
                          <a:effectLst/>
                          <a:latin typeface="Arial" panose="020B0604020202020204" pitchFamily="34" charset="0"/>
                          <a:cs typeface="Arial" panose="020B0604020202020204" pitchFamily="34" charset="0"/>
                        </a:rPr>
                        <a:t>ظهور نجم بيت لحم</a:t>
                      </a:r>
                      <a:endParaRPr lang="en-US" sz="20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مت 2: 1-10</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352664"/>
                  </a:ext>
                </a:extLst>
              </a:tr>
              <a:tr h="573313">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5</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ar-JO" sz="2000" b="1" i="0" u="none" strike="noStrike" cap="none" spc="0" dirty="0">
                          <a:solidFill>
                            <a:schemeClr val="tx1"/>
                          </a:solidFill>
                          <a:effectLst/>
                          <a:latin typeface="Arial" panose="020B0604020202020204" pitchFamily="34" charset="0"/>
                          <a:cs typeface="Arial" panose="020B0604020202020204" pitchFamily="34" charset="0"/>
                        </a:rPr>
                        <a:t>نزول الروح كحمامة وصوت من السماء</a:t>
                      </a:r>
                      <a:endParaRPr lang="en-US" sz="20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مت 3: 16-17</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ar-JO" sz="1500" b="1" i="0" u="none" strike="noStrike" cap="none" spc="0" dirty="0">
                          <a:solidFill>
                            <a:schemeClr val="tx1"/>
                          </a:solidFill>
                          <a:effectLst/>
                          <a:latin typeface="Arial" panose="020B0604020202020204" pitchFamily="34" charset="0"/>
                          <a:cs typeface="Arial" panose="020B0604020202020204" pitchFamily="34" charset="0"/>
                        </a:rPr>
                        <a:t>مر 10: 1-11</a:t>
                      </a:r>
                      <a:endParaRPr lang="en-US" sz="15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ar-JO" sz="1500" b="1" i="0" u="none" strike="noStrike" cap="none" spc="0" dirty="0">
                          <a:solidFill>
                            <a:schemeClr val="tx1"/>
                          </a:solidFill>
                          <a:effectLst/>
                          <a:latin typeface="Arial" panose="020B0604020202020204" pitchFamily="34" charset="0"/>
                          <a:cs typeface="Arial" panose="020B0604020202020204" pitchFamily="34" charset="0"/>
                        </a:rPr>
                        <a:t>لو 3: 21-22</a:t>
                      </a:r>
                      <a:endParaRPr lang="en-US" sz="15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715606236"/>
                  </a:ext>
                </a:extLst>
              </a:tr>
              <a:tr h="359983">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6</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r>
                        <a:rPr lang="ar-JO" sz="2000" b="1" i="0" u="none" strike="noStrike" cap="none" spc="0" dirty="0">
                          <a:solidFill>
                            <a:schemeClr val="tx1"/>
                          </a:solidFill>
                          <a:effectLst/>
                          <a:latin typeface="Arial" panose="020B0604020202020204" pitchFamily="34" charset="0"/>
                          <a:cs typeface="Arial" panose="020B0604020202020204" pitchFamily="34" charset="0"/>
                        </a:rPr>
                        <a:t>الظلمة تغطي الأرض</a:t>
                      </a:r>
                      <a:endParaRPr lang="en-US" sz="20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مت 27: 45</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مر 15: 33</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لو 23: 4</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38411251"/>
                  </a:ext>
                </a:extLst>
              </a:tr>
              <a:tr h="573313">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7</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ar-JO" sz="2000" b="1" i="0" u="none" strike="noStrike" cap="none" spc="0" dirty="0">
                          <a:solidFill>
                            <a:schemeClr val="tx1"/>
                          </a:solidFill>
                          <a:effectLst/>
                          <a:latin typeface="Arial" panose="020B0604020202020204" pitchFamily="34" charset="0"/>
                          <a:cs typeface="Arial" panose="020B0604020202020204" pitchFamily="34" charset="0"/>
                        </a:rPr>
                        <a:t>شق حجاب الهيكل إلى نصفين</a:t>
                      </a:r>
                      <a:endParaRPr lang="en-US" sz="20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مت 27: 51</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مر 15: 38</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لو 23: 45</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223875833"/>
                  </a:ext>
                </a:extLst>
              </a:tr>
              <a:tr h="359983">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8</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r>
                        <a:rPr lang="ar-JO" sz="2000" b="1" i="0" u="none" strike="noStrike" cap="none" spc="0" dirty="0">
                          <a:solidFill>
                            <a:schemeClr val="tx1"/>
                          </a:solidFill>
                          <a:effectLst/>
                          <a:latin typeface="Arial" panose="020B0604020202020204" pitchFamily="34" charset="0"/>
                          <a:cs typeface="Arial" panose="020B0604020202020204" pitchFamily="34" charset="0"/>
                        </a:rPr>
                        <a:t>زلزال في أورشليم</a:t>
                      </a:r>
                      <a:endParaRPr lang="en-US" sz="20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مت 27: 51</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9941028"/>
                  </a:ext>
                </a:extLst>
              </a:tr>
              <a:tr h="359983">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9</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ar-JO" sz="2000" b="1" i="0" u="none" strike="noStrike" cap="none" spc="0" dirty="0">
                          <a:solidFill>
                            <a:schemeClr val="tx1"/>
                          </a:solidFill>
                          <a:effectLst/>
                          <a:latin typeface="Arial" panose="020B0604020202020204" pitchFamily="34" charset="0"/>
                          <a:cs typeface="Arial" panose="020B0604020202020204" pitchFamily="34" charset="0"/>
                        </a:rPr>
                        <a:t>قيامة القديسين</a:t>
                      </a:r>
                      <a:endParaRPr lang="en-US" sz="20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ar-JO" sz="1500" b="1" i="0" u="none" strike="noStrike" cap="none" spc="0" dirty="0">
                          <a:solidFill>
                            <a:schemeClr val="tx1"/>
                          </a:solidFill>
                          <a:effectLst/>
                          <a:latin typeface="Arial" panose="020B0604020202020204" pitchFamily="34" charset="0"/>
                          <a:cs typeface="Arial" panose="020B0604020202020204" pitchFamily="34" charset="0"/>
                        </a:rPr>
                        <a:t>مت 27: 52-53</a:t>
                      </a:r>
                      <a:endParaRPr lang="en-US" sz="15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635225235"/>
                  </a:ext>
                </a:extLst>
              </a:tr>
              <a:tr h="359983">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10</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r>
                        <a:rPr lang="ar-JO" sz="2000" b="1" i="0" u="none" strike="noStrike" cap="none" spc="0" dirty="0">
                          <a:solidFill>
                            <a:schemeClr val="tx1"/>
                          </a:solidFill>
                          <a:effectLst/>
                          <a:latin typeface="Arial" panose="020B0604020202020204" pitchFamily="34" charset="0"/>
                          <a:cs typeface="Arial" panose="020B0604020202020204" pitchFamily="34" charset="0"/>
                        </a:rPr>
                        <a:t>قيامة يسوع من الموت</a:t>
                      </a:r>
                      <a:endParaRPr lang="en-US" sz="20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مت 28: 2-7</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مر 16: 5-8</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ar-JO" sz="1600" b="1" i="0" u="none" strike="noStrike" cap="none" spc="0" dirty="0">
                          <a:solidFill>
                            <a:schemeClr val="tx1"/>
                          </a:solidFill>
                          <a:effectLst/>
                          <a:latin typeface="Arial" panose="020B0604020202020204" pitchFamily="34" charset="0"/>
                          <a:cs typeface="Arial" panose="020B0604020202020204" pitchFamily="34" charset="0"/>
                        </a:rPr>
                        <a:t>لو 24: 4-7</a:t>
                      </a:r>
                      <a:endParaRPr lang="en-US" sz="16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ar-JO" sz="1500" b="1" i="0" u="none" strike="noStrike" cap="none" spc="0" dirty="0">
                          <a:solidFill>
                            <a:schemeClr val="tx1"/>
                          </a:solidFill>
                          <a:effectLst/>
                          <a:latin typeface="Arial" panose="020B0604020202020204" pitchFamily="34" charset="0"/>
                          <a:cs typeface="Arial" panose="020B0604020202020204" pitchFamily="34" charset="0"/>
                        </a:rPr>
                        <a:t>يو 20: 1-10</a:t>
                      </a:r>
                      <a:endParaRPr lang="en-US" sz="1500" b="1" i="0" u="none" strike="noStrike" cap="none" spc="0" dirty="0">
                        <a:solidFill>
                          <a:schemeClr val="tx1"/>
                        </a:solidFill>
                        <a:effectLst/>
                        <a:latin typeface="Arial" panose="020B0604020202020204" pitchFamily="34" charset="0"/>
                        <a:cs typeface="Arial" panose="020B0604020202020204" pitchFamily="34" charset="0"/>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92876199"/>
                  </a:ext>
                </a:extLst>
              </a:tr>
            </a:tbl>
          </a:graphicData>
        </a:graphic>
      </p:graphicFrame>
    </p:spTree>
    <p:extLst>
      <p:ext uri="{BB962C8B-B14F-4D97-AF65-F5344CB8AC3E}">
        <p14:creationId xmlns:p14="http://schemas.microsoft.com/office/powerpoint/2010/main" val="297736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9947853-AA95-486C-9773-0D24F9636DA8}"/>
              </a:ext>
            </a:extLst>
          </p:cNvPr>
          <p:cNvGraphicFramePr>
            <a:graphicFrameLocks noGrp="1"/>
          </p:cNvGraphicFramePr>
          <p:nvPr>
            <p:extLst>
              <p:ext uri="{D42A27DB-BD31-4B8C-83A1-F6EECF244321}">
                <p14:modId xmlns:p14="http://schemas.microsoft.com/office/powerpoint/2010/main" val="2159979506"/>
              </p:ext>
            </p:extLst>
          </p:nvPr>
        </p:nvGraphicFramePr>
        <p:xfrm>
          <a:off x="482599" y="836080"/>
          <a:ext cx="8178801" cy="3773649"/>
        </p:xfrm>
        <a:graphic>
          <a:graphicData uri="http://schemas.openxmlformats.org/drawingml/2006/table">
            <a:tbl>
              <a:tblPr firstRow="1" bandRow="1">
                <a:noFill/>
                <a:tableStyleId>{5C22544A-7EE6-4342-B048-85BDC9FD1C3A}</a:tableStyleId>
              </a:tblPr>
              <a:tblGrid>
                <a:gridCol w="426333">
                  <a:extLst>
                    <a:ext uri="{9D8B030D-6E8A-4147-A177-3AD203B41FA5}">
                      <a16:colId xmlns:a16="http://schemas.microsoft.com/office/drawing/2014/main" val="343343791"/>
                    </a:ext>
                  </a:extLst>
                </a:gridCol>
                <a:gridCol w="3045551">
                  <a:extLst>
                    <a:ext uri="{9D8B030D-6E8A-4147-A177-3AD203B41FA5}">
                      <a16:colId xmlns:a16="http://schemas.microsoft.com/office/drawing/2014/main" val="3589267237"/>
                    </a:ext>
                  </a:extLst>
                </a:gridCol>
                <a:gridCol w="1187533">
                  <a:extLst>
                    <a:ext uri="{9D8B030D-6E8A-4147-A177-3AD203B41FA5}">
                      <a16:colId xmlns:a16="http://schemas.microsoft.com/office/drawing/2014/main" val="2403966217"/>
                    </a:ext>
                  </a:extLst>
                </a:gridCol>
                <a:gridCol w="1534554">
                  <a:extLst>
                    <a:ext uri="{9D8B030D-6E8A-4147-A177-3AD203B41FA5}">
                      <a16:colId xmlns:a16="http://schemas.microsoft.com/office/drawing/2014/main" val="3204653995"/>
                    </a:ext>
                  </a:extLst>
                </a:gridCol>
                <a:gridCol w="1374900">
                  <a:extLst>
                    <a:ext uri="{9D8B030D-6E8A-4147-A177-3AD203B41FA5}">
                      <a16:colId xmlns:a16="http://schemas.microsoft.com/office/drawing/2014/main" val="1365574229"/>
                    </a:ext>
                  </a:extLst>
                </a:gridCol>
                <a:gridCol w="609930">
                  <a:extLst>
                    <a:ext uri="{9D8B030D-6E8A-4147-A177-3AD203B41FA5}">
                      <a16:colId xmlns:a16="http://schemas.microsoft.com/office/drawing/2014/main" val="1078049029"/>
                    </a:ext>
                  </a:extLst>
                </a:gridCol>
              </a:tblGrid>
              <a:tr h="463089">
                <a:tc>
                  <a:txBody>
                    <a:bodyPr/>
                    <a:lstStyle/>
                    <a:p>
                      <a:pPr algn="ctr" fontAlgn="b"/>
                      <a:r>
                        <a:rPr lang="en-US" sz="1600" b="1" i="0" u="sng" strike="noStrike" cap="none" spc="0" dirty="0">
                          <a:solidFill>
                            <a:schemeClr val="bg1"/>
                          </a:solidFill>
                          <a:effectLst/>
                          <a:latin typeface="Arial" panose="020B0604020202020204" pitchFamily="34" charset="0"/>
                          <a:cs typeface="Arial" panose="020B0604020202020204" pitchFamily="34" charset="0"/>
                        </a:rPr>
                        <a:t>#</a:t>
                      </a: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العنوان</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مت</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مر</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لو</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يو</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94264724"/>
                  </a:ext>
                </a:extLst>
              </a:tr>
              <a:tr h="573313">
                <a:tc>
                  <a:txBody>
                    <a:bodyPr/>
                    <a:lstStyle/>
                    <a:p>
                      <a:pPr algn="ctr" fontAlgn="b"/>
                      <a:r>
                        <a:rPr lang="ar-JO" sz="2100" b="1" i="0" u="none" strike="noStrike" cap="none" spc="0" dirty="0">
                          <a:solidFill>
                            <a:schemeClr val="tx1"/>
                          </a:solidFill>
                          <a:effectLst/>
                          <a:latin typeface="Arial" panose="020B0604020202020204" pitchFamily="34" charset="0"/>
                          <a:cs typeface="Arial" panose="020B0604020202020204" pitchFamily="34" charset="0"/>
                        </a:rPr>
                        <a:t>1</a:t>
                      </a:r>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ctr"/>
                      <a:r>
                        <a:rPr lang="ar-JO" sz="2100" b="1" i="0" u="none" strike="noStrike" cap="none" spc="0" dirty="0">
                          <a:solidFill>
                            <a:schemeClr val="tx1"/>
                          </a:solidFill>
                          <a:effectLst/>
                          <a:latin typeface="Arial" panose="020B0604020202020204" pitchFamily="34" charset="0"/>
                          <a:cs typeface="Arial" panose="020B0604020202020204" pitchFamily="34" charset="0"/>
                        </a:rPr>
                        <a:t>الإثنا عشر يطردون الشياطين ويشفون المرضى</a:t>
                      </a:r>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ctr"/>
                      <a:r>
                        <a:rPr lang="ar-JO" sz="2100" b="1" i="0" u="none" strike="noStrike" cap="none" spc="0" dirty="0">
                          <a:solidFill>
                            <a:schemeClr val="tx1"/>
                          </a:solidFill>
                          <a:effectLst/>
                          <a:latin typeface="Arial" panose="020B0604020202020204" pitchFamily="34" charset="0"/>
                          <a:cs typeface="Arial" panose="020B0604020202020204" pitchFamily="34" charset="0"/>
                        </a:rPr>
                        <a:t>مر 6: 13</a:t>
                      </a:r>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19180551"/>
                  </a:ext>
                </a:extLst>
              </a:tr>
              <a:tr h="359983">
                <a:tc>
                  <a:txBody>
                    <a:bodyPr/>
                    <a:lstStyle/>
                    <a:p>
                      <a:pPr algn="ctr" fontAlgn="b"/>
                      <a:r>
                        <a:rPr lang="ar-JO" sz="2100" b="1" i="0" u="none" strike="noStrike" cap="none" spc="0" dirty="0">
                          <a:solidFill>
                            <a:schemeClr val="tx1"/>
                          </a:solidFill>
                          <a:effectLst/>
                          <a:latin typeface="Arial" panose="020B0604020202020204" pitchFamily="34" charset="0"/>
                          <a:cs typeface="Arial" panose="020B0604020202020204" pitchFamily="34" charset="0"/>
                        </a:rPr>
                        <a:t>2</a:t>
                      </a:r>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ar-JO" sz="2100" b="1" i="0" u="none" strike="noStrike" cap="none" spc="0" dirty="0">
                          <a:solidFill>
                            <a:schemeClr val="tx1"/>
                          </a:solidFill>
                          <a:effectLst/>
                          <a:latin typeface="Arial" panose="020B0604020202020204" pitchFamily="34" charset="0"/>
                          <a:cs typeface="Arial" panose="020B0604020202020204" pitchFamily="34" charset="0"/>
                        </a:rPr>
                        <a:t>رجل غير معروف             يطرد الشياطين</a:t>
                      </a:r>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ar-JO" sz="2100" b="1" i="0" u="none" strike="noStrike" cap="none" spc="0" dirty="0">
                          <a:solidFill>
                            <a:schemeClr val="tx1"/>
                          </a:solidFill>
                          <a:effectLst/>
                          <a:latin typeface="Arial" panose="020B0604020202020204" pitchFamily="34" charset="0"/>
                          <a:cs typeface="Arial" panose="020B0604020202020204" pitchFamily="34" charset="0"/>
                        </a:rPr>
                        <a:t>مر 9: 38-41</a:t>
                      </a:r>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ar-JO" sz="2100" b="1" i="0" u="none" strike="noStrike" cap="none" spc="0" dirty="0">
                          <a:solidFill>
                            <a:schemeClr val="tx1"/>
                          </a:solidFill>
                          <a:effectLst/>
                          <a:latin typeface="Arial" panose="020B0604020202020204" pitchFamily="34" charset="0"/>
                          <a:cs typeface="Arial" panose="020B0604020202020204" pitchFamily="34" charset="0"/>
                        </a:rPr>
                        <a:t>لو 9: 49-50</a:t>
                      </a:r>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7976166"/>
                  </a:ext>
                </a:extLst>
              </a:tr>
              <a:tr h="359983">
                <a:tc>
                  <a:txBody>
                    <a:bodyPr/>
                    <a:lstStyle/>
                    <a:p>
                      <a:pPr algn="ctr" fontAlgn="b"/>
                      <a:r>
                        <a:rPr lang="ar-JO" sz="2100" b="1" i="0" u="none" strike="noStrike" cap="none" spc="0" dirty="0">
                          <a:solidFill>
                            <a:schemeClr val="tx1"/>
                          </a:solidFill>
                          <a:effectLst/>
                          <a:latin typeface="Arial" panose="020B0604020202020204" pitchFamily="34" charset="0"/>
                          <a:cs typeface="Arial" panose="020B0604020202020204" pitchFamily="34" charset="0"/>
                        </a:rPr>
                        <a:t>3</a:t>
                      </a:r>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r>
                        <a:rPr lang="ar-JO" sz="2100" b="1" i="0" u="none" strike="noStrike" cap="none" spc="0" dirty="0">
                          <a:solidFill>
                            <a:schemeClr val="tx1"/>
                          </a:solidFill>
                          <a:effectLst/>
                          <a:latin typeface="Arial" panose="020B0604020202020204" pitchFamily="34" charset="0"/>
                          <a:cs typeface="Arial" panose="020B0604020202020204" pitchFamily="34" charset="0"/>
                        </a:rPr>
                        <a:t>أتباع يسوع السبعون        يطردون الشياطين</a:t>
                      </a:r>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r>
                        <a:rPr lang="ar-JO" sz="2100" b="1" i="0" u="none" strike="noStrike" cap="none" spc="0" dirty="0">
                          <a:solidFill>
                            <a:schemeClr val="tx1"/>
                          </a:solidFill>
                          <a:effectLst/>
                          <a:latin typeface="Arial" panose="020B0604020202020204" pitchFamily="34" charset="0"/>
                          <a:cs typeface="Arial" panose="020B0604020202020204" pitchFamily="34" charset="0"/>
                        </a:rPr>
                        <a:t>لو 10: 17</a:t>
                      </a:r>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36342928"/>
                  </a:ext>
                </a:extLst>
              </a:tr>
              <a:tr h="359983">
                <a:tc>
                  <a:txBody>
                    <a:bodyPr/>
                    <a:lstStyle/>
                    <a:p>
                      <a:pPr algn="ctr" fontAlgn="b"/>
                      <a:r>
                        <a:rPr lang="ar-JO" sz="2100" b="1" i="0" u="none" strike="noStrike" cap="none" spc="0" dirty="0">
                          <a:solidFill>
                            <a:schemeClr val="tx1"/>
                          </a:solidFill>
                          <a:effectLst/>
                          <a:latin typeface="Arial" panose="020B0604020202020204" pitchFamily="34" charset="0"/>
                          <a:cs typeface="Arial" panose="020B0604020202020204" pitchFamily="34" charset="0"/>
                        </a:rPr>
                        <a:t>4</a:t>
                      </a:r>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ar-JO" sz="2100" b="1" i="0" u="none" strike="noStrike" cap="none" spc="0" dirty="0">
                          <a:solidFill>
                            <a:schemeClr val="tx1"/>
                          </a:solidFill>
                          <a:effectLst/>
                          <a:latin typeface="Arial" panose="020B0604020202020204" pitchFamily="34" charset="0"/>
                          <a:cs typeface="Arial" panose="020B0604020202020204" pitchFamily="34" charset="0"/>
                        </a:rPr>
                        <a:t>يمشي بطرس على الماء</a:t>
                      </a:r>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ar-JO" sz="2000" b="1" i="0" u="none" strike="noStrike" cap="none" spc="0" dirty="0">
                          <a:solidFill>
                            <a:schemeClr val="tx1"/>
                          </a:solidFill>
                          <a:effectLst/>
                          <a:latin typeface="Arial" panose="020B0604020202020204" pitchFamily="34" charset="0"/>
                          <a:cs typeface="Arial" panose="020B0604020202020204" pitchFamily="34" charset="0"/>
                        </a:rPr>
                        <a:t>مت 14: 29</a:t>
                      </a:r>
                      <a:endParaRPr lang="en-US" sz="20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2100" b="1" i="0" u="none" strike="noStrike" cap="none" spc="0" dirty="0">
                        <a:solidFill>
                          <a:schemeClr val="tx1"/>
                        </a:solidFill>
                        <a:effectLst/>
                        <a:latin typeface="Arial" panose="020B0604020202020204" pitchFamily="34" charset="0"/>
                        <a:cs typeface="Arial" panose="020B060402020202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352664"/>
                  </a:ext>
                </a:extLst>
              </a:tr>
            </a:tbl>
          </a:graphicData>
        </a:graphic>
      </p:graphicFrame>
    </p:spTree>
    <p:extLst>
      <p:ext uri="{BB962C8B-B14F-4D97-AF65-F5344CB8AC3E}">
        <p14:creationId xmlns:p14="http://schemas.microsoft.com/office/powerpoint/2010/main" val="157005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9947853-AA95-486C-9773-0D24F9636DA8}"/>
              </a:ext>
            </a:extLst>
          </p:cNvPr>
          <p:cNvGraphicFramePr>
            <a:graphicFrameLocks noGrp="1"/>
          </p:cNvGraphicFramePr>
          <p:nvPr>
            <p:extLst>
              <p:ext uri="{D42A27DB-BD31-4B8C-83A1-F6EECF244321}">
                <p14:modId xmlns:p14="http://schemas.microsoft.com/office/powerpoint/2010/main" val="3250144314"/>
              </p:ext>
            </p:extLst>
          </p:nvPr>
        </p:nvGraphicFramePr>
        <p:xfrm>
          <a:off x="482599" y="836080"/>
          <a:ext cx="8178801" cy="4027812"/>
        </p:xfrm>
        <a:graphic>
          <a:graphicData uri="http://schemas.openxmlformats.org/drawingml/2006/table">
            <a:tbl>
              <a:tblPr firstRow="1" bandRow="1">
                <a:noFill/>
                <a:tableStyleId>{5C22544A-7EE6-4342-B048-85BDC9FD1C3A}</a:tableStyleId>
              </a:tblPr>
              <a:tblGrid>
                <a:gridCol w="426333">
                  <a:extLst>
                    <a:ext uri="{9D8B030D-6E8A-4147-A177-3AD203B41FA5}">
                      <a16:colId xmlns:a16="http://schemas.microsoft.com/office/drawing/2014/main" val="343343791"/>
                    </a:ext>
                  </a:extLst>
                </a:gridCol>
                <a:gridCol w="3045551">
                  <a:extLst>
                    <a:ext uri="{9D8B030D-6E8A-4147-A177-3AD203B41FA5}">
                      <a16:colId xmlns:a16="http://schemas.microsoft.com/office/drawing/2014/main" val="3589267237"/>
                    </a:ext>
                  </a:extLst>
                </a:gridCol>
                <a:gridCol w="1187533">
                  <a:extLst>
                    <a:ext uri="{9D8B030D-6E8A-4147-A177-3AD203B41FA5}">
                      <a16:colId xmlns:a16="http://schemas.microsoft.com/office/drawing/2014/main" val="2403966217"/>
                    </a:ext>
                  </a:extLst>
                </a:gridCol>
                <a:gridCol w="1534554">
                  <a:extLst>
                    <a:ext uri="{9D8B030D-6E8A-4147-A177-3AD203B41FA5}">
                      <a16:colId xmlns:a16="http://schemas.microsoft.com/office/drawing/2014/main" val="3204653995"/>
                    </a:ext>
                  </a:extLst>
                </a:gridCol>
                <a:gridCol w="1374900">
                  <a:extLst>
                    <a:ext uri="{9D8B030D-6E8A-4147-A177-3AD203B41FA5}">
                      <a16:colId xmlns:a16="http://schemas.microsoft.com/office/drawing/2014/main" val="1365574229"/>
                    </a:ext>
                  </a:extLst>
                </a:gridCol>
                <a:gridCol w="609930">
                  <a:extLst>
                    <a:ext uri="{9D8B030D-6E8A-4147-A177-3AD203B41FA5}">
                      <a16:colId xmlns:a16="http://schemas.microsoft.com/office/drawing/2014/main" val="1078049029"/>
                    </a:ext>
                  </a:extLst>
                </a:gridCol>
              </a:tblGrid>
              <a:tr h="463089">
                <a:tc>
                  <a:txBody>
                    <a:bodyPr/>
                    <a:lstStyle/>
                    <a:p>
                      <a:pPr algn="ctr" fontAlgn="b"/>
                      <a:r>
                        <a:rPr lang="en-US" sz="1600" b="1" i="0" u="sng" strike="noStrike" cap="none" spc="0" dirty="0">
                          <a:solidFill>
                            <a:schemeClr val="bg1"/>
                          </a:solidFill>
                          <a:effectLst/>
                          <a:latin typeface="Arial" panose="020B0604020202020204" pitchFamily="34" charset="0"/>
                          <a:cs typeface="Arial" panose="020B0604020202020204" pitchFamily="34" charset="0"/>
                        </a:rPr>
                        <a:t>#</a:t>
                      </a: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العنوان</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مت</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مر</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لو</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يو</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94264724"/>
                  </a:ext>
                </a:extLst>
              </a:tr>
              <a:tr h="573313">
                <a:tc>
                  <a:txBody>
                    <a:bodyPr/>
                    <a:lstStyle/>
                    <a:p>
                      <a:pPr algn="ctr" fontAlgn="b"/>
                      <a:r>
                        <a:rPr lang="ar-JO" sz="2000" b="1" i="0" u="none" strike="noStrike" dirty="0">
                          <a:solidFill>
                            <a:srgbClr val="000000"/>
                          </a:solidFill>
                          <a:effectLst/>
                          <a:latin typeface="Arial" panose="020B0604020202020204" pitchFamily="34" charset="0"/>
                          <a:cs typeface="Arial" panose="020B0604020202020204" pitchFamily="34" charset="0"/>
                        </a:rPr>
                        <a:t>1</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ctr"/>
                      <a:r>
                        <a:rPr lang="ar-JO" sz="2000" b="1" i="0" u="none" strike="noStrike" dirty="0">
                          <a:solidFill>
                            <a:srgbClr val="000000"/>
                          </a:solidFill>
                          <a:effectLst/>
                          <a:latin typeface="Arial" panose="020B0604020202020204" pitchFamily="34" charset="0"/>
                          <a:cs typeface="Arial" panose="020B0604020202020204" pitchFamily="34" charset="0"/>
                        </a:rPr>
                        <a:t>يسوع يشفي الكثيرين</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مت 4: 23-24</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مر 1: 32-34</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19180551"/>
                  </a:ext>
                </a:extLst>
              </a:tr>
              <a:tr h="359983">
                <a:tc>
                  <a:txBody>
                    <a:bodyPr/>
                    <a:lstStyle/>
                    <a:p>
                      <a:pPr algn="ctr" fontAlgn="b"/>
                      <a:r>
                        <a:rPr lang="ar-JO" sz="2000" b="1" i="0" u="none" strike="noStrike" dirty="0">
                          <a:solidFill>
                            <a:srgbClr val="000000"/>
                          </a:solidFill>
                          <a:effectLst/>
                          <a:latin typeface="Arial" panose="020B0604020202020204" pitchFamily="34" charset="0"/>
                          <a:cs typeface="Arial" panose="020B0604020202020204" pitchFamily="34" charset="0"/>
                        </a:rPr>
                        <a:t>2</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ar-JO" sz="2000" b="1" i="0" u="none" strike="noStrike" dirty="0">
                          <a:solidFill>
                            <a:srgbClr val="000000"/>
                          </a:solidFill>
                          <a:effectLst/>
                          <a:latin typeface="Arial" panose="020B0604020202020204" pitchFamily="34" charset="0"/>
                          <a:cs typeface="Arial" panose="020B0604020202020204" pitchFamily="34" charset="0"/>
                        </a:rPr>
                        <a:t>يسوع يطرد الشياطين</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مت 4: 24</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مر 1: 39</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لو 7: 18-23</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7976166"/>
                  </a:ext>
                </a:extLst>
              </a:tr>
              <a:tr h="359983">
                <a:tc>
                  <a:txBody>
                    <a:bodyPr/>
                    <a:lstStyle/>
                    <a:p>
                      <a:pPr algn="ctr" fontAlgn="b"/>
                      <a:r>
                        <a:rPr lang="ar-JO" sz="2000" b="1" i="0" u="none" strike="noStrike" dirty="0">
                          <a:solidFill>
                            <a:srgbClr val="000000"/>
                          </a:solidFill>
                          <a:effectLst/>
                          <a:latin typeface="Arial" panose="020B0604020202020204" pitchFamily="34" charset="0"/>
                          <a:cs typeface="Arial" panose="020B0604020202020204" pitchFamily="34" charset="0"/>
                        </a:rPr>
                        <a:t>3</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r>
                        <a:rPr lang="ar-JO" sz="2000" b="1" i="0" u="none" strike="noStrike" dirty="0">
                          <a:solidFill>
                            <a:srgbClr val="000000"/>
                          </a:solidFill>
                          <a:effectLst/>
                          <a:latin typeface="Arial" panose="020B0604020202020204" pitchFamily="34" charset="0"/>
                          <a:cs typeface="Arial" panose="020B0604020202020204" pitchFamily="34" charset="0"/>
                        </a:rPr>
                        <a:t>يسوع يطهر الأبرص</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مت 8: 1-4</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مر 1: 40-45</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لو 5: 12-16</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36342928"/>
                  </a:ext>
                </a:extLst>
              </a:tr>
              <a:tr h="359983">
                <a:tc>
                  <a:txBody>
                    <a:bodyPr/>
                    <a:lstStyle/>
                    <a:p>
                      <a:pPr algn="ctr" fontAlgn="b"/>
                      <a:r>
                        <a:rPr lang="ar-JO" sz="2000" b="1" i="0" u="none" strike="noStrike" dirty="0">
                          <a:solidFill>
                            <a:srgbClr val="000000"/>
                          </a:solidFill>
                          <a:effectLst/>
                          <a:latin typeface="Arial" panose="020B0604020202020204" pitchFamily="34" charset="0"/>
                          <a:cs typeface="Arial" panose="020B0604020202020204" pitchFamily="34" charset="0"/>
                        </a:rPr>
                        <a:t>4</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ar-JO" sz="2000" b="1" i="0" u="none" strike="noStrike" dirty="0">
                          <a:solidFill>
                            <a:srgbClr val="000000"/>
                          </a:solidFill>
                          <a:effectLst/>
                          <a:latin typeface="Arial" panose="020B0604020202020204" pitchFamily="34" charset="0"/>
                          <a:cs typeface="Arial" panose="020B0604020202020204" pitchFamily="34" charset="0"/>
                        </a:rPr>
                        <a:t>يسوع يشفي عبد قائد المئة</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مت 8: 5-13</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لو 7: 1-10</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352664"/>
                  </a:ext>
                </a:extLst>
              </a:tr>
              <a:tr h="359983">
                <a:tc gridSpan="6">
                  <a:txBody>
                    <a:bodyPr/>
                    <a:lstStyle/>
                    <a:p>
                      <a:pPr algn="ctr" fontAlgn="b"/>
                      <a:r>
                        <a:rPr lang="en-US" sz="2000" b="1" i="0" u="none" strike="noStrike" cap="none" spc="0" dirty="0">
                          <a:solidFill>
                            <a:schemeClr val="tx1"/>
                          </a:solidFill>
                          <a:effectLst/>
                          <a:latin typeface="Arial" panose="020B0604020202020204" pitchFamily="34" charset="0"/>
                          <a:cs typeface="Arial" panose="020B0604020202020204" pitchFamily="34" charset="0"/>
                        </a:rPr>
                        <a:t>-----------------------------------------</a:t>
                      </a: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ctr"/>
                      <a:endParaRPr lang="en-US" sz="20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ctr"/>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8702653"/>
                  </a:ext>
                </a:extLst>
              </a:tr>
              <a:tr h="359983">
                <a:tc>
                  <a:txBody>
                    <a:bodyPr/>
                    <a:lstStyle/>
                    <a:p>
                      <a:pPr algn="ctr" fontAlgn="b"/>
                      <a:r>
                        <a:rPr lang="ar-JO" sz="2000" b="1" i="0" u="none" strike="noStrike" dirty="0">
                          <a:solidFill>
                            <a:srgbClr val="000000"/>
                          </a:solidFill>
                          <a:effectLst/>
                          <a:latin typeface="Arial" panose="020B0604020202020204" pitchFamily="34" charset="0"/>
                          <a:cs typeface="Arial" panose="020B0604020202020204" pitchFamily="34" charset="0"/>
                        </a:rPr>
                        <a:t>59</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ar-JO" sz="2000" b="1" i="0" u="none" strike="noStrike" dirty="0">
                          <a:solidFill>
                            <a:srgbClr val="000000"/>
                          </a:solidFill>
                          <a:effectLst/>
                          <a:latin typeface="Arial" panose="020B0604020202020204" pitchFamily="34" charset="0"/>
                          <a:cs typeface="Arial" panose="020B0604020202020204" pitchFamily="34" charset="0"/>
                        </a:rPr>
                        <a:t>يسوع يظهر في غرفة مغلقة</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يو 20: 19-23</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64899302"/>
                  </a:ext>
                </a:extLst>
              </a:tr>
              <a:tr h="359983">
                <a:tc>
                  <a:txBody>
                    <a:bodyPr/>
                    <a:lstStyle/>
                    <a:p>
                      <a:pPr algn="ctr" fontAlgn="b"/>
                      <a:r>
                        <a:rPr lang="ar-JO" sz="2000" b="1" i="0" u="none" strike="noStrike" dirty="0">
                          <a:solidFill>
                            <a:srgbClr val="000000"/>
                          </a:solidFill>
                          <a:effectLst/>
                          <a:latin typeface="Arial" panose="020B0604020202020204" pitchFamily="34" charset="0"/>
                          <a:cs typeface="Arial" panose="020B0604020202020204" pitchFamily="34" charset="0"/>
                        </a:rPr>
                        <a:t>60</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ar-JO" sz="2000" b="1" i="0" u="none" strike="noStrike" dirty="0">
                          <a:solidFill>
                            <a:srgbClr val="000000"/>
                          </a:solidFill>
                          <a:effectLst/>
                          <a:latin typeface="Arial" panose="020B0604020202020204" pitchFamily="34" charset="0"/>
                          <a:cs typeface="Arial" panose="020B0604020202020204" pitchFamily="34" charset="0"/>
                        </a:rPr>
                        <a:t>يسوع يظهر في غرفة مغلقة لتوما</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يو 20: 26-29</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26288230"/>
                  </a:ext>
                </a:extLst>
              </a:tr>
              <a:tr h="359983">
                <a:tc>
                  <a:txBody>
                    <a:bodyPr/>
                    <a:lstStyle/>
                    <a:p>
                      <a:pPr algn="ctr" fontAlgn="b"/>
                      <a:r>
                        <a:rPr lang="ar-JO" sz="2000" b="1" i="0" u="none" strike="noStrike" dirty="0">
                          <a:solidFill>
                            <a:srgbClr val="000000"/>
                          </a:solidFill>
                          <a:effectLst/>
                          <a:latin typeface="Arial" panose="020B0604020202020204" pitchFamily="34" charset="0"/>
                          <a:cs typeface="Arial" panose="020B0604020202020204" pitchFamily="34" charset="0"/>
                        </a:rPr>
                        <a:t>61</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ar-JO" sz="2000" b="1" i="0" u="none" strike="noStrike" dirty="0">
                          <a:solidFill>
                            <a:srgbClr val="000000"/>
                          </a:solidFill>
                          <a:effectLst/>
                          <a:latin typeface="Arial" panose="020B0604020202020204" pitchFamily="34" charset="0"/>
                          <a:cs typeface="Arial" panose="020B0604020202020204" pitchFamily="34" charset="0"/>
                        </a:rPr>
                        <a:t>يسوع يصنع صيد سمك معجزي (يوحنا)</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يو 21: 4-6</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2059051"/>
                  </a:ext>
                </a:extLst>
              </a:tr>
            </a:tbl>
          </a:graphicData>
        </a:graphic>
      </p:graphicFrame>
    </p:spTree>
    <p:extLst>
      <p:ext uri="{BB962C8B-B14F-4D97-AF65-F5344CB8AC3E}">
        <p14:creationId xmlns:p14="http://schemas.microsoft.com/office/powerpoint/2010/main" val="45361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B67140-057C-4745-872B-8C910447EA66}"/>
              </a:ext>
            </a:extLst>
          </p:cNvPr>
          <p:cNvSpPr txBox="1"/>
          <p:nvPr/>
        </p:nvSpPr>
        <p:spPr>
          <a:xfrm>
            <a:off x="1219391" y="3429000"/>
            <a:ext cx="6443961" cy="923330"/>
          </a:xfrm>
          <a:prstGeom prst="rect">
            <a:avLst/>
          </a:prstGeom>
          <a:solidFill>
            <a:srgbClr val="293F58"/>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glow rad="127000">
                    <a:prstClr val="black"/>
                  </a:glow>
                </a:effectLst>
                <a:uLnTx/>
                <a:uFillTx/>
                <a:latin typeface="system-ui"/>
                <a:ea typeface="+mn-ea"/>
                <a:cs typeface="+mn-cs"/>
              </a:rPr>
              <a:t>www.cicfamily.com</a:t>
            </a:r>
          </a:p>
        </p:txBody>
      </p:sp>
      <p:sp>
        <p:nvSpPr>
          <p:cNvPr id="4" name="Title 1">
            <a:extLst>
              <a:ext uri="{FF2B5EF4-FFF2-40B4-BE49-F238E27FC236}">
                <a16:creationId xmlns:a16="http://schemas.microsoft.com/office/drawing/2014/main" id="{9EB18C1E-8358-42E3-B5E0-314AEE051198}"/>
              </a:ext>
            </a:extLst>
          </p:cNvPr>
          <p:cNvSpPr txBox="1">
            <a:spLocks/>
          </p:cNvSpPr>
          <p:nvPr/>
        </p:nvSpPr>
        <p:spPr bwMode="blackWhite">
          <a:xfrm>
            <a:off x="80945" y="111800"/>
            <a:ext cx="8841547" cy="4715035"/>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t"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ar-JO" sz="2800" b="1" u="none" strike="noStrike" kern="1200" cap="none" spc="150" normalizeH="0" baseline="0" noProof="0" dirty="0">
                <a:ln>
                  <a:noFill/>
                </a:ln>
                <a:solidFill>
                  <a:srgbClr val="262626"/>
                </a:solidFill>
                <a:effectLst/>
                <a:uLnTx/>
                <a:uFillTx/>
                <a:latin typeface="Arial" panose="020B0604020202020204" pitchFamily="34" charset="0"/>
                <a:ea typeface="+mj-ea"/>
                <a:cs typeface="Arial" panose="020B0604020202020204" pitchFamily="34" charset="0"/>
              </a:rPr>
              <a:t>إطعام الخمسة آلاف             يوحنا 6: 1-15</a:t>
            </a:r>
          </a:p>
          <a:p>
            <a:pPr marL="0" marR="0" lvl="0" indent="0" algn="r" defTabSz="914400" rtl="0" eaLnBrk="1" fontAlgn="auto" latinLnBrk="0" hangingPunct="1">
              <a:lnSpc>
                <a:spcPct val="100000"/>
              </a:lnSpc>
              <a:spcBef>
                <a:spcPct val="0"/>
              </a:spcBef>
              <a:spcAft>
                <a:spcPts val="0"/>
              </a:spcAft>
              <a:buClrTx/>
              <a:buSzTx/>
              <a:buFontTx/>
              <a:buNone/>
              <a:tabLst/>
              <a:defRPr/>
            </a:pPr>
            <a:r>
              <a:rPr lang="ar-JO" sz="2800" b="1" cap="none" spc="150" dirty="0">
                <a:latin typeface="Arial" panose="020B0604020202020204" pitchFamily="34" charset="0"/>
                <a:cs typeface="Arial" panose="020B0604020202020204" pitchFamily="34" charset="0"/>
              </a:rPr>
              <a:t>تحويل الماء إلى خمر           يوحنا 2: 1-11</a:t>
            </a:r>
            <a:endParaRPr kumimoji="0" lang="ar-JO" sz="2800" b="1" u="none" strike="noStrike" kern="1200" cap="none" spc="150" normalizeH="0" baseline="0" noProof="0" dirty="0">
              <a:ln>
                <a:noFill/>
              </a:ln>
              <a:solidFill>
                <a:srgbClr val="262626"/>
              </a:solidFill>
              <a:effectLst/>
              <a:uLnTx/>
              <a:uFillTx/>
              <a:latin typeface="Arial" panose="020B0604020202020204" pitchFamily="34" charset="0"/>
              <a:ea typeface="+mj-ea"/>
              <a:cs typeface="Arial" panose="020B0604020202020204" pitchFamily="34" charset="0"/>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ar-JO" sz="2800" b="1" u="none" strike="noStrike" kern="1200" cap="none" spc="150" normalizeH="0" baseline="0" noProof="0" dirty="0">
                <a:ln>
                  <a:noFill/>
                </a:ln>
                <a:solidFill>
                  <a:srgbClr val="262626"/>
                </a:solidFill>
                <a:effectLst/>
                <a:uLnTx/>
                <a:uFillTx/>
                <a:latin typeface="Arial" panose="020B0604020202020204" pitchFamily="34" charset="0"/>
                <a:ea typeface="+mj-ea"/>
                <a:cs typeface="Arial" panose="020B0604020202020204" pitchFamily="34" charset="0"/>
              </a:rPr>
              <a:t>الصيد المعجزي                 لوقا 5: 1-11</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ar-JO" sz="2800" b="1" u="none" strike="noStrike" kern="1200" cap="none" spc="150" normalizeH="0" baseline="0" noProof="0" dirty="0">
                <a:ln>
                  <a:noFill/>
                </a:ln>
                <a:solidFill>
                  <a:srgbClr val="262626"/>
                </a:solidFill>
                <a:effectLst/>
                <a:uLnTx/>
                <a:uFillTx/>
                <a:latin typeface="Arial" panose="020B0604020202020204" pitchFamily="34" charset="0"/>
                <a:ea typeface="+mj-ea"/>
                <a:cs typeface="Arial" panose="020B0604020202020204" pitchFamily="34" charset="0"/>
              </a:rPr>
              <a:t>الميلاد العذراوي                لوقا 1: 26-38</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ar-JO" sz="2800" b="1" u="none" strike="noStrike" kern="1200" cap="none" spc="150" normalizeH="0" baseline="0" noProof="0" dirty="0">
                <a:ln>
                  <a:noFill/>
                </a:ln>
                <a:solidFill>
                  <a:srgbClr val="262626"/>
                </a:solidFill>
                <a:effectLst/>
                <a:uLnTx/>
                <a:uFillTx/>
                <a:latin typeface="Arial" panose="020B0604020202020204" pitchFamily="34" charset="0"/>
                <a:ea typeface="+mj-ea"/>
                <a:cs typeface="Arial" panose="020B0604020202020204" pitchFamily="34" charset="0"/>
              </a:rPr>
              <a:t>شفاء عند البركة                 يوحنا 5: 1-17</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ar-JO" sz="2800" b="1" u="none" strike="noStrike" kern="1200" cap="none" spc="150" normalizeH="0" baseline="0" noProof="0" dirty="0">
                <a:ln>
                  <a:noFill/>
                </a:ln>
                <a:solidFill>
                  <a:srgbClr val="262626"/>
                </a:solidFill>
                <a:effectLst/>
                <a:uLnTx/>
                <a:uFillTx/>
                <a:latin typeface="Arial" panose="020B0604020202020204" pitchFamily="34" charset="0"/>
                <a:ea typeface="+mj-ea"/>
                <a:cs typeface="Arial" panose="020B0604020202020204" pitchFamily="34" charset="0"/>
              </a:rPr>
              <a:t>تهدئة العاصفة                   متى 8: 23-27</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ar-JO" sz="2800" b="1" u="none" strike="noStrike" kern="1200" cap="none" spc="150" normalizeH="0" baseline="0" noProof="0" dirty="0">
                <a:ln>
                  <a:noFill/>
                </a:ln>
                <a:solidFill>
                  <a:srgbClr val="262626"/>
                </a:solidFill>
                <a:effectLst/>
                <a:uLnTx/>
                <a:uFillTx/>
                <a:latin typeface="Arial" panose="020B0604020202020204" pitchFamily="34" charset="0"/>
                <a:ea typeface="+mj-ea"/>
                <a:cs typeface="Arial" panose="020B0604020202020204" pitchFamily="34" charset="0"/>
              </a:rPr>
              <a:t>طرد الشياطين                   متى 8: 28-34</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ar-JO" sz="2800" b="1" u="none" strike="noStrike" kern="1200" cap="none" spc="150" normalizeH="0" baseline="0" noProof="0" dirty="0">
                <a:ln>
                  <a:noFill/>
                </a:ln>
                <a:solidFill>
                  <a:srgbClr val="262626"/>
                </a:solidFill>
                <a:effectLst/>
                <a:uLnTx/>
                <a:uFillTx/>
                <a:latin typeface="Arial" panose="020B0604020202020204" pitchFamily="34" charset="0"/>
                <a:ea typeface="+mj-ea"/>
                <a:cs typeface="Arial" panose="020B0604020202020204" pitchFamily="34" charset="0"/>
              </a:rPr>
              <a:t>شفاء البرص العشرة            لوقا 17: 11-19</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ar-JO" sz="2800" b="1" u="none" strike="noStrike" kern="1200" cap="none" spc="150" normalizeH="0" baseline="0" noProof="0" dirty="0">
                <a:ln>
                  <a:noFill/>
                </a:ln>
                <a:solidFill>
                  <a:srgbClr val="262626"/>
                </a:solidFill>
                <a:effectLst/>
                <a:uLnTx/>
                <a:uFillTx/>
                <a:latin typeface="Arial" panose="020B0604020202020204" pitchFamily="34" charset="0"/>
                <a:ea typeface="+mj-ea"/>
                <a:cs typeface="Arial" panose="020B0604020202020204" pitchFamily="34" charset="0"/>
              </a:rPr>
              <a:t>إقامة لعازر                      يوحنا 11: 1-46</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ar-JO" sz="2800" b="1" u="none" strike="noStrike" kern="1200" cap="none" spc="150" normalizeH="0" baseline="0" noProof="0" dirty="0">
                <a:ln>
                  <a:noFill/>
                </a:ln>
                <a:solidFill>
                  <a:srgbClr val="262626"/>
                </a:solidFill>
                <a:effectLst/>
                <a:uLnTx/>
                <a:uFillTx/>
                <a:latin typeface="Arial" panose="020B0604020202020204" pitchFamily="34" charset="0"/>
                <a:ea typeface="+mj-ea"/>
                <a:cs typeface="Arial" panose="020B0604020202020204" pitchFamily="34" charset="0"/>
              </a:rPr>
              <a:t>التجلي                            </a:t>
            </a:r>
            <a:r>
              <a:rPr kumimoji="0" lang="ar-JO" sz="2800" b="1" u="none" strike="noStrike" kern="1200" cap="none" spc="150" normalizeH="0" baseline="0" noProof="0" dirty="0">
                <a:ln>
                  <a:noFill/>
                </a:ln>
                <a:solidFill>
                  <a:srgbClr val="262626"/>
                </a:solidFill>
                <a:effectLst/>
                <a:highlight>
                  <a:srgbClr val="FFFF00"/>
                </a:highlight>
                <a:uLnTx/>
                <a:uFillTx/>
                <a:latin typeface="Arial" panose="020B0604020202020204" pitchFamily="34" charset="0"/>
                <a:ea typeface="+mj-ea"/>
                <a:cs typeface="Arial" panose="020B0604020202020204" pitchFamily="34" charset="0"/>
              </a:rPr>
              <a:t>مرقس</a:t>
            </a:r>
            <a:r>
              <a:rPr kumimoji="0" lang="ar-JO" sz="2800" b="1" u="none" strike="noStrike" kern="1200" cap="none" spc="150" normalizeH="0" baseline="0" noProof="0" dirty="0">
                <a:ln>
                  <a:noFill/>
                </a:ln>
                <a:solidFill>
                  <a:srgbClr val="262626"/>
                </a:solidFill>
                <a:effectLst/>
                <a:uLnTx/>
                <a:uFillTx/>
                <a:latin typeface="Arial" panose="020B0604020202020204" pitchFamily="34" charset="0"/>
                <a:ea typeface="+mj-ea"/>
                <a:cs typeface="Arial" panose="020B0604020202020204" pitchFamily="34" charset="0"/>
              </a:rPr>
              <a:t> 9: 2-13</a:t>
            </a:r>
            <a:endParaRPr kumimoji="0" lang="en-US" sz="2800" b="1" u="none" strike="noStrike" kern="1200" cap="none" spc="150" normalizeH="0" baseline="0" noProof="0" dirty="0">
              <a:ln>
                <a:noFill/>
              </a:ln>
              <a:solidFill>
                <a:srgbClr val="262626"/>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TH" sz="2800" b="1" u="none" strike="noStrike" kern="1200" cap="none" spc="200" normalizeH="0" baseline="0" noProof="0" dirty="0">
              <a:ln>
                <a:noFill/>
              </a:ln>
              <a:solidFill>
                <a:srgbClr val="262626"/>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2465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4 Gospels, 4 Perspectives — Bible Study Magazine">
            <a:extLst>
              <a:ext uri="{FF2B5EF4-FFF2-40B4-BE49-F238E27FC236}">
                <a16:creationId xmlns:a16="http://schemas.microsoft.com/office/drawing/2014/main" id="{44582FDB-C226-400D-AB52-6E899EC07A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2600" y="1282065"/>
            <a:ext cx="8178799" cy="429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32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67DB33-A6A9-4A07-A6F5-5D9A4749956A}"/>
              </a:ext>
            </a:extLst>
          </p:cNvPr>
          <p:cNvSpPr txBox="1"/>
          <p:nvPr/>
        </p:nvSpPr>
        <p:spPr>
          <a:xfrm>
            <a:off x="653142" y="777967"/>
            <a:ext cx="7850777" cy="1384995"/>
          </a:xfrm>
          <a:prstGeom prst="rect">
            <a:avLst/>
          </a:prstGeom>
          <a:noFill/>
        </p:spPr>
        <p:txBody>
          <a:bodyPr wrap="square">
            <a:spAutoFit/>
          </a:bodyPr>
          <a:lstStyle/>
          <a:p>
            <a:pPr algn="r"/>
            <a:r>
              <a:rPr lang="ar-JO" sz="2800" b="1" u="sng" dirty="0">
                <a:solidFill>
                  <a:srgbClr val="000000"/>
                </a:solidFill>
                <a:latin typeface="Arial" panose="020B0604020202020204" pitchFamily="34" charset="0"/>
                <a:cs typeface="Arial" panose="020B0604020202020204" pitchFamily="34" charset="0"/>
              </a:rPr>
              <a:t>يوحنا 20: 31</a:t>
            </a:r>
            <a:r>
              <a:rPr lang="ar-JO" sz="2800" b="1" dirty="0">
                <a:solidFill>
                  <a:srgbClr val="000000"/>
                </a:solidFill>
                <a:latin typeface="Arial" panose="020B0604020202020204" pitchFamily="34" charset="0"/>
                <a:cs typeface="Arial" panose="020B0604020202020204" pitchFamily="34" charset="0"/>
              </a:rPr>
              <a:t> وأما هذه فقد كتبت </a:t>
            </a:r>
            <a:r>
              <a:rPr lang="ar-JO" sz="2800" b="1" dirty="0">
                <a:solidFill>
                  <a:srgbClr val="FF0000"/>
                </a:solidFill>
                <a:latin typeface="Arial" panose="020B0604020202020204" pitchFamily="34" charset="0"/>
                <a:cs typeface="Arial" panose="020B0604020202020204" pitchFamily="34" charset="0"/>
              </a:rPr>
              <a:t>لتؤمنوا أن يسوع هو المسيح ابن الله ولكي تكون لكم إذا آمنتم حياة باسمه</a:t>
            </a:r>
            <a:endParaRPr lang="en-US" sz="2800" b="1" dirty="0">
              <a:solidFill>
                <a:srgbClr val="FF0000"/>
              </a:solidFill>
              <a:effectLst/>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74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67DB33-A6A9-4A07-A6F5-5D9A4749956A}"/>
              </a:ext>
            </a:extLst>
          </p:cNvPr>
          <p:cNvSpPr txBox="1"/>
          <p:nvPr/>
        </p:nvSpPr>
        <p:spPr>
          <a:xfrm>
            <a:off x="658206" y="777967"/>
            <a:ext cx="7759338" cy="954107"/>
          </a:xfrm>
          <a:prstGeom prst="rect">
            <a:avLst/>
          </a:prstGeom>
          <a:noFill/>
        </p:spPr>
        <p:txBody>
          <a:bodyPr wrap="square">
            <a:spAutoFit/>
          </a:bodyPr>
          <a:lstStyle/>
          <a:p>
            <a:pPr algn="r"/>
            <a:r>
              <a:rPr lang="ar-JO" sz="2800" b="1" u="sng" dirty="0">
                <a:solidFill>
                  <a:srgbClr val="000000"/>
                </a:solidFill>
                <a:latin typeface="Arial" panose="020B0604020202020204" pitchFamily="34" charset="0"/>
                <a:cs typeface="Arial" panose="020B0604020202020204" pitchFamily="34" charset="0"/>
              </a:rPr>
              <a:t>متى 3: 1-2 </a:t>
            </a:r>
            <a:r>
              <a:rPr lang="ar-JO" sz="2800" b="1" dirty="0">
                <a:solidFill>
                  <a:srgbClr val="000000"/>
                </a:solidFill>
                <a:latin typeface="Arial" panose="020B0604020202020204" pitchFamily="34" charset="0"/>
                <a:cs typeface="Arial" panose="020B0604020202020204" pitchFamily="34" charset="0"/>
              </a:rPr>
              <a:t>وفي تلك الأيام جاء يوحنا المعمدان يكرز في برية اليهودية قائلاً </a:t>
            </a:r>
            <a:r>
              <a:rPr lang="ar-JO" sz="2800" b="1" dirty="0">
                <a:solidFill>
                  <a:srgbClr val="FF0000"/>
                </a:solidFill>
                <a:latin typeface="Arial" panose="020B0604020202020204" pitchFamily="34" charset="0"/>
                <a:cs typeface="Arial" panose="020B0604020202020204" pitchFamily="34" charset="0"/>
              </a:rPr>
              <a:t>توبوا لأنه قد اقترب ملكوت السماوات</a:t>
            </a:r>
            <a:endParaRPr lang="en-US" sz="2800" b="1" dirty="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E25CF3C-0C67-4166-9F46-A1E4FF1F0A44}"/>
              </a:ext>
            </a:extLst>
          </p:cNvPr>
          <p:cNvSpPr txBox="1"/>
          <p:nvPr/>
        </p:nvSpPr>
        <p:spPr>
          <a:xfrm>
            <a:off x="658206" y="3142347"/>
            <a:ext cx="7759338" cy="954107"/>
          </a:xfrm>
          <a:prstGeom prst="rect">
            <a:avLst/>
          </a:prstGeom>
          <a:noFill/>
        </p:spPr>
        <p:txBody>
          <a:bodyPr wrap="square">
            <a:spAutoFit/>
          </a:bodyPr>
          <a:lstStyle/>
          <a:p>
            <a:pPr algn="r"/>
            <a:r>
              <a:rPr lang="ar-JO" sz="2800" b="1" u="sng" dirty="0">
                <a:solidFill>
                  <a:srgbClr val="000000"/>
                </a:solidFill>
                <a:latin typeface="Arial" panose="020B0604020202020204" pitchFamily="34" charset="0"/>
                <a:cs typeface="Arial" panose="020B0604020202020204" pitchFamily="34" charset="0"/>
              </a:rPr>
              <a:t>متى 4: 17</a:t>
            </a:r>
            <a:r>
              <a:rPr lang="ar-JO" sz="2800" b="1" dirty="0">
                <a:solidFill>
                  <a:srgbClr val="000000"/>
                </a:solidFill>
                <a:latin typeface="Arial" panose="020B0604020202020204" pitchFamily="34" charset="0"/>
                <a:cs typeface="Arial" panose="020B0604020202020204" pitchFamily="34" charset="0"/>
              </a:rPr>
              <a:t> من ذلك الزمان ابتدأ يسوع يكرز ويقول </a:t>
            </a:r>
            <a:r>
              <a:rPr lang="ar-JO" sz="2800" b="1" dirty="0">
                <a:solidFill>
                  <a:srgbClr val="FF0000"/>
                </a:solidFill>
                <a:latin typeface="Arial" panose="020B0604020202020204" pitchFamily="34" charset="0"/>
                <a:cs typeface="Arial" panose="020B0604020202020204" pitchFamily="34" charset="0"/>
              </a:rPr>
              <a:t>توبوا لأنه قد اقترب ملكوت السماوات</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123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67DB33-A6A9-4A07-A6F5-5D9A4749956A}"/>
              </a:ext>
            </a:extLst>
          </p:cNvPr>
          <p:cNvSpPr txBox="1"/>
          <p:nvPr/>
        </p:nvSpPr>
        <p:spPr>
          <a:xfrm>
            <a:off x="653142" y="777967"/>
            <a:ext cx="7850777" cy="2246769"/>
          </a:xfrm>
          <a:prstGeom prst="rect">
            <a:avLst/>
          </a:prstGeom>
          <a:noFill/>
        </p:spPr>
        <p:txBody>
          <a:bodyPr wrap="square">
            <a:spAutoFit/>
          </a:bodyPr>
          <a:lstStyle/>
          <a:p>
            <a:pPr algn="r"/>
            <a:r>
              <a:rPr lang="ar-JO" sz="2800" b="1" u="sng" dirty="0">
                <a:solidFill>
                  <a:srgbClr val="000000"/>
                </a:solidFill>
                <a:latin typeface="Arial" panose="020B0604020202020204" pitchFamily="34" charset="0"/>
                <a:cs typeface="Arial" panose="020B0604020202020204" pitchFamily="34" charset="0"/>
              </a:rPr>
              <a:t>لوقا 1: 1-4 </a:t>
            </a:r>
            <a:r>
              <a:rPr lang="ar-JO" sz="2800" b="1" dirty="0">
                <a:solidFill>
                  <a:srgbClr val="000000"/>
                </a:solidFill>
                <a:latin typeface="Arial" panose="020B0604020202020204" pitchFamily="34" charset="0"/>
                <a:cs typeface="Arial" panose="020B0604020202020204" pitchFamily="34" charset="0"/>
              </a:rPr>
              <a:t>إذ كان كثيرون قد أخذوا بتأليف قصة في الأمور المتيقنة عندنا كما سلمها إلينا الذين كانوا منذ البدء معاينين وخداماً للكلمة رأيت أنا أيضاً إذ قد </a:t>
            </a:r>
            <a:r>
              <a:rPr lang="ar-JO" sz="2800" b="1" dirty="0">
                <a:solidFill>
                  <a:srgbClr val="FF0000"/>
                </a:solidFill>
                <a:latin typeface="Arial" panose="020B0604020202020204" pitchFamily="34" charset="0"/>
                <a:cs typeface="Arial" panose="020B0604020202020204" pitchFamily="34" charset="0"/>
              </a:rPr>
              <a:t>تتبعت</a:t>
            </a:r>
            <a:r>
              <a:rPr lang="ar-JO" sz="2800" b="1" dirty="0">
                <a:solidFill>
                  <a:srgbClr val="000000"/>
                </a:solidFill>
                <a:latin typeface="Arial" panose="020B0604020202020204" pitchFamily="34" charset="0"/>
                <a:cs typeface="Arial" panose="020B0604020202020204" pitchFamily="34" charset="0"/>
              </a:rPr>
              <a:t> كل شيء من الأول </a:t>
            </a:r>
            <a:r>
              <a:rPr lang="ar-JO" sz="2800" b="1" dirty="0">
                <a:solidFill>
                  <a:srgbClr val="FF0000"/>
                </a:solidFill>
                <a:latin typeface="Arial" panose="020B0604020202020204" pitchFamily="34" charset="0"/>
                <a:cs typeface="Arial" panose="020B0604020202020204" pitchFamily="34" charset="0"/>
              </a:rPr>
              <a:t>بتدقيق</a:t>
            </a:r>
            <a:r>
              <a:rPr lang="ar-JO" sz="2800" b="1" dirty="0">
                <a:solidFill>
                  <a:srgbClr val="000000"/>
                </a:solidFill>
                <a:latin typeface="Arial" panose="020B0604020202020204" pitchFamily="34" charset="0"/>
                <a:cs typeface="Arial" panose="020B0604020202020204" pitchFamily="34" charset="0"/>
              </a:rPr>
              <a:t> أن أكتب على التوالي إليك ايها العزيز ثاوفيلس </a:t>
            </a:r>
            <a:r>
              <a:rPr lang="ar-JO" sz="2800" b="1" dirty="0">
                <a:solidFill>
                  <a:srgbClr val="FF0000"/>
                </a:solidFill>
                <a:latin typeface="Arial" panose="020B0604020202020204" pitchFamily="34" charset="0"/>
                <a:cs typeface="Arial" panose="020B0604020202020204" pitchFamily="34" charset="0"/>
              </a:rPr>
              <a:t>لتعرف صحة </a:t>
            </a:r>
            <a:r>
              <a:rPr lang="ar-JO" sz="2800" b="1" dirty="0">
                <a:solidFill>
                  <a:srgbClr val="000000"/>
                </a:solidFill>
                <a:latin typeface="Arial" panose="020B0604020202020204" pitchFamily="34" charset="0"/>
                <a:cs typeface="Arial" panose="020B0604020202020204" pitchFamily="34" charset="0"/>
              </a:rPr>
              <a:t>الكلام الذي علمت به</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858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67DB33-A6A9-4A07-A6F5-5D9A4749956A}"/>
              </a:ext>
            </a:extLst>
          </p:cNvPr>
          <p:cNvSpPr txBox="1"/>
          <p:nvPr/>
        </p:nvSpPr>
        <p:spPr>
          <a:xfrm>
            <a:off x="653142" y="777967"/>
            <a:ext cx="7850777" cy="954107"/>
          </a:xfrm>
          <a:prstGeom prst="rect">
            <a:avLst/>
          </a:prstGeom>
          <a:noFill/>
        </p:spPr>
        <p:txBody>
          <a:bodyPr wrap="square">
            <a:spAutoFit/>
          </a:bodyPr>
          <a:lstStyle/>
          <a:p>
            <a:pPr algn="r"/>
            <a:r>
              <a:rPr lang="ar-JO" sz="2800" b="1" u="sng" dirty="0">
                <a:latin typeface="Arial" panose="020B0604020202020204" pitchFamily="34" charset="0"/>
                <a:cs typeface="Arial" panose="020B0604020202020204" pitchFamily="34" charset="0"/>
              </a:rPr>
              <a:t>مرقس 1: 1  </a:t>
            </a:r>
            <a:r>
              <a:rPr lang="ar-JO" sz="2800" b="1" dirty="0">
                <a:solidFill>
                  <a:srgbClr val="C00000"/>
                </a:solidFill>
                <a:latin typeface="Arial" panose="020B0604020202020204" pitchFamily="34" charset="0"/>
                <a:cs typeface="Arial" panose="020B0604020202020204" pitchFamily="34" charset="0"/>
              </a:rPr>
              <a:t>بدء إنجيل يسوع المسيح ابن الله</a:t>
            </a:r>
            <a:endParaRPr lang="en-US" sz="2800" b="1" dirty="0">
              <a:solidFill>
                <a:srgbClr val="C00000"/>
              </a:solidFill>
              <a:effectLst/>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17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34" name="Freeform: Shape 3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sp>
        <p:nvSpPr>
          <p:cNvPr id="37" name="Rectangle 3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E4CAD555-8931-4ECC-A90C-8C0F5C2C22F8}"/>
              </a:ext>
            </a:extLst>
          </p:cNvPr>
          <p:cNvPicPr>
            <a:picLocks noChangeAspect="1"/>
          </p:cNvPicPr>
          <p:nvPr/>
        </p:nvPicPr>
        <p:blipFill>
          <a:blip r:embed="rId3"/>
          <a:stretch>
            <a:fillRect/>
          </a:stretch>
        </p:blipFill>
        <p:spPr>
          <a:xfrm>
            <a:off x="0" y="1494392"/>
            <a:ext cx="7931269" cy="1677341"/>
          </a:xfrm>
          <a:prstGeom prst="rect">
            <a:avLst/>
          </a:prstGeom>
        </p:spPr>
      </p:pic>
      <p:pic>
        <p:nvPicPr>
          <p:cNvPr id="30" name="Picture 29">
            <a:extLst>
              <a:ext uri="{FF2B5EF4-FFF2-40B4-BE49-F238E27FC236}">
                <a16:creationId xmlns:a16="http://schemas.microsoft.com/office/drawing/2014/main" id="{841FD622-52DB-4230-8689-D0B62CA8D1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930461"/>
            <a:ext cx="7931269" cy="332019"/>
          </a:xfrm>
          <a:prstGeom prst="rect">
            <a:avLst/>
          </a:prstGeom>
        </p:spPr>
      </p:pic>
      <p:pic>
        <p:nvPicPr>
          <p:cNvPr id="32" name="Picture 31">
            <a:extLst>
              <a:ext uri="{FF2B5EF4-FFF2-40B4-BE49-F238E27FC236}">
                <a16:creationId xmlns:a16="http://schemas.microsoft.com/office/drawing/2014/main" id="{FC4E26E1-5CFB-43F6-8278-69A6EB9ED6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4952420"/>
            <a:ext cx="7931269" cy="1134617"/>
          </a:xfrm>
          <a:prstGeom prst="rect">
            <a:avLst/>
          </a:prstGeom>
        </p:spPr>
      </p:pic>
      <p:sp>
        <p:nvSpPr>
          <p:cNvPr id="36" name="TextBox 35">
            <a:extLst>
              <a:ext uri="{FF2B5EF4-FFF2-40B4-BE49-F238E27FC236}">
                <a16:creationId xmlns:a16="http://schemas.microsoft.com/office/drawing/2014/main" id="{DA47761C-9D8E-4B1B-A47E-2B2F0B6C6A2F}"/>
              </a:ext>
            </a:extLst>
          </p:cNvPr>
          <p:cNvSpPr txBox="1"/>
          <p:nvPr/>
        </p:nvSpPr>
        <p:spPr>
          <a:xfrm>
            <a:off x="265796" y="193198"/>
            <a:ext cx="7049404" cy="1107996"/>
          </a:xfrm>
          <a:prstGeom prst="rect">
            <a:avLst/>
          </a:prstGeom>
          <a:noFill/>
        </p:spPr>
        <p:txBody>
          <a:bodyPr wrap="square">
            <a:spAutoFit/>
          </a:bodyPr>
          <a:lstStyle/>
          <a:p>
            <a:r>
              <a:rPr lang="el-GR" sz="6600" b="1" dirty="0">
                <a:solidFill>
                  <a:srgbClr val="627B9F"/>
                </a:solidFill>
                <a:effectLst/>
                <a:latin typeface="Arial" panose="020B0604020202020204" pitchFamily="34" charset="0"/>
                <a:cs typeface="Arial" panose="020B0604020202020204" pitchFamily="34" charset="0"/>
              </a:rPr>
              <a:t>εὐθύς</a:t>
            </a:r>
            <a:r>
              <a:rPr lang="en-US" sz="6600" b="1" dirty="0">
                <a:solidFill>
                  <a:srgbClr val="627B9F"/>
                </a:solidFill>
                <a:effectLst/>
                <a:latin typeface="Arial" panose="020B0604020202020204" pitchFamily="34" charset="0"/>
                <a:cs typeface="Arial" panose="020B0604020202020204" pitchFamily="34" charset="0"/>
              </a:rPr>
              <a:t>  -  </a:t>
            </a:r>
            <a:r>
              <a:rPr lang="en-US" sz="4400" b="1" dirty="0">
                <a:solidFill>
                  <a:srgbClr val="627B9F"/>
                </a:solidFill>
                <a:effectLst/>
                <a:latin typeface="Arial" panose="020B0604020202020204" pitchFamily="34" charset="0"/>
                <a:cs typeface="Arial" panose="020B0604020202020204" pitchFamily="34" charset="0"/>
              </a:rPr>
              <a:t>(</a:t>
            </a:r>
            <a:r>
              <a:rPr lang="en-US" sz="4400" b="1" dirty="0" err="1">
                <a:solidFill>
                  <a:srgbClr val="627B9F"/>
                </a:solidFill>
                <a:effectLst/>
                <a:latin typeface="Arial" panose="020B0604020202020204" pitchFamily="34" charset="0"/>
                <a:cs typeface="Arial" panose="020B0604020202020204" pitchFamily="34" charset="0"/>
              </a:rPr>
              <a:t>yoo-thoos</a:t>
            </a:r>
            <a:r>
              <a:rPr lang="en-US" sz="4400" b="1" dirty="0">
                <a:solidFill>
                  <a:srgbClr val="627B9F"/>
                </a:solidFill>
                <a:effectLst/>
                <a:latin typeface="Arial" panose="020B0604020202020204" pitchFamily="34" charset="0"/>
                <a:cs typeface="Arial" panose="020B0604020202020204" pitchFamily="34" charset="0"/>
              </a:rPr>
              <a:t>’)</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9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Hand with red strings">
            <a:extLst>
              <a:ext uri="{FF2B5EF4-FFF2-40B4-BE49-F238E27FC236}">
                <a16:creationId xmlns:a16="http://schemas.microsoft.com/office/drawing/2014/main" id="{A0DFC264-EDAF-426B-B093-D3F104B14376}"/>
              </a:ext>
            </a:extLst>
          </p:cNvPr>
          <p:cNvPicPr>
            <a:picLocks noChangeAspect="1"/>
          </p:cNvPicPr>
          <p:nvPr/>
        </p:nvPicPr>
        <p:blipFill rotWithShape="1">
          <a:blip r:embed="rId3" cstate="email">
            <a:alphaModFix amt="45000"/>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24" name="Rectangle 23">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noFill/>
          <a:ln w="9525" cap="sq" cmpd="sng" algn="ctr">
            <a:solidFill>
              <a:schemeClr val="tx1">
                <a:lumMod val="75000"/>
                <a:lumOff val="25000"/>
              </a:schemeClr>
            </a:solidFill>
            <a:prstDash val="solid"/>
            <a:miter lim="800000"/>
          </a:ln>
          <a:effectLst>
            <a:softEdge rad="0"/>
          </a:effectLst>
        </p:spPr>
        <p:txBody>
          <a:bodyPr/>
          <a:lstStyle/>
          <a:p>
            <a:endParaRPr lang="en-US"/>
          </a:p>
        </p:txBody>
      </p:sp>
      <p:sp>
        <p:nvSpPr>
          <p:cNvPr id="26" name="Rectangle 25">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9525" cap="sq" cmpd="sng" algn="ctr">
            <a:solidFill>
              <a:schemeClr val="tx1">
                <a:lumMod val="75000"/>
                <a:lumOff val="25000"/>
                <a:alpha val="80000"/>
              </a:schemeClr>
            </a:solidFill>
            <a:prstDash val="solid"/>
            <a:miter lim="800000"/>
          </a:ln>
          <a:effectLst/>
        </p:spPr>
        <p:txBody>
          <a:bodyPr/>
          <a:lstStyle/>
          <a:p>
            <a:endParaRPr lang="en-US"/>
          </a:p>
        </p:txBody>
      </p:sp>
      <p:sp>
        <p:nvSpPr>
          <p:cNvPr id="17" name="TextBox 16">
            <a:extLst>
              <a:ext uri="{FF2B5EF4-FFF2-40B4-BE49-F238E27FC236}">
                <a16:creationId xmlns:a16="http://schemas.microsoft.com/office/drawing/2014/main" id="{07D3AD49-C725-4FF1-B641-6C78385C259B}"/>
              </a:ext>
            </a:extLst>
          </p:cNvPr>
          <p:cNvSpPr txBox="1"/>
          <p:nvPr/>
        </p:nvSpPr>
        <p:spPr>
          <a:xfrm>
            <a:off x="1085850" y="1411614"/>
            <a:ext cx="6972299" cy="403477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ar-JO" sz="7200" b="1" dirty="0">
                <a:effectLst>
                  <a:glow rad="127000">
                    <a:schemeClr val="bg1"/>
                  </a:glow>
                </a:effectLst>
                <a:latin typeface="Arial" panose="020B0604020202020204" pitchFamily="34" charset="0"/>
                <a:ea typeface="+mj-ea"/>
                <a:cs typeface="Arial" panose="020B0604020202020204" pitchFamily="34" charset="0"/>
              </a:rPr>
              <a:t>التحول</a:t>
            </a:r>
            <a:endParaRPr lang="en-US" sz="7200" b="1" dirty="0">
              <a:effectLst>
                <a:glow rad="127000">
                  <a:schemeClr val="bg1"/>
                </a:glo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718672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34" name="Freeform: Shape 3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sp>
        <p:nvSpPr>
          <p:cNvPr id="37" name="Rectangle 3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96600-F280-4CC5-B657-B90906350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8126728" cy="6857999"/>
          </a:xfrm>
          <a:prstGeom prst="rect">
            <a:avLst/>
          </a:prstGeom>
          <a:ln>
            <a:noFill/>
          </a:ln>
        </p:spPr>
      </p:pic>
    </p:spTree>
    <p:extLst>
      <p:ext uri="{BB962C8B-B14F-4D97-AF65-F5344CB8AC3E}">
        <p14:creationId xmlns:p14="http://schemas.microsoft.com/office/powerpoint/2010/main" val="263039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34" name="Freeform: Shape 3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sp>
        <p:nvSpPr>
          <p:cNvPr id="37" name="Rectangle 3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9B7AD99-1A6A-4430-A440-64CA942172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3" y="0"/>
            <a:ext cx="8140666" cy="6858000"/>
          </a:xfrm>
          <a:prstGeom prst="rect">
            <a:avLst/>
          </a:prstGeom>
        </p:spPr>
      </p:pic>
    </p:spTree>
    <p:extLst>
      <p:ext uri="{BB962C8B-B14F-4D97-AF65-F5344CB8AC3E}">
        <p14:creationId xmlns:p14="http://schemas.microsoft.com/office/powerpoint/2010/main" val="155267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0C09B-E40F-43F1-8062-678E695783F7}"/>
              </a:ext>
            </a:extLst>
          </p:cNvPr>
          <p:cNvSpPr txBox="1"/>
          <p:nvPr/>
        </p:nvSpPr>
        <p:spPr>
          <a:xfrm>
            <a:off x="415634" y="5364678"/>
            <a:ext cx="1324402" cy="707886"/>
          </a:xfrm>
          <a:prstGeom prst="rect">
            <a:avLst/>
          </a:prstGeom>
          <a:noFill/>
        </p:spPr>
        <p:txBody>
          <a:bodyPr wrap="none" rtlCol="0">
            <a:spAutoFit/>
          </a:bodyPr>
          <a:lstStyle/>
          <a:p>
            <a:r>
              <a:rPr lang="ar-JO" sz="4000" b="1" dirty="0">
                <a:solidFill>
                  <a:schemeClr val="bg1"/>
                </a:solidFill>
                <a:effectLst>
                  <a:glow rad="127000">
                    <a:schemeClr val="tx1"/>
                  </a:glow>
                </a:effectLst>
                <a:latin typeface="Arial" panose="020B0604020202020204" pitchFamily="34" charset="0"/>
                <a:cs typeface="Arial" panose="020B0604020202020204" pitchFamily="34" charset="0"/>
              </a:rPr>
              <a:t>الخلفية</a:t>
            </a:r>
            <a:endParaRPr lang="en-US"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486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5354FEE-3F5D-42F0-A99E-CC7A3ACF08E2}"/>
              </a:ext>
            </a:extLst>
          </p:cNvPr>
          <p:cNvSpPr txBox="1"/>
          <p:nvPr/>
        </p:nvSpPr>
        <p:spPr>
          <a:xfrm>
            <a:off x="99792" y="228600"/>
            <a:ext cx="8409678" cy="6400800"/>
          </a:xfrm>
          <a:prstGeom prst="rect">
            <a:avLst/>
          </a:prstGeom>
        </p:spPr>
        <p:txBody>
          <a:bodyPr vert="horz" lIns="91440" tIns="45720" rIns="91440" bIns="45720" rtlCol="0">
            <a:normAutofit/>
          </a:bodyPr>
          <a:lstStyle/>
          <a:p>
            <a:pPr lvl="1" defTabSz="914400">
              <a:lnSpc>
                <a:spcPct val="104000"/>
              </a:lnSpc>
            </a:pPr>
            <a:r>
              <a:rPr lang="ar-JO" sz="3200" b="1" dirty="0">
                <a:solidFill>
                  <a:srgbClr val="FFFFFF"/>
                </a:solidFill>
                <a:latin typeface="Arial" panose="020B0604020202020204" pitchFamily="34" charset="0"/>
                <a:cs typeface="Arial" panose="020B0604020202020204" pitchFamily="34" charset="0"/>
              </a:rPr>
              <a:t>شفاء الأعمى</a:t>
            </a:r>
            <a:r>
              <a:rPr lang="en-US" sz="3200" b="1" dirty="0">
                <a:solidFill>
                  <a:srgbClr val="FFFFFF"/>
                </a:solidFill>
                <a:latin typeface="Arial" panose="020B0604020202020204" pitchFamily="34" charset="0"/>
                <a:cs typeface="Arial" panose="020B0604020202020204" pitchFamily="34" charset="0"/>
              </a:rPr>
              <a:t>			</a:t>
            </a:r>
            <a:r>
              <a:rPr lang="ar-JO" sz="3200" b="1" dirty="0">
                <a:solidFill>
                  <a:srgbClr val="FFFFFF"/>
                </a:solidFill>
                <a:latin typeface="Arial" panose="020B0604020202020204" pitchFamily="34" charset="0"/>
                <a:cs typeface="Arial" panose="020B0604020202020204" pitchFamily="34" charset="0"/>
              </a:rPr>
              <a:t>مر 8: 22-26</a:t>
            </a:r>
            <a:endParaRPr lang="en-US" sz="3200" b="1" dirty="0">
              <a:solidFill>
                <a:srgbClr val="FFFFFF"/>
              </a:solidFill>
              <a:latin typeface="Arial" panose="020B0604020202020204" pitchFamily="34" charset="0"/>
              <a:cs typeface="Arial" panose="020B0604020202020204" pitchFamily="34" charset="0"/>
            </a:endParaRPr>
          </a:p>
          <a:p>
            <a:pPr lvl="1" defTabSz="914400">
              <a:lnSpc>
                <a:spcPct val="104000"/>
              </a:lnSpc>
            </a:pPr>
            <a:endParaRPr lang="en-US" sz="3200" b="1" dirty="0">
              <a:solidFill>
                <a:srgbClr val="FFFFFF"/>
              </a:solidFill>
              <a:latin typeface="Arial" panose="020B0604020202020204" pitchFamily="34" charset="0"/>
              <a:cs typeface="Arial" panose="020B0604020202020204" pitchFamily="34" charset="0"/>
            </a:endParaRPr>
          </a:p>
          <a:p>
            <a:pPr lvl="1" defTabSz="914400">
              <a:lnSpc>
                <a:spcPct val="104000"/>
              </a:lnSpc>
            </a:pPr>
            <a:endParaRPr lang="en-US" sz="3200" b="1" dirty="0">
              <a:solidFill>
                <a:srgbClr val="FFFFFF"/>
              </a:solidFill>
              <a:latin typeface="Arial" panose="020B0604020202020204" pitchFamily="34" charset="0"/>
              <a:cs typeface="Arial" panose="020B0604020202020204" pitchFamily="34" charset="0"/>
            </a:endParaRPr>
          </a:p>
          <a:p>
            <a:pPr lvl="1" defTabSz="914400">
              <a:lnSpc>
                <a:spcPct val="104000"/>
              </a:lnSpc>
            </a:pPr>
            <a:endParaRPr lang="en-US" sz="3200" b="1" dirty="0">
              <a:solidFill>
                <a:srgbClr val="FFFFFF"/>
              </a:solidFill>
              <a:latin typeface="Arial" panose="020B0604020202020204" pitchFamily="34" charset="0"/>
              <a:cs typeface="Arial" panose="020B0604020202020204" pitchFamily="34" charset="0"/>
            </a:endParaRPr>
          </a:p>
          <a:p>
            <a:pPr lvl="1" defTabSz="914400">
              <a:lnSpc>
                <a:spcPct val="104000"/>
              </a:lnSpc>
            </a:pPr>
            <a:endParaRPr lang="en-US" sz="3200" b="1" dirty="0">
              <a:solidFill>
                <a:srgbClr val="FFFFFF"/>
              </a:solidFill>
              <a:latin typeface="Arial" panose="020B0604020202020204" pitchFamily="34" charset="0"/>
              <a:cs typeface="Arial" panose="020B0604020202020204" pitchFamily="34" charset="0"/>
            </a:endParaRPr>
          </a:p>
          <a:p>
            <a:pPr lvl="1" defTabSz="914400">
              <a:lnSpc>
                <a:spcPct val="104000"/>
              </a:lnSpc>
            </a:pPr>
            <a:endParaRPr lang="en-US" sz="3200" b="1" dirty="0">
              <a:solidFill>
                <a:srgbClr val="FFFFFF"/>
              </a:solidFill>
              <a:latin typeface="Arial" panose="020B0604020202020204" pitchFamily="34" charset="0"/>
              <a:cs typeface="Arial" panose="020B0604020202020204" pitchFamily="34" charset="0"/>
            </a:endParaRPr>
          </a:p>
          <a:p>
            <a:pPr lvl="1" defTabSz="914400">
              <a:lnSpc>
                <a:spcPct val="104000"/>
              </a:lnSpc>
            </a:pPr>
            <a:endParaRPr lang="en-US" sz="3200" b="1" dirty="0">
              <a:solidFill>
                <a:srgbClr val="FFFFFF"/>
              </a:solidFill>
              <a:latin typeface="Arial" panose="020B0604020202020204" pitchFamily="34" charset="0"/>
              <a:cs typeface="Arial" panose="020B0604020202020204" pitchFamily="34" charset="0"/>
            </a:endParaRPr>
          </a:p>
          <a:p>
            <a:pPr lvl="1" defTabSz="914400">
              <a:lnSpc>
                <a:spcPct val="104000"/>
              </a:lnSpc>
            </a:pPr>
            <a:endParaRPr lang="en-US" sz="3200" b="1" dirty="0">
              <a:solidFill>
                <a:srgbClr val="FFFFFF"/>
              </a:solidFill>
              <a:latin typeface="Arial" panose="020B0604020202020204" pitchFamily="34" charset="0"/>
              <a:cs typeface="Arial" panose="020B0604020202020204" pitchFamily="34" charset="0"/>
            </a:endParaRPr>
          </a:p>
          <a:p>
            <a:pPr lvl="1" defTabSz="914400">
              <a:lnSpc>
                <a:spcPct val="104000"/>
              </a:lnSpc>
            </a:pPr>
            <a:endParaRPr lang="en-US" sz="3200" b="1" dirty="0">
              <a:solidFill>
                <a:srgbClr val="FFFFFF"/>
              </a:solidFill>
              <a:latin typeface="Arial" panose="020B0604020202020204" pitchFamily="34" charset="0"/>
              <a:cs typeface="Arial" panose="020B0604020202020204" pitchFamily="34" charset="0"/>
            </a:endParaRPr>
          </a:p>
          <a:p>
            <a:pPr lvl="1" defTabSz="914400">
              <a:lnSpc>
                <a:spcPct val="104000"/>
              </a:lnSpc>
            </a:pPr>
            <a:r>
              <a:rPr lang="ar-JO" sz="3200" b="1" dirty="0">
                <a:solidFill>
                  <a:srgbClr val="FFFFFF"/>
                </a:solidFill>
                <a:latin typeface="Arial" panose="020B0604020202020204" pitchFamily="34" charset="0"/>
                <a:cs typeface="Arial" panose="020B0604020202020204" pitchFamily="34" charset="0"/>
              </a:rPr>
              <a:t>شفاء الأعمى</a:t>
            </a:r>
            <a:r>
              <a:rPr lang="en-US" sz="3200" b="1" dirty="0">
                <a:solidFill>
                  <a:srgbClr val="FFFFFF"/>
                </a:solidFill>
                <a:latin typeface="Arial" panose="020B0604020202020204" pitchFamily="34" charset="0"/>
                <a:cs typeface="Arial" panose="020B0604020202020204" pitchFamily="34" charset="0"/>
              </a:rPr>
              <a:t>			</a:t>
            </a:r>
            <a:r>
              <a:rPr lang="ar-JO" sz="3200" b="1" dirty="0">
                <a:solidFill>
                  <a:srgbClr val="FFFFFF"/>
                </a:solidFill>
                <a:latin typeface="Arial" panose="020B0604020202020204" pitchFamily="34" charset="0"/>
                <a:cs typeface="Arial" panose="020B0604020202020204" pitchFamily="34" charset="0"/>
              </a:rPr>
              <a:t>مر 10: 46-52</a:t>
            </a:r>
            <a:endParaRPr lang="en-US" sz="3200" b="1" dirty="0">
              <a:solidFill>
                <a:srgbClr val="FFFFFF"/>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0" name="Freeform: Shape 9">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Box 11">
            <a:extLst>
              <a:ext uri="{FF2B5EF4-FFF2-40B4-BE49-F238E27FC236}">
                <a16:creationId xmlns:a16="http://schemas.microsoft.com/office/drawing/2014/main" id="{9EE8C781-062B-4471-87A1-B90004D84B78}"/>
              </a:ext>
            </a:extLst>
          </p:cNvPr>
          <p:cNvSpPr txBox="1"/>
          <p:nvPr/>
        </p:nvSpPr>
        <p:spPr>
          <a:xfrm>
            <a:off x="969324" y="854471"/>
            <a:ext cx="7205352" cy="2308324"/>
          </a:xfrm>
          <a:prstGeom prst="rect">
            <a:avLst/>
          </a:prstGeom>
          <a:noFill/>
        </p:spPr>
        <p:txBody>
          <a:bodyPr wrap="square">
            <a:spAutoFit/>
          </a:bodyPr>
          <a:lstStyle/>
          <a:p>
            <a:pPr algn="ctr"/>
            <a:r>
              <a:rPr lang="ar-JO" sz="2400" b="1" dirty="0">
                <a:latin typeface="Arial" panose="020B0604020202020204" pitchFamily="34" charset="0"/>
                <a:cs typeface="Arial" panose="020B0604020202020204" pitchFamily="34" charset="0"/>
              </a:rPr>
              <a:t>22 وجاء إلى بيت صيدا فقدموا إليه أعمى وطلبوا إليه أن يلمسه</a:t>
            </a:r>
          </a:p>
          <a:p>
            <a:pPr algn="ctr"/>
            <a:r>
              <a:rPr lang="ar-JO" sz="2400" b="1" dirty="0">
                <a:latin typeface="Arial" panose="020B0604020202020204" pitchFamily="34" charset="0"/>
                <a:cs typeface="Arial" panose="020B0604020202020204" pitchFamily="34" charset="0"/>
              </a:rPr>
              <a:t> 23 فأخذ بيد الأعمى وأخرجه غلى خارج القرية </a:t>
            </a:r>
          </a:p>
          <a:p>
            <a:pPr algn="ctr"/>
            <a:r>
              <a:rPr lang="ar-JO" sz="2400" b="1" dirty="0">
                <a:latin typeface="Arial" panose="020B0604020202020204" pitchFamily="34" charset="0"/>
                <a:cs typeface="Arial" panose="020B0604020202020204" pitchFamily="34" charset="0"/>
              </a:rPr>
              <a:t>وتفل في عينيه ووضع يديه عليه وسأله هل أبصر شيئاً </a:t>
            </a:r>
          </a:p>
          <a:p>
            <a:pPr algn="ctr"/>
            <a:r>
              <a:rPr lang="ar-JO" sz="2400" b="1" dirty="0">
                <a:latin typeface="Arial" panose="020B0604020202020204" pitchFamily="34" charset="0"/>
                <a:cs typeface="Arial" panose="020B0604020202020204" pitchFamily="34" charset="0"/>
              </a:rPr>
              <a:t>24 فتطلع وقال أبصر الناس كأشجار يمشون</a:t>
            </a:r>
          </a:p>
          <a:p>
            <a:pPr algn="ctr"/>
            <a:r>
              <a:rPr lang="ar-JO" sz="2400" b="1" dirty="0">
                <a:latin typeface="Arial" panose="020B0604020202020204" pitchFamily="34" charset="0"/>
                <a:cs typeface="Arial" panose="020B0604020202020204" pitchFamily="34" charset="0"/>
              </a:rPr>
              <a:t> 25 ثم وضع يديه أيضاً على عينيه وجعله يتطلع </a:t>
            </a:r>
          </a:p>
          <a:p>
            <a:pPr algn="ctr"/>
            <a:r>
              <a:rPr lang="ar-JO" sz="2400" b="1" dirty="0">
                <a:latin typeface="Arial" panose="020B0604020202020204" pitchFamily="34" charset="0"/>
                <a:cs typeface="Arial" panose="020B0604020202020204" pitchFamily="34" charset="0"/>
              </a:rPr>
              <a:t>فعاد صحيحاً وأبصر كل إنسان جلياً</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9046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5354FEE-3F5D-42F0-A99E-CC7A3ACF08E2}"/>
              </a:ext>
            </a:extLst>
          </p:cNvPr>
          <p:cNvSpPr txBox="1"/>
          <p:nvPr/>
        </p:nvSpPr>
        <p:spPr>
          <a:xfrm>
            <a:off x="99792" y="228600"/>
            <a:ext cx="8409678" cy="6400800"/>
          </a:xfrm>
          <a:prstGeom prst="rect">
            <a:avLst/>
          </a:prstGeom>
        </p:spPr>
        <p:txBody>
          <a:bodyPr vert="horz" lIns="91440" tIns="45720" rIns="91440" bIns="45720" rtlCol="0">
            <a:normAutofit/>
          </a:bodyPr>
          <a:lstStyle/>
          <a:p>
            <a:pPr lvl="1" defTabSz="914400">
              <a:lnSpc>
                <a:spcPct val="104000"/>
              </a:lnSpc>
            </a:pPr>
            <a:r>
              <a:rPr lang="ar-JO" sz="3200" b="1" dirty="0">
                <a:solidFill>
                  <a:srgbClr val="FFFFFF"/>
                </a:solidFill>
                <a:latin typeface="Arial" panose="020B0604020202020204" pitchFamily="34" charset="0"/>
                <a:cs typeface="Arial" panose="020B0604020202020204" pitchFamily="34" charset="0"/>
              </a:rPr>
              <a:t>شفاء الأعمى              </a:t>
            </a:r>
            <a:r>
              <a:rPr lang="en-US" sz="3200" b="1" dirty="0">
                <a:solidFill>
                  <a:srgbClr val="FFFFFF"/>
                </a:solidFill>
                <a:latin typeface="Arial" panose="020B0604020202020204" pitchFamily="34" charset="0"/>
                <a:cs typeface="Arial" panose="020B0604020202020204" pitchFamily="34" charset="0"/>
              </a:rPr>
              <a:t>			</a:t>
            </a:r>
            <a:r>
              <a:rPr lang="ar-JO" sz="3200" b="1" dirty="0">
                <a:solidFill>
                  <a:srgbClr val="FFFFFF"/>
                </a:solidFill>
                <a:latin typeface="Arial" panose="020B0604020202020204" pitchFamily="34" charset="0"/>
                <a:cs typeface="Arial" panose="020B0604020202020204" pitchFamily="34" charset="0"/>
              </a:rPr>
              <a:t>مر 8: 22-26</a:t>
            </a:r>
            <a:endParaRPr lang="en-US" sz="3200" b="1" dirty="0">
              <a:solidFill>
                <a:srgbClr val="FFFFFF"/>
              </a:solidFill>
              <a:latin typeface="Arial" panose="020B0604020202020204" pitchFamily="34" charset="0"/>
              <a:cs typeface="Arial" panose="020B0604020202020204" pitchFamily="34" charset="0"/>
            </a:endParaRPr>
          </a:p>
          <a:p>
            <a:pPr lvl="1" defTabSz="914400">
              <a:lnSpc>
                <a:spcPct val="104000"/>
              </a:lnSpc>
            </a:pPr>
            <a:r>
              <a:rPr lang="ar-JO" sz="3200" b="1" dirty="0">
                <a:solidFill>
                  <a:srgbClr val="FFFFFF"/>
                </a:solidFill>
                <a:latin typeface="Arial" panose="020B0604020202020204" pitchFamily="34" charset="0"/>
                <a:cs typeface="Arial" panose="020B0604020202020204" pitchFamily="34" charset="0"/>
              </a:rPr>
              <a:t>1. يتنبأ بالموت           </a:t>
            </a:r>
            <a:r>
              <a:rPr lang="en-US" sz="3200" b="1" dirty="0">
                <a:solidFill>
                  <a:srgbClr val="FFFFFF"/>
                </a:solidFill>
                <a:latin typeface="Arial" panose="020B0604020202020204" pitchFamily="34" charset="0"/>
                <a:cs typeface="Arial" panose="020B0604020202020204" pitchFamily="34" charset="0"/>
              </a:rPr>
              <a:t>			</a:t>
            </a:r>
            <a:r>
              <a:rPr lang="ar-JO" sz="3200" b="1" dirty="0">
                <a:solidFill>
                  <a:srgbClr val="FFFFFF"/>
                </a:solidFill>
                <a:latin typeface="Arial" panose="020B0604020202020204" pitchFamily="34" charset="0"/>
                <a:cs typeface="Arial" panose="020B0604020202020204" pitchFamily="34" charset="0"/>
              </a:rPr>
              <a:t>مر 8: 31</a:t>
            </a:r>
            <a:endParaRPr lang="en-US" sz="3200" b="1" dirty="0">
              <a:solidFill>
                <a:srgbClr val="FFFFFF"/>
              </a:solidFill>
              <a:latin typeface="Arial" panose="020B0604020202020204" pitchFamily="34" charset="0"/>
              <a:cs typeface="Arial" panose="020B0604020202020204" pitchFamily="34" charset="0"/>
            </a:endParaRPr>
          </a:p>
          <a:p>
            <a:pPr lvl="1" defTabSz="914400">
              <a:lnSpc>
                <a:spcPct val="104000"/>
              </a:lnSpc>
            </a:pPr>
            <a:r>
              <a:rPr lang="en-US" sz="3200" b="1" dirty="0">
                <a:solidFill>
                  <a:srgbClr val="FFFFFF"/>
                </a:solidFill>
                <a:latin typeface="Arial" panose="020B0604020202020204" pitchFamily="34" charset="0"/>
                <a:cs typeface="Arial" panose="020B0604020202020204" pitchFamily="34" charset="0"/>
              </a:rPr>
              <a:t>       </a:t>
            </a:r>
            <a:r>
              <a:rPr lang="ar-JO" sz="3200" b="1" dirty="0">
                <a:solidFill>
                  <a:srgbClr val="FFFFFF"/>
                </a:solidFill>
                <a:latin typeface="Arial" panose="020B0604020202020204" pitchFamily="34" charset="0"/>
                <a:cs typeface="Arial" panose="020B0604020202020204" pitchFamily="34" charset="0"/>
              </a:rPr>
              <a:t>يوبخ بطرس       </a:t>
            </a:r>
            <a:r>
              <a:rPr lang="en-US" sz="3200" b="1" dirty="0">
                <a:solidFill>
                  <a:srgbClr val="FFFFFF"/>
                </a:solidFill>
                <a:latin typeface="Arial" panose="020B0604020202020204" pitchFamily="34" charset="0"/>
                <a:cs typeface="Arial" panose="020B0604020202020204" pitchFamily="34" charset="0"/>
              </a:rPr>
              <a:t>			</a:t>
            </a:r>
            <a:r>
              <a:rPr lang="ar-JO" sz="3200" b="1" dirty="0">
                <a:solidFill>
                  <a:srgbClr val="FFFFFF"/>
                </a:solidFill>
                <a:latin typeface="Arial" panose="020B0604020202020204" pitchFamily="34" charset="0"/>
                <a:cs typeface="Arial" panose="020B0604020202020204" pitchFamily="34" charset="0"/>
              </a:rPr>
              <a:t>مر 8: 32-33</a:t>
            </a:r>
            <a:endParaRPr lang="en-US" sz="3200" b="1" dirty="0">
              <a:solidFill>
                <a:srgbClr val="FFFFFF"/>
              </a:solidFill>
              <a:latin typeface="Arial" panose="020B0604020202020204" pitchFamily="34" charset="0"/>
              <a:cs typeface="Arial" panose="020B0604020202020204" pitchFamily="34" charset="0"/>
            </a:endParaRPr>
          </a:p>
          <a:p>
            <a:pPr defTabSz="914400">
              <a:lnSpc>
                <a:spcPct val="104000"/>
              </a:lnSpc>
            </a:pPr>
            <a:r>
              <a:rPr lang="en-US" sz="3200" b="1" dirty="0">
                <a:solidFill>
                  <a:srgbClr val="FFFFFF"/>
                </a:solidFill>
                <a:latin typeface="Arial" panose="020B0604020202020204" pitchFamily="34" charset="0"/>
                <a:cs typeface="Arial" panose="020B0604020202020204" pitchFamily="34" charset="0"/>
              </a:rPr>
              <a:t>		</a:t>
            </a:r>
          </a:p>
          <a:p>
            <a:pPr lvl="1" defTabSz="914400">
              <a:lnSpc>
                <a:spcPct val="104000"/>
              </a:lnSpc>
            </a:pPr>
            <a:r>
              <a:rPr lang="ar-JO" sz="3200" b="1" dirty="0">
                <a:solidFill>
                  <a:srgbClr val="FFFFFF"/>
                </a:solidFill>
                <a:latin typeface="Arial" panose="020B0604020202020204" pitchFamily="34" charset="0"/>
                <a:cs typeface="Arial" panose="020B0604020202020204" pitchFamily="34" charset="0"/>
              </a:rPr>
              <a:t>2. يتنبأ بالموت           </a:t>
            </a:r>
            <a:r>
              <a:rPr lang="en-US" sz="3200" b="1" dirty="0">
                <a:solidFill>
                  <a:srgbClr val="FFFFFF"/>
                </a:solidFill>
                <a:latin typeface="Arial" panose="020B0604020202020204" pitchFamily="34" charset="0"/>
                <a:cs typeface="Arial" panose="020B0604020202020204" pitchFamily="34" charset="0"/>
              </a:rPr>
              <a:t>			</a:t>
            </a:r>
            <a:r>
              <a:rPr lang="ar-JO" sz="3200" b="1" dirty="0">
                <a:solidFill>
                  <a:srgbClr val="FFFFFF"/>
                </a:solidFill>
                <a:latin typeface="Arial" panose="020B0604020202020204" pitchFamily="34" charset="0"/>
                <a:cs typeface="Arial" panose="020B0604020202020204" pitchFamily="34" charset="0"/>
              </a:rPr>
              <a:t>مر 9: 30-32</a:t>
            </a:r>
            <a:endParaRPr lang="en-US" sz="3200" b="1" dirty="0">
              <a:solidFill>
                <a:srgbClr val="FFFFFF"/>
              </a:solidFill>
              <a:latin typeface="Arial" panose="020B0604020202020204" pitchFamily="34" charset="0"/>
              <a:cs typeface="Arial" panose="020B0604020202020204" pitchFamily="34" charset="0"/>
            </a:endParaRPr>
          </a:p>
          <a:p>
            <a:pPr lvl="1" defTabSz="914400">
              <a:lnSpc>
                <a:spcPct val="104000"/>
              </a:lnSpc>
            </a:pPr>
            <a:r>
              <a:rPr lang="en-US" sz="3200" b="1" dirty="0">
                <a:solidFill>
                  <a:srgbClr val="FFFFFF"/>
                </a:solidFill>
                <a:latin typeface="Arial" panose="020B0604020202020204" pitchFamily="34" charset="0"/>
                <a:cs typeface="Arial" panose="020B0604020202020204" pitchFamily="34" charset="0"/>
              </a:rPr>
              <a:t>       </a:t>
            </a:r>
            <a:r>
              <a:rPr lang="ar-JO" sz="3200" b="1" dirty="0">
                <a:solidFill>
                  <a:srgbClr val="FFFFFF"/>
                </a:solidFill>
                <a:latin typeface="Arial" panose="020B0604020202020204" pitchFamily="34" charset="0"/>
                <a:cs typeface="Arial" panose="020B0604020202020204" pitchFamily="34" charset="0"/>
              </a:rPr>
              <a:t>يوبخ التلاميذ         </a:t>
            </a:r>
            <a:r>
              <a:rPr lang="en-US" sz="3200" b="1" dirty="0">
                <a:solidFill>
                  <a:srgbClr val="FFFFFF"/>
                </a:solidFill>
                <a:latin typeface="Arial" panose="020B0604020202020204" pitchFamily="34" charset="0"/>
                <a:cs typeface="Arial" panose="020B0604020202020204" pitchFamily="34" charset="0"/>
              </a:rPr>
              <a:t>		</a:t>
            </a:r>
            <a:r>
              <a:rPr lang="ar-JO" sz="3200" b="1" dirty="0">
                <a:solidFill>
                  <a:srgbClr val="FFFFFF"/>
                </a:solidFill>
                <a:latin typeface="Arial" panose="020B0604020202020204" pitchFamily="34" charset="0"/>
                <a:cs typeface="Arial" panose="020B0604020202020204" pitchFamily="34" charset="0"/>
              </a:rPr>
              <a:t>مر 9: 33-37</a:t>
            </a:r>
            <a:endParaRPr lang="en-US" sz="3200" b="1" dirty="0">
              <a:solidFill>
                <a:srgbClr val="FFFFFF"/>
              </a:solidFill>
              <a:latin typeface="Arial" panose="020B0604020202020204" pitchFamily="34" charset="0"/>
              <a:cs typeface="Arial" panose="020B0604020202020204" pitchFamily="34" charset="0"/>
            </a:endParaRPr>
          </a:p>
          <a:p>
            <a:pPr lvl="1" defTabSz="914400">
              <a:lnSpc>
                <a:spcPct val="104000"/>
              </a:lnSpc>
            </a:pPr>
            <a:endParaRPr lang="en-US" sz="3200" b="1" dirty="0">
              <a:solidFill>
                <a:srgbClr val="FFFFFF"/>
              </a:solidFill>
              <a:latin typeface="Arial" panose="020B0604020202020204" pitchFamily="34" charset="0"/>
              <a:cs typeface="Arial" panose="020B0604020202020204" pitchFamily="34" charset="0"/>
            </a:endParaRPr>
          </a:p>
          <a:p>
            <a:pPr lvl="1" defTabSz="914400">
              <a:lnSpc>
                <a:spcPct val="104000"/>
              </a:lnSpc>
            </a:pPr>
            <a:r>
              <a:rPr lang="ar-JO" sz="3200" b="1" dirty="0">
                <a:solidFill>
                  <a:srgbClr val="FFFFFF"/>
                </a:solidFill>
                <a:latin typeface="Arial" panose="020B0604020202020204" pitchFamily="34" charset="0"/>
                <a:cs typeface="Arial" panose="020B0604020202020204" pitchFamily="34" charset="0"/>
              </a:rPr>
              <a:t>3. يتنبأ بالموت           </a:t>
            </a:r>
            <a:r>
              <a:rPr lang="en-US" sz="3200" b="1" dirty="0">
                <a:solidFill>
                  <a:srgbClr val="FFFFFF"/>
                </a:solidFill>
                <a:latin typeface="Arial" panose="020B0604020202020204" pitchFamily="34" charset="0"/>
                <a:cs typeface="Arial" panose="020B0604020202020204" pitchFamily="34" charset="0"/>
              </a:rPr>
              <a:t>			</a:t>
            </a:r>
            <a:r>
              <a:rPr lang="ar-JO" sz="3200" b="1" dirty="0">
                <a:solidFill>
                  <a:srgbClr val="FFFFFF"/>
                </a:solidFill>
                <a:latin typeface="Arial" panose="020B0604020202020204" pitchFamily="34" charset="0"/>
                <a:cs typeface="Arial" panose="020B0604020202020204" pitchFamily="34" charset="0"/>
              </a:rPr>
              <a:t>مر 10: 32-34</a:t>
            </a:r>
            <a:endParaRPr lang="en-US" sz="3200" b="1" dirty="0">
              <a:solidFill>
                <a:srgbClr val="FFFFFF"/>
              </a:solidFill>
              <a:latin typeface="Arial" panose="020B0604020202020204" pitchFamily="34" charset="0"/>
              <a:cs typeface="Arial" panose="020B0604020202020204" pitchFamily="34" charset="0"/>
            </a:endParaRPr>
          </a:p>
          <a:p>
            <a:pPr lvl="1" defTabSz="914400">
              <a:lnSpc>
                <a:spcPct val="104000"/>
              </a:lnSpc>
            </a:pPr>
            <a:r>
              <a:rPr lang="en-US" sz="3200" b="1" dirty="0">
                <a:solidFill>
                  <a:srgbClr val="FFFFFF"/>
                </a:solidFill>
                <a:latin typeface="Arial" panose="020B0604020202020204" pitchFamily="34" charset="0"/>
                <a:cs typeface="Arial" panose="020B0604020202020204" pitchFamily="34" charset="0"/>
              </a:rPr>
              <a:t>       </a:t>
            </a:r>
            <a:r>
              <a:rPr lang="ar-JO" sz="3200" b="1" dirty="0">
                <a:solidFill>
                  <a:srgbClr val="FFFFFF"/>
                </a:solidFill>
                <a:latin typeface="Arial" panose="020B0604020202020204" pitchFamily="34" charset="0"/>
                <a:cs typeface="Arial" panose="020B0604020202020204" pitchFamily="34" charset="0"/>
              </a:rPr>
              <a:t>  يوبخ يعقوب ويوحنا         </a:t>
            </a:r>
            <a:r>
              <a:rPr lang="en-US" sz="3200" b="1" dirty="0">
                <a:solidFill>
                  <a:srgbClr val="FFFFFF"/>
                </a:solidFill>
                <a:latin typeface="Arial" panose="020B0604020202020204" pitchFamily="34" charset="0"/>
                <a:cs typeface="Arial" panose="020B0604020202020204" pitchFamily="34" charset="0"/>
              </a:rPr>
              <a:t>	</a:t>
            </a:r>
            <a:r>
              <a:rPr lang="ar-JO" sz="3200" b="1" dirty="0">
                <a:solidFill>
                  <a:srgbClr val="FFFFFF"/>
                </a:solidFill>
                <a:latin typeface="Arial" panose="020B0604020202020204" pitchFamily="34" charset="0"/>
                <a:cs typeface="Arial" panose="020B0604020202020204" pitchFamily="34" charset="0"/>
              </a:rPr>
              <a:t>مر 10: 35-45</a:t>
            </a:r>
            <a:endParaRPr lang="en-US" sz="3200" b="1" dirty="0">
              <a:solidFill>
                <a:srgbClr val="FFFFFF"/>
              </a:solidFill>
              <a:latin typeface="Arial" panose="020B0604020202020204" pitchFamily="34" charset="0"/>
              <a:cs typeface="Arial" panose="020B0604020202020204" pitchFamily="34" charset="0"/>
            </a:endParaRPr>
          </a:p>
          <a:p>
            <a:pPr lvl="1" defTabSz="914400">
              <a:lnSpc>
                <a:spcPct val="104000"/>
              </a:lnSpc>
            </a:pPr>
            <a:r>
              <a:rPr lang="ar-JO" sz="3200" b="1" dirty="0">
                <a:solidFill>
                  <a:srgbClr val="FFFFFF"/>
                </a:solidFill>
                <a:latin typeface="Arial" panose="020B0604020202020204" pitchFamily="34" charset="0"/>
                <a:cs typeface="Arial" panose="020B0604020202020204" pitchFamily="34" charset="0"/>
              </a:rPr>
              <a:t>يشفي الأعمى             </a:t>
            </a:r>
            <a:r>
              <a:rPr lang="en-US" sz="3200" b="1" dirty="0">
                <a:solidFill>
                  <a:srgbClr val="FFFFFF"/>
                </a:solidFill>
                <a:latin typeface="Arial" panose="020B0604020202020204" pitchFamily="34" charset="0"/>
                <a:cs typeface="Arial" panose="020B0604020202020204" pitchFamily="34" charset="0"/>
              </a:rPr>
              <a:t>			</a:t>
            </a:r>
            <a:r>
              <a:rPr lang="ar-JO" sz="3200" b="1" dirty="0">
                <a:solidFill>
                  <a:srgbClr val="FFFFFF"/>
                </a:solidFill>
                <a:latin typeface="Arial" panose="020B0604020202020204" pitchFamily="34" charset="0"/>
                <a:cs typeface="Arial" panose="020B0604020202020204" pitchFamily="34" charset="0"/>
              </a:rPr>
              <a:t>مر 10: 46-52</a:t>
            </a:r>
            <a:endParaRPr lang="en-US" sz="3200" b="1" dirty="0">
              <a:solidFill>
                <a:srgbClr val="FFFFFF"/>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0" name="Freeform: Shape 9">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549836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5354FEE-3F5D-42F0-A99E-CC7A3ACF08E2}"/>
              </a:ext>
            </a:extLst>
          </p:cNvPr>
          <p:cNvSpPr txBox="1"/>
          <p:nvPr/>
        </p:nvSpPr>
        <p:spPr>
          <a:xfrm>
            <a:off x="99792" y="228600"/>
            <a:ext cx="8409678" cy="6400800"/>
          </a:xfrm>
          <a:prstGeom prst="rect">
            <a:avLst/>
          </a:prstGeom>
        </p:spPr>
        <p:txBody>
          <a:bodyPr vert="horz" lIns="91440" tIns="45720" rIns="91440" bIns="45720" rtlCol="0">
            <a:normAutofit/>
          </a:bodyPr>
          <a:lstStyle/>
          <a:p>
            <a:pPr marL="457200" marR="0" lvl="1" indent="0" algn="l" defTabSz="914400" rtl="0" eaLnBrk="1" fontAlgn="auto" latinLnBrk="0" hangingPunct="1">
              <a:lnSpc>
                <a:spcPct val="104000"/>
              </a:lnSpc>
              <a:spcBef>
                <a:spcPts val="0"/>
              </a:spcBef>
              <a:spcAft>
                <a:spcPts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شفاء الأعمى              </a:t>
            </a:r>
            <a:r>
              <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مر 8: 22-26</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4000"/>
              </a:lnSpc>
              <a:spcBef>
                <a:spcPts val="0"/>
              </a:spcBef>
              <a:spcAft>
                <a:spcPts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يتنبأ بالموت           </a:t>
            </a:r>
            <a:r>
              <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مر 8: 31</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4000"/>
              </a:lnSpc>
              <a:spcBef>
                <a:spcPts val="0"/>
              </a:spcBef>
              <a:spcAft>
                <a:spcPts val="0"/>
              </a:spcAft>
              <a:buClrTx/>
              <a:buSzTx/>
              <a:buFontTx/>
              <a:buNone/>
              <a:tabLst/>
              <a:defRPr/>
            </a:pPr>
            <a:r>
              <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يوبخ بطرس       </a:t>
            </a:r>
            <a:r>
              <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مر 8: 32-33</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4000"/>
              </a:lnSpc>
              <a:spcBef>
                <a:spcPts val="0"/>
              </a:spcBef>
              <a:spcAft>
                <a:spcPts val="0"/>
              </a:spcAft>
              <a:buClrTx/>
              <a:buSzTx/>
              <a:buFontTx/>
              <a:buNone/>
              <a:tabLst/>
              <a:defRPr/>
            </a:pPr>
            <a:r>
              <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ar-JO" sz="3200" b="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lang="ar-JO" sz="3200" b="1" noProof="0" dirty="0">
                <a:solidFill>
                  <a:srgbClr val="FFFF00"/>
                </a:solidFill>
                <a:latin typeface="Arial" panose="020B0604020202020204" pitchFamily="34" charset="0"/>
                <a:cs typeface="Arial" panose="020B0604020202020204" pitchFamily="34" charset="0"/>
              </a:rPr>
              <a:t>مر 9: 2-13                   التجلي</a:t>
            </a:r>
            <a:endParaRPr kumimoji="0" lang="en-US" sz="3200" b="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4000"/>
              </a:lnSpc>
              <a:spcBef>
                <a:spcPts val="0"/>
              </a:spcBef>
              <a:spcAft>
                <a:spcPts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يتنبأ بالموت           </a:t>
            </a:r>
            <a:r>
              <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مر 9: 30-32</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4000"/>
              </a:lnSpc>
              <a:spcBef>
                <a:spcPts val="0"/>
              </a:spcBef>
              <a:spcAft>
                <a:spcPts val="0"/>
              </a:spcAft>
              <a:buClrTx/>
              <a:buSzTx/>
              <a:buFontTx/>
              <a:buNone/>
              <a:tabLst/>
              <a:defRPr/>
            </a:pPr>
            <a:r>
              <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يوبخ التلاميذ         </a:t>
            </a:r>
            <a:r>
              <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مر 9: 33-37</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4000"/>
              </a:lnSpc>
              <a:spcBef>
                <a:spcPts val="0"/>
              </a:spcBef>
              <a:spcAft>
                <a:spcPts val="0"/>
              </a:spcAft>
              <a:buClrTx/>
              <a:buSzTx/>
              <a:buFontTx/>
              <a:buNone/>
              <a:tabLst/>
              <a:defRPr/>
            </a:pP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4000"/>
              </a:lnSpc>
              <a:spcBef>
                <a:spcPts val="0"/>
              </a:spcBef>
              <a:spcAft>
                <a:spcPts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 يتنبأ بالموت           </a:t>
            </a:r>
            <a:r>
              <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مر 10: 32-34</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4000"/>
              </a:lnSpc>
              <a:spcBef>
                <a:spcPts val="0"/>
              </a:spcBef>
              <a:spcAft>
                <a:spcPts val="0"/>
              </a:spcAft>
              <a:buClrTx/>
              <a:buSzTx/>
              <a:buFontTx/>
              <a:buNone/>
              <a:tabLst/>
              <a:defRPr/>
            </a:pPr>
            <a:r>
              <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يوبخ يعقوب ويوحنا         </a:t>
            </a:r>
            <a:r>
              <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مر 10: 35-45</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4000"/>
              </a:lnSpc>
              <a:spcBef>
                <a:spcPts val="0"/>
              </a:spcBef>
              <a:spcAft>
                <a:spcPts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يشفي الأعمى             </a:t>
            </a:r>
            <a:r>
              <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مر 10: 46-52</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0" name="Freeform: Shape 9">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479530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dirty="0">
                <a:solidFill>
                  <a:srgbClr val="000000"/>
                </a:solidFill>
                <a:effectLst/>
                <a:latin typeface="Arial" panose="020B0604020202020204" pitchFamily="34" charset="0"/>
                <a:cs typeface="Arial" panose="020B0604020202020204" pitchFamily="34" charset="0"/>
              </a:rPr>
              <a:t>مرقس 9: 2-13</a:t>
            </a:r>
            <a:endParaRPr lang="en-US" sz="32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1077218"/>
          </a:xfrm>
          <a:prstGeom prst="rect">
            <a:avLst/>
          </a:prstGeom>
          <a:noFill/>
        </p:spPr>
        <p:txBody>
          <a:bodyPr wrap="square">
            <a:spAutoFit/>
          </a:bodyPr>
          <a:lstStyle/>
          <a:p>
            <a:pPr algn="r"/>
            <a:r>
              <a:rPr lang="ar-JO" sz="3200" b="1" dirty="0">
                <a:solidFill>
                  <a:srgbClr val="000000"/>
                </a:solidFill>
                <a:latin typeface="Arial" panose="020B0604020202020204" pitchFamily="34" charset="0"/>
                <a:cs typeface="Arial" panose="020B0604020202020204" pitchFamily="34" charset="0"/>
              </a:rPr>
              <a:t>2 وبعد ستة أيام أخذ يسوع بطرس ويعقوب ويوحنا وصعد بهم إلى جبل عالٍ منفردين وحدهم</a:t>
            </a:r>
            <a:endParaRPr lang="en-US" sz="32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98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3DCF03-4BB5-47E6-9920-C40D725FEF72}"/>
              </a:ext>
            </a:extLst>
          </p:cNvPr>
          <p:cNvSpPr txBox="1"/>
          <p:nvPr/>
        </p:nvSpPr>
        <p:spPr>
          <a:xfrm>
            <a:off x="597899" y="204181"/>
            <a:ext cx="5717135" cy="2169890"/>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ar-JO" sz="6000" b="1" dirty="0">
                <a:solidFill>
                  <a:srgbClr val="FFFF99"/>
                </a:solidFill>
                <a:latin typeface="Arial" panose="020B0604020202020204" pitchFamily="34" charset="0"/>
                <a:ea typeface="+mj-ea"/>
                <a:cs typeface="Arial" panose="020B0604020202020204" pitchFamily="34" charset="0"/>
              </a:rPr>
              <a:t>لماذا بطرس </a:t>
            </a:r>
          </a:p>
          <a:p>
            <a:pPr algn="ctr" defTabSz="914400">
              <a:lnSpc>
                <a:spcPct val="90000"/>
              </a:lnSpc>
              <a:spcBef>
                <a:spcPct val="0"/>
              </a:spcBef>
              <a:spcAft>
                <a:spcPts val="600"/>
              </a:spcAft>
            </a:pPr>
            <a:r>
              <a:rPr lang="ar-JO" sz="6000" b="1" dirty="0">
                <a:solidFill>
                  <a:srgbClr val="FFFF99"/>
                </a:solidFill>
                <a:latin typeface="Arial" panose="020B0604020202020204" pitchFamily="34" charset="0"/>
                <a:ea typeface="+mj-ea"/>
                <a:cs typeface="Arial" panose="020B0604020202020204" pitchFamily="34" charset="0"/>
              </a:rPr>
              <a:t>ويعقوب ويوحنا فقط؟</a:t>
            </a:r>
            <a:endParaRPr lang="en-US" sz="6000" b="1" dirty="0">
              <a:solidFill>
                <a:srgbClr val="FFFF99"/>
              </a:solidFill>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2AD4E8D0-A8AE-403D-A9D6-DF8E1E3B1E45}"/>
              </a:ext>
            </a:extLst>
          </p:cNvPr>
          <p:cNvSpPr txBox="1"/>
          <p:nvPr/>
        </p:nvSpPr>
        <p:spPr>
          <a:xfrm>
            <a:off x="216131" y="4725849"/>
            <a:ext cx="7398327" cy="1116282"/>
          </a:xfrm>
          <a:prstGeom prst="rect">
            <a:avLst/>
          </a:prstGeom>
        </p:spPr>
        <p:txBody>
          <a:bodyPr vert="horz" lIns="91440" tIns="45720" rIns="91440" bIns="45720" rtlCol="0" anchor="t">
            <a:noAutofit/>
          </a:bodyPr>
          <a:lstStyle/>
          <a:p>
            <a:pPr defTabSz="914400">
              <a:lnSpc>
                <a:spcPct val="90000"/>
              </a:lnSpc>
              <a:spcBef>
                <a:spcPct val="0"/>
              </a:spcBef>
              <a:spcAft>
                <a:spcPts val="600"/>
              </a:spcAft>
            </a:pPr>
            <a:r>
              <a:rPr lang="ar-JO" sz="3200" b="1" dirty="0">
                <a:solidFill>
                  <a:srgbClr val="FFFF99"/>
                </a:solidFill>
                <a:latin typeface="Arial" panose="020B0604020202020204" pitchFamily="34" charset="0"/>
                <a:ea typeface="+mj-ea"/>
                <a:cs typeface="Arial" panose="020B0604020202020204" pitchFamily="34" charset="0"/>
              </a:rPr>
              <a:t>مر 1: 29-30</a:t>
            </a:r>
            <a:r>
              <a:rPr lang="en-US" sz="3200" b="1" dirty="0">
                <a:solidFill>
                  <a:srgbClr val="FFFF99"/>
                </a:solidFill>
                <a:latin typeface="Arial" panose="020B0604020202020204" pitchFamily="34" charset="0"/>
                <a:ea typeface="+mj-ea"/>
                <a:cs typeface="Arial" panose="020B0604020202020204" pitchFamily="34" charset="0"/>
              </a:rPr>
              <a:t>   </a:t>
            </a:r>
            <a:r>
              <a:rPr lang="ar-JO" sz="3200" b="1" dirty="0">
                <a:solidFill>
                  <a:srgbClr val="FFFF99"/>
                </a:solidFill>
                <a:latin typeface="Arial" panose="020B0604020202020204" pitchFamily="34" charset="0"/>
                <a:ea typeface="+mj-ea"/>
                <a:cs typeface="Arial" panose="020B0604020202020204" pitchFamily="34" charset="0"/>
              </a:rPr>
              <a:t>حماة بطرس</a:t>
            </a:r>
            <a:endParaRPr lang="en-US" sz="3200" b="1" dirty="0">
              <a:solidFill>
                <a:srgbClr val="FFFF99"/>
              </a:solidFill>
              <a:latin typeface="Arial" panose="020B0604020202020204" pitchFamily="34" charset="0"/>
              <a:ea typeface="+mj-ea"/>
              <a:cs typeface="Arial" panose="020B0604020202020204" pitchFamily="34" charset="0"/>
            </a:endParaRPr>
          </a:p>
          <a:p>
            <a:pPr defTabSz="914400">
              <a:lnSpc>
                <a:spcPct val="90000"/>
              </a:lnSpc>
              <a:spcBef>
                <a:spcPct val="0"/>
              </a:spcBef>
              <a:spcAft>
                <a:spcPts val="600"/>
              </a:spcAft>
            </a:pPr>
            <a:r>
              <a:rPr lang="ar-JO" sz="3200" b="1" dirty="0">
                <a:solidFill>
                  <a:srgbClr val="FFFF99"/>
                </a:solidFill>
                <a:latin typeface="Arial" panose="020B0604020202020204" pitchFamily="34" charset="0"/>
                <a:ea typeface="+mj-ea"/>
                <a:cs typeface="Arial" panose="020B0604020202020204" pitchFamily="34" charset="0"/>
              </a:rPr>
              <a:t>مر 13: 3</a:t>
            </a:r>
            <a:r>
              <a:rPr lang="en-US" sz="3200" b="1" dirty="0">
                <a:solidFill>
                  <a:srgbClr val="FFFF99"/>
                </a:solidFill>
                <a:latin typeface="Arial" panose="020B0604020202020204" pitchFamily="34" charset="0"/>
                <a:ea typeface="+mj-ea"/>
                <a:cs typeface="Arial" panose="020B0604020202020204" pitchFamily="34" charset="0"/>
              </a:rPr>
              <a:t>	    </a:t>
            </a:r>
            <a:r>
              <a:rPr lang="ar-JO" sz="3200" b="1" dirty="0">
                <a:solidFill>
                  <a:srgbClr val="FFFF99"/>
                </a:solidFill>
                <a:latin typeface="Arial" panose="020B0604020202020204" pitchFamily="34" charset="0"/>
                <a:ea typeface="+mj-ea"/>
                <a:cs typeface="Arial" panose="020B0604020202020204" pitchFamily="34" charset="0"/>
              </a:rPr>
              <a:t>خطاب جبل الزيتون</a:t>
            </a:r>
            <a:endParaRPr lang="en-US" sz="3200" b="1" dirty="0">
              <a:solidFill>
                <a:srgbClr val="FFFF99"/>
              </a:solidFill>
              <a:latin typeface="Arial" panose="020B0604020202020204" pitchFamily="34" charset="0"/>
              <a:ea typeface="+mj-ea"/>
              <a:cs typeface="Arial" panose="020B0604020202020204" pitchFamily="34" charset="0"/>
            </a:endParaRPr>
          </a:p>
          <a:p>
            <a:pPr defTabSz="914400">
              <a:lnSpc>
                <a:spcPct val="90000"/>
              </a:lnSpc>
              <a:spcBef>
                <a:spcPct val="0"/>
              </a:spcBef>
              <a:spcAft>
                <a:spcPts val="600"/>
              </a:spcAft>
            </a:pPr>
            <a:endParaRPr lang="en-US" sz="3200" b="1" dirty="0">
              <a:solidFill>
                <a:srgbClr val="FFFF99"/>
              </a:solidFill>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D2B32CF9-EC80-441B-87C6-2622E8BC2507}"/>
              </a:ext>
            </a:extLst>
          </p:cNvPr>
          <p:cNvSpPr txBox="1"/>
          <p:nvPr/>
        </p:nvSpPr>
        <p:spPr>
          <a:xfrm>
            <a:off x="597897" y="4148838"/>
            <a:ext cx="2605272" cy="577011"/>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ar-JO" sz="3200" b="1" u="sng" dirty="0">
                <a:solidFill>
                  <a:srgbClr val="FFFF99"/>
                </a:solidFill>
                <a:latin typeface="Arial" panose="020B0604020202020204" pitchFamily="34" charset="0"/>
                <a:ea typeface="+mj-ea"/>
                <a:cs typeface="Arial" panose="020B0604020202020204" pitchFamily="34" charset="0"/>
              </a:rPr>
              <a:t>مع أندراوس</a:t>
            </a:r>
            <a:endParaRPr lang="en-US" sz="3200" b="1" u="sng" dirty="0">
              <a:solidFill>
                <a:srgbClr val="FFFF99"/>
              </a:solidFill>
              <a:latin typeface="Arial" panose="020B0604020202020204" pitchFamily="34" charset="0"/>
              <a:ea typeface="+mj-ea"/>
              <a:cs typeface="Arial" panose="020B0604020202020204" pitchFamily="34" charset="0"/>
            </a:endParaRPr>
          </a:p>
        </p:txBody>
      </p:sp>
      <p:sp>
        <p:nvSpPr>
          <p:cNvPr id="7" name="TextBox 6">
            <a:extLst>
              <a:ext uri="{FF2B5EF4-FFF2-40B4-BE49-F238E27FC236}">
                <a16:creationId xmlns:a16="http://schemas.microsoft.com/office/drawing/2014/main" id="{234B9914-38C0-4651-B47A-2A9B75EE5D86}"/>
              </a:ext>
            </a:extLst>
          </p:cNvPr>
          <p:cNvSpPr txBox="1"/>
          <p:nvPr/>
        </p:nvSpPr>
        <p:spPr>
          <a:xfrm>
            <a:off x="216131" y="2008501"/>
            <a:ext cx="5717135" cy="111628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ar-JO" sz="3200" b="1" dirty="0">
                <a:solidFill>
                  <a:srgbClr val="FFFF99"/>
                </a:solidFill>
                <a:latin typeface="Arial" panose="020B0604020202020204" pitchFamily="34" charset="0"/>
                <a:ea typeface="+mj-ea"/>
                <a:cs typeface="Arial" panose="020B0604020202020204" pitchFamily="34" charset="0"/>
              </a:rPr>
              <a:t>مر 9: 2-13</a:t>
            </a:r>
            <a:r>
              <a:rPr lang="en-US" sz="3200" b="1" dirty="0">
                <a:solidFill>
                  <a:srgbClr val="FFFF99"/>
                </a:solidFill>
                <a:latin typeface="Arial" panose="020B0604020202020204" pitchFamily="34" charset="0"/>
                <a:ea typeface="+mj-ea"/>
                <a:cs typeface="Arial" panose="020B0604020202020204" pitchFamily="34" charset="0"/>
              </a:rPr>
              <a:t>	    </a:t>
            </a:r>
            <a:r>
              <a:rPr lang="ar-JO" sz="3200" b="1" dirty="0">
                <a:solidFill>
                  <a:srgbClr val="FFFF99"/>
                </a:solidFill>
                <a:latin typeface="Arial" panose="020B0604020202020204" pitchFamily="34" charset="0"/>
                <a:ea typeface="+mj-ea"/>
                <a:cs typeface="Arial" panose="020B0604020202020204" pitchFamily="34" charset="0"/>
              </a:rPr>
              <a:t>التجلي</a:t>
            </a:r>
            <a:endParaRPr lang="en-US" sz="3200" b="1" dirty="0">
              <a:solidFill>
                <a:srgbClr val="FFFF99"/>
              </a:solidFill>
              <a:latin typeface="Arial" panose="020B0604020202020204" pitchFamily="34" charset="0"/>
              <a:ea typeface="+mj-ea"/>
              <a:cs typeface="Arial" panose="020B0604020202020204" pitchFamily="34" charset="0"/>
            </a:endParaRPr>
          </a:p>
          <a:p>
            <a:pPr defTabSz="914400">
              <a:lnSpc>
                <a:spcPct val="90000"/>
              </a:lnSpc>
              <a:spcBef>
                <a:spcPct val="0"/>
              </a:spcBef>
              <a:spcAft>
                <a:spcPts val="600"/>
              </a:spcAft>
            </a:pPr>
            <a:r>
              <a:rPr lang="ar-JO" sz="3200" b="1" dirty="0">
                <a:solidFill>
                  <a:srgbClr val="FFFF99"/>
                </a:solidFill>
                <a:latin typeface="Arial" panose="020B0604020202020204" pitchFamily="34" charset="0"/>
                <a:ea typeface="+mj-ea"/>
                <a:cs typeface="Arial" panose="020B0604020202020204" pitchFamily="34" charset="0"/>
              </a:rPr>
              <a:t>مر 14: 33</a:t>
            </a:r>
            <a:r>
              <a:rPr lang="en-US" sz="3200" b="1" dirty="0">
                <a:solidFill>
                  <a:srgbClr val="FFFF99"/>
                </a:solidFill>
                <a:latin typeface="Arial" panose="020B0604020202020204" pitchFamily="34" charset="0"/>
                <a:ea typeface="+mj-ea"/>
                <a:cs typeface="Arial" panose="020B0604020202020204" pitchFamily="34" charset="0"/>
              </a:rPr>
              <a:t>	    </a:t>
            </a:r>
            <a:r>
              <a:rPr lang="ar-JO" sz="3200" b="1" dirty="0">
                <a:solidFill>
                  <a:srgbClr val="FFFF99"/>
                </a:solidFill>
                <a:latin typeface="Arial" panose="020B0604020202020204" pitchFamily="34" charset="0"/>
                <a:ea typeface="+mj-ea"/>
                <a:cs typeface="Arial" panose="020B0604020202020204" pitchFamily="34" charset="0"/>
              </a:rPr>
              <a:t>جثسيماني</a:t>
            </a:r>
            <a:endParaRPr lang="en-US" sz="3200" b="1" dirty="0">
              <a:solidFill>
                <a:srgbClr val="FFFF99"/>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166498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dirty="0">
                <a:solidFill>
                  <a:srgbClr val="000000"/>
                </a:solidFill>
                <a:effectLst/>
                <a:latin typeface="Arial" panose="020B0604020202020204" pitchFamily="34" charset="0"/>
                <a:cs typeface="Arial" panose="020B0604020202020204" pitchFamily="34" charset="0"/>
              </a:rPr>
              <a:t>مرقس 9: 2-13</a:t>
            </a:r>
            <a:endParaRPr lang="en-US" sz="32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1569660"/>
          </a:xfrm>
          <a:prstGeom prst="rect">
            <a:avLst/>
          </a:prstGeom>
          <a:noFill/>
        </p:spPr>
        <p:txBody>
          <a:bodyPr wrap="square">
            <a:spAutoFit/>
          </a:bodyPr>
          <a:lstStyle/>
          <a:p>
            <a:pPr algn="r"/>
            <a:r>
              <a:rPr lang="ar-JO" sz="3200" b="1" dirty="0">
                <a:solidFill>
                  <a:srgbClr val="000000"/>
                </a:solidFill>
                <a:effectLst/>
                <a:latin typeface="Arial" panose="020B0604020202020204" pitchFamily="34" charset="0"/>
                <a:cs typeface="Arial" panose="020B0604020202020204" pitchFamily="34" charset="0"/>
              </a:rPr>
              <a:t>2 وبعد ستة أيام أخذ يسوع بطرس ويعقوب ويوحنا </a:t>
            </a:r>
            <a:r>
              <a:rPr lang="ar-JO" sz="3200" b="1" dirty="0">
                <a:solidFill>
                  <a:srgbClr val="000000"/>
                </a:solidFill>
                <a:effectLst/>
                <a:highlight>
                  <a:srgbClr val="FFFF00"/>
                </a:highlight>
                <a:latin typeface="Arial" panose="020B0604020202020204" pitchFamily="34" charset="0"/>
                <a:cs typeface="Arial" panose="020B0604020202020204" pitchFamily="34" charset="0"/>
              </a:rPr>
              <a:t>وصعد بهم إلى جبل عالٍ منفردين وحدهم</a:t>
            </a:r>
          </a:p>
          <a:p>
            <a:pPr algn="l"/>
            <a:endParaRPr lang="en-US" sz="32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24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B33E7D-6FD0-4D4B-B90C-C5CDC0119300}"/>
              </a:ext>
            </a:extLst>
          </p:cNvPr>
          <p:cNvSpPr txBox="1"/>
          <p:nvPr/>
        </p:nvSpPr>
        <p:spPr>
          <a:xfrm>
            <a:off x="3752494" y="668104"/>
            <a:ext cx="4939867" cy="919655"/>
          </a:xfrm>
          <a:prstGeom prst="rect">
            <a:avLst/>
          </a:prstGeom>
        </p:spPr>
        <p:txBody>
          <a:bodyPr vert="horz" lIns="91440" tIns="45720" rIns="91440" bIns="45720" rtlCol="0">
            <a:normAutofit/>
          </a:bodyPr>
          <a:lstStyle/>
          <a:p>
            <a:pPr algn="ctr" defTabSz="914400">
              <a:lnSpc>
                <a:spcPct val="90000"/>
              </a:lnSpc>
              <a:spcAft>
                <a:spcPts val="600"/>
              </a:spcAft>
            </a:pPr>
            <a:r>
              <a:rPr lang="ar-JO" sz="4000" b="1" dirty="0">
                <a:latin typeface="Arial" panose="020B0604020202020204" pitchFamily="34" charset="0"/>
                <a:cs typeface="Arial" panose="020B0604020202020204" pitchFamily="34" charset="0"/>
              </a:rPr>
              <a:t>كيف تقوم بإعادة الشحن؟</a:t>
            </a:r>
            <a:endParaRPr lang="en-US" sz="4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FB016F4-C2EB-470E-ACFF-7AFCA88AB6A7}"/>
              </a:ext>
            </a:extLst>
          </p:cNvPr>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sp>
        <p:nvSpPr>
          <p:cNvPr id="5" name="Rectangle 4">
            <a:extLst>
              <a:ext uri="{FF2B5EF4-FFF2-40B4-BE49-F238E27FC236}">
                <a16:creationId xmlns:a16="http://schemas.microsoft.com/office/drawing/2014/main" id="{6975AD3C-99E7-43FE-B487-4AC72628F910}"/>
              </a:ext>
            </a:extLst>
          </p:cNvPr>
          <p:cNvSpPr/>
          <p:nvPr/>
        </p:nvSpPr>
        <p:spPr>
          <a:xfrm rot="5400000">
            <a:off x="6199569" y="-732531"/>
            <a:ext cx="45719" cy="4640580"/>
          </a:xfrm>
          <a:prstGeom prst="rect">
            <a:avLst/>
          </a:prstGeom>
          <a:solidFill>
            <a:srgbClr val="667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399CFF7-6FDB-4E50-8B66-0332A1B51053}"/>
              </a:ext>
            </a:extLst>
          </p:cNvPr>
          <p:cNvSpPr txBox="1"/>
          <p:nvPr/>
        </p:nvSpPr>
        <p:spPr>
          <a:xfrm>
            <a:off x="3722918" y="1784041"/>
            <a:ext cx="4999018" cy="3539430"/>
          </a:xfrm>
          <a:prstGeom prst="rect">
            <a:avLst/>
          </a:prstGeom>
          <a:noFill/>
        </p:spPr>
        <p:txBody>
          <a:bodyPr wrap="square">
            <a:spAutoFit/>
          </a:bodyPr>
          <a:lstStyle/>
          <a:p>
            <a:pPr algn="r"/>
            <a:r>
              <a:rPr lang="ar-JO" sz="2800" b="1" u="sng" dirty="0">
                <a:effectLst/>
                <a:latin typeface="Arial" panose="020B0604020202020204" pitchFamily="34" charset="0"/>
                <a:cs typeface="Arial" panose="020B0604020202020204" pitchFamily="34" charset="0"/>
              </a:rPr>
              <a:t>مرقس 6: 30-32</a:t>
            </a:r>
            <a:endParaRPr lang="en-US" sz="2800" b="1" u="sng" dirty="0">
              <a:effectLst/>
              <a:latin typeface="Arial" panose="020B0604020202020204" pitchFamily="34" charset="0"/>
              <a:cs typeface="Arial" panose="020B0604020202020204" pitchFamily="34" charset="0"/>
            </a:endParaRPr>
          </a:p>
          <a:p>
            <a:pPr algn="r"/>
            <a:r>
              <a:rPr lang="ar-JO" sz="2800" b="1" dirty="0">
                <a:solidFill>
                  <a:srgbClr val="000000"/>
                </a:solidFill>
                <a:latin typeface="Arial" panose="020B0604020202020204" pitchFamily="34" charset="0"/>
                <a:cs typeface="Arial" panose="020B0604020202020204" pitchFamily="34" charset="0"/>
              </a:rPr>
              <a:t>30 واجتمع الرسل إلى يسوع وأخبروه بكل شيء كل ما فعلوا وكل ما علموا 31 فقال لهم تعالوا أنتم منفردين إلى موضع خلاء واستريحوا قليلاً لأن القادمين والذاهبين كانوا كثيرين ولم تتيسر لهم فرصة للأكل 32 فمضوا في السفينة إلى موضع خلاء منفردين</a:t>
            </a:r>
            <a:endParaRPr lang="en-US" sz="28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8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7D3AD49-C725-4FF1-B641-6C78385C259B}"/>
              </a:ext>
            </a:extLst>
          </p:cNvPr>
          <p:cNvSpPr txBox="1"/>
          <p:nvPr/>
        </p:nvSpPr>
        <p:spPr>
          <a:xfrm>
            <a:off x="837373" y="655128"/>
            <a:ext cx="3460439" cy="149961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ar-JO" sz="3700" b="1" dirty="0">
                <a:effectLst>
                  <a:glow rad="127000">
                    <a:schemeClr val="bg1"/>
                  </a:glow>
                </a:effectLst>
                <a:latin typeface="Arial" panose="020B0604020202020204" pitchFamily="34" charset="0"/>
                <a:ea typeface="+mj-ea"/>
                <a:cs typeface="Arial" panose="020B0604020202020204" pitchFamily="34" charset="0"/>
              </a:rPr>
              <a:t>التحول</a:t>
            </a:r>
            <a:endParaRPr lang="en-US" sz="3700" b="1" dirty="0">
              <a:effectLst>
                <a:glow rad="127000">
                  <a:schemeClr val="bg1"/>
                </a:glow>
              </a:effectLst>
              <a:latin typeface="Arial" panose="020B0604020202020204" pitchFamily="34" charset="0"/>
              <a:ea typeface="+mj-ea"/>
              <a:cs typeface="Arial" panose="020B0604020202020204" pitchFamily="34" charset="0"/>
            </a:endParaRPr>
          </a:p>
        </p:txBody>
      </p:sp>
      <p:sp>
        <p:nvSpPr>
          <p:cNvPr id="79" name="Rectangle 7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82"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83"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84"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85"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86"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87"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88"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89"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90"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91"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92"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93"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94"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95"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96"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97"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98"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99"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00"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01"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pic>
        <p:nvPicPr>
          <p:cNvPr id="8" name="Picture 7" descr="Logo, company name&#10;&#10;Description automatically generated">
            <a:extLst>
              <a:ext uri="{FF2B5EF4-FFF2-40B4-BE49-F238E27FC236}">
                <a16:creationId xmlns:a16="http://schemas.microsoft.com/office/drawing/2014/main" id="{20F97864-85F8-452E-AA8B-2F57315B5D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9957" y="655128"/>
            <a:ext cx="4190207" cy="1979872"/>
          </a:xfrm>
          <a:prstGeom prst="rect">
            <a:avLst/>
          </a:prstGeom>
        </p:spPr>
      </p:pic>
      <p:sp>
        <p:nvSpPr>
          <p:cNvPr id="103" name="Rectangle 10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Hand with red strings">
            <a:extLst>
              <a:ext uri="{FF2B5EF4-FFF2-40B4-BE49-F238E27FC236}">
                <a16:creationId xmlns:a16="http://schemas.microsoft.com/office/drawing/2014/main" id="{A0DFC264-EDAF-426B-B093-D3F104B1437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5249" y="3088638"/>
            <a:ext cx="2882326" cy="3455611"/>
          </a:xfrm>
          <a:prstGeom prst="rect">
            <a:avLst/>
          </a:prstGeom>
        </p:spPr>
      </p:pic>
      <p:pic>
        <p:nvPicPr>
          <p:cNvPr id="2056" name="Picture 8">
            <a:extLst>
              <a:ext uri="{FF2B5EF4-FFF2-40B4-BE49-F238E27FC236}">
                <a16:creationId xmlns:a16="http://schemas.microsoft.com/office/drawing/2014/main" id="{2FEA4ED5-8E03-46DC-8714-ACFF6664BA22}"/>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858784" y="3948920"/>
            <a:ext cx="4190207" cy="218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6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dirty="0">
                <a:solidFill>
                  <a:srgbClr val="000000"/>
                </a:solidFill>
                <a:effectLst/>
                <a:latin typeface="Arial" panose="020B0604020202020204" pitchFamily="34" charset="0"/>
                <a:cs typeface="Arial" panose="020B0604020202020204" pitchFamily="34" charset="0"/>
              </a:rPr>
              <a:t>مرقس 9: 2-13</a:t>
            </a:r>
            <a:endParaRPr lang="en-US" sz="32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2554545"/>
          </a:xfrm>
          <a:prstGeom prst="rect">
            <a:avLst/>
          </a:prstGeom>
          <a:noFill/>
        </p:spPr>
        <p:txBody>
          <a:bodyPr wrap="square">
            <a:spAutoFit/>
          </a:bodyPr>
          <a:lstStyle/>
          <a:p>
            <a:pPr algn="r"/>
            <a:r>
              <a:rPr lang="ar-JO" sz="3200" b="1" dirty="0">
                <a:solidFill>
                  <a:schemeClr val="bg1">
                    <a:lumMod val="75000"/>
                  </a:schemeClr>
                </a:solidFill>
                <a:latin typeface="Arial" panose="020B0604020202020204" pitchFamily="34" charset="0"/>
                <a:cs typeface="Arial" panose="020B0604020202020204" pitchFamily="34" charset="0"/>
              </a:rPr>
              <a:t>2 وبعد ستة أيام أخذ يسوع بطرس ويعقوب ويوحنا وصعد بهم إلى جبل عالٍ منفردين وحدهم </a:t>
            </a:r>
            <a:r>
              <a:rPr lang="ar-JO" sz="3200" b="1" dirty="0">
                <a:solidFill>
                  <a:srgbClr val="000000"/>
                </a:solidFill>
                <a:latin typeface="Arial" panose="020B0604020202020204" pitchFamily="34" charset="0"/>
                <a:cs typeface="Arial" panose="020B0604020202020204" pitchFamily="34" charset="0"/>
              </a:rPr>
              <a:t>وتغيرت هيئته قدامهم 3 وصارت ثيابه تلمع بيضاء جداً كالثلج لا يقدر قصار على الأرض أن يبيض مثل ذلك 4 وظهر لهم إيليا مع موسى وكانا يتكلمان مع يسوع </a:t>
            </a:r>
            <a:r>
              <a:rPr lang="en-US" sz="3200" b="1" dirty="0">
                <a:solidFill>
                  <a:srgbClr val="00000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7840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Free Gardener Cliparts, Download Free Gardener Cliparts png images, Free  ClipArts on Clipart Library">
            <a:extLst>
              <a:ext uri="{FF2B5EF4-FFF2-40B4-BE49-F238E27FC236}">
                <a16:creationId xmlns:a16="http://schemas.microsoft.com/office/drawing/2014/main" id="{D1825C13-C04C-497B-9A35-F30E3E6CB1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8966" y="697211"/>
            <a:ext cx="3972394" cy="4265289"/>
          </a:xfrm>
          <a:prstGeom prst="rect">
            <a:avLst/>
          </a:prstGeom>
          <a:noFill/>
          <a:extLst>
            <a:ext uri="{909E8E84-426E-40DD-AFC4-6F175D3DCCD1}">
              <a14:hiddenFill xmlns:a14="http://schemas.microsoft.com/office/drawing/2010/main">
                <a:solidFill>
                  <a:srgbClr val="FFFFFF"/>
                </a:solidFill>
              </a14:hiddenFill>
            </a:ext>
          </a:extLst>
        </p:spPr>
      </p:pic>
      <p:sp>
        <p:nvSpPr>
          <p:cNvPr id="137" name="Right Triangle 13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89" y="623275"/>
            <a:ext cx="300913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C3DCF03-4BB5-47E6-9920-C40D725FEF72}"/>
              </a:ext>
            </a:extLst>
          </p:cNvPr>
          <p:cNvSpPr txBox="1"/>
          <p:nvPr/>
        </p:nvSpPr>
        <p:spPr>
          <a:xfrm>
            <a:off x="6039372" y="1056640"/>
            <a:ext cx="2398245" cy="312574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ar-JO" sz="5400" b="1" kern="1200" dirty="0">
                <a:solidFill>
                  <a:schemeClr val="tx1"/>
                </a:solidFill>
                <a:latin typeface="Arial" panose="020B0604020202020204" pitchFamily="34" charset="0"/>
                <a:ea typeface="+mj-ea"/>
                <a:cs typeface="Arial" panose="020B0604020202020204" pitchFamily="34" charset="0"/>
              </a:rPr>
              <a:t>ماذا</a:t>
            </a:r>
          </a:p>
          <a:p>
            <a:pPr algn="ctr" defTabSz="914400">
              <a:lnSpc>
                <a:spcPct val="90000"/>
              </a:lnSpc>
              <a:spcBef>
                <a:spcPct val="0"/>
              </a:spcBef>
              <a:spcAft>
                <a:spcPts val="600"/>
              </a:spcAft>
            </a:pPr>
            <a:r>
              <a:rPr lang="ar-JO" sz="5400" b="1" dirty="0">
                <a:latin typeface="Arial" panose="020B0604020202020204" pitchFamily="34" charset="0"/>
                <a:ea typeface="+mj-ea"/>
                <a:cs typeface="Arial" panose="020B0604020202020204" pitchFamily="34" charset="0"/>
              </a:rPr>
              <a:t>رأوا؟</a:t>
            </a:r>
            <a:endParaRPr lang="en-US" sz="5400" b="1" kern="1200" dirty="0">
              <a:solidFill>
                <a:schemeClr val="tx1"/>
              </a:solidFill>
              <a:latin typeface="Arial" panose="020B0604020202020204" pitchFamily="34" charset="0"/>
              <a:ea typeface="+mj-ea"/>
              <a:cs typeface="Arial" panose="020B0604020202020204" pitchFamily="34" charset="0"/>
            </a:endParaRPr>
          </a:p>
        </p:txBody>
      </p:sp>
      <p:sp>
        <p:nvSpPr>
          <p:cNvPr id="13" name="TextBox 12">
            <a:extLst>
              <a:ext uri="{FF2B5EF4-FFF2-40B4-BE49-F238E27FC236}">
                <a16:creationId xmlns:a16="http://schemas.microsoft.com/office/drawing/2014/main" id="{13CCADB7-2E71-4C6F-A4D6-5098C184600A}"/>
              </a:ext>
            </a:extLst>
          </p:cNvPr>
          <p:cNvSpPr txBox="1"/>
          <p:nvPr/>
        </p:nvSpPr>
        <p:spPr>
          <a:xfrm>
            <a:off x="483881" y="5429605"/>
            <a:ext cx="5408409" cy="523220"/>
          </a:xfrm>
          <a:prstGeom prst="rect">
            <a:avLst/>
          </a:prstGeom>
          <a:noFill/>
        </p:spPr>
        <p:txBody>
          <a:bodyPr wrap="square">
            <a:spAutoFit/>
          </a:bodyPr>
          <a:lstStyle/>
          <a:p>
            <a:pPr algn="ctr"/>
            <a:r>
              <a:rPr lang="ar-JO" sz="2800" b="1" dirty="0">
                <a:solidFill>
                  <a:srgbClr val="000000"/>
                </a:solidFill>
                <a:latin typeface="Arial" panose="020B0604020202020204" pitchFamily="34" charset="0"/>
                <a:cs typeface="Arial" panose="020B0604020202020204" pitchFamily="34" charset="0"/>
              </a:rPr>
              <a:t>يوحنا 20: 15 .... ظنوا أنه البستاني</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07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Close up of binoculars on a table looking at sunset">
            <a:extLst>
              <a:ext uri="{FF2B5EF4-FFF2-40B4-BE49-F238E27FC236}">
                <a16:creationId xmlns:a16="http://schemas.microsoft.com/office/drawing/2014/main" id="{D7A32994-5BFE-453A-B742-B7858F64A8E7}"/>
              </a:ext>
            </a:extLst>
          </p:cNvPr>
          <p:cNvPicPr>
            <a:picLocks noChangeAspect="1"/>
          </p:cNvPicPr>
          <p:nvPr/>
        </p:nvPicPr>
        <p:blipFill rotWithShape="1">
          <a:blip r:embed="rId2"/>
          <a:srcRect l="30587" r="21238" b="2"/>
          <a:stretch/>
        </p:blipFill>
        <p:spPr>
          <a:xfrm>
            <a:off x="1" y="-2"/>
            <a:ext cx="4081394"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10" name="TextBox 9">
            <a:extLst>
              <a:ext uri="{FF2B5EF4-FFF2-40B4-BE49-F238E27FC236}">
                <a16:creationId xmlns:a16="http://schemas.microsoft.com/office/drawing/2014/main" id="{5891B4F3-F013-46A7-AE40-0DCE413CE1AD}"/>
              </a:ext>
            </a:extLst>
          </p:cNvPr>
          <p:cNvSpPr txBox="1"/>
          <p:nvPr/>
        </p:nvSpPr>
        <p:spPr>
          <a:xfrm>
            <a:off x="3444915" y="-2008"/>
            <a:ext cx="5699085" cy="5016758"/>
          </a:xfrm>
          <a:prstGeom prst="rect">
            <a:avLst/>
          </a:prstGeom>
          <a:noFill/>
        </p:spPr>
        <p:txBody>
          <a:bodyPr wrap="square">
            <a:spAutoFit/>
          </a:bodyPr>
          <a:lstStyle/>
          <a:p>
            <a:pPr algn="r"/>
            <a:r>
              <a:rPr lang="ar-JO" sz="3200" b="1" dirty="0">
                <a:latin typeface="Arial" panose="020B0604020202020204" pitchFamily="34" charset="0"/>
                <a:cs typeface="Arial" panose="020B0604020202020204" pitchFamily="34" charset="0"/>
              </a:rPr>
              <a:t>12 فالتفت لأنظر الصوت الذي تكلم </a:t>
            </a:r>
          </a:p>
          <a:p>
            <a:pPr algn="r"/>
            <a:r>
              <a:rPr lang="ar-JO" sz="3200" b="1" dirty="0">
                <a:latin typeface="Arial" panose="020B0604020202020204" pitchFamily="34" charset="0"/>
                <a:cs typeface="Arial" panose="020B0604020202020204" pitchFamily="34" charset="0"/>
              </a:rPr>
              <a:t>معي ولما التفت رأيت سبع مناير من </a:t>
            </a:r>
          </a:p>
          <a:p>
            <a:pPr algn="r"/>
            <a:r>
              <a:rPr lang="ar-JO" sz="3200" b="1" dirty="0">
                <a:latin typeface="Arial" panose="020B0604020202020204" pitchFamily="34" charset="0"/>
                <a:cs typeface="Arial" panose="020B0604020202020204" pitchFamily="34" charset="0"/>
              </a:rPr>
              <a:t>ذهب 13 وفي وسط السبع المناير </a:t>
            </a:r>
          </a:p>
          <a:p>
            <a:pPr algn="r"/>
            <a:r>
              <a:rPr lang="ar-JO" sz="3200" b="1" dirty="0">
                <a:latin typeface="Arial" panose="020B0604020202020204" pitchFamily="34" charset="0"/>
                <a:cs typeface="Arial" panose="020B0604020202020204" pitchFamily="34" charset="0"/>
              </a:rPr>
              <a:t>شبه ابن إنسان متسربلاً بثوب إلى </a:t>
            </a:r>
          </a:p>
          <a:p>
            <a:pPr algn="r"/>
            <a:r>
              <a:rPr lang="ar-JO" sz="3200" b="1" dirty="0">
                <a:latin typeface="Arial" panose="020B0604020202020204" pitchFamily="34" charset="0"/>
                <a:cs typeface="Arial" panose="020B0604020202020204" pitchFamily="34" charset="0"/>
              </a:rPr>
              <a:t>الرجلين ومتمنطقاً عند ثدييه بمنطقة </a:t>
            </a:r>
          </a:p>
          <a:p>
            <a:pPr algn="r"/>
            <a:r>
              <a:rPr lang="ar-JO" sz="3200" b="1" dirty="0">
                <a:latin typeface="Arial" panose="020B0604020202020204" pitchFamily="34" charset="0"/>
                <a:cs typeface="Arial" panose="020B0604020202020204" pitchFamily="34" charset="0"/>
              </a:rPr>
              <a:t>من ذهب 14 وأما رأسه وشعره </a:t>
            </a:r>
          </a:p>
          <a:p>
            <a:pPr algn="r"/>
            <a:r>
              <a:rPr lang="ar-JO" sz="3200" b="1" dirty="0">
                <a:latin typeface="Arial" panose="020B0604020202020204" pitchFamily="34" charset="0"/>
                <a:cs typeface="Arial" panose="020B0604020202020204" pitchFamily="34" charset="0"/>
              </a:rPr>
              <a:t>فأبيضان كالصوف الأبيض كالثلج </a:t>
            </a:r>
          </a:p>
          <a:p>
            <a:pPr algn="r"/>
            <a:r>
              <a:rPr lang="ar-JO" sz="3200" b="1" dirty="0">
                <a:latin typeface="Arial" panose="020B0604020202020204" pitchFamily="34" charset="0"/>
                <a:cs typeface="Arial" panose="020B0604020202020204" pitchFamily="34" charset="0"/>
              </a:rPr>
              <a:t>وعيناه كلهيب نار 15 ورجلاه شبه </a:t>
            </a:r>
          </a:p>
          <a:p>
            <a:pPr algn="r"/>
            <a:r>
              <a:rPr lang="ar-JO" sz="3200" b="1" dirty="0">
                <a:latin typeface="Arial" panose="020B0604020202020204" pitchFamily="34" charset="0"/>
                <a:cs typeface="Arial" panose="020B0604020202020204" pitchFamily="34" charset="0"/>
              </a:rPr>
              <a:t>النحاس النقي كأنهما محميتان في أتون وصوته كصوت مياه كثيرة</a:t>
            </a:r>
            <a:endParaRPr lang="en-US" sz="32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44414B9-013F-4EA9-BB59-D90A5F5F19C1}"/>
              </a:ext>
            </a:extLst>
          </p:cNvPr>
          <p:cNvSpPr txBox="1"/>
          <p:nvPr/>
        </p:nvSpPr>
        <p:spPr>
          <a:xfrm>
            <a:off x="2" y="5548726"/>
            <a:ext cx="9143998" cy="1077218"/>
          </a:xfrm>
          <a:prstGeom prst="rect">
            <a:avLst/>
          </a:prstGeom>
          <a:noFill/>
        </p:spPr>
        <p:txBody>
          <a:bodyPr wrap="square">
            <a:spAutoFit/>
          </a:bodyPr>
          <a:lstStyle/>
          <a:p>
            <a:pPr algn="r"/>
            <a:r>
              <a:rPr lang="ar-JO" sz="3200" b="1" dirty="0">
                <a:effectLst/>
                <a:latin typeface="Arial" panose="020B0604020202020204" pitchFamily="34" charset="0"/>
                <a:cs typeface="Arial" panose="020B0604020202020204" pitchFamily="34" charset="0"/>
              </a:rPr>
              <a:t>16 ومعه في يده اليمنى سبعة كواكب وسيف ماضٍ                    ذو حدين يخرج من فمه ووجهه كالشمس وهي تضيء في قوتها</a:t>
            </a:r>
            <a:endParaRPr lang="en-US" sz="3200" b="1" dirty="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F50D40-0E36-8D4D-9ED1-BAEB04F01EFA}"/>
              </a:ext>
            </a:extLst>
          </p:cNvPr>
          <p:cNvSpPr txBox="1"/>
          <p:nvPr/>
        </p:nvSpPr>
        <p:spPr>
          <a:xfrm>
            <a:off x="24821" y="-2008"/>
            <a:ext cx="3420093" cy="523220"/>
          </a:xfrm>
          <a:prstGeom prst="rect">
            <a:avLst/>
          </a:prstGeom>
          <a:noFill/>
        </p:spPr>
        <p:txBody>
          <a:bodyPr wrap="square">
            <a:spAutoFit/>
          </a:bodyPr>
          <a:lstStyle/>
          <a:p>
            <a:pPr algn="ctr"/>
            <a:r>
              <a:rPr lang="ar-JO" sz="2800" b="1" dirty="0">
                <a:solidFill>
                  <a:schemeClr val="bg1"/>
                </a:solidFill>
                <a:effectLst/>
                <a:latin typeface="Arial" panose="020B0604020202020204" pitchFamily="34" charset="0"/>
                <a:cs typeface="Arial" panose="020B0604020202020204" pitchFamily="34" charset="0"/>
              </a:rPr>
              <a:t>رؤيا 1</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217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dirty="0">
                <a:solidFill>
                  <a:srgbClr val="000000"/>
                </a:solidFill>
                <a:effectLst/>
                <a:latin typeface="Arial" panose="020B0604020202020204" pitchFamily="34" charset="0"/>
                <a:cs typeface="Arial" panose="020B0604020202020204" pitchFamily="34" charset="0"/>
              </a:rPr>
              <a:t>مرقس 9: 2-13</a:t>
            </a:r>
            <a:endParaRPr lang="en-US" sz="32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3046988"/>
          </a:xfrm>
          <a:prstGeom prst="rect">
            <a:avLst/>
          </a:prstGeom>
          <a:noFill/>
        </p:spPr>
        <p:txBody>
          <a:bodyPr wrap="square">
            <a:spAutoFit/>
          </a:bodyPr>
          <a:lstStyle/>
          <a:p>
            <a:pPr algn="r"/>
            <a:r>
              <a:rPr lang="ar-JO" sz="3200" b="1" dirty="0">
                <a:solidFill>
                  <a:schemeClr val="bg1">
                    <a:lumMod val="75000"/>
                  </a:schemeClr>
                </a:solidFill>
                <a:effectLst/>
                <a:latin typeface="Arial" panose="020B0604020202020204" pitchFamily="34" charset="0"/>
                <a:cs typeface="Arial" panose="020B0604020202020204" pitchFamily="34" charset="0"/>
              </a:rPr>
              <a:t>2 وبعد ستة أيام أخذ يسوع بطرس ويعقوب ويوحنا وصعد بهم إلى جبل عالٍ منفردين وحدهم </a:t>
            </a:r>
            <a:r>
              <a:rPr lang="ar-JO" sz="3200" b="1" dirty="0">
                <a:solidFill>
                  <a:srgbClr val="000000"/>
                </a:solidFill>
                <a:effectLst/>
                <a:latin typeface="Arial" panose="020B0604020202020204" pitchFamily="34" charset="0"/>
                <a:cs typeface="Arial" panose="020B0604020202020204" pitchFamily="34" charset="0"/>
              </a:rPr>
              <a:t>وتغيرت هيئته قدامهم 3 </a:t>
            </a:r>
            <a:r>
              <a:rPr lang="ar-JO" sz="3200" b="1" dirty="0">
                <a:solidFill>
                  <a:srgbClr val="000000"/>
                </a:solidFill>
                <a:effectLst/>
                <a:highlight>
                  <a:srgbClr val="FFFF00"/>
                </a:highlight>
                <a:latin typeface="Arial" panose="020B0604020202020204" pitchFamily="34" charset="0"/>
                <a:cs typeface="Arial" panose="020B0604020202020204" pitchFamily="34" charset="0"/>
              </a:rPr>
              <a:t>وصارت ثيابه تلمع بيضاء جداً كالثلج لا يقدر قصار على الأرض أن يبيض مثل ذلك</a:t>
            </a:r>
            <a:r>
              <a:rPr lang="ar-JO" sz="3200" b="1" dirty="0">
                <a:solidFill>
                  <a:srgbClr val="000000"/>
                </a:solidFill>
                <a:effectLst/>
                <a:latin typeface="Arial" panose="020B0604020202020204" pitchFamily="34" charset="0"/>
                <a:cs typeface="Arial" panose="020B0604020202020204" pitchFamily="34" charset="0"/>
              </a:rPr>
              <a:t> 4 وظهر لهم إيليا مع موسى وكانا يتكلمان مع يسوع  </a:t>
            </a:r>
          </a:p>
          <a:p>
            <a:pPr algn="r"/>
            <a:endParaRPr lang="en-US" sz="32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46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und rainbow">
            <a:extLst>
              <a:ext uri="{FF2B5EF4-FFF2-40B4-BE49-F238E27FC236}">
                <a16:creationId xmlns:a16="http://schemas.microsoft.com/office/drawing/2014/main" id="{E3D2B07F-C73D-4BE8-914E-97426DFE09FE}"/>
              </a:ext>
            </a:extLst>
          </p:cNvPr>
          <p:cNvPicPr>
            <a:picLocks noChangeAspect="1"/>
          </p:cNvPicPr>
          <p:nvPr/>
        </p:nvPicPr>
        <p:blipFill rotWithShape="1">
          <a:blip r:embed="rId2"/>
          <a:srcRect t="9091" r="42474"/>
          <a:stretch/>
        </p:blipFill>
        <p:spPr>
          <a:xfrm>
            <a:off x="2642616" y="0"/>
            <a:ext cx="6501384"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B6E4A97-48F4-49A8-88D8-481C00064D81}"/>
              </a:ext>
            </a:extLst>
          </p:cNvPr>
          <p:cNvSpPr txBox="1"/>
          <p:nvPr/>
        </p:nvSpPr>
        <p:spPr>
          <a:xfrm>
            <a:off x="129559" y="1664749"/>
            <a:ext cx="3214442" cy="461665"/>
          </a:xfrm>
          <a:prstGeom prst="rect">
            <a:avLst/>
          </a:prstGeom>
          <a:noFill/>
        </p:spPr>
        <p:txBody>
          <a:bodyPr wrap="square">
            <a:spAutoFit/>
          </a:bodyPr>
          <a:lstStyle/>
          <a:p>
            <a:pPr algn="r"/>
            <a:r>
              <a:rPr lang="ar-JO" sz="2400" b="1" dirty="0">
                <a:solidFill>
                  <a:srgbClr val="000000"/>
                </a:solidFill>
                <a:latin typeface="Arial" panose="020B0604020202020204" pitchFamily="34" charset="0"/>
                <a:cs typeface="Arial" panose="020B0604020202020204" pitchFamily="34" charset="0"/>
              </a:rPr>
              <a:t>وقال الله ليكن نور فكان نور</a:t>
            </a:r>
            <a:r>
              <a:rPr lang="en-US" sz="2400" b="1" dirty="0">
                <a:solidFill>
                  <a:srgbClr val="000000"/>
                </a:solidFill>
                <a:effectLst/>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20AAECA-D7D1-457E-A8F2-660826F46AD3}"/>
              </a:ext>
            </a:extLst>
          </p:cNvPr>
          <p:cNvSpPr txBox="1"/>
          <p:nvPr/>
        </p:nvSpPr>
        <p:spPr>
          <a:xfrm>
            <a:off x="129559" y="914106"/>
            <a:ext cx="3214442" cy="584775"/>
          </a:xfrm>
          <a:prstGeom prst="rect">
            <a:avLst/>
          </a:prstGeom>
          <a:noFill/>
        </p:spPr>
        <p:txBody>
          <a:bodyPr wrap="square">
            <a:spAutoFit/>
          </a:bodyPr>
          <a:lstStyle/>
          <a:p>
            <a:pPr algn="ctr"/>
            <a:r>
              <a:rPr lang="ar-JO" sz="3200" b="1" dirty="0">
                <a:solidFill>
                  <a:srgbClr val="000000"/>
                </a:solidFill>
                <a:effectLst/>
                <a:latin typeface="Arial" panose="020B0604020202020204" pitchFamily="34" charset="0"/>
                <a:cs typeface="Arial" panose="020B0604020202020204" pitchFamily="34" charset="0"/>
              </a:rPr>
              <a:t>تكوين 1</a:t>
            </a:r>
            <a:endParaRPr lang="en-US" sz="3200"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11AB7B2-0257-4BF9-A3F0-E5633D082260}"/>
              </a:ext>
            </a:extLst>
          </p:cNvPr>
          <p:cNvSpPr txBox="1"/>
          <p:nvPr/>
        </p:nvSpPr>
        <p:spPr>
          <a:xfrm>
            <a:off x="129559" y="2606032"/>
            <a:ext cx="3103971" cy="1200329"/>
          </a:xfrm>
          <a:prstGeom prst="rect">
            <a:avLst/>
          </a:prstGeom>
          <a:noFill/>
        </p:spPr>
        <p:txBody>
          <a:bodyPr wrap="square">
            <a:spAutoFit/>
          </a:bodyPr>
          <a:lstStyle/>
          <a:p>
            <a:pPr algn="r"/>
            <a:r>
              <a:rPr lang="ar-JO" sz="2400" b="1" dirty="0">
                <a:solidFill>
                  <a:srgbClr val="000000"/>
                </a:solidFill>
                <a:latin typeface="Arial" panose="020B0604020202020204" pitchFamily="34" charset="0"/>
                <a:cs typeface="Arial" panose="020B0604020202020204" pitchFamily="34" charset="0"/>
              </a:rPr>
              <a:t>14 وقال الله لتكن أنوار في جلد السماء لتفصل بين النهار والليل</a:t>
            </a:r>
            <a:endParaRPr lang="en-US" sz="24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8BCBC5E-2FF5-475C-9EEC-1E78FBCEBEFB}"/>
              </a:ext>
            </a:extLst>
          </p:cNvPr>
          <p:cNvSpPr txBox="1"/>
          <p:nvPr/>
        </p:nvSpPr>
        <p:spPr>
          <a:xfrm>
            <a:off x="129559" y="4023397"/>
            <a:ext cx="3214442" cy="584775"/>
          </a:xfrm>
          <a:prstGeom prst="rect">
            <a:avLst/>
          </a:prstGeom>
          <a:noFill/>
        </p:spPr>
        <p:txBody>
          <a:bodyPr wrap="square">
            <a:spAutoFit/>
          </a:bodyPr>
          <a:lstStyle/>
          <a:p>
            <a:pPr algn="ctr"/>
            <a:r>
              <a:rPr lang="ar-JO" sz="3200" b="1" dirty="0">
                <a:solidFill>
                  <a:srgbClr val="000000"/>
                </a:solidFill>
                <a:effectLst/>
                <a:latin typeface="Arial" panose="020B0604020202020204" pitchFamily="34" charset="0"/>
                <a:cs typeface="Arial" panose="020B0604020202020204" pitchFamily="34" charset="0"/>
              </a:rPr>
              <a:t>رؤيا 22</a:t>
            </a:r>
            <a:endParaRPr lang="en-US" sz="3200" b="1"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23B00DB7-B4A1-4E9D-8E7E-49D222E3C431}"/>
              </a:ext>
            </a:extLst>
          </p:cNvPr>
          <p:cNvCxnSpPr/>
          <p:nvPr/>
        </p:nvCxnSpPr>
        <p:spPr>
          <a:xfrm>
            <a:off x="360771" y="4546920"/>
            <a:ext cx="2983230" cy="914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0360A54-1515-4400-91B6-C3BCA5E53E5D}"/>
              </a:ext>
            </a:extLst>
          </p:cNvPr>
          <p:cNvCxnSpPr/>
          <p:nvPr/>
        </p:nvCxnSpPr>
        <p:spPr>
          <a:xfrm>
            <a:off x="360771" y="1408221"/>
            <a:ext cx="2983230" cy="914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7E3EF47-E282-4DE9-874F-262CF1361951}"/>
              </a:ext>
            </a:extLst>
          </p:cNvPr>
          <p:cNvSpPr txBox="1"/>
          <p:nvPr/>
        </p:nvSpPr>
        <p:spPr>
          <a:xfrm>
            <a:off x="129560" y="4809751"/>
            <a:ext cx="3214442" cy="1938992"/>
          </a:xfrm>
          <a:prstGeom prst="rect">
            <a:avLst/>
          </a:prstGeom>
          <a:noFill/>
        </p:spPr>
        <p:txBody>
          <a:bodyPr wrap="square">
            <a:spAutoFit/>
          </a:bodyPr>
          <a:lstStyle/>
          <a:p>
            <a:pPr algn="r"/>
            <a:r>
              <a:rPr lang="ar-JO" sz="2400" b="1" dirty="0">
                <a:solidFill>
                  <a:srgbClr val="000000"/>
                </a:solidFill>
                <a:effectLst/>
                <a:latin typeface="Arial" panose="020B0604020202020204" pitchFamily="34" charset="0"/>
                <a:cs typeface="Arial" panose="020B0604020202020204" pitchFamily="34" charset="0"/>
              </a:rPr>
              <a:t>5 ولا يكون ليل هناك ولا يحتاجون إلى سراج أو نور شمس لأن الرب الإله ينير عليهم وهم سيملكون إلى أبد الآبدين</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336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2" grpId="0"/>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dirty="0">
                <a:solidFill>
                  <a:srgbClr val="000000"/>
                </a:solidFill>
                <a:effectLst/>
                <a:latin typeface="Arial" panose="020B0604020202020204" pitchFamily="34" charset="0"/>
                <a:cs typeface="Arial" panose="020B0604020202020204" pitchFamily="34" charset="0"/>
              </a:rPr>
              <a:t>مرقس 9: 2-13</a:t>
            </a:r>
            <a:endParaRPr lang="en-US" sz="32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3539430"/>
          </a:xfrm>
          <a:prstGeom prst="rect">
            <a:avLst/>
          </a:prstGeom>
          <a:noFill/>
        </p:spPr>
        <p:txBody>
          <a:bodyPr wrap="square">
            <a:spAutoFit/>
          </a:bodyPr>
          <a:lstStyle/>
          <a:p>
            <a:pPr algn="r"/>
            <a:r>
              <a:rPr lang="ar-JO" sz="3200" b="1" dirty="0">
                <a:solidFill>
                  <a:schemeClr val="bg1">
                    <a:lumMod val="75000"/>
                  </a:schemeClr>
                </a:solidFill>
                <a:effectLst/>
                <a:latin typeface="Arial" panose="020B0604020202020204" pitchFamily="34" charset="0"/>
                <a:cs typeface="Arial" panose="020B0604020202020204" pitchFamily="34" charset="0"/>
              </a:rPr>
              <a:t>2 وبعد ستة أيام أخذ يسوع بطرس ويعقوب ويوحنا وصعد بهم إلى جبل عالٍ منفردين وحدهم </a:t>
            </a:r>
            <a:r>
              <a:rPr lang="ar-JO" sz="3200" b="1" dirty="0">
                <a:solidFill>
                  <a:srgbClr val="000000"/>
                </a:solidFill>
                <a:effectLst/>
                <a:latin typeface="Arial" panose="020B0604020202020204" pitchFamily="34" charset="0"/>
                <a:cs typeface="Arial" panose="020B0604020202020204" pitchFamily="34" charset="0"/>
              </a:rPr>
              <a:t>وتغيرت هيئته قدامهم 3 وصارت ثيابه تلمع بيضاء جداً كالثلج لا يقدر قصار على الأرض أن يبيض مثل ذلك </a:t>
            </a:r>
            <a:r>
              <a:rPr lang="ar-JO" sz="3200" b="1" dirty="0">
                <a:solidFill>
                  <a:srgbClr val="000000"/>
                </a:solidFill>
                <a:effectLst/>
                <a:highlight>
                  <a:srgbClr val="FFFF00"/>
                </a:highlight>
                <a:latin typeface="Arial" panose="020B0604020202020204" pitchFamily="34" charset="0"/>
                <a:cs typeface="Arial" panose="020B0604020202020204" pitchFamily="34" charset="0"/>
              </a:rPr>
              <a:t>4 وظهر لهم إيليا مع موسى وكانا يتكلمان مع يسوع  </a:t>
            </a:r>
          </a:p>
          <a:p>
            <a:pPr algn="l"/>
            <a:endParaRPr lang="ar-JO" sz="3200" b="1" dirty="0">
              <a:solidFill>
                <a:srgbClr val="000000"/>
              </a:solidFill>
              <a:effectLst/>
              <a:highlight>
                <a:srgbClr val="FFFF00"/>
              </a:highlight>
              <a:latin typeface="Arial" panose="020B0604020202020204" pitchFamily="34" charset="0"/>
              <a:cs typeface="Arial" panose="020B0604020202020204" pitchFamily="34" charset="0"/>
            </a:endParaRPr>
          </a:p>
          <a:p>
            <a:pPr algn="l"/>
            <a:endParaRPr lang="en-US" sz="3200" b="1" dirty="0">
              <a:solidFill>
                <a:srgbClr val="000000"/>
              </a:solidFill>
              <a:effectLst/>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26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4DEA2ACF-799F-46A3-9A64-74CE7FDE8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1" y="2280246"/>
            <a:ext cx="6117386" cy="1972857"/>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0D5FA2E-6093-4879-AE12-476D2D1A4858}"/>
              </a:ext>
            </a:extLst>
          </p:cNvPr>
          <p:cNvSpPr txBox="1"/>
          <p:nvPr/>
        </p:nvSpPr>
        <p:spPr>
          <a:xfrm>
            <a:off x="619092" y="4515261"/>
            <a:ext cx="1927707" cy="584775"/>
          </a:xfrm>
          <a:prstGeom prst="rect">
            <a:avLst/>
          </a:prstGeom>
          <a:noFill/>
        </p:spPr>
        <p:txBody>
          <a:bodyPr wrap="square">
            <a:spAutoFit/>
          </a:bodyPr>
          <a:lstStyle/>
          <a:p>
            <a:pPr algn="ctr"/>
            <a:r>
              <a:rPr lang="ar-JO" sz="3200" b="1" dirty="0">
                <a:solidFill>
                  <a:srgbClr val="000000"/>
                </a:solidFill>
                <a:effectLst/>
                <a:latin typeface="Arial" panose="020B0604020202020204" pitchFamily="34" charset="0"/>
                <a:cs typeface="Arial" panose="020B0604020202020204" pitchFamily="34" charset="0"/>
              </a:rPr>
              <a:t>موسى</a:t>
            </a:r>
            <a:endParaRPr lang="en-US" sz="32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3F8C3AD-30F0-4C67-8367-F5C624AE768C}"/>
              </a:ext>
            </a:extLst>
          </p:cNvPr>
          <p:cNvSpPr txBox="1"/>
          <p:nvPr/>
        </p:nvSpPr>
        <p:spPr>
          <a:xfrm>
            <a:off x="3165891" y="4515260"/>
            <a:ext cx="1927707" cy="584775"/>
          </a:xfrm>
          <a:prstGeom prst="rect">
            <a:avLst/>
          </a:prstGeom>
          <a:noFill/>
        </p:spPr>
        <p:txBody>
          <a:bodyPr wrap="square">
            <a:spAutoFit/>
          </a:bodyPr>
          <a:lstStyle/>
          <a:p>
            <a:pPr algn="ctr"/>
            <a:r>
              <a:rPr lang="ar-JO" sz="3200" b="1" dirty="0">
                <a:solidFill>
                  <a:srgbClr val="000000"/>
                </a:solidFill>
                <a:effectLst/>
                <a:latin typeface="Arial" panose="020B0604020202020204" pitchFamily="34" charset="0"/>
                <a:cs typeface="Arial" panose="020B0604020202020204" pitchFamily="34" charset="0"/>
              </a:rPr>
              <a:t>إيليا</a:t>
            </a:r>
            <a:endParaRPr lang="en-US" sz="3200" b="1" dirty="0">
              <a:latin typeface="Arial" panose="020B0604020202020204" pitchFamily="34" charset="0"/>
              <a:cs typeface="Arial" panose="020B0604020202020204" pitchFamily="34" charset="0"/>
            </a:endParaRPr>
          </a:p>
        </p:txBody>
      </p:sp>
      <p:sp>
        <p:nvSpPr>
          <p:cNvPr id="6" name="Arrow: Right 5">
            <a:extLst>
              <a:ext uri="{FF2B5EF4-FFF2-40B4-BE49-F238E27FC236}">
                <a16:creationId xmlns:a16="http://schemas.microsoft.com/office/drawing/2014/main" id="{2D83160A-A526-48A6-AB97-ED1B9DD8C04F}"/>
              </a:ext>
            </a:extLst>
          </p:cNvPr>
          <p:cNvSpPr/>
          <p:nvPr/>
        </p:nvSpPr>
        <p:spPr>
          <a:xfrm>
            <a:off x="6386288" y="2850021"/>
            <a:ext cx="1286850" cy="986429"/>
          </a:xfrm>
          <a:prstGeom prst="rightArrow">
            <a:avLst/>
          </a:prstGeom>
          <a:solidFill>
            <a:srgbClr val="A0B6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13DA5DC-2A4F-4E11-B540-61DB62FE3BEF}"/>
              </a:ext>
            </a:extLst>
          </p:cNvPr>
          <p:cNvSpPr txBox="1"/>
          <p:nvPr/>
        </p:nvSpPr>
        <p:spPr>
          <a:xfrm>
            <a:off x="7609995" y="3050847"/>
            <a:ext cx="1534005" cy="584775"/>
          </a:xfrm>
          <a:prstGeom prst="rect">
            <a:avLst/>
          </a:prstGeom>
          <a:noFill/>
        </p:spPr>
        <p:txBody>
          <a:bodyPr wrap="square">
            <a:spAutoFit/>
          </a:bodyPr>
          <a:lstStyle/>
          <a:p>
            <a:pPr algn="ctr"/>
            <a:r>
              <a:rPr lang="ar-JO" sz="3200" b="1" dirty="0">
                <a:solidFill>
                  <a:srgbClr val="000000"/>
                </a:solidFill>
                <a:effectLst/>
                <a:latin typeface="Arial" panose="020B0604020202020204" pitchFamily="34" charset="0"/>
                <a:cs typeface="Arial" panose="020B0604020202020204" pitchFamily="34" charset="0"/>
              </a:rPr>
              <a:t>يسوع</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474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6"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dirty="0">
                <a:solidFill>
                  <a:srgbClr val="000000"/>
                </a:solidFill>
                <a:effectLst/>
                <a:latin typeface="Arial" panose="020B0604020202020204" pitchFamily="34" charset="0"/>
                <a:cs typeface="Arial" panose="020B0604020202020204" pitchFamily="34" charset="0"/>
              </a:rPr>
              <a:t>مرقس 9: 2-13</a:t>
            </a:r>
            <a:endParaRPr lang="en-US" sz="32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5016758"/>
          </a:xfrm>
          <a:prstGeom prst="rect">
            <a:avLst/>
          </a:prstGeom>
          <a:noFill/>
        </p:spPr>
        <p:txBody>
          <a:bodyPr wrap="square">
            <a:spAutoFit/>
          </a:bodyPr>
          <a:lstStyle/>
          <a:p>
            <a:pPr algn="r"/>
            <a:r>
              <a:rPr lang="ar-JO" sz="3200" b="1" dirty="0">
                <a:solidFill>
                  <a:schemeClr val="bg1">
                    <a:lumMod val="75000"/>
                  </a:schemeClr>
                </a:solidFill>
                <a:effectLst/>
                <a:latin typeface="Arial" panose="020B0604020202020204" pitchFamily="34" charset="0"/>
                <a:cs typeface="Arial" panose="020B0604020202020204" pitchFamily="34" charset="0"/>
              </a:rPr>
              <a:t>2 وبعد ستة أيام أخذ يسوع بطرس ويعقوب ويوحنا وصعد بهم إلى جبل عالٍ منفردين وحدهم وتغيرت هيئته قدامهم 3 وصارت ثيابه تلمع بيضاء جداً كالثلج لا يقدر قصار على الأرض أن يبيض مثل ذلك 4 وظهر لهم إيليا مع موسى وكانا يتكلمان مع يسوع </a:t>
            </a:r>
            <a:r>
              <a:rPr lang="ar-JO" sz="3200" b="1" dirty="0">
                <a:effectLst/>
                <a:latin typeface="Arial" panose="020B0604020202020204" pitchFamily="34" charset="0"/>
                <a:cs typeface="Arial" panose="020B0604020202020204" pitchFamily="34" charset="0"/>
              </a:rPr>
              <a:t>5 فجعل بطرس يقول ليسوع يا سيدي جيد أن نكون ههنا فلنصنع ثلاث مظال لك واحدة ولموسى واحدة ولإيليا واحدة      6 لأنه لم يكن يعلم ما يتكلم به إذ كانوا مرتعبين  </a:t>
            </a:r>
          </a:p>
          <a:p>
            <a:pPr algn="l"/>
            <a:endParaRPr lang="ar-JO" sz="3200" b="1" dirty="0">
              <a:solidFill>
                <a:srgbClr val="000000"/>
              </a:solidFill>
              <a:effectLst/>
              <a:latin typeface="Arial" panose="020B0604020202020204" pitchFamily="34" charset="0"/>
              <a:cs typeface="Arial" panose="020B0604020202020204" pitchFamily="34" charset="0"/>
            </a:endParaRPr>
          </a:p>
          <a:p>
            <a:pPr algn="l"/>
            <a:endParaRPr lang="ar-JO" sz="3200" b="1" dirty="0">
              <a:solidFill>
                <a:srgbClr val="000000"/>
              </a:solidFill>
              <a:effectLst/>
              <a:latin typeface="Arial" panose="020B0604020202020204" pitchFamily="34" charset="0"/>
              <a:cs typeface="Arial" panose="020B0604020202020204" pitchFamily="34" charset="0"/>
            </a:endParaRPr>
          </a:p>
          <a:p>
            <a:pPr algn="l"/>
            <a:endParaRPr lang="en-US" sz="32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060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مرقس 9: 2-13</a:t>
            </a:r>
            <a:endParaRPr kumimoji="0" lang="en-US" sz="32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5016758"/>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1"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2 وبعد ستة أيام أخذ يسوع بطرس ويعقوب ويوحنا وصعد بهم إلى جبل عالٍ منفردين وحدهم وتغيرت هيئته قدامهم 3 وصارت ثيابه تلمع بيضاء جداً كالثلج لا يقدر قصار على الأرض أن يبيض مثل ذلك 4 وظهر لهم إيليا مع موسى وكانا يتكلمان مع يسوع </a:t>
            </a:r>
            <a:r>
              <a:rPr kumimoji="0" lang="ar-JO" sz="32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فجعل بطرس يقول ليسوع يا سيدي جيد أن نكون ههنا فلنصنع ثلاث مظال لك واحدة ولموسى واحدة ولإيليا واحدة      6 لأنه لم يكن يعلم ما يتكلم به </a:t>
            </a:r>
            <a:r>
              <a:rPr kumimoji="0" lang="ar-JO" sz="3200" b="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إذ كانوا مرتعبين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614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old lion roaring with a black background">
            <a:extLst>
              <a:ext uri="{FF2B5EF4-FFF2-40B4-BE49-F238E27FC236}">
                <a16:creationId xmlns:a16="http://schemas.microsoft.com/office/drawing/2014/main" id="{7ACA0A40-1EE2-4E34-8955-5F7735865796}"/>
              </a:ext>
            </a:extLst>
          </p:cNvPr>
          <p:cNvPicPr>
            <a:picLocks noChangeAspect="1"/>
          </p:cNvPicPr>
          <p:nvPr/>
        </p:nvPicPr>
        <p:blipFill rotWithShape="1">
          <a:blip r:embed="rId3" cstate="email">
            <a:alphaModFix amt="45000"/>
            <a:extLst>
              <a:ext uri="{28A0092B-C50C-407E-A947-70E740481C1C}">
                <a14:useLocalDpi xmlns:a14="http://schemas.microsoft.com/office/drawing/2010/main"/>
              </a:ext>
            </a:extLst>
          </a:blip>
          <a:srcRect b="-1"/>
          <a:stretch/>
        </p:blipFill>
        <p:spPr>
          <a:xfrm>
            <a:off x="20" y="-7290"/>
            <a:ext cx="9143980" cy="6857990"/>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noFill/>
          <a:ln w="9525" cap="sq" cmpd="sng" algn="ctr">
            <a:solidFill>
              <a:schemeClr val="tx1">
                <a:lumMod val="75000"/>
                <a:lumOff val="25000"/>
              </a:schemeClr>
            </a:solidFill>
            <a:prstDash val="solid"/>
            <a:miter lim="800000"/>
          </a:ln>
          <a:effectLst>
            <a:softEdge rad="0"/>
          </a:effectLst>
        </p:spPr>
        <p:txBody>
          <a:bodyPr/>
          <a:lstStyle/>
          <a:p>
            <a:endParaRPr lang="en-US"/>
          </a:p>
        </p:txBody>
      </p:sp>
      <p:sp>
        <p:nvSpPr>
          <p:cNvPr id="3" name="TextBox 2">
            <a:extLst>
              <a:ext uri="{FF2B5EF4-FFF2-40B4-BE49-F238E27FC236}">
                <a16:creationId xmlns:a16="http://schemas.microsoft.com/office/drawing/2014/main" id="{019ADF46-856B-427C-AE33-DC5A9158C7C3}"/>
              </a:ext>
            </a:extLst>
          </p:cNvPr>
          <p:cNvSpPr txBox="1"/>
          <p:nvPr/>
        </p:nvSpPr>
        <p:spPr>
          <a:xfrm>
            <a:off x="1085850" y="1411615"/>
            <a:ext cx="6972299" cy="403477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ar-JO" sz="6000" b="1" dirty="0">
                <a:effectLst>
                  <a:glow rad="127000">
                    <a:schemeClr val="bg1"/>
                  </a:glow>
                </a:effectLst>
                <a:latin typeface="Arial" panose="020B0604020202020204" pitchFamily="34" charset="0"/>
                <a:ea typeface="+mj-ea"/>
                <a:cs typeface="Arial" panose="020B0604020202020204" pitchFamily="34" charset="0"/>
              </a:rPr>
              <a:t>مرتعبين                         في حضور                         مجد الرب</a:t>
            </a:r>
            <a:endParaRPr lang="en-US" sz="6000" b="1" dirty="0">
              <a:effectLst>
                <a:glow rad="127000">
                  <a:schemeClr val="bg1"/>
                </a:glow>
              </a:effectLst>
              <a:latin typeface="Arial" panose="020B0604020202020204" pitchFamily="34" charset="0"/>
              <a:ea typeface="+mj-ea"/>
              <a:cs typeface="Arial" panose="020B0604020202020204" pitchFamily="34" charset="0"/>
            </a:endParaRPr>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9525" cap="sq" cmpd="sng" algn="ctr">
            <a:solidFill>
              <a:schemeClr val="tx1">
                <a:lumMod val="75000"/>
                <a:lumOff val="25000"/>
                <a:alpha val="80000"/>
              </a:schemeClr>
            </a:solidFill>
            <a:prstDash val="solid"/>
            <a:miter lim="800000"/>
          </a:ln>
          <a:effectLst/>
        </p:spPr>
        <p:txBody>
          <a:bodyPr/>
          <a:lstStyle/>
          <a:p>
            <a:endParaRPr lang="en-US"/>
          </a:p>
        </p:txBody>
      </p:sp>
    </p:spTree>
    <p:extLst>
      <p:ext uri="{BB962C8B-B14F-4D97-AF65-F5344CB8AC3E}">
        <p14:creationId xmlns:p14="http://schemas.microsoft.com/office/powerpoint/2010/main" val="17332797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fore-and-After Transformations From &amp;#39;Extreme Makeover: Home Edition&amp;#39;">
            <a:extLst>
              <a:ext uri="{FF2B5EF4-FFF2-40B4-BE49-F238E27FC236}">
                <a16:creationId xmlns:a16="http://schemas.microsoft.com/office/drawing/2014/main" id="{415BDE94-2A19-4DAB-8B1B-7A9F9F1828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255AF7A6-29EA-4C1F-9E13-B4D1A1A4C3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7946" y="5482620"/>
            <a:ext cx="2628107" cy="1241780"/>
          </a:xfrm>
          <a:prstGeom prst="rect">
            <a:avLst/>
          </a:prstGeom>
        </p:spPr>
      </p:pic>
    </p:spTree>
    <p:extLst>
      <p:ext uri="{BB962C8B-B14F-4D97-AF65-F5344CB8AC3E}">
        <p14:creationId xmlns:p14="http://schemas.microsoft.com/office/powerpoint/2010/main" val="30836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Terrified Smiley | Symbols &amp;amp; Emoticons">
            <a:extLst>
              <a:ext uri="{FF2B5EF4-FFF2-40B4-BE49-F238E27FC236}">
                <a16:creationId xmlns:a16="http://schemas.microsoft.com/office/drawing/2014/main" id="{0CF2AE6C-5739-4A1B-B66B-56BE5FBD5A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9" t="27900" r="3140"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D502C40-E87C-4739-AC34-4CFA08503737}"/>
              </a:ext>
            </a:extLst>
          </p:cNvPr>
          <p:cNvSpPr txBox="1"/>
          <p:nvPr/>
        </p:nvSpPr>
        <p:spPr>
          <a:xfrm>
            <a:off x="303414" y="3091928"/>
            <a:ext cx="6808922" cy="2387600"/>
          </a:xfrm>
          <a:prstGeom prst="rect">
            <a:avLst/>
          </a:prstGeom>
          <a:effectLst>
            <a:glow rad="127000">
              <a:schemeClr val="bg1"/>
            </a:glow>
          </a:effectLst>
        </p:spPr>
        <p:txBody>
          <a:bodyPr vert="horz" lIns="91440" tIns="45720" rIns="91440" bIns="45720" rtlCol="0" anchor="b">
            <a:normAutofit/>
          </a:bodyPr>
          <a:lstStyle/>
          <a:p>
            <a:pPr defTabSz="914400">
              <a:lnSpc>
                <a:spcPct val="90000"/>
              </a:lnSpc>
              <a:spcBef>
                <a:spcPct val="0"/>
              </a:spcBef>
              <a:spcAft>
                <a:spcPts val="600"/>
              </a:spcAft>
            </a:pPr>
            <a:r>
              <a:rPr lang="ar-JO" sz="5700" b="1" dirty="0">
                <a:latin typeface="Arial" panose="020B0604020202020204" pitchFamily="34" charset="0"/>
                <a:ea typeface="+mj-ea"/>
                <a:cs typeface="Arial" panose="020B0604020202020204" pitchFamily="34" charset="0"/>
              </a:rPr>
              <a:t>مرتعب</a:t>
            </a:r>
            <a:endParaRPr lang="en-US" sz="5700" b="1" dirty="0">
              <a:latin typeface="Arial" panose="020B0604020202020204" pitchFamily="34" charset="0"/>
              <a:ea typeface="+mj-ea"/>
              <a:cs typeface="Arial" panose="020B0604020202020204" pitchFamily="34" charset="0"/>
            </a:endParaRPr>
          </a:p>
        </p:txBody>
      </p:sp>
      <p:sp>
        <p:nvSpPr>
          <p:cNvPr id="139" name="Rectangle: Rounded Corners 13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399638"/>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 map&#10;&#10;Description automatically generated">
            <a:extLst>
              <a:ext uri="{FF2B5EF4-FFF2-40B4-BE49-F238E27FC236}">
                <a16:creationId xmlns:a16="http://schemas.microsoft.com/office/drawing/2014/main" id="{44B4488D-E18E-43B6-9CDB-ADC11F4FAC47}"/>
              </a:ext>
            </a:extLst>
          </p:cNvPr>
          <p:cNvPicPr>
            <a:picLocks noChangeAspect="1"/>
          </p:cNvPicPr>
          <p:nvPr/>
        </p:nvPicPr>
        <p:blipFill rotWithShape="1">
          <a:blip r:embed="rId3">
            <a:extLst>
              <a:ext uri="{28A0092B-C50C-407E-A947-70E740481C1C}">
                <a14:useLocalDpi xmlns:a14="http://schemas.microsoft.com/office/drawing/2010/main" val="0"/>
              </a:ext>
            </a:extLst>
          </a:blip>
          <a:srcRect l="4259" r="4259"/>
          <a:stretch/>
        </p:blipFill>
        <p:spPr>
          <a:xfrm rot="21600000">
            <a:off x="230831" y="261437"/>
            <a:ext cx="8682337" cy="6335126"/>
          </a:xfrm>
          <a:prstGeom prst="rect">
            <a:avLst/>
          </a:prstGeom>
        </p:spPr>
      </p:pic>
      <p:sp>
        <p:nvSpPr>
          <p:cNvPr id="2" name="TextBox 1">
            <a:extLst>
              <a:ext uri="{FF2B5EF4-FFF2-40B4-BE49-F238E27FC236}">
                <a16:creationId xmlns:a16="http://schemas.microsoft.com/office/drawing/2014/main" id="{2A6C5071-FB18-FF3B-9BE7-67FD9F5A0488}"/>
              </a:ext>
            </a:extLst>
          </p:cNvPr>
          <p:cNvSpPr txBox="1"/>
          <p:nvPr/>
        </p:nvSpPr>
        <p:spPr>
          <a:xfrm>
            <a:off x="2763747" y="626723"/>
            <a:ext cx="4048019" cy="830997"/>
          </a:xfrm>
          <a:prstGeom prst="rect">
            <a:avLst/>
          </a:prstGeom>
          <a:solidFill>
            <a:srgbClr val="F5CC28"/>
          </a:solidFill>
        </p:spPr>
        <p:txBody>
          <a:bodyPr wrap="square" rtlCol="0">
            <a:spAutoFit/>
          </a:bodyPr>
          <a:lstStyle/>
          <a:p>
            <a:r>
              <a:rPr lang="en-US" sz="2400" b="1" dirty="0">
                <a:latin typeface="Arial" panose="020B0604020202020204" pitchFamily="34" charset="0"/>
                <a:cs typeface="Arial" panose="020B0604020202020204" pitchFamily="34" charset="0"/>
              </a:rPr>
              <a:t>Physical Indications of Fight or Flight Response</a:t>
            </a:r>
          </a:p>
        </p:txBody>
      </p:sp>
      <p:sp>
        <p:nvSpPr>
          <p:cNvPr id="3" name="TextBox 2">
            <a:extLst>
              <a:ext uri="{FF2B5EF4-FFF2-40B4-BE49-F238E27FC236}">
                <a16:creationId xmlns:a16="http://schemas.microsoft.com/office/drawing/2014/main" id="{27B2C511-BE3D-1FF6-6BD0-0F1479E0B434}"/>
              </a:ext>
            </a:extLst>
          </p:cNvPr>
          <p:cNvSpPr txBox="1"/>
          <p:nvPr/>
        </p:nvSpPr>
        <p:spPr>
          <a:xfrm>
            <a:off x="230831" y="4027469"/>
            <a:ext cx="1875372" cy="830997"/>
          </a:xfrm>
          <a:prstGeom prst="rect">
            <a:avLst/>
          </a:prstGeom>
          <a:solidFill>
            <a:srgbClr val="F5CC28"/>
          </a:solidFill>
        </p:spPr>
        <p:txBody>
          <a:bodyPr wrap="square" rtlCol="0">
            <a:spAutoFit/>
          </a:bodyPr>
          <a:lstStyle/>
          <a:p>
            <a:pPr algn="r"/>
            <a:r>
              <a:rPr lang="en-US" sz="2400" b="1" dirty="0">
                <a:latin typeface="Arial" panose="020B0604020202020204" pitchFamily="34" charset="0"/>
                <a:cs typeface="Arial" panose="020B0604020202020204" pitchFamily="34" charset="0"/>
              </a:rPr>
              <a:t>dilated pupils</a:t>
            </a:r>
          </a:p>
        </p:txBody>
      </p:sp>
      <p:sp>
        <p:nvSpPr>
          <p:cNvPr id="4" name="TextBox 3">
            <a:extLst>
              <a:ext uri="{FF2B5EF4-FFF2-40B4-BE49-F238E27FC236}">
                <a16:creationId xmlns:a16="http://schemas.microsoft.com/office/drawing/2014/main" id="{7AC795D6-81A4-1425-B2BE-01D126FB5F0C}"/>
              </a:ext>
            </a:extLst>
          </p:cNvPr>
          <p:cNvSpPr txBox="1"/>
          <p:nvPr/>
        </p:nvSpPr>
        <p:spPr>
          <a:xfrm>
            <a:off x="230831" y="5363109"/>
            <a:ext cx="1875372" cy="461665"/>
          </a:xfrm>
          <a:prstGeom prst="rect">
            <a:avLst/>
          </a:prstGeom>
          <a:solidFill>
            <a:srgbClr val="F5CC28"/>
          </a:solidFill>
        </p:spPr>
        <p:txBody>
          <a:bodyPr wrap="square" rtlCol="0">
            <a:spAutoFit/>
          </a:bodyPr>
          <a:lstStyle/>
          <a:p>
            <a:pPr algn="r"/>
            <a:r>
              <a:rPr lang="en-US" sz="2400" b="1" dirty="0">
                <a:latin typeface="Arial" panose="020B0604020202020204" pitchFamily="34" charset="0"/>
                <a:cs typeface="Arial" panose="020B0604020202020204" pitchFamily="34" charset="0"/>
              </a:rPr>
              <a:t>trembling</a:t>
            </a:r>
          </a:p>
        </p:txBody>
      </p:sp>
      <p:sp>
        <p:nvSpPr>
          <p:cNvPr id="6" name="TextBox 5">
            <a:extLst>
              <a:ext uri="{FF2B5EF4-FFF2-40B4-BE49-F238E27FC236}">
                <a16:creationId xmlns:a16="http://schemas.microsoft.com/office/drawing/2014/main" id="{D593CE20-EB75-4605-C5AA-3BD0B58359BC}"/>
              </a:ext>
            </a:extLst>
          </p:cNvPr>
          <p:cNvSpPr txBox="1"/>
          <p:nvPr/>
        </p:nvSpPr>
        <p:spPr>
          <a:xfrm>
            <a:off x="6811765" y="3273459"/>
            <a:ext cx="2003461" cy="830997"/>
          </a:xfrm>
          <a:prstGeom prst="rect">
            <a:avLst/>
          </a:prstGeom>
          <a:solidFill>
            <a:srgbClr val="F5CC28"/>
          </a:solidFill>
        </p:spPr>
        <p:txBody>
          <a:bodyPr wrap="square" rtlCol="0">
            <a:spAutoFit/>
          </a:bodyPr>
          <a:lstStyle/>
          <a:p>
            <a:pPr algn="r"/>
            <a:r>
              <a:rPr lang="en-US" sz="2400" b="1" dirty="0">
                <a:latin typeface="Arial" panose="020B0604020202020204" pitchFamily="34" charset="0"/>
                <a:cs typeface="Arial" panose="020B0604020202020204" pitchFamily="34" charset="0"/>
              </a:rPr>
              <a:t>pale or flushed skin</a:t>
            </a:r>
          </a:p>
        </p:txBody>
      </p:sp>
      <p:sp>
        <p:nvSpPr>
          <p:cNvPr id="7" name="TextBox 6">
            <a:extLst>
              <a:ext uri="{FF2B5EF4-FFF2-40B4-BE49-F238E27FC236}">
                <a16:creationId xmlns:a16="http://schemas.microsoft.com/office/drawing/2014/main" id="{67BA99E8-F8DB-AEDA-F537-ED239146EE4E}"/>
              </a:ext>
            </a:extLst>
          </p:cNvPr>
          <p:cNvSpPr txBox="1"/>
          <p:nvPr/>
        </p:nvSpPr>
        <p:spPr>
          <a:xfrm>
            <a:off x="6431622" y="5105749"/>
            <a:ext cx="2481546" cy="830997"/>
          </a:xfrm>
          <a:prstGeom prst="rect">
            <a:avLst/>
          </a:prstGeom>
          <a:solidFill>
            <a:srgbClr val="F5CC28"/>
          </a:solidFill>
        </p:spPr>
        <p:txBody>
          <a:bodyPr wrap="square" rtlCol="0">
            <a:spAutoFit/>
          </a:bodyPr>
          <a:lstStyle/>
          <a:p>
            <a:pPr algn="r"/>
            <a:r>
              <a:rPr lang="en-US" sz="2400" b="1" dirty="0">
                <a:latin typeface="Arial" panose="020B0604020202020204" pitchFamily="34" charset="0"/>
                <a:cs typeface="Arial" panose="020B0604020202020204" pitchFamily="34" charset="0"/>
              </a:rPr>
              <a:t>rapid heart beat and breathing</a:t>
            </a:r>
          </a:p>
        </p:txBody>
      </p:sp>
    </p:spTree>
    <p:extLst>
      <p:ext uri="{BB962C8B-B14F-4D97-AF65-F5344CB8AC3E}">
        <p14:creationId xmlns:p14="http://schemas.microsoft.com/office/powerpoint/2010/main" val="847077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8056"/>
            <a:ext cx="1440254" cy="2894124"/>
          </a:xfrm>
          <a:prstGeom prst="rect">
            <a:avLst/>
          </a:prstGeom>
          <a:solidFill>
            <a:srgbClr val="7B645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3" name="Rectangle 7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3515821"/>
            <a:ext cx="1440253"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314" name="Picture 2" descr="Did Adam Sin?">
            <a:extLst>
              <a:ext uri="{FF2B5EF4-FFF2-40B4-BE49-F238E27FC236}">
                <a16:creationId xmlns:a16="http://schemas.microsoft.com/office/drawing/2014/main" id="{1E0377D2-067F-44B5-914D-D38B72AC29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9" r="2" b="9589"/>
          <a:stretch/>
        </p:blipFill>
        <p:spPr bwMode="auto">
          <a:xfrm>
            <a:off x="1908811" y="448056"/>
            <a:ext cx="6885432" cy="5952744"/>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DC0C686C-060F-4DEA-9958-CED0CEF3580C}"/>
              </a:ext>
            </a:extLst>
          </p:cNvPr>
          <p:cNvSpPr/>
          <p:nvPr/>
        </p:nvSpPr>
        <p:spPr>
          <a:xfrm>
            <a:off x="5351527" y="2731056"/>
            <a:ext cx="3143250" cy="2365248"/>
          </a:xfrm>
          <a:prstGeom prst="wedgeRoundRectCallout">
            <a:avLst>
              <a:gd name="adj1" fmla="val -56617"/>
              <a:gd name="adj2" fmla="val 576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800" b="1" dirty="0">
                <a:solidFill>
                  <a:schemeClr val="bg1"/>
                </a:solidFill>
                <a:effectLst/>
                <a:latin typeface="Arial" panose="020B0604020202020204" pitchFamily="34" charset="0"/>
                <a:cs typeface="Arial" panose="020B0604020202020204" pitchFamily="34" charset="0"/>
              </a:rPr>
              <a:t>المرأة التي </a:t>
            </a:r>
          </a:p>
          <a:p>
            <a:pPr algn="ctr"/>
            <a:r>
              <a:rPr lang="ar-JO" sz="2800" b="1" dirty="0">
                <a:solidFill>
                  <a:schemeClr val="bg1"/>
                </a:solidFill>
                <a:effectLst/>
                <a:latin typeface="Arial" panose="020B0604020202020204" pitchFamily="34" charset="0"/>
                <a:cs typeface="Arial" panose="020B0604020202020204" pitchFamily="34" charset="0"/>
              </a:rPr>
              <a:t>جعلتها معي </a:t>
            </a:r>
          </a:p>
          <a:p>
            <a:pPr algn="ctr"/>
            <a:r>
              <a:rPr lang="ar-JO" sz="2800" b="1" dirty="0">
                <a:solidFill>
                  <a:schemeClr val="bg1"/>
                </a:solidFill>
                <a:effectLst/>
                <a:latin typeface="Arial" panose="020B0604020202020204" pitchFamily="34" charset="0"/>
                <a:cs typeface="Arial" panose="020B0604020202020204" pitchFamily="34" charset="0"/>
              </a:rPr>
              <a:t>هي أعطتني من الشجرة فأكلت</a:t>
            </a:r>
            <a:endParaRPr lang="en-US" sz="28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5B609D4-A45F-45BD-9006-EA9282374211}"/>
              </a:ext>
            </a:extLst>
          </p:cNvPr>
          <p:cNvSpPr txBox="1"/>
          <p:nvPr/>
        </p:nvSpPr>
        <p:spPr>
          <a:xfrm>
            <a:off x="487031" y="1602730"/>
            <a:ext cx="1063473" cy="584775"/>
          </a:xfrm>
          <a:prstGeom prst="rect">
            <a:avLst/>
          </a:prstGeom>
          <a:noFill/>
        </p:spPr>
        <p:txBody>
          <a:bodyPr wrap="square" rtlCol="0">
            <a:spAutoFit/>
          </a:bodyPr>
          <a:lstStyle/>
          <a:p>
            <a:pPr algn="ctr"/>
            <a:r>
              <a:rPr lang="ar-JO" sz="3200" b="1" dirty="0">
                <a:solidFill>
                  <a:schemeClr val="bg1"/>
                </a:solidFill>
                <a:latin typeface="Arial" panose="020B0604020202020204" pitchFamily="34" charset="0"/>
                <a:cs typeface="Arial" panose="020B0604020202020204" pitchFamily="34" charset="0"/>
              </a:rPr>
              <a:t>تك 3</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41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4F3AD97B-F178-4682-A6CB-19396D030DFA}"/>
              </a:ext>
            </a:extLst>
          </p:cNvPr>
          <p:cNvSpPr txBox="1"/>
          <p:nvPr/>
        </p:nvSpPr>
        <p:spPr>
          <a:xfrm>
            <a:off x="582930" y="731519"/>
            <a:ext cx="2133893" cy="3237579"/>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ar-JO" sz="3300" b="1" kern="1200" dirty="0">
                <a:solidFill>
                  <a:srgbClr val="FFFFFF"/>
                </a:solidFill>
                <a:effectLst/>
                <a:latin typeface="Arial" panose="020B0604020202020204" pitchFamily="34" charset="0"/>
                <a:ea typeface="+mj-ea"/>
                <a:cs typeface="Arial" panose="020B0604020202020204" pitchFamily="34" charset="0"/>
              </a:rPr>
              <a:t>لم الخوف؟</a:t>
            </a:r>
            <a:endParaRPr lang="en-US" sz="3300" b="1" kern="1200" dirty="0">
              <a:solidFill>
                <a:srgbClr val="FFFFFF"/>
              </a:solidFill>
              <a:latin typeface="Arial" panose="020B0604020202020204" pitchFamily="34" charset="0"/>
              <a:ea typeface="+mj-ea"/>
              <a:cs typeface="Arial" panose="020B0604020202020204" pitchFamily="34" charset="0"/>
            </a:endParaRP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4CE041-B511-43D0-BB6D-8867700222A8}"/>
              </a:ext>
            </a:extLst>
          </p:cNvPr>
          <p:cNvSpPr txBox="1"/>
          <p:nvPr/>
        </p:nvSpPr>
        <p:spPr>
          <a:xfrm>
            <a:off x="3033452" y="447565"/>
            <a:ext cx="6110548" cy="5951514"/>
          </a:xfrm>
          <a:prstGeom prst="rect">
            <a:avLst/>
          </a:prstGeom>
          <a:solidFill>
            <a:srgbClr val="E5E5E5"/>
          </a:solidFill>
        </p:spPr>
        <p:txBody>
          <a:bodyPr vert="horz" lIns="91440" tIns="45720" rIns="91440" bIns="45720" rtlCol="0" anchor="ctr">
            <a:noAutofit/>
          </a:bodyPr>
          <a:lstStyle/>
          <a:p>
            <a:pPr algn="r" defTabSz="914400">
              <a:lnSpc>
                <a:spcPct val="90000"/>
              </a:lnSpc>
            </a:pPr>
            <a:r>
              <a:rPr lang="ar-JO" sz="2800" b="1" dirty="0">
                <a:latin typeface="Arial" panose="020B0604020202020204" pitchFamily="34" charset="0"/>
                <a:cs typeface="Arial" panose="020B0604020202020204" pitchFamily="34" charset="0"/>
              </a:rPr>
              <a:t>9 أم لستم تعلمون أن الظالمين لا يرثون ملكوت الله؟ لا تضلوا لا زناة ولا عبدة أوثان ولا فاسقون ولا مأبونون ولا مضاجعو ذكور 10 ولا سارقون ولا طماعون ولا سكيرون ولا شتامون ولا خاطفون يرثون ملكوت الله</a:t>
            </a:r>
            <a:endParaRPr lang="en-US" sz="2800" b="1" dirty="0">
              <a:effectLst/>
              <a:latin typeface="Arial" panose="020B0604020202020204" pitchFamily="34" charset="0"/>
              <a:cs typeface="Arial" panose="020B0604020202020204" pitchFamily="34" charset="0"/>
            </a:endParaRPr>
          </a:p>
          <a:p>
            <a:pPr algn="r" defTabSz="914400">
              <a:lnSpc>
                <a:spcPct val="90000"/>
              </a:lnSpc>
            </a:pPr>
            <a:r>
              <a:rPr lang="ar-JO" sz="2800" b="1" dirty="0">
                <a:highlight>
                  <a:srgbClr val="FFFF00"/>
                </a:highlight>
                <a:latin typeface="Arial" panose="020B0604020202020204" pitchFamily="34" charset="0"/>
                <a:cs typeface="Arial" panose="020B0604020202020204" pitchFamily="34" charset="0"/>
              </a:rPr>
              <a:t>11 وهكذا كان اناس منكم</a:t>
            </a:r>
            <a:r>
              <a:rPr lang="en-US" sz="2800" b="1" dirty="0">
                <a:effectLst/>
                <a:highlight>
                  <a:srgbClr val="FFFF00"/>
                </a:highlight>
                <a:latin typeface="Arial" panose="020B0604020202020204" pitchFamily="34" charset="0"/>
                <a:cs typeface="Arial" panose="020B0604020202020204" pitchFamily="34" charset="0"/>
              </a:rPr>
              <a:t> </a:t>
            </a:r>
          </a:p>
          <a:p>
            <a:pPr defTabSz="914400">
              <a:lnSpc>
                <a:spcPct val="90000"/>
              </a:lnSpc>
            </a:pPr>
            <a:endParaRPr lang="en-US" sz="1050" b="1" dirty="0">
              <a:latin typeface="Arial" panose="020B0604020202020204" pitchFamily="34" charset="0"/>
              <a:cs typeface="Arial" panose="020B0604020202020204" pitchFamily="34" charset="0"/>
            </a:endParaRPr>
          </a:p>
          <a:p>
            <a:pPr algn="r" defTabSz="914400">
              <a:lnSpc>
                <a:spcPct val="90000"/>
              </a:lnSpc>
            </a:pPr>
            <a:r>
              <a:rPr lang="ar-JO" sz="2800" b="1" dirty="0">
                <a:latin typeface="Arial" panose="020B0604020202020204" pitchFamily="34" charset="0"/>
                <a:cs typeface="Arial" panose="020B0604020202020204" pitchFamily="34" charset="0"/>
              </a:rPr>
              <a:t>لكن اغتسلتم بل تقدستم بل تبررتم باسم الرب يسوع وبروح إلهنا</a:t>
            </a:r>
            <a:endParaRPr lang="en-US" sz="28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3E5B252-2732-4368-A684-37DA4825DDC4}"/>
              </a:ext>
            </a:extLst>
          </p:cNvPr>
          <p:cNvSpPr txBox="1"/>
          <p:nvPr/>
        </p:nvSpPr>
        <p:spPr>
          <a:xfrm>
            <a:off x="582930" y="4653329"/>
            <a:ext cx="2133893" cy="151164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ar-JO" sz="3300" b="1" kern="1200" dirty="0">
                <a:solidFill>
                  <a:srgbClr val="FFFFFF"/>
                </a:solidFill>
                <a:effectLst/>
                <a:latin typeface="Arial" panose="020B0604020202020204" pitchFamily="34" charset="0"/>
                <a:ea typeface="+mj-ea"/>
                <a:cs typeface="Arial" panose="020B0604020202020204" pitchFamily="34" charset="0"/>
              </a:rPr>
              <a:t>1 كو 6</a:t>
            </a:r>
            <a:endParaRPr lang="en-US" sz="3300" b="1" kern="1200" dirty="0">
              <a:solidFill>
                <a:srgbClr val="FFFFFF"/>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7715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traight Connector 16">
            <a:extLst>
              <a:ext uri="{FF2B5EF4-FFF2-40B4-BE49-F238E27FC236}">
                <a16:creationId xmlns:a16="http://schemas.microsoft.com/office/drawing/2014/main" id="{06551C1A-1463-43C4-A75F-8A9D47B56761}"/>
              </a:ext>
            </a:extLst>
          </p:cNvPr>
          <p:cNvSpPr/>
          <p:nvPr/>
        </p:nvSpPr>
        <p:spPr>
          <a:xfrm>
            <a:off x="3757612" y="1907485"/>
            <a:ext cx="4869656"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b="1" dirty="0">
              <a:latin typeface="Arial" panose="020B0604020202020204" pitchFamily="34" charset="0"/>
              <a:cs typeface="Arial" panose="020B0604020202020204" pitchFamily="34" charset="0"/>
            </a:endParaRPr>
          </a:p>
        </p:txBody>
      </p:sp>
      <p:sp>
        <p:nvSpPr>
          <p:cNvPr id="18" name="Straight Connector 17">
            <a:extLst>
              <a:ext uri="{FF2B5EF4-FFF2-40B4-BE49-F238E27FC236}">
                <a16:creationId xmlns:a16="http://schemas.microsoft.com/office/drawing/2014/main" id="{6048C3F7-68D9-45DC-AD07-CCD5AA629E4F}"/>
              </a:ext>
            </a:extLst>
          </p:cNvPr>
          <p:cNvSpPr/>
          <p:nvPr/>
        </p:nvSpPr>
        <p:spPr>
          <a:xfrm>
            <a:off x="3757612" y="3410404"/>
            <a:ext cx="4869656" cy="0"/>
          </a:xfrm>
          <a:prstGeom prst="line">
            <a:avLst/>
          </a:pr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a:lstStyle/>
          <a:p>
            <a:endParaRPr lang="en-US" b="1" dirty="0">
              <a:latin typeface="Arial" panose="020B0604020202020204" pitchFamily="34" charset="0"/>
              <a:cs typeface="Arial" panose="020B0604020202020204" pitchFamily="34" charset="0"/>
            </a:endParaRPr>
          </a:p>
        </p:txBody>
      </p:sp>
      <p:sp>
        <p:nvSpPr>
          <p:cNvPr id="19" name="Straight Connector 18">
            <a:extLst>
              <a:ext uri="{FF2B5EF4-FFF2-40B4-BE49-F238E27FC236}">
                <a16:creationId xmlns:a16="http://schemas.microsoft.com/office/drawing/2014/main" id="{A77E8DE6-1EEB-47BE-A7F0-DA2E8824EC60}"/>
              </a:ext>
            </a:extLst>
          </p:cNvPr>
          <p:cNvSpPr/>
          <p:nvPr/>
        </p:nvSpPr>
        <p:spPr>
          <a:xfrm>
            <a:off x="3757612" y="4895387"/>
            <a:ext cx="4869656" cy="0"/>
          </a:xfrm>
          <a:prstGeom prst="line">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US" b="1" dirty="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D5373E32-8290-4570-AC25-4D51027358E9}"/>
              </a:ext>
            </a:extLst>
          </p:cNvPr>
          <p:cNvSpPr/>
          <p:nvPr/>
        </p:nvSpPr>
        <p:spPr>
          <a:xfrm>
            <a:off x="1504950" y="669788"/>
            <a:ext cx="7446168" cy="5481231"/>
          </a:xfrm>
          <a:custGeom>
            <a:avLst/>
            <a:gdLst>
              <a:gd name="connsiteX0" fmla="*/ 0 w 4869656"/>
              <a:gd name="connsiteY0" fmla="*/ 0 h 1700138"/>
              <a:gd name="connsiteX1" fmla="*/ 4869656 w 4869656"/>
              <a:gd name="connsiteY1" fmla="*/ 0 h 1700138"/>
              <a:gd name="connsiteX2" fmla="*/ 4869656 w 4869656"/>
              <a:gd name="connsiteY2" fmla="*/ 1700138 h 1700138"/>
              <a:gd name="connsiteX3" fmla="*/ 0 w 4869656"/>
              <a:gd name="connsiteY3" fmla="*/ 1700138 h 1700138"/>
              <a:gd name="connsiteX4" fmla="*/ 0 w 4869656"/>
              <a:gd name="connsiteY4" fmla="*/ 0 h 170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656" h="1700138">
                <a:moveTo>
                  <a:pt x="0" y="0"/>
                </a:moveTo>
                <a:lnTo>
                  <a:pt x="4869656" y="0"/>
                </a:lnTo>
                <a:lnTo>
                  <a:pt x="4869656" y="1700138"/>
                </a:lnTo>
                <a:lnTo>
                  <a:pt x="0" y="1700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9540" tIns="129540" rIns="129540" bIns="129540" numCol="1" spcCol="1270" anchor="t" anchorCtr="0">
            <a:noAutofit/>
          </a:bodyPr>
          <a:lstStyle/>
          <a:p>
            <a:pPr lvl="0" algn="r" defTabSz="1511300">
              <a:lnSpc>
                <a:spcPct val="90000"/>
              </a:lnSpc>
              <a:spcBef>
                <a:spcPct val="0"/>
              </a:spcBef>
            </a:pPr>
            <a:r>
              <a:rPr lang="ar-JO" sz="3600" b="1" dirty="0">
                <a:solidFill>
                  <a:schemeClr val="tx1"/>
                </a:solidFill>
                <a:latin typeface="Arial" panose="020B0604020202020204" pitchFamily="34" charset="0"/>
                <a:cs typeface="Arial" panose="020B0604020202020204" pitchFamily="34" charset="0"/>
              </a:rPr>
              <a:t>مرتعبين</a:t>
            </a:r>
            <a:r>
              <a:rPr lang="ar-JO" sz="3600" b="1" dirty="0">
                <a:solidFill>
                  <a:srgbClr val="0000FF"/>
                </a:solidFill>
                <a:latin typeface="Arial" panose="020B0604020202020204" pitchFamily="34" charset="0"/>
                <a:cs typeface="Arial" panose="020B0604020202020204" pitchFamily="34" charset="0"/>
              </a:rPr>
              <a:t> </a:t>
            </a:r>
            <a:r>
              <a:rPr lang="ar-JO" sz="3600" b="1" dirty="0">
                <a:solidFill>
                  <a:schemeClr val="tx1"/>
                </a:solidFill>
                <a:latin typeface="Arial" panose="020B0604020202020204" pitchFamily="34" charset="0"/>
                <a:cs typeface="Arial" panose="020B0604020202020204" pitchFamily="34" charset="0"/>
              </a:rPr>
              <a:t>في محضر </a:t>
            </a:r>
            <a:r>
              <a:rPr lang="ar-JO" sz="3600" b="1" dirty="0">
                <a:solidFill>
                  <a:srgbClr val="0000FF"/>
                </a:solidFill>
                <a:latin typeface="Arial" panose="020B0604020202020204" pitchFamily="34" charset="0"/>
                <a:cs typeface="Arial" panose="020B0604020202020204" pitchFamily="34" charset="0"/>
              </a:rPr>
              <a:t>الرب</a:t>
            </a:r>
            <a:endParaRPr lang="en-US" sz="3600" b="1" kern="1200" dirty="0">
              <a:solidFill>
                <a:srgbClr val="0000FF"/>
              </a:solidFill>
              <a:latin typeface="Arial" panose="020B0604020202020204" pitchFamily="34" charset="0"/>
              <a:cs typeface="Arial" panose="020B0604020202020204" pitchFamily="34" charset="0"/>
            </a:endParaRPr>
          </a:p>
          <a:p>
            <a:pPr lvl="0" algn="r" defTabSz="1511300">
              <a:lnSpc>
                <a:spcPct val="90000"/>
              </a:lnSpc>
              <a:spcBef>
                <a:spcPct val="0"/>
              </a:spcBef>
            </a:pPr>
            <a:endParaRPr lang="en-US" sz="3600" b="1" dirty="0">
              <a:latin typeface="Arial" panose="020B0604020202020204" pitchFamily="34" charset="0"/>
              <a:cs typeface="Arial" panose="020B0604020202020204" pitchFamily="34" charset="0"/>
            </a:endParaRPr>
          </a:p>
          <a:p>
            <a:pPr lvl="0" algn="r" defTabSz="1511300">
              <a:lnSpc>
                <a:spcPct val="90000"/>
              </a:lnSpc>
              <a:spcBef>
                <a:spcPct val="0"/>
              </a:spcBef>
            </a:pPr>
            <a:endParaRPr lang="en-US" sz="3600" b="1" kern="1200" dirty="0">
              <a:latin typeface="Arial" panose="020B0604020202020204" pitchFamily="34" charset="0"/>
              <a:cs typeface="Arial" panose="020B0604020202020204" pitchFamily="34" charset="0"/>
            </a:endParaRPr>
          </a:p>
          <a:p>
            <a:pPr lvl="0" algn="r" defTabSz="1511300">
              <a:lnSpc>
                <a:spcPct val="90000"/>
              </a:lnSpc>
              <a:spcBef>
                <a:spcPct val="0"/>
              </a:spcBef>
            </a:pPr>
            <a:r>
              <a:rPr lang="ar-JO" sz="3600" b="1" dirty="0">
                <a:solidFill>
                  <a:schemeClr val="tx1"/>
                </a:solidFill>
                <a:latin typeface="Arial" panose="020B0604020202020204" pitchFamily="34" charset="0"/>
                <a:cs typeface="Arial" panose="020B0604020202020204" pitchFamily="34" charset="0"/>
              </a:rPr>
              <a:t>استمع ل</a:t>
            </a:r>
            <a:r>
              <a:rPr lang="ar-JO" sz="3600" b="1" dirty="0">
                <a:solidFill>
                  <a:srgbClr val="0000FF"/>
                </a:solidFill>
                <a:latin typeface="Arial" panose="020B0604020202020204" pitchFamily="34" charset="0"/>
                <a:cs typeface="Arial" panose="020B0604020202020204" pitchFamily="34" charset="0"/>
              </a:rPr>
              <a:t>لرب</a:t>
            </a:r>
            <a:endParaRPr lang="en-US" sz="3600" b="1" dirty="0">
              <a:solidFill>
                <a:srgbClr val="0000FF"/>
              </a:solidFill>
              <a:latin typeface="Arial" panose="020B0604020202020204" pitchFamily="34" charset="0"/>
              <a:cs typeface="Arial" panose="020B0604020202020204" pitchFamily="34" charset="0"/>
            </a:endParaRPr>
          </a:p>
          <a:p>
            <a:pPr lvl="0" algn="r" defTabSz="1511300">
              <a:lnSpc>
                <a:spcPct val="90000"/>
              </a:lnSpc>
              <a:spcBef>
                <a:spcPct val="0"/>
              </a:spcBef>
            </a:pPr>
            <a:endParaRPr lang="en-US" sz="3600" b="1" dirty="0">
              <a:latin typeface="Arial" panose="020B0604020202020204" pitchFamily="34" charset="0"/>
              <a:cs typeface="Arial" panose="020B0604020202020204" pitchFamily="34" charset="0"/>
            </a:endParaRPr>
          </a:p>
          <a:p>
            <a:pPr lvl="0" algn="r" defTabSz="1511300">
              <a:lnSpc>
                <a:spcPct val="90000"/>
              </a:lnSpc>
              <a:spcBef>
                <a:spcPct val="0"/>
              </a:spcBef>
            </a:pP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dirty="0">
                <a:solidFill>
                  <a:srgbClr val="000000"/>
                </a:solidFill>
                <a:effectLst/>
                <a:latin typeface="Arial" panose="020B0604020202020204" pitchFamily="34" charset="0"/>
                <a:cs typeface="Arial" panose="020B0604020202020204" pitchFamily="34" charset="0"/>
              </a:rPr>
              <a:t>مرقس 9: 2-13</a:t>
            </a:r>
            <a:endParaRPr lang="en-US" sz="32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1569660"/>
          </a:xfrm>
          <a:prstGeom prst="rect">
            <a:avLst/>
          </a:prstGeom>
          <a:noFill/>
        </p:spPr>
        <p:txBody>
          <a:bodyPr wrap="square">
            <a:spAutoFit/>
          </a:bodyPr>
          <a:lstStyle/>
          <a:p>
            <a:pPr algn="r"/>
            <a:r>
              <a:rPr lang="ar-JO" sz="3200" b="1" dirty="0">
                <a:solidFill>
                  <a:srgbClr val="000000"/>
                </a:solidFill>
                <a:latin typeface="Arial" panose="020B0604020202020204" pitchFamily="34" charset="0"/>
                <a:cs typeface="Arial" panose="020B0604020202020204" pitchFamily="34" charset="0"/>
              </a:rPr>
              <a:t>7 وكانت سحابة تظللهم فجاء صوت من السحابة قائلاً هذا هو ابني الحبيب له اسمعوا 8 فنظروا حولهم بغتة ولم يروا أحداً غير يسوع وحده معهم</a:t>
            </a:r>
            <a:endParaRPr lang="en-US" sz="32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97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dirty="0">
                <a:solidFill>
                  <a:srgbClr val="000000"/>
                </a:solidFill>
                <a:effectLst/>
                <a:latin typeface="Arial" panose="020B0604020202020204" pitchFamily="34" charset="0"/>
                <a:cs typeface="Arial" panose="020B0604020202020204" pitchFamily="34" charset="0"/>
              </a:rPr>
              <a:t>مرقس 9: 2-13</a:t>
            </a:r>
            <a:endParaRPr lang="en-US" sz="32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1569660"/>
          </a:xfrm>
          <a:prstGeom prst="rect">
            <a:avLst/>
          </a:prstGeom>
          <a:noFill/>
        </p:spPr>
        <p:txBody>
          <a:bodyPr wrap="square">
            <a:spAutoFit/>
          </a:bodyPr>
          <a:lstStyle/>
          <a:p>
            <a:pPr algn="r"/>
            <a:r>
              <a:rPr lang="ar-JO" sz="3200" b="1" dirty="0">
                <a:solidFill>
                  <a:srgbClr val="000000"/>
                </a:solidFill>
                <a:latin typeface="Arial" panose="020B0604020202020204" pitchFamily="34" charset="0"/>
                <a:cs typeface="Arial" panose="020B0604020202020204" pitchFamily="34" charset="0"/>
              </a:rPr>
              <a:t>7 وكانت سحابة تظللهم فجاء صوت من السحابة قائلاً </a:t>
            </a:r>
            <a:r>
              <a:rPr lang="ar-JO" sz="3200" b="1" dirty="0">
                <a:solidFill>
                  <a:srgbClr val="000000"/>
                </a:solidFill>
                <a:highlight>
                  <a:srgbClr val="FFFF00"/>
                </a:highlight>
                <a:latin typeface="Arial" panose="020B0604020202020204" pitchFamily="34" charset="0"/>
                <a:cs typeface="Arial" panose="020B0604020202020204" pitchFamily="34" charset="0"/>
              </a:rPr>
              <a:t>هذا هو ابني الحبيب</a:t>
            </a:r>
            <a:r>
              <a:rPr lang="ar-JO" sz="3200" b="1" dirty="0">
                <a:solidFill>
                  <a:srgbClr val="000000"/>
                </a:solidFill>
                <a:latin typeface="Arial" panose="020B0604020202020204" pitchFamily="34" charset="0"/>
                <a:cs typeface="Arial" panose="020B0604020202020204" pitchFamily="34" charset="0"/>
              </a:rPr>
              <a:t> له اسمعوا 8 فنظروا حولهم بغتة ولم يروا أحداً غير يسوع وحده معهم</a:t>
            </a:r>
            <a:endParaRPr lang="en-US" sz="32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38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4338" name="Picture 2" descr="Why Was Jesus Baptized? - The Keystone Project">
            <a:extLst>
              <a:ext uri="{FF2B5EF4-FFF2-40B4-BE49-F238E27FC236}">
                <a16:creationId xmlns:a16="http://schemas.microsoft.com/office/drawing/2014/main" id="{EBE141FD-C9C9-44B3-A218-BD93EEE92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20" r="3969" b="1"/>
          <a:stretch/>
        </p:blipFill>
        <p:spPr bwMode="auto">
          <a:xfrm>
            <a:off x="20" y="10"/>
            <a:ext cx="9141694" cy="6857990"/>
          </a:xfrm>
          <a:prstGeom prst="rect">
            <a:avLst/>
          </a:prstGeom>
          <a:noFill/>
          <a:extLst>
            <a:ext uri="{909E8E84-426E-40DD-AFC4-6F175D3DCCD1}">
              <a14:hiddenFill xmlns:a14="http://schemas.microsoft.com/office/drawing/2010/main">
                <a:solidFill>
                  <a:srgbClr val="FFFFFF"/>
                </a:solidFill>
              </a14:hiddenFill>
            </a:ext>
          </a:extLst>
        </p:spPr>
      </p:pic>
      <p:sp>
        <p:nvSpPr>
          <p:cNvPr id="76" name="Freeform: Shape 75">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8262707"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A8E049A5-F067-4F66-A292-6B78E5042D9A}"/>
              </a:ext>
            </a:extLst>
          </p:cNvPr>
          <p:cNvSpPr txBox="1"/>
          <p:nvPr/>
        </p:nvSpPr>
        <p:spPr>
          <a:xfrm>
            <a:off x="463547" y="4171950"/>
            <a:ext cx="7173771" cy="1934211"/>
          </a:xfrm>
          <a:prstGeom prst="rect">
            <a:avLst/>
          </a:prstGeom>
        </p:spPr>
        <p:txBody>
          <a:bodyPr vert="horz" lIns="91440" tIns="45720" rIns="91440" bIns="45720" rtlCol="0">
            <a:normAutofit/>
          </a:bodyPr>
          <a:lstStyle/>
          <a:p>
            <a:pPr algn="ctr" defTabSz="914400">
              <a:lnSpc>
                <a:spcPct val="90000"/>
              </a:lnSpc>
              <a:spcAft>
                <a:spcPts val="600"/>
              </a:spcAft>
            </a:pPr>
            <a:r>
              <a:rPr lang="ar-JO" sz="2400" b="1" dirty="0">
                <a:latin typeface="Arial" panose="020B0604020202020204" pitchFamily="34" charset="0"/>
                <a:cs typeface="Arial" panose="020B0604020202020204" pitchFamily="34" charset="0"/>
              </a:rPr>
              <a:t>11 وللوقت وهو صاعد من الماء رأى السماوات قد انشقت والروح مثل حمامة نازلاً عليه 11 وكان صوت من السماوات </a:t>
            </a:r>
            <a:r>
              <a:rPr lang="ar-JO" sz="2400" b="1" dirty="0">
                <a:solidFill>
                  <a:schemeClr val="bg1"/>
                </a:solidFill>
                <a:highlight>
                  <a:srgbClr val="FFFF00"/>
                </a:highlight>
                <a:latin typeface="Arial" panose="020B0604020202020204" pitchFamily="34" charset="0"/>
                <a:cs typeface="Arial" panose="020B0604020202020204" pitchFamily="34" charset="0"/>
              </a:rPr>
              <a:t>أنت ابني الحبيب </a:t>
            </a:r>
            <a:r>
              <a:rPr lang="ar-JO" sz="2400" b="1" dirty="0">
                <a:latin typeface="Arial" panose="020B0604020202020204" pitchFamily="34" charset="0"/>
                <a:cs typeface="Arial" panose="020B0604020202020204" pitchFamily="34" charset="0"/>
              </a:rPr>
              <a:t>الذي به سررت</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328037"/>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مرقس 9: 2-13</a:t>
            </a:r>
            <a:endParaRPr kumimoji="0" lang="en-US" sz="32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1569660"/>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 وكانت سحابة تظللهم فجاء صوت من السحابة قائلاً هذا هو ابني الحبيب </a:t>
            </a:r>
            <a:r>
              <a:rPr kumimoji="0" lang="ar-JO" sz="3200" b="1"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له اسمعوا </a:t>
            </a: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 فنظروا حولهم بغتة ولم يروا أحداً غير يسوع وحده معهم</a:t>
            </a:r>
            <a:endParaRPr kumimoji="0" lang="en-US" sz="32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456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34" name="Freeform: Shape 3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grpSp>
      <p:sp>
        <p:nvSpPr>
          <p:cNvPr id="37" name="Rectangle 3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A47761C-9D8E-4B1B-A47E-2B2F0B6C6A2F}"/>
              </a:ext>
            </a:extLst>
          </p:cNvPr>
          <p:cNvSpPr txBox="1"/>
          <p:nvPr/>
        </p:nvSpPr>
        <p:spPr>
          <a:xfrm>
            <a:off x="265796" y="193198"/>
            <a:ext cx="7390926" cy="2923877"/>
          </a:xfrm>
          <a:prstGeom prst="rect">
            <a:avLst/>
          </a:prstGeom>
          <a:noFill/>
        </p:spPr>
        <p:txBody>
          <a:bodyPr wrap="square">
            <a:spAutoFit/>
          </a:bodyPr>
          <a:lstStyle/>
          <a:p>
            <a:pPr algn="r"/>
            <a:r>
              <a:rPr lang="ar-JO" sz="4000" b="1" dirty="0">
                <a:solidFill>
                  <a:srgbClr val="627B9F"/>
                </a:solidFill>
                <a:latin typeface="Arial" panose="020B0604020202020204" pitchFamily="34" charset="0"/>
                <a:cs typeface="Arial" panose="020B0604020202020204" pitchFamily="34" charset="0"/>
              </a:rPr>
              <a:t>4 صيغ للأفعال اليونانية</a:t>
            </a:r>
            <a:endParaRPr lang="en-US" sz="4000" b="1" dirty="0">
              <a:solidFill>
                <a:srgbClr val="627B9F"/>
              </a:solidFill>
              <a:latin typeface="Arial" panose="020B0604020202020204" pitchFamily="34" charset="0"/>
              <a:cs typeface="Arial" panose="020B0604020202020204" pitchFamily="34" charset="0"/>
            </a:endParaRPr>
          </a:p>
          <a:p>
            <a:pPr marL="457200" indent="-457200" algn="r" rtl="1">
              <a:buFont typeface="Arial" panose="020B0604020202020204" pitchFamily="34" charset="0"/>
              <a:buChar char="•"/>
            </a:pPr>
            <a:r>
              <a:rPr lang="ar-JO" sz="3600" b="1" dirty="0">
                <a:solidFill>
                  <a:srgbClr val="627B9F"/>
                </a:solidFill>
                <a:latin typeface="Arial" panose="020B0604020202020204" pitchFamily="34" charset="0"/>
                <a:cs typeface="Arial" panose="020B0604020202020204" pitchFamily="34" charset="0"/>
              </a:rPr>
              <a:t>فعل دلالي</a:t>
            </a:r>
            <a:endParaRPr lang="en-US" sz="3600" b="1" dirty="0">
              <a:solidFill>
                <a:srgbClr val="627B9F"/>
              </a:solidFill>
              <a:latin typeface="Arial" panose="020B0604020202020204" pitchFamily="34" charset="0"/>
              <a:cs typeface="Arial" panose="020B0604020202020204" pitchFamily="34" charset="0"/>
            </a:endParaRPr>
          </a:p>
          <a:p>
            <a:pPr marL="457200" indent="-457200" algn="r" rtl="1">
              <a:buFont typeface="Arial" panose="020B0604020202020204" pitchFamily="34" charset="0"/>
              <a:buChar char="•"/>
            </a:pPr>
            <a:r>
              <a:rPr lang="ar-JO" sz="3600" b="1" dirty="0">
                <a:solidFill>
                  <a:srgbClr val="627B9F"/>
                </a:solidFill>
                <a:latin typeface="Arial" panose="020B0604020202020204" pitchFamily="34" charset="0"/>
                <a:cs typeface="Arial" panose="020B0604020202020204" pitchFamily="34" charset="0"/>
              </a:rPr>
              <a:t>فعل شرطي</a:t>
            </a:r>
            <a:endParaRPr lang="en-US" sz="3600" b="1" dirty="0">
              <a:solidFill>
                <a:srgbClr val="627B9F"/>
              </a:solidFill>
              <a:latin typeface="Arial" panose="020B0604020202020204" pitchFamily="34" charset="0"/>
              <a:cs typeface="Arial" panose="020B0604020202020204" pitchFamily="34" charset="0"/>
            </a:endParaRPr>
          </a:p>
          <a:p>
            <a:pPr marL="457200" indent="-457200" algn="r" rtl="1">
              <a:buFont typeface="Arial" panose="020B0604020202020204" pitchFamily="34" charset="0"/>
              <a:buChar char="•"/>
            </a:pPr>
            <a:r>
              <a:rPr lang="ar-JO" sz="3600" b="1" dirty="0">
                <a:solidFill>
                  <a:srgbClr val="627B9F"/>
                </a:solidFill>
                <a:latin typeface="Arial" panose="020B0604020202020204" pitchFamily="34" charset="0"/>
                <a:cs typeface="Arial" panose="020B0604020202020204" pitchFamily="34" charset="0"/>
              </a:rPr>
              <a:t>فعل تمني</a:t>
            </a:r>
            <a:endParaRPr lang="en-US" sz="3600" b="1" dirty="0">
              <a:solidFill>
                <a:srgbClr val="627B9F"/>
              </a:solidFill>
              <a:latin typeface="Arial" panose="020B0604020202020204" pitchFamily="34" charset="0"/>
              <a:cs typeface="Arial" panose="020B0604020202020204" pitchFamily="34" charset="0"/>
            </a:endParaRPr>
          </a:p>
          <a:p>
            <a:pPr marL="457200" indent="-457200" algn="r" rtl="1">
              <a:buFont typeface="Arial" panose="020B0604020202020204" pitchFamily="34" charset="0"/>
              <a:buChar char="•"/>
            </a:pPr>
            <a:r>
              <a:rPr lang="ar-JO" sz="3600" b="1" dirty="0">
                <a:solidFill>
                  <a:srgbClr val="627B9F"/>
                </a:solidFill>
                <a:latin typeface="Arial" panose="020B0604020202020204" pitchFamily="34" charset="0"/>
                <a:cs typeface="Arial" panose="020B0604020202020204" pitchFamily="34" charset="0"/>
              </a:rPr>
              <a:t>فعل أمر – يشير إلى وصية</a:t>
            </a:r>
            <a:endParaRPr lang="en-US" sz="2800" b="1"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9FFFF12-8E46-42CF-AD16-6558914B05FD}"/>
              </a:ext>
            </a:extLst>
          </p:cNvPr>
          <p:cNvPicPr>
            <a:picLocks noChangeAspect="1"/>
          </p:cNvPicPr>
          <p:nvPr/>
        </p:nvPicPr>
        <p:blipFill>
          <a:blip r:embed="rId2"/>
          <a:stretch>
            <a:fillRect/>
          </a:stretch>
        </p:blipFill>
        <p:spPr>
          <a:xfrm>
            <a:off x="0" y="3925431"/>
            <a:ext cx="9144000" cy="1179462"/>
          </a:xfrm>
          <a:prstGeom prst="rect">
            <a:avLst/>
          </a:prstGeom>
        </p:spPr>
      </p:pic>
      <p:sp>
        <p:nvSpPr>
          <p:cNvPr id="10" name="TextBox 9">
            <a:extLst>
              <a:ext uri="{FF2B5EF4-FFF2-40B4-BE49-F238E27FC236}">
                <a16:creationId xmlns:a16="http://schemas.microsoft.com/office/drawing/2014/main" id="{09603FE2-4E65-49AE-A7A0-246E78E3BB40}"/>
              </a:ext>
            </a:extLst>
          </p:cNvPr>
          <p:cNvSpPr txBox="1"/>
          <p:nvPr/>
        </p:nvSpPr>
        <p:spPr>
          <a:xfrm>
            <a:off x="3031439" y="5851693"/>
            <a:ext cx="5704896" cy="707886"/>
          </a:xfrm>
          <a:prstGeom prst="rect">
            <a:avLst/>
          </a:prstGeom>
          <a:noFill/>
        </p:spPr>
        <p:txBody>
          <a:bodyPr wrap="square">
            <a:spAutoFit/>
          </a:bodyPr>
          <a:lstStyle/>
          <a:p>
            <a:pPr algn="ctr"/>
            <a:r>
              <a:rPr lang="ar-JO" sz="4000" b="1" dirty="0">
                <a:solidFill>
                  <a:srgbClr val="627B9F"/>
                </a:solidFill>
                <a:highlight>
                  <a:srgbClr val="FFFF00"/>
                </a:highlight>
                <a:latin typeface="Arial" panose="020B0604020202020204" pitchFamily="34" charset="0"/>
                <a:cs typeface="Arial" panose="020B0604020202020204" pitchFamily="34" charset="0"/>
              </a:rPr>
              <a:t>كيف نتحول؟</a:t>
            </a:r>
            <a:endParaRPr lang="en-US" sz="2800" b="1"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605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8CE787B-A628-4178-9290-3CD0204517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50" y="171563"/>
            <a:ext cx="9144000" cy="522446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3C397DC9-BDD6-468A-8B49-2A26B6465FD6}"/>
              </a:ext>
            </a:extLst>
          </p:cNvPr>
          <p:cNvGrpSpPr/>
          <p:nvPr/>
        </p:nvGrpSpPr>
        <p:grpSpPr>
          <a:xfrm>
            <a:off x="3257300" y="5483111"/>
            <a:ext cx="2628900" cy="1238250"/>
            <a:chOff x="3255264" y="5543550"/>
            <a:chExt cx="2628900" cy="1238250"/>
          </a:xfrm>
        </p:grpSpPr>
        <p:pic>
          <p:nvPicPr>
            <p:cNvPr id="19" name="Picture 18">
              <a:extLst>
                <a:ext uri="{FF2B5EF4-FFF2-40B4-BE49-F238E27FC236}">
                  <a16:creationId xmlns:a16="http://schemas.microsoft.com/office/drawing/2014/main" id="{421740A9-2CA9-4740-AE26-30D60B8EA057}"/>
                </a:ext>
              </a:extLst>
            </p:cNvPr>
            <p:cNvPicPr>
              <a:picLocks noChangeAspect="1"/>
            </p:cNvPicPr>
            <p:nvPr/>
          </p:nvPicPr>
          <p:blipFill>
            <a:blip r:embed="rId4"/>
            <a:stretch>
              <a:fillRect/>
            </a:stretch>
          </p:blipFill>
          <p:spPr>
            <a:xfrm>
              <a:off x="3255264" y="5543550"/>
              <a:ext cx="2628900" cy="1238250"/>
            </a:xfrm>
            <a:prstGeom prst="rect">
              <a:avLst/>
            </a:prstGeom>
          </p:spPr>
        </p:pic>
        <p:sp>
          <p:nvSpPr>
            <p:cNvPr id="20" name="Rectangle 19">
              <a:extLst>
                <a:ext uri="{FF2B5EF4-FFF2-40B4-BE49-F238E27FC236}">
                  <a16:creationId xmlns:a16="http://schemas.microsoft.com/office/drawing/2014/main" id="{4FBF5B2D-F80E-4FEB-BAF7-6E1B29D566C3}"/>
                </a:ext>
              </a:extLst>
            </p:cNvPr>
            <p:cNvSpPr/>
            <p:nvPr/>
          </p:nvSpPr>
          <p:spPr>
            <a:xfrm>
              <a:off x="4443112" y="6475664"/>
              <a:ext cx="1351324" cy="271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65F4296-8AC2-4BF0-93EF-E9160AEE0060}"/>
                </a:ext>
              </a:extLst>
            </p:cNvPr>
            <p:cNvSpPr txBox="1"/>
            <p:nvPr/>
          </p:nvSpPr>
          <p:spPr>
            <a:xfrm>
              <a:off x="4334764" y="6381690"/>
              <a:ext cx="1459671" cy="400110"/>
            </a:xfrm>
            <a:prstGeom prst="rect">
              <a:avLst/>
            </a:prstGeom>
            <a:noFill/>
          </p:spPr>
          <p:txBody>
            <a:bodyPr wrap="square">
              <a:spAutoFit/>
            </a:bodyPr>
            <a:lstStyle/>
            <a:p>
              <a:r>
                <a:rPr lang="en-US" sz="2000" b="1" i="0" dirty="0">
                  <a:solidFill>
                    <a:srgbClr val="0000FF"/>
                  </a:solidFill>
                  <a:effectLst/>
                  <a:latin typeface="system-ui"/>
                </a:rPr>
                <a:t>SG EDITION</a:t>
              </a:r>
              <a:endParaRPr lang="en-US" sz="2000" b="1" dirty="0">
                <a:solidFill>
                  <a:srgbClr val="0000FF"/>
                </a:solidFill>
              </a:endParaRPr>
            </a:p>
          </p:txBody>
        </p:sp>
      </p:grpSp>
      <p:sp>
        <p:nvSpPr>
          <p:cNvPr id="23" name="TextBox 22">
            <a:extLst>
              <a:ext uri="{FF2B5EF4-FFF2-40B4-BE49-F238E27FC236}">
                <a16:creationId xmlns:a16="http://schemas.microsoft.com/office/drawing/2014/main" id="{32E9632D-54E1-404C-8520-607E034BFB24}"/>
              </a:ext>
            </a:extLst>
          </p:cNvPr>
          <p:cNvSpPr txBox="1"/>
          <p:nvPr/>
        </p:nvSpPr>
        <p:spPr>
          <a:xfrm>
            <a:off x="118019" y="5483111"/>
            <a:ext cx="3085107" cy="1200329"/>
          </a:xfrm>
          <a:prstGeom prst="rect">
            <a:avLst/>
          </a:prstGeom>
          <a:noFill/>
        </p:spPr>
        <p:txBody>
          <a:bodyPr wrap="square">
            <a:spAutoFit/>
          </a:bodyPr>
          <a:lstStyle/>
          <a:p>
            <a:r>
              <a:rPr lang="en-US" dirty="0">
                <a:solidFill>
                  <a:schemeClr val="bg1"/>
                </a:solidFill>
              </a:rPr>
              <a:t>https://www.redbrickhomes.sg/extreme-makeover-this-5-room-hdb-flaunts-a-simple-and-luxurious-look/</a:t>
            </a:r>
          </a:p>
        </p:txBody>
      </p:sp>
    </p:spTree>
    <p:extLst>
      <p:ext uri="{BB962C8B-B14F-4D97-AF65-F5344CB8AC3E}">
        <p14:creationId xmlns:p14="http://schemas.microsoft.com/office/powerpoint/2010/main" val="348265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traight Connector 16">
            <a:extLst>
              <a:ext uri="{FF2B5EF4-FFF2-40B4-BE49-F238E27FC236}">
                <a16:creationId xmlns:a16="http://schemas.microsoft.com/office/drawing/2014/main" id="{06551C1A-1463-43C4-A75F-8A9D47B56761}"/>
              </a:ext>
            </a:extLst>
          </p:cNvPr>
          <p:cNvSpPr/>
          <p:nvPr/>
        </p:nvSpPr>
        <p:spPr>
          <a:xfrm>
            <a:off x="3757612" y="1907485"/>
            <a:ext cx="4869656"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8" name="Straight Connector 17">
            <a:extLst>
              <a:ext uri="{FF2B5EF4-FFF2-40B4-BE49-F238E27FC236}">
                <a16:creationId xmlns:a16="http://schemas.microsoft.com/office/drawing/2014/main" id="{6048C3F7-68D9-45DC-AD07-CCD5AA629E4F}"/>
              </a:ext>
            </a:extLst>
          </p:cNvPr>
          <p:cNvSpPr/>
          <p:nvPr/>
        </p:nvSpPr>
        <p:spPr>
          <a:xfrm>
            <a:off x="3757612" y="3410404"/>
            <a:ext cx="4869656" cy="0"/>
          </a:xfrm>
          <a:prstGeom prst="line">
            <a:avLst/>
          </a:pr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a:lstStyle/>
          <a:p>
            <a:endParaRPr lang="en-US"/>
          </a:p>
        </p:txBody>
      </p:sp>
      <p:sp>
        <p:nvSpPr>
          <p:cNvPr id="19" name="Straight Connector 18">
            <a:extLst>
              <a:ext uri="{FF2B5EF4-FFF2-40B4-BE49-F238E27FC236}">
                <a16:creationId xmlns:a16="http://schemas.microsoft.com/office/drawing/2014/main" id="{A77E8DE6-1EEB-47BE-A7F0-DA2E8824EC60}"/>
              </a:ext>
            </a:extLst>
          </p:cNvPr>
          <p:cNvSpPr/>
          <p:nvPr/>
        </p:nvSpPr>
        <p:spPr>
          <a:xfrm>
            <a:off x="3757612" y="4895387"/>
            <a:ext cx="4869656" cy="0"/>
          </a:xfrm>
          <a:prstGeom prst="line">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EC6DD146-7823-4259-9F5A-8BD6C166F127}"/>
              </a:ext>
            </a:extLst>
          </p:cNvPr>
          <p:cNvSpPr/>
          <p:nvPr/>
        </p:nvSpPr>
        <p:spPr>
          <a:xfrm>
            <a:off x="1504950" y="669788"/>
            <a:ext cx="7446168" cy="5481231"/>
          </a:xfrm>
          <a:custGeom>
            <a:avLst/>
            <a:gdLst>
              <a:gd name="connsiteX0" fmla="*/ 0 w 4869656"/>
              <a:gd name="connsiteY0" fmla="*/ 0 h 1700138"/>
              <a:gd name="connsiteX1" fmla="*/ 4869656 w 4869656"/>
              <a:gd name="connsiteY1" fmla="*/ 0 h 1700138"/>
              <a:gd name="connsiteX2" fmla="*/ 4869656 w 4869656"/>
              <a:gd name="connsiteY2" fmla="*/ 1700138 h 1700138"/>
              <a:gd name="connsiteX3" fmla="*/ 0 w 4869656"/>
              <a:gd name="connsiteY3" fmla="*/ 1700138 h 1700138"/>
              <a:gd name="connsiteX4" fmla="*/ 0 w 4869656"/>
              <a:gd name="connsiteY4" fmla="*/ 0 h 170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656" h="1700138">
                <a:moveTo>
                  <a:pt x="0" y="0"/>
                </a:moveTo>
                <a:lnTo>
                  <a:pt x="4869656" y="0"/>
                </a:lnTo>
                <a:lnTo>
                  <a:pt x="4869656" y="1700138"/>
                </a:lnTo>
                <a:lnTo>
                  <a:pt x="0" y="1700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9540" tIns="129540" rIns="129540" bIns="129540" numCol="1" spcCol="1270" anchor="t" anchorCtr="0">
            <a:noAutofit/>
          </a:bodyPr>
          <a:lstStyle/>
          <a:p>
            <a:pPr lvl="0" algn="r" defTabSz="1511300">
              <a:lnSpc>
                <a:spcPct val="90000"/>
              </a:lnSpc>
              <a:spcBef>
                <a:spcPct val="0"/>
              </a:spcBef>
            </a:pPr>
            <a:r>
              <a:rPr lang="ar-JO" sz="3600" b="1" dirty="0">
                <a:solidFill>
                  <a:schemeClr val="tx1"/>
                </a:solidFill>
                <a:cs typeface="Arial" panose="020B0604020202020204" pitchFamily="34" charset="0"/>
              </a:rPr>
              <a:t>مرتعبين</a:t>
            </a:r>
            <a:r>
              <a:rPr lang="ar-JO" sz="3600" b="1" dirty="0">
                <a:solidFill>
                  <a:srgbClr val="0000FF"/>
                </a:solidFill>
                <a:cs typeface="Arial" panose="020B0604020202020204" pitchFamily="34" charset="0"/>
              </a:rPr>
              <a:t> </a:t>
            </a:r>
            <a:r>
              <a:rPr lang="ar-JO" sz="3600" b="1" dirty="0">
                <a:solidFill>
                  <a:schemeClr val="tx1"/>
                </a:solidFill>
                <a:cs typeface="Arial" panose="020B0604020202020204" pitchFamily="34" charset="0"/>
              </a:rPr>
              <a:t>في محضر </a:t>
            </a:r>
            <a:r>
              <a:rPr lang="ar-JO" sz="3600" b="1" dirty="0">
                <a:solidFill>
                  <a:srgbClr val="0000FF"/>
                </a:solidFill>
                <a:cs typeface="Arial" panose="020B0604020202020204" pitchFamily="34" charset="0"/>
              </a:rPr>
              <a:t>الرب</a:t>
            </a:r>
            <a:endParaRPr lang="en-US" sz="3600" b="1" kern="1200" dirty="0">
              <a:solidFill>
                <a:srgbClr val="0000FF"/>
              </a:solidFill>
            </a:endParaRPr>
          </a:p>
          <a:p>
            <a:pPr lvl="0" algn="r" defTabSz="1511300">
              <a:lnSpc>
                <a:spcPct val="90000"/>
              </a:lnSpc>
              <a:spcBef>
                <a:spcPct val="0"/>
              </a:spcBef>
            </a:pPr>
            <a:endParaRPr lang="en-US" sz="3600" b="1" dirty="0"/>
          </a:p>
          <a:p>
            <a:pPr lvl="0" algn="r" defTabSz="1511300">
              <a:lnSpc>
                <a:spcPct val="90000"/>
              </a:lnSpc>
              <a:spcBef>
                <a:spcPct val="0"/>
              </a:spcBef>
            </a:pPr>
            <a:endParaRPr lang="en-US" sz="3600" b="1" kern="1200" dirty="0"/>
          </a:p>
          <a:p>
            <a:pPr lvl="0" algn="r" defTabSz="1511300">
              <a:lnSpc>
                <a:spcPct val="90000"/>
              </a:lnSpc>
              <a:spcBef>
                <a:spcPct val="0"/>
              </a:spcBef>
            </a:pPr>
            <a:r>
              <a:rPr lang="ar-JO" sz="3600" b="1" dirty="0">
                <a:solidFill>
                  <a:schemeClr val="tx1"/>
                </a:solidFill>
                <a:cs typeface="Arial" panose="020B0604020202020204" pitchFamily="34" charset="0"/>
              </a:rPr>
              <a:t>استمع</a:t>
            </a:r>
            <a:r>
              <a:rPr lang="ar-JO" sz="3600" b="1" dirty="0">
                <a:solidFill>
                  <a:srgbClr val="0000FF"/>
                </a:solidFill>
                <a:cs typeface="Arial" panose="020B0604020202020204" pitchFamily="34" charset="0"/>
              </a:rPr>
              <a:t> للرب</a:t>
            </a:r>
            <a:endParaRPr lang="en-US" sz="3600" b="1" dirty="0">
              <a:solidFill>
                <a:srgbClr val="0000FF"/>
              </a:solidFill>
            </a:endParaRPr>
          </a:p>
          <a:p>
            <a:pPr lvl="0" algn="r" defTabSz="1511300">
              <a:lnSpc>
                <a:spcPct val="90000"/>
              </a:lnSpc>
              <a:spcBef>
                <a:spcPct val="0"/>
              </a:spcBef>
            </a:pPr>
            <a:endParaRPr lang="en-US" sz="3600" b="1" dirty="0"/>
          </a:p>
          <a:p>
            <a:pPr lvl="0" algn="r" defTabSz="1511300">
              <a:lnSpc>
                <a:spcPct val="90000"/>
              </a:lnSpc>
              <a:spcBef>
                <a:spcPct val="0"/>
              </a:spcBef>
            </a:pPr>
            <a:endParaRPr lang="en-US" sz="3600" b="1" dirty="0"/>
          </a:p>
          <a:p>
            <a:pPr lvl="0" algn="r" defTabSz="1511300">
              <a:lnSpc>
                <a:spcPct val="90000"/>
              </a:lnSpc>
              <a:spcBef>
                <a:spcPct val="0"/>
              </a:spcBef>
            </a:pPr>
            <a:r>
              <a:rPr lang="ar-JO" sz="3600" b="1" dirty="0">
                <a:solidFill>
                  <a:schemeClr val="tx1"/>
                </a:solidFill>
                <a:cs typeface="Arial" panose="020B0604020202020204" pitchFamily="34" charset="0"/>
              </a:rPr>
              <a:t>استمع</a:t>
            </a:r>
            <a:r>
              <a:rPr lang="ar-JO" sz="3600" b="1" dirty="0">
                <a:solidFill>
                  <a:srgbClr val="0000FF"/>
                </a:solidFill>
                <a:cs typeface="Arial" panose="020B0604020202020204" pitchFamily="34" charset="0"/>
              </a:rPr>
              <a:t> </a:t>
            </a:r>
            <a:r>
              <a:rPr lang="ar-JO" sz="3600" b="1" dirty="0">
                <a:solidFill>
                  <a:schemeClr val="tx1"/>
                </a:solidFill>
                <a:cs typeface="Arial" panose="020B0604020202020204" pitchFamily="34" charset="0"/>
              </a:rPr>
              <a:t>التلاميذ</a:t>
            </a:r>
            <a:r>
              <a:rPr lang="ar-JO" sz="3600" b="1" dirty="0">
                <a:solidFill>
                  <a:srgbClr val="0000FF"/>
                </a:solidFill>
                <a:cs typeface="Arial" panose="020B0604020202020204" pitchFamily="34" charset="0"/>
              </a:rPr>
              <a:t> للرب</a:t>
            </a:r>
            <a:endParaRPr lang="en-US" sz="3600" b="1" dirty="0">
              <a:solidFill>
                <a:srgbClr val="0000FF"/>
              </a:solidFill>
            </a:endParaRPr>
          </a:p>
          <a:p>
            <a:pPr lvl="0" algn="r" defTabSz="1511300">
              <a:lnSpc>
                <a:spcPct val="90000"/>
              </a:lnSpc>
              <a:spcBef>
                <a:spcPct val="0"/>
              </a:spcBef>
            </a:pPr>
            <a:endParaRPr lang="en-US" sz="3600" b="1" dirty="0">
              <a:solidFill>
                <a:srgbClr val="0000FF"/>
              </a:solidFill>
            </a:endParaRPr>
          </a:p>
          <a:p>
            <a:pPr lvl="0" algn="r" defTabSz="1511300">
              <a:lnSpc>
                <a:spcPct val="90000"/>
              </a:lnSpc>
              <a:spcBef>
                <a:spcPct val="0"/>
              </a:spcBef>
            </a:pPr>
            <a:endParaRPr lang="en-US" sz="3600" b="1" dirty="0"/>
          </a:p>
        </p:txBody>
      </p:sp>
    </p:spTree>
    <p:extLst>
      <p:ext uri="{BB962C8B-B14F-4D97-AF65-F5344CB8AC3E}">
        <p14:creationId xmlns:p14="http://schemas.microsoft.com/office/powerpoint/2010/main" val="6604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dirty="0">
                <a:solidFill>
                  <a:srgbClr val="000000"/>
                </a:solidFill>
                <a:effectLst/>
                <a:latin typeface="Arial" panose="020B0604020202020204" pitchFamily="34" charset="0"/>
                <a:cs typeface="Arial" panose="020B0604020202020204" pitchFamily="34" charset="0"/>
              </a:rPr>
              <a:t>مرقس 9: 2-13</a:t>
            </a:r>
            <a:endParaRPr lang="en-US" sz="32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1569660"/>
          </a:xfrm>
          <a:prstGeom prst="rect">
            <a:avLst/>
          </a:prstGeom>
          <a:noFill/>
        </p:spPr>
        <p:txBody>
          <a:bodyPr wrap="square">
            <a:spAutoFit/>
          </a:bodyPr>
          <a:lstStyle/>
          <a:p>
            <a:pPr algn="r"/>
            <a:r>
              <a:rPr lang="ar-JO" sz="3200" b="1" dirty="0">
                <a:solidFill>
                  <a:srgbClr val="000000"/>
                </a:solidFill>
                <a:latin typeface="Arial" panose="020B0604020202020204" pitchFamily="34" charset="0"/>
                <a:cs typeface="Arial" panose="020B0604020202020204" pitchFamily="34" charset="0"/>
              </a:rPr>
              <a:t>9 وفيما هم نازلون من الجبل أوصاهم أن لا يحدثوا أحداً بما أبصروا إلا متى قام ابن الإنسان من الأموات 10 فحفظوا الكلمة لأنفسهم يتساءلون ما هو القيام من الأموات</a:t>
            </a:r>
            <a:endParaRPr lang="en-US" sz="3200" b="1" dirty="0">
              <a:solidFill>
                <a:srgbClr val="000000"/>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DD5DA93-3E2F-4B62-9BED-5B96043E79CB}"/>
              </a:ext>
            </a:extLst>
          </p:cNvPr>
          <p:cNvSpPr txBox="1"/>
          <p:nvPr/>
        </p:nvSpPr>
        <p:spPr>
          <a:xfrm>
            <a:off x="1116934" y="4134750"/>
            <a:ext cx="6007766" cy="584775"/>
          </a:xfrm>
          <a:prstGeom prst="rect">
            <a:avLst/>
          </a:prstGeom>
          <a:solidFill>
            <a:schemeClr val="accent1">
              <a:lumMod val="50000"/>
            </a:schemeClr>
          </a:solidFill>
        </p:spPr>
        <p:txBody>
          <a:bodyPr wrap="square">
            <a:spAutoFit/>
          </a:bodyPr>
          <a:lstStyle/>
          <a:p>
            <a:pPr algn="ctr"/>
            <a:r>
              <a:rPr lang="ar-JO" sz="3200" b="1" dirty="0">
                <a:solidFill>
                  <a:schemeClr val="bg1"/>
                </a:solidFill>
                <a:effectLst/>
                <a:latin typeface="Arial" panose="020B0604020202020204" pitchFamily="34" charset="0"/>
                <a:cs typeface="Arial" panose="020B0604020202020204" pitchFamily="34" charset="0"/>
              </a:rPr>
              <a:t>من يقوم من بين الأموات؟</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82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gnifying glass and question mark">
            <a:extLst>
              <a:ext uri="{FF2B5EF4-FFF2-40B4-BE49-F238E27FC236}">
                <a16:creationId xmlns:a16="http://schemas.microsoft.com/office/drawing/2014/main" id="{182D4B98-F6C6-4F70-97DC-313FF0BD9898}"/>
              </a:ext>
            </a:extLst>
          </p:cNvPr>
          <p:cNvPicPr>
            <a:picLocks noChangeAspect="1"/>
          </p:cNvPicPr>
          <p:nvPr/>
        </p:nvPicPr>
        <p:blipFill rotWithShape="1">
          <a:blip r:embed="rId2"/>
          <a:srcRect l="33011" r="29363"/>
          <a:stretch/>
        </p:blipFill>
        <p:spPr>
          <a:xfrm>
            <a:off x="0" y="-3383"/>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14872899-6228-4FE2-832A-F1897E20454E}"/>
              </a:ext>
            </a:extLst>
          </p:cNvPr>
          <p:cNvSpPr txBox="1"/>
          <p:nvPr/>
        </p:nvSpPr>
        <p:spPr>
          <a:xfrm>
            <a:off x="3749040" y="-6776"/>
            <a:ext cx="5392674" cy="3841052"/>
          </a:xfrm>
          <a:prstGeom prst="rect">
            <a:avLst/>
          </a:prstGeom>
          <a:solidFill>
            <a:srgbClr val="FFFFFF">
              <a:alpha val="76078"/>
            </a:srgbClr>
          </a:solidFill>
        </p:spPr>
        <p:txBody>
          <a:bodyPr wrap="square">
            <a:spAutoFit/>
          </a:bodyPr>
          <a:lstStyle/>
          <a:p>
            <a:pPr algn="r">
              <a:lnSpc>
                <a:spcPct val="90000"/>
              </a:lnSpc>
            </a:pPr>
            <a:r>
              <a:rPr lang="ar-JO" sz="2800" b="1" dirty="0">
                <a:solidFill>
                  <a:srgbClr val="000000"/>
                </a:solidFill>
                <a:latin typeface="Arial" panose="020B0604020202020204" pitchFamily="34" charset="0"/>
                <a:cs typeface="Arial" panose="020B0604020202020204" pitchFamily="34" charset="0"/>
              </a:rPr>
              <a:t>25 لذلك أقول لكم لا تهتموا لحياتكم بما تأكلون وبما تشربون ولا لأجسادكم بما تلبسون ...</a:t>
            </a:r>
            <a:endParaRPr lang="en-US" sz="2800" b="1" dirty="0">
              <a:solidFill>
                <a:srgbClr val="000000"/>
              </a:solidFill>
              <a:effectLst/>
              <a:latin typeface="Arial" panose="020B0604020202020204" pitchFamily="34" charset="0"/>
              <a:cs typeface="Arial" panose="020B0604020202020204" pitchFamily="34" charset="0"/>
            </a:endParaRPr>
          </a:p>
          <a:p>
            <a:pPr algn="r">
              <a:lnSpc>
                <a:spcPct val="90000"/>
              </a:lnSpc>
            </a:pPr>
            <a:r>
              <a:rPr lang="ar-JO" sz="2800" b="1" dirty="0">
                <a:solidFill>
                  <a:srgbClr val="000000"/>
                </a:solidFill>
                <a:latin typeface="Arial" panose="020B0604020202020204" pitchFamily="34" charset="0"/>
                <a:cs typeface="Arial" panose="020B0604020202020204" pitchFamily="34" charset="0"/>
              </a:rPr>
              <a:t>26 أنظروا إلى طيور السماء ... تأملوا زنابق الحقل ...</a:t>
            </a:r>
            <a:endParaRPr lang="en-US" sz="2800" b="1" dirty="0">
              <a:solidFill>
                <a:srgbClr val="000000"/>
              </a:solidFill>
              <a:effectLst/>
              <a:latin typeface="Arial" panose="020B0604020202020204" pitchFamily="34" charset="0"/>
              <a:cs typeface="Arial" panose="020B0604020202020204" pitchFamily="34" charset="0"/>
            </a:endParaRPr>
          </a:p>
          <a:p>
            <a:pPr algn="r">
              <a:lnSpc>
                <a:spcPct val="90000"/>
              </a:lnSpc>
            </a:pPr>
            <a:r>
              <a:rPr lang="ar-JO" sz="2800" b="1" dirty="0">
                <a:solidFill>
                  <a:srgbClr val="000000"/>
                </a:solidFill>
                <a:latin typeface="Arial" panose="020B0604020202020204" pitchFamily="34" charset="0"/>
                <a:cs typeface="Arial" panose="020B0604020202020204" pitchFamily="34" charset="0"/>
              </a:rPr>
              <a:t>31 فلا تهتموا قائلين ماذا نأكل أو ماذا نشرب أو ماذا نلبس 32 فإن هذه كلها تطلبها الأمم لأن اباكم السماوي يعلم أنكم تحتاجون إلى هذه كلها</a:t>
            </a:r>
            <a:endParaRPr lang="en-US" sz="2800" b="1" dirty="0">
              <a:solidFill>
                <a:srgbClr val="000000"/>
              </a:solidFill>
              <a:effectLst/>
              <a:latin typeface="Arial" panose="020B0604020202020204" pitchFamily="34" charset="0"/>
              <a:cs typeface="Arial" panose="020B0604020202020204" pitchFamily="34" charset="0"/>
            </a:endParaRPr>
          </a:p>
          <a:p>
            <a:pPr>
              <a:lnSpc>
                <a:spcPct val="90000"/>
              </a:lnSpc>
            </a:pPr>
            <a:endParaRPr lang="en-US" sz="2800" b="1" baseline="30000"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198A780-EC2F-4F04-8801-53EA684C1487}"/>
              </a:ext>
            </a:extLst>
          </p:cNvPr>
          <p:cNvSpPr txBox="1"/>
          <p:nvPr/>
        </p:nvSpPr>
        <p:spPr>
          <a:xfrm>
            <a:off x="3751326" y="5252119"/>
            <a:ext cx="5392674" cy="867930"/>
          </a:xfrm>
          <a:prstGeom prst="rect">
            <a:avLst/>
          </a:prstGeom>
          <a:solidFill>
            <a:srgbClr val="FFFFFF">
              <a:alpha val="76078"/>
            </a:srgbClr>
          </a:solidFill>
        </p:spPr>
        <p:txBody>
          <a:bodyPr wrap="square">
            <a:spAutoFit/>
          </a:bodyPr>
          <a:lstStyle/>
          <a:p>
            <a:pPr algn="r">
              <a:lnSpc>
                <a:spcPct val="90000"/>
              </a:lnSpc>
            </a:pPr>
            <a:r>
              <a:rPr lang="ar-JO" sz="2800" b="1" dirty="0">
                <a:solidFill>
                  <a:srgbClr val="000000"/>
                </a:solidFill>
                <a:latin typeface="Arial" panose="020B0604020202020204" pitchFamily="34" charset="0"/>
                <a:cs typeface="Arial" panose="020B0604020202020204" pitchFamily="34" charset="0"/>
              </a:rPr>
              <a:t>33 </a:t>
            </a:r>
            <a:r>
              <a:rPr lang="ar-JO" sz="2800" b="1" dirty="0">
                <a:solidFill>
                  <a:srgbClr val="000000"/>
                </a:solidFill>
                <a:highlight>
                  <a:srgbClr val="FFFF00"/>
                </a:highlight>
                <a:latin typeface="Arial" panose="020B0604020202020204" pitchFamily="34" charset="0"/>
                <a:cs typeface="Arial" panose="020B0604020202020204" pitchFamily="34" charset="0"/>
              </a:rPr>
              <a:t>لكن أطلبوا أولاً ملكوت الله </a:t>
            </a:r>
            <a:r>
              <a:rPr lang="ar-JO" sz="2800" b="1" dirty="0">
                <a:solidFill>
                  <a:srgbClr val="000000"/>
                </a:solidFill>
                <a:latin typeface="Arial" panose="020B0604020202020204" pitchFamily="34" charset="0"/>
                <a:cs typeface="Arial" panose="020B0604020202020204" pitchFamily="34" charset="0"/>
              </a:rPr>
              <a:t>وبره وهذه كلها تزاد لكم</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71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traight Connector 16">
            <a:extLst>
              <a:ext uri="{FF2B5EF4-FFF2-40B4-BE49-F238E27FC236}">
                <a16:creationId xmlns:a16="http://schemas.microsoft.com/office/drawing/2014/main" id="{06551C1A-1463-43C4-A75F-8A9D47B56761}"/>
              </a:ext>
            </a:extLst>
          </p:cNvPr>
          <p:cNvSpPr/>
          <p:nvPr/>
        </p:nvSpPr>
        <p:spPr>
          <a:xfrm>
            <a:off x="3757612" y="1907485"/>
            <a:ext cx="4869656"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Straight Connector 17">
            <a:extLst>
              <a:ext uri="{FF2B5EF4-FFF2-40B4-BE49-F238E27FC236}">
                <a16:creationId xmlns:a16="http://schemas.microsoft.com/office/drawing/2014/main" id="{6048C3F7-68D9-45DC-AD07-CCD5AA629E4F}"/>
              </a:ext>
            </a:extLst>
          </p:cNvPr>
          <p:cNvSpPr/>
          <p:nvPr/>
        </p:nvSpPr>
        <p:spPr>
          <a:xfrm>
            <a:off x="3757612" y="3410404"/>
            <a:ext cx="4869656" cy="0"/>
          </a:xfrm>
          <a:prstGeom prst="line">
            <a:avLst/>
          </a:pr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traight Connector 18">
            <a:extLst>
              <a:ext uri="{FF2B5EF4-FFF2-40B4-BE49-F238E27FC236}">
                <a16:creationId xmlns:a16="http://schemas.microsoft.com/office/drawing/2014/main" id="{A77E8DE6-1EEB-47BE-A7F0-DA2E8824EC60}"/>
              </a:ext>
            </a:extLst>
          </p:cNvPr>
          <p:cNvSpPr/>
          <p:nvPr/>
        </p:nvSpPr>
        <p:spPr>
          <a:xfrm>
            <a:off x="3757612" y="4895387"/>
            <a:ext cx="4869656" cy="0"/>
          </a:xfrm>
          <a:prstGeom prst="line">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EC6DD146-7823-4259-9F5A-8BD6C166F127}"/>
              </a:ext>
            </a:extLst>
          </p:cNvPr>
          <p:cNvSpPr/>
          <p:nvPr/>
        </p:nvSpPr>
        <p:spPr>
          <a:xfrm>
            <a:off x="1504950" y="669788"/>
            <a:ext cx="7446168" cy="5481231"/>
          </a:xfrm>
          <a:custGeom>
            <a:avLst/>
            <a:gdLst>
              <a:gd name="connsiteX0" fmla="*/ 0 w 4869656"/>
              <a:gd name="connsiteY0" fmla="*/ 0 h 1700138"/>
              <a:gd name="connsiteX1" fmla="*/ 4869656 w 4869656"/>
              <a:gd name="connsiteY1" fmla="*/ 0 h 1700138"/>
              <a:gd name="connsiteX2" fmla="*/ 4869656 w 4869656"/>
              <a:gd name="connsiteY2" fmla="*/ 1700138 h 1700138"/>
              <a:gd name="connsiteX3" fmla="*/ 0 w 4869656"/>
              <a:gd name="connsiteY3" fmla="*/ 1700138 h 1700138"/>
              <a:gd name="connsiteX4" fmla="*/ 0 w 4869656"/>
              <a:gd name="connsiteY4" fmla="*/ 0 h 170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656" h="1700138">
                <a:moveTo>
                  <a:pt x="0" y="0"/>
                </a:moveTo>
                <a:lnTo>
                  <a:pt x="4869656" y="0"/>
                </a:lnTo>
                <a:lnTo>
                  <a:pt x="4869656" y="1700138"/>
                </a:lnTo>
                <a:lnTo>
                  <a:pt x="0" y="1700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9540" tIns="129540" rIns="129540" bIns="129540" numCol="1" spcCol="1270" anchor="t" anchorCtr="0">
            <a:noAutofit/>
          </a:bodyPr>
          <a:lstStyle/>
          <a:p>
            <a:pPr marL="0" marR="0" lvl="0" indent="0" algn="r" defTabSz="1511300" rtl="0" eaLnBrk="1" fontAlgn="auto" latinLnBrk="0" hangingPunct="1">
              <a:lnSpc>
                <a:spcPct val="90000"/>
              </a:lnSpc>
              <a:spcBef>
                <a:spcPct val="0"/>
              </a:spcBef>
              <a:spcAft>
                <a:spcPts val="0"/>
              </a:spcAft>
              <a:buClrTx/>
              <a:buSzTx/>
              <a:buFontTx/>
              <a:buNone/>
              <a:tabLst/>
              <a:defRPr/>
            </a:pPr>
            <a:r>
              <a:rPr kumimoji="0" lang="ar-JO" sz="3600" b="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مرتعبين</a:t>
            </a:r>
            <a:r>
              <a:rPr kumimoji="0" lang="ar-JO" sz="3600" b="1" u="none" strike="noStrike" kern="1200" cap="none" spc="0" normalizeH="0" baseline="0" noProof="0" dirty="0">
                <a:ln>
                  <a:noFill/>
                </a:ln>
                <a:solidFill>
                  <a:srgbClr val="0000FF"/>
                </a:solidFill>
                <a:effectLst/>
                <a:uLnTx/>
                <a:uFillTx/>
                <a:latin typeface="Calibri" panose="020F0502020204030204"/>
                <a:ea typeface="+mn-ea"/>
                <a:cs typeface="Arial" panose="020B0604020202020204" pitchFamily="34" charset="0"/>
              </a:rPr>
              <a:t> </a:t>
            </a:r>
            <a:r>
              <a:rPr kumimoji="0" lang="ar-JO" sz="3600" b="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في محضر </a:t>
            </a:r>
            <a:r>
              <a:rPr kumimoji="0" lang="ar-JO" sz="3600" b="1" u="none" strike="noStrike" kern="1200" cap="none" spc="0" normalizeH="0" baseline="0" noProof="0" dirty="0">
                <a:ln>
                  <a:noFill/>
                </a:ln>
                <a:solidFill>
                  <a:srgbClr val="0000FF"/>
                </a:solidFill>
                <a:effectLst/>
                <a:uLnTx/>
                <a:uFillTx/>
                <a:latin typeface="Calibri" panose="020F0502020204030204"/>
                <a:ea typeface="+mn-ea"/>
                <a:cs typeface="Arial" panose="020B0604020202020204" pitchFamily="34" charset="0"/>
              </a:rPr>
              <a:t>الرب</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r>
              <a:rPr kumimoji="0" lang="ar-JO" sz="3600" b="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استمع</a:t>
            </a:r>
            <a:r>
              <a:rPr kumimoji="0" lang="ar-JO" sz="3600" b="1" u="none" strike="noStrike" kern="1200" cap="none" spc="0" normalizeH="0" baseline="0" noProof="0" dirty="0">
                <a:ln>
                  <a:noFill/>
                </a:ln>
                <a:solidFill>
                  <a:srgbClr val="0000FF"/>
                </a:solidFill>
                <a:effectLst/>
                <a:uLnTx/>
                <a:uFillTx/>
                <a:latin typeface="Calibri" panose="020F0502020204030204"/>
                <a:ea typeface="+mn-ea"/>
                <a:cs typeface="Arial" panose="020B0604020202020204" pitchFamily="34" charset="0"/>
              </a:rPr>
              <a:t> للرب</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r>
              <a:rPr kumimoji="0" lang="ar-JO" sz="3600" b="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استمع</a:t>
            </a:r>
            <a:r>
              <a:rPr kumimoji="0" lang="ar-JO" sz="3600" b="1" u="none" strike="noStrike" kern="1200" cap="none" spc="0" normalizeH="0" baseline="0" noProof="0" dirty="0">
                <a:ln>
                  <a:noFill/>
                </a:ln>
                <a:solidFill>
                  <a:srgbClr val="0000FF"/>
                </a:solidFill>
                <a:effectLst/>
                <a:uLnTx/>
                <a:uFillTx/>
                <a:latin typeface="Calibri" panose="020F0502020204030204"/>
                <a:ea typeface="+mn-ea"/>
                <a:cs typeface="Arial" panose="020B0604020202020204" pitchFamily="34" charset="0"/>
              </a:rPr>
              <a:t> </a:t>
            </a:r>
            <a:r>
              <a:rPr kumimoji="0" lang="ar-JO" sz="3600" b="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التلاميذ</a:t>
            </a:r>
            <a:r>
              <a:rPr kumimoji="0" lang="ar-JO" sz="3600" b="1" u="none" strike="noStrike" kern="1200" cap="none" spc="0" normalizeH="0" baseline="0" noProof="0" dirty="0">
                <a:ln>
                  <a:noFill/>
                </a:ln>
                <a:solidFill>
                  <a:srgbClr val="0000FF"/>
                </a:solidFill>
                <a:effectLst/>
                <a:uLnTx/>
                <a:uFillTx/>
                <a:latin typeface="Calibri" panose="020F0502020204030204"/>
                <a:ea typeface="+mn-ea"/>
                <a:cs typeface="Arial" panose="020B0604020202020204" pitchFamily="34" charset="0"/>
              </a:rPr>
              <a:t> للرب</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12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traight Connector 16">
            <a:extLst>
              <a:ext uri="{FF2B5EF4-FFF2-40B4-BE49-F238E27FC236}">
                <a16:creationId xmlns:a16="http://schemas.microsoft.com/office/drawing/2014/main" id="{06551C1A-1463-43C4-A75F-8A9D47B56761}"/>
              </a:ext>
            </a:extLst>
          </p:cNvPr>
          <p:cNvSpPr/>
          <p:nvPr/>
        </p:nvSpPr>
        <p:spPr>
          <a:xfrm>
            <a:off x="3757612" y="1907485"/>
            <a:ext cx="4869656"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8" name="Straight Connector 17">
            <a:extLst>
              <a:ext uri="{FF2B5EF4-FFF2-40B4-BE49-F238E27FC236}">
                <a16:creationId xmlns:a16="http://schemas.microsoft.com/office/drawing/2014/main" id="{6048C3F7-68D9-45DC-AD07-CCD5AA629E4F}"/>
              </a:ext>
            </a:extLst>
          </p:cNvPr>
          <p:cNvSpPr/>
          <p:nvPr/>
        </p:nvSpPr>
        <p:spPr>
          <a:xfrm>
            <a:off x="3757612" y="3410404"/>
            <a:ext cx="4869656" cy="0"/>
          </a:xfrm>
          <a:prstGeom prst="line">
            <a:avLst/>
          </a:pr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a:lstStyle/>
          <a:p>
            <a:endParaRPr lang="en-US"/>
          </a:p>
        </p:txBody>
      </p:sp>
      <p:sp>
        <p:nvSpPr>
          <p:cNvPr id="19" name="Straight Connector 18">
            <a:extLst>
              <a:ext uri="{FF2B5EF4-FFF2-40B4-BE49-F238E27FC236}">
                <a16:creationId xmlns:a16="http://schemas.microsoft.com/office/drawing/2014/main" id="{A77E8DE6-1EEB-47BE-A7F0-DA2E8824EC60}"/>
              </a:ext>
            </a:extLst>
          </p:cNvPr>
          <p:cNvSpPr/>
          <p:nvPr/>
        </p:nvSpPr>
        <p:spPr>
          <a:xfrm>
            <a:off x="3757612" y="4895387"/>
            <a:ext cx="4869656" cy="0"/>
          </a:xfrm>
          <a:prstGeom prst="line">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D7C091AE-E0EF-4253-BEB2-5391D10668F2}"/>
              </a:ext>
            </a:extLst>
          </p:cNvPr>
          <p:cNvSpPr/>
          <p:nvPr/>
        </p:nvSpPr>
        <p:spPr>
          <a:xfrm>
            <a:off x="1504950" y="669788"/>
            <a:ext cx="7446168" cy="5481231"/>
          </a:xfrm>
          <a:custGeom>
            <a:avLst/>
            <a:gdLst>
              <a:gd name="connsiteX0" fmla="*/ 0 w 4869656"/>
              <a:gd name="connsiteY0" fmla="*/ 0 h 1700138"/>
              <a:gd name="connsiteX1" fmla="*/ 4869656 w 4869656"/>
              <a:gd name="connsiteY1" fmla="*/ 0 h 1700138"/>
              <a:gd name="connsiteX2" fmla="*/ 4869656 w 4869656"/>
              <a:gd name="connsiteY2" fmla="*/ 1700138 h 1700138"/>
              <a:gd name="connsiteX3" fmla="*/ 0 w 4869656"/>
              <a:gd name="connsiteY3" fmla="*/ 1700138 h 1700138"/>
              <a:gd name="connsiteX4" fmla="*/ 0 w 4869656"/>
              <a:gd name="connsiteY4" fmla="*/ 0 h 170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656" h="1700138">
                <a:moveTo>
                  <a:pt x="0" y="0"/>
                </a:moveTo>
                <a:lnTo>
                  <a:pt x="4869656" y="0"/>
                </a:lnTo>
                <a:lnTo>
                  <a:pt x="4869656" y="1700138"/>
                </a:lnTo>
                <a:lnTo>
                  <a:pt x="0" y="1700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9540" tIns="129540" rIns="129540" bIns="129540" numCol="1" spcCol="1270" anchor="t" anchorCtr="0">
            <a:noAutofit/>
          </a:bodyPr>
          <a:lstStyle/>
          <a:p>
            <a:pPr lvl="0" algn="r" defTabSz="1511300">
              <a:lnSpc>
                <a:spcPct val="90000"/>
              </a:lnSpc>
              <a:spcBef>
                <a:spcPct val="0"/>
              </a:spcBef>
            </a:pPr>
            <a:r>
              <a:rPr lang="ar-JO" sz="3600" b="1" dirty="0">
                <a:solidFill>
                  <a:schemeClr val="tx1"/>
                </a:solidFill>
                <a:cs typeface="Arial" panose="020B0604020202020204" pitchFamily="34" charset="0"/>
              </a:rPr>
              <a:t>مرتعبين</a:t>
            </a:r>
            <a:r>
              <a:rPr lang="ar-JO" sz="3600" b="1" dirty="0">
                <a:solidFill>
                  <a:srgbClr val="0000FF"/>
                </a:solidFill>
                <a:cs typeface="Arial" panose="020B0604020202020204" pitchFamily="34" charset="0"/>
              </a:rPr>
              <a:t> </a:t>
            </a:r>
            <a:r>
              <a:rPr lang="ar-JO" sz="3600" b="1" dirty="0">
                <a:solidFill>
                  <a:schemeClr val="tx1"/>
                </a:solidFill>
                <a:cs typeface="Arial" panose="020B0604020202020204" pitchFamily="34" charset="0"/>
              </a:rPr>
              <a:t>في محضر </a:t>
            </a:r>
            <a:r>
              <a:rPr lang="ar-JO" sz="3600" b="1" dirty="0">
                <a:solidFill>
                  <a:srgbClr val="0000FF"/>
                </a:solidFill>
                <a:cs typeface="Arial" panose="020B0604020202020204" pitchFamily="34" charset="0"/>
              </a:rPr>
              <a:t>الرب</a:t>
            </a:r>
            <a:endParaRPr lang="en-US" sz="3600" b="1" kern="1200" dirty="0">
              <a:solidFill>
                <a:srgbClr val="0000FF"/>
              </a:solidFill>
            </a:endParaRPr>
          </a:p>
          <a:p>
            <a:pPr lvl="0" algn="r" defTabSz="1511300">
              <a:lnSpc>
                <a:spcPct val="90000"/>
              </a:lnSpc>
              <a:spcBef>
                <a:spcPct val="0"/>
              </a:spcBef>
            </a:pPr>
            <a:endParaRPr lang="en-US" sz="3600" b="1" dirty="0"/>
          </a:p>
          <a:p>
            <a:pPr lvl="0" algn="r" defTabSz="1511300">
              <a:lnSpc>
                <a:spcPct val="90000"/>
              </a:lnSpc>
              <a:spcBef>
                <a:spcPct val="0"/>
              </a:spcBef>
            </a:pPr>
            <a:endParaRPr lang="en-US" sz="3600" b="1" kern="1200" dirty="0"/>
          </a:p>
          <a:p>
            <a:pPr lvl="0" algn="r" defTabSz="1511300">
              <a:lnSpc>
                <a:spcPct val="90000"/>
              </a:lnSpc>
              <a:spcBef>
                <a:spcPct val="0"/>
              </a:spcBef>
            </a:pPr>
            <a:r>
              <a:rPr lang="ar-JO" sz="3600" b="1" dirty="0">
                <a:solidFill>
                  <a:schemeClr val="tx1"/>
                </a:solidFill>
                <a:cs typeface="Arial" panose="020B0604020202020204" pitchFamily="34" charset="0"/>
              </a:rPr>
              <a:t>استمع</a:t>
            </a:r>
            <a:r>
              <a:rPr lang="ar-JO" sz="3600" b="1" dirty="0">
                <a:solidFill>
                  <a:srgbClr val="0000FF"/>
                </a:solidFill>
                <a:cs typeface="Arial" panose="020B0604020202020204" pitchFamily="34" charset="0"/>
              </a:rPr>
              <a:t> للرب</a:t>
            </a:r>
            <a:endParaRPr lang="en-US" sz="3600" b="1" dirty="0">
              <a:solidFill>
                <a:srgbClr val="0000FF"/>
              </a:solidFill>
            </a:endParaRPr>
          </a:p>
          <a:p>
            <a:pPr lvl="0" algn="r" defTabSz="1511300">
              <a:lnSpc>
                <a:spcPct val="90000"/>
              </a:lnSpc>
              <a:spcBef>
                <a:spcPct val="0"/>
              </a:spcBef>
            </a:pPr>
            <a:endParaRPr lang="en-US" sz="3600" b="1" dirty="0"/>
          </a:p>
          <a:p>
            <a:pPr lvl="0" algn="r" defTabSz="1511300">
              <a:lnSpc>
                <a:spcPct val="90000"/>
              </a:lnSpc>
              <a:spcBef>
                <a:spcPct val="0"/>
              </a:spcBef>
            </a:pPr>
            <a:endParaRPr lang="en-US" sz="3600" b="1" dirty="0"/>
          </a:p>
          <a:p>
            <a:pPr lvl="0" algn="r" defTabSz="1511300">
              <a:lnSpc>
                <a:spcPct val="90000"/>
              </a:lnSpc>
              <a:spcBef>
                <a:spcPct val="0"/>
              </a:spcBef>
            </a:pPr>
            <a:r>
              <a:rPr lang="ar-JO" sz="3600" b="1" dirty="0">
                <a:solidFill>
                  <a:schemeClr val="tx1"/>
                </a:solidFill>
                <a:cs typeface="Arial" panose="020B0604020202020204" pitchFamily="34" charset="0"/>
              </a:rPr>
              <a:t>استمع التلاميذ</a:t>
            </a:r>
            <a:r>
              <a:rPr lang="ar-JO" sz="3600" b="1" dirty="0">
                <a:solidFill>
                  <a:srgbClr val="0000FF"/>
                </a:solidFill>
                <a:cs typeface="Arial" panose="020B0604020202020204" pitchFamily="34" charset="0"/>
              </a:rPr>
              <a:t> للرب</a:t>
            </a:r>
            <a:endParaRPr lang="en-US" sz="3600" b="1" dirty="0">
              <a:solidFill>
                <a:srgbClr val="0000FF"/>
              </a:solidFill>
            </a:endParaRPr>
          </a:p>
          <a:p>
            <a:pPr lvl="0" algn="r" defTabSz="1511300">
              <a:lnSpc>
                <a:spcPct val="90000"/>
              </a:lnSpc>
              <a:spcBef>
                <a:spcPct val="0"/>
              </a:spcBef>
            </a:pPr>
            <a:endParaRPr lang="en-US" sz="3600" b="1" dirty="0">
              <a:solidFill>
                <a:srgbClr val="0000FF"/>
              </a:solidFill>
            </a:endParaRPr>
          </a:p>
          <a:p>
            <a:pPr lvl="0" algn="r" defTabSz="1511300">
              <a:lnSpc>
                <a:spcPct val="90000"/>
              </a:lnSpc>
              <a:spcBef>
                <a:spcPct val="0"/>
              </a:spcBef>
            </a:pPr>
            <a:endParaRPr lang="en-US" sz="3600" b="1" dirty="0"/>
          </a:p>
          <a:p>
            <a:pPr lvl="0" algn="r" defTabSz="1511300">
              <a:lnSpc>
                <a:spcPct val="90000"/>
              </a:lnSpc>
              <a:spcBef>
                <a:spcPct val="0"/>
              </a:spcBef>
            </a:pPr>
            <a:r>
              <a:rPr lang="ar-JO" sz="3600" b="1" dirty="0">
                <a:solidFill>
                  <a:schemeClr val="tx1"/>
                </a:solidFill>
                <a:cs typeface="Arial" panose="020B0604020202020204" pitchFamily="34" charset="0"/>
              </a:rPr>
              <a:t>أسئلة التلاميذ أجيبت من </a:t>
            </a:r>
            <a:r>
              <a:rPr lang="ar-JO" sz="3600" b="1" dirty="0">
                <a:solidFill>
                  <a:srgbClr val="0000FF"/>
                </a:solidFill>
                <a:cs typeface="Arial" panose="020B0604020202020204" pitchFamily="34" charset="0"/>
              </a:rPr>
              <a:t>الرب</a:t>
            </a:r>
            <a:endParaRPr lang="en-US" sz="3600" b="1" dirty="0">
              <a:solidFill>
                <a:srgbClr val="0000FF"/>
              </a:solidFill>
            </a:endParaRPr>
          </a:p>
        </p:txBody>
      </p:sp>
    </p:spTree>
    <p:extLst>
      <p:ext uri="{BB962C8B-B14F-4D97-AF65-F5344CB8AC3E}">
        <p14:creationId xmlns:p14="http://schemas.microsoft.com/office/powerpoint/2010/main" val="414325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fade">
                                      <p:cBhvr>
                                        <p:cTn id="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ar-JO" sz="3200" b="1" dirty="0">
                <a:solidFill>
                  <a:srgbClr val="000000"/>
                </a:solidFill>
                <a:effectLst/>
                <a:latin typeface="Arial" panose="020B0604020202020204" pitchFamily="34" charset="0"/>
                <a:cs typeface="Arial" panose="020B0604020202020204" pitchFamily="34" charset="0"/>
              </a:rPr>
              <a:t>مرقس 9: 2-1</a:t>
            </a:r>
            <a:endParaRPr lang="en-US" sz="32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2554545"/>
          </a:xfrm>
          <a:prstGeom prst="rect">
            <a:avLst/>
          </a:prstGeom>
          <a:noFill/>
        </p:spPr>
        <p:txBody>
          <a:bodyPr wrap="square">
            <a:spAutoFit/>
          </a:bodyPr>
          <a:lstStyle/>
          <a:p>
            <a:pPr algn="r"/>
            <a:r>
              <a:rPr lang="ar-JO" sz="3200" b="1" dirty="0">
                <a:solidFill>
                  <a:srgbClr val="000000"/>
                </a:solidFill>
                <a:latin typeface="Arial" panose="020B0604020202020204" pitchFamily="34" charset="0"/>
                <a:cs typeface="Arial" panose="020B0604020202020204" pitchFamily="34" charset="0"/>
              </a:rPr>
              <a:t>11 فسألوه قائلين لماذا يقول الكتبة إن إيليا ينبغي أن يأتي أولاً 12 فأجاب وقال لهم إن إيليا يأتي أولاً ويرد كل شيء وكيف هو مكتوب عن ابن الإنسان أن يتألم كثيراً ويرذل 13 لكن أقول لكم إن إيليا أيضاً قد أتى وعملوا به كل ما أرادوا كما هو مكتوب عنه  </a:t>
            </a:r>
            <a:endParaRPr lang="en-US" sz="3200" b="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19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1936EF-55DF-4DC8-9D48-90A642FE752A}"/>
              </a:ext>
            </a:extLst>
          </p:cNvPr>
          <p:cNvSpPr/>
          <p:nvPr/>
        </p:nvSpPr>
        <p:spPr>
          <a:xfrm>
            <a:off x="477479" y="140553"/>
            <a:ext cx="7312738" cy="1938992"/>
          </a:xfrm>
          <a:prstGeom prst="rect">
            <a:avLst/>
          </a:prstGeom>
        </p:spPr>
        <p:txBody>
          <a:bodyPr wrap="square">
            <a:spAutoFit/>
          </a:bodyPr>
          <a:lstStyle/>
          <a:p>
            <a:pPr algn="r" defTabSz="457177">
              <a:defRPr/>
            </a:pPr>
            <a:r>
              <a:rPr lang="ar-JO" sz="48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سؤال جيد</a:t>
            </a:r>
            <a:endParaRPr lang="ar-JO" sz="36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marL="571500" indent="-571500" algn="r" defTabSz="457177" rtl="1">
              <a:buFont typeface="Arial" panose="020B0604020202020204" pitchFamily="34" charset="0"/>
              <a:buChar char="•"/>
              <a:defRPr/>
            </a:pPr>
            <a:r>
              <a:rPr lang="ar-JO" sz="36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س: لماذا يجب أن يأتي إيليا أولاً ؟</a:t>
            </a:r>
          </a:p>
          <a:p>
            <a:pPr marL="571500" indent="-571500" algn="r" defTabSz="457177" rtl="1">
              <a:buFont typeface="Arial" panose="020B0604020202020204" pitchFamily="34" charset="0"/>
              <a:buChar char="•"/>
              <a:defRPr/>
            </a:pPr>
            <a:r>
              <a:rPr lang="ar-JO" sz="36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ج: هكذا يقول الكتاب</a:t>
            </a:r>
            <a:endParaRPr lang="en-GB" sz="40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4" name="TextBox 3">
            <a:extLst>
              <a:ext uri="{FF2B5EF4-FFF2-40B4-BE49-F238E27FC236}">
                <a16:creationId xmlns:a16="http://schemas.microsoft.com/office/drawing/2014/main" id="{F40EB9DD-400E-417F-B572-81C28323AC52}"/>
              </a:ext>
            </a:extLst>
          </p:cNvPr>
          <p:cNvSpPr txBox="1"/>
          <p:nvPr/>
        </p:nvSpPr>
        <p:spPr>
          <a:xfrm>
            <a:off x="276840" y="2474893"/>
            <a:ext cx="8600460" cy="523220"/>
          </a:xfrm>
          <a:prstGeom prst="rect">
            <a:avLst/>
          </a:prstGeom>
          <a:solidFill>
            <a:srgbClr val="F2F2F2">
              <a:alpha val="80000"/>
            </a:srgbClr>
          </a:solidFill>
        </p:spPr>
        <p:txBody>
          <a:bodyPr wrap="square">
            <a:spAutoFit/>
          </a:bodyPr>
          <a:lstStyle/>
          <a:p>
            <a:pPr algn="r"/>
            <a:r>
              <a:rPr lang="ar-JO" sz="2800" b="1" u="sng" dirty="0">
                <a:solidFill>
                  <a:srgbClr val="000000"/>
                </a:solidFill>
                <a:latin typeface="Arial" panose="020B0604020202020204" pitchFamily="34" charset="0"/>
                <a:cs typeface="Arial" panose="020B0604020202020204" pitchFamily="34" charset="0"/>
              </a:rPr>
              <a:t>ملا 3: 1 </a:t>
            </a:r>
            <a:r>
              <a:rPr lang="ar-JO" sz="2800" b="1" dirty="0">
                <a:solidFill>
                  <a:srgbClr val="000000"/>
                </a:solidFill>
                <a:latin typeface="Arial" panose="020B0604020202020204" pitchFamily="34" charset="0"/>
                <a:cs typeface="Arial" panose="020B0604020202020204" pitchFamily="34" charset="0"/>
              </a:rPr>
              <a:t>هأنذا أرسل ملاكي فيهيء الطريق أمامي</a:t>
            </a:r>
            <a:endParaRPr lang="en-US" sz="28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877C563-89B8-4735-9A9C-A20D79AFFBF2}"/>
              </a:ext>
            </a:extLst>
          </p:cNvPr>
          <p:cNvSpPr txBox="1"/>
          <p:nvPr/>
        </p:nvSpPr>
        <p:spPr>
          <a:xfrm>
            <a:off x="276840" y="3429000"/>
            <a:ext cx="8600460" cy="523220"/>
          </a:xfrm>
          <a:prstGeom prst="rect">
            <a:avLst/>
          </a:prstGeom>
          <a:solidFill>
            <a:srgbClr val="F2F2F2">
              <a:alpha val="80000"/>
            </a:srgbClr>
          </a:solidFill>
        </p:spPr>
        <p:txBody>
          <a:bodyPr wrap="square">
            <a:spAutoFit/>
          </a:bodyPr>
          <a:lstStyle/>
          <a:p>
            <a:pPr algn="r"/>
            <a:r>
              <a:rPr lang="ar-JO" sz="2800" b="1" u="sng" dirty="0">
                <a:solidFill>
                  <a:srgbClr val="000000"/>
                </a:solidFill>
                <a:latin typeface="Arial" panose="020B0604020202020204" pitchFamily="34" charset="0"/>
                <a:cs typeface="Arial" panose="020B0604020202020204" pitchFamily="34" charset="0"/>
              </a:rPr>
              <a:t>ملا 4: 5</a:t>
            </a:r>
            <a:r>
              <a:rPr lang="ar-JO" sz="2800" b="1" dirty="0">
                <a:solidFill>
                  <a:srgbClr val="000000"/>
                </a:solidFill>
                <a:latin typeface="Arial" panose="020B0604020202020204" pitchFamily="34" charset="0"/>
                <a:cs typeface="Arial" panose="020B0604020202020204" pitchFamily="34" charset="0"/>
              </a:rPr>
              <a:t> هأنذا أرسل إليكم إيليا النبي قبل مجيء يوم الرب </a:t>
            </a:r>
            <a:r>
              <a:rPr lang="en-US" sz="2800" b="1" dirty="0">
                <a:solidFill>
                  <a:srgbClr val="000000"/>
                </a:solidFill>
                <a:effectLst/>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77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1936EF-55DF-4DC8-9D48-90A642FE752A}"/>
              </a:ext>
            </a:extLst>
          </p:cNvPr>
          <p:cNvSpPr/>
          <p:nvPr/>
        </p:nvSpPr>
        <p:spPr>
          <a:xfrm>
            <a:off x="477479" y="140553"/>
            <a:ext cx="7312738" cy="2677656"/>
          </a:xfrm>
          <a:prstGeom prst="rect">
            <a:avLst/>
          </a:prstGeom>
        </p:spPr>
        <p:txBody>
          <a:bodyPr wrap="square">
            <a:spAutoFit/>
          </a:bodyPr>
          <a:lstStyle/>
          <a:p>
            <a:pPr algn="ctr" defTabSz="457177">
              <a:defRPr/>
            </a:pPr>
            <a:r>
              <a:rPr lang="ar-JO" sz="48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اثبات سلطة                      الكتاب المقدس</a:t>
            </a:r>
            <a:endParaRPr lang="ar-JO" sz="36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marL="571500" indent="-571500" algn="r" defTabSz="457177" rtl="1">
              <a:buFont typeface="Arial" panose="020B0604020202020204" pitchFamily="34" charset="0"/>
              <a:buChar char="•"/>
              <a:defRPr/>
            </a:pPr>
            <a:r>
              <a:rPr lang="ar-JO" sz="36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س: لماذا يجب أن يعاني المسيح؟</a:t>
            </a:r>
          </a:p>
          <a:p>
            <a:pPr marL="571500" indent="-571500" algn="r" defTabSz="457177" rtl="1">
              <a:buFont typeface="Arial" panose="020B0604020202020204" pitchFamily="34" charset="0"/>
              <a:buChar char="•"/>
              <a:defRPr/>
            </a:pPr>
            <a:r>
              <a:rPr lang="ar-JO" sz="36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ج: هكذا يقول الكتاب</a:t>
            </a:r>
            <a:endParaRPr lang="en-GB" sz="40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4" name="TextBox 3">
            <a:extLst>
              <a:ext uri="{FF2B5EF4-FFF2-40B4-BE49-F238E27FC236}">
                <a16:creationId xmlns:a16="http://schemas.microsoft.com/office/drawing/2014/main" id="{F40EB9DD-400E-417F-B572-81C28323AC52}"/>
              </a:ext>
            </a:extLst>
          </p:cNvPr>
          <p:cNvSpPr txBox="1"/>
          <p:nvPr/>
        </p:nvSpPr>
        <p:spPr>
          <a:xfrm>
            <a:off x="276840" y="3732193"/>
            <a:ext cx="8600460" cy="954107"/>
          </a:xfrm>
          <a:prstGeom prst="rect">
            <a:avLst/>
          </a:prstGeom>
          <a:solidFill>
            <a:srgbClr val="F2F2F2">
              <a:alpha val="80000"/>
            </a:srgbClr>
          </a:solidFill>
        </p:spPr>
        <p:txBody>
          <a:bodyPr wrap="square">
            <a:spAutoFit/>
          </a:bodyPr>
          <a:lstStyle/>
          <a:p>
            <a:pPr algn="r"/>
            <a:r>
              <a:rPr lang="ar-JO" sz="2800" b="1" u="sng" dirty="0">
                <a:solidFill>
                  <a:srgbClr val="000000"/>
                </a:solidFill>
                <a:latin typeface="Arial" panose="020B0604020202020204" pitchFamily="34" charset="0"/>
                <a:cs typeface="Arial" panose="020B0604020202020204" pitchFamily="34" charset="0"/>
              </a:rPr>
              <a:t>مز 69: 20-21</a:t>
            </a:r>
            <a:r>
              <a:rPr lang="ar-JO" sz="2800" b="1" dirty="0">
                <a:solidFill>
                  <a:srgbClr val="000000"/>
                </a:solidFill>
                <a:latin typeface="Arial" panose="020B0604020202020204" pitchFamily="34" charset="0"/>
                <a:cs typeface="Arial" panose="020B0604020202020204" pitchFamily="34" charset="0"/>
              </a:rPr>
              <a:t> العار قد كسر قلبي فمرضت انتظرت رقة فلم تكن ومعزين فلم أجد ويجعلون في طعامي علقماً وفي عطشي يسقونني خلاً</a:t>
            </a:r>
            <a:endParaRPr lang="en-US" sz="28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877C563-89B8-4735-9A9C-A20D79AFFBF2}"/>
              </a:ext>
            </a:extLst>
          </p:cNvPr>
          <p:cNvSpPr txBox="1"/>
          <p:nvPr/>
        </p:nvSpPr>
        <p:spPr>
          <a:xfrm>
            <a:off x="276840" y="4686300"/>
            <a:ext cx="8600460" cy="954107"/>
          </a:xfrm>
          <a:prstGeom prst="rect">
            <a:avLst/>
          </a:prstGeom>
          <a:solidFill>
            <a:srgbClr val="F2F2F2">
              <a:alpha val="80000"/>
            </a:srgbClr>
          </a:solidFill>
        </p:spPr>
        <p:txBody>
          <a:bodyPr wrap="square">
            <a:spAutoFit/>
          </a:bodyPr>
          <a:lstStyle/>
          <a:p>
            <a:pPr algn="r"/>
            <a:r>
              <a:rPr lang="ar-JO" sz="2800" b="1" u="sng" dirty="0">
                <a:latin typeface="Arial" panose="020B0604020202020204" pitchFamily="34" charset="0"/>
                <a:cs typeface="Arial" panose="020B0604020202020204" pitchFamily="34" charset="0"/>
              </a:rPr>
              <a:t>أشعياء 53: 5  </a:t>
            </a:r>
            <a:r>
              <a:rPr lang="ar-JO" sz="2800" b="1" dirty="0">
                <a:latin typeface="system-ui"/>
                <a:cs typeface="Arial" panose="020B0604020202020204" pitchFamily="34" charset="0"/>
              </a:rPr>
              <a:t>وهو مجروح لأجل معاصينا مسحوق لأجل آثامنا تأديب سلامنا عليه وبحبره شفينا</a:t>
            </a:r>
            <a:endParaRPr lang="en-US" sz="2400" dirty="0">
              <a:latin typeface="system-ui"/>
            </a:endParaRPr>
          </a:p>
        </p:txBody>
      </p:sp>
    </p:spTree>
    <p:extLst>
      <p:ext uri="{BB962C8B-B14F-4D97-AF65-F5344CB8AC3E}">
        <p14:creationId xmlns:p14="http://schemas.microsoft.com/office/powerpoint/2010/main" val="208586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مرقس 9: 2-1</a:t>
            </a:r>
            <a:endParaRPr kumimoji="0" lang="en-US" sz="32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2554545"/>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 فسألوه قائلين لماذا يقول الكتبة إن إيليا ينبغي أن يأتي أولاً 12 فأجاب وقال لهم إن إيليا يأتي أولاً ويرد كل شيء وكيف هو مكتوب عن ابن الإنسان أن يتألم كثيراً ويرذل </a:t>
            </a:r>
            <a:r>
              <a:rPr kumimoji="0" lang="ar-JO" sz="3200" b="1"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13 لكن أقول لكم إن إيليا أيضاً قد أتى</a:t>
            </a: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وعملوا به كل ما أرادوا كما هو مكتوب عنه  </a:t>
            </a:r>
            <a:endParaRPr kumimoji="0" lang="en-US" sz="3200" b="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1759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eckmate in a chess game">
            <a:extLst>
              <a:ext uri="{FF2B5EF4-FFF2-40B4-BE49-F238E27FC236}">
                <a16:creationId xmlns:a16="http://schemas.microsoft.com/office/drawing/2014/main" id="{45979FAF-ABC7-46ED-A19A-3AC47474DFB1}"/>
              </a:ext>
            </a:extLst>
          </p:cNvPr>
          <p:cNvPicPr>
            <a:picLocks noChangeAspect="1"/>
          </p:cNvPicPr>
          <p:nvPr/>
        </p:nvPicPr>
        <p:blipFill rotWithShape="1">
          <a:blip r:embed="rId2"/>
          <a:srcRect l="2107" r="26083" b="2"/>
          <a:stretch/>
        </p:blipFill>
        <p:spPr>
          <a:xfrm>
            <a:off x="2642616" y="10"/>
            <a:ext cx="6501384" cy="6857990"/>
          </a:xfrm>
          <a:prstGeom prst="rect">
            <a:avLst/>
          </a:prstGeom>
        </p:spPr>
      </p:pic>
      <p:sp>
        <p:nvSpPr>
          <p:cNvPr id="10" name="Rectangle 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0803BD3-8ADA-4C8E-87DD-CC2499F95862}"/>
              </a:ext>
            </a:extLst>
          </p:cNvPr>
          <p:cNvSpPr txBox="1"/>
          <p:nvPr/>
        </p:nvSpPr>
        <p:spPr>
          <a:xfrm>
            <a:off x="129921" y="824294"/>
            <a:ext cx="4442079" cy="3700814"/>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ar-JO" sz="4200" b="1" dirty="0">
                <a:latin typeface="Arial" panose="020B0604020202020204" pitchFamily="34" charset="0"/>
                <a:ea typeface="+mj-ea"/>
                <a:cs typeface="Arial" panose="020B0604020202020204" pitchFamily="34" charset="0"/>
              </a:rPr>
              <a:t>بأي سلطان </a:t>
            </a:r>
          </a:p>
          <a:p>
            <a:pPr algn="ctr" defTabSz="914400">
              <a:lnSpc>
                <a:spcPct val="90000"/>
              </a:lnSpc>
              <a:spcBef>
                <a:spcPct val="0"/>
              </a:spcBef>
              <a:spcAft>
                <a:spcPts val="600"/>
              </a:spcAft>
            </a:pPr>
            <a:r>
              <a:rPr lang="ar-JO" sz="4200" b="1" dirty="0">
                <a:latin typeface="Arial" panose="020B0604020202020204" pitchFamily="34" charset="0"/>
                <a:ea typeface="+mj-ea"/>
                <a:cs typeface="Arial" panose="020B0604020202020204" pitchFamily="34" charset="0"/>
              </a:rPr>
              <a:t>يستطيع يسوع </a:t>
            </a:r>
          </a:p>
          <a:p>
            <a:pPr algn="ctr" defTabSz="914400">
              <a:lnSpc>
                <a:spcPct val="90000"/>
              </a:lnSpc>
              <a:spcBef>
                <a:spcPct val="0"/>
              </a:spcBef>
              <a:spcAft>
                <a:spcPts val="600"/>
              </a:spcAft>
            </a:pPr>
            <a:r>
              <a:rPr lang="ar-JO" sz="4200" b="1" dirty="0">
                <a:latin typeface="Arial" panose="020B0604020202020204" pitchFamily="34" charset="0"/>
                <a:ea typeface="+mj-ea"/>
                <a:cs typeface="Arial" panose="020B0604020202020204" pitchFamily="34" charset="0"/>
              </a:rPr>
              <a:t>أن يصرح بأن </a:t>
            </a:r>
          </a:p>
          <a:p>
            <a:pPr algn="ctr" defTabSz="914400">
              <a:lnSpc>
                <a:spcPct val="90000"/>
              </a:lnSpc>
              <a:spcBef>
                <a:spcPct val="0"/>
              </a:spcBef>
              <a:spcAft>
                <a:spcPts val="600"/>
              </a:spcAft>
            </a:pPr>
            <a:r>
              <a:rPr lang="ar-JO" sz="4200" b="1" dirty="0">
                <a:latin typeface="Arial" panose="020B0604020202020204" pitchFamily="34" charset="0"/>
                <a:ea typeface="+mj-ea"/>
                <a:cs typeface="Arial" panose="020B0604020202020204" pitchFamily="34" charset="0"/>
              </a:rPr>
              <a:t>يوحنا المعمدان تمم النبوات عن إيليا؟</a:t>
            </a:r>
            <a:endParaRPr lang="en-US" sz="4200" b="1" dirty="0">
              <a:latin typeface="Arial" panose="020B0604020202020204" pitchFamily="34" charset="0"/>
              <a:ea typeface="+mj-ea"/>
              <a:cs typeface="Arial" panose="020B0604020202020204" pitchFamily="34" charset="0"/>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85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597A53-AB7A-49F4-831A-3E65DBBA0FAB}"/>
              </a:ext>
            </a:extLst>
          </p:cNvPr>
          <p:cNvSpPr/>
          <p:nvPr/>
        </p:nvSpPr>
        <p:spPr>
          <a:xfrm>
            <a:off x="-12489" y="0"/>
            <a:ext cx="9144000" cy="6858000"/>
          </a:xfrm>
          <a:prstGeom prst="rect">
            <a:avLst/>
          </a:prstGeom>
          <a:solidFill>
            <a:srgbClr val="1B32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AC26BD2-9E8E-4F24-B150-DC0053FFDE63}"/>
              </a:ext>
            </a:extLst>
          </p:cNvPr>
          <p:cNvSpPr/>
          <p:nvPr/>
        </p:nvSpPr>
        <p:spPr>
          <a:xfrm>
            <a:off x="227693" y="211919"/>
            <a:ext cx="8688614" cy="64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Pin on Motivation!">
            <a:extLst>
              <a:ext uri="{FF2B5EF4-FFF2-40B4-BE49-F238E27FC236}">
                <a16:creationId xmlns:a16="http://schemas.microsoft.com/office/drawing/2014/main" id="{99446643-74E8-4A91-9EBB-2716551312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63474" y="2289160"/>
            <a:ext cx="2637839" cy="22735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352B71B9-E413-4977-9623-7CD09F1795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233007" y="2732799"/>
            <a:ext cx="2653008" cy="13862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iggest Loser Winners Then and Now: Did They Gain Weight Back?">
            <a:extLst>
              <a:ext uri="{FF2B5EF4-FFF2-40B4-BE49-F238E27FC236}">
                <a16:creationId xmlns:a16="http://schemas.microsoft.com/office/drawing/2014/main" id="{268B5984-9DE9-46ED-BC49-D67D67EF9DC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121752" y="2545549"/>
            <a:ext cx="2637840" cy="176075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18FBD20-090A-409E-8449-9A464A7E56D7}"/>
              </a:ext>
            </a:extLst>
          </p:cNvPr>
          <p:cNvSpPr/>
          <p:nvPr/>
        </p:nvSpPr>
        <p:spPr>
          <a:xfrm flipH="1">
            <a:off x="3108195" y="1573887"/>
            <a:ext cx="45719" cy="3710227"/>
          </a:xfrm>
          <a:prstGeom prst="rect">
            <a:avLst/>
          </a:prstGeom>
          <a:solidFill>
            <a:srgbClr val="1B32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2CEAE7-E93B-4AC5-8E96-65794356EE4E}"/>
              </a:ext>
            </a:extLst>
          </p:cNvPr>
          <p:cNvSpPr/>
          <p:nvPr/>
        </p:nvSpPr>
        <p:spPr>
          <a:xfrm flipH="1">
            <a:off x="5940646" y="1573887"/>
            <a:ext cx="45719" cy="3710227"/>
          </a:xfrm>
          <a:prstGeom prst="rect">
            <a:avLst/>
          </a:prstGeom>
          <a:solidFill>
            <a:srgbClr val="1B32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05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09947853-AA95-486C-9773-0D24F9636DA8}"/>
              </a:ext>
            </a:extLst>
          </p:cNvPr>
          <p:cNvGraphicFramePr>
            <a:graphicFrameLocks noGrp="1"/>
          </p:cNvGraphicFramePr>
          <p:nvPr/>
        </p:nvGraphicFramePr>
        <p:xfrm>
          <a:off x="482599" y="836080"/>
          <a:ext cx="8178801" cy="4027812"/>
        </p:xfrm>
        <a:graphic>
          <a:graphicData uri="http://schemas.openxmlformats.org/drawingml/2006/table">
            <a:tbl>
              <a:tblPr firstRow="1" bandRow="1">
                <a:noFill/>
                <a:tableStyleId>{5C22544A-7EE6-4342-B048-85BDC9FD1C3A}</a:tableStyleId>
              </a:tblPr>
              <a:tblGrid>
                <a:gridCol w="426333">
                  <a:extLst>
                    <a:ext uri="{9D8B030D-6E8A-4147-A177-3AD203B41FA5}">
                      <a16:colId xmlns:a16="http://schemas.microsoft.com/office/drawing/2014/main" val="343343791"/>
                    </a:ext>
                  </a:extLst>
                </a:gridCol>
                <a:gridCol w="3045551">
                  <a:extLst>
                    <a:ext uri="{9D8B030D-6E8A-4147-A177-3AD203B41FA5}">
                      <a16:colId xmlns:a16="http://schemas.microsoft.com/office/drawing/2014/main" val="3589267237"/>
                    </a:ext>
                  </a:extLst>
                </a:gridCol>
                <a:gridCol w="1187533">
                  <a:extLst>
                    <a:ext uri="{9D8B030D-6E8A-4147-A177-3AD203B41FA5}">
                      <a16:colId xmlns:a16="http://schemas.microsoft.com/office/drawing/2014/main" val="2403966217"/>
                    </a:ext>
                  </a:extLst>
                </a:gridCol>
                <a:gridCol w="1534554">
                  <a:extLst>
                    <a:ext uri="{9D8B030D-6E8A-4147-A177-3AD203B41FA5}">
                      <a16:colId xmlns:a16="http://schemas.microsoft.com/office/drawing/2014/main" val="3204653995"/>
                    </a:ext>
                  </a:extLst>
                </a:gridCol>
                <a:gridCol w="1374900">
                  <a:extLst>
                    <a:ext uri="{9D8B030D-6E8A-4147-A177-3AD203B41FA5}">
                      <a16:colId xmlns:a16="http://schemas.microsoft.com/office/drawing/2014/main" val="1365574229"/>
                    </a:ext>
                  </a:extLst>
                </a:gridCol>
                <a:gridCol w="609930">
                  <a:extLst>
                    <a:ext uri="{9D8B030D-6E8A-4147-A177-3AD203B41FA5}">
                      <a16:colId xmlns:a16="http://schemas.microsoft.com/office/drawing/2014/main" val="1078049029"/>
                    </a:ext>
                  </a:extLst>
                </a:gridCol>
              </a:tblGrid>
              <a:tr h="463089">
                <a:tc>
                  <a:txBody>
                    <a:bodyPr/>
                    <a:lstStyle/>
                    <a:p>
                      <a:pPr algn="ctr" fontAlgn="b"/>
                      <a:r>
                        <a:rPr lang="en-US" sz="1600" b="1" i="0" u="sng" strike="noStrike" cap="none" spc="0" dirty="0">
                          <a:solidFill>
                            <a:schemeClr val="bg1"/>
                          </a:solidFill>
                          <a:effectLst/>
                          <a:latin typeface="Arial" panose="020B0604020202020204" pitchFamily="34" charset="0"/>
                          <a:cs typeface="Arial" panose="020B0604020202020204" pitchFamily="34" charset="0"/>
                        </a:rPr>
                        <a:t>#</a:t>
                      </a: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العنوان</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مت</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مر</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لو</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ar-JO" sz="1600" b="1" i="0" u="sng" strike="noStrike" cap="none" spc="0" dirty="0">
                          <a:solidFill>
                            <a:schemeClr val="bg1"/>
                          </a:solidFill>
                          <a:effectLst/>
                          <a:latin typeface="Arial" panose="020B0604020202020204" pitchFamily="34" charset="0"/>
                          <a:cs typeface="Arial" panose="020B0604020202020204" pitchFamily="34" charset="0"/>
                        </a:rPr>
                        <a:t>يو</a:t>
                      </a:r>
                      <a:endParaRPr lang="en-US" sz="1600" b="1" i="0" u="sng" strike="noStrike" cap="none" spc="0" dirty="0">
                        <a:solidFill>
                          <a:schemeClr val="bg1"/>
                        </a:solidFill>
                        <a:effectLst/>
                        <a:latin typeface="Arial" panose="020B0604020202020204" pitchFamily="34" charset="0"/>
                        <a:cs typeface="Arial" panose="020B0604020202020204" pitchFamily="34" charset="0"/>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94264724"/>
                  </a:ext>
                </a:extLst>
              </a:tr>
              <a:tr h="573313">
                <a:tc>
                  <a:txBody>
                    <a:bodyPr/>
                    <a:lstStyle/>
                    <a:p>
                      <a:pPr algn="ctr" fontAlgn="b"/>
                      <a:r>
                        <a:rPr lang="ar-JO" sz="2000" b="1" i="0" u="none" strike="noStrike" dirty="0">
                          <a:solidFill>
                            <a:srgbClr val="000000"/>
                          </a:solidFill>
                          <a:effectLst/>
                          <a:latin typeface="Arial" panose="020B0604020202020204" pitchFamily="34" charset="0"/>
                          <a:cs typeface="Arial" panose="020B0604020202020204" pitchFamily="34" charset="0"/>
                        </a:rPr>
                        <a:t>1</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ctr"/>
                      <a:r>
                        <a:rPr lang="ar-JO" sz="2000" b="1" i="0" u="none" strike="noStrike" dirty="0">
                          <a:solidFill>
                            <a:srgbClr val="000000"/>
                          </a:solidFill>
                          <a:effectLst/>
                          <a:latin typeface="Arial" panose="020B0604020202020204" pitchFamily="34" charset="0"/>
                          <a:cs typeface="Arial" panose="020B0604020202020204" pitchFamily="34" charset="0"/>
                        </a:rPr>
                        <a:t>يسوع يشفي الكثيرين</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مت 4: 23-24</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مر 1: 32-34</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19180551"/>
                  </a:ext>
                </a:extLst>
              </a:tr>
              <a:tr h="359983">
                <a:tc>
                  <a:txBody>
                    <a:bodyPr/>
                    <a:lstStyle/>
                    <a:p>
                      <a:pPr algn="ctr" fontAlgn="b"/>
                      <a:r>
                        <a:rPr lang="ar-JO" sz="2000" b="1" i="0" u="none" strike="noStrike" dirty="0">
                          <a:solidFill>
                            <a:srgbClr val="000000"/>
                          </a:solidFill>
                          <a:effectLst/>
                          <a:latin typeface="Arial" panose="020B0604020202020204" pitchFamily="34" charset="0"/>
                          <a:cs typeface="Arial" panose="020B0604020202020204" pitchFamily="34" charset="0"/>
                        </a:rPr>
                        <a:t>2</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ar-JO" sz="2000" b="1" i="0" u="none" strike="noStrike" dirty="0">
                          <a:solidFill>
                            <a:srgbClr val="000000"/>
                          </a:solidFill>
                          <a:effectLst/>
                          <a:latin typeface="Arial" panose="020B0604020202020204" pitchFamily="34" charset="0"/>
                          <a:cs typeface="Arial" panose="020B0604020202020204" pitchFamily="34" charset="0"/>
                        </a:rPr>
                        <a:t>يسوع يطرد الشياطين</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مت 4: 24</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مر 1: 39</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لو 7: 18-23</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7976166"/>
                  </a:ext>
                </a:extLst>
              </a:tr>
              <a:tr h="359983">
                <a:tc>
                  <a:txBody>
                    <a:bodyPr/>
                    <a:lstStyle/>
                    <a:p>
                      <a:pPr algn="ctr" fontAlgn="b"/>
                      <a:r>
                        <a:rPr lang="ar-JO" sz="2000" b="1" i="0" u="none" strike="noStrike" dirty="0">
                          <a:solidFill>
                            <a:srgbClr val="000000"/>
                          </a:solidFill>
                          <a:effectLst/>
                          <a:latin typeface="Arial" panose="020B0604020202020204" pitchFamily="34" charset="0"/>
                          <a:cs typeface="Arial" panose="020B0604020202020204" pitchFamily="34" charset="0"/>
                        </a:rPr>
                        <a:t>3</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r>
                        <a:rPr lang="ar-JO" sz="2000" b="1" i="0" u="none" strike="noStrike" dirty="0">
                          <a:solidFill>
                            <a:srgbClr val="000000"/>
                          </a:solidFill>
                          <a:effectLst/>
                          <a:latin typeface="Arial" panose="020B0604020202020204" pitchFamily="34" charset="0"/>
                          <a:cs typeface="Arial" panose="020B0604020202020204" pitchFamily="34" charset="0"/>
                        </a:rPr>
                        <a:t>يسوع يطهر الأبرص</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مت 8: 1-4</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مر 1: 40-45</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لو 5: 12-16</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36342928"/>
                  </a:ext>
                </a:extLst>
              </a:tr>
              <a:tr h="359983">
                <a:tc>
                  <a:txBody>
                    <a:bodyPr/>
                    <a:lstStyle/>
                    <a:p>
                      <a:pPr algn="ctr" fontAlgn="b"/>
                      <a:r>
                        <a:rPr lang="ar-JO" sz="2000" b="1" i="0" u="none" strike="noStrike" dirty="0">
                          <a:solidFill>
                            <a:srgbClr val="000000"/>
                          </a:solidFill>
                          <a:effectLst/>
                          <a:latin typeface="Arial" panose="020B0604020202020204" pitchFamily="34" charset="0"/>
                          <a:cs typeface="Arial" panose="020B0604020202020204" pitchFamily="34" charset="0"/>
                        </a:rPr>
                        <a:t>4</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ar-JO" sz="2000" b="1" i="0" u="none" strike="noStrike" dirty="0">
                          <a:solidFill>
                            <a:srgbClr val="000000"/>
                          </a:solidFill>
                          <a:effectLst/>
                          <a:latin typeface="Arial" panose="020B0604020202020204" pitchFamily="34" charset="0"/>
                          <a:cs typeface="Arial" panose="020B0604020202020204" pitchFamily="34" charset="0"/>
                        </a:rPr>
                        <a:t>يسوع يشفي عبد قائد المئة</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مت 8: 5-13</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لو 7: 1-10</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352664"/>
                  </a:ext>
                </a:extLst>
              </a:tr>
              <a:tr h="359983">
                <a:tc gridSpan="6">
                  <a:txBody>
                    <a:bodyPr/>
                    <a:lstStyle/>
                    <a:p>
                      <a:pPr algn="ctr" fontAlgn="b"/>
                      <a:r>
                        <a:rPr lang="en-US" sz="2000" b="1" i="0" u="none" strike="noStrike" cap="none" spc="0" dirty="0">
                          <a:solidFill>
                            <a:schemeClr val="tx1"/>
                          </a:solidFill>
                          <a:effectLst/>
                          <a:latin typeface="Arial" panose="020B0604020202020204" pitchFamily="34" charset="0"/>
                          <a:cs typeface="Arial" panose="020B0604020202020204" pitchFamily="34" charset="0"/>
                        </a:rPr>
                        <a:t>-----------------------------------------</a:t>
                      </a: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ctr"/>
                      <a:endParaRPr lang="en-US" sz="20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ctr"/>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8702653"/>
                  </a:ext>
                </a:extLst>
              </a:tr>
              <a:tr h="359983">
                <a:tc>
                  <a:txBody>
                    <a:bodyPr/>
                    <a:lstStyle/>
                    <a:p>
                      <a:pPr algn="ctr" fontAlgn="b"/>
                      <a:r>
                        <a:rPr lang="ar-JO" sz="2000" b="1" i="0" u="none" strike="noStrike" dirty="0">
                          <a:solidFill>
                            <a:srgbClr val="000000"/>
                          </a:solidFill>
                          <a:effectLst/>
                          <a:latin typeface="Arial" panose="020B0604020202020204" pitchFamily="34" charset="0"/>
                          <a:cs typeface="Arial" panose="020B0604020202020204" pitchFamily="34" charset="0"/>
                        </a:rPr>
                        <a:t>59</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ar-JO" sz="2000" b="1" i="0" u="none" strike="noStrike" dirty="0">
                          <a:solidFill>
                            <a:srgbClr val="000000"/>
                          </a:solidFill>
                          <a:effectLst/>
                          <a:latin typeface="Arial" panose="020B0604020202020204" pitchFamily="34" charset="0"/>
                          <a:cs typeface="Arial" panose="020B0604020202020204" pitchFamily="34" charset="0"/>
                        </a:rPr>
                        <a:t>يسوع يظهر في غرفة مغلقة</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يو 20: 19-23</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64899302"/>
                  </a:ext>
                </a:extLst>
              </a:tr>
              <a:tr h="359983">
                <a:tc>
                  <a:txBody>
                    <a:bodyPr/>
                    <a:lstStyle/>
                    <a:p>
                      <a:pPr algn="ctr" fontAlgn="b"/>
                      <a:r>
                        <a:rPr lang="ar-JO" sz="2000" b="1" i="0" u="none" strike="noStrike" dirty="0">
                          <a:solidFill>
                            <a:srgbClr val="000000"/>
                          </a:solidFill>
                          <a:effectLst/>
                          <a:latin typeface="Arial" panose="020B0604020202020204" pitchFamily="34" charset="0"/>
                          <a:cs typeface="Arial" panose="020B0604020202020204" pitchFamily="34" charset="0"/>
                        </a:rPr>
                        <a:t>60</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ar-JO" sz="2000" b="1" i="0" u="none" strike="noStrike" dirty="0">
                          <a:solidFill>
                            <a:srgbClr val="000000"/>
                          </a:solidFill>
                          <a:effectLst/>
                          <a:latin typeface="Arial" panose="020B0604020202020204" pitchFamily="34" charset="0"/>
                          <a:cs typeface="Arial" panose="020B0604020202020204" pitchFamily="34" charset="0"/>
                        </a:rPr>
                        <a:t>يسوع يظهر في غرفة مغلقة لتوما</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يو 20: 26-29</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26288230"/>
                  </a:ext>
                </a:extLst>
              </a:tr>
              <a:tr h="359983">
                <a:tc>
                  <a:txBody>
                    <a:bodyPr/>
                    <a:lstStyle/>
                    <a:p>
                      <a:pPr algn="ctr" fontAlgn="b"/>
                      <a:r>
                        <a:rPr lang="ar-JO" sz="2000" b="1" i="0" u="none" strike="noStrike" dirty="0">
                          <a:solidFill>
                            <a:srgbClr val="000000"/>
                          </a:solidFill>
                          <a:effectLst/>
                          <a:latin typeface="Arial" panose="020B0604020202020204" pitchFamily="34" charset="0"/>
                          <a:cs typeface="Arial" panose="020B0604020202020204" pitchFamily="34" charset="0"/>
                        </a:rPr>
                        <a:t>61</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ar-JO" sz="2000" b="1" i="0" u="none" strike="noStrike" dirty="0">
                          <a:solidFill>
                            <a:srgbClr val="000000"/>
                          </a:solidFill>
                          <a:effectLst/>
                          <a:latin typeface="Arial" panose="020B0604020202020204" pitchFamily="34" charset="0"/>
                          <a:cs typeface="Arial" panose="020B0604020202020204" pitchFamily="34" charset="0"/>
                        </a:rPr>
                        <a:t>يسوع يصنع صيد سمك معجزي (يوحنا)</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r>
                        <a:rPr lang="ar-JO" sz="1100" b="1" i="0" u="none" strike="noStrike" dirty="0">
                          <a:solidFill>
                            <a:srgbClr val="000000"/>
                          </a:solidFill>
                          <a:effectLst/>
                          <a:latin typeface="Arial" panose="020B0604020202020204" pitchFamily="34" charset="0"/>
                          <a:cs typeface="Arial" panose="020B0604020202020204" pitchFamily="34" charset="0"/>
                        </a:rPr>
                        <a:t>يو 21: 4-6</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2059051"/>
                  </a:ext>
                </a:extLst>
              </a:tr>
            </a:tbl>
          </a:graphicData>
        </a:graphic>
      </p:graphicFrame>
      <p:sp>
        <p:nvSpPr>
          <p:cNvPr id="3" name="Rectangle 2">
            <a:extLst>
              <a:ext uri="{FF2B5EF4-FFF2-40B4-BE49-F238E27FC236}">
                <a16:creationId xmlns:a16="http://schemas.microsoft.com/office/drawing/2014/main" id="{4D2E7549-4E47-3774-9B85-DCA2A23AE2EF}"/>
              </a:ext>
            </a:extLst>
          </p:cNvPr>
          <p:cNvSpPr/>
          <p:nvPr/>
        </p:nvSpPr>
        <p:spPr>
          <a:xfrm rot="21072619">
            <a:off x="805792" y="2876981"/>
            <a:ext cx="7185925" cy="1862048"/>
          </a:xfrm>
          <a:prstGeom prst="rect">
            <a:avLst/>
          </a:prstGeom>
          <a:noFill/>
          <a:effectLst>
            <a:glow rad="127000">
              <a:schemeClr val="tx1"/>
            </a:glow>
          </a:effectLst>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JO" sz="11500" b="1" dirty="0">
                <a:ln/>
                <a:solidFill>
                  <a:srgbClr val="FF0000"/>
                </a:solidFill>
                <a:cs typeface="Arial" panose="020B0604020202020204" pitchFamily="34" charset="0"/>
              </a:rPr>
              <a:t>61 معجزة</a:t>
            </a:r>
            <a:endParaRPr lang="en-US" sz="11500" b="1" dirty="0">
              <a:ln/>
              <a:solidFill>
                <a:srgbClr val="FF0000"/>
              </a:solidFill>
            </a:endParaRPr>
          </a:p>
        </p:txBody>
      </p:sp>
    </p:spTree>
    <p:extLst>
      <p:ext uri="{BB962C8B-B14F-4D97-AF65-F5344CB8AC3E}">
        <p14:creationId xmlns:p14="http://schemas.microsoft.com/office/powerpoint/2010/main" val="64660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traight Connector 16">
            <a:extLst>
              <a:ext uri="{FF2B5EF4-FFF2-40B4-BE49-F238E27FC236}">
                <a16:creationId xmlns:a16="http://schemas.microsoft.com/office/drawing/2014/main" id="{06551C1A-1463-43C4-A75F-8A9D47B56761}"/>
              </a:ext>
            </a:extLst>
          </p:cNvPr>
          <p:cNvSpPr/>
          <p:nvPr/>
        </p:nvSpPr>
        <p:spPr>
          <a:xfrm>
            <a:off x="3757612" y="1907485"/>
            <a:ext cx="4869656"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Straight Connector 17">
            <a:extLst>
              <a:ext uri="{FF2B5EF4-FFF2-40B4-BE49-F238E27FC236}">
                <a16:creationId xmlns:a16="http://schemas.microsoft.com/office/drawing/2014/main" id="{6048C3F7-68D9-45DC-AD07-CCD5AA629E4F}"/>
              </a:ext>
            </a:extLst>
          </p:cNvPr>
          <p:cNvSpPr/>
          <p:nvPr/>
        </p:nvSpPr>
        <p:spPr>
          <a:xfrm>
            <a:off x="3757612" y="3410404"/>
            <a:ext cx="4869656" cy="0"/>
          </a:xfrm>
          <a:prstGeom prst="line">
            <a:avLst/>
          </a:pr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traight Connector 18">
            <a:extLst>
              <a:ext uri="{FF2B5EF4-FFF2-40B4-BE49-F238E27FC236}">
                <a16:creationId xmlns:a16="http://schemas.microsoft.com/office/drawing/2014/main" id="{A77E8DE6-1EEB-47BE-A7F0-DA2E8824EC60}"/>
              </a:ext>
            </a:extLst>
          </p:cNvPr>
          <p:cNvSpPr/>
          <p:nvPr/>
        </p:nvSpPr>
        <p:spPr>
          <a:xfrm>
            <a:off x="3757612" y="4895387"/>
            <a:ext cx="4869656" cy="0"/>
          </a:xfrm>
          <a:prstGeom prst="line">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D7C091AE-E0EF-4253-BEB2-5391D10668F2}"/>
              </a:ext>
            </a:extLst>
          </p:cNvPr>
          <p:cNvSpPr/>
          <p:nvPr/>
        </p:nvSpPr>
        <p:spPr>
          <a:xfrm>
            <a:off x="1504950" y="669788"/>
            <a:ext cx="7446168" cy="5481231"/>
          </a:xfrm>
          <a:custGeom>
            <a:avLst/>
            <a:gdLst>
              <a:gd name="connsiteX0" fmla="*/ 0 w 4869656"/>
              <a:gd name="connsiteY0" fmla="*/ 0 h 1700138"/>
              <a:gd name="connsiteX1" fmla="*/ 4869656 w 4869656"/>
              <a:gd name="connsiteY1" fmla="*/ 0 h 1700138"/>
              <a:gd name="connsiteX2" fmla="*/ 4869656 w 4869656"/>
              <a:gd name="connsiteY2" fmla="*/ 1700138 h 1700138"/>
              <a:gd name="connsiteX3" fmla="*/ 0 w 4869656"/>
              <a:gd name="connsiteY3" fmla="*/ 1700138 h 1700138"/>
              <a:gd name="connsiteX4" fmla="*/ 0 w 4869656"/>
              <a:gd name="connsiteY4" fmla="*/ 0 h 170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656" h="1700138">
                <a:moveTo>
                  <a:pt x="0" y="0"/>
                </a:moveTo>
                <a:lnTo>
                  <a:pt x="4869656" y="0"/>
                </a:lnTo>
                <a:lnTo>
                  <a:pt x="4869656" y="1700138"/>
                </a:lnTo>
                <a:lnTo>
                  <a:pt x="0" y="1700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9540" tIns="129540" rIns="129540" bIns="129540" numCol="1" spcCol="1270" anchor="t" anchorCtr="0">
            <a:noAutofit/>
          </a:bodyPr>
          <a:lstStyle/>
          <a:p>
            <a:pPr marL="0" marR="0" lvl="0" indent="0" algn="r" defTabSz="1511300" rtl="0" eaLnBrk="1" fontAlgn="auto" latinLnBrk="0" hangingPunct="1">
              <a:lnSpc>
                <a:spcPct val="90000"/>
              </a:lnSpc>
              <a:spcBef>
                <a:spcPct val="0"/>
              </a:spcBef>
              <a:spcAft>
                <a:spcPts val="0"/>
              </a:spcAft>
              <a:buClrTx/>
              <a:buSzTx/>
              <a:buFontTx/>
              <a:buNone/>
              <a:tabLst/>
              <a:defRPr/>
            </a:pPr>
            <a:r>
              <a:rPr kumimoji="0" lang="ar-JO" sz="3600" b="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مرتعبين</a:t>
            </a:r>
            <a:r>
              <a:rPr kumimoji="0" lang="ar-JO" sz="3600" b="1" u="none" strike="noStrike" kern="1200" cap="none" spc="0" normalizeH="0" baseline="0" noProof="0" dirty="0">
                <a:ln>
                  <a:noFill/>
                </a:ln>
                <a:solidFill>
                  <a:srgbClr val="0000FF"/>
                </a:solidFill>
                <a:effectLst/>
                <a:uLnTx/>
                <a:uFillTx/>
                <a:latin typeface="Calibri" panose="020F0502020204030204"/>
                <a:ea typeface="+mn-ea"/>
                <a:cs typeface="Arial" panose="020B0604020202020204" pitchFamily="34" charset="0"/>
              </a:rPr>
              <a:t> </a:t>
            </a:r>
            <a:r>
              <a:rPr kumimoji="0" lang="ar-JO" sz="3600" b="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في محضر </a:t>
            </a:r>
            <a:r>
              <a:rPr kumimoji="0" lang="ar-JO" sz="3600" b="1" u="none" strike="noStrike" kern="1200" cap="none" spc="0" normalizeH="0" baseline="0" noProof="0" dirty="0">
                <a:ln>
                  <a:noFill/>
                </a:ln>
                <a:solidFill>
                  <a:srgbClr val="0000FF"/>
                </a:solidFill>
                <a:effectLst/>
                <a:uLnTx/>
                <a:uFillTx/>
                <a:latin typeface="Calibri" panose="020F0502020204030204"/>
                <a:ea typeface="+mn-ea"/>
                <a:cs typeface="Arial" panose="020B0604020202020204" pitchFamily="34" charset="0"/>
              </a:rPr>
              <a:t>الرب</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r>
              <a:rPr kumimoji="0" lang="ar-JO" sz="3600" b="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استمع</a:t>
            </a:r>
            <a:r>
              <a:rPr kumimoji="0" lang="ar-JO" sz="3600" b="1" u="none" strike="noStrike" kern="1200" cap="none" spc="0" normalizeH="0" baseline="0" noProof="0" dirty="0">
                <a:ln>
                  <a:noFill/>
                </a:ln>
                <a:solidFill>
                  <a:srgbClr val="0000FF"/>
                </a:solidFill>
                <a:effectLst/>
                <a:uLnTx/>
                <a:uFillTx/>
                <a:latin typeface="Calibri" panose="020F0502020204030204"/>
                <a:ea typeface="+mn-ea"/>
                <a:cs typeface="Arial" panose="020B0604020202020204" pitchFamily="34" charset="0"/>
              </a:rPr>
              <a:t> للرب</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r>
              <a:rPr kumimoji="0" lang="ar-JO" sz="3600" b="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استمع التلاميذ</a:t>
            </a:r>
            <a:r>
              <a:rPr kumimoji="0" lang="ar-JO" sz="3600" b="1" u="none" strike="noStrike" kern="1200" cap="none" spc="0" normalizeH="0" baseline="0" noProof="0" dirty="0">
                <a:ln>
                  <a:noFill/>
                </a:ln>
                <a:solidFill>
                  <a:srgbClr val="0000FF"/>
                </a:solidFill>
                <a:effectLst/>
                <a:uLnTx/>
                <a:uFillTx/>
                <a:latin typeface="Calibri" panose="020F0502020204030204"/>
                <a:ea typeface="+mn-ea"/>
                <a:cs typeface="Arial" panose="020B0604020202020204" pitchFamily="34" charset="0"/>
              </a:rPr>
              <a:t> للرب</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algn="r" defTabSz="1511300" rtl="0" eaLnBrk="1" fontAlgn="auto" latinLnBrk="0" hangingPunct="1">
              <a:lnSpc>
                <a:spcPct val="90000"/>
              </a:lnSpc>
              <a:spcBef>
                <a:spcPct val="0"/>
              </a:spcBef>
              <a:spcAft>
                <a:spcPts val="0"/>
              </a:spcAft>
              <a:buClrTx/>
              <a:buSzTx/>
              <a:buFontTx/>
              <a:buNone/>
              <a:tabLst/>
              <a:defRPr/>
            </a:pPr>
            <a:r>
              <a:rPr kumimoji="0" lang="ar-JO" sz="3600" b="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أسئلة التلاميذ أجيبت من </a:t>
            </a:r>
            <a:r>
              <a:rPr kumimoji="0" lang="ar-JO" sz="3600" b="1" u="none" strike="noStrike" kern="1200" cap="none" spc="0" normalizeH="0" baseline="0" noProof="0" dirty="0">
                <a:ln>
                  <a:noFill/>
                </a:ln>
                <a:solidFill>
                  <a:srgbClr val="0000FF"/>
                </a:solidFill>
                <a:effectLst/>
                <a:uLnTx/>
                <a:uFillTx/>
                <a:latin typeface="Calibri" panose="020F0502020204030204"/>
                <a:ea typeface="+mn-ea"/>
                <a:cs typeface="Arial" panose="020B0604020202020204" pitchFamily="34" charset="0"/>
              </a:rPr>
              <a:t>الرب</a:t>
            </a:r>
            <a:endParaRPr kumimoji="0" lang="en-US" sz="36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98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fade">
                                      <p:cBhvr>
                                        <p:cTn id="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BBEADEBC-53EA-4BFC-8CD3-69D96FCFA13D}"/>
              </a:ext>
            </a:extLst>
          </p:cNvPr>
          <p:cNvSpPr txBox="1"/>
          <p:nvPr/>
        </p:nvSpPr>
        <p:spPr>
          <a:xfrm>
            <a:off x="285750" y="2073715"/>
            <a:ext cx="8629649" cy="299304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ar-JO" sz="7700" b="1" i="0" kern="1200" dirty="0">
                <a:solidFill>
                  <a:schemeClr val="bg1"/>
                </a:solidFill>
                <a:effectLst/>
                <a:latin typeface="+mj-lt"/>
                <a:ea typeface="+mj-ea"/>
                <a:cs typeface="+mj-cs"/>
              </a:rPr>
              <a:t>كن متحولاً</a:t>
            </a:r>
          </a:p>
          <a:p>
            <a:pPr algn="ctr" defTabSz="914400">
              <a:lnSpc>
                <a:spcPct val="90000"/>
              </a:lnSpc>
              <a:spcBef>
                <a:spcPct val="0"/>
              </a:spcBef>
              <a:spcAft>
                <a:spcPts val="600"/>
              </a:spcAft>
            </a:pPr>
            <a:r>
              <a:rPr lang="ar-JO" sz="7700" b="1" dirty="0">
                <a:solidFill>
                  <a:schemeClr val="bg1"/>
                </a:solidFill>
                <a:latin typeface="+mj-lt"/>
                <a:ea typeface="+mj-ea"/>
                <a:cs typeface="+mj-cs"/>
              </a:rPr>
              <a:t>لا مرتعباً</a:t>
            </a:r>
            <a:endParaRPr lang="en-US" sz="7700" b="1" kern="1200" dirty="0">
              <a:solidFill>
                <a:schemeClr val="bg1"/>
              </a:solidFill>
              <a:latin typeface="+mj-lt"/>
              <a:ea typeface="+mj-ea"/>
              <a:cs typeface="+mj-cs"/>
            </a:endParaRPr>
          </a:p>
        </p:txBody>
      </p:sp>
      <p:sp>
        <p:nvSpPr>
          <p:cNvPr id="20" name="Rectangle 1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1883640"/>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5066757"/>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80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920480"/>
            <a:ext cx="2678874" cy="1891613"/>
          </a:xfrm>
        </p:spPr>
        <p:txBody>
          <a:bodyPr/>
          <a:lstStyle/>
          <a:p>
            <a:pPr algn="r"/>
            <a:r>
              <a:rPr lang="en-US" dirty="0"/>
              <a:t>Black</a:t>
            </a:r>
          </a:p>
        </p:txBody>
      </p:sp>
    </p:spTree>
    <p:extLst>
      <p:ext uri="{BB962C8B-B14F-4D97-AF65-F5344CB8AC3E}">
        <p14:creationId xmlns:p14="http://schemas.microsoft.com/office/powerpoint/2010/main" val="33208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400" dirty="0">
                <a:solidFill>
                  <a:srgbClr val="FFFFFF"/>
                </a:solidFill>
                <a:ea typeface="ＭＳ Ｐゴシック" charset="0"/>
                <a:cs typeface="Arial" panose="020B0604020202020204" pitchFamily="34" charset="0"/>
              </a:rPr>
              <a:t>معجزات يسوع</a:t>
            </a:r>
            <a:r>
              <a:rPr lang="en-US" sz="2400" dirty="0">
                <a:solidFill>
                  <a:srgbClr val="FFFFFF"/>
                </a:solidFill>
                <a:ea typeface="ＭＳ Ｐゴシック" charset="0"/>
                <a:cs typeface="Arial" panose="020B0604020202020204" pitchFamily="34" charset="0"/>
              </a:rPr>
              <a:t> at BibleStudyDownloads.org</a:t>
            </a:r>
            <a:endParaRPr lang="en-US" sz="1000"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احصل على العرض التقديمي مجاناً</a:t>
            </a:r>
            <a:endParaRPr kumimoji="0" lang="en-US"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808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09028BB3-CE4C-482C-B7FC-AA0A231DFC2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866" r="-2" b="-2"/>
          <a:stretch/>
        </p:blipFill>
        <p:spPr bwMode="auto">
          <a:xfrm>
            <a:off x="20" y="0"/>
            <a:ext cx="6125037" cy="685800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70420" y="1348782"/>
            <a:ext cx="701278"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5"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470495" y="1000124"/>
            <a:ext cx="571626"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B6E33828-17BF-4948-8759-736537141143}"/>
              </a:ext>
            </a:extLst>
          </p:cNvPr>
          <p:cNvSpPr txBox="1"/>
          <p:nvPr/>
        </p:nvSpPr>
        <p:spPr>
          <a:xfrm>
            <a:off x="256377" y="5734972"/>
            <a:ext cx="4160908" cy="954107"/>
          </a:xfrm>
          <a:prstGeom prst="rect">
            <a:avLst/>
          </a:prstGeom>
          <a:noFill/>
        </p:spPr>
        <p:txBody>
          <a:bodyPr wrap="square">
            <a:spAutoFit/>
          </a:bodyPr>
          <a:lstStyle/>
          <a:p>
            <a:pPr algn="ctr"/>
            <a:r>
              <a:rPr lang="ar-JO" sz="2800" b="1" dirty="0">
                <a:solidFill>
                  <a:schemeClr val="bg1"/>
                </a:solidFill>
                <a:effectLst>
                  <a:glow rad="127000">
                    <a:schemeClr val="tx1"/>
                  </a:glow>
                </a:effectLst>
                <a:latin typeface="Arial" panose="020B0604020202020204" pitchFamily="34" charset="0"/>
                <a:cs typeface="Arial" panose="020B0604020202020204" pitchFamily="34" charset="0"/>
              </a:rPr>
              <a:t>كارل بلوش، 1865</a:t>
            </a:r>
            <a:endParaRPr lang="en-US" sz="2800" b="1" dirty="0">
              <a:solidFill>
                <a:schemeClr val="bg1"/>
              </a:solidFill>
              <a:effectLst>
                <a:glow rad="127000">
                  <a:schemeClr val="tx1"/>
                </a:glow>
              </a:effectLst>
              <a:latin typeface="Arial" panose="020B0604020202020204" pitchFamily="34" charset="0"/>
              <a:cs typeface="Arial" panose="020B0604020202020204" pitchFamily="34" charset="0"/>
            </a:endParaRPr>
          </a:p>
          <a:p>
            <a:pPr algn="ctr"/>
            <a:r>
              <a:rPr lang="ar-JO" sz="2800" b="1" dirty="0">
                <a:solidFill>
                  <a:schemeClr val="bg1"/>
                </a:solidFill>
                <a:effectLst>
                  <a:glow rad="127000">
                    <a:schemeClr val="tx1"/>
                  </a:glow>
                </a:effectLst>
                <a:latin typeface="Arial" panose="020B0604020202020204" pitchFamily="34" charset="0"/>
                <a:cs typeface="Arial" panose="020B0604020202020204" pitchFamily="34" charset="0"/>
              </a:rPr>
              <a:t>تجلي يسوع</a:t>
            </a:r>
            <a:endParaRPr lang="en-US" sz="2800"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F4E5FFD-84E4-40A7-9F6F-D782AB57058E}"/>
              </a:ext>
            </a:extLst>
          </p:cNvPr>
          <p:cNvSpPr txBox="1"/>
          <p:nvPr/>
        </p:nvSpPr>
        <p:spPr>
          <a:xfrm>
            <a:off x="5843691" y="6058754"/>
            <a:ext cx="3300309" cy="584775"/>
          </a:xfrm>
          <a:prstGeom prst="rect">
            <a:avLst/>
          </a:prstGeom>
          <a:noFill/>
        </p:spPr>
        <p:txBody>
          <a:bodyPr wrap="square">
            <a:spAutoFit/>
          </a:bodyPr>
          <a:lstStyle/>
          <a:p>
            <a:pPr algn="ctr"/>
            <a:r>
              <a:rPr lang="ar-JO" sz="3200" b="1" dirty="0">
                <a:solidFill>
                  <a:srgbClr val="000000"/>
                </a:solidFill>
                <a:effectLst/>
                <a:latin typeface="Arial" panose="020B0604020202020204" pitchFamily="34" charset="0"/>
                <a:cs typeface="Arial" panose="020B0604020202020204" pitchFamily="34" charset="0"/>
              </a:rPr>
              <a:t>مرقس 9: 2-13</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66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61A4D1-E612-4B77-824D-874ACB1CB899}"/>
              </a:ext>
            </a:extLst>
          </p:cNvPr>
          <p:cNvSpPr txBox="1"/>
          <p:nvPr/>
        </p:nvSpPr>
        <p:spPr>
          <a:xfrm>
            <a:off x="299136" y="708606"/>
            <a:ext cx="8545728" cy="1754326"/>
          </a:xfrm>
          <a:prstGeom prst="rect">
            <a:avLst/>
          </a:prstGeom>
          <a:noFill/>
        </p:spPr>
        <p:txBody>
          <a:bodyPr wrap="square" rtlCol="0">
            <a:spAutoFit/>
          </a:bodyPr>
          <a:lstStyle/>
          <a:p>
            <a:pPr lvl="0" algn="ctr" defTabSz="914400">
              <a:lnSpc>
                <a:spcPct val="90000"/>
              </a:lnSpc>
              <a:spcBef>
                <a:spcPct val="0"/>
              </a:spcBef>
              <a:defRPr/>
            </a:pPr>
            <a:r>
              <a:rPr lang="ar-JO" sz="6000" b="1" dirty="0">
                <a:latin typeface="Arial" panose="020B0604020202020204" pitchFamily="34" charset="0"/>
                <a:cs typeface="Arial" panose="020B0604020202020204" pitchFamily="34" charset="0"/>
              </a:rPr>
              <a:t>معجزات</a:t>
            </a:r>
          </a:p>
          <a:p>
            <a:pPr lvl="0" algn="ctr" defTabSz="914400">
              <a:lnSpc>
                <a:spcPct val="90000"/>
              </a:lnSpc>
              <a:spcBef>
                <a:spcPct val="0"/>
              </a:spcBef>
              <a:defRPr/>
            </a:pPr>
            <a:r>
              <a:rPr lang="ar-JO" sz="6000" b="1" cap="all" spc="200" dirty="0">
                <a:solidFill>
                  <a:srgbClr val="262626"/>
                </a:solidFill>
                <a:latin typeface="Arial" panose="020B0604020202020204" pitchFamily="34" charset="0"/>
                <a:cs typeface="Arial" panose="020B0604020202020204" pitchFamily="34" charset="0"/>
              </a:rPr>
              <a:t>يسوع</a:t>
            </a:r>
            <a:endParaRPr lang="en-TH" sz="6000" b="1" cap="all" spc="200" dirty="0">
              <a:solidFill>
                <a:srgbClr val="2626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09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B67140-057C-4745-872B-8C910447EA66}"/>
              </a:ext>
            </a:extLst>
          </p:cNvPr>
          <p:cNvSpPr txBox="1"/>
          <p:nvPr/>
        </p:nvSpPr>
        <p:spPr>
          <a:xfrm>
            <a:off x="1219391" y="3429000"/>
            <a:ext cx="6443961" cy="923330"/>
          </a:xfrm>
          <a:prstGeom prst="rect">
            <a:avLst/>
          </a:prstGeom>
          <a:solidFill>
            <a:srgbClr val="293F58"/>
          </a:solidFill>
        </p:spPr>
        <p:txBody>
          <a:bodyPr wrap="square">
            <a:spAutoFit/>
          </a:bodyPr>
          <a:lstStyle/>
          <a:p>
            <a:pPr algn="ctr"/>
            <a:r>
              <a:rPr lang="en-US" sz="5400" b="1" i="0" dirty="0">
                <a:solidFill>
                  <a:schemeClr val="bg1"/>
                </a:solidFill>
                <a:effectLst>
                  <a:glow rad="127000">
                    <a:schemeClr val="tx1"/>
                  </a:glow>
                </a:effectLst>
                <a:latin typeface="system-ui"/>
              </a:rPr>
              <a:t>www.cicfamily.com</a:t>
            </a:r>
          </a:p>
        </p:txBody>
      </p:sp>
      <p:sp>
        <p:nvSpPr>
          <p:cNvPr id="4" name="Title 1">
            <a:extLst>
              <a:ext uri="{FF2B5EF4-FFF2-40B4-BE49-F238E27FC236}">
                <a16:creationId xmlns:a16="http://schemas.microsoft.com/office/drawing/2014/main" id="{9EB18C1E-8358-42E3-B5E0-314AEE051198}"/>
              </a:ext>
            </a:extLst>
          </p:cNvPr>
          <p:cNvSpPr txBox="1">
            <a:spLocks/>
          </p:cNvSpPr>
          <p:nvPr/>
        </p:nvSpPr>
        <p:spPr bwMode="blackWhite">
          <a:xfrm>
            <a:off x="80945" y="111800"/>
            <a:ext cx="8841547" cy="4715035"/>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t"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algn="r">
              <a:lnSpc>
                <a:spcPct val="100000"/>
              </a:lnSpc>
            </a:pPr>
            <a:r>
              <a:rPr lang="ar-JO" sz="2800" b="1" cap="none" spc="150" dirty="0">
                <a:latin typeface="Arial" panose="020B0604020202020204" pitchFamily="34" charset="0"/>
                <a:cs typeface="Arial" panose="020B0604020202020204" pitchFamily="34" charset="0"/>
              </a:rPr>
              <a:t>إطعام الخمسة آلاف             يوحنا 6: 1-15</a:t>
            </a:r>
          </a:p>
          <a:p>
            <a:pPr algn="r">
              <a:lnSpc>
                <a:spcPct val="100000"/>
              </a:lnSpc>
            </a:pPr>
            <a:r>
              <a:rPr lang="ar-JO" sz="2800" b="1" cap="none" spc="150" dirty="0">
                <a:latin typeface="Arial" panose="020B0604020202020204" pitchFamily="34" charset="0"/>
                <a:cs typeface="Arial" panose="020B0604020202020204" pitchFamily="34" charset="0"/>
              </a:rPr>
              <a:t>تحويل الماء إلى خمر           يوحنا 2: 1-11</a:t>
            </a:r>
          </a:p>
          <a:p>
            <a:pPr algn="r">
              <a:lnSpc>
                <a:spcPct val="100000"/>
              </a:lnSpc>
            </a:pPr>
            <a:r>
              <a:rPr lang="ar-JO" sz="2800" b="1" cap="none" spc="150" dirty="0">
                <a:solidFill>
                  <a:srgbClr val="262626"/>
                </a:solidFill>
                <a:latin typeface="Arial" panose="020B0604020202020204" pitchFamily="34" charset="0"/>
                <a:cs typeface="Arial" panose="020B0604020202020204" pitchFamily="34" charset="0"/>
              </a:rPr>
              <a:t>الصيد المعجزي                 لوقا 5: 1-11</a:t>
            </a:r>
          </a:p>
          <a:p>
            <a:pPr algn="r">
              <a:lnSpc>
                <a:spcPct val="100000"/>
              </a:lnSpc>
            </a:pPr>
            <a:r>
              <a:rPr lang="ar-JO" sz="2800" b="1" cap="none" spc="150" dirty="0">
                <a:latin typeface="Arial" panose="020B0604020202020204" pitchFamily="34" charset="0"/>
                <a:cs typeface="Arial" panose="020B0604020202020204" pitchFamily="34" charset="0"/>
              </a:rPr>
              <a:t>الميلاد العذراوي                لوقا 1: 26-38</a:t>
            </a:r>
          </a:p>
          <a:p>
            <a:pPr algn="r">
              <a:lnSpc>
                <a:spcPct val="100000"/>
              </a:lnSpc>
            </a:pPr>
            <a:r>
              <a:rPr lang="ar-JO" sz="2800" b="1" cap="none" spc="150" dirty="0">
                <a:solidFill>
                  <a:srgbClr val="262626"/>
                </a:solidFill>
                <a:latin typeface="Arial" panose="020B0604020202020204" pitchFamily="34" charset="0"/>
                <a:cs typeface="Arial" panose="020B0604020202020204" pitchFamily="34" charset="0"/>
              </a:rPr>
              <a:t>شفاء عند البركة                 يوحنا 5: 1-17</a:t>
            </a:r>
          </a:p>
          <a:p>
            <a:pPr algn="r">
              <a:lnSpc>
                <a:spcPct val="100000"/>
              </a:lnSpc>
            </a:pPr>
            <a:r>
              <a:rPr lang="ar-JO" sz="2800" b="1" cap="none" spc="150" dirty="0">
                <a:latin typeface="Arial" panose="020B0604020202020204" pitchFamily="34" charset="0"/>
                <a:cs typeface="Arial" panose="020B0604020202020204" pitchFamily="34" charset="0"/>
              </a:rPr>
              <a:t>تهدئة العاصفة                   متى 8: 23-27</a:t>
            </a:r>
          </a:p>
          <a:p>
            <a:pPr algn="r">
              <a:lnSpc>
                <a:spcPct val="100000"/>
              </a:lnSpc>
            </a:pPr>
            <a:r>
              <a:rPr lang="ar-JO" sz="2800" b="1" cap="none" spc="150" dirty="0">
                <a:solidFill>
                  <a:srgbClr val="262626"/>
                </a:solidFill>
                <a:latin typeface="Arial" panose="020B0604020202020204" pitchFamily="34" charset="0"/>
                <a:cs typeface="Arial" panose="020B0604020202020204" pitchFamily="34" charset="0"/>
              </a:rPr>
              <a:t>طرد الشياطين                   متى 8: 28-34</a:t>
            </a:r>
          </a:p>
          <a:p>
            <a:pPr algn="r">
              <a:lnSpc>
                <a:spcPct val="100000"/>
              </a:lnSpc>
            </a:pPr>
            <a:r>
              <a:rPr lang="ar-JO" sz="2800" b="1" cap="none" spc="150" dirty="0">
                <a:latin typeface="Arial" panose="020B0604020202020204" pitchFamily="34" charset="0"/>
                <a:cs typeface="Arial" panose="020B0604020202020204" pitchFamily="34" charset="0"/>
              </a:rPr>
              <a:t>شفاء البرص العشرة            لوقا 17: 11-19</a:t>
            </a:r>
          </a:p>
          <a:p>
            <a:pPr algn="r">
              <a:lnSpc>
                <a:spcPct val="100000"/>
              </a:lnSpc>
            </a:pPr>
            <a:r>
              <a:rPr lang="ar-JO" sz="2800" b="1" cap="none" spc="150" dirty="0">
                <a:solidFill>
                  <a:srgbClr val="262626"/>
                </a:solidFill>
                <a:latin typeface="Arial" panose="020B0604020202020204" pitchFamily="34" charset="0"/>
                <a:cs typeface="Arial" panose="020B0604020202020204" pitchFamily="34" charset="0"/>
              </a:rPr>
              <a:t>إقامة لعازر                      يوحنا 11: 1-46</a:t>
            </a:r>
          </a:p>
          <a:p>
            <a:pPr algn="r">
              <a:lnSpc>
                <a:spcPct val="100000"/>
              </a:lnSpc>
            </a:pPr>
            <a:r>
              <a:rPr lang="ar-JO" sz="2800" b="1" cap="none" spc="150" dirty="0">
                <a:latin typeface="Arial" panose="020B0604020202020204" pitchFamily="34" charset="0"/>
                <a:cs typeface="Arial" panose="020B0604020202020204" pitchFamily="34" charset="0"/>
              </a:rPr>
              <a:t>التجلي                            مرقس 9: 2-13</a:t>
            </a:r>
            <a:endParaRPr lang="en-US" sz="2800" b="1" cap="none" spc="150" dirty="0">
              <a:solidFill>
                <a:srgbClr val="262626"/>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ct val="0"/>
              </a:spcBef>
              <a:spcAft>
                <a:spcPts val="0"/>
              </a:spcAft>
              <a:buClrTx/>
              <a:buSzTx/>
              <a:tabLst/>
              <a:defRPr/>
            </a:pPr>
            <a:endParaRPr kumimoji="0" lang="en-TH" sz="2800" b="1" u="none" strike="noStrike" kern="1200" cap="none" spc="200" normalizeH="0" baseline="0" noProof="0" dirty="0">
              <a:ln>
                <a:noFill/>
              </a:ln>
              <a:solidFill>
                <a:srgbClr val="26262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447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12914</TotalTime>
  <Words>3972</Words>
  <Application>Microsoft Macintosh PowerPoint</Application>
  <PresentationFormat>On-screen Show (4:3)</PresentationFormat>
  <Paragraphs>468</Paragraphs>
  <Slides>64</Slides>
  <Notes>42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64</vt:i4>
      </vt:variant>
    </vt:vector>
  </HeadingPairs>
  <TitlesOfParts>
    <vt:vector size="73" baseType="lpstr">
      <vt:lpstr>ＭＳ Ｐゴシック</vt:lpstr>
      <vt:lpstr>system-ui</vt:lpstr>
      <vt:lpstr>Arial</vt:lpstr>
      <vt:lpstr>Calibri</vt:lpstr>
      <vt:lpstr>Chalkduster</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معجزات يسوع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Rick Griffith</cp:lastModifiedBy>
  <cp:revision>134</cp:revision>
  <dcterms:created xsi:type="dcterms:W3CDTF">2021-12-01T02:13:13Z</dcterms:created>
  <dcterms:modified xsi:type="dcterms:W3CDTF">2024-03-01T09:35:54Z</dcterms:modified>
</cp:coreProperties>
</file>