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notesMasterIdLst>
    <p:notesMasterId r:id="rId23"/>
  </p:notesMasterIdLst>
  <p:sldIdLst>
    <p:sldId id="257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88" r:id="rId22"/>
  </p:sldIdLst>
  <p:sldSz cx="9144000" cy="6858000" type="screen4x3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97F"/>
    <a:srgbClr val="0500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0"/>
    <p:restoredTop sz="96405"/>
  </p:normalViewPr>
  <p:slideViewPr>
    <p:cSldViewPr snapToGrid="0" snapToObjects="1">
      <p:cViewPr varScale="1">
        <p:scale>
          <a:sx n="124" d="100"/>
          <a:sy n="124" d="100"/>
        </p:scale>
        <p:origin x="1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6EE75-5324-8C41-808A-29E976535F73}" type="datetimeFigureOut">
              <a:rPr lang="en-TH" smtClean="0"/>
              <a:t>12/9/23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C0C51-E6E7-4B4D-8DC0-6C5CB9DF968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6860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6C02E-B721-F848-8792-4BCCDDA6A2F2}" type="slidenum">
              <a:rPr kumimoji="0" lang="en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84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52309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9518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0036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2090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64693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4791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25828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41483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20613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1710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142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09657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14819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79494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71916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708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577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484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535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2104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9203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39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81740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2764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557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0760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123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0929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9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4460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354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5716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4549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1891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12/9/23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1135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541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sons why the raising of Lazarus from the dead is only in John :  r/cruciformity">
            <a:extLst>
              <a:ext uri="{FF2B5EF4-FFF2-40B4-BE49-F238E27FC236}">
                <a16:creationId xmlns:a16="http://schemas.microsoft.com/office/drawing/2014/main" id="{A5BA6613-0A9B-0D40-BD65-38230667C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90" y="-1"/>
            <a:ext cx="9275992" cy="54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36A86C-6756-B749-9CDE-35BC9CC5C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7920" y="3558115"/>
            <a:ext cx="4859788" cy="1615865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Autofit/>
          </a:bodyPr>
          <a:lstStyle/>
          <a:p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إقامة</a:t>
            </a:r>
            <a:b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لعازر</a:t>
            </a:r>
            <a:b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يوحنا 11: 1-46</a:t>
            </a:r>
            <a:endParaRPr lang="en-TH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8673A-B993-5E4F-B550-3FE2754B1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072" y="5325117"/>
            <a:ext cx="9269874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تم وعظها من قبل مانيك كوريا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كنيسة الطرق المتقاطعة الدولية في سنغافورة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تم تحميلها من قبل د. ريك جريفيث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جميع الملفات بلغات عدة للتحميل المجاني على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D6B7F-A59E-B543-27AC-34C8BFA187D0}"/>
              </a:ext>
            </a:extLst>
          </p:cNvPr>
          <p:cNvSpPr txBox="1"/>
          <p:nvPr/>
        </p:nvSpPr>
        <p:spPr>
          <a:xfrm>
            <a:off x="-1267097" y="5721531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4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" y="1454159"/>
            <a:ext cx="8986345" cy="3739461"/>
          </a:xfrm>
        </p:spPr>
        <p:txBody>
          <a:bodyPr>
            <a:noAutofit/>
          </a:bodyPr>
          <a:lstStyle/>
          <a:p>
            <a:pPr marL="0" indent="0" algn="r">
              <a:spcBef>
                <a:spcPts val="300"/>
              </a:spcBef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الجزء 3 - البكاء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الأعداد 28-32 – أتت مريم وتكلمت مع يسوع</a:t>
            </a: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عدد 33 – عندما رآها يسوع تبكي مع اليهود الآخرين، انزعج واضطرب</a:t>
            </a:r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انزعج باليونانية هي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embrimaomai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تعني حرفياً ساخطًا، يشخر بالغضب. الغضب على من؟ عند الموت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9B61D3-D8BA-0344-822A-1368804A0248}"/>
              </a:ext>
            </a:extLst>
          </p:cNvPr>
          <p:cNvSpPr txBox="1">
            <a:spLocks/>
          </p:cNvSpPr>
          <p:nvPr/>
        </p:nvSpPr>
        <p:spPr bwMode="black">
          <a:xfrm>
            <a:off x="787941" y="165370"/>
            <a:ext cx="7568117" cy="105058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إقامة لعازر</a:t>
            </a:r>
            <a:b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يوحنا 11: 1-46</a:t>
            </a:r>
          </a:p>
        </p:txBody>
      </p:sp>
    </p:spTree>
    <p:extLst>
      <p:ext uri="{BB962C8B-B14F-4D97-AF65-F5344CB8AC3E}">
        <p14:creationId xmlns:p14="http://schemas.microsoft.com/office/powerpoint/2010/main" val="37095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44F4-D4A6-6D42-AB8F-80A5D31AB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62" y="330740"/>
            <a:ext cx="8106788" cy="5846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JO" sz="4800" dirty="0">
                <a:latin typeface="Arial" panose="020B0604020202020204" pitchFamily="34" charset="0"/>
                <a:cs typeface="Arial" panose="020B0604020202020204" pitchFamily="34" charset="0"/>
              </a:rPr>
              <a:t>بكى يسوع بغضب على الدمار </a:t>
            </a:r>
          </a:p>
          <a:p>
            <a:pPr marL="0" indent="0" algn="ctr">
              <a:buNone/>
            </a:pPr>
            <a:r>
              <a:rPr lang="ar-JO" sz="4800" dirty="0">
                <a:latin typeface="Arial" panose="020B0604020202020204" pitchFamily="34" charset="0"/>
                <a:cs typeface="Arial" panose="020B0604020202020204" pitchFamily="34" charset="0"/>
              </a:rPr>
              <a:t>الذي جلبه الموت لعائلة واحدة. </a:t>
            </a:r>
          </a:p>
          <a:p>
            <a:pPr marL="0" indent="0" algn="ctr">
              <a:buNone/>
            </a:pPr>
            <a:r>
              <a:rPr lang="ar-JO" sz="4800" dirty="0">
                <a:latin typeface="Arial" panose="020B0604020202020204" pitchFamily="34" charset="0"/>
                <a:cs typeface="Arial" panose="020B0604020202020204" pitchFamily="34" charset="0"/>
              </a:rPr>
              <a:t>الموت هو العدو الذي يُهزم </a:t>
            </a:r>
          </a:p>
          <a:p>
            <a:pPr marL="0" indent="0" algn="ctr">
              <a:buNone/>
            </a:pPr>
            <a:r>
              <a:rPr lang="ar-JO" sz="4800" dirty="0">
                <a:latin typeface="Arial" panose="020B0604020202020204" pitchFamily="34" charset="0"/>
                <a:cs typeface="Arial" panose="020B0604020202020204" pitchFamily="34" charset="0"/>
              </a:rPr>
              <a:t>في المسيح.</a:t>
            </a:r>
          </a:p>
          <a:p>
            <a:pPr marL="0" indent="0">
              <a:buNone/>
            </a:pPr>
            <a:endParaRPr lang="ar-JO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غاري م. بيرغ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r>
              <a:rPr lang="ar-JO" i="1" dirty="0">
                <a:latin typeface="Arial" panose="020B0604020202020204" pitchFamily="34" charset="0"/>
                <a:cs typeface="Arial" panose="020B0604020202020204" pitchFamily="34" charset="0"/>
              </a:rPr>
              <a:t>تفسير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i="1" dirty="0">
                <a:latin typeface="Arial" panose="020B0604020202020204" pitchFamily="34" charset="0"/>
                <a:cs typeface="Arial" panose="020B0604020202020204" pitchFamily="34" charset="0"/>
              </a:rPr>
              <a:t> التطبيقي - يوحنا</a:t>
            </a:r>
          </a:p>
          <a:p>
            <a:pPr marL="0" indent="0" algn="ctr">
              <a:buNone/>
            </a:pPr>
            <a:r>
              <a:rPr lang="ar-JO" i="1" dirty="0">
                <a:latin typeface="Arial" panose="020B0604020202020204" pitchFamily="34" charset="0"/>
                <a:cs typeface="Arial" panose="020B0604020202020204" pitchFamily="34" charset="0"/>
              </a:rPr>
              <a:t>(زوندرفان، 2009)</a:t>
            </a:r>
            <a:endParaRPr lang="en-TH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E7F39BC-1F27-7749-866A-2D2B01D3C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26" y="3112851"/>
            <a:ext cx="2383277" cy="35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79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" y="1235413"/>
            <a:ext cx="8986345" cy="3739461"/>
          </a:xfrm>
        </p:spPr>
        <p:txBody>
          <a:bodyPr>
            <a:noAutofit/>
          </a:bodyPr>
          <a:lstStyle/>
          <a:p>
            <a:pPr marL="0" indent="0" algn="r">
              <a:spcBef>
                <a:spcPts val="300"/>
              </a:spcBef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الجزء 3 - البكاء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الأعداد 28-32 – أتت مريم وتكلمت مع يسوع</a:t>
            </a:r>
          </a:p>
          <a:p>
            <a:pPr algn="r" rtl="1"/>
            <a:r>
              <a:rPr lang="ar-JO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عدد 33 – عندما رآها يسوع تبكي مع اليهود الآخرين، انزعج واضطرب</a:t>
            </a:r>
          </a:p>
          <a:p>
            <a:pPr algn="r" rtl="1"/>
            <a:r>
              <a:rPr lang="ar-JO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‘انزعج باليونانية هي  </a:t>
            </a:r>
            <a:r>
              <a:rPr lang="en-GB" sz="2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embrimaomai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 rtl="1">
              <a:buNone/>
            </a:pPr>
            <a:r>
              <a:rPr lang="ar-JO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تعني حرفياً ساخطًا، يشخر بالغضب. الغضب على من؟ عند الموت </a:t>
            </a:r>
            <a:endParaRPr lang="ar-J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عدد 35 – أقصر آية في الكتاب المقدس لكنها تتطلب وقفة طويلة (بكى يسوع)</a:t>
            </a:r>
          </a:p>
          <a:p>
            <a:pPr marL="295275" indent="0" algn="r" rtl="1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الذي عرف النصرة على الموت لا يزال يشعر معنا لدغة ورائحة الموت </a:t>
            </a: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الأعداد 36-37    ردة فعل يسوع قسمت الجمع</a:t>
            </a:r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E9CACC-D044-0240-8AB3-D28A648F2FAC}"/>
              </a:ext>
            </a:extLst>
          </p:cNvPr>
          <p:cNvSpPr txBox="1">
            <a:spLocks/>
          </p:cNvSpPr>
          <p:nvPr/>
        </p:nvSpPr>
        <p:spPr bwMode="black">
          <a:xfrm>
            <a:off x="787941" y="165370"/>
            <a:ext cx="7568117" cy="105058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إقامة لعازر</a:t>
            </a:r>
            <a:b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يوحنا 11: 1-46</a:t>
            </a:r>
          </a:p>
        </p:txBody>
      </p:sp>
    </p:spTree>
    <p:extLst>
      <p:ext uri="{BB962C8B-B14F-4D97-AF65-F5344CB8AC3E}">
        <p14:creationId xmlns:p14="http://schemas.microsoft.com/office/powerpoint/2010/main" val="11333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" y="1186775"/>
            <a:ext cx="8986345" cy="5939582"/>
          </a:xfrm>
        </p:spPr>
        <p:txBody>
          <a:bodyPr>
            <a:noAutofit/>
          </a:bodyPr>
          <a:lstStyle/>
          <a:p>
            <a:pPr marL="0" indent="0" algn="r">
              <a:spcBef>
                <a:spcPts val="300"/>
              </a:spcBef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الجزء 4 - الإقامة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عدد 38 – مرة ثانية كان يسوع منزعجاً عندما وقف على باب القبر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عدد 39 – حذرت مرثا يسوع بأنه كان ميتاً وابتدأ بالتحلل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عدد 40 – ذكرها يسوع أن الإيمان يأتي بمجد الله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الأعداد 41-42 : صلى يسوع بإيمان من أجلهم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الأعداد 43-44 : دعا لعازر خارجاً بصوت عظيم وأمرهم أن يحلوه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عدد 45 – آمن البعض به لكن البعض قالوا عما فعله للحكام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FB2212-447E-204F-BA32-65880414B198}"/>
              </a:ext>
            </a:extLst>
          </p:cNvPr>
          <p:cNvSpPr txBox="1">
            <a:spLocks/>
          </p:cNvSpPr>
          <p:nvPr/>
        </p:nvSpPr>
        <p:spPr bwMode="black">
          <a:xfrm>
            <a:off x="787941" y="165370"/>
            <a:ext cx="7568117" cy="105058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إقامة لعازر</a:t>
            </a:r>
            <a:b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يوحنا 11: 1-46</a:t>
            </a:r>
          </a:p>
        </p:txBody>
      </p:sp>
    </p:spTree>
    <p:extLst>
      <p:ext uri="{BB962C8B-B14F-4D97-AF65-F5344CB8AC3E}">
        <p14:creationId xmlns:p14="http://schemas.microsoft.com/office/powerpoint/2010/main" val="13837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" y="1454159"/>
            <a:ext cx="8986345" cy="3739461"/>
          </a:xfrm>
        </p:spPr>
        <p:txBody>
          <a:bodyPr>
            <a:noAutofit/>
          </a:bodyPr>
          <a:lstStyle/>
          <a:p>
            <a:pPr marL="0" indent="0" algn="r">
              <a:spcBef>
                <a:spcPts val="300"/>
              </a:spcBef>
              <a:buNone/>
            </a:pPr>
            <a:r>
              <a:rPr lang="ar-J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ما الذي يجب أن نتعلمه: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300"/>
              </a:spcBef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1. يسوع هو على الحياة والموت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3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هذه القصة تنبئ بقيامة يسوع.</a:t>
            </a:r>
          </a:p>
          <a:p>
            <a:pPr marL="0" indent="0" algn="r">
              <a:spcBef>
                <a:spcPts val="300"/>
              </a:spcBef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القبر الذي لا يمكنه أن يحتوي لعازر، لن يحتوي أيضًا على يسوع.</a:t>
            </a:r>
          </a:p>
          <a:p>
            <a:pPr marL="0" indent="0">
              <a:spcBef>
                <a:spcPts val="300"/>
              </a:spcBef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300"/>
              </a:spcBef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2. الحياة الحقيقية موجودة في يسوع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300"/>
              </a:spcBef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كان هو المركز وليس لعازر</a:t>
            </a:r>
          </a:p>
          <a:p>
            <a:pPr marL="0" indent="0" algn="r">
              <a:spcBef>
                <a:spcPts val="300"/>
              </a:spcBef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يعطينا يوحنا قائمة كاملة من ألقاب يسوع – المعلم، الرب، المسيح، ابن الله الذي جاء إلى العالم، القيامة والحياة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971EEE-87B8-C142-8483-5D56FC6BFA6C}"/>
              </a:ext>
            </a:extLst>
          </p:cNvPr>
          <p:cNvSpPr txBox="1">
            <a:spLocks/>
          </p:cNvSpPr>
          <p:nvPr/>
        </p:nvSpPr>
        <p:spPr bwMode="black">
          <a:xfrm>
            <a:off x="787941" y="165370"/>
            <a:ext cx="7568117" cy="105058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إقامة لعازر</a:t>
            </a:r>
            <a:b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يوحنا 11: 1-46</a:t>
            </a:r>
          </a:p>
        </p:txBody>
      </p:sp>
    </p:spTree>
    <p:extLst>
      <p:ext uri="{BB962C8B-B14F-4D97-AF65-F5344CB8AC3E}">
        <p14:creationId xmlns:p14="http://schemas.microsoft.com/office/powerpoint/2010/main" val="30650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" y="1454159"/>
            <a:ext cx="8986345" cy="3739461"/>
          </a:xfrm>
        </p:spPr>
        <p:txBody>
          <a:bodyPr>
            <a:noAutofit/>
          </a:bodyPr>
          <a:lstStyle/>
          <a:p>
            <a:pPr marL="0" indent="0" algn="r">
              <a:spcBef>
                <a:spcPts val="300"/>
              </a:spcBef>
              <a:buNone/>
            </a:pPr>
            <a:r>
              <a:rPr lang="ar-J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ماذا يجب أن نفعل: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300"/>
              </a:spcBef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1. استمر في إيمانك بالمسيح (يوحنا 20: 31)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300"/>
              </a:spcBef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هذا هو عمل الله أن تؤمنوا بالذي هو أرسله (يوحنا 6: 29)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300"/>
              </a:spcBef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2. امتلاك فكر مختلف نحو الموت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971EEE-87B8-C142-8483-5D56FC6BFA6C}"/>
              </a:ext>
            </a:extLst>
          </p:cNvPr>
          <p:cNvSpPr txBox="1">
            <a:spLocks/>
          </p:cNvSpPr>
          <p:nvPr/>
        </p:nvSpPr>
        <p:spPr bwMode="black">
          <a:xfrm>
            <a:off x="787941" y="165370"/>
            <a:ext cx="7568117" cy="105058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إقامة لعازر</a:t>
            </a:r>
            <a:b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يوحنا 11: 1-46</a:t>
            </a:r>
          </a:p>
        </p:txBody>
      </p:sp>
    </p:spTree>
    <p:extLst>
      <p:ext uri="{BB962C8B-B14F-4D97-AF65-F5344CB8AC3E}">
        <p14:creationId xmlns:p14="http://schemas.microsoft.com/office/powerpoint/2010/main" val="27452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AE9CF-4666-4040-A826-0EF2DB9C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C8D35-39C4-7441-91B9-DF1835213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H"/>
          </a:p>
        </p:txBody>
      </p:sp>
      <p:pic>
        <p:nvPicPr>
          <p:cNvPr id="1026" name="Picture 2" descr="The Roman Empire&amp;#39;s Cyprian Plague in the Third Century – Brewminate: We&amp;#39;re  Never Far from Where We Were">
            <a:extLst>
              <a:ext uri="{FF2B5EF4-FFF2-40B4-BE49-F238E27FC236}">
                <a16:creationId xmlns:a16="http://schemas.microsoft.com/office/drawing/2014/main" id="{E7994BF4-33CF-A447-9753-A3E7B8A3B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"/>
            <a:ext cx="9144000" cy="66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D85D5E-34CC-2E49-ACD7-372B24E2FC70}"/>
              </a:ext>
            </a:extLst>
          </p:cNvPr>
          <p:cNvSpPr txBox="1"/>
          <p:nvPr/>
        </p:nvSpPr>
        <p:spPr>
          <a:xfrm>
            <a:off x="0" y="2301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rgbClr val="050001">
                      <a:alpha val="79864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الطاعون السيرياني (250-270 م)</a:t>
            </a:r>
            <a:endParaRPr lang="en-TH" sz="3600" dirty="0">
              <a:effectLst>
                <a:glow rad="228600">
                  <a:srgbClr val="050001">
                    <a:alpha val="79864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68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" y="1454159"/>
            <a:ext cx="8986345" cy="3739461"/>
          </a:xfrm>
        </p:spPr>
        <p:txBody>
          <a:bodyPr>
            <a:noAutofit/>
          </a:bodyPr>
          <a:lstStyle/>
          <a:p>
            <a:pPr marL="0" indent="0" algn="r">
              <a:spcBef>
                <a:spcPts val="300"/>
              </a:spcBef>
              <a:buNone/>
            </a:pPr>
            <a:r>
              <a:rPr lang="ar-JO" b="1" u="sng" dirty="0">
                <a:latin typeface="Arial" panose="020B0604020202020204" pitchFamily="34" charset="0"/>
                <a:cs typeface="Arial" panose="020B0604020202020204" pitchFamily="34" charset="0"/>
              </a:rPr>
              <a:t>ماذا يجب أن نفعل: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300"/>
              </a:spcBef>
              <a:buNone/>
            </a:pPr>
            <a:r>
              <a:rPr lang="ar-JO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استمر في إيمانك بالمسيح (يوحنا 20: 31)</a:t>
            </a:r>
          </a:p>
          <a:p>
            <a:pPr marL="0" indent="0" algn="r">
              <a:spcBef>
                <a:spcPts val="300"/>
              </a:spcBef>
              <a:buNone/>
            </a:pPr>
            <a:r>
              <a:rPr lang="ar-JO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هو عمل الله أن تؤمنوا بالذي هو أرسله (يوحنا 6: 29)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300"/>
              </a:spcBef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2. امتلاك فكر مختلف نحو الموت - لا خوف ولا وقاحة.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300"/>
              </a:spcBef>
              <a:buNone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إحصاء أيامنا هكذا علمنا فنؤتى قلب حكمة (مزمور 90: 12)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300"/>
              </a:spcBef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3. شارك أخبار يسوع مع الآخرين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300"/>
              </a:spcBef>
              <a:buNone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يسوع هو رب الأحياء والأموات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7E67DC-D2A9-F843-AC78-14C032F5F0D1}"/>
              </a:ext>
            </a:extLst>
          </p:cNvPr>
          <p:cNvSpPr txBox="1">
            <a:spLocks/>
          </p:cNvSpPr>
          <p:nvPr/>
        </p:nvSpPr>
        <p:spPr bwMode="black">
          <a:xfrm>
            <a:off x="787941" y="165370"/>
            <a:ext cx="7568117" cy="105058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إقامة لعازر</a:t>
            </a:r>
            <a:b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يوحنا 11: 1-46</a:t>
            </a:r>
          </a:p>
        </p:txBody>
      </p:sp>
    </p:spTree>
    <p:extLst>
      <p:ext uri="{BB962C8B-B14F-4D97-AF65-F5344CB8AC3E}">
        <p14:creationId xmlns:p14="http://schemas.microsoft.com/office/powerpoint/2010/main" val="183407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وعظ العهد الجديد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at BibleStudyDownloads.org</a:t>
            </a:r>
            <a:endParaRPr lang="en-US" sz="11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العرص التقديمي والنص مجاناً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0217-67EC-0740-B39E-8DFDFF76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84" y="70466"/>
            <a:ext cx="7190682" cy="891540"/>
          </a:xfrm>
        </p:spPr>
        <p:txBody>
          <a:bodyPr>
            <a:noAutofit/>
          </a:bodyPr>
          <a:lstStyle/>
          <a:p>
            <a:r>
              <a:rPr lang="en-TH" b="1" dirty="0"/>
              <a:t>The SupernaturaL BASIS </a:t>
            </a:r>
            <a:br>
              <a:rPr lang="en-TH" b="1" dirty="0"/>
            </a:br>
            <a:r>
              <a:rPr lang="en-TH" b="1" dirty="0"/>
              <a:t>OF OUR FAITH</a:t>
            </a:r>
          </a:p>
        </p:txBody>
      </p:sp>
      <p:pic>
        <p:nvPicPr>
          <p:cNvPr id="2050" name="Picture 2" descr="Is Your Glass Half-Full or Half-Empty? — Frank Sonnenberg Online">
            <a:extLst>
              <a:ext uri="{FF2B5EF4-FFF2-40B4-BE49-F238E27FC236}">
                <a16:creationId xmlns:a16="http://schemas.microsoft.com/office/drawing/2014/main" id="{96D0A5E2-9D7E-044D-87B8-FBB04266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934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995221"/>
            <a:ext cx="9143999" cy="3778875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endParaRPr lang="en-TH" sz="19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هل تحتوي الكأس على نصف فارغ أم نصف ممتلئ؟</a:t>
            </a:r>
          </a:p>
          <a:p>
            <a:pPr marL="0" indent="0" algn="r">
              <a:spcBef>
                <a:spcPts val="300"/>
              </a:spcBef>
              <a:buNone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أ) من وجهة نظر طبيعية، في الكون المغلق، ببساطة لا تحدث المعجزات.</a:t>
            </a:r>
          </a:p>
          <a:p>
            <a:pPr marL="0" indent="0" algn="r">
              <a:spcBef>
                <a:spcPts val="300"/>
              </a:spcBef>
              <a:buNone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ب) من وجهة النظر المسيحية يتم عمل المعجزات بواسطة خالق خارق للطبيعة متعالي (أعلى بكثير وخارج عن كل شيء) وجوهري (قريب وحاضر شخصيًا).</a:t>
            </a:r>
            <a:endParaRPr lang="en-TH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0217-67EC-0740-B39E-8DFDFF76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84" y="70466"/>
            <a:ext cx="7190682" cy="891540"/>
          </a:xfrm>
        </p:spPr>
        <p:txBody>
          <a:bodyPr>
            <a:noAutofit/>
          </a:bodyPr>
          <a:lstStyle/>
          <a:p>
            <a:r>
              <a:rPr lang="en-TH" b="1" dirty="0"/>
              <a:t>The SupernaturaL BASIS </a:t>
            </a:r>
            <a:br>
              <a:rPr lang="en-TH" b="1" dirty="0"/>
            </a:br>
            <a:r>
              <a:rPr lang="en-TH" b="1" dirty="0"/>
              <a:t>OF OUR FAITH</a:t>
            </a:r>
          </a:p>
        </p:txBody>
      </p:sp>
      <p:pic>
        <p:nvPicPr>
          <p:cNvPr id="2054" name="Picture 6" descr="Maybe the glass is half full after all… | by Donal Connolly | Towards Data  Science">
            <a:extLst>
              <a:ext uri="{FF2B5EF4-FFF2-40B4-BE49-F238E27FC236}">
                <a16:creationId xmlns:a16="http://schemas.microsoft.com/office/drawing/2014/main" id="{8BB69F74-61F8-C24F-ADC6-2BC4B655A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C1E82A-ACAA-AD4C-A64B-344127364A25}"/>
              </a:ext>
            </a:extLst>
          </p:cNvPr>
          <p:cNvSpPr txBox="1"/>
          <p:nvPr/>
        </p:nvSpPr>
        <p:spPr>
          <a:xfrm>
            <a:off x="646903" y="5463842"/>
            <a:ext cx="734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جعل يسوع الكأس الفارغة تصير ملآنة</a:t>
            </a:r>
            <a:endParaRPr lang="en-TH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8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5EB1E2-6532-F042-B852-756EFECE7218}"/>
              </a:ext>
            </a:extLst>
          </p:cNvPr>
          <p:cNvSpPr txBox="1"/>
          <p:nvPr/>
        </p:nvSpPr>
        <p:spPr>
          <a:xfrm>
            <a:off x="3036754" y="885872"/>
            <a:ext cx="59037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القصة المسيحية هي بالتحديد </a:t>
            </a:r>
          </a:p>
          <a:p>
            <a:pPr algn="ctr"/>
            <a:r>
              <a:rPr lang="ar-JO" sz="3200" b="1" dirty="0">
                <a:solidFill>
                  <a:schemeClr val="accent6">
                    <a:lumMod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قصة معجزة واحدة عظيمة... </a:t>
            </a:r>
          </a:p>
          <a:p>
            <a:pPr algn="ctr"/>
            <a:r>
              <a:rPr lang="ar-JO" sz="3200" b="1" dirty="0">
                <a:solidFill>
                  <a:schemeClr val="accent6">
                    <a:lumMod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ما هو أبعد من كل مكان وزمان </a:t>
            </a:r>
          </a:p>
          <a:p>
            <a:pPr algn="ctr"/>
            <a:r>
              <a:rPr lang="ar-JO" sz="3200" b="1" dirty="0">
                <a:solidFill>
                  <a:schemeClr val="accent6">
                    <a:lumMod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ما هو غير مخلوق وأبدي، </a:t>
            </a:r>
          </a:p>
          <a:p>
            <a:pPr algn="ctr"/>
            <a:r>
              <a:rPr lang="ar-JO" sz="3200" b="1" dirty="0">
                <a:solidFill>
                  <a:schemeClr val="accent6">
                    <a:lumMod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جاء إلى الطبيعة أي إلى الطبيعة البشرية ونزل إلى عالمه الخاص وقام مرة أخرى</a:t>
            </a:r>
          </a:p>
          <a:p>
            <a:pPr algn="ctr"/>
            <a:r>
              <a:rPr lang="ar-JO" sz="3200" b="1" dirty="0">
                <a:solidFill>
                  <a:schemeClr val="accent6">
                    <a:lumMod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حاملاً الطبيعة معه.</a:t>
            </a:r>
            <a:endParaRPr lang="en-TH" sz="8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3074" name="Picture 2" descr="God in the Dock - Kindle edition by Lewis, C. S.. Religion &amp;amp; Spirituality  Kindle eBooks @ Amazon.com.">
            <a:extLst>
              <a:ext uri="{FF2B5EF4-FFF2-40B4-BE49-F238E27FC236}">
                <a16:creationId xmlns:a16="http://schemas.microsoft.com/office/drawing/2014/main" id="{480FE23C-E32A-794B-B639-E40CC15B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3" y="1147862"/>
            <a:ext cx="2737969" cy="41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5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0217-67EC-0740-B39E-8DFDFF76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41" y="165370"/>
            <a:ext cx="7568117" cy="1050587"/>
          </a:xfrm>
        </p:spPr>
        <p:txBody>
          <a:bodyPr>
            <a:normAutofit fontScale="90000"/>
          </a:bodyPr>
          <a:lstStyle/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إقامة لعازر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يوحنا 11: 1-46</a:t>
            </a:r>
            <a:endParaRPr lang="en-T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" y="1454159"/>
            <a:ext cx="9065173" cy="3739461"/>
          </a:xfrm>
        </p:spPr>
        <p:txBody>
          <a:bodyPr>
            <a:noAutofit/>
          </a:bodyPr>
          <a:lstStyle/>
          <a:p>
            <a:pPr marL="0" indent="0" algn="r">
              <a:spcBef>
                <a:spcPts val="300"/>
              </a:spcBef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الجزء 1 - المقدمة</a:t>
            </a:r>
            <a:endParaRPr lang="ar-J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أين كانوا – يوحنا 10: 40 – بسبب المقاومة اليهودية انسحب يسوع وتلاميذه إلى الجهة الأخرى من نهر الأردن، حيث كان يوحنا المعمدان أولاً.</a:t>
            </a: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الأعداد 1-3  كان ليسوع علاقة مخاصة مع لعازر، مريم ومرثا</a:t>
            </a: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العدد 4 – هذا المرض ليس للموت بل لمجد الله، حتى يتمجد ابن الله به</a:t>
            </a: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الأعداد 5-6 : أحب يسوع مرثا، مريم ولعازر لكنه أجّل رحلته (يومين) – لماذا؟ (مات لعازر بالفعل)</a:t>
            </a:r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2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" y="1454159"/>
            <a:ext cx="8986345" cy="3739461"/>
          </a:xfrm>
        </p:spPr>
        <p:txBody>
          <a:bodyPr>
            <a:noAutofit/>
          </a:bodyPr>
          <a:lstStyle/>
          <a:p>
            <a:pPr marL="0" indent="0" algn="r">
              <a:spcBef>
                <a:spcPts val="300"/>
              </a:spcBef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الجزء 1 - المقدمة</a:t>
            </a:r>
            <a:endParaRPr lang="ar-J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العدد 7 – حان وقت الذهاب لليهودية مع أن التلاميذ لم يكونوا مقتنعين</a:t>
            </a: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الأعداد 9-10   السير ما دام الوقت نهاراً، هناك عمل يجب أن يتم قبل ليلة القبض على يسوع ومجيء الموت</a:t>
            </a: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الأعداد 11-15   كان التلاميذ مشوشين – لم يدركوا أن لعازر كان ميتاً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J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عدد 16 – خاف التلاميذ من اليهود – لهذا قال توما لنذهب نحن أيضاً ونموت معه</a:t>
            </a:r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F1FB02-E0BD-CF4F-A063-C353F4607E35}"/>
              </a:ext>
            </a:extLst>
          </p:cNvPr>
          <p:cNvSpPr txBox="1">
            <a:spLocks/>
          </p:cNvSpPr>
          <p:nvPr/>
        </p:nvSpPr>
        <p:spPr bwMode="black">
          <a:xfrm>
            <a:off x="787941" y="165370"/>
            <a:ext cx="7568117" cy="105058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إقامة لعازر</a:t>
            </a:r>
            <a:b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يوحنا 11: 1-46</a:t>
            </a:r>
            <a:endParaRPr lang="en-TH" b="1" dirty="0">
              <a:solidFill>
                <a:srgbClr val="050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" y="1454159"/>
            <a:ext cx="8986345" cy="5105667"/>
          </a:xfrm>
        </p:spPr>
        <p:txBody>
          <a:bodyPr>
            <a:noAutofit/>
          </a:bodyPr>
          <a:lstStyle/>
          <a:p>
            <a:pPr marL="0" indent="0" algn="r">
              <a:spcBef>
                <a:spcPts val="300"/>
              </a:spcBef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الجزء 2 – اعتراف مرثا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عدد 17 – كان لعازر بالحقيقة ميتاً منذ أربعة ايام – بدأت عملية التحلل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الأعداد 18-19   أقيم حداد رسمي لمدة 7 أيام، وسط بكاء وحزن من الأقارب. عادة ما يتم الدفن في نفس يوم الوفاة.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الأعداد 21-22   آمنت مرثا أن يسوع يستطيع أن يشفي لعازر (مثل مريم أختها – عدد 32) لا أن يستطيع يسوع إقامته على الرغم من أنها أكدت إيمانها بقوته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الأعداد 23-24   تكلم يسوع عن القيامة الحالية لا القيامة النهائية</a:t>
            </a:r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399F8E-9F01-774D-B7BE-F919BE23CD76}"/>
              </a:ext>
            </a:extLst>
          </p:cNvPr>
          <p:cNvSpPr txBox="1">
            <a:spLocks/>
          </p:cNvSpPr>
          <p:nvPr/>
        </p:nvSpPr>
        <p:spPr bwMode="black">
          <a:xfrm>
            <a:off x="787941" y="165370"/>
            <a:ext cx="7568117" cy="105058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إقامة لعازر</a:t>
            </a:r>
            <a:b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يوحنا 11: 1-46</a:t>
            </a:r>
          </a:p>
        </p:txBody>
      </p:sp>
    </p:spTree>
    <p:extLst>
      <p:ext uri="{BB962C8B-B14F-4D97-AF65-F5344CB8AC3E}">
        <p14:creationId xmlns:p14="http://schemas.microsoft.com/office/powerpoint/2010/main" val="387492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766EB-C31C-6243-9BCD-63C2451E7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H"/>
          </a:p>
        </p:txBody>
      </p:sp>
      <p:pic>
        <p:nvPicPr>
          <p:cNvPr id="2050" name="Picture 2" descr="John 11:25-26 - Bible verse - DailyVerses.net">
            <a:extLst>
              <a:ext uri="{FF2B5EF4-FFF2-40B4-BE49-F238E27FC236}">
                <a16:creationId xmlns:a16="http://schemas.microsoft.com/office/drawing/2014/main" id="{5A6182D0-F675-C24B-9D37-FFE2F370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4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688470-F00A-2CF2-91DF-356F5C1F26C2}"/>
              </a:ext>
            </a:extLst>
          </p:cNvPr>
          <p:cNvSpPr txBox="1"/>
          <p:nvPr/>
        </p:nvSpPr>
        <p:spPr>
          <a:xfrm>
            <a:off x="174661" y="123290"/>
            <a:ext cx="8794679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1"/>
            <a:endParaRPr lang="en-US" sz="4000" b="1" dirty="0">
              <a:solidFill>
                <a:schemeClr val="bg1"/>
              </a:solidFill>
            </a:endParaRPr>
          </a:p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يوحنا ١١ : ٢٥-٢٦</a:t>
            </a:r>
          </a:p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٢٥ قَالَ لَهَا يَسُوعُ: «أَنَا هُوَ الْقِيَامَةُ وَالْحَيَاةُ. مَنْ آمَنَ بِي وَلَوْ مَاتَ </a:t>
            </a:r>
            <a:r>
              <a:rPr lang="ar-SA" sz="4000" b="1" dirty="0" err="1">
                <a:solidFill>
                  <a:schemeClr val="bg1"/>
                </a:solidFill>
              </a:rPr>
              <a:t>فَسَيَحْيَا</a:t>
            </a:r>
            <a:r>
              <a:rPr lang="ar-SA" sz="4000" b="1" dirty="0">
                <a:solidFill>
                  <a:schemeClr val="bg1"/>
                </a:solidFill>
              </a:rPr>
              <a:t> ٢٦ وَكُلُّ مَنْ كَانَ حَيّاً وَآمَنَ بِي فَلَنْ يَمُوتَ إِلَى الأَبَدِ. أَتُؤْمِنِينَ بِهَذَا؟»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65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" y="1031133"/>
            <a:ext cx="8986345" cy="3967935"/>
          </a:xfrm>
        </p:spPr>
        <p:txBody>
          <a:bodyPr>
            <a:noAutofit/>
          </a:bodyPr>
          <a:lstStyle/>
          <a:p>
            <a:pPr marL="0" indent="0" algn="r">
              <a:spcBef>
                <a:spcPts val="300"/>
              </a:spcBef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الجزء 2 – اعتراف مرثا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عدد 17 – كان لعازر بالحقيقة ميتاً منذ أربعة ايام – بدأت عملية التحلل</a:t>
            </a:r>
          </a:p>
          <a:p>
            <a:pPr algn="r" rtl="1"/>
            <a:r>
              <a:rPr lang="ar-JO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الأعداد 18-19   أقيم حداد رسمي لمدة 7 أيام، وسط بكاء وحزن من الأقارب. عادة ما يتم الدفن في نفس يوم الوفاة.</a:t>
            </a:r>
          </a:p>
          <a:p>
            <a:pPr algn="r" rtl="1"/>
            <a:r>
              <a:rPr lang="ar-JO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الأعداد 21-22   آمنت مرثا أن يسوع يستطيع أن يشفي لعازر (مثل مريم أختها – عدد 32) لا أن يستطيع يسوع إقامته على الرغم من أنها أكدت إيمانها بقوته    </a:t>
            </a:r>
          </a:p>
          <a:p>
            <a:pPr algn="r" rtl="1"/>
            <a:r>
              <a:rPr lang="ar-JO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الأعداد 23-24   تكلم يسوع عن القيامة الحالية لا القيامة النهائية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عدد 26 – اعترفت مرثا بيسوع ( أنظر اعتراف بطرس في متى 16: 16)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TH" sz="1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F3A691-ECB7-3049-AF45-FC6C6B7AECA0}"/>
              </a:ext>
            </a:extLst>
          </p:cNvPr>
          <p:cNvSpPr txBox="1">
            <a:spLocks/>
          </p:cNvSpPr>
          <p:nvPr/>
        </p:nvSpPr>
        <p:spPr bwMode="black">
          <a:xfrm>
            <a:off x="787940" y="-19454"/>
            <a:ext cx="7568117" cy="105058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إقامة لعازر</a:t>
            </a:r>
            <a:b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يوحنا 11: 1-46</a:t>
            </a:r>
          </a:p>
        </p:txBody>
      </p:sp>
    </p:spTree>
    <p:extLst>
      <p:ext uri="{BB962C8B-B14F-4D97-AF65-F5344CB8AC3E}">
        <p14:creationId xmlns:p14="http://schemas.microsoft.com/office/powerpoint/2010/main" val="72000167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1032</Words>
  <Application>Microsoft Macintosh PowerPoint</Application>
  <PresentationFormat>On-screen Show (4:3)</PresentationFormat>
  <Paragraphs>119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FUTURA MEDIUM</vt:lpstr>
      <vt:lpstr>Gill Sans MT</vt:lpstr>
      <vt:lpstr>Times New Roman</vt:lpstr>
      <vt:lpstr>Wingdings</vt:lpstr>
      <vt:lpstr>Parcel</vt:lpstr>
      <vt:lpstr>Office Theme</vt:lpstr>
      <vt:lpstr>Orbit</vt:lpstr>
      <vt:lpstr>إقامة لعازر يوحنا 11: 1-46</vt:lpstr>
      <vt:lpstr>The SupernaturaL BASIS  OF OUR FAITH</vt:lpstr>
      <vt:lpstr>The SupernaturaL BASIS  OF OUR FAITH</vt:lpstr>
      <vt:lpstr>PowerPoint Presentation</vt:lpstr>
      <vt:lpstr>إقامة لعازر يوحنا 11: 1-46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وعظ العهد الجديد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Miracles of Jesus</dc:title>
  <dc:creator>Microsoft Office User</dc:creator>
  <cp:lastModifiedBy>Rick Griffith</cp:lastModifiedBy>
  <cp:revision>15</cp:revision>
  <dcterms:created xsi:type="dcterms:W3CDTF">2022-01-20T05:08:02Z</dcterms:created>
  <dcterms:modified xsi:type="dcterms:W3CDTF">2023-12-09T16:20:10Z</dcterms:modified>
</cp:coreProperties>
</file>