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696" r:id="rId2"/>
    <p:sldMasterId id="2147483708" r:id="rId3"/>
    <p:sldMasterId id="2147483720" r:id="rId4"/>
  </p:sldMasterIdLst>
  <p:notesMasterIdLst>
    <p:notesMasterId r:id="rId19"/>
  </p:notesMasterIdLst>
  <p:handoutMasterIdLst>
    <p:handoutMasterId r:id="rId20"/>
  </p:handoutMasterIdLst>
  <p:sldIdLst>
    <p:sldId id="268" r:id="rId5"/>
    <p:sldId id="263" r:id="rId6"/>
    <p:sldId id="257" r:id="rId7"/>
    <p:sldId id="258" r:id="rId8"/>
    <p:sldId id="259" r:id="rId9"/>
    <p:sldId id="260" r:id="rId10"/>
    <p:sldId id="261" r:id="rId11"/>
    <p:sldId id="262" r:id="rId12"/>
    <p:sldId id="264" r:id="rId13"/>
    <p:sldId id="265" r:id="rId14"/>
    <p:sldId id="266" r:id="rId15"/>
    <p:sldId id="267" r:id="rId16"/>
    <p:sldId id="269" r:id="rId17"/>
    <p:sldId id="288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66"/>
    <p:restoredTop sz="97149"/>
  </p:normalViewPr>
  <p:slideViewPr>
    <p:cSldViewPr snapToGrid="0" snapToObjects="1">
      <p:cViewPr varScale="1">
        <p:scale>
          <a:sx n="72" d="100"/>
          <a:sy n="72" d="100"/>
        </p:scale>
        <p:origin x="1356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116" d="100"/>
          <a:sy n="116" d="100"/>
        </p:scale>
        <p:origin x="219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D2E8F5D-F0E9-5140-A86C-7E4FD90D488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92F362-9DCD-304F-BF97-42AA89289CD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1DD438-64A4-1C46-BFC2-4F0B9B20EFEF}" type="datetimeFigureOut">
              <a:rPr lang="en-TH" smtClean="0"/>
              <a:t>12/03/2023</a:t>
            </a:fld>
            <a:endParaRPr lang="en-T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C367EE-8B36-3849-BA71-D503842E500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F2F7D2-61AB-834F-8B5B-AD7F5E26FCF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598006-2AD1-6343-8BD7-AC09AA1F5DA0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9688403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F7A37E-51AD-7E4F-9DD8-867BA98ECB20}" type="datetimeFigureOut">
              <a:rPr lang="en-TH" smtClean="0"/>
              <a:t>12/03/2023</a:t>
            </a:fld>
            <a:endParaRPr lang="en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B83F27-5C54-384C-9CD1-00E83659BBD5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103870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B83F27-5C54-384C-9CD1-00E83659BBD5}" type="slidenum">
              <a:rPr lang="en-TH" smtClean="0"/>
              <a:t>1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9658985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6C02E-B721-F848-8792-4BCCDDA6A2F2}" type="slidenum">
              <a:rPr kumimoji="0" lang="en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T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38405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6C02E-B721-F848-8792-4BCCDDA6A2F2}" type="slidenum">
              <a:rPr kumimoji="0" lang="en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T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38405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B83F27-5C54-384C-9CD1-00E83659BBD5}" type="slidenum">
              <a:rPr lang="en-TH" smtClean="0"/>
              <a:t>12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4629171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2EDCEA-0CB3-DA48-9F73-F780BAA943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4571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NT Preaching (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np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102240" y="2386744"/>
            <a:ext cx="693952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5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1396" y="4352544"/>
            <a:ext cx="5101209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8470-8A8B-B148-9620-CEAD85EE4C8F}" type="datetimeFigureOut">
              <a:rPr lang="en-TH" smtClean="0"/>
              <a:t>12/03/2023</a:t>
            </a:fld>
            <a:endParaRPr lang="en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BE9-9F13-2440-9BA5-56F4EAA8DA5C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1080044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8470-8A8B-B148-9620-CEAD85EE4C8F}" type="datetimeFigureOut">
              <a:rPr lang="en-TH" smtClean="0"/>
              <a:t>12/03/2023</a:t>
            </a:fld>
            <a:endParaRPr lang="en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BE9-9F13-2440-9BA5-56F4EAA8DA5C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219854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9834" y="937260"/>
            <a:ext cx="1053966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6046" y="937260"/>
            <a:ext cx="4716174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8470-8A8B-B148-9620-CEAD85EE4C8F}" type="datetimeFigureOut">
              <a:rPr lang="en-TH" smtClean="0"/>
              <a:t>12/03/2023</a:t>
            </a:fld>
            <a:endParaRPr lang="en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BE9-9F13-2440-9BA5-56F4EAA8DA5C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4007414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7C0CB-774C-3546-A547-7786514DB5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18AC84-A409-7240-B29E-24F73A4575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68BBBF-1A11-7746-9519-57C0F141E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8470-8A8B-B148-9620-CEAD85EE4C8F}" type="datetimeFigureOut">
              <a:rPr lang="en-TH" smtClean="0"/>
              <a:t>12/03/2023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CF4618-5212-0345-93AA-3E9EAEF0D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3B6F22-CEE1-2E4D-89B4-C16259673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BE9-9F13-2440-9BA5-56F4EAA8DA5C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1750448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1E3D8-B9A6-844C-8513-99922B71A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9C619A-BF21-034F-974C-A897BE7D0C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1CDB80-463B-5E4C-BCA9-077CD5B87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8470-8A8B-B148-9620-CEAD85EE4C8F}" type="datetimeFigureOut">
              <a:rPr lang="en-TH" smtClean="0"/>
              <a:t>12/03/2023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660215-4DF8-E744-8106-3D0849225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0275C8-24A4-DE40-940C-4035F210E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BE9-9F13-2440-9BA5-56F4EAA8DA5C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40718023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1BEBE-64A2-794F-AEB0-89A8FBF92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DB0ED2-0799-2A4B-B6E9-28F26E5BCF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C50FB6-E065-DF4A-ACF2-A5FEDB458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8470-8A8B-B148-9620-CEAD85EE4C8F}" type="datetimeFigureOut">
              <a:rPr lang="en-TH" smtClean="0"/>
              <a:t>12/03/2023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9FE7CB-0BBB-CC48-9B0C-00887A4E9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5F2ED2-BAE4-0B45-9E62-12CB73370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BE9-9F13-2440-9BA5-56F4EAA8DA5C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5351593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346F6-2E1B-A34C-B4F8-599D8CA5F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9B4364-2C38-3549-9EE2-55578AFDDE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225E7E-F1B7-DF48-9F45-B17C0537FD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E81A08-8616-3D46-9C07-F80ACAD23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8470-8A8B-B148-9620-CEAD85EE4C8F}" type="datetimeFigureOut">
              <a:rPr lang="en-TH" smtClean="0"/>
              <a:t>12/03/2023</a:t>
            </a:fld>
            <a:endParaRPr lang="en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2CB03A-829C-7549-BA91-5DD5332D6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73AD03-FA83-0B4D-BE52-9AA789A78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BE9-9F13-2440-9BA5-56F4EAA8DA5C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5451452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57F06-D7D3-BB45-B6CB-4D2B91755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7DEF9C-5F19-624E-9508-C84F712022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B29743-3F58-C84A-9802-325D35AF04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E2063D-DECA-2C43-AE49-BA4DBC269A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856F28-34FA-B042-B593-DBA240DD7C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8FBD008-B8D7-D04A-ABA8-374E9691B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8470-8A8B-B148-9620-CEAD85EE4C8F}" type="datetimeFigureOut">
              <a:rPr lang="en-TH" smtClean="0"/>
              <a:t>12/03/2023</a:t>
            </a:fld>
            <a:endParaRPr lang="en-T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14ADEA4-B75B-AA4F-B5B8-8B8B5BFD4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894886-4DA6-2945-8873-818E4E695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BE9-9F13-2440-9BA5-56F4EAA8DA5C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42264252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87D91-327E-E14D-B221-DB26D842C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BDEFC5-19F3-324A-844D-76F24D048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8470-8A8B-B148-9620-CEAD85EE4C8F}" type="datetimeFigureOut">
              <a:rPr lang="en-TH" smtClean="0"/>
              <a:t>12/03/2023</a:t>
            </a:fld>
            <a:endParaRPr lang="en-T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6A5734-9C51-AD4D-8A1A-F0084C30E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4A435B-B57F-4045-9DB2-EA64D38B2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BE9-9F13-2440-9BA5-56F4EAA8DA5C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7367332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B3E9B8-0AFC-5746-B667-6170C5087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8470-8A8B-B148-9620-CEAD85EE4C8F}" type="datetimeFigureOut">
              <a:rPr lang="en-TH" smtClean="0"/>
              <a:t>12/03/2023</a:t>
            </a:fld>
            <a:endParaRPr lang="en-T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4D166A-9256-7548-991B-D30996C2B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CCAEFF-8AD3-9747-BDF7-BBEC3790E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BE9-9F13-2440-9BA5-56F4EAA8DA5C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2796492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6F6C6-FD1A-A140-84C9-12B08FAAB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08AAD7-F652-1247-BA4C-92B3A3AFA3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0D7B37-F987-1F45-85E7-9428189571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8DDAE5-8091-2045-8900-0449F23F5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8470-8A8B-B148-9620-CEAD85EE4C8F}" type="datetimeFigureOut">
              <a:rPr lang="en-TH" smtClean="0"/>
              <a:t>12/03/2023</a:t>
            </a:fld>
            <a:endParaRPr lang="en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D24B2D-D4C5-3445-8284-82E3FEF63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35CF41-20D8-0E42-82CD-20595DC83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BE9-9F13-2440-9BA5-56F4EAA8DA5C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047756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8470-8A8B-B148-9620-CEAD85EE4C8F}" type="datetimeFigureOut">
              <a:rPr lang="en-TH" smtClean="0"/>
              <a:t>12/03/2023</a:t>
            </a:fld>
            <a:endParaRPr lang="en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BE9-9F13-2440-9BA5-56F4EAA8DA5C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6393447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9E54F-1880-1E4B-857A-67F07D8FD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22B476-F143-2F44-BDAB-18B7D76C33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2FC1A8-CE74-5644-B848-06F0042A8C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84451F-3884-EF4A-A8AA-F8E9F346D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8470-8A8B-B148-9620-CEAD85EE4C8F}" type="datetimeFigureOut">
              <a:rPr lang="en-TH" smtClean="0"/>
              <a:t>12/03/2023</a:t>
            </a:fld>
            <a:endParaRPr lang="en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C0FAA0-7549-9646-B9E4-F4D63CCE2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C8D47C-5B0F-1144-ACF2-18A4851A4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BE9-9F13-2440-9BA5-56F4EAA8DA5C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8876667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E1690-E525-124E-8197-5C1D262B4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D32669-26D1-6F48-BD86-A8AB24A97E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EE940F-05C9-994A-98C6-1DF48BE43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8470-8A8B-B148-9620-CEAD85EE4C8F}" type="datetimeFigureOut">
              <a:rPr lang="en-TH" smtClean="0"/>
              <a:t>12/03/2023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9AFD75-1732-D943-892E-DE5544626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AF4AE3-E163-D242-8051-A9398F673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BE9-9F13-2440-9BA5-56F4EAA8DA5C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8672610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6677ACC-F5D7-2942-9E03-AF16A0B97D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B44D66-105F-A14C-8B89-746AC494E8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2ACF06-E96C-2843-83FD-FCD1516A8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8470-8A8B-B148-9620-CEAD85EE4C8F}" type="datetimeFigureOut">
              <a:rPr lang="en-TH" smtClean="0"/>
              <a:t>12/03/2023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CF15-6473-C044-AE13-97CA8E658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4552C0-80FD-3145-B4DB-74E23EFB6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BE9-9F13-2440-9BA5-56F4EAA8DA5C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0741632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102241" y="2386744"/>
            <a:ext cx="693952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2625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1396" y="4352544"/>
            <a:ext cx="5101209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42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1425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8470-8A8B-B148-9620-CEAD85EE4C8F}" type="datetimeFigureOut">
              <a:rPr lang="en-TH" smtClean="0"/>
              <a:t>12/03/2023</a:t>
            </a:fld>
            <a:endParaRPr lang="en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BE9-9F13-2440-9BA5-56F4EAA8DA5C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3437906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8470-8A8B-B148-9620-CEAD85EE4C8F}" type="datetimeFigureOut">
              <a:rPr lang="en-TH" smtClean="0"/>
              <a:t>12/03/2023</a:t>
            </a:fld>
            <a:endParaRPr lang="en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BE9-9F13-2440-9BA5-56F4EAA8DA5C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5391200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106424" y="2386744"/>
            <a:ext cx="6940296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2625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1396" y="4352465"/>
            <a:ext cx="5101209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1425">
                <a:solidFill>
                  <a:schemeClr val="tx1"/>
                </a:solidFill>
              </a:defRPr>
            </a:lvl1pPr>
            <a:lvl2pPr marL="342900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8470-8A8B-B148-9620-CEAD85EE4C8F}" type="datetimeFigureOut">
              <a:rPr lang="en-TH" smtClean="0"/>
              <a:t>12/03/2023</a:t>
            </a:fld>
            <a:endParaRPr lang="en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BE9-9F13-2440-9BA5-56F4EAA8DA5C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9502059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2240" y="2638044"/>
            <a:ext cx="3288023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3738" y="2638044"/>
            <a:ext cx="3290516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8470-8A8B-B148-9620-CEAD85EE4C8F}" type="datetimeFigureOut">
              <a:rPr lang="en-TH" smtClean="0"/>
              <a:t>12/03/2023</a:t>
            </a:fld>
            <a:endParaRPr lang="en-TH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BE9-9F13-2440-9BA5-56F4EAA8DA5C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0290480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2239" y="2313436"/>
            <a:ext cx="3288024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425" b="0" cap="all" spc="75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342900" indent="0">
              <a:buNone/>
              <a:defRPr sz="1425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2239" y="3143250"/>
            <a:ext cx="3288024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3738" y="3143250"/>
            <a:ext cx="3290516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753738" y="2313436"/>
            <a:ext cx="3290516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425" b="0" cap="all" spc="75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342900" indent="0">
              <a:buNone/>
              <a:defRPr sz="1425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8470-8A8B-B148-9620-CEAD85EE4C8F}" type="datetimeFigureOut">
              <a:rPr lang="en-TH" smtClean="0"/>
              <a:t>12/03/2023</a:t>
            </a:fld>
            <a:endParaRPr lang="en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BE9-9F13-2440-9BA5-56F4EAA8DA5C}" type="slidenum">
              <a:rPr lang="en-TH" smtClean="0"/>
              <a:t>‹#›</a:t>
            </a:fld>
            <a:endParaRPr lang="en-TH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1568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8470-8A8B-B148-9620-CEAD85EE4C8F}" type="datetimeFigureOut">
              <a:rPr lang="en-TH" smtClean="0"/>
              <a:t>12/03/2023</a:t>
            </a:fld>
            <a:endParaRPr lang="en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BE9-9F13-2440-9BA5-56F4EAA8DA5C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4015550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8470-8A8B-B148-9620-CEAD85EE4C8F}" type="datetimeFigureOut">
              <a:rPr lang="en-TH" smtClean="0"/>
              <a:t>12/03/2023</a:t>
            </a:fld>
            <a:endParaRPr lang="en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BE9-9F13-2440-9BA5-56F4EAA8DA5C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620682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106424" y="2386744"/>
            <a:ext cx="6940296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5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1396" y="4352465"/>
            <a:ext cx="5101209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1900">
                <a:solidFill>
                  <a:schemeClr val="tx1"/>
                </a:solidFill>
              </a:defRPr>
            </a:lvl1pPr>
            <a:lvl2pPr marL="457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8470-8A8B-B148-9620-CEAD85EE4C8F}" type="datetimeFigureOut">
              <a:rPr lang="en-TH" smtClean="0"/>
              <a:t>12/03/2023</a:t>
            </a:fld>
            <a:endParaRPr lang="en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BE9-9F13-2440-9BA5-56F4EAA8DA5C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4347053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704" y="2243831"/>
            <a:ext cx="3290594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1575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2060" y="804672"/>
            <a:ext cx="3611880" cy="5248656"/>
          </a:xfrm>
        </p:spPr>
        <p:txBody>
          <a:bodyPr>
            <a:normAutofit/>
          </a:bodyPr>
          <a:lstStyle>
            <a:lvl1pPr>
              <a:defRPr sz="1425">
                <a:solidFill>
                  <a:schemeClr val="tx1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8"/>
            <a:ext cx="284607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8470-8A8B-B148-9620-CEAD85EE4C8F}" type="datetimeFigureOut">
              <a:rPr lang="en-TH" smtClean="0"/>
              <a:t>12/03/2023</a:t>
            </a:fld>
            <a:endParaRPr lang="en-TH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640704" y="6236208"/>
            <a:ext cx="3806398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TH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BE9-9F13-2440-9BA5-56F4EAA8DA5C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812459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" y="0"/>
            <a:ext cx="4571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080" y="2243828"/>
            <a:ext cx="3291840" cy="1143000"/>
          </a:xfrm>
          <a:solidFill>
            <a:srgbClr val="FFFFFF"/>
          </a:solidFill>
          <a:ln>
            <a:solidFill>
              <a:srgbClr val="262626"/>
            </a:solidFill>
          </a:ln>
        </p:spPr>
        <p:txBody>
          <a:bodyPr anchor="ctr" anchorCtr="1">
            <a:noAutofit/>
          </a:bodyPr>
          <a:lstStyle>
            <a:lvl1pPr>
              <a:defRPr sz="1575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2001" y="-42172"/>
            <a:ext cx="4576573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24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21"/>
            <a:ext cx="284607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8B2F8470-8A8B-B148-9620-CEAD85EE4C8F}" type="datetimeFigureOut">
              <a:rPr lang="en-TH" smtClean="0"/>
              <a:t>12/03/2023</a:t>
            </a:fld>
            <a:endParaRPr lang="en-TH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40080" y="6236208"/>
            <a:ext cx="3803904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TH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BE9-9F13-2440-9BA5-56F4EAA8DA5C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0426702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8470-8A8B-B148-9620-CEAD85EE4C8F}" type="datetimeFigureOut">
              <a:rPr lang="en-TH" smtClean="0"/>
              <a:t>12/03/2023</a:t>
            </a:fld>
            <a:endParaRPr lang="en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BE9-9F13-2440-9BA5-56F4EAA8DA5C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6616594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9834" y="937260"/>
            <a:ext cx="1053966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6046" y="937260"/>
            <a:ext cx="4716174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8470-8A8B-B148-9620-CEAD85EE4C8F}" type="datetimeFigureOut">
              <a:rPr lang="en-TH" smtClean="0"/>
              <a:t>12/03/2023</a:t>
            </a:fld>
            <a:endParaRPr lang="en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BE9-9F13-2440-9BA5-56F4EAA8DA5C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40136853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144867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0" indent="0">
              <a:buNone/>
              <a:defRPr sz="1800"/>
            </a:lvl2pPr>
            <a:lvl3pPr marL="914300" indent="0">
              <a:buNone/>
              <a:defRPr sz="1600"/>
            </a:lvl3pPr>
            <a:lvl4pPr marL="1371450" indent="0">
              <a:buNone/>
              <a:defRPr sz="1400"/>
            </a:lvl4pPr>
            <a:lvl5pPr marL="1828600" indent="0">
              <a:buNone/>
              <a:defRPr sz="1400"/>
            </a:lvl5pPr>
            <a:lvl6pPr marL="2285750" indent="0">
              <a:buNone/>
              <a:defRPr sz="1400"/>
            </a:lvl6pPr>
            <a:lvl7pPr marL="2742899" indent="0">
              <a:buNone/>
              <a:defRPr sz="1400"/>
            </a:lvl7pPr>
            <a:lvl8pPr marL="3200047" indent="0">
              <a:buNone/>
              <a:defRPr sz="1400"/>
            </a:lvl8pPr>
            <a:lvl9pPr marL="365719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675657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957292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366268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43927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24377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2239" y="2638044"/>
            <a:ext cx="3288023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3737" y="2638044"/>
            <a:ext cx="3290516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8470-8A8B-B148-9620-CEAD85EE4C8F}" type="datetimeFigureOut">
              <a:rPr lang="en-TH" smtClean="0"/>
              <a:t>12/03/2023</a:t>
            </a:fld>
            <a:endParaRPr lang="en-TH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BE9-9F13-2440-9BA5-56F4EAA8DA5C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90443278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370604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0" indent="0">
              <a:buNone/>
              <a:defRPr sz="2800"/>
            </a:lvl2pPr>
            <a:lvl3pPr marL="914300" indent="0">
              <a:buNone/>
              <a:defRPr sz="2400"/>
            </a:lvl3pPr>
            <a:lvl4pPr marL="1371450" indent="0">
              <a:buNone/>
              <a:defRPr sz="2000"/>
            </a:lvl4pPr>
            <a:lvl5pPr marL="1828600" indent="0">
              <a:buNone/>
              <a:defRPr sz="2000"/>
            </a:lvl5pPr>
            <a:lvl6pPr marL="2285750" indent="0">
              <a:buNone/>
              <a:defRPr sz="2000"/>
            </a:lvl6pPr>
            <a:lvl7pPr marL="2742899" indent="0">
              <a:buNone/>
              <a:defRPr sz="2000"/>
            </a:lvl7pPr>
            <a:lvl8pPr marL="3200047" indent="0">
              <a:buNone/>
              <a:defRPr sz="2000"/>
            </a:lvl8pPr>
            <a:lvl9pPr marL="365719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209390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564400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911176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50" indent="0" algn="ctr">
              <a:buNone/>
              <a:defRPr/>
            </a:lvl2pPr>
            <a:lvl3pPr marL="914300" indent="0" algn="ctr">
              <a:buNone/>
              <a:defRPr/>
            </a:lvl3pPr>
            <a:lvl4pPr marL="1371450" indent="0" algn="ctr">
              <a:buNone/>
              <a:defRPr/>
            </a:lvl4pPr>
            <a:lvl5pPr marL="1828600" indent="0" algn="ctr">
              <a:buNone/>
              <a:defRPr/>
            </a:lvl5pPr>
            <a:lvl6pPr marL="2285750" indent="0" algn="ctr">
              <a:buNone/>
              <a:defRPr/>
            </a:lvl6pPr>
            <a:lvl7pPr marL="2742899" indent="0" algn="ctr">
              <a:buNone/>
              <a:defRPr/>
            </a:lvl7pPr>
            <a:lvl8pPr marL="3200047" indent="0" algn="ctr">
              <a:buNone/>
              <a:defRPr/>
            </a:lvl8pPr>
            <a:lvl9pPr marL="365719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0D556E-1B47-E145-B343-9708077C2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09837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2239" y="2313434"/>
            <a:ext cx="3288024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2239" y="3143250"/>
            <a:ext cx="3288024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3737" y="3143250"/>
            <a:ext cx="3290516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753737" y="2313434"/>
            <a:ext cx="3290516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8470-8A8B-B148-9620-CEAD85EE4C8F}" type="datetimeFigureOut">
              <a:rPr lang="en-TH" smtClean="0"/>
              <a:t>12/03/2023</a:t>
            </a:fld>
            <a:endParaRPr lang="en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BE9-9F13-2440-9BA5-56F4EAA8DA5C}" type="slidenum">
              <a:rPr lang="en-TH" smtClean="0"/>
              <a:t>‹#›</a:t>
            </a:fld>
            <a:endParaRPr lang="en-TH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541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8470-8A8B-B148-9620-CEAD85EE4C8F}" type="datetimeFigureOut">
              <a:rPr lang="en-TH" smtClean="0"/>
              <a:t>12/03/2023</a:t>
            </a:fld>
            <a:endParaRPr lang="en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BE9-9F13-2440-9BA5-56F4EAA8DA5C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646416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8470-8A8B-B148-9620-CEAD85EE4C8F}" type="datetimeFigureOut">
              <a:rPr lang="en-TH" smtClean="0"/>
              <a:t>12/03/2023</a:t>
            </a:fld>
            <a:endParaRPr lang="en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BE9-9F13-2440-9BA5-56F4EAA8DA5C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933931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703" y="2243829"/>
            <a:ext cx="3290594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2060" y="804672"/>
            <a:ext cx="361188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8"/>
            <a:ext cx="284607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8470-8A8B-B148-9620-CEAD85EE4C8F}" type="datetimeFigureOut">
              <a:rPr lang="en-TH" smtClean="0"/>
              <a:t>12/03/2023</a:t>
            </a:fld>
            <a:endParaRPr lang="en-TH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640703" y="6236208"/>
            <a:ext cx="3806398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TH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BE9-9F13-2440-9BA5-56F4EAA8DA5C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536224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" y="0"/>
            <a:ext cx="4571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080" y="2243828"/>
            <a:ext cx="3291840" cy="1143000"/>
          </a:xfrm>
          <a:solidFill>
            <a:srgbClr val="FFFFFF"/>
          </a:solidFill>
          <a:ln>
            <a:solidFill>
              <a:srgbClr val="262626"/>
            </a:solidFill>
          </a:ln>
        </p:spPr>
        <p:txBody>
          <a:bodyPr anchor="ctr" anchorCtr="1">
            <a:no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2000" y="-42172"/>
            <a:ext cx="4576573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9"/>
            <a:ext cx="284607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8B2F8470-8A8B-B148-9620-CEAD85EE4C8F}" type="datetimeFigureOut">
              <a:rPr lang="en-TH" smtClean="0"/>
              <a:t>12/03/2023</a:t>
            </a:fld>
            <a:endParaRPr lang="en-TH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40080" y="6236208"/>
            <a:ext cx="3803904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TH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BE9-9F13-2440-9BA5-56F4EAA8DA5C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758114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606045" y="964692"/>
            <a:ext cx="5937755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6045" y="2638045"/>
            <a:ext cx="5937755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78943" y="6238816"/>
            <a:ext cx="2065310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8B2F8470-8A8B-B148-9620-CEAD85EE4C8F}" type="datetimeFigureOut">
              <a:rPr lang="en-TH" smtClean="0"/>
              <a:t>12/03/2023</a:t>
            </a:fld>
            <a:endParaRPr lang="en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02239" y="6236208"/>
            <a:ext cx="4556664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0112" y="6217920"/>
            <a:ext cx="365760" cy="365760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90EF3BE9-9F13-2440-9BA5-56F4EAA8DA5C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631981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6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44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28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8F4E5B6-C170-DA4E-A73C-F0A336BD4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305048-1026-EC44-97D4-EDA3AE833E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4E3F17-50A6-C84E-90B7-E2C5299426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2F8470-8A8B-B148-9620-CEAD85EE4C8F}" type="datetimeFigureOut">
              <a:rPr lang="en-TH" smtClean="0"/>
              <a:t>12/03/2023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9FA43F-E207-A346-9C73-5E1FEF9FB4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B24FC4-CA72-334F-A3E7-44CFBE888B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EF3BE9-9F13-2440-9BA5-56F4EAA8DA5C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221784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TH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606046" y="964692"/>
            <a:ext cx="5937755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6046" y="2638047"/>
            <a:ext cx="5937755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78944" y="6238816"/>
            <a:ext cx="2065310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8B2F8470-8A8B-B148-9620-CEAD85EE4C8F}" type="datetimeFigureOut">
              <a:rPr lang="en-TH" smtClean="0"/>
              <a:t>12/03/2023</a:t>
            </a:fld>
            <a:endParaRPr lang="en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02239" y="6236208"/>
            <a:ext cx="4556664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0112" y="6217920"/>
            <a:ext cx="365760" cy="365760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825" spc="0" baseline="0">
                <a:solidFill>
                  <a:srgbClr val="FFFFFF"/>
                </a:solidFill>
              </a:defRPr>
            </a:lvl1pPr>
          </a:lstStyle>
          <a:p>
            <a:fld id="{90EF3BE9-9F13-2440-9BA5-56F4EAA8DA5C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181394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1950" kern="1200" cap="all" spc="15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3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2900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14350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685800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857250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985838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114425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013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371600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0" y="3902080"/>
            <a:ext cx="3400425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8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5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fld id="{61F442D0-A11F-2640-8129-5D1BEF7A3C1E}" type="slidenum">
              <a:rPr lang="en-US"/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5030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1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43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14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8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862" indent="-342862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742869" indent="-28572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2875" indent="-22857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600025" indent="-2285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175" indent="-228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325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474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8623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5772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7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13th Sunday of Ordinary Time: The Universal Call to Holiness and Apostolate  – The Corona Retreat">
            <a:extLst>
              <a:ext uri="{FF2B5EF4-FFF2-40B4-BE49-F238E27FC236}">
                <a16:creationId xmlns:a16="http://schemas.microsoft.com/office/drawing/2014/main" id="{0E42F626-938B-9140-BE5D-8548427459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163"/>
            <a:ext cx="9144000" cy="6796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F6DB44F-AE45-C845-A2B2-95CC9D5E39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5728138"/>
            <a:ext cx="9143999" cy="1129862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/>
        </p:spPr>
        <p:txBody>
          <a:bodyPr lIns="91430" tIns="45715" rIns="91430" bIns="45715" anchor="ctr"/>
          <a:lstStyle/>
          <a:p>
            <a:pPr marL="0" marR="0" lvl="0" indent="0" algn="ctr" defTabSz="9143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Tx/>
              <a:buNone/>
              <a:tabLst/>
              <a:defRPr/>
            </a:pPr>
            <a:r>
              <a:rPr kumimoji="0" lang="ar-JO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تم وعظها من قبل مانيك كوريا</a:t>
            </a:r>
            <a:b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ar-JO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في كنيسة الطرق المتقاطعة الدولية في سنغافورة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• CICFamily.com</a:t>
            </a:r>
            <a:b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ar-JO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تم تحميلها من قبل د. ريك جريفيث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• </a:t>
            </a:r>
            <a:r>
              <a:rPr lang="ar-JO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مؤسسة الدراسات اللاهوتية الأردنية</a:t>
            </a:r>
            <a:b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ar-JO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كل الملفات بلغات عديدة للتحميل المجاني على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BibleStudyDownloads.org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FA91319-BF0E-3444-8304-33ACF2BA1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2566" y="134375"/>
            <a:ext cx="6545317" cy="1188720"/>
          </a:xfrm>
        </p:spPr>
        <p:txBody>
          <a:bodyPr>
            <a:normAutofit/>
          </a:bodyPr>
          <a:lstStyle/>
          <a:p>
            <a:r>
              <a:rPr lang="ar-JO" b="1" dirty="0">
                <a:latin typeface="Arial" panose="020B0604020202020204" pitchFamily="34" charset="0"/>
                <a:cs typeface="Arial" panose="020B0604020202020204" pitchFamily="34" charset="0"/>
              </a:rPr>
              <a:t>صيد السمك المعجزي</a:t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ar-JO" b="1" dirty="0">
                <a:latin typeface="Arial" panose="020B0604020202020204" pitchFamily="34" charset="0"/>
                <a:cs typeface="Arial" panose="020B0604020202020204" pitchFamily="34" charset="0"/>
              </a:rPr>
              <a:t>لوقا 5: 1-11</a:t>
            </a:r>
            <a:endParaRPr lang="en-TH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1325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BF12942C-2D55-B44B-BFB4-1645847B77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6350"/>
            <a:ext cx="9144000" cy="430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25379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5DF01-7FED-9548-984B-10158437A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8312" y="346626"/>
            <a:ext cx="5937755" cy="1188720"/>
          </a:xfrm>
        </p:spPr>
        <p:txBody>
          <a:bodyPr>
            <a:normAutofit/>
          </a:bodyPr>
          <a:lstStyle/>
          <a:p>
            <a:r>
              <a:rPr lang="ar-JO" b="1" dirty="0">
                <a:latin typeface="Arial" panose="020B0604020202020204" pitchFamily="34" charset="0"/>
                <a:cs typeface="Arial" panose="020B0604020202020204" pitchFamily="34" charset="0"/>
              </a:rPr>
              <a:t>طبّق – ماذا يعلمنا هذا النص عن التلمذة ؟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7BDC18-B6CB-FD47-89AB-D47BAC6571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99926"/>
            <a:ext cx="9144000" cy="460783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TH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ar-JO" sz="2000" b="1" dirty="0">
                <a:latin typeface="Arial" panose="020B0604020202020204" pitchFamily="34" charset="0"/>
                <a:cs typeface="Arial" panose="020B0604020202020204" pitchFamily="34" charset="0"/>
              </a:rPr>
              <a:t>ع11 – النتيجة – تركوا كل شيء وتبعوه</a:t>
            </a:r>
            <a:endParaRPr lang="en-TH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ar-JO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ماذا يعلمنا هذا النص عن التلمذة ؟</a:t>
            </a:r>
            <a:endParaRPr lang="en-TH" sz="20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ar-JO" sz="2000" dirty="0">
                <a:latin typeface="Arial" panose="020B0604020202020204" pitchFamily="34" charset="0"/>
                <a:cs typeface="Arial" panose="020B0604020202020204" pitchFamily="34" charset="0"/>
              </a:rPr>
              <a:t>أ) تتضمن التوبة سقط بطرس على ركبتيه أمام يسوع</a:t>
            </a:r>
          </a:p>
          <a:p>
            <a:pPr marL="0" indent="0" algn="r">
              <a:buNone/>
            </a:pPr>
            <a:r>
              <a:rPr lang="ar-JO" sz="20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التطبيق</a:t>
            </a:r>
            <a:r>
              <a:rPr lang="ar-JO" sz="2000" b="1" dirty="0">
                <a:latin typeface="Arial" panose="020B0604020202020204" pitchFamily="34" charset="0"/>
                <a:cs typeface="Arial" panose="020B0604020202020204" pitchFamily="34" charset="0"/>
              </a:rPr>
              <a:t>: أطلب الله يومياً اثبت واعبد في حضرته (أشعياء 6: 1-7، 2 كورنثوس 3: 18 وانظر يوحنا 4: 23)</a:t>
            </a:r>
          </a:p>
          <a:p>
            <a:pPr marL="0" indent="0" algn="r">
              <a:buNone/>
            </a:pPr>
            <a:r>
              <a:rPr lang="ar-JO" sz="2000" dirty="0">
                <a:latin typeface="Arial" panose="020B0604020202020204" pitchFamily="34" charset="0"/>
                <a:cs typeface="Arial" panose="020B0604020202020204" pitchFamily="34" charset="0"/>
              </a:rPr>
              <a:t>ب) تتضمن الإيمان المطيع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ar-JO" sz="2000" b="1" dirty="0">
                <a:latin typeface="Arial" panose="020B0604020202020204" pitchFamily="34" charset="0"/>
                <a:cs typeface="Arial" panose="020B0604020202020204" pitchFamily="34" charset="0"/>
              </a:rPr>
              <a:t>ا</a:t>
            </a:r>
            <a:r>
              <a:rPr lang="ar-JO" sz="20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لتطبيق</a:t>
            </a:r>
            <a:r>
              <a:rPr lang="ar-JO" sz="2000" b="1" dirty="0">
                <a:latin typeface="Arial" panose="020B0604020202020204" pitchFamily="34" charset="0"/>
                <a:cs typeface="Arial" panose="020B0604020202020204" pitchFamily="34" charset="0"/>
              </a:rPr>
              <a:t> : دع كلمته تعلمك وتوجهك (يوحنا 8: 31 وانظر يوحنا 2: 5)</a:t>
            </a:r>
          </a:p>
          <a:p>
            <a:pPr marL="0" indent="0" algn="r">
              <a:buNone/>
            </a:pPr>
            <a:r>
              <a:rPr lang="ar-JO" sz="2000" dirty="0">
                <a:latin typeface="Arial" panose="020B0604020202020204" pitchFamily="34" charset="0"/>
                <a:cs typeface="Arial" panose="020B0604020202020204" pitchFamily="34" charset="0"/>
              </a:rPr>
              <a:t>ت) تتضمن تجاوب الحياة كاملة لتبعية يسوع</a:t>
            </a:r>
            <a:r>
              <a:rPr lang="en-TH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ar-J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ar-JO" sz="20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التطبيق</a:t>
            </a:r>
            <a:r>
              <a:rPr lang="ar-JO" sz="2000" b="1" dirty="0">
                <a:latin typeface="Arial" panose="020B0604020202020204" pitchFamily="34" charset="0"/>
                <a:cs typeface="Arial" panose="020B0604020202020204" pitchFamily="34" charset="0"/>
              </a:rPr>
              <a:t>: اخضع لمشيئته وسر في طرقه (متى 10: 25، 16: 24)</a:t>
            </a:r>
          </a:p>
          <a:p>
            <a:pPr marL="0" indent="0" algn="r">
              <a:buNone/>
            </a:pPr>
            <a:r>
              <a:rPr lang="ar-JO" sz="2000" dirty="0">
                <a:latin typeface="Arial" panose="020B0604020202020204" pitchFamily="34" charset="0"/>
                <a:cs typeface="Arial" panose="020B0604020202020204" pitchFamily="34" charset="0"/>
              </a:rPr>
              <a:t>ث) تتضمن قيادة الآخرين للمسيح</a:t>
            </a:r>
            <a:endParaRPr lang="ar-JO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ar-JO" sz="20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التطبيق:</a:t>
            </a:r>
            <a:r>
              <a:rPr lang="ar-JO" sz="2000" b="1" dirty="0">
                <a:latin typeface="Arial" panose="020B0604020202020204" pitchFamily="34" charset="0"/>
                <a:cs typeface="Arial" panose="020B0604020202020204" pitchFamily="34" charset="0"/>
              </a:rPr>
              <a:t> صلّ وتعلم أن تكون تلميذاً يصنع تلاميذ آخرين (متى 4: 19، 28: 19-20)</a:t>
            </a:r>
            <a:endParaRPr lang="en-TH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T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508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A612366-A52A-DE49-AB03-B0C93903B8D8}"/>
              </a:ext>
            </a:extLst>
          </p:cNvPr>
          <p:cNvSpPr txBox="1"/>
          <p:nvPr/>
        </p:nvSpPr>
        <p:spPr>
          <a:xfrm>
            <a:off x="1732123" y="2973314"/>
            <a:ext cx="5679761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ar-JO" sz="5000" b="1" dirty="0">
                <a:latin typeface="Arial" panose="020B0604020202020204" pitchFamily="34" charset="0"/>
                <a:cs typeface="Arial" panose="020B0604020202020204" pitchFamily="34" charset="0"/>
              </a:rPr>
              <a:t>ما الذي ستتركه خلفك      </a:t>
            </a:r>
          </a:p>
          <a:p>
            <a:pPr algn="ctr"/>
            <a:r>
              <a:rPr lang="ar-JO" sz="5000" b="1" dirty="0">
                <a:latin typeface="Arial" panose="020B0604020202020204" pitchFamily="34" charset="0"/>
                <a:cs typeface="Arial" panose="020B0604020202020204" pitchFamily="34" charset="0"/>
              </a:rPr>
              <a:t>حتى تتبع المسيح ؟</a:t>
            </a:r>
            <a:endParaRPr lang="en-TH" sz="5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ar-JO" sz="5000" b="1" dirty="0">
                <a:latin typeface="Arial" panose="020B0604020202020204" pitchFamily="34" charset="0"/>
                <a:cs typeface="Arial" panose="020B0604020202020204" pitchFamily="34" charset="0"/>
              </a:rPr>
              <a:t>من الذي سيأتي معك </a:t>
            </a:r>
          </a:p>
          <a:p>
            <a:pPr algn="ctr"/>
            <a:r>
              <a:rPr lang="ar-JO" sz="5000" b="1" dirty="0">
                <a:latin typeface="Arial" panose="020B0604020202020204" pitchFamily="34" charset="0"/>
                <a:cs typeface="Arial" panose="020B0604020202020204" pitchFamily="34" charset="0"/>
              </a:rPr>
              <a:t>حتى يتبعه ؟</a:t>
            </a:r>
            <a:endParaRPr lang="en-TH" sz="5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Luke 9:23 Meaning of Pick up Your Cross and Follow Me – ConnectUS">
            <a:extLst>
              <a:ext uri="{FF2B5EF4-FFF2-40B4-BE49-F238E27FC236}">
                <a16:creationId xmlns:a16="http://schemas.microsoft.com/office/drawing/2014/main" id="{1D6B0D9B-5B07-7A48-8EFD-077E42F735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800" y="0"/>
            <a:ext cx="6612467" cy="2973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2932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0" y="1417643"/>
            <a:ext cx="2678874" cy="2522151"/>
          </a:xfrm>
        </p:spPr>
        <p:txBody>
          <a:bodyPr/>
          <a:lstStyle/>
          <a:p>
            <a:pPr algn="r"/>
            <a:r>
              <a:rPr lang="en-US" dirty="0"/>
              <a:t>Black</a:t>
            </a:r>
          </a:p>
        </p:txBody>
      </p:sp>
    </p:spTree>
    <p:extLst>
      <p:ext uri="{BB962C8B-B14F-4D97-AF65-F5344CB8AC3E}">
        <p14:creationId xmlns:p14="http://schemas.microsoft.com/office/powerpoint/2010/main" val="4262323091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ar-JO" sz="2800" b="1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معجزات </a:t>
            </a:r>
            <a:r>
              <a:rPr lang="ar-JO" sz="2800" b="1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يسوع</a:t>
            </a:r>
            <a:r>
              <a:rPr lang="en-US" sz="2800" b="1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at BibleStudyDownloads.org</a:t>
            </a:r>
            <a:endParaRPr lang="en-US" sz="1100" b="1" dirty="0">
              <a:solidFill>
                <a:srgbClr val="FFFFFF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1430" tIns="45715" rIns="91430" bIns="45715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457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أحصل على العرض التقديمي والنص مجاناً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4172" y="636982"/>
            <a:ext cx="9232347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2845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6A86C-6756-B749-9CDE-35BC9CC5CD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7935" y="952072"/>
            <a:ext cx="6488130" cy="2401799"/>
          </a:xfr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>
            <a:noAutofit/>
          </a:bodyPr>
          <a:lstStyle/>
          <a:p>
            <a:r>
              <a:rPr lang="ar-JO" sz="4500" dirty="0">
                <a:latin typeface="Arial" panose="020B0604020202020204" pitchFamily="34" charset="0"/>
                <a:cs typeface="Arial" panose="020B0604020202020204" pitchFamily="34" charset="0"/>
              </a:rPr>
              <a:t>معجزات</a:t>
            </a:r>
            <a:br>
              <a:rPr lang="ar-JO" sz="45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ar-JO" sz="4500" dirty="0">
                <a:latin typeface="Arial" panose="020B0604020202020204" pitchFamily="34" charset="0"/>
                <a:cs typeface="Arial" panose="020B0604020202020204" pitchFamily="34" charset="0"/>
              </a:rPr>
              <a:t>يسوع</a:t>
            </a:r>
            <a:endParaRPr lang="en-TH" sz="4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DB098C-338C-9443-8480-BDDE41F1586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TH" dirty="0"/>
          </a:p>
        </p:txBody>
      </p:sp>
      <p:pic>
        <p:nvPicPr>
          <p:cNvPr id="5" name="Picture 2" descr="Timelapse Photography Off Water Fountain">
            <a:extLst>
              <a:ext uri="{FF2B5EF4-FFF2-40B4-BE49-F238E27FC236}">
                <a16:creationId xmlns:a16="http://schemas.microsoft.com/office/drawing/2014/main" id="{5BBC54B6-7ACD-1345-AFE7-FB8E9F06D0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827" y="3429000"/>
            <a:ext cx="1748238" cy="2421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silhouette photo of man on cliff during sunset">
            <a:extLst>
              <a:ext uri="{FF2B5EF4-FFF2-40B4-BE49-F238E27FC236}">
                <a16:creationId xmlns:a16="http://schemas.microsoft.com/office/drawing/2014/main" id="{15D248DD-1680-874A-83AC-4FF589A2D2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174" y="3691671"/>
            <a:ext cx="2861786" cy="190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blue and brown painted wall">
            <a:extLst>
              <a:ext uri="{FF2B5EF4-FFF2-40B4-BE49-F238E27FC236}">
                <a16:creationId xmlns:a16="http://schemas.microsoft.com/office/drawing/2014/main" id="{027F41E0-7CB0-D241-A3C1-910BF01211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906" y="3429000"/>
            <a:ext cx="1826335" cy="2434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5934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6A86C-6756-B749-9CDE-35BC9CC5CD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7935" y="952073"/>
            <a:ext cx="6488130" cy="2401799"/>
          </a:xfr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>
            <a:noAutofit/>
          </a:bodyPr>
          <a:lstStyle/>
          <a:p>
            <a:r>
              <a:rPr lang="en-TH" sz="4500" dirty="0">
                <a:latin typeface="Chalkduster" panose="03050602040202020205" pitchFamily="66" charset="77"/>
              </a:rPr>
              <a:t>The Miracles of Jesus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DB098C-338C-9443-8480-BDDE41F1586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TH" dirty="0"/>
          </a:p>
        </p:txBody>
      </p:sp>
      <p:pic>
        <p:nvPicPr>
          <p:cNvPr id="5" name="Picture 2" descr="Timelapse Photography Off Water Fountain">
            <a:extLst>
              <a:ext uri="{FF2B5EF4-FFF2-40B4-BE49-F238E27FC236}">
                <a16:creationId xmlns:a16="http://schemas.microsoft.com/office/drawing/2014/main" id="{5BBC54B6-7ACD-1345-AFE7-FB8E9F06D0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827" y="3429001"/>
            <a:ext cx="1748238" cy="2421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silhouette photo of man on cliff during sunset">
            <a:extLst>
              <a:ext uri="{FF2B5EF4-FFF2-40B4-BE49-F238E27FC236}">
                <a16:creationId xmlns:a16="http://schemas.microsoft.com/office/drawing/2014/main" id="{15D248DD-1680-874A-83AC-4FF589A2D2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174" y="3691672"/>
            <a:ext cx="2861786" cy="190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blue and brown painted wall">
            <a:extLst>
              <a:ext uri="{FF2B5EF4-FFF2-40B4-BE49-F238E27FC236}">
                <a16:creationId xmlns:a16="http://schemas.microsoft.com/office/drawing/2014/main" id="{027F41E0-7CB0-D241-A3C1-910BF01211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907" y="3429000"/>
            <a:ext cx="1826335" cy="2434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B3B0C12-521D-9D49-80B2-3E1E90FA81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E3A73D1-CBF8-2449-ADBB-A6706D26FE6C}"/>
              </a:ext>
            </a:extLst>
          </p:cNvPr>
          <p:cNvSpPr txBox="1"/>
          <p:nvPr/>
        </p:nvSpPr>
        <p:spPr>
          <a:xfrm>
            <a:off x="5658678" y="592667"/>
            <a:ext cx="29287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الأسبوع الماضي</a:t>
            </a:r>
            <a:endParaRPr lang="en-TH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2491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5DF01-7FED-9548-984B-10158437A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JO" b="1" dirty="0">
                <a:latin typeface="Arial" panose="020B0604020202020204" pitchFamily="34" charset="0"/>
                <a:cs typeface="Arial" panose="020B0604020202020204" pitchFamily="34" charset="0"/>
              </a:rPr>
              <a:t>سياق لوقا 5</a:t>
            </a:r>
            <a:br>
              <a:rPr lang="ar-JO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ar-JO" b="1" dirty="0">
                <a:latin typeface="Arial" panose="020B0604020202020204" pitchFamily="34" charset="0"/>
                <a:cs typeface="Arial" panose="020B0604020202020204" pitchFamily="34" charset="0"/>
              </a:rPr>
              <a:t>سياق لوقا 5</a:t>
            </a:r>
            <a:endParaRPr lang="en-TH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7BDC18-B6CB-FD47-89AB-D47BAC6571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133" y="2370119"/>
            <a:ext cx="8398934" cy="3658147"/>
          </a:xfrm>
        </p:spPr>
        <p:txBody>
          <a:bodyPr>
            <a:normAutofit lnSpcReduction="10000"/>
          </a:bodyPr>
          <a:lstStyle/>
          <a:p>
            <a:pPr algn="r" rtl="1"/>
            <a:r>
              <a:rPr lang="ar-JO" sz="2000" b="1" dirty="0">
                <a:latin typeface="Arial" panose="020B0604020202020204" pitchFamily="34" charset="0"/>
                <a:cs typeface="Arial" panose="020B0604020202020204" pitchFamily="34" charset="0"/>
              </a:rPr>
              <a:t>في لوقا 4 حدثت 3 أمور</a:t>
            </a:r>
          </a:p>
          <a:p>
            <a:pPr algn="r" rtl="1"/>
            <a:r>
              <a:rPr lang="ar-JO" sz="2000" b="1" dirty="0">
                <a:latin typeface="Arial" panose="020B0604020202020204" pitchFamily="34" charset="0"/>
                <a:cs typeface="Arial" panose="020B0604020202020204" pitchFamily="34" charset="0"/>
              </a:rPr>
              <a:t>1) جرب يسوع في البرية (الأعداد 1-13)</a:t>
            </a:r>
            <a:endParaRPr lang="en-TH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/>
            <a:r>
              <a:rPr lang="ar-JO" sz="2000" b="1" dirty="0">
                <a:latin typeface="Arial" panose="020B0604020202020204" pitchFamily="34" charset="0"/>
                <a:cs typeface="Arial" panose="020B0604020202020204" pitchFamily="34" charset="0"/>
              </a:rPr>
              <a:t>2) بدأ خدمته بالوعظ في مجمع الناصرة – أعلن التتميم المسياني لنبوة أشعياء 61: 1-2  (الأعداد 14-30)</a:t>
            </a:r>
          </a:p>
          <a:p>
            <a:pPr algn="r" rtl="1"/>
            <a:r>
              <a:rPr lang="ar-JO" sz="2000" b="1" dirty="0">
                <a:latin typeface="Arial" panose="020B0604020202020204" pitchFamily="34" charset="0"/>
                <a:cs typeface="Arial" panose="020B0604020202020204" pitchFamily="34" charset="0"/>
              </a:rPr>
              <a:t>3) شفى يسوع المرضى وحرر المسكونيين بأرواح شريرة (الأعداد 31-44)</a:t>
            </a:r>
            <a:endParaRPr lang="en-TH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TH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TH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ar-JO" sz="3600" b="1" dirty="0"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يسوع المسيح حاصل على الدكتوراه</a:t>
            </a:r>
            <a:endParaRPr lang="en-TH" sz="3600" b="1" dirty="0">
              <a:highlight>
                <a:srgbClr val="00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ar-JO" sz="3600" b="1" dirty="0"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وعظ، شفاء وتحرير</a:t>
            </a:r>
            <a:endParaRPr lang="en-TH" sz="3600" b="1" dirty="0">
              <a:highlight>
                <a:srgbClr val="00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T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7051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e Beginning of Jesus&amp;#39; Ministry | SeekGrowLove.com">
            <a:extLst>
              <a:ext uri="{FF2B5EF4-FFF2-40B4-BE49-F238E27FC236}">
                <a16:creationId xmlns:a16="http://schemas.microsoft.com/office/drawing/2014/main" id="{8A92F990-74F7-5C48-BE2D-889CCB98B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3512"/>
            <a:ext cx="9145419" cy="653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75955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5DF01-7FED-9548-984B-10158437A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JO" b="1" dirty="0">
                <a:latin typeface="Arial" panose="020B0604020202020204" pitchFamily="34" charset="0"/>
                <a:cs typeface="Arial" panose="020B0604020202020204" pitchFamily="34" charset="0"/>
              </a:rPr>
              <a:t>النص: لوقا 5: 1-11</a:t>
            </a:r>
            <a:endParaRPr lang="en-TH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7BDC18-B6CB-FD47-89AB-D47BAC6571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133" y="2370119"/>
            <a:ext cx="8398934" cy="3658147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ar-JO" sz="2000" b="1" dirty="0">
                <a:latin typeface="Arial" panose="020B0604020202020204" pitchFamily="34" charset="0"/>
                <a:cs typeface="Arial" panose="020B0604020202020204" pitchFamily="34" charset="0"/>
              </a:rPr>
              <a:t>ع1 – من عبارة تعبر عن قصد عام في لوقا 4: 43 إلى مثال محدد</a:t>
            </a:r>
          </a:p>
          <a:p>
            <a:pPr marL="0" indent="0" algn="r">
              <a:buNone/>
            </a:pPr>
            <a:r>
              <a:rPr lang="ar-JO" sz="2000" b="1" dirty="0">
                <a:latin typeface="Arial" panose="020B0604020202020204" pitchFamily="34" charset="0"/>
                <a:cs typeface="Arial" panose="020B0604020202020204" pitchFamily="34" charset="0"/>
              </a:rPr>
              <a:t>وإذ كان الجمع يزدحم عليه ليسمع كلمة الله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ar-JO" sz="2000" b="1" dirty="0">
                <a:latin typeface="Arial" panose="020B0604020202020204" pitchFamily="34" charset="0"/>
                <a:cs typeface="Arial" panose="020B0604020202020204" pitchFamily="34" charset="0"/>
              </a:rPr>
              <a:t>ع2 – قاربين في البحيرة – الصيادون يغسلون شباكهم أي أن عملهم قد انتهى</a:t>
            </a:r>
          </a:p>
          <a:p>
            <a:pPr marL="0" indent="0" algn="r">
              <a:buNone/>
            </a:pPr>
            <a:r>
              <a:rPr lang="ar-JO" sz="2000" b="1" dirty="0">
                <a:latin typeface="Arial" panose="020B0604020202020204" pitchFamily="34" charset="0"/>
                <a:cs typeface="Arial" panose="020B0604020202020204" pitchFamily="34" charset="0"/>
              </a:rPr>
              <a:t>ع3 – يستخدم يسوع سفينة سمعان لتكون منبراً لتعليم الجموع</a:t>
            </a:r>
          </a:p>
          <a:p>
            <a:pPr marL="0" indent="0" algn="r">
              <a:buNone/>
            </a:pPr>
            <a:r>
              <a:rPr lang="ar-JO" sz="2000" b="1" dirty="0">
                <a:latin typeface="Arial" panose="020B0604020202020204" pitchFamily="34" charset="0"/>
                <a:cs typeface="Arial" panose="020B0604020202020204" pitchFamily="34" charset="0"/>
              </a:rPr>
              <a:t>ع4 – عندما نظن أن عملنا قد انتهى فإن عمل يسوع يبدأ</a:t>
            </a:r>
            <a:endParaRPr lang="en-TH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TH" dirty="0"/>
          </a:p>
          <a:p>
            <a:pPr marL="0" indent="0">
              <a:buNone/>
            </a:pPr>
            <a:endParaRPr lang="en-TH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F35EA5-CDE4-2243-BCEC-65D6A2EA7885}"/>
              </a:ext>
            </a:extLst>
          </p:cNvPr>
          <p:cNvSpPr txBox="1"/>
          <p:nvPr/>
        </p:nvSpPr>
        <p:spPr>
          <a:xfrm>
            <a:off x="838199" y="4665134"/>
            <a:ext cx="7306734" cy="138499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effectLst>
            <a:glow rad="127000">
              <a:srgbClr val="FFFF00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algn="r"/>
            <a:r>
              <a:rPr lang="ar-JO" sz="2800" b="1" dirty="0"/>
              <a:t>قال لسمعان ابعد </a:t>
            </a:r>
            <a:r>
              <a:rPr lang="ar-JO" sz="2800" b="1" u="sng" dirty="0"/>
              <a:t>إلى العمق </a:t>
            </a:r>
            <a:r>
              <a:rPr lang="ar-JO" sz="2800" b="1" dirty="0"/>
              <a:t>وألقوا شباككم للصيد فأجاب سمعان وقال له يا معلم قد تعبنا الليل كله ولم نأخذ شيئاً ولكن </a:t>
            </a:r>
            <a:r>
              <a:rPr lang="ar-JO" sz="2800" b="1" u="sng" dirty="0"/>
              <a:t>على كلمتك </a:t>
            </a:r>
            <a:r>
              <a:rPr lang="ar-JO" sz="2800" b="1" dirty="0"/>
              <a:t>ألقي الشبكة (لوقا 5: 5)</a:t>
            </a:r>
            <a:endParaRPr lang="en-TH" sz="2800" b="1" dirty="0"/>
          </a:p>
        </p:txBody>
      </p:sp>
    </p:spTree>
    <p:extLst>
      <p:ext uri="{BB962C8B-B14F-4D97-AF65-F5344CB8AC3E}">
        <p14:creationId xmlns:p14="http://schemas.microsoft.com/office/powerpoint/2010/main" val="663194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13th Sunday of Ordinary Time: The Universal Call to Holiness and Apostolate  – The Corona Retreat">
            <a:extLst>
              <a:ext uri="{FF2B5EF4-FFF2-40B4-BE49-F238E27FC236}">
                <a16:creationId xmlns:a16="http://schemas.microsoft.com/office/drawing/2014/main" id="{0E42F626-938B-9140-BE5D-8548427459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163"/>
            <a:ext cx="9144000" cy="6796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61721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5DF01-7FED-9548-984B-10158437A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JO" sz="3200" b="1" dirty="0">
                <a:latin typeface="Arial" panose="020B0604020202020204" pitchFamily="34" charset="0"/>
                <a:cs typeface="Arial" panose="020B0604020202020204" pitchFamily="34" charset="0"/>
              </a:rPr>
              <a:t>النص : لوقا 5: 1-11</a:t>
            </a:r>
            <a:endParaRPr lang="en-TH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7BDC18-B6CB-FD47-89AB-D47BAC6571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133" y="2370119"/>
            <a:ext cx="8398934" cy="3658147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ar-JO" sz="2000" b="1" dirty="0">
                <a:latin typeface="Arial" panose="020B0604020202020204" pitchFamily="34" charset="0"/>
                <a:cs typeface="Arial" panose="020B0604020202020204" pitchFamily="34" charset="0"/>
              </a:rPr>
              <a:t>ع6 – أمسكوا سمكاً كثيراً جداً وصارت شبكتهم تتمزق – سمك أكثر من أن يمسكوه بأنفسهم</a:t>
            </a:r>
            <a:r>
              <a:rPr lang="en-TH" sz="2000" b="1" dirty="0">
                <a:latin typeface="Arial" panose="020B0604020202020204" pitchFamily="34" charset="0"/>
                <a:cs typeface="Arial" panose="020B0604020202020204" pitchFamily="34" charset="0"/>
              </a:rPr>
              <a:t> .</a:t>
            </a:r>
            <a:endParaRPr lang="ar-JO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ar-JO" sz="2000" b="1" dirty="0">
                <a:latin typeface="Arial" panose="020B0604020202020204" pitchFamily="34" charset="0"/>
                <a:cs typeface="Arial" panose="020B0604020202020204" pitchFamily="34" charset="0"/>
              </a:rPr>
              <a:t>ع7 طلبوا المساعدة من القارب الآخر – ممتلئ وبدأ بالغرق</a:t>
            </a:r>
          </a:p>
          <a:p>
            <a:pPr marL="0" indent="0" algn="r">
              <a:buNone/>
            </a:pPr>
            <a:r>
              <a:rPr lang="ar-JO" sz="2000" b="1" dirty="0">
                <a:latin typeface="Arial" panose="020B0604020202020204" pitchFamily="34" charset="0"/>
                <a:cs typeface="Arial" panose="020B0604020202020204" pitchFamily="34" charset="0"/>
              </a:rPr>
              <a:t>ليس هناك معجزة واحدة من معجزات يسوع ليست مغيرة وفيها وفرة في نفس الوقت </a:t>
            </a:r>
          </a:p>
          <a:p>
            <a:pPr marL="0" indent="0" algn="r">
              <a:buNone/>
            </a:pPr>
            <a:r>
              <a:rPr lang="ar-JO" sz="2000" b="1" dirty="0">
                <a:latin typeface="Arial" panose="020B0604020202020204" pitchFamily="34" charset="0"/>
                <a:cs typeface="Arial" panose="020B0604020202020204" pitchFamily="34" charset="0"/>
              </a:rPr>
              <a:t>ع8 رد سمعان كان مهماً بشكل مساوي – إعلان عدم الإستحقاق</a:t>
            </a:r>
          </a:p>
          <a:p>
            <a:pPr marL="0" indent="0" algn="r">
              <a:buNone/>
            </a:pPr>
            <a:r>
              <a:rPr lang="ar-JO" sz="2000" b="1" dirty="0">
                <a:latin typeface="Arial" panose="020B0604020202020204" pitchFamily="34" charset="0"/>
                <a:cs typeface="Arial" panose="020B0604020202020204" pitchFamily="34" charset="0"/>
              </a:rPr>
              <a:t>رأى يسوع في كل مجده وشعر بخزيه</a:t>
            </a:r>
            <a:r>
              <a:rPr lang="en-TH" sz="20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ar-JO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ar-JO" sz="2000" b="1" dirty="0">
                <a:latin typeface="Arial" panose="020B0604020202020204" pitchFamily="34" charset="0"/>
                <a:cs typeface="Arial" panose="020B0604020202020204" pitchFamily="34" charset="0"/>
              </a:rPr>
              <a:t>ع 9و10  كانت النتيجة مدهشة من كل النواحي</a:t>
            </a:r>
            <a:endParaRPr lang="en-TH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TH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T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0BBAB3-005C-AC4A-8113-6A7BC0608041}"/>
              </a:ext>
            </a:extLst>
          </p:cNvPr>
          <p:cNvSpPr txBox="1"/>
          <p:nvPr/>
        </p:nvSpPr>
        <p:spPr>
          <a:xfrm>
            <a:off x="821266" y="5123867"/>
            <a:ext cx="7306734" cy="43088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effectLst>
            <a:glow rad="127000">
              <a:srgbClr val="FFFF00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algn="r"/>
            <a:r>
              <a:rPr lang="ar-JO" sz="2200" dirty="0">
                <a:latin typeface="Arial" panose="020B0604020202020204" pitchFamily="34" charset="0"/>
                <a:cs typeface="Arial" panose="020B0604020202020204" pitchFamily="34" charset="0"/>
              </a:rPr>
              <a:t>فقال يسوع لسمعان لا تخف من الآن تكون تصطاد الناس (لوقا 5: 10ب)</a:t>
            </a:r>
            <a:endParaRPr lang="en-TH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4605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5DF01-7FED-9548-984B-10158437A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8312" y="346626"/>
            <a:ext cx="5937755" cy="1188720"/>
          </a:xfrm>
        </p:spPr>
        <p:txBody>
          <a:bodyPr>
            <a:normAutofit/>
          </a:bodyPr>
          <a:lstStyle/>
          <a:p>
            <a:r>
              <a:rPr lang="ar-JO" sz="3200" b="1" dirty="0">
                <a:latin typeface="Arial" panose="020B0604020202020204" pitchFamily="34" charset="0"/>
                <a:cs typeface="Arial" panose="020B0604020202020204" pitchFamily="34" charset="0"/>
              </a:rPr>
              <a:t>النص : لوقا 5: 1-11</a:t>
            </a:r>
            <a:endParaRPr lang="en-TH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7BDC18-B6CB-FD47-89AB-D47BAC6571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066" y="1599926"/>
            <a:ext cx="8398934" cy="365814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TH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ar-JO" dirty="0">
                <a:latin typeface="Arial" panose="020B0604020202020204" pitchFamily="34" charset="0"/>
                <a:cs typeface="Arial" panose="020B0604020202020204" pitchFamily="34" charset="0"/>
              </a:rPr>
              <a:t>ع11 النتيجة – تركوا كل شيء وتبعوه</a:t>
            </a:r>
            <a:endParaRPr lang="en-TH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ar-JO" u="sng" dirty="0">
                <a:latin typeface="Arial" panose="020B0604020202020204" pitchFamily="34" charset="0"/>
                <a:cs typeface="Arial" panose="020B0604020202020204" pitchFamily="34" charset="0"/>
              </a:rPr>
              <a:t>ماذا يعلمنا هذا النص عن التلمذة ؟</a:t>
            </a:r>
            <a:endParaRPr lang="en-TH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T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589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4.xml><?xml version="1.0" encoding="utf-8"?>
<a:theme xmlns:a="http://schemas.openxmlformats.org/drawingml/2006/main" name="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505</TotalTime>
  <Words>508</Words>
  <Application>Microsoft Office PowerPoint</Application>
  <PresentationFormat>On-screen Show (4:3)</PresentationFormat>
  <Paragraphs>57</Paragraphs>
  <Slides>14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Arial</vt:lpstr>
      <vt:lpstr>Calibri</vt:lpstr>
      <vt:lpstr>Calibri Light</vt:lpstr>
      <vt:lpstr>Chalkduster</vt:lpstr>
      <vt:lpstr>Gill Sans MT</vt:lpstr>
      <vt:lpstr>Times New Roman</vt:lpstr>
      <vt:lpstr>Wingdings</vt:lpstr>
      <vt:lpstr>Parcel</vt:lpstr>
      <vt:lpstr>Office Theme</vt:lpstr>
      <vt:lpstr>1_Parcel</vt:lpstr>
      <vt:lpstr>Orbit</vt:lpstr>
      <vt:lpstr>صيد السمك المعجزي لوقا 5: 1-11</vt:lpstr>
      <vt:lpstr>معجزات يسوع</vt:lpstr>
      <vt:lpstr>The Miracles of Jesus</vt:lpstr>
      <vt:lpstr>سياق لوقا 5 سياق لوقا 5</vt:lpstr>
      <vt:lpstr>PowerPoint Presentation</vt:lpstr>
      <vt:lpstr>النص: لوقا 5: 1-11</vt:lpstr>
      <vt:lpstr>PowerPoint Presentation</vt:lpstr>
      <vt:lpstr>النص : لوقا 5: 1-11</vt:lpstr>
      <vt:lpstr>النص : لوقا 5: 1-11</vt:lpstr>
      <vt:lpstr>PowerPoint Presentation</vt:lpstr>
      <vt:lpstr>طبّق – ماذا يعلمنا هذا النص عن التلمذة ؟</vt:lpstr>
      <vt:lpstr>PowerPoint Presentation</vt:lpstr>
      <vt:lpstr>Black</vt:lpstr>
      <vt:lpstr> معجزات يسوعat BibleStudyDownloads.org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Miracles of Jesus</dc:title>
  <dc:creator>Microsoft Office User</dc:creator>
  <cp:lastModifiedBy>Rami Jwainat</cp:lastModifiedBy>
  <cp:revision>9</cp:revision>
  <cp:lastPrinted>2021-12-08T06:23:45Z</cp:lastPrinted>
  <dcterms:created xsi:type="dcterms:W3CDTF">2021-12-08T02:37:29Z</dcterms:created>
  <dcterms:modified xsi:type="dcterms:W3CDTF">2023-12-03T20:15:29Z</dcterms:modified>
</cp:coreProperties>
</file>