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5" r:id="rId2"/>
  </p:sldMasterIdLst>
  <p:notesMasterIdLst>
    <p:notesMasterId r:id="rId59"/>
  </p:notesMasterIdLst>
  <p:sldIdLst>
    <p:sldId id="259" r:id="rId3"/>
    <p:sldId id="313" r:id="rId4"/>
    <p:sldId id="256" r:id="rId5"/>
    <p:sldId id="264" r:id="rId6"/>
    <p:sldId id="263" r:id="rId7"/>
    <p:sldId id="265" r:id="rId8"/>
    <p:sldId id="314" r:id="rId9"/>
    <p:sldId id="266" r:id="rId10"/>
    <p:sldId id="318" r:id="rId11"/>
    <p:sldId id="268" r:id="rId12"/>
    <p:sldId id="324" r:id="rId13"/>
    <p:sldId id="270" r:id="rId14"/>
    <p:sldId id="271" r:id="rId15"/>
    <p:sldId id="272" r:id="rId16"/>
    <p:sldId id="315" r:id="rId17"/>
    <p:sldId id="274" r:id="rId18"/>
    <p:sldId id="275" r:id="rId19"/>
    <p:sldId id="276" r:id="rId20"/>
    <p:sldId id="277" r:id="rId21"/>
    <p:sldId id="278" r:id="rId22"/>
    <p:sldId id="279" r:id="rId23"/>
    <p:sldId id="280" r:id="rId24"/>
    <p:sldId id="329" r:id="rId25"/>
    <p:sldId id="281" r:id="rId26"/>
    <p:sldId id="330" r:id="rId27"/>
    <p:sldId id="284" r:id="rId28"/>
    <p:sldId id="326" r:id="rId29"/>
    <p:sldId id="331" r:id="rId30"/>
    <p:sldId id="287" r:id="rId31"/>
    <p:sldId id="288" r:id="rId32"/>
    <p:sldId id="289" r:id="rId33"/>
    <p:sldId id="332" r:id="rId34"/>
    <p:sldId id="291" r:id="rId35"/>
    <p:sldId id="292" r:id="rId36"/>
    <p:sldId id="293" r:id="rId37"/>
    <p:sldId id="294" r:id="rId38"/>
    <p:sldId id="295" r:id="rId39"/>
    <p:sldId id="333" r:id="rId40"/>
    <p:sldId id="297" r:id="rId41"/>
    <p:sldId id="298" r:id="rId42"/>
    <p:sldId id="299" r:id="rId43"/>
    <p:sldId id="300" r:id="rId44"/>
    <p:sldId id="301" r:id="rId45"/>
    <p:sldId id="302" r:id="rId46"/>
    <p:sldId id="303" r:id="rId47"/>
    <p:sldId id="304" r:id="rId48"/>
    <p:sldId id="334" r:id="rId49"/>
    <p:sldId id="306" r:id="rId50"/>
    <p:sldId id="328" r:id="rId51"/>
    <p:sldId id="335" r:id="rId52"/>
    <p:sldId id="309" r:id="rId53"/>
    <p:sldId id="310" r:id="rId54"/>
    <p:sldId id="311" r:id="rId55"/>
    <p:sldId id="312" r:id="rId56"/>
    <p:sldId id="316" r:id="rId57"/>
    <p:sldId id="31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Fattouh" initials="MF" lastIdx="6" clrIdx="0">
    <p:extLst>
      <p:ext uri="{19B8F6BF-5375-455C-9EA6-DF929625EA0E}">
        <p15:presenceInfo xmlns:p15="http://schemas.microsoft.com/office/powerpoint/2012/main" userId="de0ee3bb511bb4d7" providerId="Windows Live"/>
      </p:ext>
    </p:extLst>
  </p:cmAuthor>
  <p:cmAuthor id="2" name="Ibrahim Berdkan" initials="IB" lastIdx="2" clrIdx="1">
    <p:extLst>
      <p:ext uri="{19B8F6BF-5375-455C-9EA6-DF929625EA0E}">
        <p15:presenceInfo xmlns:p15="http://schemas.microsoft.com/office/powerpoint/2012/main" userId="9ba421b2f885b2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7"/>
    <a:srgbClr val="2B3B43"/>
    <a:srgbClr val="ED3940"/>
    <a:srgbClr val="E3222A"/>
    <a:srgbClr val="E0B304"/>
    <a:srgbClr val="F1D152"/>
    <a:srgbClr val="104AFF"/>
    <a:srgbClr val="0F0F95"/>
    <a:srgbClr val="3A7A06"/>
    <a:srgbClr val="50A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4" autoAdjust="0"/>
    <p:restoredTop sz="67779" autoAdjust="0"/>
  </p:normalViewPr>
  <p:slideViewPr>
    <p:cSldViewPr snapToGrid="0">
      <p:cViewPr varScale="1">
        <p:scale>
          <a:sx n="68" d="100"/>
          <a:sy n="68" d="100"/>
        </p:scale>
        <p:origin x="216" y="936"/>
      </p:cViewPr>
      <p:guideLst/>
    </p:cSldViewPr>
  </p:slideViewPr>
  <p:outlineViewPr>
    <p:cViewPr>
      <p:scale>
        <a:sx n="33" d="100"/>
        <a:sy n="33" d="100"/>
      </p:scale>
      <p:origin x="0" y="-17664"/>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11T15:51:29.620" idx="1">
    <p:pos x="4502" y="-216"/>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11T15:51:29.620" idx="2">
    <p:pos x="4502" y="-216"/>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9-11T15:51:29.620" idx="3">
    <p:pos x="4502" y="-216"/>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F01ED-CE85-6B44-BAAE-31FD5D75448B}" type="datetimeFigureOut">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FF9D9-5AD3-7041-8D58-D8006291B2B2}" type="slidenum">
              <a:t>‹#›</a:t>
            </a:fld>
            <a:endParaRPr lang="en-US"/>
          </a:p>
        </p:txBody>
      </p:sp>
    </p:spTree>
    <p:extLst>
      <p:ext uri="{BB962C8B-B14F-4D97-AF65-F5344CB8AC3E}">
        <p14:creationId xmlns:p14="http://schemas.microsoft.com/office/powerpoint/2010/main" val="227162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2</a:t>
            </a:fld>
            <a:endParaRPr lang="en-US"/>
          </a:p>
        </p:txBody>
      </p:sp>
    </p:spTree>
    <p:extLst>
      <p:ext uri="{BB962C8B-B14F-4D97-AF65-F5344CB8AC3E}">
        <p14:creationId xmlns:p14="http://schemas.microsoft.com/office/powerpoint/2010/main" val="111227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15</a:t>
            </a:fld>
            <a:endParaRPr lang="en-US"/>
          </a:p>
        </p:txBody>
      </p:sp>
    </p:spTree>
    <p:extLst>
      <p:ext uri="{BB962C8B-B14F-4D97-AF65-F5344CB8AC3E}">
        <p14:creationId xmlns:p14="http://schemas.microsoft.com/office/powerpoint/2010/main" val="66967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16</a:t>
            </a:fld>
            <a:endParaRPr lang="en-US"/>
          </a:p>
        </p:txBody>
      </p:sp>
    </p:spTree>
    <p:extLst>
      <p:ext uri="{BB962C8B-B14F-4D97-AF65-F5344CB8AC3E}">
        <p14:creationId xmlns:p14="http://schemas.microsoft.com/office/powerpoint/2010/main" val="39238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88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24</a:t>
            </a:fld>
            <a:endParaRPr lang="en-US"/>
          </a:p>
        </p:txBody>
      </p:sp>
    </p:spTree>
    <p:extLst>
      <p:ext uri="{BB962C8B-B14F-4D97-AF65-F5344CB8AC3E}">
        <p14:creationId xmlns:p14="http://schemas.microsoft.com/office/powerpoint/2010/main" val="255268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2645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88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31</a:t>
            </a:fld>
            <a:endParaRPr lang="en-US"/>
          </a:p>
        </p:txBody>
      </p:sp>
    </p:spTree>
    <p:extLst>
      <p:ext uri="{BB962C8B-B14F-4D97-AF65-F5344CB8AC3E}">
        <p14:creationId xmlns:p14="http://schemas.microsoft.com/office/powerpoint/2010/main" val="8770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450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323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23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3</a:t>
            </a:fld>
            <a:endParaRPr lang="en-US"/>
          </a:p>
        </p:txBody>
      </p:sp>
    </p:spTree>
    <p:extLst>
      <p:ext uri="{BB962C8B-B14F-4D97-AF65-F5344CB8AC3E}">
        <p14:creationId xmlns:p14="http://schemas.microsoft.com/office/powerpoint/2010/main" val="291688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FF9D9-5AD3-7041-8D58-D8006291B2B2}"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08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54</a:t>
            </a:fld>
            <a:endParaRPr lang="en-US"/>
          </a:p>
        </p:txBody>
      </p:sp>
    </p:spTree>
    <p:extLst>
      <p:ext uri="{BB962C8B-B14F-4D97-AF65-F5344CB8AC3E}">
        <p14:creationId xmlns:p14="http://schemas.microsoft.com/office/powerpoint/2010/main" val="425204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Leadership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4</a:t>
            </a:fld>
            <a:endParaRPr lang="en-US"/>
          </a:p>
        </p:txBody>
      </p:sp>
    </p:spTree>
    <p:extLst>
      <p:ext uri="{BB962C8B-B14F-4D97-AF65-F5344CB8AC3E}">
        <p14:creationId xmlns:p14="http://schemas.microsoft.com/office/powerpoint/2010/main" val="411103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5</a:t>
            </a:fld>
            <a:endParaRPr lang="en-US"/>
          </a:p>
        </p:txBody>
      </p:sp>
    </p:spTree>
    <p:extLst>
      <p:ext uri="{BB962C8B-B14F-4D97-AF65-F5344CB8AC3E}">
        <p14:creationId xmlns:p14="http://schemas.microsoft.com/office/powerpoint/2010/main" val="329750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7</a:t>
            </a:fld>
            <a:endParaRPr lang="en-US"/>
          </a:p>
        </p:txBody>
      </p:sp>
    </p:spTree>
    <p:extLst>
      <p:ext uri="{BB962C8B-B14F-4D97-AF65-F5344CB8AC3E}">
        <p14:creationId xmlns:p14="http://schemas.microsoft.com/office/powerpoint/2010/main" val="55068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8</a:t>
            </a:fld>
            <a:endParaRPr lang="en-US"/>
          </a:p>
        </p:txBody>
      </p:sp>
    </p:spTree>
    <p:extLst>
      <p:ext uri="{BB962C8B-B14F-4D97-AF65-F5344CB8AC3E}">
        <p14:creationId xmlns:p14="http://schemas.microsoft.com/office/powerpoint/2010/main" val="308683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10</a:t>
            </a:fld>
            <a:endParaRPr lang="en-US"/>
          </a:p>
        </p:txBody>
      </p:sp>
    </p:spTree>
    <p:extLst>
      <p:ext uri="{BB962C8B-B14F-4D97-AF65-F5344CB8AC3E}">
        <p14:creationId xmlns:p14="http://schemas.microsoft.com/office/powerpoint/2010/main" val="178147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12</a:t>
            </a:fld>
            <a:endParaRPr lang="en-US"/>
          </a:p>
        </p:txBody>
      </p:sp>
    </p:spTree>
    <p:extLst>
      <p:ext uri="{BB962C8B-B14F-4D97-AF65-F5344CB8AC3E}">
        <p14:creationId xmlns:p14="http://schemas.microsoft.com/office/powerpoint/2010/main" val="24840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FF9D9-5AD3-7041-8D58-D8006291B2B2}" type="slidenum">
              <a:t>13</a:t>
            </a:fld>
            <a:endParaRPr lang="en-US"/>
          </a:p>
        </p:txBody>
      </p:sp>
    </p:spTree>
    <p:extLst>
      <p:ext uri="{BB962C8B-B14F-4D97-AF65-F5344CB8AC3E}">
        <p14:creationId xmlns:p14="http://schemas.microsoft.com/office/powerpoint/2010/main" val="201864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vert="horz" lIns="91440" tIns="45720" rIns="91440" bIns="45720" rtlCol="0" anchor="t">
            <a:normAutofit/>
          </a:bodyPr>
          <a:lstStyle>
            <a:lvl1pPr>
              <a:defRPr lang="en-US" b="1" i="0" dirty="0">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13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204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1" i="0" baseline="0" dirty="0">
                <a:ln w="3175" cmpd="sng">
                  <a:noFill/>
                </a:ln>
                <a:solidFill>
                  <a:schemeClr val="accent1"/>
                </a:solidFill>
                <a:effectLst/>
                <a:latin typeface="Arial" panose="020B06040202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1" i="0" baseline="0" dirty="0">
                <a:ln w="3175" cmpd="sng">
                  <a:noFill/>
                </a:ln>
                <a:solidFill>
                  <a:schemeClr val="accent1"/>
                </a:solidFill>
                <a:effectLst/>
                <a:latin typeface="Arial" panose="020B0604020202020204" pitchFamily="34" charset="0"/>
              </a:rPr>
              <a:t>”</a:t>
            </a:r>
          </a:p>
        </p:txBody>
      </p:sp>
    </p:spTree>
    <p:extLst>
      <p:ext uri="{BB962C8B-B14F-4D97-AF65-F5344CB8AC3E}">
        <p14:creationId xmlns:p14="http://schemas.microsoft.com/office/powerpoint/2010/main" val="10938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701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1" i="0" baseline="0" dirty="0">
                <a:ln w="3175" cmpd="sng">
                  <a:noFill/>
                </a:ln>
                <a:solidFill>
                  <a:schemeClr val="accent1"/>
                </a:solidFill>
                <a:effectLst/>
                <a:latin typeface="Arial" panose="020B0604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1" i="0" baseline="0" dirty="0">
                <a:ln w="3175" cmpd="sng">
                  <a:noFill/>
                </a:ln>
                <a:solidFill>
                  <a:schemeClr val="accent1"/>
                </a:solidFill>
                <a:effectLst/>
                <a:latin typeface="Arial" panose="020B0604020202020204" pitchFamily="34" charset="0"/>
              </a:rPr>
              <a:t>”</a:t>
            </a:r>
          </a:p>
        </p:txBody>
      </p:sp>
    </p:spTree>
    <p:extLst>
      <p:ext uri="{BB962C8B-B14F-4D97-AF65-F5344CB8AC3E}">
        <p14:creationId xmlns:p14="http://schemas.microsoft.com/office/powerpoint/2010/main" val="194451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23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23740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987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722398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b="1" i="0">
                <a:latin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103348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b="1" i="0">
                <a:latin typeface="Arial" panose="020B0604020202020204" pitchFamily="34" charset="0"/>
              </a:defRPr>
            </a:lvl1pPr>
            <a:lvl2pPr>
              <a:defRPr sz="3200" b="1" i="0">
                <a:latin typeface="Arial" panose="020B0604020202020204" pitchFamily="34" charset="0"/>
              </a:defRPr>
            </a:lvl2pPr>
            <a:lvl3pPr>
              <a:defRPr sz="2667" b="1" i="0">
                <a:latin typeface="Arial" panose="020B0604020202020204" pitchFamily="34" charset="0"/>
              </a:defRPr>
            </a:lvl3pPr>
            <a:lvl4pPr>
              <a:defRPr sz="2400" b="1" i="0">
                <a:latin typeface="Arial" panose="020B0604020202020204" pitchFamily="34" charset="0"/>
              </a:defRPr>
            </a:lvl4pPr>
            <a:lvl5pPr>
              <a:defRPr sz="2400" b="1" i="0">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b="1" i="0">
                <a:latin typeface="Arial" panose="020B0604020202020204" pitchFamily="34" charset="0"/>
              </a:defRPr>
            </a:lvl1pPr>
            <a:lvl2pPr>
              <a:defRPr sz="3200" b="1" i="0">
                <a:latin typeface="Arial" panose="020B0604020202020204" pitchFamily="34" charset="0"/>
              </a:defRPr>
            </a:lvl2pPr>
            <a:lvl3pPr>
              <a:defRPr sz="2667" b="1" i="0">
                <a:latin typeface="Arial" panose="020B0604020202020204" pitchFamily="34" charset="0"/>
              </a:defRPr>
            </a:lvl3pPr>
            <a:lvl4pPr>
              <a:defRPr sz="2400" b="1" i="0">
                <a:latin typeface="Arial" panose="020B0604020202020204" pitchFamily="34" charset="0"/>
              </a:defRPr>
            </a:lvl4pPr>
            <a:lvl5pPr>
              <a:defRPr sz="2400" b="1" i="0">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49676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78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i="0">
                <a:latin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b="1" i="0">
                <a:latin typeface="Arial" panose="020B0604020202020204" pitchFamily="34" charset="0"/>
              </a:defRPr>
            </a:lvl1pPr>
            <a:lvl2pPr>
              <a:defRPr sz="2667" b="1" i="0">
                <a:latin typeface="Arial" panose="020B0604020202020204" pitchFamily="34" charset="0"/>
              </a:defRPr>
            </a:lvl2pPr>
            <a:lvl3pPr>
              <a:defRPr sz="2400" b="1" i="0">
                <a:latin typeface="Arial" panose="020B0604020202020204" pitchFamily="34" charset="0"/>
              </a:defRPr>
            </a:lvl3pPr>
            <a:lvl4pPr>
              <a:defRPr sz="2133" b="1" i="0">
                <a:latin typeface="Arial" panose="020B0604020202020204" pitchFamily="34" charset="0"/>
              </a:defRPr>
            </a:lvl4pPr>
            <a:lvl5pPr>
              <a:defRPr sz="2133" b="1" i="0">
                <a:latin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latin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b="1" i="0">
                <a:latin typeface="Arial" panose="020B0604020202020204" pitchFamily="34" charset="0"/>
              </a:defRPr>
            </a:lvl1pPr>
            <a:lvl2pPr>
              <a:defRPr sz="2667" b="1" i="0">
                <a:latin typeface="Arial" panose="020B0604020202020204" pitchFamily="34" charset="0"/>
              </a:defRPr>
            </a:lvl2pPr>
            <a:lvl3pPr>
              <a:defRPr sz="2400" b="1" i="0">
                <a:latin typeface="Arial" panose="020B0604020202020204" pitchFamily="34" charset="0"/>
              </a:defRPr>
            </a:lvl3pPr>
            <a:lvl4pPr>
              <a:defRPr sz="2133" b="1" i="0">
                <a:latin typeface="Arial" panose="020B0604020202020204" pitchFamily="34" charset="0"/>
              </a:defRPr>
            </a:lvl4pPr>
            <a:lvl5pPr>
              <a:defRPr sz="2133" b="1" i="0">
                <a:latin typeface="Arial" panose="020B060402020202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576635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931612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611874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b="1" i="0">
                <a:latin typeface="Arial" panose="020B0604020202020204" pitchFamily="34" charset="0"/>
              </a:defRPr>
            </a:lvl1pPr>
            <a:lvl2pPr>
              <a:defRPr sz="3733" b="1" i="0">
                <a:latin typeface="Arial" panose="020B0604020202020204" pitchFamily="34" charset="0"/>
              </a:defRPr>
            </a:lvl2pPr>
            <a:lvl3pPr>
              <a:defRPr sz="3200" b="1" i="0">
                <a:latin typeface="Arial" panose="020B0604020202020204" pitchFamily="34" charset="0"/>
              </a:defRPr>
            </a:lvl3pPr>
            <a:lvl4pPr>
              <a:defRPr sz="2667" b="1" i="0">
                <a:latin typeface="Arial" panose="020B0604020202020204" pitchFamily="34" charset="0"/>
              </a:defRPr>
            </a:lvl4pPr>
            <a:lvl5pPr>
              <a:defRPr sz="2667" b="1" i="0">
                <a:latin typeface="Arial" panose="020B060402020202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b="1" i="0">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773669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b="1" i="0">
                <a:latin typeface="Arial" panose="020B060402020202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b="1" i="0">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290963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260383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580437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i="0">
                <a:latin typeface="Arial" panose="020B0604020202020204" pitchFamily="34"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126100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i="0"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942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75940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633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266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458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7847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541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lvl="0"/>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143137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lang="en-US" sz="3600" b="1" i="0" kern="1200" dirty="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04934823"/>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rtl="0" eaLnBrk="0" fontAlgn="base" hangingPunct="0">
        <a:spcBef>
          <a:spcPct val="0"/>
        </a:spcBef>
        <a:spcAft>
          <a:spcPct val="0"/>
        </a:spcAft>
        <a:defRPr sz="5867"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53370644@N06/497649716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53370644@N06/497649716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flickr.com/photos/53370644@N06/4976497160/" TargetMode="Externa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53370644@N06/49764971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endParaRPr lang="en-US"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10373083" y="50134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تطوير القيادة</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من خلال التدريب</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والتوجيه</a:t>
            </a:r>
            <a:endParaRPr lang="en-US"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15EEB01-60F0-CD5E-CC52-F81CEF0C624B}"/>
              </a:ext>
            </a:extLst>
          </p:cNvPr>
          <p:cNvSpPr>
            <a:spLocks noChangeArrowheads="1"/>
          </p:cNvSpPr>
          <p:nvPr/>
        </p:nvSpPr>
        <p:spPr bwMode="auto">
          <a:xfrm>
            <a:off x="0" y="5560537"/>
            <a:ext cx="12192000" cy="1315243"/>
          </a:xfrm>
          <a:prstGeom prst="rect">
            <a:avLst/>
          </a:prstGeom>
          <a:solidFill>
            <a:schemeClr val="bg1"/>
          </a:solidFill>
          <a:ln w="9525">
            <a:noFill/>
            <a:miter lim="800000"/>
            <a:headEnd/>
            <a:tailEnd/>
          </a:ln>
          <a:effectLst/>
        </p:spPr>
        <p:txBody>
          <a:bodyPr anchor="ctr"/>
          <a:lstStyle/>
          <a:p>
            <a:pPr lvl="1" algn="ctr" defTabSz="1219170" rtl="1" fontAlgn="base">
              <a:spcBef>
                <a:spcPct val="20000"/>
              </a:spcBef>
              <a:buClr>
                <a:srgbClr val="FFCC00"/>
              </a:buClr>
              <a:buSzPct val="70000"/>
              <a:defRPr/>
            </a:pPr>
            <a:r>
              <a:rPr lang="ar-JO" sz="2000" b="1" kern="0" dirty="0">
                <a:solidFill>
                  <a:srgbClr val="FFFFFF"/>
                </a:solidFill>
                <a:latin typeface="Arial" panose="020B0604020202020204" pitchFamily="34" charset="0"/>
                <a:ea typeface="ＭＳ Ｐゴシック" charset="0"/>
                <a:cs typeface="Arial" panose="020B0604020202020204" pitchFamily="34" charset="0"/>
              </a:rPr>
              <a:t>تم تعليمه في كلية سنغافورة للكتاب المقدس في برنامج الدكتوراه في الخدمة في تشرين أول 2019</a:t>
            </a:r>
            <a:br>
              <a:rPr lang="en-US" sz="2000" b="1" kern="0" dirty="0">
                <a:solidFill>
                  <a:srgbClr val="FFFFFF"/>
                </a:solidFill>
                <a:latin typeface="Arial" panose="020B0604020202020204" pitchFamily="34" charset="0"/>
                <a:ea typeface="ＭＳ Ｐゴシック" charset="0"/>
                <a:cs typeface="Arial" panose="020B0604020202020204" pitchFamily="34" charset="0"/>
              </a:rPr>
            </a:br>
            <a:r>
              <a:rPr lang="ar-JO" sz="2000" b="1" kern="0" dirty="0">
                <a:solidFill>
                  <a:srgbClr val="FFFFFF"/>
                </a:solidFill>
                <a:latin typeface="Arial" panose="020B0604020202020204" pitchFamily="34" charset="0"/>
                <a:ea typeface="ＭＳ Ｐゴシック" charset="0"/>
                <a:cs typeface="Arial" panose="020B0604020202020204" pitchFamily="34" charset="0"/>
              </a:rPr>
              <a:t>تحميل د. ريك جريفيث</a:t>
            </a:r>
            <a:r>
              <a:rPr lang="en-US" sz="2000" b="1" kern="0" dirty="0">
                <a:solidFill>
                  <a:srgbClr val="FFFFFF"/>
                </a:solidFill>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sz="2000" b="1" kern="0" dirty="0">
                <a:solidFill>
                  <a:srgbClr val="FFFFFF"/>
                </a:solidFill>
                <a:latin typeface="Arial" panose="020B0604020202020204" pitchFamily="34" charset="0"/>
                <a:ea typeface="ＭＳ Ｐゴシック" charset="0"/>
                <a:cs typeface="Arial" panose="020B0604020202020204" pitchFamily="34" charset="0"/>
              </a:rPr>
            </a:br>
            <a:r>
              <a:rPr lang="ar-JO" sz="2000" b="1" kern="0" dirty="0">
                <a:solidFill>
                  <a:srgbClr val="FFFFFF"/>
                </a:solidFill>
                <a:latin typeface="Arial" panose="020B0604020202020204" pitchFamily="34" charset="0"/>
                <a:ea typeface="ＭＳ Ｐゴシック" charset="0"/>
                <a:cs typeface="Arial" panose="020B0604020202020204" pitchFamily="34" charset="0"/>
              </a:rPr>
              <a:t>كل الملفات في 54 لغة للتنزيل المجاني على </a:t>
            </a:r>
            <a:r>
              <a:rPr lang="en-US" sz="2000" b="1" kern="0"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Tree>
    <p:extLst>
      <p:ext uri="{BB962C8B-B14F-4D97-AF65-F5344CB8AC3E}">
        <p14:creationId xmlns:p14="http://schemas.microsoft.com/office/powerpoint/2010/main" val="358707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flipH="1">
            <a:off x="3362960" y="3391694"/>
            <a:ext cx="194056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flipH="1">
            <a:off x="3368040" y="3391694"/>
            <a:ext cx="1651001" cy="1088866"/>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p:cNvCxnSpPr>
            <a:cxnSpLocks/>
          </p:cNvCxnSpPr>
          <p:nvPr/>
        </p:nvCxnSpPr>
        <p:spPr>
          <a:xfrm flipH="1" flipV="1">
            <a:off x="3413760" y="2331720"/>
            <a:ext cx="1605280" cy="1049814"/>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flipH="1">
            <a:off x="7975600" y="3371374"/>
            <a:ext cx="1280160" cy="1016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4" name="Title 1">
            <a:extLst>
              <a:ext uri="{FF2B5EF4-FFF2-40B4-BE49-F238E27FC236}">
                <a16:creationId xmlns:a16="http://schemas.microsoft.com/office/drawing/2014/main" id="{C3C6DBC7-F37B-CCDD-9A73-9F78D2FC9B76}"/>
              </a:ext>
            </a:extLst>
          </p:cNvPr>
          <p:cNvSpPr txBox="1">
            <a:spLocks/>
          </p:cNvSpPr>
          <p:nvPr/>
        </p:nvSpPr>
        <p:spPr>
          <a:xfrm>
            <a:off x="-121920" y="6294120"/>
            <a:ext cx="9647959" cy="563880"/>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dirty="0"/>
              <a:t>مقتبس من مفهوم لستيف بيتمان</a:t>
            </a:r>
            <a:endParaRPr lang="en-US" sz="2300" dirty="0"/>
          </a:p>
        </p:txBody>
      </p:sp>
      <p:sp>
        <p:nvSpPr>
          <p:cNvPr id="6" name="Title 5">
            <a:extLst>
              <a:ext uri="{FF2B5EF4-FFF2-40B4-BE49-F238E27FC236}">
                <a16:creationId xmlns:a16="http://schemas.microsoft.com/office/drawing/2014/main" id="{5FAA5DCE-DB0A-F8EB-AE49-E2CFC784444F}"/>
              </a:ext>
            </a:extLst>
          </p:cNvPr>
          <p:cNvSpPr>
            <a:spLocks noGrp="1"/>
          </p:cNvSpPr>
          <p:nvPr>
            <p:ph type="title"/>
          </p:nvPr>
        </p:nvSpPr>
        <p:spPr>
          <a:xfrm>
            <a:off x="403725" y="0"/>
            <a:ext cx="8596668" cy="1320800"/>
          </a:xfrm>
        </p:spPr>
        <p:txBody>
          <a:bodyPr vert="horz" lIns="91440" tIns="45720" rIns="91440" bIns="45720" rtlCol="0" anchor="ctr">
            <a:noAutofit/>
          </a:bodyPr>
          <a:lstStyle/>
          <a:p>
            <a:pPr algn="ctr">
              <a:spcBef>
                <a:spcPts val="1000"/>
              </a:spcBef>
              <a:buClr>
                <a:schemeClr val="accent1"/>
              </a:buClr>
              <a:buSzPct val="80000"/>
              <a:buFont typeface="Wingdings 3" charset="2"/>
            </a:pPr>
            <a:r>
              <a:rPr lang="ar-JO" sz="5400" dirty="0">
                <a:effectLst/>
                <a:ea typeface="+mn-ea"/>
              </a:rPr>
              <a:t>حياة المصداقية</a:t>
            </a:r>
            <a:endParaRPr lang="en-US" sz="5400" dirty="0">
              <a:effectLst/>
              <a:ea typeface="+mn-ea"/>
            </a:endParaRPr>
          </a:p>
        </p:txBody>
      </p:sp>
      <p:sp>
        <p:nvSpPr>
          <p:cNvPr id="10" name="Title 5">
            <a:extLst>
              <a:ext uri="{FF2B5EF4-FFF2-40B4-BE49-F238E27FC236}">
                <a16:creationId xmlns:a16="http://schemas.microsoft.com/office/drawing/2014/main" id="{4B1F553A-27B2-FC4A-F97F-88D9417A5FB4}"/>
              </a:ext>
            </a:extLst>
          </p:cNvPr>
          <p:cNvSpPr txBox="1">
            <a:spLocks/>
          </p:cNvSpPr>
          <p:nvPr/>
        </p:nvSpPr>
        <p:spPr>
          <a:xfrm>
            <a:off x="0" y="1783080"/>
            <a:ext cx="3362960" cy="792480"/>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ar-JO" sz="4000" dirty="0">
                <a:effectLst/>
                <a:ea typeface="+mn-ea"/>
              </a:rPr>
              <a:t>الشخصية</a:t>
            </a:r>
            <a:endParaRPr lang="en-US" sz="4000" dirty="0">
              <a:effectLst/>
              <a:ea typeface="+mn-ea"/>
            </a:endParaRPr>
          </a:p>
        </p:txBody>
      </p:sp>
      <p:sp>
        <p:nvSpPr>
          <p:cNvPr id="11" name="Title 5">
            <a:extLst>
              <a:ext uri="{FF2B5EF4-FFF2-40B4-BE49-F238E27FC236}">
                <a16:creationId xmlns:a16="http://schemas.microsoft.com/office/drawing/2014/main" id="{A71FB91A-64D4-F954-0651-7CFF6083414A}"/>
              </a:ext>
            </a:extLst>
          </p:cNvPr>
          <p:cNvSpPr txBox="1">
            <a:spLocks/>
          </p:cNvSpPr>
          <p:nvPr/>
        </p:nvSpPr>
        <p:spPr>
          <a:xfrm>
            <a:off x="0" y="3017520"/>
            <a:ext cx="3362960" cy="792480"/>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ar-JO" sz="4000" dirty="0">
                <a:ea typeface="+mn-ea"/>
              </a:rPr>
              <a:t>الكفاءة</a:t>
            </a:r>
            <a:endParaRPr lang="en-US" sz="4000" dirty="0">
              <a:effectLst/>
              <a:ea typeface="+mn-ea"/>
            </a:endParaRPr>
          </a:p>
        </p:txBody>
      </p:sp>
      <p:sp>
        <p:nvSpPr>
          <p:cNvPr id="12" name="Title 5">
            <a:extLst>
              <a:ext uri="{FF2B5EF4-FFF2-40B4-BE49-F238E27FC236}">
                <a16:creationId xmlns:a16="http://schemas.microsoft.com/office/drawing/2014/main" id="{FCF03F32-632D-9CED-1E9E-588DB9179011}"/>
              </a:ext>
            </a:extLst>
          </p:cNvPr>
          <p:cNvSpPr txBox="1">
            <a:spLocks/>
          </p:cNvSpPr>
          <p:nvPr/>
        </p:nvSpPr>
        <p:spPr>
          <a:xfrm>
            <a:off x="0" y="4251960"/>
            <a:ext cx="3362960" cy="792480"/>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ar-JO" sz="4000" dirty="0">
                <a:ea typeface="+mn-ea"/>
              </a:rPr>
              <a:t>الإتساق</a:t>
            </a:r>
            <a:endParaRPr lang="en-US" sz="4000" dirty="0">
              <a:effectLst/>
              <a:ea typeface="+mn-ea"/>
            </a:endParaRPr>
          </a:p>
        </p:txBody>
      </p:sp>
      <p:sp>
        <p:nvSpPr>
          <p:cNvPr id="13" name="Title 5">
            <a:extLst>
              <a:ext uri="{FF2B5EF4-FFF2-40B4-BE49-F238E27FC236}">
                <a16:creationId xmlns:a16="http://schemas.microsoft.com/office/drawing/2014/main" id="{06F04B79-4766-3DCC-3399-AC6296CFB5C0}"/>
              </a:ext>
            </a:extLst>
          </p:cNvPr>
          <p:cNvSpPr txBox="1">
            <a:spLocks/>
          </p:cNvSpPr>
          <p:nvPr/>
        </p:nvSpPr>
        <p:spPr>
          <a:xfrm>
            <a:off x="5354320" y="3017520"/>
            <a:ext cx="2621280" cy="792480"/>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ar-JO" sz="4000" dirty="0">
                <a:ea typeface="+mn-ea"/>
              </a:rPr>
              <a:t>المصداقية</a:t>
            </a:r>
            <a:endParaRPr lang="en-US" sz="4000" dirty="0">
              <a:effectLst/>
              <a:ea typeface="+mn-ea"/>
            </a:endParaRPr>
          </a:p>
        </p:txBody>
      </p:sp>
      <p:sp>
        <p:nvSpPr>
          <p:cNvPr id="14" name="Title 5">
            <a:extLst>
              <a:ext uri="{FF2B5EF4-FFF2-40B4-BE49-F238E27FC236}">
                <a16:creationId xmlns:a16="http://schemas.microsoft.com/office/drawing/2014/main" id="{8C8CF74D-F946-9608-6C49-0887B813476A}"/>
              </a:ext>
            </a:extLst>
          </p:cNvPr>
          <p:cNvSpPr txBox="1">
            <a:spLocks/>
          </p:cNvSpPr>
          <p:nvPr/>
        </p:nvSpPr>
        <p:spPr>
          <a:xfrm>
            <a:off x="5354320" y="3627120"/>
            <a:ext cx="2621280" cy="792480"/>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en-US" sz="3200" dirty="0">
                <a:effectLst/>
                <a:ea typeface="+mn-ea"/>
              </a:rPr>
              <a:t>(</a:t>
            </a:r>
            <a:r>
              <a:rPr lang="ar-JO" sz="3200" dirty="0">
                <a:effectLst/>
                <a:ea typeface="+mn-ea"/>
              </a:rPr>
              <a:t>أزمة</a:t>
            </a:r>
            <a:r>
              <a:rPr lang="en-US" sz="3200" dirty="0">
                <a:effectLst/>
                <a:ea typeface="+mn-ea"/>
              </a:rPr>
              <a:t>)</a:t>
            </a:r>
          </a:p>
        </p:txBody>
      </p:sp>
      <p:sp>
        <p:nvSpPr>
          <p:cNvPr id="15" name="Title 5">
            <a:extLst>
              <a:ext uri="{FF2B5EF4-FFF2-40B4-BE49-F238E27FC236}">
                <a16:creationId xmlns:a16="http://schemas.microsoft.com/office/drawing/2014/main" id="{AE0E696D-D2D0-BA9F-391B-EF5A285D0474}"/>
              </a:ext>
            </a:extLst>
          </p:cNvPr>
          <p:cNvSpPr txBox="1">
            <a:spLocks/>
          </p:cNvSpPr>
          <p:nvPr/>
        </p:nvSpPr>
        <p:spPr>
          <a:xfrm>
            <a:off x="8564880" y="2682240"/>
            <a:ext cx="3383280" cy="1463040"/>
          </a:xfrm>
          <a:prstGeom prst="rect">
            <a:avLst/>
          </a:prstGeom>
          <a:gradFill flip="none" rotWithShape="1">
            <a:gsLst>
              <a:gs pos="83000">
                <a:schemeClr val="bg1"/>
              </a:gs>
              <a:gs pos="36000">
                <a:schemeClr val="accent2">
                  <a:lumMod val="50000"/>
                </a:schemeClr>
              </a:gs>
            </a:gsLst>
            <a:path path="circle">
              <a:fillToRect l="100000" t="100000"/>
            </a:path>
            <a:tileRect r="-100000" b="-100000"/>
          </a:gradFill>
        </p:spPr>
        <p:txBody>
          <a:bodyPr vert="horz" lIns="91440" tIns="45720" rIns="91440" bIns="45720" rtlCol="0" anchor="t">
            <a:noAutofit/>
          </a:bodyPr>
          <a:lstStyle>
            <a:lvl1pPr algn="l" defTabSz="457200" rtl="0" eaLnBrk="1" latinLnBrk="0" hangingPunct="1">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buFont typeface="Wingdings 3" charset="2"/>
              <a:buNone/>
            </a:pPr>
            <a:r>
              <a:rPr lang="ar-JO" sz="4000" dirty="0">
                <a:effectLst/>
                <a:ea typeface="+mn-ea"/>
              </a:rPr>
              <a:t>مصداقية      عظيمة</a:t>
            </a:r>
            <a:endParaRPr lang="en-US" sz="4000" dirty="0">
              <a:effectLst/>
              <a:ea typeface="+mn-ea"/>
            </a:endParaRPr>
          </a:p>
        </p:txBody>
      </p:sp>
    </p:spTree>
    <p:extLst>
      <p:ext uri="{BB962C8B-B14F-4D97-AF65-F5344CB8AC3E}">
        <p14:creationId xmlns:p14="http://schemas.microsoft.com/office/powerpoint/2010/main" val="13467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80">
                                          <p:stCondLst>
                                            <p:cond delay="0"/>
                                          </p:stCondLst>
                                        </p:cTn>
                                        <p:tgtEl>
                                          <p:spTgt spid="14"/>
                                        </p:tgtEl>
                                      </p:cBhvr>
                                    </p:animEffect>
                                    <p:anim calcmode="lin" valueType="num">
                                      <p:cBhvr>
                                        <p:cTn id="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gtEl>
                                      </p:cBhvr>
                                      <p:to x="100000" y="60000"/>
                                    </p:animScale>
                                    <p:animScale>
                                      <p:cBhvr>
                                        <p:cTn id="42" dur="166" decel="50000">
                                          <p:stCondLst>
                                            <p:cond delay="676"/>
                                          </p:stCondLst>
                                        </p:cTn>
                                        <p:tgtEl>
                                          <p:spTgt spid="14"/>
                                        </p:tgtEl>
                                      </p:cBhvr>
                                      <p:to x="100000" y="100000"/>
                                    </p:animScale>
                                    <p:animScale>
                                      <p:cBhvr>
                                        <p:cTn id="43" dur="26">
                                          <p:stCondLst>
                                            <p:cond delay="1312"/>
                                          </p:stCondLst>
                                        </p:cTn>
                                        <p:tgtEl>
                                          <p:spTgt spid="14"/>
                                        </p:tgtEl>
                                      </p:cBhvr>
                                      <p:to x="100000" y="80000"/>
                                    </p:animScale>
                                    <p:animScale>
                                      <p:cBhvr>
                                        <p:cTn id="44" dur="166" decel="50000">
                                          <p:stCondLst>
                                            <p:cond delay="1338"/>
                                          </p:stCondLst>
                                        </p:cTn>
                                        <p:tgtEl>
                                          <p:spTgt spid="14"/>
                                        </p:tgtEl>
                                      </p:cBhvr>
                                      <p:to x="100000" y="100000"/>
                                    </p:animScale>
                                    <p:animScale>
                                      <p:cBhvr>
                                        <p:cTn id="45" dur="26">
                                          <p:stCondLst>
                                            <p:cond delay="1642"/>
                                          </p:stCondLst>
                                        </p:cTn>
                                        <p:tgtEl>
                                          <p:spTgt spid="14"/>
                                        </p:tgtEl>
                                      </p:cBhvr>
                                      <p:to x="100000" y="90000"/>
                                    </p:animScale>
                                    <p:animScale>
                                      <p:cBhvr>
                                        <p:cTn id="46" dur="166" decel="50000">
                                          <p:stCondLst>
                                            <p:cond delay="1668"/>
                                          </p:stCondLst>
                                        </p:cTn>
                                        <p:tgtEl>
                                          <p:spTgt spid="14"/>
                                        </p:tgtEl>
                                      </p:cBhvr>
                                      <p:to x="100000" y="100000"/>
                                    </p:animScale>
                                    <p:animScale>
                                      <p:cBhvr>
                                        <p:cTn id="47" dur="26">
                                          <p:stCondLst>
                                            <p:cond delay="1808"/>
                                          </p:stCondLst>
                                        </p:cTn>
                                        <p:tgtEl>
                                          <p:spTgt spid="14"/>
                                        </p:tgtEl>
                                      </p:cBhvr>
                                      <p:to x="100000" y="95000"/>
                                    </p:animScale>
                                    <p:animScale>
                                      <p:cBhvr>
                                        <p:cTn id="48" dur="166" decel="50000">
                                          <p:stCondLst>
                                            <p:cond delay="1834"/>
                                          </p:stCondLst>
                                        </p:cTn>
                                        <p:tgtEl>
                                          <p:spTgt spid="1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500"/>
                            </p:stCondLst>
                            <p:childTnLst>
                              <p:par>
                                <p:cTn id="55" presetID="55"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strVal val="#ppt_w*0.70"/>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تطوير القيادة</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من خلال التدريب</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والتوجيه</a:t>
            </a:r>
          </a:p>
        </p:txBody>
      </p:sp>
    </p:spTree>
    <p:extLst>
      <p:ext uri="{BB962C8B-B14F-4D97-AF65-F5344CB8AC3E}">
        <p14:creationId xmlns:p14="http://schemas.microsoft.com/office/powerpoint/2010/main" val="261362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
            <a:ext cx="9540240" cy="5598159"/>
          </a:xfrm>
        </p:spPr>
        <p:txBody>
          <a:bodyPr vert="horz" lIns="91440" tIns="45720" rIns="91440" bIns="45720" rtlCol="0" anchor="ctr">
            <a:normAutofit/>
          </a:bodyPr>
          <a:lstStyle/>
          <a:p>
            <a:pPr algn="ctr">
              <a:buNone/>
            </a:pPr>
            <a:r>
              <a:rPr lang="ar-JO" sz="3800" b="1" dirty="0">
                <a:solidFill>
                  <a:schemeClr val="tx1"/>
                </a:solidFill>
                <a:effectLst/>
                <a:latin typeface="Arial" panose="020B0604020202020204" pitchFamily="34" charset="0"/>
                <a:cs typeface="Arial" panose="020B0604020202020204" pitchFamily="34" charset="0"/>
              </a:rPr>
              <a:t>التواضع هو السمة الأساسية لشخصية المسيح، هو نقطة الصفر للتحول الشخصي، فلولا التواضع لما أخضع المسيح نفسه للآب، أو ضحى بحياته من أجل العالم أجمع.</a:t>
            </a:r>
            <a:endParaRPr lang="en-US" sz="3800" b="1" dirty="0">
              <a:solidFill>
                <a:schemeClr val="tx1"/>
              </a:solidFill>
              <a:effectLst/>
              <a:latin typeface="Arial" panose="020B0604020202020204" pitchFamily="34" charset="0"/>
              <a:cs typeface="Arial" panose="020B0604020202020204" pitchFamily="34" charset="0"/>
            </a:endParaRPr>
          </a:p>
          <a:p>
            <a:pPr algn="ctr">
              <a:buNone/>
            </a:pPr>
            <a:endParaRPr lang="en-US" sz="3800" b="1" dirty="0">
              <a:solidFill>
                <a:schemeClr val="tx1"/>
              </a:solidFill>
              <a:effectLst/>
              <a:latin typeface="Arial" panose="020B0604020202020204" pitchFamily="34" charset="0"/>
              <a:cs typeface="Arial" panose="020B0604020202020204" pitchFamily="34" charset="0"/>
            </a:endParaRPr>
          </a:p>
          <a:p>
            <a:pPr algn="ctr">
              <a:buNone/>
            </a:pPr>
            <a:r>
              <a:rPr lang="ar-JO" sz="3800" b="1" dirty="0">
                <a:solidFill>
                  <a:schemeClr val="tx1"/>
                </a:solidFill>
                <a:effectLst/>
                <a:latin typeface="Arial" panose="020B0604020202020204" pitchFamily="34" charset="0"/>
                <a:cs typeface="Arial" panose="020B0604020202020204" pitchFamily="34" charset="0"/>
              </a:rPr>
              <a:t>أحد الأسباب التي تجعل حتى أفضل خطط التلمذة لا تؤدي إلى التحول، هو أنها لا تبدأ بالتواضع. يشكل التواضع البيئة والعلاقات التي تجعل التحول ممكناً.</a:t>
            </a:r>
            <a:endParaRPr lang="en-US" sz="3800" b="1" dirty="0">
              <a:solidFill>
                <a:schemeClr val="tx1"/>
              </a:solidFill>
              <a:effectLst/>
              <a:latin typeface="Arial" panose="020B0604020202020204" pitchFamily="34" charset="0"/>
              <a:cs typeface="Arial" panose="020B0604020202020204" pitchFamily="34" charset="0"/>
            </a:endParaRPr>
          </a:p>
        </p:txBody>
      </p:sp>
      <p:sp>
        <p:nvSpPr>
          <p:cNvPr id="4" name="Title 1"/>
          <p:cNvSpPr txBox="1">
            <a:spLocks/>
          </p:cNvSpPr>
          <p:nvPr/>
        </p:nvSpPr>
        <p:spPr>
          <a:xfrm>
            <a:off x="939800" y="5801360"/>
            <a:ext cx="8034482" cy="8940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400" b="1" dirty="0">
                <a:solidFill>
                  <a:schemeClr val="tx1"/>
                </a:solidFill>
                <a:latin typeface="Arial" panose="020B0604020202020204" pitchFamily="34" charset="0"/>
                <a:cs typeface="Arial" panose="020B0604020202020204" pitchFamily="34" charset="0"/>
              </a:rPr>
              <a:t>بيل هول، كتاب التلمذة الكامل: </a:t>
            </a:r>
          </a:p>
          <a:p>
            <a:pPr algn="ctr"/>
            <a:r>
              <a:rPr lang="ar-JO" sz="2400" b="1" dirty="0">
                <a:solidFill>
                  <a:schemeClr val="tx1"/>
                </a:solidFill>
                <a:latin typeface="Arial" panose="020B0604020202020204" pitchFamily="34" charset="0"/>
                <a:cs typeface="Arial" panose="020B0604020202020204" pitchFamily="34" charset="0"/>
              </a:rPr>
              <a:t>أن تكون وأن تصنع أتباع للمسيح، 157</a:t>
            </a:r>
            <a:endParaRPr lang="en-US" sz="2400" b="1" dirty="0">
              <a:solidFill>
                <a:schemeClr val="tx1"/>
              </a:solidFill>
              <a:latin typeface="Arial" panose="020B0604020202020204" pitchFamily="34" charset="0"/>
              <a:cs typeface="Arial" panose="020B0604020202020204" pitchFamily="34" charset="0"/>
            </a:endParaRPr>
          </a:p>
          <a:p>
            <a:pPr algn="ct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06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5921"/>
            <a:ext cx="10104120" cy="762000"/>
          </a:xfrm>
        </p:spPr>
        <p:txBody>
          <a:bodyPr vert="horz" lIns="91440" tIns="45720" rIns="91440" bIns="45720" rtlCol="0" anchor="ctr">
            <a:normAutofit lnSpcReduction="10000"/>
          </a:bodyPr>
          <a:lstStyle/>
          <a:p>
            <a:pPr algn="ctr">
              <a:buNone/>
            </a:pPr>
            <a:r>
              <a:rPr lang="ar-JO" sz="4800" b="1" dirty="0">
                <a:solidFill>
                  <a:schemeClr val="tx1"/>
                </a:solidFill>
                <a:effectLst/>
                <a:latin typeface="Arial" panose="020B0604020202020204" pitchFamily="34" charset="0"/>
                <a:cs typeface="Arial" panose="020B0604020202020204" pitchFamily="34" charset="0"/>
              </a:rPr>
              <a:t>قلب لمشيئة الله</a:t>
            </a:r>
            <a:endParaRPr lang="en-US" sz="4800" b="1" dirty="0">
              <a:solidFill>
                <a:schemeClr val="tx1"/>
              </a:solidFill>
              <a:effectLst/>
              <a:latin typeface="Arial" panose="020B0604020202020204" pitchFamily="34" charset="0"/>
              <a:cs typeface="Arial" panose="020B0604020202020204" pitchFamily="34" charset="0"/>
            </a:endParaRPr>
          </a:p>
        </p:txBody>
      </p:sp>
      <p:sp>
        <p:nvSpPr>
          <p:cNvPr id="4" name="Title 1"/>
          <p:cNvSpPr txBox="1">
            <a:spLocks/>
          </p:cNvSpPr>
          <p:nvPr/>
        </p:nvSpPr>
        <p:spPr>
          <a:xfrm>
            <a:off x="1397000" y="5963920"/>
            <a:ext cx="8034482" cy="894080"/>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32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يوحنا 13: 34-35 (فاندايك)</a:t>
            </a:r>
            <a:endParaRPr lang="en-US" dirty="0"/>
          </a:p>
        </p:txBody>
      </p:sp>
      <p:sp>
        <p:nvSpPr>
          <p:cNvPr id="5" name="Content Placeholder 2"/>
          <p:cNvSpPr txBox="1">
            <a:spLocks/>
          </p:cNvSpPr>
          <p:nvPr/>
        </p:nvSpPr>
        <p:spPr>
          <a:xfrm>
            <a:off x="106680" y="1564640"/>
            <a:ext cx="10119360" cy="3992879"/>
          </a:xfrm>
          <a:prstGeom prst="rect">
            <a:avLst/>
          </a:prstGeom>
        </p:spPr>
        <p:txBody>
          <a:bodyPr vert="horz" lIns="91440" tIns="45720" rIns="91440" bIns="45720" rtlCol="0" anchor="ctr">
            <a:normAutofit/>
          </a:bodyPr>
          <a:lstStyle>
            <a:lvl1pPr marL="342900" indent="-342900" algn="ctr">
              <a:spcBef>
                <a:spcPts val="1000"/>
              </a:spcBef>
              <a:spcAft>
                <a:spcPts val="0"/>
              </a:spcAft>
              <a:buClr>
                <a:schemeClr val="accent1"/>
              </a:buClr>
              <a:buSzPct val="80000"/>
              <a:buFont typeface="Wingdings 3" charset="2"/>
              <a:buNone/>
              <a:defRPr sz="5400" b="1">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600" dirty="0"/>
              <a:t>34 وصية جديدة أنا أعطيكم: أن تحبوا بعضكم بعضاً. كما أحببتكم أنا تحبون أنتم أيضاً بعضكم بعضاً.</a:t>
            </a:r>
          </a:p>
          <a:p>
            <a:r>
              <a:rPr lang="ar-JO" sz="3600" dirty="0"/>
              <a:t>35 بهذا يعرف الجميع أنكم تلاميذي: إن كان لكم حب بعضا لبعض.</a:t>
            </a:r>
            <a:endParaRPr lang="en-US" sz="3600" dirty="0"/>
          </a:p>
        </p:txBody>
      </p:sp>
    </p:spTree>
    <p:extLst>
      <p:ext uri="{BB962C8B-B14F-4D97-AF65-F5344CB8AC3E}">
        <p14:creationId xmlns:p14="http://schemas.microsoft.com/office/powerpoint/2010/main" val="309881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4961"/>
            <a:ext cx="10088880" cy="762000"/>
          </a:xfrm>
        </p:spPr>
        <p:txBody>
          <a:bodyPr vert="horz" lIns="91440" tIns="45720" rIns="91440" bIns="45720" rtlCol="0" anchor="ctr">
            <a:normAutofit fontScale="92500" lnSpcReduction="20000"/>
          </a:bodyPr>
          <a:lstStyle/>
          <a:p>
            <a:pPr algn="ctr">
              <a:buNone/>
            </a:pPr>
            <a:r>
              <a:rPr lang="ar-JO" sz="5400" b="1" dirty="0">
                <a:solidFill>
                  <a:schemeClr val="tx1"/>
                </a:solidFill>
                <a:effectLst/>
                <a:latin typeface="Arial" panose="020B0604020202020204" pitchFamily="34" charset="0"/>
                <a:cs typeface="Arial" panose="020B0604020202020204" pitchFamily="34" charset="0"/>
              </a:rPr>
              <a:t>قلب لقصد الله</a:t>
            </a:r>
            <a:endParaRPr lang="en-US" sz="5400" b="1" dirty="0">
              <a:solidFill>
                <a:schemeClr val="tx1"/>
              </a:solidFill>
              <a:effectLst/>
              <a:latin typeface="Arial" panose="020B0604020202020204" pitchFamily="34" charset="0"/>
              <a:cs typeface="Arial" panose="020B0604020202020204" pitchFamily="34" charset="0"/>
            </a:endParaRPr>
          </a:p>
        </p:txBody>
      </p:sp>
      <p:sp>
        <p:nvSpPr>
          <p:cNvPr id="4" name="Title 1"/>
          <p:cNvSpPr txBox="1">
            <a:spLocks/>
          </p:cNvSpPr>
          <p:nvPr/>
        </p:nvSpPr>
        <p:spPr>
          <a:xfrm>
            <a:off x="711200" y="6172200"/>
            <a:ext cx="8034482" cy="685800"/>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32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متى 28: 18-20 (فاندايك)</a:t>
            </a:r>
            <a:endParaRPr lang="en-US" dirty="0"/>
          </a:p>
        </p:txBody>
      </p:sp>
      <p:sp>
        <p:nvSpPr>
          <p:cNvPr id="5" name="Content Placeholder 2"/>
          <p:cNvSpPr txBox="1">
            <a:spLocks/>
          </p:cNvSpPr>
          <p:nvPr/>
        </p:nvSpPr>
        <p:spPr>
          <a:xfrm>
            <a:off x="111760" y="1320802"/>
            <a:ext cx="9804400" cy="4571998"/>
          </a:xfrm>
          <a:prstGeom prst="rect">
            <a:avLst/>
          </a:prstGeom>
        </p:spPr>
        <p:txBody>
          <a:bodyPr vert="horz" lIns="91440" tIns="45720" rIns="91440" bIns="45720" rtlCol="0" anchor="ctr">
            <a:noAutofit/>
          </a:bodyPr>
          <a:lstStyle>
            <a:defPPr>
              <a:defRPr lang="en-US"/>
            </a:defPPr>
            <a:lvl1pPr marL="342900" indent="-342900" algn="ctr">
              <a:spcBef>
                <a:spcPts val="1000"/>
              </a:spcBef>
              <a:spcAft>
                <a:spcPts val="0"/>
              </a:spcAft>
              <a:buClr>
                <a:schemeClr val="accent1"/>
              </a:buClr>
              <a:buSzPct val="80000"/>
              <a:buFont typeface="Wingdings 3" charset="2"/>
              <a:buNone/>
              <a:defRPr sz="4000" b="1" baseline="3000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baseline="0" dirty="0"/>
              <a:t>18 فتقدم يسوع وكلمهم قائلاً: دفع إلي كل سلطان في السماء وعلى الأرض،</a:t>
            </a:r>
          </a:p>
          <a:p>
            <a:r>
              <a:rPr lang="ar-JO" sz="3200" baseline="0" dirty="0"/>
              <a:t>19 فاذهبوا وتلمذوا جميع الأمم وعمدوهم باسم الآب والابن والروح القدس 20 وعلموهم أن يحفظوا جميع ما أوصيتكم به. وها أنا معكم كل الأيام إلى انقضاء الدهر. آمين.</a:t>
            </a:r>
            <a:endParaRPr lang="en-US" sz="3200" baseline="0" dirty="0"/>
          </a:p>
        </p:txBody>
      </p:sp>
    </p:spTree>
    <p:extLst>
      <p:ext uri="{BB962C8B-B14F-4D97-AF65-F5344CB8AC3E}">
        <p14:creationId xmlns:p14="http://schemas.microsoft.com/office/powerpoint/2010/main" val="169820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تطوير القيادة</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من خلال التدريب</a:t>
            </a:r>
          </a:p>
          <a:p>
            <a:pPr marL="0" indent="0" algn="ctr">
              <a:buFont typeface="Wingdings 3" charset="2"/>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والتوجيه</a:t>
            </a:r>
          </a:p>
        </p:txBody>
      </p:sp>
    </p:spTree>
    <p:extLst>
      <p:ext uri="{BB962C8B-B14F-4D97-AF65-F5344CB8AC3E}">
        <p14:creationId xmlns:p14="http://schemas.microsoft.com/office/powerpoint/2010/main" val="248924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1063309"/>
            <a:ext cx="8554720" cy="3880773"/>
          </a:xfrm>
        </p:spPr>
        <p:txBody>
          <a:bodyPr>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إذاً يا إخوتي الأحباء، ليكن كل إنسان مسرعاً في الإستماع، مبطئاً في التكلم، مبطئاً في الغضب.</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3058160" y="4526280"/>
            <a:ext cx="3007360" cy="1147495"/>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32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يعقوب 1: 19</a:t>
            </a:r>
            <a:br>
              <a:rPr lang="en-US" dirty="0"/>
            </a:br>
            <a:r>
              <a:rPr lang="ar-JO" dirty="0"/>
              <a:t>فاندايك</a:t>
            </a:r>
            <a:endParaRPr lang="en-US"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413485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520" y="1611949"/>
            <a:ext cx="8905240" cy="2457131"/>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أحد أصدق أشكال الإحترام هو الإستماع إلى ما يقوله الآخر بالفعل.</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3271520" y="4460240"/>
            <a:ext cx="3784600" cy="573454"/>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32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براينت هـ. ماكجيل</a:t>
            </a:r>
            <a:endParaRPr lang="en-US"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24432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20" y="788989"/>
            <a:ext cx="8996680" cy="3880773"/>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الإستماع شيء مغناطيسي وغريب وقوة إبداعية، فالأصدقاء الذين يستمعون إلينا هم الذين نتحرك نحوهم. عندما يتم الإستماع إلينا فإنه يخلقنا، ويجعلنا نتكشف ونتوسع.</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2870200" y="5024120"/>
            <a:ext cx="3713480" cy="573454"/>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32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كارل أ. مينيغر</a:t>
            </a:r>
            <a:endParaRPr lang="en-US"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123082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1261429"/>
            <a:ext cx="8442960" cy="3081971"/>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أهم شيء في التواصل هو سماع ما لا يُقال.</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3037840" y="4307840"/>
            <a:ext cx="3256280"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3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بيتر دراكر</a:t>
            </a:r>
            <a:endParaRPr kumimoji="0" lang="en-US" sz="3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326628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EF4C4-C7F1-7482-2AF0-5E66A085C1A7}"/>
              </a:ext>
            </a:extLst>
          </p:cNvPr>
          <p:cNvSpPr/>
          <p:nvPr/>
        </p:nvSpPr>
        <p:spPr>
          <a:xfrm>
            <a:off x="-76200" y="-91440"/>
            <a:ext cx="12298680" cy="69799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amp;TPic.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0460" y="-137161"/>
            <a:ext cx="6304979" cy="7215759"/>
          </a:xfrm>
          <a:prstGeom prst="rect">
            <a:avLst/>
          </a:prstGeom>
        </p:spPr>
      </p:pic>
      <p:sp>
        <p:nvSpPr>
          <p:cNvPr id="5" name="Title 4">
            <a:extLst>
              <a:ext uri="{FF2B5EF4-FFF2-40B4-BE49-F238E27FC236}">
                <a16:creationId xmlns:a16="http://schemas.microsoft.com/office/drawing/2014/main" id="{54FCFB7E-FBEE-CDBE-A232-7B6A7A3EEA5C}"/>
              </a:ext>
            </a:extLst>
          </p:cNvPr>
          <p:cNvSpPr>
            <a:spLocks noGrp="1"/>
          </p:cNvSpPr>
          <p:nvPr>
            <p:ph type="ctrTitle"/>
          </p:nvPr>
        </p:nvSpPr>
        <p:spPr>
          <a:xfrm>
            <a:off x="2223347" y="5528734"/>
            <a:ext cx="7766936" cy="1646302"/>
          </a:xfrm>
        </p:spPr>
        <p:txBody>
          <a:bodyPr vert="horz" lIns="91440" tIns="45720" rIns="91440" bIns="45720" rtlCol="0">
            <a:normAutofit/>
          </a:bodyPr>
          <a:lstStyle/>
          <a:p>
            <a:pPr algn="ctr">
              <a:spcBef>
                <a:spcPts val="1000"/>
              </a:spcBef>
              <a:buClr>
                <a:schemeClr val="accent1"/>
              </a:buClr>
              <a:buSzPct val="80000"/>
              <a:buFont typeface="Wingdings 3" charset="2"/>
            </a:pPr>
            <a:r>
              <a:rPr lang="ar-JO" sz="5400" dirty="0">
                <a:solidFill>
                  <a:schemeClr val="tx1"/>
                </a:solidFill>
                <a:effectLst>
                  <a:glow rad="228600">
                    <a:schemeClr val="bg1">
                      <a:alpha val="73430"/>
                    </a:schemeClr>
                  </a:glow>
                </a:effectLst>
                <a:ea typeface="+mn-ea"/>
              </a:rPr>
              <a:t>رون وتيري هورتون</a:t>
            </a:r>
            <a:endParaRPr lang="en-US" sz="5400" dirty="0">
              <a:solidFill>
                <a:schemeClr val="tx1"/>
              </a:solidFill>
              <a:effectLst>
                <a:glow rad="228600">
                  <a:schemeClr val="bg1">
                    <a:alpha val="73430"/>
                  </a:schemeClr>
                </a:glow>
              </a:effectLst>
              <a:ea typeface="+mn-ea"/>
            </a:endParaRPr>
          </a:p>
        </p:txBody>
      </p:sp>
    </p:spTree>
    <p:extLst>
      <p:ext uri="{BB962C8B-B14F-4D97-AF65-F5344CB8AC3E}">
        <p14:creationId xmlns:p14="http://schemas.microsoft.com/office/powerpoint/2010/main" val="29441106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269"/>
            <a:ext cx="10027919" cy="1649411"/>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عندما يتحدث الناس استمع بشكل كامل، فمعظم الناس لا يستمعون أبداً.</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2270760" y="4140200"/>
            <a:ext cx="4968240"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ar-JO" sz="3200" b="1" dirty="0">
                <a:solidFill>
                  <a:prstClr val="white"/>
                </a:solidFill>
                <a:latin typeface="Arial" panose="020B0604020202020204" pitchFamily="34" charset="0"/>
                <a:cs typeface="Arial" panose="020B0604020202020204" pitchFamily="34" charset="0"/>
              </a:rPr>
              <a:t>إرنست هيمينغواي</a:t>
            </a:r>
            <a:endParaRPr kumimoji="0" lang="en-US" sz="3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285073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768" y="1352869"/>
            <a:ext cx="8961119" cy="2518091"/>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معظم الناس لا يستمعون بهدف الفهم؛ بل يستمعون بقصد الرد.</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2245360" y="4384040"/>
            <a:ext cx="4622800"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ar-JO" sz="3200" b="1" dirty="0">
                <a:solidFill>
                  <a:prstClr val="white"/>
                </a:solidFill>
                <a:latin typeface="Arial" panose="020B0604020202020204" pitchFamily="34" charset="0"/>
                <a:cs typeface="Arial" panose="020B0604020202020204" pitchFamily="34" charset="0"/>
              </a:rPr>
              <a:t>ستيفن ر. كوفاي</a:t>
            </a:r>
            <a:endParaRPr kumimoji="0" lang="en-US" sz="3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98840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768" y="1093789"/>
            <a:ext cx="8961119" cy="2319971"/>
          </a:xfrm>
        </p:spPr>
        <p:txBody>
          <a:bodyPr vert="horz" lIns="91440" tIns="45720" rIns="91440" bIns="45720" rtlCol="0">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لا يمكنك حقاً الإستماع إلى أي شخص، والقيام بأي شيء آخر في نفس الوقت.</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2296160" y="3911600"/>
            <a:ext cx="4653280"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ar-JO" sz="3200" b="1" dirty="0">
                <a:solidFill>
                  <a:prstClr val="white"/>
                </a:solidFill>
                <a:latin typeface="Arial" panose="020B0604020202020204" pitchFamily="34" charset="0"/>
                <a:cs typeface="Arial" panose="020B0604020202020204" pitchFamily="34" charset="0"/>
              </a:rPr>
              <a:t>م. سكوت بيك</a:t>
            </a:r>
            <a:endParaRPr kumimoji="0" lang="en-US" sz="3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4</a:t>
            </a:r>
          </a:p>
        </p:txBody>
      </p:sp>
    </p:spTree>
    <p:extLst>
      <p:ext uri="{BB962C8B-B14F-4D97-AF65-F5344CB8AC3E}">
        <p14:creationId xmlns:p14="http://schemas.microsoft.com/office/powerpoint/2010/main" val="191504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408294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932B150-EF81-411F-8462-885BA2BC9468}"/>
              </a:ext>
            </a:extLst>
          </p:cNvPr>
          <p:cNvSpPr/>
          <p:nvPr/>
        </p:nvSpPr>
        <p:spPr>
          <a:xfrm>
            <a:off x="-76200" y="-91440"/>
            <a:ext cx="12298680" cy="69799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a 3">
            <a:extLst>
              <a:ext uri="{FF2B5EF4-FFF2-40B4-BE49-F238E27FC236}">
                <a16:creationId xmlns:a16="http://schemas.microsoft.com/office/drawing/2014/main" id="{6B5ACF15-1B77-1642-F53C-7F28F5F80560}"/>
              </a:ext>
            </a:extLst>
          </p:cNvPr>
          <p:cNvSpPr/>
          <p:nvPr/>
        </p:nvSpPr>
        <p:spPr>
          <a:xfrm flipH="1">
            <a:off x="6151415" y="-124693"/>
            <a:ext cx="8250381" cy="2784765"/>
          </a:xfrm>
          <a:prstGeom prst="flowChartInputOutpu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29EF7D2-0743-EECD-3915-B4052F5C0D43}"/>
              </a:ext>
            </a:extLst>
          </p:cNvPr>
          <p:cNvSpPr>
            <a:spLocks noGrp="1"/>
          </p:cNvSpPr>
          <p:nvPr>
            <p:ph type="title"/>
          </p:nvPr>
        </p:nvSpPr>
        <p:spPr>
          <a:xfrm>
            <a:off x="6691744" y="0"/>
            <a:ext cx="5292436" cy="2514599"/>
          </a:xfrm>
        </p:spPr>
        <p:txBody>
          <a:bodyPr>
            <a:noAutofit/>
          </a:bodyPr>
          <a:lstStyle/>
          <a:p>
            <a:pPr algn="ctr"/>
            <a:r>
              <a:rPr lang="ar-JO" sz="4800" dirty="0"/>
              <a:t>دورة بوتنام </a:t>
            </a:r>
            <a:br>
              <a:rPr lang="ar-JO" sz="4800" dirty="0"/>
            </a:br>
            <a:r>
              <a:rPr lang="ar-JO" sz="4800" dirty="0"/>
              <a:t>للتطوير الروحي</a:t>
            </a:r>
            <a:endParaRPr lang="en-US" sz="4800" dirty="0"/>
          </a:p>
        </p:txBody>
      </p:sp>
      <p:grpSp>
        <p:nvGrpSpPr>
          <p:cNvPr id="44" name="Group 43">
            <a:extLst>
              <a:ext uri="{FF2B5EF4-FFF2-40B4-BE49-F238E27FC236}">
                <a16:creationId xmlns:a16="http://schemas.microsoft.com/office/drawing/2014/main" id="{807E173E-AD39-612C-6276-FE05E37B0C73}"/>
              </a:ext>
            </a:extLst>
          </p:cNvPr>
          <p:cNvGrpSpPr/>
          <p:nvPr/>
        </p:nvGrpSpPr>
        <p:grpSpPr>
          <a:xfrm>
            <a:off x="725424" y="60960"/>
            <a:ext cx="6498336" cy="6498336"/>
            <a:chOff x="725424" y="60960"/>
            <a:chExt cx="6498336" cy="6498336"/>
          </a:xfrm>
        </p:grpSpPr>
        <p:sp>
          <p:nvSpPr>
            <p:cNvPr id="6" name="Oval 5">
              <a:extLst>
                <a:ext uri="{FF2B5EF4-FFF2-40B4-BE49-F238E27FC236}">
                  <a16:creationId xmlns:a16="http://schemas.microsoft.com/office/drawing/2014/main" id="{7DB7D765-F85B-D369-C62B-BF1A8A24F21C}"/>
                </a:ext>
              </a:extLst>
            </p:cNvPr>
            <p:cNvSpPr>
              <a:spLocks noChangeAspect="1"/>
            </p:cNvSpPr>
            <p:nvPr/>
          </p:nvSpPr>
          <p:spPr>
            <a:xfrm>
              <a:off x="725424" y="60960"/>
              <a:ext cx="6498336" cy="6498336"/>
            </a:xfrm>
            <a:prstGeom prst="ellipse">
              <a:avLst/>
            </a:prstGeom>
            <a:noFill/>
            <a:ln w="730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FA08049-1C50-98E4-43A3-0DA571C3C003}"/>
                </a:ext>
              </a:extLst>
            </p:cNvPr>
            <p:cNvGrpSpPr/>
            <p:nvPr/>
          </p:nvGrpSpPr>
          <p:grpSpPr>
            <a:xfrm>
              <a:off x="755904" y="85344"/>
              <a:ext cx="6412992" cy="6425184"/>
              <a:chOff x="768096" y="182880"/>
              <a:chExt cx="6412992" cy="6425184"/>
            </a:xfrm>
          </p:grpSpPr>
          <p:sp>
            <p:nvSpPr>
              <p:cNvPr id="7" name="Pie 6">
                <a:extLst>
                  <a:ext uri="{FF2B5EF4-FFF2-40B4-BE49-F238E27FC236}">
                    <a16:creationId xmlns:a16="http://schemas.microsoft.com/office/drawing/2014/main" id="{124986CA-A5D1-38D8-939A-4F9C945D33AD}"/>
                  </a:ext>
                </a:extLst>
              </p:cNvPr>
              <p:cNvSpPr>
                <a:spLocks noChangeAspect="1"/>
              </p:cNvSpPr>
              <p:nvPr/>
            </p:nvSpPr>
            <p:spPr>
              <a:xfrm>
                <a:off x="780288" y="182880"/>
                <a:ext cx="6400800" cy="6400800"/>
              </a:xfrm>
              <a:prstGeom prst="pie">
                <a:avLst>
                  <a:gd name="adj1" fmla="val 10774382"/>
                  <a:gd name="adj2" fmla="val 16200000"/>
                </a:avLst>
              </a:prstGeom>
              <a:solidFill>
                <a:srgbClr val="F1D15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9" name="Pie 28">
                <a:extLst>
                  <a:ext uri="{FF2B5EF4-FFF2-40B4-BE49-F238E27FC236}">
                    <a16:creationId xmlns:a16="http://schemas.microsoft.com/office/drawing/2014/main" id="{2CA403F0-9E80-2AA0-991D-C3A4E290CD96}"/>
                  </a:ext>
                </a:extLst>
              </p:cNvPr>
              <p:cNvSpPr>
                <a:spLocks noChangeAspect="1"/>
              </p:cNvSpPr>
              <p:nvPr/>
            </p:nvSpPr>
            <p:spPr>
              <a:xfrm>
                <a:off x="774192" y="188976"/>
                <a:ext cx="6400800" cy="6400800"/>
              </a:xfrm>
              <a:prstGeom prst="pie">
                <a:avLst>
                  <a:gd name="adj1" fmla="val 10774382"/>
                  <a:gd name="adj2" fmla="val 14363795"/>
                </a:avLst>
              </a:prstGeom>
              <a:solidFill>
                <a:srgbClr val="F1D15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30" name="Pie 29">
                <a:extLst>
                  <a:ext uri="{FF2B5EF4-FFF2-40B4-BE49-F238E27FC236}">
                    <a16:creationId xmlns:a16="http://schemas.microsoft.com/office/drawing/2014/main" id="{310E1B78-F1AA-9974-ADAD-8B5D6B42CBC1}"/>
                  </a:ext>
                </a:extLst>
              </p:cNvPr>
              <p:cNvSpPr>
                <a:spLocks noChangeAspect="1"/>
              </p:cNvSpPr>
              <p:nvPr/>
            </p:nvSpPr>
            <p:spPr>
              <a:xfrm>
                <a:off x="768096" y="207264"/>
                <a:ext cx="6400800" cy="6400800"/>
              </a:xfrm>
              <a:prstGeom prst="pie">
                <a:avLst>
                  <a:gd name="adj1" fmla="val 10774382"/>
                  <a:gd name="adj2" fmla="val 12527253"/>
                </a:avLst>
              </a:prstGeom>
              <a:solidFill>
                <a:srgbClr val="F1D15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9" name="Pie 8">
                <a:extLst>
                  <a:ext uri="{FF2B5EF4-FFF2-40B4-BE49-F238E27FC236}">
                    <a16:creationId xmlns:a16="http://schemas.microsoft.com/office/drawing/2014/main" id="{F0A2651A-CF71-531A-761D-7E8655354676}"/>
                  </a:ext>
                </a:extLst>
              </p:cNvPr>
              <p:cNvSpPr>
                <a:spLocks noChangeAspect="1"/>
              </p:cNvSpPr>
              <p:nvPr/>
            </p:nvSpPr>
            <p:spPr>
              <a:xfrm>
                <a:off x="1682496" y="1121664"/>
                <a:ext cx="4602480" cy="4602480"/>
              </a:xfrm>
              <a:prstGeom prst="pie">
                <a:avLst>
                  <a:gd name="adj1" fmla="val 10774382"/>
                  <a:gd name="adj2" fmla="val 16200000"/>
                </a:avLst>
              </a:prstGeom>
              <a:solidFill>
                <a:srgbClr val="E0B30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E2C4807D-993C-2EFD-544B-C142C23636F9}"/>
                </a:ext>
              </a:extLst>
            </p:cNvPr>
            <p:cNvGrpSpPr/>
            <p:nvPr/>
          </p:nvGrpSpPr>
          <p:grpSpPr>
            <a:xfrm>
              <a:off x="755904" y="118872"/>
              <a:ext cx="6412992" cy="6412992"/>
              <a:chOff x="3938016" y="252984"/>
              <a:chExt cx="6412992" cy="6412992"/>
            </a:xfrm>
          </p:grpSpPr>
          <p:sp>
            <p:nvSpPr>
              <p:cNvPr id="10" name="Pie 9">
                <a:extLst>
                  <a:ext uri="{FF2B5EF4-FFF2-40B4-BE49-F238E27FC236}">
                    <a16:creationId xmlns:a16="http://schemas.microsoft.com/office/drawing/2014/main" id="{D9167C38-CF59-9189-2176-7E91137E6C5A}"/>
                  </a:ext>
                </a:extLst>
              </p:cNvPr>
              <p:cNvSpPr>
                <a:spLocks noChangeAspect="1"/>
              </p:cNvSpPr>
              <p:nvPr/>
            </p:nvSpPr>
            <p:spPr>
              <a:xfrm flipV="1">
                <a:off x="3938016" y="252984"/>
                <a:ext cx="6400800" cy="6400800"/>
              </a:xfrm>
              <a:prstGeom prst="pie">
                <a:avLst>
                  <a:gd name="adj1" fmla="val 10774382"/>
                  <a:gd name="adj2" fmla="val 16200000"/>
                </a:avLst>
              </a:prstGeom>
              <a:solidFill>
                <a:srgbClr val="104A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7" name="Pie 26">
                <a:extLst>
                  <a:ext uri="{FF2B5EF4-FFF2-40B4-BE49-F238E27FC236}">
                    <a16:creationId xmlns:a16="http://schemas.microsoft.com/office/drawing/2014/main" id="{737493FA-FBF9-3427-150A-6D6AAE3E5A0C}"/>
                  </a:ext>
                </a:extLst>
              </p:cNvPr>
              <p:cNvSpPr>
                <a:spLocks noChangeAspect="1"/>
              </p:cNvSpPr>
              <p:nvPr/>
            </p:nvSpPr>
            <p:spPr>
              <a:xfrm flipV="1">
                <a:off x="3944112" y="259080"/>
                <a:ext cx="6400800" cy="6400800"/>
              </a:xfrm>
              <a:prstGeom prst="pie">
                <a:avLst>
                  <a:gd name="adj1" fmla="val 12434009"/>
                  <a:gd name="adj2" fmla="val 16200000"/>
                </a:avLst>
              </a:prstGeom>
              <a:solidFill>
                <a:srgbClr val="104A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8" name="Pie 27">
                <a:extLst>
                  <a:ext uri="{FF2B5EF4-FFF2-40B4-BE49-F238E27FC236}">
                    <a16:creationId xmlns:a16="http://schemas.microsoft.com/office/drawing/2014/main" id="{15893FE4-B3EA-70D3-392A-76AFCC724E06}"/>
                  </a:ext>
                </a:extLst>
              </p:cNvPr>
              <p:cNvSpPr>
                <a:spLocks noChangeAspect="1"/>
              </p:cNvSpPr>
              <p:nvPr/>
            </p:nvSpPr>
            <p:spPr>
              <a:xfrm flipV="1">
                <a:off x="3950208" y="265176"/>
                <a:ext cx="6400800" cy="6400800"/>
              </a:xfrm>
              <a:prstGeom prst="pie">
                <a:avLst>
                  <a:gd name="adj1" fmla="val 14272877"/>
                  <a:gd name="adj2" fmla="val 16200000"/>
                </a:avLst>
              </a:prstGeom>
              <a:solidFill>
                <a:srgbClr val="104A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11" name="Pie 10">
                <a:extLst>
                  <a:ext uri="{FF2B5EF4-FFF2-40B4-BE49-F238E27FC236}">
                    <a16:creationId xmlns:a16="http://schemas.microsoft.com/office/drawing/2014/main" id="{AC8A7512-B182-8DBF-183A-98ABA553C659}"/>
                  </a:ext>
                </a:extLst>
              </p:cNvPr>
              <p:cNvSpPr>
                <a:spLocks noChangeAspect="1"/>
              </p:cNvSpPr>
              <p:nvPr/>
            </p:nvSpPr>
            <p:spPr>
              <a:xfrm flipV="1">
                <a:off x="4864608" y="1143000"/>
                <a:ext cx="4602480" cy="4602480"/>
              </a:xfrm>
              <a:prstGeom prst="pie">
                <a:avLst>
                  <a:gd name="adj1" fmla="val 10774382"/>
                  <a:gd name="adj2" fmla="val 16200000"/>
                </a:avLst>
              </a:prstGeom>
              <a:solidFill>
                <a:srgbClr val="0F0F9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EBA45A05-B598-ECA6-0660-4EE7DDEB02BF}"/>
                </a:ext>
              </a:extLst>
            </p:cNvPr>
            <p:cNvGrpSpPr/>
            <p:nvPr/>
          </p:nvGrpSpPr>
          <p:grpSpPr>
            <a:xfrm flipH="1" flipV="1">
              <a:off x="771144" y="103632"/>
              <a:ext cx="6412992" cy="6419088"/>
              <a:chOff x="780288" y="195072"/>
              <a:chExt cx="6412992" cy="6419088"/>
            </a:xfrm>
          </p:grpSpPr>
          <p:sp>
            <p:nvSpPr>
              <p:cNvPr id="15" name="Pie 14">
                <a:extLst>
                  <a:ext uri="{FF2B5EF4-FFF2-40B4-BE49-F238E27FC236}">
                    <a16:creationId xmlns:a16="http://schemas.microsoft.com/office/drawing/2014/main" id="{D7EFD279-434C-A655-1A10-BC4AE2158BAE}"/>
                  </a:ext>
                </a:extLst>
              </p:cNvPr>
              <p:cNvSpPr>
                <a:spLocks noChangeAspect="1"/>
              </p:cNvSpPr>
              <p:nvPr/>
            </p:nvSpPr>
            <p:spPr>
              <a:xfrm>
                <a:off x="780288" y="207264"/>
                <a:ext cx="6400800" cy="6400800"/>
              </a:xfrm>
              <a:prstGeom prst="pie">
                <a:avLst>
                  <a:gd name="adj1" fmla="val 10774382"/>
                  <a:gd name="adj2" fmla="val 16200000"/>
                </a:avLst>
              </a:prstGeom>
              <a:solidFill>
                <a:srgbClr val="50A71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5" name="Pie 24">
                <a:extLst>
                  <a:ext uri="{FF2B5EF4-FFF2-40B4-BE49-F238E27FC236}">
                    <a16:creationId xmlns:a16="http://schemas.microsoft.com/office/drawing/2014/main" id="{13A3F67D-6BF0-B8B0-3128-E3304316211F}"/>
                  </a:ext>
                </a:extLst>
              </p:cNvPr>
              <p:cNvSpPr>
                <a:spLocks noChangeAspect="1"/>
              </p:cNvSpPr>
              <p:nvPr/>
            </p:nvSpPr>
            <p:spPr>
              <a:xfrm>
                <a:off x="786384" y="213360"/>
                <a:ext cx="6400800" cy="6400800"/>
              </a:xfrm>
              <a:prstGeom prst="pie">
                <a:avLst>
                  <a:gd name="adj1" fmla="val 12231663"/>
                  <a:gd name="adj2" fmla="val 16200000"/>
                </a:avLst>
              </a:prstGeom>
              <a:solidFill>
                <a:srgbClr val="50A71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6" name="Pie 25">
                <a:extLst>
                  <a:ext uri="{FF2B5EF4-FFF2-40B4-BE49-F238E27FC236}">
                    <a16:creationId xmlns:a16="http://schemas.microsoft.com/office/drawing/2014/main" id="{4A750AFA-B492-BA2C-4371-3281D8E8D093}"/>
                  </a:ext>
                </a:extLst>
              </p:cNvPr>
              <p:cNvSpPr>
                <a:spLocks noChangeAspect="1"/>
              </p:cNvSpPr>
              <p:nvPr/>
            </p:nvSpPr>
            <p:spPr>
              <a:xfrm>
                <a:off x="792480" y="195072"/>
                <a:ext cx="6400800" cy="6400800"/>
              </a:xfrm>
              <a:prstGeom prst="pie">
                <a:avLst>
                  <a:gd name="adj1" fmla="val 14163432"/>
                  <a:gd name="adj2" fmla="val 16200000"/>
                </a:avLst>
              </a:prstGeom>
              <a:solidFill>
                <a:srgbClr val="50A71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16" name="Pie 15">
                <a:extLst>
                  <a:ext uri="{FF2B5EF4-FFF2-40B4-BE49-F238E27FC236}">
                    <a16:creationId xmlns:a16="http://schemas.microsoft.com/office/drawing/2014/main" id="{32F2A5FF-875D-763B-334B-7FAA036C5CD1}"/>
                  </a:ext>
                </a:extLst>
              </p:cNvPr>
              <p:cNvSpPr>
                <a:spLocks noChangeAspect="1"/>
              </p:cNvSpPr>
              <p:nvPr/>
            </p:nvSpPr>
            <p:spPr>
              <a:xfrm>
                <a:off x="1682496" y="1121664"/>
                <a:ext cx="4602480" cy="4602480"/>
              </a:xfrm>
              <a:prstGeom prst="pie">
                <a:avLst>
                  <a:gd name="adj1" fmla="val 10774382"/>
                  <a:gd name="adj2" fmla="val 16200000"/>
                </a:avLst>
              </a:prstGeom>
              <a:solidFill>
                <a:srgbClr val="3A7A0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502F6195-1E4B-6445-DBB0-67BD6F16246E}"/>
                </a:ext>
              </a:extLst>
            </p:cNvPr>
            <p:cNvGrpSpPr/>
            <p:nvPr/>
          </p:nvGrpSpPr>
          <p:grpSpPr>
            <a:xfrm flipH="1">
              <a:off x="762000" y="91440"/>
              <a:ext cx="6425184" cy="6419088"/>
              <a:chOff x="768096" y="207264"/>
              <a:chExt cx="6425184" cy="6419088"/>
            </a:xfrm>
          </p:grpSpPr>
          <p:sp>
            <p:nvSpPr>
              <p:cNvPr id="18" name="Pie 17">
                <a:extLst>
                  <a:ext uri="{FF2B5EF4-FFF2-40B4-BE49-F238E27FC236}">
                    <a16:creationId xmlns:a16="http://schemas.microsoft.com/office/drawing/2014/main" id="{C71B5F17-DC04-A10E-6C19-D927B78CC085}"/>
                  </a:ext>
                </a:extLst>
              </p:cNvPr>
              <p:cNvSpPr>
                <a:spLocks noChangeAspect="1"/>
              </p:cNvSpPr>
              <p:nvPr/>
            </p:nvSpPr>
            <p:spPr>
              <a:xfrm>
                <a:off x="780288" y="207264"/>
                <a:ext cx="6400800" cy="6400800"/>
              </a:xfrm>
              <a:prstGeom prst="pie">
                <a:avLst>
                  <a:gd name="adj1" fmla="val 10774382"/>
                  <a:gd name="adj2" fmla="val 13285122"/>
                </a:avLst>
              </a:prstGeom>
              <a:solidFill>
                <a:srgbClr val="ED39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0" name="Pie 19">
                <a:extLst>
                  <a:ext uri="{FF2B5EF4-FFF2-40B4-BE49-F238E27FC236}">
                    <a16:creationId xmlns:a16="http://schemas.microsoft.com/office/drawing/2014/main" id="{FB2B5EAB-0EE5-BBC0-63A1-CDEBB62C153C}"/>
                  </a:ext>
                </a:extLst>
              </p:cNvPr>
              <p:cNvSpPr>
                <a:spLocks noChangeAspect="1"/>
              </p:cNvSpPr>
              <p:nvPr/>
            </p:nvSpPr>
            <p:spPr>
              <a:xfrm>
                <a:off x="786384" y="225552"/>
                <a:ext cx="6400800" cy="6400800"/>
              </a:xfrm>
              <a:prstGeom prst="pie">
                <a:avLst>
                  <a:gd name="adj1" fmla="val 14742725"/>
                  <a:gd name="adj2" fmla="val 1620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Pie 22">
                <a:extLst>
                  <a:ext uri="{FF2B5EF4-FFF2-40B4-BE49-F238E27FC236}">
                    <a16:creationId xmlns:a16="http://schemas.microsoft.com/office/drawing/2014/main" id="{F4F32DED-771B-05E3-C1C6-D3E7E0E9B2F2}"/>
                  </a:ext>
                </a:extLst>
              </p:cNvPr>
              <p:cNvSpPr>
                <a:spLocks noChangeAspect="1"/>
              </p:cNvSpPr>
              <p:nvPr/>
            </p:nvSpPr>
            <p:spPr>
              <a:xfrm>
                <a:off x="774192" y="213360"/>
                <a:ext cx="6400800" cy="6400800"/>
              </a:xfrm>
              <a:prstGeom prst="pie">
                <a:avLst>
                  <a:gd name="adj1" fmla="val 10774382"/>
                  <a:gd name="adj2" fmla="val 11741895"/>
                </a:avLst>
              </a:prstGeom>
              <a:solidFill>
                <a:srgbClr val="ED39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4" name="Pie 23">
                <a:extLst>
                  <a:ext uri="{FF2B5EF4-FFF2-40B4-BE49-F238E27FC236}">
                    <a16:creationId xmlns:a16="http://schemas.microsoft.com/office/drawing/2014/main" id="{186A7C9F-1E4D-7A80-8B46-7EF5E0DF91A2}"/>
                  </a:ext>
                </a:extLst>
              </p:cNvPr>
              <p:cNvSpPr>
                <a:spLocks noChangeAspect="1"/>
              </p:cNvSpPr>
              <p:nvPr/>
            </p:nvSpPr>
            <p:spPr>
              <a:xfrm>
                <a:off x="768096" y="219456"/>
                <a:ext cx="6400800" cy="6400800"/>
              </a:xfrm>
              <a:prstGeom prst="pie">
                <a:avLst>
                  <a:gd name="adj1" fmla="val 11633650"/>
                  <a:gd name="adj2" fmla="val 12468265"/>
                </a:avLst>
              </a:prstGeom>
              <a:solidFill>
                <a:srgbClr val="ED39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19" name="Pie 18">
                <a:extLst>
                  <a:ext uri="{FF2B5EF4-FFF2-40B4-BE49-F238E27FC236}">
                    <a16:creationId xmlns:a16="http://schemas.microsoft.com/office/drawing/2014/main" id="{DE279171-1621-9688-C276-C9EF1D6EFF4C}"/>
                  </a:ext>
                </a:extLst>
              </p:cNvPr>
              <p:cNvSpPr>
                <a:spLocks noChangeAspect="1"/>
              </p:cNvSpPr>
              <p:nvPr/>
            </p:nvSpPr>
            <p:spPr>
              <a:xfrm>
                <a:off x="1682496" y="1121664"/>
                <a:ext cx="4602480" cy="4602480"/>
              </a:xfrm>
              <a:prstGeom prst="pie">
                <a:avLst>
                  <a:gd name="adj1" fmla="val 10774382"/>
                  <a:gd name="adj2" fmla="val 16200000"/>
                </a:avLst>
              </a:prstGeom>
              <a:solidFill>
                <a:srgbClr val="E322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highlight>
                    <a:srgbClr val="C0C0C0"/>
                  </a:highlight>
                  <a:latin typeface="Arial" panose="020B0604020202020204" pitchFamily="34" charset="0"/>
                  <a:cs typeface="Arial" panose="020B0604020202020204" pitchFamily="34" charset="0"/>
                </a:endParaRPr>
              </a:p>
            </p:txBody>
          </p:sp>
          <p:sp>
            <p:nvSpPr>
              <p:cNvPr id="21" name="Pie 20">
                <a:extLst>
                  <a:ext uri="{FF2B5EF4-FFF2-40B4-BE49-F238E27FC236}">
                    <a16:creationId xmlns:a16="http://schemas.microsoft.com/office/drawing/2014/main" id="{6C85667C-4F59-345C-97CA-2F138391935F}"/>
                  </a:ext>
                </a:extLst>
              </p:cNvPr>
              <p:cNvSpPr>
                <a:spLocks noChangeAspect="1"/>
              </p:cNvSpPr>
              <p:nvPr/>
            </p:nvSpPr>
            <p:spPr>
              <a:xfrm>
                <a:off x="792480" y="207264"/>
                <a:ext cx="6400800" cy="6400800"/>
              </a:xfrm>
              <a:prstGeom prst="pie">
                <a:avLst>
                  <a:gd name="adj1" fmla="val 14742725"/>
                  <a:gd name="adj2" fmla="val 1620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2" name="Pie 21">
                <a:extLst>
                  <a:ext uri="{FF2B5EF4-FFF2-40B4-BE49-F238E27FC236}">
                    <a16:creationId xmlns:a16="http://schemas.microsoft.com/office/drawing/2014/main" id="{37CE4931-F74E-9C09-27DD-A2DAAA2AF7DF}"/>
                  </a:ext>
                </a:extLst>
              </p:cNvPr>
              <p:cNvSpPr>
                <a:spLocks noChangeAspect="1"/>
              </p:cNvSpPr>
              <p:nvPr/>
            </p:nvSpPr>
            <p:spPr>
              <a:xfrm rot="20173374">
                <a:off x="786384" y="225552"/>
                <a:ext cx="6400800" cy="6400800"/>
              </a:xfrm>
              <a:prstGeom prst="pie">
                <a:avLst>
                  <a:gd name="adj1" fmla="val 14742725"/>
                  <a:gd name="adj2" fmla="val 1620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grpSp>
        <p:sp>
          <p:nvSpPr>
            <p:cNvPr id="5" name="Oval 4">
              <a:extLst>
                <a:ext uri="{FF2B5EF4-FFF2-40B4-BE49-F238E27FC236}">
                  <a16:creationId xmlns:a16="http://schemas.microsoft.com/office/drawing/2014/main" id="{CA6BCF1E-F799-E967-E942-DC8CCC4D5475}"/>
                </a:ext>
              </a:extLst>
            </p:cNvPr>
            <p:cNvSpPr>
              <a:spLocks noChangeAspect="1"/>
            </p:cNvSpPr>
            <p:nvPr/>
          </p:nvSpPr>
          <p:spPr>
            <a:xfrm>
              <a:off x="3121152" y="2432304"/>
              <a:ext cx="1706880" cy="1706880"/>
            </a:xfrm>
            <a:prstGeom prst="ellipse">
              <a:avLst/>
            </a:prstGeom>
            <a:solidFill>
              <a:schemeClr val="tx1"/>
            </a:solidFill>
            <a:ln w="730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ar-JO" b="1" dirty="0">
                  <a:solidFill>
                    <a:schemeClr val="bg1"/>
                  </a:solidFill>
                  <a:latin typeface="Arial" panose="020B0604020202020204" pitchFamily="34" charset="0"/>
                  <a:cs typeface="Arial" panose="020B0604020202020204" pitchFamily="34" charset="0"/>
                </a:rPr>
                <a:t>الإنجيل</a:t>
              </a:r>
              <a:endParaRPr lang="en-US" b="1" dirty="0">
                <a:solidFill>
                  <a:schemeClr val="bg1"/>
                </a:solidFill>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8401D2-2C71-FB73-2580-4058736ADE98}"/>
              </a:ext>
            </a:extLst>
          </p:cNvPr>
          <p:cNvSpPr txBox="1"/>
          <p:nvPr/>
        </p:nvSpPr>
        <p:spPr>
          <a:xfrm rot="3279364">
            <a:off x="6043476" y="914400"/>
            <a:ext cx="1241045" cy="523220"/>
          </a:xfrm>
          <a:prstGeom prst="rect">
            <a:avLst/>
          </a:prstGeom>
          <a:noFill/>
        </p:spPr>
        <p:txBody>
          <a:bodyPr wrap="none" rtlCol="0">
            <a:spAutoFit/>
          </a:bodyPr>
          <a:lstStyle/>
          <a:p>
            <a:r>
              <a:rPr lang="ar-JO" sz="2800" b="1" dirty="0">
                <a:latin typeface="Arial" panose="020B0604020202020204" pitchFamily="34" charset="0"/>
                <a:cs typeface="Arial" panose="020B0604020202020204" pitchFamily="34" charset="0"/>
              </a:rPr>
              <a:t>الإكتشاف</a:t>
            </a:r>
            <a:endParaRPr lang="en-US" sz="28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B9E3689-0601-7956-2BCA-A6357EB04E77}"/>
              </a:ext>
            </a:extLst>
          </p:cNvPr>
          <p:cNvSpPr txBox="1"/>
          <p:nvPr/>
        </p:nvSpPr>
        <p:spPr>
          <a:xfrm rot="18780270">
            <a:off x="6387800" y="5204899"/>
            <a:ext cx="756938" cy="523220"/>
          </a:xfrm>
          <a:prstGeom prst="rect">
            <a:avLst/>
          </a:prstGeom>
          <a:noFill/>
        </p:spPr>
        <p:txBody>
          <a:bodyPr wrap="none" rtlCol="0">
            <a:spAutoFit/>
          </a:bodyPr>
          <a:lstStyle/>
          <a:p>
            <a:r>
              <a:rPr lang="ar-JO" sz="2800" b="1" dirty="0">
                <a:latin typeface="Arial" panose="020B0604020202020204" pitchFamily="34" charset="0"/>
                <a:cs typeface="Arial" panose="020B0604020202020204" pitchFamily="34" charset="0"/>
              </a:rPr>
              <a:t>النمو</a:t>
            </a:r>
            <a:endParaRPr lang="en-US" sz="28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924B650-E2E0-3B3F-B016-A070C8A7B93C}"/>
              </a:ext>
            </a:extLst>
          </p:cNvPr>
          <p:cNvSpPr txBox="1"/>
          <p:nvPr/>
        </p:nvSpPr>
        <p:spPr>
          <a:xfrm rot="2949524">
            <a:off x="873642" y="5506366"/>
            <a:ext cx="1091966" cy="523220"/>
          </a:xfrm>
          <a:prstGeom prst="rect">
            <a:avLst/>
          </a:prstGeom>
          <a:noFill/>
        </p:spPr>
        <p:txBody>
          <a:bodyPr wrap="none" rtlCol="0">
            <a:spAutoFit/>
          </a:bodyPr>
          <a:lstStyle/>
          <a:p>
            <a:r>
              <a:rPr lang="ar-JO" sz="2800" b="1" dirty="0">
                <a:latin typeface="Arial" panose="020B0604020202020204" pitchFamily="34" charset="0"/>
                <a:cs typeface="Arial" panose="020B0604020202020204" pitchFamily="34" charset="0"/>
              </a:rPr>
              <a:t>النضوج</a:t>
            </a:r>
            <a:endParaRPr lang="en-US" sz="28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5DF8C53-F72C-2762-7750-9B9ECE703FAB}"/>
              </a:ext>
            </a:extLst>
          </p:cNvPr>
          <p:cNvSpPr txBox="1"/>
          <p:nvPr/>
        </p:nvSpPr>
        <p:spPr>
          <a:xfrm rot="18780270">
            <a:off x="481298" y="856641"/>
            <a:ext cx="1628972" cy="523220"/>
          </a:xfrm>
          <a:prstGeom prst="rect">
            <a:avLst/>
          </a:prstGeom>
          <a:noFill/>
        </p:spPr>
        <p:txBody>
          <a:bodyPr wrap="none" rtlCol="0">
            <a:spAutoFit/>
          </a:bodyPr>
          <a:lstStyle/>
          <a:p>
            <a:r>
              <a:rPr lang="ar-JO" sz="2800" b="1" dirty="0">
                <a:latin typeface="Arial" panose="020B0604020202020204" pitchFamily="34" charset="0"/>
                <a:cs typeface="Arial" panose="020B0604020202020204" pitchFamily="34" charset="0"/>
              </a:rPr>
              <a:t>إعادة الإنتاج</a:t>
            </a:r>
            <a:endParaRPr lang="en-US" sz="2800" b="1" dirty="0">
              <a:latin typeface="Arial" panose="020B0604020202020204" pitchFamily="34" charset="0"/>
              <a:cs typeface="Arial" panose="020B0604020202020204" pitchFamily="34" charset="0"/>
            </a:endParaRPr>
          </a:p>
        </p:txBody>
      </p:sp>
      <p:sp>
        <p:nvSpPr>
          <p:cNvPr id="40" name="Right Arrow 39">
            <a:extLst>
              <a:ext uri="{FF2B5EF4-FFF2-40B4-BE49-F238E27FC236}">
                <a16:creationId xmlns:a16="http://schemas.microsoft.com/office/drawing/2014/main" id="{5BCC4C5A-2880-4423-82BE-D857EAD38C17}"/>
              </a:ext>
            </a:extLst>
          </p:cNvPr>
          <p:cNvSpPr/>
          <p:nvPr/>
        </p:nvSpPr>
        <p:spPr>
          <a:xfrm rot="5400000">
            <a:off x="6754368" y="3230880"/>
            <a:ext cx="1176528" cy="33528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1" name="Right Arrow 40">
            <a:extLst>
              <a:ext uri="{FF2B5EF4-FFF2-40B4-BE49-F238E27FC236}">
                <a16:creationId xmlns:a16="http://schemas.microsoft.com/office/drawing/2014/main" id="{AA7EC751-2790-672D-2BA4-AC779D5D3E58}"/>
              </a:ext>
            </a:extLst>
          </p:cNvPr>
          <p:cNvSpPr/>
          <p:nvPr/>
        </p:nvSpPr>
        <p:spPr>
          <a:xfrm rot="16200000" flipV="1">
            <a:off x="3048" y="3206496"/>
            <a:ext cx="1176528" cy="33528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2" name="Right Arrow 41">
            <a:extLst>
              <a:ext uri="{FF2B5EF4-FFF2-40B4-BE49-F238E27FC236}">
                <a16:creationId xmlns:a16="http://schemas.microsoft.com/office/drawing/2014/main" id="{1C234739-39F6-F255-4272-51518A4E9CA1}"/>
              </a:ext>
            </a:extLst>
          </p:cNvPr>
          <p:cNvSpPr/>
          <p:nvPr/>
        </p:nvSpPr>
        <p:spPr>
          <a:xfrm rot="10800000">
            <a:off x="3300984" y="6507480"/>
            <a:ext cx="1176528" cy="33528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BA108F3-C387-FA4A-F93A-8913A68D6B3A}"/>
              </a:ext>
            </a:extLst>
          </p:cNvPr>
          <p:cNvSpPr txBox="1"/>
          <p:nvPr/>
        </p:nvSpPr>
        <p:spPr>
          <a:xfrm rot="17032826">
            <a:off x="3820492" y="590126"/>
            <a:ext cx="1284326" cy="800219"/>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البحث</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cs typeface="Arial" panose="020B0604020202020204" pitchFamily="34" charset="0"/>
              </a:rPr>
              <a:t>هل هذا حقيقي؟</a:t>
            </a:r>
          </a:p>
          <a:p>
            <a:pPr algn="ctr"/>
            <a:r>
              <a:rPr lang="ar-JO" sz="1400" b="1" dirty="0">
                <a:latin typeface="Arial" panose="020B0604020202020204" pitchFamily="34" charset="0"/>
                <a:cs typeface="Arial" panose="020B0604020202020204" pitchFamily="34" charset="0"/>
              </a:rPr>
              <a:t>هل هذا مناسب لي؟</a:t>
            </a:r>
            <a:endParaRPr lang="en-US" sz="1400" b="1"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AAD5AFB-8CD2-D4DC-706D-65821644F8BA}"/>
              </a:ext>
            </a:extLst>
          </p:cNvPr>
          <p:cNvSpPr txBox="1"/>
          <p:nvPr/>
        </p:nvSpPr>
        <p:spPr>
          <a:xfrm rot="18280948">
            <a:off x="4689216" y="1175110"/>
            <a:ext cx="1168910" cy="584775"/>
          </a:xfrm>
          <a:prstGeom prst="rect">
            <a:avLst/>
          </a:prstGeom>
          <a:noFill/>
        </p:spPr>
        <p:txBody>
          <a:bodyPr wrap="none" rtlCol="0">
            <a:spAutoFit/>
          </a:bodyPr>
          <a:lstStyle/>
          <a:p>
            <a:pPr algn="ctr"/>
            <a:r>
              <a:rPr lang="ar-JO" b="1" dirty="0">
                <a:solidFill>
                  <a:schemeClr val="bg1"/>
                </a:solidFill>
                <a:latin typeface="Arial" panose="020B0604020202020204" pitchFamily="34" charset="0"/>
                <a:cs typeface="Arial" panose="020B0604020202020204" pitchFamily="34" charset="0"/>
              </a:rPr>
              <a:t>الولادة الثانية</a:t>
            </a:r>
            <a:br>
              <a:rPr lang="en-US" sz="1400" b="1" dirty="0">
                <a:solidFill>
                  <a:schemeClr val="bg1"/>
                </a:solidFill>
                <a:latin typeface="Arial" panose="020B0604020202020204" pitchFamily="34" charset="0"/>
                <a:cs typeface="Arial" panose="020B0604020202020204" pitchFamily="34" charset="0"/>
              </a:rPr>
            </a:br>
            <a:r>
              <a:rPr lang="ar-JO" sz="1400" b="1" dirty="0">
                <a:solidFill>
                  <a:schemeClr val="bg1"/>
                </a:solidFill>
                <a:latin typeface="Arial" panose="020B0604020202020204" pitchFamily="34" charset="0"/>
                <a:cs typeface="Arial" panose="020B0604020202020204" pitchFamily="34" charset="0"/>
              </a:rPr>
              <a:t>الإيمان بالمسيح</a:t>
            </a:r>
            <a:endParaRPr lang="en-US" sz="1400" b="1"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895A5733-CD97-726E-542B-81FF173A739A}"/>
              </a:ext>
            </a:extLst>
          </p:cNvPr>
          <p:cNvSpPr txBox="1"/>
          <p:nvPr/>
        </p:nvSpPr>
        <p:spPr>
          <a:xfrm rot="3735580">
            <a:off x="4991385" y="2207338"/>
            <a:ext cx="997388" cy="1015663"/>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طفل رضيع</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cs typeface="Arial" panose="020B0604020202020204" pitchFamily="34" charset="0"/>
              </a:rPr>
              <a:t>غير محصن</a:t>
            </a:r>
          </a:p>
          <a:p>
            <a:pPr algn="ctr"/>
            <a:r>
              <a:rPr lang="ar-JO" sz="1400" b="1" dirty="0">
                <a:latin typeface="Arial" panose="020B0604020202020204" pitchFamily="34" charset="0"/>
                <a:cs typeface="Arial" panose="020B0604020202020204" pitchFamily="34" charset="0"/>
              </a:rPr>
              <a:t>مشوش</a:t>
            </a:r>
          </a:p>
          <a:p>
            <a:pPr algn="ctr"/>
            <a:r>
              <a:rPr lang="ar-JO" sz="1400" b="1" dirty="0">
                <a:latin typeface="Arial" panose="020B0604020202020204" pitchFamily="34" charset="0"/>
                <a:cs typeface="Arial" panose="020B0604020202020204" pitchFamily="34" charset="0"/>
              </a:rPr>
              <a:t>محتاج</a:t>
            </a:r>
            <a:endParaRPr lang="en-US" sz="1400" b="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A256C52-B55D-51AA-327D-80F2A08AFAB2}"/>
              </a:ext>
            </a:extLst>
          </p:cNvPr>
          <p:cNvSpPr txBox="1"/>
          <p:nvPr/>
        </p:nvSpPr>
        <p:spPr>
          <a:xfrm rot="19278226">
            <a:off x="5952908" y="1512403"/>
            <a:ext cx="587020" cy="523220"/>
          </a:xfrm>
          <a:prstGeom prst="rect">
            <a:avLst/>
          </a:prstGeom>
          <a:noFill/>
        </p:spPr>
        <p:txBody>
          <a:bodyPr wrap="none" rtlCol="0">
            <a:spAutoFit/>
          </a:bodyPr>
          <a:lstStyle/>
          <a:p>
            <a:pPr algn="ctr"/>
            <a:r>
              <a:rPr lang="ar-JO" sz="1400" b="1" dirty="0">
                <a:latin typeface="Arial" panose="020B0604020202020204" pitchFamily="34" charset="0"/>
                <a:cs typeface="Arial" panose="020B0604020202020204" pitchFamily="34" charset="0"/>
              </a:rPr>
              <a:t>حقائق </a:t>
            </a:r>
          </a:p>
          <a:p>
            <a:pPr algn="ctr"/>
            <a:r>
              <a:rPr lang="ar-JO" sz="1400" b="1" dirty="0">
                <a:latin typeface="Arial" panose="020B0604020202020204" pitchFamily="34" charset="0"/>
                <a:cs typeface="Arial" panose="020B0604020202020204" pitchFamily="34" charset="0"/>
              </a:rPr>
              <a:t>جديدة</a:t>
            </a:r>
            <a:endParaRPr lang="en-US" sz="1100" b="1"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7257BB5-1E94-A9FB-B95B-F6FDFCEC0EAD}"/>
              </a:ext>
            </a:extLst>
          </p:cNvPr>
          <p:cNvSpPr txBox="1"/>
          <p:nvPr/>
        </p:nvSpPr>
        <p:spPr>
          <a:xfrm rot="20359269">
            <a:off x="6084680" y="2060177"/>
            <a:ext cx="970911" cy="523220"/>
          </a:xfrm>
          <a:prstGeom prst="rect">
            <a:avLst/>
          </a:prstGeom>
          <a:noFill/>
        </p:spPr>
        <p:txBody>
          <a:bodyPr wrap="square" rtlCol="0">
            <a:spAutoFit/>
          </a:bodyPr>
          <a:lstStyle/>
          <a:p>
            <a:pPr algn="ctr"/>
            <a:r>
              <a:rPr lang="ar-JO" sz="1400" b="1" dirty="0">
                <a:latin typeface="Arial" panose="020B0604020202020204" pitchFamily="34" charset="0"/>
                <a:cs typeface="Arial" panose="020B0604020202020204" pitchFamily="34" charset="0"/>
              </a:rPr>
              <a:t>عادات</a:t>
            </a:r>
          </a:p>
          <a:p>
            <a:pPr algn="ctr"/>
            <a:r>
              <a:rPr lang="ar-JO" sz="1400" b="1" dirty="0">
                <a:latin typeface="Arial" panose="020B0604020202020204" pitchFamily="34" charset="0"/>
                <a:cs typeface="Arial" panose="020B0604020202020204" pitchFamily="34" charset="0"/>
              </a:rPr>
              <a:t>جديدة</a:t>
            </a:r>
            <a:endParaRPr lang="en-US" sz="11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C03BDF8-19B0-B10A-EAA7-EBFBF88DA960}"/>
              </a:ext>
            </a:extLst>
          </p:cNvPr>
          <p:cNvSpPr txBox="1"/>
          <p:nvPr/>
        </p:nvSpPr>
        <p:spPr>
          <a:xfrm rot="21101405">
            <a:off x="6395107" y="2742391"/>
            <a:ext cx="593431" cy="523220"/>
          </a:xfrm>
          <a:prstGeom prst="rect">
            <a:avLst/>
          </a:prstGeom>
          <a:noFill/>
        </p:spPr>
        <p:txBody>
          <a:bodyPr wrap="none" rtlCol="0">
            <a:spAutoFit/>
          </a:bodyPr>
          <a:lstStyle/>
          <a:p>
            <a:pPr algn="ctr"/>
            <a:r>
              <a:rPr lang="ar-JO" sz="1400" b="1" dirty="0">
                <a:latin typeface="Arial" panose="020B0604020202020204" pitchFamily="34" charset="0"/>
                <a:cs typeface="Arial" panose="020B0604020202020204" pitchFamily="34" charset="0"/>
              </a:rPr>
              <a:t>علاقات</a:t>
            </a:r>
          </a:p>
          <a:p>
            <a:pPr algn="ctr"/>
            <a:r>
              <a:rPr lang="ar-JO" sz="1400" b="1" dirty="0">
                <a:latin typeface="Arial" panose="020B0604020202020204" pitchFamily="34" charset="0"/>
                <a:cs typeface="Arial" panose="020B0604020202020204" pitchFamily="34" charset="0"/>
              </a:rPr>
              <a:t>جديدة</a:t>
            </a:r>
            <a:endParaRPr lang="en-US" sz="1100" b="1"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55C167C-0381-2533-2B55-9DC2985A2A99}"/>
              </a:ext>
            </a:extLst>
          </p:cNvPr>
          <p:cNvSpPr txBox="1"/>
          <p:nvPr/>
        </p:nvSpPr>
        <p:spPr>
          <a:xfrm rot="18781407">
            <a:off x="4498330" y="3784629"/>
            <a:ext cx="1213794" cy="1015663"/>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طفل</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cs typeface="Arial" panose="020B0604020202020204" pitchFamily="34" charset="0"/>
              </a:rPr>
              <a:t>التركيز على الذات</a:t>
            </a:r>
          </a:p>
          <a:p>
            <a:pPr algn="ctr"/>
            <a:r>
              <a:rPr lang="ar-JO" sz="1400" b="1" dirty="0">
                <a:latin typeface="Arial" panose="020B0604020202020204" pitchFamily="34" charset="0"/>
                <a:cs typeface="Arial" panose="020B0604020202020204" pitchFamily="34" charset="0"/>
              </a:rPr>
              <a:t>مثير للإعجاب</a:t>
            </a:r>
          </a:p>
          <a:p>
            <a:pPr algn="ctr"/>
            <a:r>
              <a:rPr lang="ar-JO" sz="1400" b="1" dirty="0">
                <a:latin typeface="Arial" panose="020B0604020202020204" pitchFamily="34" charset="0"/>
                <a:cs typeface="Arial" panose="020B0604020202020204" pitchFamily="34" charset="0"/>
              </a:rPr>
              <a:t>غير مستقر</a:t>
            </a:r>
            <a:endParaRPr lang="en-US" sz="1400" b="1"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BB150D90-27F7-C0A0-55EB-DCA3ABE75F50}"/>
              </a:ext>
            </a:extLst>
          </p:cNvPr>
          <p:cNvSpPr txBox="1"/>
          <p:nvPr/>
        </p:nvSpPr>
        <p:spPr>
          <a:xfrm rot="17479478">
            <a:off x="6372607" y="3591595"/>
            <a:ext cx="570990" cy="584775"/>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a:t>
            </a:r>
          </a:p>
          <a:p>
            <a:pPr algn="ctr"/>
            <a:r>
              <a:rPr lang="ar-JO" sz="1400" b="1" dirty="0">
                <a:latin typeface="Arial" panose="020B0604020202020204" pitchFamily="34" charset="0"/>
                <a:cs typeface="Arial" panose="020B0604020202020204" pitchFamily="34" charset="0"/>
              </a:rPr>
              <a:t>الإيمان</a:t>
            </a:r>
            <a:endParaRPr lang="en-US" sz="1400" b="1"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9365CC5-80FD-E283-80BA-374436779276}"/>
              </a:ext>
            </a:extLst>
          </p:cNvPr>
          <p:cNvSpPr txBox="1"/>
          <p:nvPr/>
        </p:nvSpPr>
        <p:spPr>
          <a:xfrm rot="18549715">
            <a:off x="5735909" y="4749721"/>
            <a:ext cx="639919" cy="584775"/>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a:t>
            </a:r>
          </a:p>
          <a:p>
            <a:pPr algn="ctr"/>
            <a:r>
              <a:rPr lang="ar-JO" sz="1400" b="1" dirty="0">
                <a:latin typeface="Arial" panose="020B0604020202020204" pitchFamily="34" charset="0"/>
                <a:cs typeface="Arial" panose="020B0604020202020204" pitchFamily="34" charset="0"/>
              </a:rPr>
              <a:t>المجتمع</a:t>
            </a:r>
            <a:endParaRPr lang="en-US" sz="1400" b="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5A3926FC-4396-B3FA-FA24-B3E4F385DBBB}"/>
              </a:ext>
            </a:extLst>
          </p:cNvPr>
          <p:cNvSpPr txBox="1"/>
          <p:nvPr/>
        </p:nvSpPr>
        <p:spPr>
          <a:xfrm rot="20383047">
            <a:off x="4246998" y="5750506"/>
            <a:ext cx="947696" cy="369332"/>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 الخدمة</a:t>
            </a:r>
            <a:endParaRPr lang="en-US" sz="1400" b="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6614B1C-85E4-B68D-4B06-53DEF10ECA14}"/>
              </a:ext>
            </a:extLst>
          </p:cNvPr>
          <p:cNvSpPr txBox="1"/>
          <p:nvPr/>
        </p:nvSpPr>
        <p:spPr>
          <a:xfrm rot="2775607">
            <a:off x="2193142" y="3894310"/>
            <a:ext cx="1370888" cy="1015663"/>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بالغ شاب</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cs typeface="Arial" panose="020B0604020202020204" pitchFamily="34" charset="0"/>
              </a:rPr>
              <a:t>مسؤول أمام الله</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cs typeface="Arial" panose="020B0604020202020204" pitchFamily="34" charset="0"/>
              </a:rPr>
              <a:t>التركيز على الآخرين</a:t>
            </a:r>
          </a:p>
          <a:p>
            <a:pPr algn="ctr"/>
            <a:r>
              <a:rPr lang="ar-JO" sz="1400" b="1" dirty="0">
                <a:latin typeface="Arial" panose="020B0604020202020204" pitchFamily="34" charset="0"/>
                <a:cs typeface="Arial" panose="020B0604020202020204" pitchFamily="34" charset="0"/>
              </a:rPr>
              <a:t>أهل للثقة</a:t>
            </a:r>
            <a:endParaRPr lang="en-US" sz="1400" b="1"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F8B0FCF4-5C58-1AF4-2149-0C90D562DC23}"/>
              </a:ext>
            </a:extLst>
          </p:cNvPr>
          <p:cNvSpPr txBox="1"/>
          <p:nvPr/>
        </p:nvSpPr>
        <p:spPr>
          <a:xfrm rot="1045815">
            <a:off x="2858364" y="5597982"/>
            <a:ext cx="655949" cy="584775"/>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a:t>
            </a:r>
          </a:p>
          <a:p>
            <a:pPr algn="ctr"/>
            <a:r>
              <a:rPr lang="ar-JO" sz="1400" b="1" dirty="0">
                <a:latin typeface="Arial" panose="020B0604020202020204" pitchFamily="34" charset="0"/>
                <a:cs typeface="Arial" panose="020B0604020202020204" pitchFamily="34" charset="0"/>
              </a:rPr>
              <a:t>التواضع</a:t>
            </a:r>
            <a:endParaRPr lang="en-US" sz="1400" b="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C5749BD-524D-D8A9-38B1-1B59487C0012}"/>
              </a:ext>
            </a:extLst>
          </p:cNvPr>
          <p:cNvSpPr txBox="1"/>
          <p:nvPr/>
        </p:nvSpPr>
        <p:spPr>
          <a:xfrm rot="2963176">
            <a:off x="1687236" y="4841964"/>
            <a:ext cx="550152" cy="584775"/>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a:t>
            </a:r>
          </a:p>
          <a:p>
            <a:pPr algn="ctr"/>
            <a:r>
              <a:rPr lang="ar-JO" sz="1400" b="1" dirty="0">
                <a:latin typeface="Arial" panose="020B0604020202020204" pitchFamily="34" charset="0"/>
                <a:cs typeface="Arial" panose="020B0604020202020204" pitchFamily="34" charset="0"/>
              </a:rPr>
              <a:t>المحبة</a:t>
            </a:r>
            <a:endParaRPr lang="en-US" sz="1400" b="1"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5B230C5-BCCD-4F80-6D13-2D4C5844B9CE}"/>
              </a:ext>
            </a:extLst>
          </p:cNvPr>
          <p:cNvSpPr txBox="1"/>
          <p:nvPr/>
        </p:nvSpPr>
        <p:spPr>
          <a:xfrm rot="4293908">
            <a:off x="1016407" y="3655994"/>
            <a:ext cx="684803" cy="646331"/>
          </a:xfrm>
          <a:prstGeom prst="rect">
            <a:avLst/>
          </a:prstGeom>
          <a:noFill/>
        </p:spPr>
        <p:txBody>
          <a:bodyPr wrap="none" rtlCol="0">
            <a:spAutoFit/>
          </a:bodyPr>
          <a:lstStyle/>
          <a:p>
            <a:pPr algn="ctr"/>
            <a:r>
              <a:rPr lang="ar-JO" b="1" dirty="0">
                <a:latin typeface="Arial" panose="020B0604020202020204" pitchFamily="34" charset="0"/>
                <a:cs typeface="Arial" panose="020B0604020202020204" pitchFamily="34" charset="0"/>
              </a:rPr>
              <a:t>في </a:t>
            </a:r>
          </a:p>
          <a:p>
            <a:pPr algn="ctr"/>
            <a:r>
              <a:rPr lang="ar-JO" b="1" dirty="0">
                <a:latin typeface="Arial" panose="020B0604020202020204" pitchFamily="34" charset="0"/>
                <a:cs typeface="Arial" panose="020B0604020202020204" pitchFamily="34" charset="0"/>
              </a:rPr>
              <a:t>الحكمة</a:t>
            </a:r>
            <a:endParaRPr lang="en-US" sz="1400" b="1"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18C9BBC5-137A-4D94-A05D-0E4356C0A5FA}"/>
              </a:ext>
            </a:extLst>
          </p:cNvPr>
          <p:cNvSpPr txBox="1"/>
          <p:nvPr/>
        </p:nvSpPr>
        <p:spPr>
          <a:xfrm rot="20571937">
            <a:off x="2935562" y="463603"/>
            <a:ext cx="575800" cy="369332"/>
          </a:xfrm>
          <a:prstGeom prst="rect">
            <a:avLst/>
          </a:prstGeom>
          <a:noFill/>
        </p:spPr>
        <p:txBody>
          <a:bodyPr wrap="none" rtlCol="0">
            <a:spAutoFit/>
          </a:bodyPr>
          <a:lstStyle/>
          <a:p>
            <a:pPr algn="ctr"/>
            <a:r>
              <a:rPr lang="ar-JO" b="1" dirty="0">
                <a:solidFill>
                  <a:schemeClr val="bg1"/>
                </a:solidFill>
                <a:latin typeface="Arial" panose="020B0604020202020204" pitchFamily="34" charset="0"/>
                <a:cs typeface="Arial" panose="020B0604020202020204" pitchFamily="34" charset="0"/>
              </a:rPr>
              <a:t>القادة</a:t>
            </a:r>
            <a:endParaRPr lang="en-US" sz="1400" b="1" dirty="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7FB34475-4907-EDAA-29EF-4AE37F4B2200}"/>
              </a:ext>
            </a:extLst>
          </p:cNvPr>
          <p:cNvSpPr txBox="1"/>
          <p:nvPr/>
        </p:nvSpPr>
        <p:spPr>
          <a:xfrm rot="18549715">
            <a:off x="1664713" y="1207202"/>
            <a:ext cx="620683" cy="369332"/>
          </a:xfrm>
          <a:prstGeom prst="rect">
            <a:avLst/>
          </a:prstGeom>
          <a:noFill/>
        </p:spPr>
        <p:txBody>
          <a:bodyPr wrap="none" rtlCol="0">
            <a:spAutoFit/>
          </a:bodyPr>
          <a:lstStyle/>
          <a:p>
            <a:pPr algn="ctr"/>
            <a:r>
              <a:rPr lang="ar-JO" b="1" dirty="0">
                <a:solidFill>
                  <a:schemeClr val="bg1"/>
                </a:solidFill>
                <a:latin typeface="Arial" panose="020B0604020202020204" pitchFamily="34" charset="0"/>
                <a:cs typeface="Arial" panose="020B0604020202020204" pitchFamily="34" charset="0"/>
              </a:rPr>
              <a:t>الخدام</a:t>
            </a:r>
            <a:endParaRPr lang="en-US" sz="1400" b="1" dirty="0">
              <a:solidFill>
                <a:schemeClr val="bg1"/>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494644F-11E3-98C0-AE20-1C776F57FD13}"/>
              </a:ext>
            </a:extLst>
          </p:cNvPr>
          <p:cNvSpPr txBox="1"/>
          <p:nvPr/>
        </p:nvSpPr>
        <p:spPr>
          <a:xfrm rot="17188323">
            <a:off x="896392" y="2478217"/>
            <a:ext cx="877164" cy="369332"/>
          </a:xfrm>
          <a:prstGeom prst="rect">
            <a:avLst/>
          </a:prstGeom>
          <a:noFill/>
        </p:spPr>
        <p:txBody>
          <a:bodyPr wrap="none" rtlCol="0">
            <a:spAutoFit/>
          </a:bodyPr>
          <a:lstStyle/>
          <a:p>
            <a:pPr algn="ctr"/>
            <a:r>
              <a:rPr lang="ar-JO" b="1" dirty="0">
                <a:solidFill>
                  <a:schemeClr val="bg1"/>
                </a:solidFill>
                <a:latin typeface="Arial" panose="020B0604020202020204" pitchFamily="34" charset="0"/>
                <a:cs typeface="Arial" panose="020B0604020202020204" pitchFamily="34" charset="0"/>
              </a:rPr>
              <a:t>المؤمنون</a:t>
            </a:r>
            <a:endParaRPr lang="en-US" sz="1400" b="1" dirty="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279CCCB5-FF36-BA6A-CC51-4F264F7FD1AC}"/>
              </a:ext>
            </a:extLst>
          </p:cNvPr>
          <p:cNvSpPr txBox="1"/>
          <p:nvPr/>
        </p:nvSpPr>
        <p:spPr>
          <a:xfrm rot="18785070">
            <a:off x="2566874" y="1735902"/>
            <a:ext cx="595035" cy="1015663"/>
          </a:xfrm>
          <a:prstGeom prst="rect">
            <a:avLst/>
          </a:prstGeom>
          <a:noFill/>
        </p:spPr>
        <p:txBody>
          <a:bodyPr wrap="none" rtlCol="0">
            <a:spAutoFit/>
          </a:bodyPr>
          <a:lstStyle/>
          <a:p>
            <a:pPr algn="ctr"/>
            <a:r>
              <a:rPr lang="ar-JO" b="1" dirty="0">
                <a:solidFill>
                  <a:schemeClr val="bg1"/>
                </a:solidFill>
                <a:latin typeface="Arial" panose="020B0604020202020204" pitchFamily="34" charset="0"/>
                <a:cs typeface="Arial" panose="020B0604020202020204" pitchFamily="34" charset="0"/>
              </a:rPr>
              <a:t>أب</a:t>
            </a:r>
            <a:br>
              <a:rPr lang="en-US" sz="1400" b="1" dirty="0">
                <a:solidFill>
                  <a:schemeClr val="bg1"/>
                </a:solidFill>
                <a:latin typeface="Arial" panose="020B0604020202020204" pitchFamily="34" charset="0"/>
                <a:cs typeface="Arial" panose="020B0604020202020204" pitchFamily="34" charset="0"/>
              </a:rPr>
            </a:br>
            <a:r>
              <a:rPr lang="ar-JO" sz="1400" b="1" dirty="0">
                <a:solidFill>
                  <a:schemeClr val="bg1"/>
                </a:solidFill>
                <a:latin typeface="Arial" panose="020B0604020202020204" pitchFamily="34" charset="0"/>
                <a:cs typeface="Arial" panose="020B0604020202020204" pitchFamily="34" charset="0"/>
              </a:rPr>
              <a:t>مضحي</a:t>
            </a:r>
          </a:p>
          <a:p>
            <a:pPr algn="ctr"/>
            <a:r>
              <a:rPr lang="ar-JO" sz="1400" b="1" dirty="0">
                <a:solidFill>
                  <a:schemeClr val="bg1"/>
                </a:solidFill>
                <a:latin typeface="Arial" panose="020B0604020202020204" pitchFamily="34" charset="0"/>
                <a:cs typeface="Arial" panose="020B0604020202020204" pitchFamily="34" charset="0"/>
              </a:rPr>
              <a:t>متعمد</a:t>
            </a:r>
          </a:p>
          <a:p>
            <a:pPr algn="ctr"/>
            <a:r>
              <a:rPr lang="ar-JO" sz="1400" b="1" dirty="0">
                <a:solidFill>
                  <a:schemeClr val="bg1"/>
                </a:solidFill>
                <a:latin typeface="Arial" panose="020B0604020202020204" pitchFamily="34" charset="0"/>
                <a:cs typeface="Arial" panose="020B0604020202020204" pitchFamily="34" charset="0"/>
              </a:rPr>
              <a:t>مرن</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2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right)">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down)">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0" grpId="0" animBg="1"/>
      <p:bldP spid="41" grpId="0" animBg="1"/>
      <p:bldP spid="42" grpId="0" animBg="1"/>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47429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072" y="2335696"/>
            <a:ext cx="8961119" cy="3299791"/>
          </a:xfrm>
        </p:spPr>
        <p:txBody>
          <a:bodyPr vert="horz" lIns="91440" tIns="45720" rIns="91440" bIns="45720" rtlCol="0">
            <a:normAutofit/>
          </a:bodyPr>
          <a:lstStyle/>
          <a:p>
            <a:pPr marL="0" indent="0" algn="ctr">
              <a:buNone/>
            </a:pPr>
            <a:r>
              <a:rPr lang="en-US" sz="4400" b="1" dirty="0">
                <a:solidFill>
                  <a:schemeClr val="tx1"/>
                </a:solidFill>
                <a:effectLst/>
                <a:latin typeface="Arial" panose="020B0604020202020204" pitchFamily="34" charset="0"/>
                <a:cs typeface="Arial" panose="020B0604020202020204" pitchFamily="34" charset="0"/>
              </a:rPr>
              <a:t>                              </a:t>
            </a:r>
            <a:r>
              <a:rPr lang="ar-JO" sz="4400" b="1" dirty="0">
                <a:solidFill>
                  <a:schemeClr val="tx1"/>
                </a:solidFill>
                <a:effectLst/>
                <a:latin typeface="Arial" panose="020B0604020202020204" pitchFamily="34" charset="0"/>
                <a:cs typeface="Arial" panose="020B0604020202020204" pitchFamily="34" charset="0"/>
              </a:rPr>
              <a:t>الإطلاق</a:t>
            </a:r>
            <a:endParaRPr lang="en-US" sz="4400" b="1" dirty="0">
              <a:solidFill>
                <a:schemeClr val="tx1"/>
              </a:solidFill>
              <a:effectLst/>
              <a:latin typeface="Arial" panose="020B0604020202020204" pitchFamily="34" charset="0"/>
              <a:cs typeface="Arial" panose="020B0604020202020204" pitchFamily="34" charset="0"/>
            </a:endParaRPr>
          </a:p>
          <a:p>
            <a:pPr marL="0" indent="0">
              <a:buNone/>
            </a:pPr>
            <a:r>
              <a:rPr lang="en-US" sz="4400" b="1" dirty="0">
                <a:solidFill>
                  <a:schemeClr val="tx1"/>
                </a:solidFill>
                <a:effectLst/>
                <a:latin typeface="Arial" panose="020B0604020202020204" pitchFamily="34" charset="0"/>
                <a:cs typeface="Arial" panose="020B0604020202020204" pitchFamily="34" charset="0"/>
              </a:rPr>
              <a:t>              </a:t>
            </a:r>
            <a:r>
              <a:rPr lang="ar-JO" sz="4400" b="1" dirty="0">
                <a:solidFill>
                  <a:schemeClr val="tx1"/>
                </a:solidFill>
                <a:effectLst/>
                <a:latin typeface="Arial" panose="020B0604020202020204" pitchFamily="34" charset="0"/>
                <a:cs typeface="Arial" panose="020B0604020202020204" pitchFamily="34" charset="0"/>
              </a:rPr>
              <a:t>لقاء/مشاركة الخدمة</a:t>
            </a:r>
            <a:endParaRPr lang="en-US" sz="4400" b="1" dirty="0">
              <a:solidFill>
                <a:schemeClr val="tx1"/>
              </a:solidFill>
              <a:effectLst/>
              <a:latin typeface="Arial" panose="020B0604020202020204" pitchFamily="34" charset="0"/>
              <a:cs typeface="Arial" panose="020B0604020202020204" pitchFamily="34" charset="0"/>
            </a:endParaRPr>
          </a:p>
          <a:p>
            <a:pPr marL="0" indent="0">
              <a:buNone/>
            </a:pPr>
            <a:r>
              <a:rPr lang="en-US" sz="4400" b="1" dirty="0">
                <a:solidFill>
                  <a:schemeClr val="tx1"/>
                </a:solidFill>
                <a:effectLst/>
                <a:latin typeface="Arial" panose="020B0604020202020204" pitchFamily="34" charset="0"/>
                <a:cs typeface="Arial" panose="020B0604020202020204" pitchFamily="34" charset="0"/>
              </a:rPr>
              <a:t>              </a:t>
            </a:r>
            <a:r>
              <a:rPr lang="ar-JO" sz="4400" b="1" dirty="0">
                <a:solidFill>
                  <a:schemeClr val="tx1"/>
                </a:solidFill>
                <a:effectLst/>
                <a:latin typeface="Arial" panose="020B0604020202020204" pitchFamily="34" charset="0"/>
                <a:cs typeface="Arial" panose="020B0604020202020204" pitchFamily="34" charset="0"/>
              </a:rPr>
              <a:t>الإختيار الحكيم</a:t>
            </a:r>
            <a:endParaRPr lang="en-US" sz="4400" b="1" dirty="0">
              <a:solidFill>
                <a:schemeClr val="tx1"/>
              </a:solidFill>
              <a:effectLst/>
              <a:latin typeface="Arial" panose="020B0604020202020204" pitchFamily="34" charset="0"/>
              <a:cs typeface="Arial" panose="020B0604020202020204" pitchFamily="34" charset="0"/>
            </a:endParaRPr>
          </a:p>
          <a:p>
            <a:pPr marL="0" indent="0">
              <a:buNone/>
            </a:pPr>
            <a:r>
              <a:rPr lang="ar-JO" sz="4400" b="1" dirty="0">
                <a:solidFill>
                  <a:schemeClr val="tx1"/>
                </a:solidFill>
                <a:effectLst/>
                <a:latin typeface="Arial" panose="020B0604020202020204" pitchFamily="34" charset="0"/>
                <a:cs typeface="Arial" panose="020B0604020202020204" pitchFamily="34" charset="0"/>
              </a:rPr>
              <a:t>التحضير الشخصي</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6</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0" y="342964"/>
            <a:ext cx="9448800" cy="1556073"/>
          </a:xfrm>
          <a:prstGeom prst="rect">
            <a:avLst/>
          </a:prstGeom>
        </p:spPr>
        <p:txBody>
          <a:bodyPr vert="horz" lIns="91440" tIns="45720" rIns="91440" bIns="45720" rtlCol="0">
            <a:normAutofit lnSpcReduction="10000"/>
          </a:bodyPr>
          <a:lstStyle>
            <a:lvl1pPr indent="0">
              <a:spcBef>
                <a:spcPts val="1000"/>
              </a:spcBef>
              <a:spcAft>
                <a:spcPts val="0"/>
              </a:spcAft>
              <a:buClr>
                <a:schemeClr val="accent1"/>
              </a:buClr>
              <a:buSzPct val="80000"/>
              <a:buFont typeface="Wingdings 3" charset="2"/>
              <a:buNone/>
              <a:defRPr sz="4400" b="1">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ar-JO" sz="6000" dirty="0"/>
              <a:t>التركيز الإستراتيجي</a:t>
            </a:r>
            <a:br>
              <a:rPr lang="en-US" dirty="0"/>
            </a:br>
            <a:r>
              <a:rPr lang="ar-JO" sz="4000" dirty="0"/>
              <a:t>متى 28: 18-20</a:t>
            </a:r>
            <a:endParaRPr lang="en-US" dirty="0"/>
          </a:p>
        </p:txBody>
      </p:sp>
    </p:spTree>
    <p:extLst>
      <p:ext uri="{BB962C8B-B14F-4D97-AF65-F5344CB8AC3E}">
        <p14:creationId xmlns:p14="http://schemas.microsoft.com/office/powerpoint/2010/main" val="80863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08DA-C240-5561-0799-6A7F97A111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F709B-DBC9-C44E-0B9F-0A1FE0F467C4}"/>
              </a:ext>
            </a:extLst>
          </p:cNvPr>
          <p:cNvSpPr>
            <a:spLocks noGrp="1"/>
          </p:cNvSpPr>
          <p:nvPr>
            <p:ph idx="1"/>
          </p:nvPr>
        </p:nvSpPr>
        <p:spPr>
          <a:xfrm>
            <a:off x="1523072" y="2335696"/>
            <a:ext cx="6166201" cy="3299791"/>
          </a:xfrm>
        </p:spPr>
        <p:txBody>
          <a:bodyPr vert="horz" lIns="91440" tIns="45720" rIns="91440" bIns="45720" rtlCol="0">
            <a:normAutofit/>
          </a:bodyPr>
          <a:lstStyle/>
          <a:p>
            <a:pPr marL="0" indent="0" algn="r">
              <a:buNone/>
            </a:pPr>
            <a:r>
              <a:rPr lang="ar-JO" sz="4400" b="1" dirty="0">
                <a:solidFill>
                  <a:schemeClr val="tx1"/>
                </a:solidFill>
                <a:effectLst/>
                <a:latin typeface="Arial" panose="020B0604020202020204" pitchFamily="34" charset="0"/>
                <a:cs typeface="Arial" panose="020B0604020202020204" pitchFamily="34" charset="0"/>
              </a:rPr>
              <a:t> الإطلاق</a:t>
            </a: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لقاء/مشاركة الخدمة</a:t>
            </a: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الإختيار الحكيم</a:t>
            </a: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التحضير الشخصي</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DAB8B4F9-A167-8041-4525-C955AF74EB11}"/>
              </a:ext>
            </a:extLst>
          </p:cNvPr>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6</a:t>
            </a:r>
          </a:p>
        </p:txBody>
      </p:sp>
      <p:sp>
        <p:nvSpPr>
          <p:cNvPr id="2" name="Content Placeholder 2">
            <a:extLst>
              <a:ext uri="{FF2B5EF4-FFF2-40B4-BE49-F238E27FC236}">
                <a16:creationId xmlns:a16="http://schemas.microsoft.com/office/drawing/2014/main" id="{E74CB5D9-F430-52E9-AD3D-B703B180FC7C}"/>
              </a:ext>
            </a:extLst>
          </p:cNvPr>
          <p:cNvSpPr txBox="1">
            <a:spLocks/>
          </p:cNvSpPr>
          <p:nvPr/>
        </p:nvSpPr>
        <p:spPr>
          <a:xfrm>
            <a:off x="0" y="342964"/>
            <a:ext cx="9448800" cy="1556073"/>
          </a:xfrm>
          <a:prstGeom prst="rect">
            <a:avLst/>
          </a:prstGeom>
        </p:spPr>
        <p:txBody>
          <a:bodyPr vert="horz" lIns="91440" tIns="45720" rIns="91440" bIns="45720" rtlCol="0">
            <a:normAutofit fontScale="92500" lnSpcReduction="20000"/>
          </a:bodyPr>
          <a:lstStyle>
            <a:lvl1pPr indent="0">
              <a:spcBef>
                <a:spcPts val="1000"/>
              </a:spcBef>
              <a:spcAft>
                <a:spcPts val="0"/>
              </a:spcAft>
              <a:buClr>
                <a:schemeClr val="accent1"/>
              </a:buClr>
              <a:buSzPct val="80000"/>
              <a:buFont typeface="Wingdings 3" charset="2"/>
              <a:buNone/>
              <a:defRPr sz="4400" b="1">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ar-JO" sz="6000" dirty="0"/>
              <a:t>التركيز الإستراتيجي</a:t>
            </a:r>
            <a:br>
              <a:rPr lang="ar-JO" sz="6000" dirty="0"/>
            </a:br>
            <a:r>
              <a:rPr lang="ar-JO" sz="6000" dirty="0"/>
              <a:t>متى 28: 18-20</a:t>
            </a:r>
          </a:p>
        </p:txBody>
      </p:sp>
      <p:sp>
        <p:nvSpPr>
          <p:cNvPr id="6" name="Arrow: Right 5">
            <a:extLst>
              <a:ext uri="{FF2B5EF4-FFF2-40B4-BE49-F238E27FC236}">
                <a16:creationId xmlns:a16="http://schemas.microsoft.com/office/drawing/2014/main" id="{1152E519-B868-979B-449A-DB4F0CD773BE}"/>
              </a:ext>
            </a:extLst>
          </p:cNvPr>
          <p:cNvSpPr/>
          <p:nvPr/>
        </p:nvSpPr>
        <p:spPr>
          <a:xfrm>
            <a:off x="4157737" y="1926470"/>
            <a:ext cx="5546035" cy="597274"/>
          </a:xfrm>
          <a:prstGeom prst="rightArrow">
            <a:avLst>
              <a:gd name="adj1" fmla="val 50000"/>
              <a:gd name="adj2" fmla="val 1051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11">
            <a:extLst>
              <a:ext uri="{FF2B5EF4-FFF2-40B4-BE49-F238E27FC236}">
                <a16:creationId xmlns:a16="http://schemas.microsoft.com/office/drawing/2014/main" id="{3FF30598-1E8F-BD8D-482C-FE239F9BA31D}"/>
              </a:ext>
            </a:extLst>
          </p:cNvPr>
          <p:cNvSpPr/>
          <p:nvPr/>
        </p:nvSpPr>
        <p:spPr>
          <a:xfrm rot="18620732">
            <a:off x="6191989" y="4599704"/>
            <a:ext cx="4591964" cy="617221"/>
          </a:xfrm>
          <a:prstGeom prst="rightArrow">
            <a:avLst>
              <a:gd name="adj1" fmla="val 50000"/>
              <a:gd name="adj2" fmla="val 106947"/>
            </a:avLst>
          </a:prstGeom>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6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139910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984" y="1887641"/>
            <a:ext cx="8749033" cy="2521800"/>
          </a:xfrm>
        </p:spPr>
        <p:txBody>
          <a:bodyPr>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المرحلة الأولى  -  تعال وانظر</a:t>
            </a:r>
            <a:endParaRPr lang="en-US" sz="4400" b="1" dirty="0">
              <a:solidFill>
                <a:schemeClr val="tx1"/>
              </a:solidFill>
              <a:effectLst/>
              <a:latin typeface="Arial" panose="020B0604020202020204" pitchFamily="34" charset="0"/>
              <a:cs typeface="Arial" panose="020B0604020202020204" pitchFamily="34" charset="0"/>
            </a:endParaRP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المرحلة الثانية  -  تعال واتبعني</a:t>
            </a:r>
            <a:endParaRPr lang="en-US" sz="4400" b="1" dirty="0">
              <a:solidFill>
                <a:schemeClr val="tx1"/>
              </a:solidFill>
              <a:effectLst/>
              <a:latin typeface="Arial" panose="020B0604020202020204" pitchFamily="34" charset="0"/>
              <a:cs typeface="Arial" panose="020B0604020202020204" pitchFamily="34" charset="0"/>
            </a:endParaRPr>
          </a:p>
          <a:p>
            <a:pPr marL="0" indent="0" algn="r" rtl="1">
              <a:buNone/>
            </a:pPr>
            <a:r>
              <a:rPr lang="ar-JO" sz="4400" b="1" dirty="0">
                <a:solidFill>
                  <a:schemeClr val="tx1"/>
                </a:solidFill>
                <a:latin typeface="Arial" panose="020B0604020202020204" pitchFamily="34" charset="0"/>
                <a:cs typeface="Arial" panose="020B0604020202020204" pitchFamily="34" charset="0"/>
              </a:rPr>
              <a:t>المرحلة الثالثة  -  تعال وكن معي</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9116568" y="6167120"/>
            <a:ext cx="3004312"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1" u="none" strike="noStrike" kern="1200" cap="none" spc="0" normalizeH="0" baseline="0" noProof="0" dirty="0">
              <a:ln>
                <a:noFill/>
              </a:ln>
              <a:solidFill>
                <a:prstClr val="white"/>
              </a:solidFill>
              <a:effectLst>
                <a:glow rad="304800">
                  <a:prstClr val="black">
                    <a:alpha val="82000"/>
                  </a:prstClr>
                </a:glow>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7</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0" y="541084"/>
            <a:ext cx="9765792" cy="11212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4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تحليل بروس</a:t>
            </a:r>
            <a:endParaRPr kumimoji="0" lang="en-US" sz="3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Content Placeholder 3">
            <a:extLst>
              <a:ext uri="{FF2B5EF4-FFF2-40B4-BE49-F238E27FC236}">
                <a16:creationId xmlns:a16="http://schemas.microsoft.com/office/drawing/2014/main" id="{419D29CD-1B19-CBD4-8114-949FB01E3DD1}"/>
              </a:ext>
            </a:extLst>
          </p:cNvPr>
          <p:cNvSpPr txBox="1">
            <a:spLocks/>
          </p:cNvSpPr>
          <p:nvPr/>
        </p:nvSpPr>
        <p:spPr>
          <a:xfrm>
            <a:off x="1511808" y="4620901"/>
            <a:ext cx="6644639"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أ. ب. بروس</a:t>
            </a:r>
          </a:p>
          <a:p>
            <a:r>
              <a:rPr lang="ar-JO" dirty="0"/>
              <a:t>تدريب الإثني عشر، 11</a:t>
            </a:r>
            <a:r>
              <a:rPr lang="en-US" dirty="0"/>
              <a:t> </a:t>
            </a:r>
          </a:p>
        </p:txBody>
      </p:sp>
    </p:spTree>
    <p:extLst>
      <p:ext uri="{BB962C8B-B14F-4D97-AF65-F5344CB8AC3E}">
        <p14:creationId xmlns:p14="http://schemas.microsoft.com/office/powerpoint/2010/main" val="372695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G_0015.jpg">
            <a:extLst>
              <a:ext uri="{FF2B5EF4-FFF2-40B4-BE49-F238E27FC236}">
                <a16:creationId xmlns:a16="http://schemas.microsoft.com/office/drawing/2014/main" id="{BE3B4279-3BEE-0A73-B206-C9883A6EBD8B}"/>
              </a:ext>
            </a:extLst>
          </p:cNvPr>
          <p:cNvPicPr>
            <a:picLocks noChangeAspect="1"/>
          </p:cNvPicPr>
          <p:nvPr/>
        </p:nvPicPr>
        <p:blipFill>
          <a:blip r:embed="rId4" cstate="screen">
            <a:extLst>
              <a:ext uri="{28A0092B-C50C-407E-A947-70E740481C1C}">
                <a14:useLocalDpi xmlns:a14="http://schemas.microsoft.com/office/drawing/2010/main"/>
              </a:ext>
            </a:extLst>
          </a:blip>
          <a:srcRect t="13333"/>
          <a:stretch/>
        </p:blipFill>
        <p:spPr>
          <a:xfrm>
            <a:off x="0" y="-1"/>
            <a:ext cx="12192000" cy="7153855"/>
          </a:xfrm>
          <a:prstGeom prst="rect">
            <a:avLst/>
          </a:prstGeom>
          <a:ln w="12700">
            <a:miter lim="400000"/>
          </a:ln>
        </p:spPr>
      </p:pic>
      <p:sp>
        <p:nvSpPr>
          <p:cNvPr id="5" name="Title 4">
            <a:extLst>
              <a:ext uri="{FF2B5EF4-FFF2-40B4-BE49-F238E27FC236}">
                <a16:creationId xmlns:a16="http://schemas.microsoft.com/office/drawing/2014/main" id="{54FCFB7E-FBEE-CDBE-A232-7B6A7A3EEA5C}"/>
              </a:ext>
            </a:extLst>
          </p:cNvPr>
          <p:cNvSpPr>
            <a:spLocks noGrp="1"/>
          </p:cNvSpPr>
          <p:nvPr>
            <p:ph type="ctrTitle"/>
          </p:nvPr>
        </p:nvSpPr>
        <p:spPr>
          <a:xfrm>
            <a:off x="2223347" y="5528734"/>
            <a:ext cx="7766936" cy="1646302"/>
          </a:xfrm>
        </p:spPr>
        <p:txBody>
          <a:bodyPr vert="horz" lIns="91440" tIns="45720" rIns="91440" bIns="45720" rtlCol="0">
            <a:normAutofit/>
          </a:bodyPr>
          <a:lstStyle/>
          <a:p>
            <a:pPr algn="ctr">
              <a:spcBef>
                <a:spcPts val="1000"/>
              </a:spcBef>
              <a:buClr>
                <a:schemeClr val="accent1"/>
              </a:buClr>
              <a:buSzPct val="80000"/>
              <a:buFont typeface="Wingdings 3" charset="2"/>
            </a:pPr>
            <a:r>
              <a:rPr lang="ar-JO" sz="5400" dirty="0">
                <a:solidFill>
                  <a:schemeClr val="tx1"/>
                </a:solidFill>
                <a:effectLst>
                  <a:glow rad="228600">
                    <a:schemeClr val="bg1">
                      <a:alpha val="73430"/>
                    </a:schemeClr>
                  </a:glow>
                </a:effectLst>
                <a:ea typeface="+mn-ea"/>
              </a:rPr>
              <a:t>عائلة هورتون</a:t>
            </a:r>
            <a:endParaRPr lang="en-US" sz="5400" dirty="0">
              <a:solidFill>
                <a:schemeClr val="tx1"/>
              </a:solidFill>
              <a:effectLst>
                <a:glow rad="228600">
                  <a:schemeClr val="bg1">
                    <a:alpha val="73430"/>
                  </a:schemeClr>
                </a:glow>
              </a:effectLst>
              <a:ea typeface="+mn-ea"/>
            </a:endParaRPr>
          </a:p>
        </p:txBody>
      </p:sp>
    </p:spTree>
    <p:extLst>
      <p:ext uri="{BB962C8B-B14F-4D97-AF65-F5344CB8AC3E}">
        <p14:creationId xmlns:p14="http://schemas.microsoft.com/office/powerpoint/2010/main" val="196806875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1511808" y="4620901"/>
            <a:ext cx="6644639"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أ. ب. بروس</a:t>
            </a:r>
            <a:br>
              <a:rPr lang="en-US" dirty="0"/>
            </a:br>
            <a:r>
              <a:rPr lang="ar-JO" dirty="0"/>
              <a:t>تدريب الإثني عشر، 11</a:t>
            </a:r>
            <a:endParaRPr lang="en-US"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7</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463163" y="895979"/>
            <a:ext cx="8595493" cy="3310261"/>
          </a:xfrm>
          <a:prstGeom prst="rect">
            <a:avLst/>
          </a:prstGeom>
        </p:spPr>
        <p:txBody>
          <a:bodyPr vert="horz" lIns="91440" tIns="45720" rIns="91440" bIns="45720" rtlCol="0">
            <a:normAutofit/>
          </a:bodyPr>
          <a:lstStyle>
            <a:lvl1pPr indent="0">
              <a:spcBef>
                <a:spcPts val="1000"/>
              </a:spcBef>
              <a:spcAft>
                <a:spcPts val="0"/>
              </a:spcAft>
              <a:buClr>
                <a:schemeClr val="accent1"/>
              </a:buClr>
              <a:buSzPct val="80000"/>
              <a:buFont typeface="Wingdings 3" charset="2"/>
              <a:buNone/>
              <a:defRPr sz="4400" b="1" i="1">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sz="4000" i="0" dirty="0"/>
              <a:t>وصل الإثني عشر إلى علاقتهم الحميمة النهائية بيسوع فقط بالدرجات، ثلاث مراحل في تاريخ شركتهم معه يمكن تمييزها.</a:t>
            </a:r>
            <a:endParaRPr lang="en-US" sz="4000" i="0" dirty="0"/>
          </a:p>
        </p:txBody>
      </p:sp>
    </p:spTree>
    <p:extLst>
      <p:ext uri="{BB962C8B-B14F-4D97-AF65-F5344CB8AC3E}">
        <p14:creationId xmlns:p14="http://schemas.microsoft.com/office/powerpoint/2010/main" val="118309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775880"/>
            <a:ext cx="9448800" cy="3299791"/>
          </a:xfrm>
        </p:spPr>
        <p:txBody>
          <a:bodyPr>
            <a:normAutofit/>
          </a:bodyPr>
          <a:lstStyle/>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المرحلة الأولى  -  تعال وانظر</a:t>
            </a: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المرحلة الثانية  -  تعال واتبعني</a:t>
            </a:r>
          </a:p>
          <a:p>
            <a:pPr marL="0" indent="0" algn="r" rtl="1">
              <a:buNone/>
            </a:pPr>
            <a:r>
              <a:rPr lang="ar-JO" sz="4400" b="1" dirty="0">
                <a:solidFill>
                  <a:schemeClr val="tx1"/>
                </a:solidFill>
                <a:effectLst/>
                <a:latin typeface="Arial" panose="020B0604020202020204" pitchFamily="34" charset="0"/>
                <a:cs typeface="Arial" panose="020B0604020202020204" pitchFamily="34" charset="0"/>
              </a:rPr>
              <a:t>المرحلة الثالثة  -  تعال وكن معي</a:t>
            </a:r>
          </a:p>
          <a:p>
            <a:pPr marL="0" indent="0" algn="r" rtl="1">
              <a:buNone/>
            </a:pPr>
            <a:r>
              <a:rPr lang="ar-JO" sz="4400" b="1" dirty="0">
                <a:solidFill>
                  <a:schemeClr val="tx1"/>
                </a:solidFill>
                <a:latin typeface="Arial" panose="020B0604020202020204" pitchFamily="34" charset="0"/>
                <a:cs typeface="Arial" panose="020B0604020202020204" pitchFamily="34" charset="0"/>
              </a:rPr>
              <a:t>المرحلة الرابعة  -  أثبت فيَّ</a:t>
            </a:r>
            <a:endParaRPr lang="en-US" sz="4400" b="1" dirty="0">
              <a:solidFill>
                <a:schemeClr val="tx1"/>
              </a:solidFill>
              <a:effectLst/>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9116568" y="6167120"/>
            <a:ext cx="3004312" cy="5734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1" u="none" strike="noStrike" kern="1200" cap="none" spc="0" normalizeH="0" baseline="0" noProof="0" dirty="0">
              <a:ln>
                <a:noFill/>
              </a:ln>
              <a:solidFill>
                <a:prstClr val="white"/>
              </a:solidFill>
              <a:effectLst>
                <a:glow rad="304800">
                  <a:prstClr val="black">
                    <a:alpha val="82000"/>
                  </a:prstClr>
                </a:glow>
              </a:effectLst>
              <a:uLnTx/>
              <a:uFillTx/>
              <a:latin typeface="Arial" panose="020B0604020202020204" pitchFamily="34" charset="0"/>
              <a:ea typeface="+mn-ea"/>
              <a:cs typeface="Arial" panose="020B0604020202020204" pitchFamily="34" charset="0"/>
            </a:endParaRPr>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7</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0" y="429324"/>
            <a:ext cx="10131552" cy="1121207"/>
          </a:xfrm>
          <a:prstGeom prst="rect">
            <a:avLst/>
          </a:prstGeom>
        </p:spPr>
        <p:txBody>
          <a:bodyPr vert="horz" lIns="91440" tIns="45720" rIns="91440" bIns="45720" rtlCol="0">
            <a:normAutofit fontScale="62500" lnSpcReduction="20000"/>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4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7000" dirty="0"/>
              <a:t>تحليل هول</a:t>
            </a:r>
            <a:endParaRPr lang="en-US" sz="7000" dirty="0"/>
          </a:p>
          <a:p>
            <a:r>
              <a:rPr lang="en-US" dirty="0"/>
              <a:t>(</a:t>
            </a:r>
            <a:r>
              <a:rPr lang="ar-JO" dirty="0"/>
              <a:t>أنظر الفصل 6</a:t>
            </a:r>
            <a:r>
              <a:rPr lang="en-US" dirty="0"/>
              <a:t>)</a:t>
            </a:r>
          </a:p>
        </p:txBody>
      </p:sp>
      <p:sp>
        <p:nvSpPr>
          <p:cNvPr id="6" name="Title 1">
            <a:extLst>
              <a:ext uri="{FF2B5EF4-FFF2-40B4-BE49-F238E27FC236}">
                <a16:creationId xmlns:a16="http://schemas.microsoft.com/office/drawing/2014/main" id="{6DBDBF32-A2E1-95E4-19AB-CFDC257DB89B}"/>
              </a:ext>
            </a:extLst>
          </p:cNvPr>
          <p:cNvSpPr txBox="1">
            <a:spLocks/>
          </p:cNvSpPr>
          <p:nvPr/>
        </p:nvSpPr>
        <p:spPr>
          <a:xfrm>
            <a:off x="929640" y="5405120"/>
            <a:ext cx="8034482" cy="8940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400" b="1" dirty="0">
                <a:solidFill>
                  <a:schemeClr val="tx1"/>
                </a:solidFill>
                <a:latin typeface="Arial" panose="020B0604020202020204" pitchFamily="34" charset="0"/>
                <a:cs typeface="Arial" panose="020B0604020202020204" pitchFamily="34" charset="0"/>
              </a:rPr>
              <a:t>بيل هول، كتاب التلمذة الكامل: </a:t>
            </a:r>
          </a:p>
          <a:p>
            <a:pPr algn="ctr"/>
            <a:r>
              <a:rPr lang="ar-JO" sz="2400" b="1" dirty="0">
                <a:solidFill>
                  <a:schemeClr val="tx1"/>
                </a:solidFill>
                <a:latin typeface="Arial" panose="020B0604020202020204" pitchFamily="34" charset="0"/>
                <a:cs typeface="Arial" panose="020B0604020202020204" pitchFamily="34" charset="0"/>
              </a:rPr>
              <a:t>أن تكون وأن تصنع أتباع للمسيح</a:t>
            </a:r>
          </a:p>
          <a:p>
            <a:pPr algn="ctr"/>
            <a:endParaRPr lang="ar-JO"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27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285781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135985" y="4608709"/>
            <a:ext cx="4547263"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جامعة 9: 10</a:t>
            </a:r>
            <a:br>
              <a:rPr lang="en-US" sz="3200" dirty="0"/>
            </a:br>
            <a:r>
              <a:rPr lang="ar-JO" sz="3200" dirty="0"/>
              <a:t>فاندايك</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8</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1036187" y="932555"/>
            <a:ext cx="7705477" cy="390607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كل ما تجده يدك لتفعله فافعله بقوتك، لأنه ليس من عمل ولا اختراع ولا معرفة ولا حكمة في الهاوية التي أنت ذاهب إليها.</a:t>
            </a:r>
            <a:endParaRPr lang="en-US" dirty="0"/>
          </a:p>
        </p:txBody>
      </p:sp>
    </p:spTree>
    <p:extLst>
      <p:ext uri="{BB962C8B-B14F-4D97-AF65-F5344CB8AC3E}">
        <p14:creationId xmlns:p14="http://schemas.microsoft.com/office/powerpoint/2010/main" val="283161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270097" y="5011045"/>
            <a:ext cx="4547263"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1 تيموثاوس 4: 11-12</a:t>
            </a:r>
          </a:p>
          <a:p>
            <a:r>
              <a:rPr lang="ar-JO" sz="3200" dirty="0"/>
              <a:t>فاندايك</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8</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682619" y="603371"/>
            <a:ext cx="8205349" cy="390607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أوص بهذا وعلم. لا يستهن أحد بحداثتك، بل كن قدوة للمؤمنين في الكلام، في التصرف، في المحبة، في الروح، في الإيمان، في الطهارة.</a:t>
            </a:r>
            <a:endParaRPr lang="en-US" dirty="0"/>
          </a:p>
        </p:txBody>
      </p:sp>
    </p:spTree>
    <p:extLst>
      <p:ext uri="{BB962C8B-B14F-4D97-AF65-F5344CB8AC3E}">
        <p14:creationId xmlns:p14="http://schemas.microsoft.com/office/powerpoint/2010/main" val="122755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221329" y="3974725"/>
            <a:ext cx="4547263"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2 كورنثوس 4: 16</a:t>
            </a:r>
            <a:br>
              <a:rPr lang="en-US" sz="3200" dirty="0"/>
            </a:br>
            <a:r>
              <a:rPr lang="ar-JO" sz="3200" dirty="0"/>
              <a:t>فاندايك</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8</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768097" y="871595"/>
            <a:ext cx="8278368" cy="2725045"/>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لذلك لا نفشل، بل وإن كان إنساننا الخارج يفنى، فالداخل يتجدد يوماً فيوماً.</a:t>
            </a:r>
            <a:endParaRPr lang="en-US" dirty="0"/>
          </a:p>
        </p:txBody>
      </p:sp>
    </p:spTree>
    <p:extLst>
      <p:ext uri="{BB962C8B-B14F-4D97-AF65-F5344CB8AC3E}">
        <p14:creationId xmlns:p14="http://schemas.microsoft.com/office/powerpoint/2010/main" val="184927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916273" y="4596517"/>
            <a:ext cx="4547263"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جامعة 10: 10</a:t>
            </a:r>
          </a:p>
          <a:p>
            <a:r>
              <a:rPr lang="ar-JO" sz="3200" dirty="0"/>
              <a:t>فاندايك</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8</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914267" y="1161155"/>
            <a:ext cx="8985637" cy="2654941"/>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إن كل الحديد ولم يسنن هو حده، فليزد القوة. أما الحكمة فنافعة للإنجاح.</a:t>
            </a:r>
            <a:endParaRPr lang="en-US" dirty="0"/>
          </a:p>
        </p:txBody>
      </p:sp>
    </p:spTree>
    <p:extLst>
      <p:ext uri="{BB962C8B-B14F-4D97-AF65-F5344CB8AC3E}">
        <p14:creationId xmlns:p14="http://schemas.microsoft.com/office/powerpoint/2010/main" val="230899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428593" y="3791845"/>
            <a:ext cx="4547263"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2 تيموثاوس 2: 6</a:t>
            </a:r>
          </a:p>
          <a:p>
            <a:r>
              <a:rPr lang="ar-JO" sz="3200" dirty="0"/>
              <a:t>فاندايك</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8</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701040" y="1137920"/>
            <a:ext cx="8778240" cy="262940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sz="4400" dirty="0"/>
              <a:t>يجب أن الحراث الذي يتعب، يشترك هو أولاً في الأثمار.</a:t>
            </a:r>
            <a:endParaRPr lang="en-US" sz="4400" dirty="0"/>
          </a:p>
        </p:txBody>
      </p:sp>
    </p:spTree>
    <p:extLst>
      <p:ext uri="{BB962C8B-B14F-4D97-AF65-F5344CB8AC3E}">
        <p14:creationId xmlns:p14="http://schemas.microsoft.com/office/powerpoint/2010/main" val="205674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4151051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47040" y="4096645"/>
            <a:ext cx="8711185" cy="1643755"/>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غاري كولينز </a:t>
            </a:r>
          </a:p>
          <a:p>
            <a:r>
              <a:rPr lang="ar-JO" sz="3200" dirty="0"/>
              <a:t>التوجيه المسيحي، </a:t>
            </a:r>
          </a:p>
          <a:p>
            <a:r>
              <a:rPr lang="ar-JO" sz="3200" dirty="0"/>
              <a:t>الطبعة الثانية، الموقع 205 في كيندل</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597275" y="929507"/>
            <a:ext cx="9452114" cy="282562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التوجيه هو فن وممارسة لتمكين الأفراد والجماعات، من الإنتقال من حيث هم إلى حيث يريدون أن يكونوا.</a:t>
            </a:r>
            <a:endParaRPr lang="en-US" dirty="0"/>
          </a:p>
        </p:txBody>
      </p:sp>
    </p:spTree>
    <p:extLst>
      <p:ext uri="{BB962C8B-B14F-4D97-AF65-F5344CB8AC3E}">
        <p14:creationId xmlns:p14="http://schemas.microsoft.com/office/powerpoint/2010/main" val="70671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1F7822-3CB4-1A5A-42D0-B2D58F18BEAC}"/>
              </a:ext>
            </a:extLst>
          </p:cNvPr>
          <p:cNvSpPr/>
          <p:nvPr/>
        </p:nvSpPr>
        <p:spPr>
          <a:xfrm>
            <a:off x="-76200" y="-91440"/>
            <a:ext cx="12298680" cy="69799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G_768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480" y="233680"/>
            <a:ext cx="5381266" cy="6380480"/>
          </a:xfrm>
          <a:prstGeom prst="rect">
            <a:avLst/>
          </a:prstGeom>
          <a:ln w="12700">
            <a:miter lim="400000"/>
          </a:ln>
        </p:spPr>
      </p:pic>
      <p:sp>
        <p:nvSpPr>
          <p:cNvPr id="3" name="Title 2">
            <a:extLst>
              <a:ext uri="{FF2B5EF4-FFF2-40B4-BE49-F238E27FC236}">
                <a16:creationId xmlns:a16="http://schemas.microsoft.com/office/drawing/2014/main" id="{9AEA670E-B101-6E47-D5F8-69A972A5747F}"/>
              </a:ext>
            </a:extLst>
          </p:cNvPr>
          <p:cNvSpPr>
            <a:spLocks noGrp="1"/>
          </p:cNvSpPr>
          <p:nvPr>
            <p:ph type="title"/>
          </p:nvPr>
        </p:nvSpPr>
        <p:spPr>
          <a:xfrm>
            <a:off x="138545" y="609600"/>
            <a:ext cx="2985655" cy="3230880"/>
          </a:xfrm>
        </p:spPr>
        <p:txBody>
          <a:bodyPr>
            <a:normAutofit/>
          </a:bodyPr>
          <a:lstStyle/>
          <a:p>
            <a:pPr algn="ctr"/>
            <a:r>
              <a:rPr lang="ar-JO" sz="4800" dirty="0">
                <a:solidFill>
                  <a:schemeClr val="tx1"/>
                </a:solidFill>
              </a:rPr>
              <a:t>هورتون الأحدث</a:t>
            </a:r>
            <a:endParaRPr lang="en-US" sz="4800" dirty="0">
              <a:solidFill>
                <a:schemeClr val="tx1"/>
              </a:solidFill>
            </a:endParaRPr>
          </a:p>
        </p:txBody>
      </p:sp>
    </p:spTree>
    <p:extLst>
      <p:ext uri="{BB962C8B-B14F-4D97-AF65-F5344CB8AC3E}">
        <p14:creationId xmlns:p14="http://schemas.microsoft.com/office/powerpoint/2010/main" val="3655007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950976" y="3901573"/>
            <a:ext cx="7804912" cy="172706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توني ستولتزفوس</a:t>
            </a:r>
            <a:br>
              <a:rPr lang="en-US" sz="3200" dirty="0"/>
            </a:br>
            <a:r>
              <a:rPr lang="ar-JO" sz="3200" dirty="0"/>
              <a:t>توجيه القيادة</a:t>
            </a:r>
            <a:br>
              <a:rPr lang="el-GR" sz="3200" dirty="0"/>
            </a:br>
            <a:r>
              <a:rPr lang="ar-JO" sz="3200" dirty="0"/>
              <a:t>الموقع 252 في كيندل</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428619" y="793363"/>
            <a:ext cx="9452114" cy="2606173"/>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sz="4400" dirty="0"/>
              <a:t>الموجهون هم خبراء التغيير الذين يساعدون القادة، على تحمل مسؤولية حياتهم والعمل على تعظيم إمكاناتهم.</a:t>
            </a:r>
            <a:endParaRPr lang="en-US" sz="4400" dirty="0"/>
          </a:p>
        </p:txBody>
      </p:sp>
    </p:spTree>
    <p:extLst>
      <p:ext uri="{BB962C8B-B14F-4D97-AF65-F5344CB8AC3E}">
        <p14:creationId xmlns:p14="http://schemas.microsoft.com/office/powerpoint/2010/main" val="3481450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958782" y="3694309"/>
            <a:ext cx="8528812" cy="1389755"/>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2800" dirty="0"/>
              <a:t>جون وايتمور، التوجيه من أجل الإنجاز</a:t>
            </a:r>
            <a:br>
              <a:rPr lang="en-US" sz="2800" dirty="0"/>
            </a:br>
            <a:r>
              <a:rPr lang="ar-JO" sz="2800" dirty="0"/>
              <a:t>مقتبس من توني ستولتزفوس، توجيه القيادة</a:t>
            </a:r>
            <a:r>
              <a:rPr lang="en-US" sz="2800" dirty="0"/>
              <a:t> </a:t>
            </a:r>
            <a:br>
              <a:rPr lang="en-US" sz="2800" dirty="0"/>
            </a:br>
            <a:r>
              <a:rPr lang="ar-JO" sz="2800" dirty="0"/>
              <a:t>الموقع 205 في كيندل</a:t>
            </a:r>
            <a:endParaRPr lang="en-US" sz="28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286378" y="1351281"/>
            <a:ext cx="9873621" cy="1794256"/>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sz="4400" dirty="0"/>
              <a:t>التوجيه هو إطلاق العنان لإمكانات الشخص لتعظيم نموه.</a:t>
            </a:r>
            <a:endParaRPr lang="en-US" sz="4400" dirty="0"/>
          </a:p>
        </p:txBody>
      </p:sp>
    </p:spTree>
    <p:extLst>
      <p:ext uri="{BB962C8B-B14F-4D97-AF65-F5344CB8AC3E}">
        <p14:creationId xmlns:p14="http://schemas.microsoft.com/office/powerpoint/2010/main" val="85642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1229360" y="4657477"/>
            <a:ext cx="7720401"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دانيال هاركافي</a:t>
            </a:r>
            <a:br>
              <a:rPr lang="en-US" sz="3200" dirty="0"/>
            </a:br>
            <a:r>
              <a:rPr lang="ar-JO" sz="3200" dirty="0"/>
              <a:t>أن تصير قائداً موجهاً، 38-39</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609601" y="911219"/>
            <a:ext cx="9448800" cy="3551053"/>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يساعد الموجه في تقييم وضعهم ثم تحسين مهاراتهم وتدريباتهم ومعرفتهم، حتى يتمكنوا من إجراء التغييرات اللازمة في الصورة الكبيرة...</a:t>
            </a:r>
            <a:endParaRPr lang="en-US" dirty="0"/>
          </a:p>
        </p:txBody>
      </p:sp>
    </p:spTree>
    <p:extLst>
      <p:ext uri="{BB962C8B-B14F-4D97-AF65-F5344CB8AC3E}">
        <p14:creationId xmlns:p14="http://schemas.microsoft.com/office/powerpoint/2010/main" val="301131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256032" y="642995"/>
            <a:ext cx="9753600" cy="3551053"/>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على النقيض من التركيز على نقل المعلومات من خلال الدروس الخصوصية والتعليم، فإن التوجيه يطلق العنان لإمكانات الشخص لتعظيم أدائه.</a:t>
            </a:r>
            <a:endParaRPr lang="en-US" dirty="0"/>
          </a:p>
        </p:txBody>
      </p:sp>
      <p:sp>
        <p:nvSpPr>
          <p:cNvPr id="4" name="Content Placeholder 3">
            <a:extLst>
              <a:ext uri="{FF2B5EF4-FFF2-40B4-BE49-F238E27FC236}">
                <a16:creationId xmlns:a16="http://schemas.microsoft.com/office/drawing/2014/main" id="{9D3A2F87-7949-787B-9148-B662B8F51794}"/>
              </a:ext>
            </a:extLst>
          </p:cNvPr>
          <p:cNvSpPr txBox="1">
            <a:spLocks/>
          </p:cNvSpPr>
          <p:nvPr/>
        </p:nvSpPr>
        <p:spPr>
          <a:xfrm>
            <a:off x="243840" y="4523365"/>
            <a:ext cx="9448800" cy="1389755"/>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جون وايتمور، التوجيه من أجل الإنجاز</a:t>
            </a:r>
            <a:br>
              <a:rPr lang="ar-JO" sz="3200" dirty="0"/>
            </a:br>
            <a:r>
              <a:rPr lang="ar-JO" sz="3200" dirty="0"/>
              <a:t>مقتبس من غاري كولينز، التوجيه المسيحي </a:t>
            </a:r>
            <a:br>
              <a:rPr lang="en-US" sz="3200" dirty="0"/>
            </a:br>
            <a:r>
              <a:rPr lang="ar-JO" sz="3200" dirty="0"/>
              <a:t>الموقع 139-140 في كيندل</a:t>
            </a:r>
            <a:endParaRPr lang="en-US" sz="3200" dirty="0"/>
          </a:p>
        </p:txBody>
      </p:sp>
    </p:spTree>
    <p:extLst>
      <p:ext uri="{BB962C8B-B14F-4D97-AF65-F5344CB8AC3E}">
        <p14:creationId xmlns:p14="http://schemas.microsoft.com/office/powerpoint/2010/main" val="1097153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26720" y="4023493"/>
            <a:ext cx="8961119"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غاري كولينز</a:t>
            </a:r>
            <a:br>
              <a:rPr lang="en-US" sz="3200" dirty="0"/>
            </a:br>
            <a:r>
              <a:rPr lang="ar-JO" sz="3200" dirty="0"/>
              <a:t>التوجيه المسيحي، الموقع 431 في كيندل</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284480" y="844163"/>
            <a:ext cx="9296399" cy="282562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(التوجيه) ... هو شكل من أشكال القيادة الخادمة، التي تتضمن تشجيع الأشخاص على السعي وراء أهدافهم وتحقيق إمكاناتهم.</a:t>
            </a:r>
            <a:endParaRPr lang="en-US" dirty="0"/>
          </a:p>
        </p:txBody>
      </p:sp>
    </p:spTree>
    <p:extLst>
      <p:ext uri="{BB962C8B-B14F-4D97-AF65-F5344CB8AC3E}">
        <p14:creationId xmlns:p14="http://schemas.microsoft.com/office/powerpoint/2010/main" val="33061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1140829" y="4791589"/>
            <a:ext cx="7804912"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دانيال هاركافي</a:t>
            </a:r>
            <a:br>
              <a:rPr lang="en-US" sz="3200" dirty="0"/>
            </a:br>
            <a:r>
              <a:rPr lang="ar-JO" sz="3200" dirty="0"/>
              <a:t>أن تكون قائداً موجهاً، 38-39</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284203" y="472307"/>
            <a:ext cx="9518165" cy="4233805"/>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dirty="0"/>
              <a:t>كل من هذه الأدوار - المشير، المعلم، المدرب، المستشار، المرشد، الموجه - فريد من نوعه، ويحتاج الموجه الجيد إلى بعض المهارات في كل مجال. في بعض الأحيان يكون المدرب معلماً، في بعض الأحيان موجه، و في بعض الأحيان مستشار، في بعض الأحيان مدرب، ولكن دائماً موجه؟</a:t>
            </a:r>
            <a:endParaRPr lang="en-US" dirty="0"/>
          </a:p>
        </p:txBody>
      </p:sp>
    </p:spTree>
    <p:extLst>
      <p:ext uri="{BB962C8B-B14F-4D97-AF65-F5344CB8AC3E}">
        <p14:creationId xmlns:p14="http://schemas.microsoft.com/office/powerpoint/2010/main" val="4005334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06400" y="4681861"/>
            <a:ext cx="8890000" cy="985817"/>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توني ستولتزفوس</a:t>
            </a:r>
            <a:br>
              <a:rPr lang="en-US" sz="3200" dirty="0"/>
            </a:br>
            <a:r>
              <a:rPr lang="ar-JO" sz="3200" dirty="0"/>
              <a:t>توجيه القيادة، الموقع 298 في كيندل</a:t>
            </a:r>
            <a:endParaRPr lang="en-US" sz="3200" dirty="0"/>
          </a:p>
        </p:txBody>
      </p:sp>
      <p:sp>
        <p:nvSpPr>
          <p:cNvPr id="5"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9</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326136" y="341243"/>
            <a:ext cx="9000744" cy="4230757"/>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40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r" rtl="1"/>
            <a:r>
              <a:rPr lang="ar-JO" sz="3600" dirty="0"/>
              <a:t>عندما أقوم بالتدريب، فأنا أعلم شخصاً ما، وأسمح له بالإستفادة مني أو التعلم من تجربتي. وعندما أقوم بالتوجيه، فأنا أدفع الشخص للإستفادة من موارده وخبراته الخاصة. التوجيه هو مساعدة الناس على التعلم بدلاً من تعليمهم.</a:t>
            </a:r>
            <a:endParaRPr lang="en-US" sz="3600" dirty="0"/>
          </a:p>
        </p:txBody>
      </p:sp>
    </p:spTree>
    <p:extLst>
      <p:ext uri="{BB962C8B-B14F-4D97-AF65-F5344CB8AC3E}">
        <p14:creationId xmlns:p14="http://schemas.microsoft.com/office/powerpoint/2010/main" val="323968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369466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67082" y="6308892"/>
            <a:ext cx="1764053"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11</a:t>
            </a:r>
          </a:p>
        </p:txBody>
      </p:sp>
      <p:sp>
        <p:nvSpPr>
          <p:cNvPr id="2" name="Content Placeholder 2">
            <a:extLst>
              <a:ext uri="{FF2B5EF4-FFF2-40B4-BE49-F238E27FC236}">
                <a16:creationId xmlns:a16="http://schemas.microsoft.com/office/drawing/2014/main" id="{37EC6D62-6544-5391-A1D2-7AB9A7B40A91}"/>
              </a:ext>
            </a:extLst>
          </p:cNvPr>
          <p:cNvSpPr txBox="1">
            <a:spLocks/>
          </p:cNvSpPr>
          <p:nvPr/>
        </p:nvSpPr>
        <p:spPr>
          <a:xfrm>
            <a:off x="167640" y="499739"/>
            <a:ext cx="10387584" cy="829189"/>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36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ar-JO" sz="4400" dirty="0"/>
              <a:t>وجهة نظر المديرين</a:t>
            </a:r>
            <a:endParaRPr lang="en-US" sz="4400" dirty="0"/>
          </a:p>
        </p:txBody>
      </p:sp>
      <p:sp>
        <p:nvSpPr>
          <p:cNvPr id="3" name="Content Placeholder 2">
            <a:extLst>
              <a:ext uri="{FF2B5EF4-FFF2-40B4-BE49-F238E27FC236}">
                <a16:creationId xmlns:a16="http://schemas.microsoft.com/office/drawing/2014/main" id="{58318925-4A96-C6B0-BB2F-231915834CD1}"/>
              </a:ext>
            </a:extLst>
          </p:cNvPr>
          <p:cNvSpPr txBox="1">
            <a:spLocks/>
          </p:cNvSpPr>
          <p:nvPr/>
        </p:nvSpPr>
        <p:spPr>
          <a:xfrm>
            <a:off x="0" y="1905001"/>
            <a:ext cx="10433304" cy="2325623"/>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36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582612" indent="-571500" algn="r" rtl="1">
              <a:buClr>
                <a:schemeClr val="tx1"/>
              </a:buClr>
              <a:buFont typeface="Wingdings" pitchFamily="2" charset="2"/>
              <a:buChar char="q"/>
            </a:pPr>
            <a:r>
              <a:rPr lang="ar-JO" dirty="0"/>
              <a:t>يسعون إلى إيجاد حلول سريعة لإكمال المهام</a:t>
            </a:r>
          </a:p>
          <a:p>
            <a:pPr marL="582612" indent="-571500" algn="r" rtl="1">
              <a:buClr>
                <a:schemeClr val="tx1"/>
              </a:buClr>
              <a:buFont typeface="Wingdings" pitchFamily="2" charset="2"/>
              <a:buChar char="q"/>
            </a:pPr>
            <a:r>
              <a:rPr lang="ar-JO" dirty="0"/>
              <a:t>يتوسطون الإختلافات بين الموظفين</a:t>
            </a:r>
            <a:endParaRPr lang="en-US" dirty="0"/>
          </a:p>
          <a:p>
            <a:pPr marL="582612" indent="-571500" algn="r" rtl="1">
              <a:buClr>
                <a:schemeClr val="tx1"/>
              </a:buClr>
              <a:buFont typeface="Wingdings" pitchFamily="2" charset="2"/>
              <a:buChar char="q"/>
            </a:pPr>
            <a:r>
              <a:rPr lang="ar-JO" dirty="0"/>
              <a:t>يخبرون الفريق بما يجب عمله / كيف يديرون</a:t>
            </a:r>
            <a:endParaRPr lang="en-US" dirty="0"/>
          </a:p>
        </p:txBody>
      </p:sp>
      <p:sp>
        <p:nvSpPr>
          <p:cNvPr id="4" name="Content Placeholder 3">
            <a:extLst>
              <a:ext uri="{FF2B5EF4-FFF2-40B4-BE49-F238E27FC236}">
                <a16:creationId xmlns:a16="http://schemas.microsoft.com/office/drawing/2014/main" id="{FD589AB4-4EF4-3453-3AE4-12D8AE78B0AE}"/>
              </a:ext>
            </a:extLst>
          </p:cNvPr>
          <p:cNvSpPr txBox="1">
            <a:spLocks/>
          </p:cNvSpPr>
          <p:nvPr/>
        </p:nvSpPr>
        <p:spPr>
          <a:xfrm>
            <a:off x="1011936" y="4852549"/>
            <a:ext cx="7804912" cy="560699"/>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مقتبس من معهد هدسون</a:t>
            </a:r>
            <a:endParaRPr lang="en-US" sz="3200" dirty="0"/>
          </a:p>
        </p:txBody>
      </p:sp>
    </p:spTree>
    <p:extLst>
      <p:ext uri="{BB962C8B-B14F-4D97-AF65-F5344CB8AC3E}">
        <p14:creationId xmlns:p14="http://schemas.microsoft.com/office/powerpoint/2010/main" val="3250397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F721F-D99C-D7BF-B9DE-51B65EF9D578}"/>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C55B9AB-8200-A8D1-B8D2-3059837C33C0}"/>
              </a:ext>
            </a:extLst>
          </p:cNvPr>
          <p:cNvSpPr txBox="1">
            <a:spLocks/>
          </p:cNvSpPr>
          <p:nvPr/>
        </p:nvSpPr>
        <p:spPr>
          <a:xfrm>
            <a:off x="467082" y="6308892"/>
            <a:ext cx="1764053"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SL315 Unit 11</a:t>
            </a:r>
          </a:p>
        </p:txBody>
      </p:sp>
      <p:sp>
        <p:nvSpPr>
          <p:cNvPr id="2" name="Content Placeholder 2">
            <a:extLst>
              <a:ext uri="{FF2B5EF4-FFF2-40B4-BE49-F238E27FC236}">
                <a16:creationId xmlns:a16="http://schemas.microsoft.com/office/drawing/2014/main" id="{D32E88DC-3AC4-A561-A548-743BEDAF495E}"/>
              </a:ext>
            </a:extLst>
          </p:cNvPr>
          <p:cNvSpPr txBox="1">
            <a:spLocks/>
          </p:cNvSpPr>
          <p:nvPr/>
        </p:nvSpPr>
        <p:spPr>
          <a:xfrm>
            <a:off x="167640" y="499739"/>
            <a:ext cx="10387584" cy="829189"/>
          </a:xfrm>
          <a:prstGeom prst="rect">
            <a:avLst/>
          </a:prstGeom>
        </p:spPr>
        <p:txBody>
          <a:bodyPr vert="horz" lIns="91440" tIns="45720" rIns="91440" bIns="45720" rtlCol="0">
            <a:normAutofit/>
          </a:bodyPr>
          <a:lstStyle>
            <a:defPPr>
              <a:defRPr lang="en-US"/>
            </a:defPPr>
            <a:lvl1pPr indent="0" algn="ctr">
              <a:spcBef>
                <a:spcPts val="1000"/>
              </a:spcBef>
              <a:spcAft>
                <a:spcPts val="0"/>
              </a:spcAft>
              <a:buClr>
                <a:schemeClr val="accent1"/>
              </a:buClr>
              <a:buSzPct val="80000"/>
              <a:buFont typeface="Wingdings 3" charset="2"/>
              <a:buNone/>
              <a:defRPr sz="44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dirty="0"/>
              <a:t>عقلية التوجيه</a:t>
            </a:r>
            <a:endParaRPr lang="en-US" dirty="0"/>
          </a:p>
        </p:txBody>
      </p:sp>
      <p:sp>
        <p:nvSpPr>
          <p:cNvPr id="3" name="Content Placeholder 2">
            <a:extLst>
              <a:ext uri="{FF2B5EF4-FFF2-40B4-BE49-F238E27FC236}">
                <a16:creationId xmlns:a16="http://schemas.microsoft.com/office/drawing/2014/main" id="{A661D5C6-EB3D-CC38-447B-CA93655495CD}"/>
              </a:ext>
            </a:extLst>
          </p:cNvPr>
          <p:cNvSpPr txBox="1">
            <a:spLocks/>
          </p:cNvSpPr>
          <p:nvPr/>
        </p:nvSpPr>
        <p:spPr>
          <a:xfrm>
            <a:off x="0" y="1905001"/>
            <a:ext cx="10433304" cy="2325623"/>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SzPct val="80000"/>
              <a:buFont typeface="Wingdings 3" charset="2"/>
              <a:buNone/>
              <a:defRPr sz="3600" b="1" i="0">
                <a:effectLst/>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582612" indent="-571500" algn="r" rtl="1">
              <a:buClr>
                <a:schemeClr val="tx1"/>
              </a:buClr>
              <a:buFont typeface="Wingdings" pitchFamily="2" charset="2"/>
              <a:buChar char="q"/>
            </a:pPr>
            <a:r>
              <a:rPr lang="ar-JO" dirty="0"/>
              <a:t>يناقش المسائل مع أعضاء الفريق</a:t>
            </a:r>
            <a:endParaRPr lang="en-US" dirty="0"/>
          </a:p>
          <a:p>
            <a:pPr marL="582612" indent="-571500" algn="r" rtl="1">
              <a:buClr>
                <a:schemeClr val="tx1"/>
              </a:buClr>
              <a:buFont typeface="Wingdings" pitchFamily="2" charset="2"/>
              <a:buChar char="q"/>
            </a:pPr>
            <a:r>
              <a:rPr lang="ar-JO" dirty="0"/>
              <a:t>يقوي أعضاء الفريق لتطوير الحلول</a:t>
            </a:r>
            <a:endParaRPr lang="en-US" dirty="0"/>
          </a:p>
          <a:p>
            <a:pPr marL="582612" indent="-571500" algn="r" rtl="1">
              <a:buClr>
                <a:schemeClr val="tx1"/>
              </a:buClr>
              <a:buFont typeface="Wingdings" pitchFamily="2" charset="2"/>
              <a:buChar char="q"/>
            </a:pPr>
            <a:r>
              <a:rPr lang="ar-JO" dirty="0"/>
              <a:t>يحتفل بالتفاعل التعاوني</a:t>
            </a:r>
            <a:endParaRPr lang="en-US" dirty="0"/>
          </a:p>
          <a:p>
            <a:pPr marL="582612" indent="-571500">
              <a:buClr>
                <a:schemeClr val="tx1"/>
              </a:buClr>
              <a:buFont typeface="Wingdings" pitchFamily="2" charset="2"/>
              <a:buChar char="q"/>
            </a:pPr>
            <a:endParaRPr lang="en-US" dirty="0"/>
          </a:p>
          <a:p>
            <a:pPr marL="582612" indent="-571500">
              <a:buClr>
                <a:schemeClr val="tx1"/>
              </a:buClr>
              <a:buFont typeface="Wingdings" pitchFamily="2" charset="2"/>
              <a:buChar char="q"/>
            </a:pPr>
            <a:endParaRPr lang="en-US" dirty="0"/>
          </a:p>
        </p:txBody>
      </p:sp>
      <p:sp>
        <p:nvSpPr>
          <p:cNvPr id="4" name="Content Placeholder 3">
            <a:extLst>
              <a:ext uri="{FF2B5EF4-FFF2-40B4-BE49-F238E27FC236}">
                <a16:creationId xmlns:a16="http://schemas.microsoft.com/office/drawing/2014/main" id="{2CF57532-EE94-4B62-0580-7780F2B905CF}"/>
              </a:ext>
            </a:extLst>
          </p:cNvPr>
          <p:cNvSpPr txBox="1">
            <a:spLocks/>
          </p:cNvSpPr>
          <p:nvPr/>
        </p:nvSpPr>
        <p:spPr>
          <a:xfrm>
            <a:off x="1011936" y="4852549"/>
            <a:ext cx="7804912" cy="560699"/>
          </a:xfrm>
          <a:prstGeom prst="rect">
            <a:avLst/>
          </a:prstGeom>
        </p:spPr>
        <p:txBody>
          <a:bodyPr vert="horz" lIns="91440" tIns="45720" rIns="91440" bIns="45720" rtlCol="0">
            <a:noAutofit/>
          </a:bodyPr>
          <a:lstStyle>
            <a:defPPr>
              <a:defRPr lang="en-US"/>
            </a:defPPr>
            <a:lvl1pPr marR="0" lvl="0" indent="0" algn="ctr" fontAlgn="auto">
              <a:lnSpc>
                <a:spcPct val="100000"/>
              </a:lnSpc>
              <a:spcBef>
                <a:spcPts val="1000"/>
              </a:spcBef>
              <a:spcAft>
                <a:spcPts val="0"/>
              </a:spcAft>
              <a:buClr>
                <a:srgbClr val="90C226"/>
              </a:buClr>
              <a:buSzPct val="80000"/>
              <a:buFont typeface="Wingdings 3" charset="2"/>
              <a:buNone/>
              <a:tabLst/>
              <a:defRPr kumimoji="0" sz="2400" b="1"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ar-JO" sz="3200" dirty="0"/>
              <a:t>مقتبس من معهد هدسون</a:t>
            </a:r>
          </a:p>
        </p:txBody>
      </p:sp>
    </p:spTree>
    <p:extLst>
      <p:ext uri="{BB962C8B-B14F-4D97-AF65-F5344CB8AC3E}">
        <p14:creationId xmlns:p14="http://schemas.microsoft.com/office/powerpoint/2010/main" val="40372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30680" y="5618480"/>
            <a:ext cx="7239000" cy="523240"/>
          </a:xfrm>
        </p:spPr>
        <p:txBody>
          <a:bodyPr>
            <a:normAutofit/>
          </a:bodyPr>
          <a:lstStyle/>
          <a:p>
            <a:pPr algn="ctr"/>
            <a:r>
              <a:rPr lang="ar-JO" sz="2400" dirty="0">
                <a:solidFill>
                  <a:schemeClr val="tx1"/>
                </a:solidFill>
              </a:rPr>
              <a:t>ستانلي وكلينتون، ربط، 33</a:t>
            </a:r>
            <a:endParaRPr lang="en-US" sz="2400" dirty="0">
              <a:solidFill>
                <a:schemeClr val="tx1"/>
              </a:solidFill>
            </a:endParaRPr>
          </a:p>
        </p:txBody>
      </p:sp>
      <p:sp>
        <p:nvSpPr>
          <p:cNvPr id="3" name="Content Placeholder 2"/>
          <p:cNvSpPr>
            <a:spLocks noGrp="1"/>
          </p:cNvSpPr>
          <p:nvPr>
            <p:ph idx="1"/>
          </p:nvPr>
        </p:nvSpPr>
        <p:spPr>
          <a:xfrm>
            <a:off x="768774" y="570549"/>
            <a:ext cx="8596668" cy="4636451"/>
          </a:xfrm>
        </p:spPr>
        <p:txBody>
          <a:bodyPr vert="horz" lIns="91440" tIns="45720" rIns="91440" bIns="45720" rtlCol="0" anchor="ctr">
            <a:normAutofit/>
          </a:bodyPr>
          <a:lstStyle/>
          <a:p>
            <a:pPr algn="ctr">
              <a:buNone/>
            </a:pPr>
            <a:r>
              <a:rPr lang="ar-JO" sz="4800" b="1" dirty="0">
                <a:solidFill>
                  <a:schemeClr val="tx1"/>
                </a:solidFill>
                <a:latin typeface="Arial" panose="020B0604020202020204" pitchFamily="34" charset="0"/>
                <a:cs typeface="Arial" panose="020B0604020202020204" pitchFamily="34" charset="0"/>
              </a:rPr>
              <a:t>التدريب</a:t>
            </a:r>
            <a:r>
              <a:rPr lang="ar-JO" sz="4800" b="1" dirty="0">
                <a:solidFill>
                  <a:schemeClr val="tx1"/>
                </a:solidFill>
                <a:effectLst/>
                <a:latin typeface="Arial" panose="020B0604020202020204" pitchFamily="34" charset="0"/>
                <a:cs typeface="Arial" panose="020B0604020202020204" pitchFamily="34" charset="0"/>
              </a:rPr>
              <a:t> هو تجربة علائقية يقوم فيها شخص ما بتمكين شخص آخر، من خلال مشاركة الموارد التي وهبها الله.</a:t>
            </a:r>
            <a:endParaRPr lang="en-US" sz="4800"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72119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كين هورتون، دكتوراه</a:t>
            </a:r>
          </a:p>
          <a:p>
            <a:pPr marL="0" indent="0" algn="ctr">
              <a:buNone/>
            </a:pPr>
            <a:r>
              <a:rPr lang="ar-JO" sz="5400" b="1" dirty="0">
                <a:solidFill>
                  <a:schemeClr val="tx1"/>
                </a:solidFill>
                <a:effectLst>
                  <a:glow rad="228600">
                    <a:schemeClr val="bg1">
                      <a:alpha val="73430"/>
                    </a:schemeClr>
                  </a:glow>
                </a:effectLst>
                <a:latin typeface="Arial" panose="020B0604020202020204" pitchFamily="34" charset="0"/>
                <a:cs typeface="Arial" panose="020B0604020202020204" pitchFamily="34" charset="0"/>
              </a:rPr>
              <a:t>ورون هورتون، ماجستير عالي</a:t>
            </a: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p>
        </p:txBody>
      </p:sp>
    </p:spTree>
    <p:extLst>
      <p:ext uri="{BB962C8B-B14F-4D97-AF65-F5344CB8AC3E}">
        <p14:creationId xmlns:p14="http://schemas.microsoft.com/office/powerpoint/2010/main" val="2746410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90" y="6249279"/>
            <a:ext cx="2097024" cy="608721"/>
          </a:xfrm>
        </p:spPr>
        <p:txBody>
          <a:bodyPr>
            <a:normAutofit fontScale="90000"/>
          </a:bodyPr>
          <a:lstStyle/>
          <a:p>
            <a:r>
              <a:rPr lang="en-US" sz="2500" dirty="0">
                <a:solidFill>
                  <a:schemeClr val="tx1"/>
                </a:solidFill>
              </a:rPr>
              <a:t>SL315 Unit 12</a:t>
            </a:r>
            <a:br>
              <a:rPr lang="en-US" sz="2500" dirty="0">
                <a:solidFill>
                  <a:schemeClr val="tx1"/>
                </a:solidFill>
              </a:rPr>
            </a:br>
            <a:endParaRPr lang="en-US" sz="2500" dirty="0">
              <a:solidFill>
                <a:schemeClr val="tx1"/>
              </a:solidFill>
            </a:endParaRPr>
          </a:p>
        </p:txBody>
      </p:sp>
      <p:sp>
        <p:nvSpPr>
          <p:cNvPr id="3" name="Content Placeholder 2"/>
          <p:cNvSpPr>
            <a:spLocks noGrp="1"/>
          </p:cNvSpPr>
          <p:nvPr>
            <p:ph idx="1"/>
          </p:nvPr>
        </p:nvSpPr>
        <p:spPr>
          <a:xfrm>
            <a:off x="512064" y="502109"/>
            <a:ext cx="3755136" cy="1716835"/>
          </a:xfrm>
          <a:effectLst/>
        </p:spPr>
        <p:txBody>
          <a:bodyPr vert="horz" lIns="91440" tIns="45720" rIns="91440" bIns="45720" rtlCol="0" anchor="t">
            <a:noAutofit/>
          </a:bodyPr>
          <a:lstStyle/>
          <a:p>
            <a:pPr marL="9525" indent="-9525" algn="ctr">
              <a:spcBef>
                <a:spcPct val="0"/>
              </a:spcBef>
              <a:buNone/>
            </a:pPr>
            <a:r>
              <a:rPr lang="ar-JO" sz="5400" b="1" dirty="0">
                <a:solidFill>
                  <a:schemeClr val="tx1"/>
                </a:solidFill>
                <a:effectLst/>
                <a:latin typeface="Arial" panose="020B0604020202020204" pitchFamily="34" charset="0"/>
                <a:ea typeface="+mj-ea"/>
                <a:cs typeface="Arial" panose="020B0604020202020204" pitchFamily="34" charset="0"/>
              </a:rPr>
              <a:t>التوجيه المسيحي</a:t>
            </a:r>
            <a:endParaRPr lang="en-US" sz="5400" b="1" dirty="0">
              <a:solidFill>
                <a:schemeClr val="tx1"/>
              </a:solidFill>
              <a:effectLst/>
              <a:latin typeface="Arial" panose="020B0604020202020204" pitchFamily="34" charset="0"/>
              <a:ea typeface="+mj-ea"/>
              <a:cs typeface="Arial" panose="020B0604020202020204" pitchFamily="34" charset="0"/>
            </a:endParaRPr>
          </a:p>
        </p:txBody>
      </p:sp>
      <p:sp>
        <p:nvSpPr>
          <p:cNvPr id="4" name="Flowchart: Summing Junction 3"/>
          <p:cNvSpPr/>
          <p:nvPr/>
        </p:nvSpPr>
        <p:spPr>
          <a:xfrm rot="16200000">
            <a:off x="4744330" y="191407"/>
            <a:ext cx="5911718" cy="5965376"/>
          </a:xfrm>
          <a:prstGeom prst="flowChartSummingJunc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4608317" y="2614168"/>
            <a:ext cx="2295403" cy="8463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1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العوائق</a:t>
            </a:r>
            <a:endParaRPr kumimoji="0" lang="en-US" sz="31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ماذا يحدث في الطريق؟</a:t>
            </a:r>
            <a:endParaRPr kumimoji="0" lang="en-US"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6408004" y="889812"/>
            <a:ext cx="258436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الوعي</a:t>
            </a:r>
            <a:endParaRPr kumimoji="0" lang="en-US" sz="3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أين نحن الآن؟</a:t>
            </a:r>
            <a:endParaRPr kumimoji="0" lang="en-US"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8437452" y="2635485"/>
            <a:ext cx="2055042"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الرؤية</a:t>
            </a:r>
            <a:endParaRPr kumimoji="0" lang="en-US" sz="3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ar-JO" b="1" dirty="0">
                <a:solidFill>
                  <a:prstClr val="black"/>
                </a:solidFill>
                <a:latin typeface="Arial" panose="020B0604020202020204" pitchFamily="34" charset="0"/>
                <a:cs typeface="Arial" panose="020B0604020202020204" pitchFamily="34" charset="0"/>
              </a:rPr>
              <a:t>أين نريد أن نذهب؟</a:t>
            </a:r>
            <a:endParaRPr kumimoji="0" lang="en-US"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5998464" y="4675968"/>
            <a:ext cx="3435095"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الإستراتيجية/العمل</a:t>
            </a:r>
            <a:endParaRPr kumimoji="0" lang="en-US" sz="32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كيف نصل إلى هناك؟</a:t>
            </a:r>
            <a:endParaRPr kumimoji="0" lang="en-US"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8"/>
          <p:cNvSpPr/>
          <p:nvPr/>
        </p:nvSpPr>
        <p:spPr>
          <a:xfrm>
            <a:off x="6791792" y="2248608"/>
            <a:ext cx="1816793" cy="18509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984735" y="2637271"/>
            <a:ext cx="149352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effectLst/>
                <a:uLnTx/>
                <a:uFillTx/>
                <a:latin typeface="Arial" panose="020B0604020202020204" pitchFamily="34" charset="0"/>
                <a:cs typeface="Arial" panose="020B0604020202020204" pitchFamily="34" charset="0"/>
              </a:rPr>
              <a:t>يسوع المسيح</a:t>
            </a:r>
            <a:endParaRPr kumimoji="0" lang="en-US" sz="32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8EB5F433-C0C9-4812-65E1-22B681CA80B8}"/>
              </a:ext>
            </a:extLst>
          </p:cNvPr>
          <p:cNvSpPr txBox="1">
            <a:spLocks/>
          </p:cNvSpPr>
          <p:nvPr/>
        </p:nvSpPr>
        <p:spPr>
          <a:xfrm>
            <a:off x="1083056" y="2621280"/>
            <a:ext cx="2613152" cy="719328"/>
          </a:xfrm>
          <a:prstGeom prst="rect">
            <a:avLst/>
          </a:prstGeom>
          <a:effectLst/>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525" indent="-9525" algn="ctr">
              <a:spcBef>
                <a:spcPct val="0"/>
              </a:spcBef>
              <a:buFont typeface="Wingdings 3" charset="2"/>
              <a:buNone/>
            </a:pPr>
            <a:r>
              <a:rPr lang="ar-JO" sz="2800" b="1" dirty="0">
                <a:solidFill>
                  <a:schemeClr val="tx1"/>
                </a:solidFill>
                <a:effectLst/>
                <a:latin typeface="Arial" panose="020B0604020202020204" pitchFamily="34" charset="0"/>
                <a:ea typeface="+mj-ea"/>
                <a:cs typeface="Arial" panose="020B0604020202020204" pitchFamily="34" charset="0"/>
              </a:rPr>
              <a:t>غاري كولينز</a:t>
            </a:r>
            <a:endParaRPr lang="en-US" sz="2800" b="1" dirty="0">
              <a:solidFill>
                <a:schemeClr val="tx1"/>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5000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Magnetic Disk 14">
            <a:extLst>
              <a:ext uri="{FF2B5EF4-FFF2-40B4-BE49-F238E27FC236}">
                <a16:creationId xmlns:a16="http://schemas.microsoft.com/office/drawing/2014/main" id="{F9DC9C1C-E018-84A0-E3FC-5CFA310CC375}"/>
              </a:ext>
            </a:extLst>
          </p:cNvPr>
          <p:cNvSpPr/>
          <p:nvPr/>
        </p:nvSpPr>
        <p:spPr>
          <a:xfrm>
            <a:off x="4048760" y="4336183"/>
            <a:ext cx="2039112" cy="921615"/>
          </a:xfrm>
          <a:prstGeom prst="flowChartMagneticDisk">
            <a:avLst/>
          </a:prstGeom>
          <a:effectLst>
            <a:glow rad="304800">
              <a:schemeClr val="tx1">
                <a:alpha val="8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Magnetic Disk 13">
            <a:extLst>
              <a:ext uri="{FF2B5EF4-FFF2-40B4-BE49-F238E27FC236}">
                <a16:creationId xmlns:a16="http://schemas.microsoft.com/office/drawing/2014/main" id="{F623A519-04D2-9FED-4DD8-598253844B35}"/>
              </a:ext>
            </a:extLst>
          </p:cNvPr>
          <p:cNvSpPr/>
          <p:nvPr/>
        </p:nvSpPr>
        <p:spPr>
          <a:xfrm>
            <a:off x="3911600" y="3537608"/>
            <a:ext cx="2313432" cy="1025248"/>
          </a:xfrm>
          <a:prstGeom prst="flowChartMagneticDisk">
            <a:avLst/>
          </a:prstGeom>
          <a:effectLst>
            <a:glow rad="304800">
              <a:schemeClr val="tx1">
                <a:alpha val="8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61618" y="1940491"/>
            <a:ext cx="1981058" cy="608721"/>
          </a:xfrm>
          <a:effectLst>
            <a:glow rad="304800">
              <a:schemeClr val="tx1">
                <a:alpha val="82000"/>
              </a:schemeClr>
            </a:glow>
          </a:effectLst>
        </p:spPr>
        <p:txBody>
          <a:bodyPr>
            <a:noAutofit/>
          </a:bodyPr>
          <a:lstStyle/>
          <a:p>
            <a:pPr algn="ctr"/>
            <a:r>
              <a:rPr lang="ar-JO" sz="4000" u="sng" dirty="0">
                <a:effectLst/>
              </a:rPr>
              <a:t>الموجه</a:t>
            </a:r>
            <a:endParaRPr lang="en-US" sz="4000" dirty="0">
              <a:effectLst/>
            </a:endParaRPr>
          </a:p>
        </p:txBody>
      </p:sp>
      <p:sp>
        <p:nvSpPr>
          <p:cNvPr id="3" name="Content Placeholder 2"/>
          <p:cNvSpPr>
            <a:spLocks noGrp="1"/>
          </p:cNvSpPr>
          <p:nvPr>
            <p:ph idx="1"/>
          </p:nvPr>
        </p:nvSpPr>
        <p:spPr>
          <a:xfrm>
            <a:off x="129750" y="301101"/>
            <a:ext cx="9768229" cy="1412035"/>
          </a:xfrm>
        </p:spPr>
        <p:txBody>
          <a:bodyPr vert="horz" lIns="91440" tIns="45720" rIns="91440" bIns="45720" rtlCol="0" anchor="t">
            <a:noAutofit/>
          </a:bodyPr>
          <a:lstStyle/>
          <a:p>
            <a:pPr algn="ctr">
              <a:spcBef>
                <a:spcPct val="0"/>
              </a:spcBef>
              <a:buNone/>
            </a:pPr>
            <a:r>
              <a:rPr lang="ar-JO" sz="4400" b="1" dirty="0">
                <a:solidFill>
                  <a:schemeClr val="tx1"/>
                </a:solidFill>
                <a:effectLst/>
                <a:latin typeface="Arial" panose="020B0604020202020204" pitchFamily="34" charset="0"/>
                <a:ea typeface="+mj-ea"/>
                <a:cs typeface="Arial" panose="020B0604020202020204" pitchFamily="34" charset="0"/>
              </a:rPr>
              <a:t>أنظمة القيادة</a:t>
            </a:r>
            <a:br>
              <a:rPr lang="en-US" sz="4400" b="1" dirty="0">
                <a:solidFill>
                  <a:schemeClr val="tx1"/>
                </a:solidFill>
                <a:effectLst/>
                <a:latin typeface="Arial" panose="020B0604020202020204" pitchFamily="34" charset="0"/>
                <a:ea typeface="+mj-ea"/>
                <a:cs typeface="Arial" panose="020B0604020202020204" pitchFamily="34" charset="0"/>
              </a:rPr>
            </a:br>
            <a:r>
              <a:rPr lang="ar-JO" sz="2800" b="1" dirty="0">
                <a:solidFill>
                  <a:schemeClr val="tx1"/>
                </a:solidFill>
                <a:effectLst/>
                <a:latin typeface="Arial" panose="020B0604020202020204" pitchFamily="34" charset="0"/>
                <a:ea typeface="+mj-ea"/>
                <a:cs typeface="Arial" panose="020B0604020202020204" pitchFamily="34" charset="0"/>
              </a:rPr>
              <a:t>جيم سميث</a:t>
            </a:r>
            <a:endParaRPr lang="en-US" sz="2800" b="1" dirty="0">
              <a:solidFill>
                <a:schemeClr val="tx1"/>
              </a:solidFill>
              <a:effectLst/>
              <a:latin typeface="Arial" panose="020B0604020202020204" pitchFamily="34" charset="0"/>
              <a:ea typeface="+mj-ea"/>
              <a:cs typeface="Arial" panose="020B0604020202020204" pitchFamily="34" charset="0"/>
            </a:endParaRPr>
          </a:p>
        </p:txBody>
      </p:sp>
      <p:sp>
        <p:nvSpPr>
          <p:cNvPr id="13" name="Flowchart: Magnetic Disk 12">
            <a:extLst>
              <a:ext uri="{FF2B5EF4-FFF2-40B4-BE49-F238E27FC236}">
                <a16:creationId xmlns:a16="http://schemas.microsoft.com/office/drawing/2014/main" id="{A3C5795C-0627-ABC4-1D62-9F0493882E7C}"/>
              </a:ext>
            </a:extLst>
          </p:cNvPr>
          <p:cNvSpPr/>
          <p:nvPr/>
        </p:nvSpPr>
        <p:spPr>
          <a:xfrm>
            <a:off x="3733800" y="2697480"/>
            <a:ext cx="2651760" cy="1106423"/>
          </a:xfrm>
          <a:prstGeom prst="flowChartMagneticDisk">
            <a:avLst/>
          </a:prstGeom>
          <a:effectLst>
            <a:glow rad="304800">
              <a:schemeClr val="tx1">
                <a:alpha val="8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rad="266700">
                  <a:schemeClr val="accent1">
                    <a:lumMod val="40000"/>
                    <a:lumOff val="60000"/>
                    <a:alpha val="89000"/>
                  </a:schemeClr>
                </a:glow>
              </a:effectLst>
            </a:endParaRPr>
          </a:p>
        </p:txBody>
      </p:sp>
      <p:sp>
        <p:nvSpPr>
          <p:cNvPr id="4" name="Oval 3">
            <a:extLst>
              <a:ext uri="{FF2B5EF4-FFF2-40B4-BE49-F238E27FC236}">
                <a16:creationId xmlns:a16="http://schemas.microsoft.com/office/drawing/2014/main" id="{64059D02-9FDA-1C3A-D9AC-35192E30D00A}"/>
              </a:ext>
            </a:extLst>
          </p:cNvPr>
          <p:cNvSpPr/>
          <p:nvPr/>
        </p:nvSpPr>
        <p:spPr>
          <a:xfrm>
            <a:off x="4008120" y="2778655"/>
            <a:ext cx="2039112" cy="226673"/>
          </a:xfrm>
          <a:prstGeom prst="ellipse">
            <a:avLst/>
          </a:prstGeom>
          <a:solidFill>
            <a:schemeClr val="accent1">
              <a:lumMod val="20000"/>
              <a:lumOff val="80000"/>
            </a:schemeClr>
          </a:solidFill>
          <a:effectLst>
            <a:glow rad="304800">
              <a:schemeClr val="tx1">
                <a:alpha val="8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effectLst>
                <a:glow>
                  <a:schemeClr val="bg1">
                    <a:lumMod val="95000"/>
                  </a:schemeClr>
                </a:glow>
              </a:effectLst>
            </a:endParaRPr>
          </a:p>
        </p:txBody>
      </p:sp>
      <p:sp>
        <p:nvSpPr>
          <p:cNvPr id="7" name="Title 1">
            <a:extLst>
              <a:ext uri="{FF2B5EF4-FFF2-40B4-BE49-F238E27FC236}">
                <a16:creationId xmlns:a16="http://schemas.microsoft.com/office/drawing/2014/main" id="{589CCB4F-AE75-792B-BC71-A1BC6B2AA4F1}"/>
              </a:ext>
            </a:extLst>
          </p:cNvPr>
          <p:cNvSpPr txBox="1">
            <a:spLocks/>
          </p:cNvSpPr>
          <p:nvPr/>
        </p:nvSpPr>
        <p:spPr>
          <a:xfrm>
            <a:off x="7285228" y="1940491"/>
            <a:ext cx="1641206"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4000" b="1" u="sng" dirty="0">
                <a:solidFill>
                  <a:schemeClr val="tx1"/>
                </a:solidFill>
                <a:effectLst/>
                <a:latin typeface="Arial" panose="020B0604020202020204" pitchFamily="34" charset="0"/>
                <a:cs typeface="Arial" panose="020B0604020202020204" pitchFamily="34" charset="0"/>
              </a:rPr>
              <a:t>العميل</a:t>
            </a:r>
            <a:endParaRPr lang="en-US" b="1" dirty="0">
              <a:solidFill>
                <a:schemeClr val="tx1"/>
              </a:solidFill>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944B77F-8AD0-68E0-E334-D3ED3F1C0366}"/>
              </a:ext>
            </a:extLst>
          </p:cNvPr>
          <p:cNvSpPr txBox="1">
            <a:spLocks/>
          </p:cNvSpPr>
          <p:nvPr/>
        </p:nvSpPr>
        <p:spPr>
          <a:xfrm>
            <a:off x="1203635" y="3003616"/>
            <a:ext cx="2097024"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ارتبط</a:t>
            </a:r>
            <a:endParaRPr lang="en-US" b="1" dirty="0">
              <a:solidFill>
                <a:schemeClr val="tx1"/>
              </a:solidFill>
              <a:effectLst/>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9650AA0-CA4E-0F92-E068-BC5C22A42A41}"/>
              </a:ext>
            </a:extLst>
          </p:cNvPr>
          <p:cNvSpPr txBox="1">
            <a:spLocks/>
          </p:cNvSpPr>
          <p:nvPr/>
        </p:nvSpPr>
        <p:spPr>
          <a:xfrm>
            <a:off x="1203635" y="3796118"/>
            <a:ext cx="2097024" cy="608688"/>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وضِّح</a:t>
            </a:r>
            <a:endParaRPr lang="en-US" b="1" dirty="0">
              <a:solidFill>
                <a:schemeClr val="tx1"/>
              </a:solidFill>
              <a:effectLst/>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AFC4366-0EC8-20F6-2976-ECDEA86D22B3}"/>
              </a:ext>
            </a:extLst>
          </p:cNvPr>
          <p:cNvSpPr txBox="1">
            <a:spLocks/>
          </p:cNvSpPr>
          <p:nvPr/>
        </p:nvSpPr>
        <p:spPr>
          <a:xfrm>
            <a:off x="604886" y="6308207"/>
            <a:ext cx="2097024" cy="4156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dirty="0">
                <a:solidFill>
                  <a:schemeClr val="tx1"/>
                </a:solidFill>
                <a:latin typeface="Arial" panose="020B0604020202020204" pitchFamily="34" charset="0"/>
                <a:cs typeface="Arial" panose="020B0604020202020204" pitchFamily="34" charset="0"/>
              </a:rPr>
              <a:t>SL315 Unit 12</a:t>
            </a:r>
            <a:br>
              <a:rPr lang="en-US" sz="2300" b="1" dirty="0">
                <a:solidFill>
                  <a:schemeClr val="tx1"/>
                </a:solidFill>
                <a:latin typeface="Arial" panose="020B0604020202020204" pitchFamily="34" charset="0"/>
                <a:cs typeface="Arial" panose="020B0604020202020204" pitchFamily="34" charset="0"/>
              </a:rPr>
            </a:br>
            <a:endParaRPr lang="en-US" sz="2300" b="1" dirty="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5670947-7AC4-6196-D310-45D70FAB197F}"/>
              </a:ext>
            </a:extLst>
          </p:cNvPr>
          <p:cNvSpPr txBox="1">
            <a:spLocks/>
          </p:cNvSpPr>
          <p:nvPr/>
        </p:nvSpPr>
        <p:spPr>
          <a:xfrm>
            <a:off x="6949115" y="3796102"/>
            <a:ext cx="2313432"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تكلم بوضوح</a:t>
            </a:r>
            <a:endParaRPr lang="en-US" b="1" dirty="0">
              <a:solidFill>
                <a:schemeClr val="tx1"/>
              </a:solidFill>
              <a:effectLst/>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C2FF385-26D5-39B7-83C9-69C6C0C3096B}"/>
              </a:ext>
            </a:extLst>
          </p:cNvPr>
          <p:cNvSpPr txBox="1">
            <a:spLocks/>
          </p:cNvSpPr>
          <p:nvPr/>
        </p:nvSpPr>
        <p:spPr>
          <a:xfrm>
            <a:off x="7144004" y="3003616"/>
            <a:ext cx="1923654"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قيِّم</a:t>
            </a:r>
            <a:endParaRPr lang="en-US" b="1" dirty="0">
              <a:solidFill>
                <a:schemeClr val="tx1"/>
              </a:solidFill>
              <a:effectLst/>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33057AFB-74EA-E882-8D72-DC01BA409621}"/>
              </a:ext>
            </a:extLst>
          </p:cNvPr>
          <p:cNvSpPr txBox="1">
            <a:spLocks/>
          </p:cNvSpPr>
          <p:nvPr/>
        </p:nvSpPr>
        <p:spPr>
          <a:xfrm>
            <a:off x="1203635" y="4561332"/>
            <a:ext cx="2097024"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أكِّد</a:t>
            </a:r>
            <a:endParaRPr lang="en-US" b="1" dirty="0">
              <a:solidFill>
                <a:schemeClr val="tx1"/>
              </a:solidFill>
              <a:effectLst/>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FF76011-C112-C6A1-541F-2C8B441543D5}"/>
              </a:ext>
            </a:extLst>
          </p:cNvPr>
          <p:cNvSpPr txBox="1">
            <a:spLocks/>
          </p:cNvSpPr>
          <p:nvPr/>
        </p:nvSpPr>
        <p:spPr>
          <a:xfrm>
            <a:off x="7057319" y="4561332"/>
            <a:ext cx="2097024"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tx1"/>
                </a:solidFill>
                <a:effectLst/>
                <a:latin typeface="Arial" panose="020B0604020202020204" pitchFamily="34" charset="0"/>
                <a:cs typeface="Arial" panose="020B0604020202020204" pitchFamily="34" charset="0"/>
              </a:rPr>
              <a:t>اعمل</a:t>
            </a:r>
            <a:endParaRPr lang="en-US" b="1" dirty="0">
              <a:solidFill>
                <a:schemeClr val="tx1"/>
              </a:solidFill>
              <a:effectLst/>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74A4F9C7-67D1-21E8-8D44-672230AAC9A5}"/>
              </a:ext>
            </a:extLst>
          </p:cNvPr>
          <p:cNvSpPr txBox="1">
            <a:spLocks/>
          </p:cNvSpPr>
          <p:nvPr/>
        </p:nvSpPr>
        <p:spPr>
          <a:xfrm>
            <a:off x="4050284" y="3003616"/>
            <a:ext cx="2097024"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ناقش</a:t>
            </a:r>
            <a:endParaRPr lang="en-US"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93013B3E-1FB2-DA57-636E-3BF2F7F392F4}"/>
              </a:ext>
            </a:extLst>
          </p:cNvPr>
          <p:cNvSpPr txBox="1">
            <a:spLocks/>
          </p:cNvSpPr>
          <p:nvPr/>
        </p:nvSpPr>
        <p:spPr>
          <a:xfrm>
            <a:off x="3967804" y="3796102"/>
            <a:ext cx="2179503"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اكتشف</a:t>
            </a:r>
            <a:endParaRPr lang="en-US"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FB6B06C0-6C32-2D92-7745-81A22CFB358B}"/>
              </a:ext>
            </a:extLst>
          </p:cNvPr>
          <p:cNvSpPr txBox="1">
            <a:spLocks/>
          </p:cNvSpPr>
          <p:nvPr/>
        </p:nvSpPr>
        <p:spPr>
          <a:xfrm>
            <a:off x="4214044" y="4561332"/>
            <a:ext cx="1975428"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قرر</a:t>
            </a:r>
            <a:endParaRPr lang="en-US"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314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Up 34">
            <a:extLst>
              <a:ext uri="{FF2B5EF4-FFF2-40B4-BE49-F238E27FC236}">
                <a16:creationId xmlns:a16="http://schemas.microsoft.com/office/drawing/2014/main" id="{5A7214DD-2EB4-9CE6-AC9A-479DBA03C4A9}"/>
              </a:ext>
            </a:extLst>
          </p:cNvPr>
          <p:cNvSpPr/>
          <p:nvPr/>
        </p:nvSpPr>
        <p:spPr>
          <a:xfrm>
            <a:off x="6217920" y="336936"/>
            <a:ext cx="3149600" cy="2478718"/>
          </a:xfrm>
          <a:prstGeom prst="up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latin typeface="Arial" panose="020B0604020202020204" pitchFamily="34" charset="0"/>
              <a:cs typeface="Arial" panose="020B0604020202020204" pitchFamily="34" charset="0"/>
            </a:endParaRPr>
          </a:p>
        </p:txBody>
      </p:sp>
      <p:sp>
        <p:nvSpPr>
          <p:cNvPr id="23" name="Chord 22">
            <a:extLst>
              <a:ext uri="{FF2B5EF4-FFF2-40B4-BE49-F238E27FC236}">
                <a16:creationId xmlns:a16="http://schemas.microsoft.com/office/drawing/2014/main" id="{33DDAB19-B682-9429-0336-67DB395A58C0}"/>
              </a:ext>
            </a:extLst>
          </p:cNvPr>
          <p:cNvSpPr/>
          <p:nvPr/>
        </p:nvSpPr>
        <p:spPr>
          <a:xfrm rot="6738055">
            <a:off x="4979432" y="1531767"/>
            <a:ext cx="5783909" cy="6187536"/>
          </a:xfrm>
          <a:prstGeom prst="chord">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BEAA9B0-1DF4-2CCE-D6E6-1C4A470E015E}"/>
              </a:ext>
            </a:extLst>
          </p:cNvPr>
          <p:cNvSpPr/>
          <p:nvPr/>
        </p:nvSpPr>
        <p:spPr>
          <a:xfrm>
            <a:off x="4571350" y="5589470"/>
            <a:ext cx="6556898" cy="914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3" name="Content Placeholder 2"/>
          <p:cNvSpPr>
            <a:spLocks noGrp="1"/>
          </p:cNvSpPr>
          <p:nvPr>
            <p:ph idx="1"/>
          </p:nvPr>
        </p:nvSpPr>
        <p:spPr>
          <a:xfrm>
            <a:off x="163759" y="863215"/>
            <a:ext cx="4761167" cy="3211479"/>
          </a:xfrm>
        </p:spPr>
        <p:txBody>
          <a:bodyPr vert="horz" lIns="91440" tIns="45720" rIns="91440" bIns="45720" rtlCol="0" anchor="t">
            <a:noAutofit/>
          </a:bodyPr>
          <a:lstStyle/>
          <a:p>
            <a:pPr algn="ctr">
              <a:spcBef>
                <a:spcPct val="0"/>
              </a:spcBef>
              <a:buNone/>
            </a:pPr>
            <a:r>
              <a:rPr lang="ar-JO" sz="4800" b="1" dirty="0">
                <a:solidFill>
                  <a:schemeClr val="tx1"/>
                </a:solidFill>
                <a:effectLst/>
                <a:latin typeface="Arial" panose="020B0604020202020204" pitchFamily="34" charset="0"/>
                <a:ea typeface="+mj-ea"/>
                <a:cs typeface="Arial" panose="020B0604020202020204" pitchFamily="34" charset="0"/>
              </a:rPr>
              <a:t>توجيه </a:t>
            </a:r>
          </a:p>
          <a:p>
            <a:pPr algn="ctr">
              <a:spcBef>
                <a:spcPct val="0"/>
              </a:spcBef>
              <a:buNone/>
            </a:pPr>
            <a:r>
              <a:rPr lang="ar-JO" sz="4800" b="1" dirty="0">
                <a:solidFill>
                  <a:schemeClr val="tx1"/>
                </a:solidFill>
                <a:effectLst/>
                <a:latin typeface="Arial" panose="020B0604020202020204" pitchFamily="34" charset="0"/>
                <a:ea typeface="+mj-ea"/>
                <a:cs typeface="Arial" panose="020B0604020202020204" pitchFamily="34" charset="0"/>
              </a:rPr>
              <a:t>القيادة</a:t>
            </a:r>
            <a:br>
              <a:rPr lang="en-US" sz="3600" b="1" dirty="0">
                <a:solidFill>
                  <a:schemeClr val="tx1"/>
                </a:solidFill>
                <a:effectLst/>
                <a:latin typeface="Arial" panose="020B0604020202020204" pitchFamily="34" charset="0"/>
                <a:ea typeface="+mj-ea"/>
                <a:cs typeface="Arial" panose="020B0604020202020204" pitchFamily="34" charset="0"/>
              </a:rPr>
            </a:br>
            <a:br>
              <a:rPr lang="en-US" sz="3600" b="1" dirty="0">
                <a:solidFill>
                  <a:schemeClr val="tx1"/>
                </a:solidFill>
                <a:effectLst/>
                <a:latin typeface="Arial" panose="020B0604020202020204" pitchFamily="34" charset="0"/>
                <a:ea typeface="+mj-ea"/>
                <a:cs typeface="Arial" panose="020B0604020202020204" pitchFamily="34" charset="0"/>
              </a:rPr>
            </a:br>
            <a:r>
              <a:rPr lang="ar-JO" sz="3200" b="1" dirty="0">
                <a:solidFill>
                  <a:schemeClr val="tx1"/>
                </a:solidFill>
                <a:latin typeface="Arial" panose="020B0604020202020204" pitchFamily="34" charset="0"/>
                <a:ea typeface="+mj-ea"/>
                <a:cs typeface="Arial" panose="020B0604020202020204" pitchFamily="34" charset="0"/>
              </a:rPr>
              <a:t>توني ستولتزفوس</a:t>
            </a:r>
            <a:endParaRPr lang="en-US" sz="3600" b="1" dirty="0">
              <a:solidFill>
                <a:schemeClr val="tx1"/>
              </a:solidFill>
              <a:effectLst/>
              <a:latin typeface="Arial" panose="020B0604020202020204" pitchFamily="34" charset="0"/>
              <a:ea typeface="+mj-ea"/>
              <a:cs typeface="Arial" panose="020B0604020202020204" pitchFamily="34" charset="0"/>
            </a:endParaRPr>
          </a:p>
        </p:txBody>
      </p:sp>
      <p:sp>
        <p:nvSpPr>
          <p:cNvPr id="10" name="Title 1">
            <a:extLst>
              <a:ext uri="{FF2B5EF4-FFF2-40B4-BE49-F238E27FC236}">
                <a16:creationId xmlns:a16="http://schemas.microsoft.com/office/drawing/2014/main" id="{3AFC4366-0EC8-20F6-2976-ECDEA86D22B3}"/>
              </a:ext>
            </a:extLst>
          </p:cNvPr>
          <p:cNvSpPr txBox="1">
            <a:spLocks/>
          </p:cNvSpPr>
          <p:nvPr/>
        </p:nvSpPr>
        <p:spPr>
          <a:xfrm>
            <a:off x="494516" y="6281897"/>
            <a:ext cx="2097024" cy="4156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dirty="0">
                <a:solidFill>
                  <a:schemeClr val="tx1"/>
                </a:solidFill>
                <a:latin typeface="Arial" panose="020B0604020202020204" pitchFamily="34" charset="0"/>
                <a:cs typeface="Arial" panose="020B0604020202020204" pitchFamily="34" charset="0"/>
              </a:rPr>
              <a:t>SL315 Unit 12</a:t>
            </a:r>
            <a:br>
              <a:rPr lang="en-US" sz="2300" b="1" dirty="0">
                <a:solidFill>
                  <a:schemeClr val="tx1"/>
                </a:solidFill>
                <a:latin typeface="Arial" panose="020B0604020202020204" pitchFamily="34" charset="0"/>
                <a:cs typeface="Arial" panose="020B0604020202020204" pitchFamily="34" charset="0"/>
              </a:rPr>
            </a:br>
            <a:endParaRPr lang="en-US" sz="2300" b="1" dirty="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5670947-7AC4-6196-D310-45D70FAB197F}"/>
              </a:ext>
            </a:extLst>
          </p:cNvPr>
          <p:cNvSpPr txBox="1">
            <a:spLocks/>
          </p:cNvSpPr>
          <p:nvPr/>
        </p:nvSpPr>
        <p:spPr>
          <a:xfrm>
            <a:off x="5364528" y="5709307"/>
            <a:ext cx="4864608" cy="608721"/>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3200" b="1" dirty="0">
                <a:solidFill>
                  <a:schemeClr val="bg1"/>
                </a:solidFill>
                <a:effectLst>
                  <a:glow rad="304800">
                    <a:schemeClr val="tx1">
                      <a:alpha val="82000"/>
                    </a:schemeClr>
                  </a:glow>
                </a:effectLst>
                <a:latin typeface="Arial" panose="020B0604020202020204" pitchFamily="34" charset="0"/>
                <a:cs typeface="Arial" panose="020B0604020202020204" pitchFamily="34" charset="0"/>
              </a:rPr>
              <a:t>معتمد على العلاقات</a:t>
            </a:r>
            <a:endParaRPr lang="en-US" sz="3200" b="1" dirty="0">
              <a:solidFill>
                <a:schemeClr val="bg1"/>
              </a:solidFill>
              <a:effectLst>
                <a:glow rad="304800">
                  <a:schemeClr val="tx1">
                    <a:alpha val="82000"/>
                  </a:schemeClr>
                </a:glow>
              </a:effectLst>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74A4F9C7-67D1-21E8-8D44-672230AAC9A5}"/>
              </a:ext>
            </a:extLst>
          </p:cNvPr>
          <p:cNvSpPr txBox="1">
            <a:spLocks/>
          </p:cNvSpPr>
          <p:nvPr/>
        </p:nvSpPr>
        <p:spPr>
          <a:xfrm>
            <a:off x="4815840" y="3496903"/>
            <a:ext cx="6038087" cy="702750"/>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tx1"/>
                </a:solidFill>
                <a:effectLst>
                  <a:glow>
                    <a:schemeClr val="tx1"/>
                  </a:glow>
                </a:effectLst>
                <a:latin typeface="Arial" panose="020B0604020202020204" pitchFamily="34" charset="0"/>
                <a:cs typeface="Arial" panose="020B0604020202020204" pitchFamily="34" charset="0"/>
              </a:rPr>
              <a:t>Client oriented</a:t>
            </a:r>
            <a:br>
              <a:rPr lang="en-US" sz="24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br>
            <a:endParaRPr lang="en-US" sz="24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93013B3E-1FB2-DA57-636E-3BF2F7F392F4}"/>
              </a:ext>
            </a:extLst>
          </p:cNvPr>
          <p:cNvSpPr txBox="1">
            <a:spLocks/>
          </p:cNvSpPr>
          <p:nvPr/>
        </p:nvSpPr>
        <p:spPr>
          <a:xfrm>
            <a:off x="6945030" y="700029"/>
            <a:ext cx="1695380" cy="1130672"/>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مدفوع</a:t>
            </a:r>
          </a:p>
          <a:p>
            <a:pPr algn="ctr"/>
            <a:r>
              <a:rPr lang="ar-JO"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بالهدف</a:t>
            </a:r>
            <a:endParaRPr lang="en-US"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
        <p:nvSpPr>
          <p:cNvPr id="24" name="Cloud 23">
            <a:extLst>
              <a:ext uri="{FF2B5EF4-FFF2-40B4-BE49-F238E27FC236}">
                <a16:creationId xmlns:a16="http://schemas.microsoft.com/office/drawing/2014/main" id="{9786D273-EC65-1726-72A7-D3E4DE7CF44E}"/>
              </a:ext>
            </a:extLst>
          </p:cNvPr>
          <p:cNvSpPr/>
          <p:nvPr/>
        </p:nvSpPr>
        <p:spPr>
          <a:xfrm>
            <a:off x="6766560" y="2011783"/>
            <a:ext cx="2062480" cy="889912"/>
          </a:xfrm>
          <a:prstGeom prst="cloud">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latin typeface="Arial" panose="020B0604020202020204" pitchFamily="34" charset="0"/>
                <a:cs typeface="Arial" panose="020B0604020202020204" pitchFamily="34" charset="0"/>
              </a:rPr>
              <a:t>استمع</a:t>
            </a:r>
            <a:endParaRPr lang="en-GB" sz="2800" b="1" dirty="0">
              <a:solidFill>
                <a:schemeClr val="tx1"/>
              </a:solidFill>
              <a:latin typeface="Arial" panose="020B0604020202020204" pitchFamily="34" charset="0"/>
              <a:cs typeface="Arial" panose="020B0604020202020204" pitchFamily="34" charset="0"/>
            </a:endParaRPr>
          </a:p>
        </p:txBody>
      </p:sp>
      <p:sp>
        <p:nvSpPr>
          <p:cNvPr id="26" name="Cloud 25">
            <a:extLst>
              <a:ext uri="{FF2B5EF4-FFF2-40B4-BE49-F238E27FC236}">
                <a16:creationId xmlns:a16="http://schemas.microsoft.com/office/drawing/2014/main" id="{A4A409F2-8C7E-84B8-A7B2-6F700BF50634}"/>
              </a:ext>
            </a:extLst>
          </p:cNvPr>
          <p:cNvSpPr/>
          <p:nvPr/>
        </p:nvSpPr>
        <p:spPr>
          <a:xfrm rot="5579099">
            <a:off x="9054592" y="3427839"/>
            <a:ext cx="1289304" cy="914400"/>
          </a:xfrm>
          <a:prstGeom prst="cloud">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latin typeface="Arial" panose="020B0604020202020204" pitchFamily="34" charset="0"/>
                <a:cs typeface="Arial" panose="020B0604020202020204" pitchFamily="34" charset="0"/>
              </a:rPr>
              <a:t>اسال</a:t>
            </a:r>
            <a:endParaRPr lang="en-GB" sz="2800" b="1" dirty="0">
              <a:solidFill>
                <a:schemeClr val="tx1"/>
              </a:solidFill>
              <a:latin typeface="Arial" panose="020B0604020202020204" pitchFamily="34" charset="0"/>
              <a:cs typeface="Arial" panose="020B0604020202020204" pitchFamily="34" charset="0"/>
            </a:endParaRPr>
          </a:p>
        </p:txBody>
      </p:sp>
      <p:sp>
        <p:nvSpPr>
          <p:cNvPr id="27" name="Cloud 26">
            <a:extLst>
              <a:ext uri="{FF2B5EF4-FFF2-40B4-BE49-F238E27FC236}">
                <a16:creationId xmlns:a16="http://schemas.microsoft.com/office/drawing/2014/main" id="{0D59AC79-BE2F-999F-4DBC-C95200637CD4}"/>
              </a:ext>
            </a:extLst>
          </p:cNvPr>
          <p:cNvSpPr/>
          <p:nvPr/>
        </p:nvSpPr>
        <p:spPr>
          <a:xfrm>
            <a:off x="7202494" y="4484521"/>
            <a:ext cx="1423345" cy="914400"/>
          </a:xfrm>
          <a:prstGeom prst="cloud">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latin typeface="Arial" panose="020B0604020202020204" pitchFamily="34" charset="0"/>
                <a:cs typeface="Arial" panose="020B0604020202020204" pitchFamily="34" charset="0"/>
              </a:rPr>
              <a:t>اعمل</a:t>
            </a:r>
            <a:endParaRPr lang="en-GB" sz="2800" b="1" dirty="0">
              <a:solidFill>
                <a:schemeClr val="tx1"/>
              </a:solidFill>
              <a:latin typeface="Arial" panose="020B0604020202020204" pitchFamily="34" charset="0"/>
              <a:cs typeface="Arial" panose="020B0604020202020204" pitchFamily="34" charset="0"/>
            </a:endParaRPr>
          </a:p>
        </p:txBody>
      </p:sp>
      <p:sp>
        <p:nvSpPr>
          <p:cNvPr id="28" name="Cloud 27">
            <a:extLst>
              <a:ext uri="{FF2B5EF4-FFF2-40B4-BE49-F238E27FC236}">
                <a16:creationId xmlns:a16="http://schemas.microsoft.com/office/drawing/2014/main" id="{45C32B20-E5EF-BD43-01EF-36C613613166}"/>
              </a:ext>
            </a:extLst>
          </p:cNvPr>
          <p:cNvSpPr/>
          <p:nvPr/>
        </p:nvSpPr>
        <p:spPr>
          <a:xfrm rot="16200000">
            <a:off x="4599942" y="3608830"/>
            <a:ext cx="2442462" cy="914401"/>
          </a:xfrm>
          <a:prstGeom prst="cloud">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latin typeface="Arial" panose="020B0604020202020204" pitchFamily="34" charset="0"/>
                <a:cs typeface="Arial" panose="020B0604020202020204" pitchFamily="34" charset="0"/>
              </a:rPr>
              <a:t>ادعم</a:t>
            </a:r>
            <a:endParaRPr lang="en-GB" sz="2800" b="1" dirty="0">
              <a:solidFill>
                <a:schemeClr val="tx1"/>
              </a:solidFill>
              <a:latin typeface="Arial" panose="020B0604020202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553AF98A-A000-29D8-74E9-93667DA84D8E}"/>
              </a:ext>
            </a:extLst>
          </p:cNvPr>
          <p:cNvSpPr/>
          <p:nvPr/>
        </p:nvSpPr>
        <p:spPr>
          <a:xfrm rot="2096818">
            <a:off x="8652689" y="2800762"/>
            <a:ext cx="793829" cy="343624"/>
          </a:xfrm>
          <a:prstGeom prst="rightArrow">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B5CC44AB-179E-881F-D08E-2462239E00A7}"/>
              </a:ext>
            </a:extLst>
          </p:cNvPr>
          <p:cNvSpPr/>
          <p:nvPr/>
        </p:nvSpPr>
        <p:spPr>
          <a:xfrm rot="9192977">
            <a:off x="8661188" y="4543383"/>
            <a:ext cx="763866" cy="343624"/>
          </a:xfrm>
          <a:prstGeom prst="rightArrow">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D4255701-B609-07F6-50F8-D4C2881C0235}"/>
              </a:ext>
            </a:extLst>
          </p:cNvPr>
          <p:cNvSpPr/>
          <p:nvPr/>
        </p:nvSpPr>
        <p:spPr>
          <a:xfrm rot="20018682">
            <a:off x="6119458" y="2706811"/>
            <a:ext cx="690985" cy="329306"/>
          </a:xfrm>
          <a:prstGeom prst="rightArrow">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Right 31">
            <a:extLst>
              <a:ext uri="{FF2B5EF4-FFF2-40B4-BE49-F238E27FC236}">
                <a16:creationId xmlns:a16="http://schemas.microsoft.com/office/drawing/2014/main" id="{5EA4369F-4E23-7982-E9FE-516AC6EBF5B3}"/>
              </a:ext>
            </a:extLst>
          </p:cNvPr>
          <p:cNvSpPr/>
          <p:nvPr/>
        </p:nvSpPr>
        <p:spPr>
          <a:xfrm rot="11687767">
            <a:off x="6296265" y="4845614"/>
            <a:ext cx="776540" cy="343624"/>
          </a:xfrm>
          <a:prstGeom prst="rightArrow">
            <a:avLst/>
          </a:prstGeom>
          <a:solidFill>
            <a:srgbClr val="2B3B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4F4C091-6802-5796-C1C4-A1A12E4A12D9}"/>
              </a:ext>
            </a:extLst>
          </p:cNvPr>
          <p:cNvSpPr txBox="1">
            <a:spLocks/>
          </p:cNvSpPr>
          <p:nvPr/>
        </p:nvSpPr>
        <p:spPr>
          <a:xfrm>
            <a:off x="6336632" y="3276600"/>
            <a:ext cx="2807368" cy="1130672"/>
          </a:xfrm>
          <a:prstGeom prst="rect">
            <a:avLst/>
          </a:prstGeom>
          <a:effectLst>
            <a:glow rad="304800">
              <a:schemeClr val="tx1">
                <a:alpha val="82000"/>
              </a:schemeClr>
            </a:glo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متوجه </a:t>
            </a:r>
          </a:p>
          <a:p>
            <a:pPr algn="ctr"/>
            <a:r>
              <a:rPr lang="ar-JO"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rPr>
              <a:t>نحو العميل</a:t>
            </a:r>
            <a:endParaRPr lang="en-US" sz="2800" b="1" dirty="0">
              <a:solidFill>
                <a:schemeClr val="bg1"/>
              </a:solidFill>
              <a:effectLst>
                <a:glow rad="266700">
                  <a:schemeClr val="tx1">
                    <a:alpha val="89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044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939297-8EE9-268E-1F60-6C24A323EBAE}"/>
              </a:ext>
            </a:extLst>
          </p:cNvPr>
          <p:cNvGrpSpPr/>
          <p:nvPr/>
        </p:nvGrpSpPr>
        <p:grpSpPr>
          <a:xfrm>
            <a:off x="-126589" y="1334530"/>
            <a:ext cx="12389709" cy="5523470"/>
            <a:chOff x="-126589" y="1334530"/>
            <a:chExt cx="12389709" cy="5523470"/>
          </a:xfrm>
        </p:grpSpPr>
        <p:pic>
          <p:nvPicPr>
            <p:cNvPr id="14" name="image9.jpeg" descr="Slide #1.jpg">
              <a:extLst>
                <a:ext uri="{FF2B5EF4-FFF2-40B4-BE49-F238E27FC236}">
                  <a16:creationId xmlns:a16="http://schemas.microsoft.com/office/drawing/2014/main" id="{A3929542-A81A-9D13-28A9-B83C5D8261E2}"/>
                </a:ext>
              </a:extLst>
            </p:cNvPr>
            <p:cNvPicPr>
              <a:picLocks noChangeAspect="1"/>
            </p:cNvPicPr>
            <p:nvPr/>
          </p:nvPicPr>
          <p:blipFill>
            <a:blip r:embed="rId3"/>
            <a:srcRect l="12117" t="19093" r="14574" b="22807"/>
            <a:stretch/>
          </p:blipFill>
          <p:spPr>
            <a:xfrm>
              <a:off x="-126589" y="1334530"/>
              <a:ext cx="12389709" cy="5523470"/>
            </a:xfrm>
            <a:prstGeom prst="rect">
              <a:avLst/>
            </a:prstGeom>
            <a:ln w="12700">
              <a:miter lim="400000"/>
            </a:ln>
          </p:spPr>
        </p:pic>
        <p:sp>
          <p:nvSpPr>
            <p:cNvPr id="7" name="Block Arc 6">
              <a:extLst>
                <a:ext uri="{FF2B5EF4-FFF2-40B4-BE49-F238E27FC236}">
                  <a16:creationId xmlns:a16="http://schemas.microsoft.com/office/drawing/2014/main" id="{B92C7B74-F306-1601-DC54-B6EAFF006175}"/>
                </a:ext>
              </a:extLst>
            </p:cNvPr>
            <p:cNvSpPr/>
            <p:nvPr/>
          </p:nvSpPr>
          <p:spPr>
            <a:xfrm>
              <a:off x="4968240" y="2032000"/>
              <a:ext cx="2509520" cy="2844800"/>
            </a:xfrm>
            <a:prstGeom prst="blockArc">
              <a:avLst>
                <a:gd name="adj1" fmla="val 10800000"/>
                <a:gd name="adj2" fmla="val 21427718"/>
                <a:gd name="adj3" fmla="val 17672"/>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C0C0C0"/>
                </a:highlight>
              </a:endParaRPr>
            </a:p>
          </p:txBody>
        </p:sp>
        <p:sp>
          <p:nvSpPr>
            <p:cNvPr id="13" name="Block Arc 12">
              <a:extLst>
                <a:ext uri="{FF2B5EF4-FFF2-40B4-BE49-F238E27FC236}">
                  <a16:creationId xmlns:a16="http://schemas.microsoft.com/office/drawing/2014/main" id="{FB3CA746-612C-285D-C501-B073FE5369CE}"/>
                </a:ext>
              </a:extLst>
            </p:cNvPr>
            <p:cNvSpPr/>
            <p:nvPr/>
          </p:nvSpPr>
          <p:spPr>
            <a:xfrm>
              <a:off x="2966720" y="2514600"/>
              <a:ext cx="2468880" cy="2844800"/>
            </a:xfrm>
            <a:prstGeom prst="blockArc">
              <a:avLst>
                <a:gd name="adj1" fmla="val 10800000"/>
                <a:gd name="adj2" fmla="val 21508008"/>
                <a:gd name="adj3" fmla="val 19726"/>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C0C0C0"/>
                </a:highlight>
              </a:endParaRPr>
            </a:p>
          </p:txBody>
        </p:sp>
        <p:sp>
          <p:nvSpPr>
            <p:cNvPr id="15" name="Block Arc 14">
              <a:extLst>
                <a:ext uri="{FF2B5EF4-FFF2-40B4-BE49-F238E27FC236}">
                  <a16:creationId xmlns:a16="http://schemas.microsoft.com/office/drawing/2014/main" id="{9EB80040-D0F8-0020-3BA9-CD8D73827730}"/>
                </a:ext>
              </a:extLst>
            </p:cNvPr>
            <p:cNvSpPr/>
            <p:nvPr/>
          </p:nvSpPr>
          <p:spPr>
            <a:xfrm>
              <a:off x="1173480" y="2839720"/>
              <a:ext cx="2103120" cy="1630680"/>
            </a:xfrm>
            <a:prstGeom prst="blockArc">
              <a:avLst>
                <a:gd name="adj1" fmla="val 10641097"/>
                <a:gd name="adj2" fmla="val 19989615"/>
                <a:gd name="adj3" fmla="val 18635"/>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C0C0C0"/>
                </a:highlight>
              </a:endParaRPr>
            </a:p>
          </p:txBody>
        </p:sp>
        <p:sp>
          <p:nvSpPr>
            <p:cNvPr id="16" name="Block Arc 15">
              <a:extLst>
                <a:ext uri="{FF2B5EF4-FFF2-40B4-BE49-F238E27FC236}">
                  <a16:creationId xmlns:a16="http://schemas.microsoft.com/office/drawing/2014/main" id="{31EF872D-C0D6-FA90-A638-A935B7E43FE8}"/>
                </a:ext>
              </a:extLst>
            </p:cNvPr>
            <p:cNvSpPr/>
            <p:nvPr/>
          </p:nvSpPr>
          <p:spPr>
            <a:xfrm>
              <a:off x="7142480" y="2479040"/>
              <a:ext cx="2194560" cy="2641600"/>
            </a:xfrm>
            <a:prstGeom prst="blockArc">
              <a:avLst>
                <a:gd name="adj1" fmla="val 10835446"/>
                <a:gd name="adj2" fmla="val 21443748"/>
                <a:gd name="adj3" fmla="val 14357"/>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C0C0C0"/>
                </a:highlight>
              </a:endParaRPr>
            </a:p>
          </p:txBody>
        </p:sp>
        <p:sp>
          <p:nvSpPr>
            <p:cNvPr id="17" name="Block Arc 16">
              <a:extLst>
                <a:ext uri="{FF2B5EF4-FFF2-40B4-BE49-F238E27FC236}">
                  <a16:creationId xmlns:a16="http://schemas.microsoft.com/office/drawing/2014/main" id="{CCEF32F6-B6DC-9E64-ACAC-E2A52A2F1AB8}"/>
                </a:ext>
              </a:extLst>
            </p:cNvPr>
            <p:cNvSpPr/>
            <p:nvPr/>
          </p:nvSpPr>
          <p:spPr>
            <a:xfrm>
              <a:off x="8905240" y="2296160"/>
              <a:ext cx="2377440" cy="2687320"/>
            </a:xfrm>
            <a:prstGeom prst="blockArc">
              <a:avLst>
                <a:gd name="adj1" fmla="val 10885685"/>
                <a:gd name="adj2" fmla="val 91424"/>
                <a:gd name="adj3" fmla="val 17881"/>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C0C0C0"/>
                </a:highlight>
              </a:endParaRPr>
            </a:p>
          </p:txBody>
        </p:sp>
      </p:grpSp>
      <p:sp>
        <p:nvSpPr>
          <p:cNvPr id="3" name="Title 1">
            <a:extLst>
              <a:ext uri="{FF2B5EF4-FFF2-40B4-BE49-F238E27FC236}">
                <a16:creationId xmlns:a16="http://schemas.microsoft.com/office/drawing/2014/main" id="{82B77CC2-6388-4358-7780-04B0DA039B11}"/>
              </a:ext>
            </a:extLst>
          </p:cNvPr>
          <p:cNvSpPr txBox="1">
            <a:spLocks/>
          </p:cNvSpPr>
          <p:nvPr/>
        </p:nvSpPr>
        <p:spPr>
          <a:xfrm>
            <a:off x="494516" y="6281897"/>
            <a:ext cx="2097024" cy="4156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dirty="0">
                <a:solidFill>
                  <a:schemeClr val="bg1"/>
                </a:solidFill>
                <a:latin typeface="Arial" panose="020B0604020202020204" pitchFamily="34" charset="0"/>
                <a:cs typeface="Arial" panose="020B0604020202020204" pitchFamily="34" charset="0"/>
              </a:rPr>
              <a:t>SL315 Unit 12</a:t>
            </a:r>
            <a:br>
              <a:rPr lang="en-US" sz="2300" b="1" dirty="0">
                <a:solidFill>
                  <a:schemeClr val="bg1"/>
                </a:solidFill>
                <a:latin typeface="Arial" panose="020B0604020202020204" pitchFamily="34" charset="0"/>
                <a:cs typeface="Arial" panose="020B0604020202020204" pitchFamily="34" charset="0"/>
              </a:rPr>
            </a:br>
            <a:endParaRPr lang="en-US" sz="2300" b="1"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78ECAF3-DA27-FEF2-A0A0-741A49144B97}"/>
              </a:ext>
            </a:extLst>
          </p:cNvPr>
          <p:cNvSpPr>
            <a:spLocks noGrp="1"/>
          </p:cNvSpPr>
          <p:nvPr>
            <p:ph type="title"/>
          </p:nvPr>
        </p:nvSpPr>
        <p:spPr>
          <a:xfrm>
            <a:off x="-144379" y="-123571"/>
            <a:ext cx="12464716" cy="1779373"/>
          </a:xfrm>
          <a:solidFill>
            <a:srgbClr val="D7D7D7"/>
          </a:solidFill>
        </p:spPr>
        <p:txBody>
          <a:bodyPr anchor="ctr">
            <a:normAutofit/>
          </a:bodyPr>
          <a:lstStyle/>
          <a:p>
            <a:pPr algn="ctr"/>
            <a:r>
              <a:rPr lang="ar-JO" sz="4400" dirty="0">
                <a:solidFill>
                  <a:schemeClr val="bg1"/>
                </a:solidFill>
              </a:rPr>
              <a:t>عملية التوجيه</a:t>
            </a:r>
            <a:endParaRPr lang="en-US" sz="4400" dirty="0">
              <a:solidFill>
                <a:schemeClr val="bg1"/>
              </a:solidFill>
            </a:endParaRPr>
          </a:p>
        </p:txBody>
      </p:sp>
      <p:sp>
        <p:nvSpPr>
          <p:cNvPr id="5" name="Title 1">
            <a:extLst>
              <a:ext uri="{FF2B5EF4-FFF2-40B4-BE49-F238E27FC236}">
                <a16:creationId xmlns:a16="http://schemas.microsoft.com/office/drawing/2014/main" id="{ABAA11C8-E7C0-74BE-3056-5E97E4466FF2}"/>
              </a:ext>
            </a:extLst>
          </p:cNvPr>
          <p:cNvSpPr txBox="1">
            <a:spLocks/>
          </p:cNvSpPr>
          <p:nvPr/>
        </p:nvSpPr>
        <p:spPr>
          <a:xfrm>
            <a:off x="5796280" y="4673600"/>
            <a:ext cx="4008120" cy="548640"/>
          </a:xfrm>
          <a:prstGeom prst="rect">
            <a:avLst/>
          </a:prstGeom>
          <a:solidFill>
            <a:srgbClr val="D7D7D7"/>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JO" sz="2300" b="1" dirty="0">
                <a:solidFill>
                  <a:schemeClr val="bg1"/>
                </a:solidFill>
                <a:latin typeface="Arial" panose="020B0604020202020204" pitchFamily="34" charset="0"/>
                <a:cs typeface="Arial" panose="020B0604020202020204" pitchFamily="34" charset="0"/>
              </a:rPr>
              <a:t>التوجيه:</a:t>
            </a:r>
            <a:endParaRPr lang="en-US" sz="23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2F725E-F485-9936-3405-F64E74C2A09B}"/>
              </a:ext>
            </a:extLst>
          </p:cNvPr>
          <p:cNvSpPr txBox="1">
            <a:spLocks/>
          </p:cNvSpPr>
          <p:nvPr/>
        </p:nvSpPr>
        <p:spPr>
          <a:xfrm>
            <a:off x="5796280" y="5120640"/>
            <a:ext cx="5339080" cy="1737360"/>
          </a:xfrm>
          <a:prstGeom prst="rect">
            <a:avLst/>
          </a:prstGeom>
          <a:solidFill>
            <a:srgbClr val="D7D7D7"/>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r" rtl="1">
              <a:buFont typeface="Arial" panose="020B0604020202020204" pitchFamily="34" charset="0"/>
              <a:buChar char="•"/>
            </a:pPr>
            <a:r>
              <a:rPr lang="ar-JO" sz="2300" b="1" dirty="0">
                <a:solidFill>
                  <a:schemeClr val="bg1"/>
                </a:solidFill>
                <a:latin typeface="Arial" panose="020B0604020202020204" pitchFamily="34" charset="0"/>
                <a:cs typeface="Arial" panose="020B0604020202020204" pitchFamily="34" charset="0"/>
              </a:rPr>
              <a:t>الإستماع إلى ما هو أبعد من الكلمات</a:t>
            </a:r>
            <a:endParaRPr lang="en-US" sz="2300" b="1" dirty="0">
              <a:solidFill>
                <a:schemeClr val="bg1"/>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sz="2300" b="1" dirty="0">
                <a:solidFill>
                  <a:schemeClr val="bg1"/>
                </a:solidFill>
                <a:latin typeface="Arial" panose="020B0604020202020204" pitchFamily="34" charset="0"/>
                <a:cs typeface="Arial" panose="020B0604020202020204" pitchFamily="34" charset="0"/>
              </a:rPr>
              <a:t>طرح أسئلة قوية</a:t>
            </a:r>
            <a:endParaRPr lang="en-US" sz="2300" b="1" dirty="0">
              <a:solidFill>
                <a:schemeClr val="bg1"/>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sz="2300" b="1" dirty="0">
                <a:solidFill>
                  <a:schemeClr val="bg1"/>
                </a:solidFill>
                <a:latin typeface="Arial" panose="020B0604020202020204" pitchFamily="34" charset="0"/>
                <a:cs typeface="Arial" panose="020B0604020202020204" pitchFamily="34" charset="0"/>
              </a:rPr>
              <a:t>قول الحق بمحبة</a:t>
            </a:r>
            <a:endParaRPr lang="en-US" sz="2300" b="1" dirty="0">
              <a:solidFill>
                <a:schemeClr val="bg1"/>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sz="2300" b="1" dirty="0">
                <a:solidFill>
                  <a:schemeClr val="bg1"/>
                </a:solidFill>
                <a:latin typeface="Arial" panose="020B0604020202020204" pitchFamily="34" charset="0"/>
                <a:cs typeface="Arial" panose="020B0604020202020204" pitchFamily="34" charset="0"/>
              </a:rPr>
              <a:t>الإحتفال والتشجيع</a:t>
            </a:r>
            <a:endParaRPr lang="en-US" sz="23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C50B0E7-D801-FFA1-EA10-A2E9268597EE}"/>
              </a:ext>
            </a:extLst>
          </p:cNvPr>
          <p:cNvSpPr txBox="1">
            <a:spLocks/>
          </p:cNvSpPr>
          <p:nvPr/>
        </p:nvSpPr>
        <p:spPr>
          <a:xfrm>
            <a:off x="1498600" y="2575560"/>
            <a:ext cx="1254760" cy="54864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التركيز</a:t>
            </a:r>
            <a:endParaRPr lang="en-US" sz="23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D86C0F8-B203-0CB0-1F65-D35B53C3C47C}"/>
              </a:ext>
            </a:extLst>
          </p:cNvPr>
          <p:cNvSpPr txBox="1">
            <a:spLocks/>
          </p:cNvSpPr>
          <p:nvPr/>
        </p:nvSpPr>
        <p:spPr>
          <a:xfrm>
            <a:off x="3444240" y="2179320"/>
            <a:ext cx="1564640" cy="74676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استكشاف الخيارات</a:t>
            </a:r>
            <a:endParaRPr lang="en-US" sz="2300" b="1"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A1216304-30AE-BF79-B859-46E3832FCC3A}"/>
              </a:ext>
            </a:extLst>
          </p:cNvPr>
          <p:cNvSpPr txBox="1">
            <a:spLocks/>
          </p:cNvSpPr>
          <p:nvPr/>
        </p:nvSpPr>
        <p:spPr>
          <a:xfrm>
            <a:off x="5334000" y="1798320"/>
            <a:ext cx="1844040" cy="74676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تخطيط الخطوات القادمة</a:t>
            </a:r>
            <a:endParaRPr lang="en-US" sz="2300" b="1"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9BA4122-6A1F-6326-0934-3D76483CC3C4}"/>
              </a:ext>
            </a:extLst>
          </p:cNvPr>
          <p:cNvSpPr txBox="1">
            <a:spLocks/>
          </p:cNvSpPr>
          <p:nvPr/>
        </p:nvSpPr>
        <p:spPr>
          <a:xfrm>
            <a:off x="7188200" y="2092960"/>
            <a:ext cx="2128520" cy="74676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التعامل مع</a:t>
            </a:r>
          </a:p>
          <a:p>
            <a:pPr algn="ctr"/>
            <a:r>
              <a:rPr lang="ar-JO" sz="2300" b="1" dirty="0">
                <a:solidFill>
                  <a:schemeClr val="bg1"/>
                </a:solidFill>
                <a:latin typeface="Arial" panose="020B0604020202020204" pitchFamily="34" charset="0"/>
                <a:cs typeface="Arial" panose="020B0604020202020204" pitchFamily="34" charset="0"/>
              </a:rPr>
              <a:t>العوائق</a:t>
            </a:r>
            <a:endParaRPr lang="en-US" sz="230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DFD322B8-A855-AAB3-FF5D-FAD4D143578F}"/>
              </a:ext>
            </a:extLst>
          </p:cNvPr>
          <p:cNvSpPr txBox="1">
            <a:spLocks/>
          </p:cNvSpPr>
          <p:nvPr/>
        </p:nvSpPr>
        <p:spPr>
          <a:xfrm>
            <a:off x="9006840" y="2336800"/>
            <a:ext cx="2128520" cy="36576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المراجعة</a:t>
            </a:r>
            <a:endParaRPr lang="en-US" sz="2300" b="1" dirty="0">
              <a:solidFill>
                <a:schemeClr val="bg1"/>
              </a:solidFill>
              <a:latin typeface="Arial" panose="020B0604020202020204" pitchFamily="34" charset="0"/>
              <a:cs typeface="Arial" panose="020B0604020202020204" pitchFamily="34" charset="0"/>
            </a:endParaRPr>
          </a:p>
        </p:txBody>
      </p:sp>
      <p:sp>
        <p:nvSpPr>
          <p:cNvPr id="19" name="Terminator 18">
            <a:extLst>
              <a:ext uri="{FF2B5EF4-FFF2-40B4-BE49-F238E27FC236}">
                <a16:creationId xmlns:a16="http://schemas.microsoft.com/office/drawing/2014/main" id="{74536551-ACFB-F088-2440-835AB1FEB96A}"/>
              </a:ext>
            </a:extLst>
          </p:cNvPr>
          <p:cNvSpPr/>
          <p:nvPr/>
        </p:nvSpPr>
        <p:spPr>
          <a:xfrm>
            <a:off x="-172720" y="1198880"/>
            <a:ext cx="2529840" cy="843280"/>
          </a:xfrm>
          <a:prstGeom prst="flowChartTerminator">
            <a:avLst/>
          </a:prstGeom>
          <a:solidFill>
            <a:schemeClr val="tx1"/>
          </a:solid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1D6A06F-8248-1C0E-1271-C51062D3EC92}"/>
              </a:ext>
            </a:extLst>
          </p:cNvPr>
          <p:cNvSpPr txBox="1">
            <a:spLocks/>
          </p:cNvSpPr>
          <p:nvPr/>
        </p:nvSpPr>
        <p:spPr>
          <a:xfrm>
            <a:off x="-60960" y="1371600"/>
            <a:ext cx="2316480" cy="548640"/>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أين نحن الآن</a:t>
            </a:r>
            <a:endParaRPr lang="en-US" sz="2300" b="1" dirty="0">
              <a:solidFill>
                <a:schemeClr val="bg1"/>
              </a:solidFill>
              <a:latin typeface="Arial" panose="020B0604020202020204" pitchFamily="34" charset="0"/>
              <a:cs typeface="Arial" panose="020B0604020202020204" pitchFamily="34" charset="0"/>
            </a:endParaRPr>
          </a:p>
        </p:txBody>
      </p:sp>
      <p:sp>
        <p:nvSpPr>
          <p:cNvPr id="21" name="Terminator 20">
            <a:extLst>
              <a:ext uri="{FF2B5EF4-FFF2-40B4-BE49-F238E27FC236}">
                <a16:creationId xmlns:a16="http://schemas.microsoft.com/office/drawing/2014/main" id="{E4FC7D0E-E5BE-7482-F97E-FF653F6CC23B}"/>
              </a:ext>
            </a:extLst>
          </p:cNvPr>
          <p:cNvSpPr/>
          <p:nvPr/>
        </p:nvSpPr>
        <p:spPr>
          <a:xfrm>
            <a:off x="9824720" y="1549400"/>
            <a:ext cx="2529840" cy="843280"/>
          </a:xfrm>
          <a:prstGeom prst="flowChartTerminator">
            <a:avLst/>
          </a:prstGeom>
          <a:solidFill>
            <a:schemeClr val="tx1"/>
          </a:solid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60ED1AF0-D38D-C9E4-6729-F42D19A7E13B}"/>
              </a:ext>
            </a:extLst>
          </p:cNvPr>
          <p:cNvSpPr txBox="1">
            <a:spLocks/>
          </p:cNvSpPr>
          <p:nvPr/>
        </p:nvSpPr>
        <p:spPr>
          <a:xfrm>
            <a:off x="9936480" y="1722120"/>
            <a:ext cx="2316480" cy="548640"/>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2300" b="1" dirty="0">
                <a:solidFill>
                  <a:schemeClr val="bg1"/>
                </a:solidFill>
                <a:latin typeface="Arial" panose="020B0604020202020204" pitchFamily="34" charset="0"/>
                <a:cs typeface="Arial" panose="020B0604020202020204" pitchFamily="34" charset="0"/>
              </a:rPr>
              <a:t>أين نريد أن نكون؟</a:t>
            </a:r>
            <a:endParaRPr lang="en-US" sz="2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410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ar-JO" sz="3733" dirty="0">
                <a:solidFill>
                  <a:srgbClr val="FFFFFF"/>
                </a:solidFill>
                <a:ea typeface="ＭＳ Ｐゴシック" charset="0"/>
                <a:cs typeface="Arial" panose="020B0604020202020204" pitchFamily="34" charset="0"/>
              </a:rPr>
              <a:t>القيادة</a:t>
            </a:r>
            <a:r>
              <a:rPr lang="en-US" sz="3733" dirty="0">
                <a:solidFill>
                  <a:srgbClr val="FFFFFF"/>
                </a:solidFill>
                <a:ea typeface="ＭＳ Ｐゴシック" charset="0"/>
                <a:cs typeface="Arial" panose="020B0604020202020204" pitchFamily="34" charset="0"/>
              </a:rPr>
              <a:t> • BibleStudyDownloads.org</a:t>
            </a:r>
            <a:endParaRPr lang="en-US" sz="14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429144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F5A671-5F07-EAE0-A7E2-6EACADBD3918}"/>
              </a:ext>
            </a:extLst>
          </p:cNvPr>
          <p:cNvSpPr/>
          <p:nvPr/>
        </p:nvSpPr>
        <p:spPr>
          <a:xfrm>
            <a:off x="-76200" y="-91440"/>
            <a:ext cx="12298680" cy="69799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42688" y="6169152"/>
            <a:ext cx="7449312" cy="608721"/>
          </a:xfrm>
        </p:spPr>
        <p:txBody>
          <a:bodyPr>
            <a:normAutofit fontScale="90000"/>
          </a:bodyPr>
          <a:lstStyle/>
          <a:p>
            <a:pPr algn="ctr"/>
            <a:r>
              <a:rPr lang="ar-JO" sz="2500" dirty="0">
                <a:solidFill>
                  <a:schemeClr val="tx1"/>
                </a:solidFill>
                <a:effectLst/>
              </a:rPr>
              <a:t>مقتبس من كارسون بيو، القادة المدربون</a:t>
            </a:r>
            <a:br>
              <a:rPr lang="en-US" sz="2500" dirty="0">
                <a:solidFill>
                  <a:schemeClr val="tx1"/>
                </a:solidFill>
                <a:effectLst/>
              </a:rPr>
            </a:br>
            <a:endParaRPr lang="en-US" sz="2500" dirty="0">
              <a:solidFill>
                <a:schemeClr val="tx1"/>
              </a:solidFill>
              <a:effectLst/>
            </a:endParaRPr>
          </a:p>
        </p:txBody>
      </p:sp>
      <p:sp>
        <p:nvSpPr>
          <p:cNvPr id="3" name="Content Placeholder 2"/>
          <p:cNvSpPr>
            <a:spLocks noGrp="1"/>
          </p:cNvSpPr>
          <p:nvPr>
            <p:ph idx="1"/>
          </p:nvPr>
        </p:nvSpPr>
        <p:spPr>
          <a:xfrm>
            <a:off x="6055450" y="616270"/>
            <a:ext cx="4717710" cy="1842450"/>
          </a:xfrm>
        </p:spPr>
        <p:txBody>
          <a:bodyPr vert="horz" lIns="91440" tIns="45720" rIns="91440" bIns="45720" rtlCol="0" anchor="t">
            <a:noAutofit/>
          </a:bodyPr>
          <a:lstStyle/>
          <a:p>
            <a:pPr algn="ctr">
              <a:spcBef>
                <a:spcPct val="0"/>
              </a:spcBef>
              <a:buNone/>
            </a:pPr>
            <a:r>
              <a:rPr lang="ar-JO" sz="5400" b="1" dirty="0">
                <a:solidFill>
                  <a:schemeClr val="tx1"/>
                </a:solidFill>
                <a:effectLst/>
                <a:latin typeface="Arial" panose="020B0604020202020204" pitchFamily="34" charset="0"/>
                <a:ea typeface="+mj-ea"/>
                <a:cs typeface="Arial" panose="020B0604020202020204" pitchFamily="34" charset="0"/>
              </a:rPr>
              <a:t>قادة</a:t>
            </a:r>
          </a:p>
          <a:p>
            <a:pPr algn="ctr">
              <a:spcBef>
                <a:spcPct val="0"/>
              </a:spcBef>
              <a:buNone/>
            </a:pPr>
            <a:r>
              <a:rPr lang="ar-JO" sz="5400" b="1" dirty="0">
                <a:solidFill>
                  <a:schemeClr val="tx1"/>
                </a:solidFill>
                <a:latin typeface="Arial" panose="020B0604020202020204" pitchFamily="34" charset="0"/>
                <a:ea typeface="+mj-ea"/>
                <a:cs typeface="Arial" panose="020B0604020202020204" pitchFamily="34" charset="0"/>
              </a:rPr>
              <a:t>التدريب</a:t>
            </a:r>
            <a:endParaRPr lang="en-US" sz="5400" b="1" dirty="0">
              <a:solidFill>
                <a:schemeClr val="tx1"/>
              </a:solidFill>
              <a:effectLst/>
              <a:latin typeface="Arial" panose="020B0604020202020204" pitchFamily="34" charset="0"/>
              <a:ea typeface="+mj-ea"/>
              <a:cs typeface="Arial" panose="020B0604020202020204" pitchFamily="34" charset="0"/>
            </a:endParaRPr>
          </a:p>
        </p:txBody>
      </p:sp>
      <p:sp>
        <p:nvSpPr>
          <p:cNvPr id="4" name="Flowchart: Summing Junction 3"/>
          <p:cNvSpPr/>
          <p:nvPr/>
        </p:nvSpPr>
        <p:spPr>
          <a:xfrm rot="18867592">
            <a:off x="144194" y="438295"/>
            <a:ext cx="5911718" cy="5965376"/>
          </a:xfrm>
          <a:prstGeom prst="flowChartSummingJunc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690147" y="1629281"/>
            <a:ext cx="2394408" cy="1046440"/>
          </a:xfrm>
          <a:prstGeom prst="rect">
            <a:avLst/>
          </a:prstGeom>
          <a:noFill/>
        </p:spPr>
        <p:txBody>
          <a:bodyPr wrap="square" rtlCol="0">
            <a:spAutoFit/>
          </a:bodyPr>
          <a:lstStyle/>
          <a:p>
            <a:pPr algn="ctr"/>
            <a:r>
              <a:rPr lang="ar-JO" sz="2200" b="1" dirty="0">
                <a:solidFill>
                  <a:schemeClr val="bg1"/>
                </a:solidFill>
                <a:latin typeface="Arial" panose="020B0604020202020204" pitchFamily="34" charset="0"/>
                <a:cs typeface="Arial" panose="020B0604020202020204" pitchFamily="34" charset="0"/>
              </a:rPr>
              <a:t>وضع الرؤية</a:t>
            </a:r>
            <a:endParaRPr lang="en-US" sz="2200" b="1" dirty="0">
              <a:solidFill>
                <a:schemeClr val="bg1"/>
              </a:solidFill>
              <a:latin typeface="Arial" panose="020B0604020202020204" pitchFamily="34" charset="0"/>
              <a:cs typeface="Arial" panose="020B0604020202020204" pitchFamily="34" charset="0"/>
            </a:endParaRPr>
          </a:p>
          <a:p>
            <a:pPr algn="ctr"/>
            <a:r>
              <a:rPr lang="ar-JO" sz="2000" b="1" dirty="0">
                <a:solidFill>
                  <a:schemeClr val="bg1"/>
                </a:solidFill>
                <a:latin typeface="Arial" panose="020B0604020202020204" pitchFamily="34" charset="0"/>
                <a:cs typeface="Arial" panose="020B0604020202020204" pitchFamily="34" charset="0"/>
              </a:rPr>
              <a:t>اكتشاف </a:t>
            </a:r>
          </a:p>
          <a:p>
            <a:pPr algn="ctr"/>
            <a:r>
              <a:rPr lang="ar-JO" sz="2000" b="1" dirty="0">
                <a:solidFill>
                  <a:schemeClr val="bg1"/>
                </a:solidFill>
                <a:latin typeface="Arial" panose="020B0604020202020204" pitchFamily="34" charset="0"/>
                <a:cs typeface="Arial" panose="020B0604020202020204" pitchFamily="34" charset="0"/>
              </a:rPr>
              <a:t>الغرض</a:t>
            </a:r>
            <a:endParaRPr lang="en-US" sz="20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074320" y="1645334"/>
            <a:ext cx="2584367" cy="1046440"/>
          </a:xfrm>
          <a:prstGeom prst="rect">
            <a:avLst/>
          </a:prstGeom>
          <a:noFill/>
        </p:spPr>
        <p:txBody>
          <a:bodyPr wrap="square" rtlCol="0">
            <a:spAutoFit/>
          </a:bodyPr>
          <a:lstStyle/>
          <a:p>
            <a:pPr algn="ctr"/>
            <a:r>
              <a:rPr lang="ar-JO" sz="2200" b="1" dirty="0">
                <a:solidFill>
                  <a:schemeClr val="bg1"/>
                </a:solidFill>
                <a:latin typeface="Arial" panose="020B0604020202020204" pitchFamily="34" charset="0"/>
                <a:cs typeface="Arial" panose="020B0604020202020204" pitchFamily="34" charset="0"/>
              </a:rPr>
              <a:t>التنفيذ</a:t>
            </a:r>
            <a:endParaRPr lang="en-US" sz="2200" b="1" dirty="0">
              <a:solidFill>
                <a:schemeClr val="bg1"/>
              </a:solidFill>
              <a:latin typeface="Arial" panose="020B0604020202020204" pitchFamily="34" charset="0"/>
              <a:cs typeface="Arial" panose="020B0604020202020204" pitchFamily="34" charset="0"/>
            </a:endParaRPr>
          </a:p>
          <a:p>
            <a:pPr algn="ctr"/>
            <a:r>
              <a:rPr lang="ar-JO" sz="2000" b="1" dirty="0">
                <a:solidFill>
                  <a:schemeClr val="bg1"/>
                </a:solidFill>
                <a:latin typeface="Arial" panose="020B0604020202020204" pitchFamily="34" charset="0"/>
                <a:cs typeface="Arial" panose="020B0604020202020204" pitchFamily="34" charset="0"/>
              </a:rPr>
              <a:t>أن تكون</a:t>
            </a:r>
          </a:p>
          <a:p>
            <a:pPr algn="ctr"/>
            <a:r>
              <a:rPr lang="ar-JO" sz="2000" b="1" dirty="0">
                <a:solidFill>
                  <a:schemeClr val="bg1"/>
                </a:solidFill>
                <a:latin typeface="Arial" panose="020B0604020202020204" pitchFamily="34" charset="0"/>
                <a:cs typeface="Arial" panose="020B0604020202020204" pitchFamily="34" charset="0"/>
              </a:rPr>
              <a:t>هادفة</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463116" y="4261808"/>
            <a:ext cx="2055042" cy="1046440"/>
          </a:xfrm>
          <a:prstGeom prst="rect">
            <a:avLst/>
          </a:prstGeom>
          <a:noFill/>
        </p:spPr>
        <p:txBody>
          <a:bodyPr wrap="square" rtlCol="0">
            <a:spAutoFit/>
          </a:bodyPr>
          <a:lstStyle/>
          <a:p>
            <a:pPr algn="ctr"/>
            <a:r>
              <a:rPr lang="ar-JO" sz="2200" b="1" dirty="0">
                <a:solidFill>
                  <a:schemeClr val="bg1"/>
                </a:solidFill>
                <a:latin typeface="Arial" panose="020B0604020202020204" pitchFamily="34" charset="0"/>
                <a:cs typeface="Arial" panose="020B0604020202020204" pitchFamily="34" charset="0"/>
              </a:rPr>
              <a:t>الإستدامة</a:t>
            </a:r>
            <a:endParaRPr lang="en-US" sz="2200" b="1" dirty="0">
              <a:solidFill>
                <a:schemeClr val="bg1"/>
              </a:solidFill>
              <a:latin typeface="Arial" panose="020B0604020202020204" pitchFamily="34" charset="0"/>
              <a:cs typeface="Arial" panose="020B0604020202020204" pitchFamily="34" charset="0"/>
            </a:endParaRPr>
          </a:p>
          <a:p>
            <a:pPr algn="ctr"/>
            <a:r>
              <a:rPr lang="ar-JO" sz="2000" b="1" dirty="0">
                <a:solidFill>
                  <a:schemeClr val="bg1"/>
                </a:solidFill>
                <a:latin typeface="Arial" panose="020B0604020202020204" pitchFamily="34" charset="0"/>
                <a:cs typeface="Arial" panose="020B0604020202020204" pitchFamily="34" charset="0"/>
              </a:rPr>
              <a:t>إدراك</a:t>
            </a:r>
          </a:p>
          <a:p>
            <a:pPr algn="ctr"/>
            <a:r>
              <a:rPr lang="ar-JO" sz="2000" b="1" dirty="0">
                <a:solidFill>
                  <a:schemeClr val="bg1"/>
                </a:solidFill>
                <a:latin typeface="Arial" panose="020B0604020202020204" pitchFamily="34" charset="0"/>
                <a:cs typeface="Arial" panose="020B0604020202020204" pitchFamily="34" charset="0"/>
              </a:rPr>
              <a:t>القصد</a:t>
            </a:r>
            <a:endParaRPr lang="en-US" sz="20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93137" y="4261809"/>
            <a:ext cx="2055042" cy="1046440"/>
          </a:xfrm>
          <a:prstGeom prst="rect">
            <a:avLst/>
          </a:prstGeom>
          <a:noFill/>
        </p:spPr>
        <p:txBody>
          <a:bodyPr wrap="square" rtlCol="0">
            <a:spAutoFit/>
          </a:bodyPr>
          <a:lstStyle/>
          <a:p>
            <a:pPr algn="ctr"/>
            <a:r>
              <a:rPr lang="ar-JO" sz="2200" b="1" dirty="0">
                <a:solidFill>
                  <a:schemeClr val="bg1"/>
                </a:solidFill>
                <a:latin typeface="Arial" panose="020B0604020202020204" pitchFamily="34" charset="0"/>
                <a:cs typeface="Arial" panose="020B0604020202020204" pitchFamily="34" charset="0"/>
              </a:rPr>
              <a:t>التحرير</a:t>
            </a:r>
            <a:endParaRPr lang="en-US" sz="2200" b="1" dirty="0">
              <a:solidFill>
                <a:schemeClr val="bg1"/>
              </a:solidFill>
              <a:latin typeface="Arial" panose="020B0604020202020204" pitchFamily="34" charset="0"/>
              <a:cs typeface="Arial" panose="020B0604020202020204" pitchFamily="34" charset="0"/>
            </a:endParaRPr>
          </a:p>
          <a:p>
            <a:pPr algn="ctr"/>
            <a:r>
              <a:rPr lang="ar-JO" sz="2000" b="1" dirty="0">
                <a:solidFill>
                  <a:schemeClr val="bg1"/>
                </a:solidFill>
                <a:latin typeface="Arial" panose="020B0604020202020204" pitchFamily="34" charset="0"/>
                <a:cs typeface="Arial" panose="020B0604020202020204" pitchFamily="34" charset="0"/>
              </a:rPr>
              <a:t>تسديد </a:t>
            </a:r>
          </a:p>
          <a:p>
            <a:pPr algn="ctr"/>
            <a:r>
              <a:rPr lang="ar-JO" sz="2000" b="1" dirty="0">
                <a:solidFill>
                  <a:schemeClr val="bg1"/>
                </a:solidFill>
                <a:latin typeface="Arial" panose="020B0604020202020204" pitchFamily="34" charset="0"/>
                <a:cs typeface="Arial" panose="020B0604020202020204" pitchFamily="34" charset="0"/>
              </a:rPr>
              <a:t>الإحتياجات</a:t>
            </a:r>
            <a:endParaRPr lang="en-US" sz="2000" b="1" dirty="0">
              <a:solidFill>
                <a:schemeClr val="bg1"/>
              </a:solidFill>
              <a:latin typeface="Arial" panose="020B0604020202020204" pitchFamily="34" charset="0"/>
              <a:cs typeface="Arial" panose="020B0604020202020204" pitchFamily="34" charset="0"/>
            </a:endParaRPr>
          </a:p>
        </p:txBody>
      </p:sp>
      <p:sp>
        <p:nvSpPr>
          <p:cNvPr id="9" name="Oval 8"/>
          <p:cNvSpPr/>
          <p:nvPr/>
        </p:nvSpPr>
        <p:spPr>
          <a:xfrm>
            <a:off x="2186247" y="2458720"/>
            <a:ext cx="1816793" cy="1850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48840" y="2926080"/>
            <a:ext cx="1920240" cy="830997"/>
          </a:xfrm>
          <a:prstGeom prst="rect">
            <a:avLst/>
          </a:prstGeom>
          <a:noFill/>
        </p:spPr>
        <p:txBody>
          <a:bodyPr wrap="square" rtlCol="0">
            <a:spAutoFit/>
          </a:bodyPr>
          <a:lstStyle/>
          <a:p>
            <a:pPr algn="ctr"/>
            <a:r>
              <a:rPr lang="ar-JO" sz="2400" b="1" dirty="0">
                <a:latin typeface="Arial" panose="020B0604020202020204" pitchFamily="34" charset="0"/>
                <a:cs typeface="Arial" panose="020B0604020202020204" pitchFamily="34" charset="0"/>
              </a:rPr>
              <a:t>الوعي</a:t>
            </a:r>
          </a:p>
          <a:p>
            <a:pPr algn="ctr"/>
            <a:r>
              <a:rPr lang="ar-JO" sz="2400" b="1" dirty="0">
                <a:latin typeface="Arial" panose="020B0604020202020204" pitchFamily="34" charset="0"/>
                <a:cs typeface="Arial" panose="020B0604020202020204" pitchFamily="34" charset="0"/>
              </a:rPr>
              <a:t>الذاتي</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00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5831840"/>
            <a:ext cx="8260080" cy="894080"/>
          </a:xfrm>
        </p:spPr>
        <p:txBody>
          <a:bodyPr>
            <a:noAutofit/>
          </a:bodyPr>
          <a:lstStyle/>
          <a:p>
            <a:pPr algn="ctr"/>
            <a:r>
              <a:rPr lang="ar-JO" sz="2400" dirty="0">
                <a:solidFill>
                  <a:schemeClr val="tx1"/>
                </a:solidFill>
              </a:rPr>
              <a:t>بيل هول، كتاب التلمذة الكامل. 263-346</a:t>
            </a:r>
            <a:endParaRPr lang="en-US" sz="2400" dirty="0">
              <a:solidFill>
                <a:schemeClr val="tx1"/>
              </a:solidFill>
            </a:endParaRPr>
          </a:p>
        </p:txBody>
      </p:sp>
      <p:sp>
        <p:nvSpPr>
          <p:cNvPr id="3" name="Content Placeholder 2"/>
          <p:cNvSpPr>
            <a:spLocks noGrp="1"/>
          </p:cNvSpPr>
          <p:nvPr>
            <p:ph idx="1"/>
          </p:nvPr>
        </p:nvSpPr>
        <p:spPr>
          <a:xfrm>
            <a:off x="259080" y="381000"/>
            <a:ext cx="9403080" cy="5121639"/>
          </a:xfrm>
        </p:spPr>
        <p:txBody>
          <a:bodyPr vert="horz" lIns="91440" tIns="45720" rIns="91440" bIns="45720" rtlCol="0" anchor="ctr">
            <a:normAutofit/>
          </a:bodyPr>
          <a:lstStyle/>
          <a:p>
            <a:pPr algn="ctr">
              <a:buNone/>
            </a:pPr>
            <a:r>
              <a:rPr lang="ar-JO" sz="4800" b="1" dirty="0">
                <a:solidFill>
                  <a:schemeClr val="tx1"/>
                </a:solidFill>
                <a:effectLst/>
                <a:latin typeface="Arial" panose="020B0604020202020204" pitchFamily="34" charset="0"/>
                <a:cs typeface="Arial" panose="020B0604020202020204" pitchFamily="34" charset="0"/>
              </a:rPr>
              <a:t>التلميذ هو تابع المسيح المولود من جديد، التلمذة هي عملية إتباع المسيح، وتتضمن صناعة التلاميذ التحرير، والتطوير، والإنتشار.</a:t>
            </a:r>
            <a:endParaRPr lang="en-US" sz="4800"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24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827" y="1236029"/>
            <a:ext cx="8596668" cy="2736531"/>
          </a:xfrm>
        </p:spPr>
        <p:txBody>
          <a:bodyPr>
            <a:noAutofit/>
          </a:bodyPr>
          <a:lstStyle/>
          <a:p>
            <a:pPr marL="0" indent="0" algn="r" rtl="1">
              <a:buNone/>
            </a:pPr>
            <a:r>
              <a:rPr lang="ar-JO" sz="4800" b="1" dirty="0">
                <a:solidFill>
                  <a:schemeClr val="tx1"/>
                </a:solidFill>
                <a:effectLst/>
                <a:latin typeface="Arial" panose="020B0604020202020204" pitchFamily="34" charset="0"/>
                <a:cs typeface="Arial" panose="020B0604020202020204" pitchFamily="34" charset="0"/>
              </a:rPr>
              <a:t>التوجيه هو إطلاق العنان لإمكانات الشخص،  لتحقيق أقصى قدر من نموهم</a:t>
            </a:r>
            <a:endParaRPr lang="en-US" sz="4800" b="1" dirty="0">
              <a:solidFill>
                <a:schemeClr val="tx1"/>
              </a:solidFill>
              <a:effectLst/>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734060" y="4744721"/>
            <a:ext cx="8588202" cy="934720"/>
          </a:xfrm>
          <a:prstGeom prst="rect">
            <a:avLst/>
          </a:prstGeom>
        </p:spPr>
        <p:txBody>
          <a:bodyPr vert="horz" lIns="91440" tIns="45720" rIns="91440" bIns="45720" rtlCol="0" anchor="t">
            <a:normAutofit/>
          </a:bodyPr>
          <a:lstStyle>
            <a:lvl1pPr algn="ctr">
              <a:spcBef>
                <a:spcPct val="0"/>
              </a:spcBef>
              <a:buNone/>
              <a:defRPr lang="en-US" sz="2300" b="1">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JO" sz="2400" dirty="0"/>
              <a:t>جون وايتمور، التوجيه من أجل الإنجاز، 8</a:t>
            </a:r>
            <a:endParaRPr lang="en-US" sz="2400" dirty="0"/>
          </a:p>
        </p:txBody>
      </p:sp>
    </p:spTree>
    <p:extLst>
      <p:ext uri="{BB962C8B-B14F-4D97-AF65-F5344CB8AC3E}">
        <p14:creationId xmlns:p14="http://schemas.microsoft.com/office/powerpoint/2010/main" val="263951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descr="BXP135677 | Hands Passing Baton at Sporting Event | tableatny | Flickr">
            <a:extLst>
              <a:ext uri="{FF2B5EF4-FFF2-40B4-BE49-F238E27FC236}">
                <a16:creationId xmlns:a16="http://schemas.microsoft.com/office/drawing/2014/main" id="{1232E104-68C2-63AF-AB65-2B33E361E0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Content Placeholder 3"/>
          <p:cNvSpPr>
            <a:spLocks noGrp="1"/>
          </p:cNvSpPr>
          <p:nvPr>
            <p:ph idx="1"/>
          </p:nvPr>
        </p:nvSpPr>
        <p:spPr>
          <a:xfrm>
            <a:off x="4343400" y="4506685"/>
            <a:ext cx="3722914" cy="1308603"/>
          </a:xfrm>
        </p:spPr>
        <p:txBody>
          <a:bodyPr vert="horz" lIns="91440" tIns="45720" rIns="91440" bIns="45720" rtlCol="0">
            <a:normAutofit fontScale="47500" lnSpcReduction="20000"/>
          </a:body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5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كين هورتون، دكتوراه</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JO" sz="55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ورون هورتون، ماجستير عالي</a:t>
            </a:r>
            <a:endParaRPr kumimoji="0" lang="en-US" sz="55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endParaRPr>
          </a:p>
        </p:txBody>
      </p:sp>
      <p:sp>
        <p:nvSpPr>
          <p:cNvPr id="6" name="Content Placeholder 3"/>
          <p:cNvSpPr txBox="1">
            <a:spLocks/>
          </p:cNvSpPr>
          <p:nvPr/>
        </p:nvSpPr>
        <p:spPr>
          <a:xfrm>
            <a:off x="467083" y="6308892"/>
            <a:ext cx="1666794" cy="47752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SL315 Unit 1</a:t>
            </a:r>
          </a:p>
        </p:txBody>
      </p:sp>
      <p:sp>
        <p:nvSpPr>
          <p:cNvPr id="7" name="Content Placeholder 2"/>
          <p:cNvSpPr txBox="1">
            <a:spLocks/>
          </p:cNvSpPr>
          <p:nvPr/>
        </p:nvSpPr>
        <p:spPr>
          <a:xfrm>
            <a:off x="1866054" y="1611949"/>
            <a:ext cx="8596668" cy="2949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تطوير القيادة</a:t>
            </a:r>
          </a:p>
          <a:p>
            <a:pPr marL="0" marR="0" lvl="0" indent="0" algn="ctr" defTabSz="457200" rtl="0" eaLnBrk="1" fontAlgn="auto" latinLnBrk="0" hangingPunct="1">
              <a:lnSpc>
                <a:spcPct val="100000"/>
              </a:lnSpc>
              <a:spcBef>
                <a:spcPts val="0"/>
              </a:spcBef>
              <a:spcAft>
                <a:spcPts val="0"/>
              </a:spcAft>
              <a:buClrTx/>
              <a:buSzTx/>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من خلال التدريب</a:t>
            </a:r>
          </a:p>
          <a:p>
            <a:pPr marL="0" marR="0" lvl="0" indent="0" algn="ctr" defTabSz="457200" rtl="0" eaLnBrk="1" fontAlgn="auto" latinLnBrk="0" hangingPunct="1">
              <a:lnSpc>
                <a:spcPct val="100000"/>
              </a:lnSpc>
              <a:spcBef>
                <a:spcPts val="0"/>
              </a:spcBef>
              <a:spcAft>
                <a:spcPts val="0"/>
              </a:spcAft>
              <a:buClrTx/>
              <a:buSzTx/>
              <a:buFont typeface="Wingdings 3" charset="2"/>
              <a:buNone/>
              <a:tabLst/>
              <a:defRPr/>
            </a:pPr>
            <a:r>
              <a:rPr kumimoji="0" lang="ar-JO"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rPr>
              <a:t>والتوجيه</a:t>
            </a:r>
            <a:endParaRPr kumimoji="0" lang="en-US" sz="5400" b="1" u="none" strike="noStrike" kern="1200" cap="none" spc="0" normalizeH="0" baseline="0" noProof="0" dirty="0">
              <a:ln>
                <a:noFill/>
              </a:ln>
              <a:solidFill>
                <a:prstClr val="white"/>
              </a:solidFill>
              <a:effectLst>
                <a:glow rad="228600">
                  <a:prstClr val="black">
                    <a:alpha val="73430"/>
                  </a:prstClr>
                </a:glo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99163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4277</TotalTime>
  <Words>1611</Words>
  <Application>Microsoft Macintosh PowerPoint</Application>
  <PresentationFormat>Widescreen</PresentationFormat>
  <Paragraphs>341</Paragraphs>
  <Slides>56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ＭＳ Ｐゴシック</vt:lpstr>
      <vt:lpstr>Aptos</vt:lpstr>
      <vt:lpstr>Arial</vt:lpstr>
      <vt:lpstr>Times New Roman</vt:lpstr>
      <vt:lpstr>Trebuchet MS</vt:lpstr>
      <vt:lpstr>Wingdings</vt:lpstr>
      <vt:lpstr>Wingdings 3</vt:lpstr>
      <vt:lpstr>Facet</vt:lpstr>
      <vt:lpstr>Orbit</vt:lpstr>
      <vt:lpstr>PowerPoint Presentation</vt:lpstr>
      <vt:lpstr>رون وتيري هورتون</vt:lpstr>
      <vt:lpstr>عائلة هورتون</vt:lpstr>
      <vt:lpstr>هورتون الأحدث</vt:lpstr>
      <vt:lpstr>ستانلي وكلينتون، ربط، 33</vt:lpstr>
      <vt:lpstr>مقتبس من كارسون بيو، القادة المدربون </vt:lpstr>
      <vt:lpstr>بيل هول، كتاب التلمذة الكامل. 263-346</vt:lpstr>
      <vt:lpstr>PowerPoint Presentation</vt:lpstr>
      <vt:lpstr>PowerPoint Presentation</vt:lpstr>
      <vt:lpstr>حياة المصداقية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دورة بوتنام  للتطوير الروحي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SL315 Unit 12 </vt:lpstr>
      <vt:lpstr>الموجه</vt:lpstr>
      <vt:lpstr>PowerPoint Presentation</vt:lpstr>
      <vt:lpstr>عملية التوجيه</vt:lpstr>
      <vt:lpstr>Black</vt:lpstr>
      <vt:lpstr>القيادة • BibleStudyDownloads.org</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Fattouh</dc:creator>
  <cp:lastModifiedBy>Rick Griffith</cp:lastModifiedBy>
  <cp:revision>185</cp:revision>
  <dcterms:created xsi:type="dcterms:W3CDTF">2024-09-10T15:17:45Z</dcterms:created>
  <dcterms:modified xsi:type="dcterms:W3CDTF">2024-10-09T16:54:37Z</dcterms:modified>
</cp:coreProperties>
</file>