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7" r:id="rId8"/>
    <p:sldMasterId id="2147483760" r:id="rId9"/>
    <p:sldMasterId id="2147483773" r:id="rId10"/>
    <p:sldMasterId id="2147483786" r:id="rId11"/>
    <p:sldMasterId id="2147483788" r:id="rId12"/>
    <p:sldMasterId id="2147483801" r:id="rId13"/>
    <p:sldMasterId id="2147483814" r:id="rId14"/>
    <p:sldMasterId id="2147483827" r:id="rId15"/>
    <p:sldMasterId id="2147483840" r:id="rId16"/>
    <p:sldMasterId id="2147483852" r:id="rId17"/>
    <p:sldMasterId id="2147483864" r:id="rId18"/>
    <p:sldMasterId id="2147483878" r:id="rId19"/>
    <p:sldMasterId id="2147483890" r:id="rId20"/>
    <p:sldMasterId id="2147483902" r:id="rId21"/>
    <p:sldMasterId id="2147483914" r:id="rId22"/>
    <p:sldMasterId id="2147483927" r:id="rId23"/>
  </p:sldMasterIdLst>
  <p:notesMasterIdLst>
    <p:notesMasterId r:id="rId107"/>
  </p:notesMasterIdLst>
  <p:sldIdLst>
    <p:sldId id="256" r:id="rId24"/>
    <p:sldId id="5338" r:id="rId25"/>
    <p:sldId id="5347" r:id="rId26"/>
    <p:sldId id="5339" r:id="rId27"/>
    <p:sldId id="257" r:id="rId28"/>
    <p:sldId id="5378" r:id="rId29"/>
    <p:sldId id="5292" r:id="rId30"/>
    <p:sldId id="1859" r:id="rId31"/>
    <p:sldId id="5379" r:id="rId32"/>
    <p:sldId id="5377" r:id="rId33"/>
    <p:sldId id="5331" r:id="rId34"/>
    <p:sldId id="4898" r:id="rId35"/>
    <p:sldId id="436" r:id="rId36"/>
    <p:sldId id="642" r:id="rId37"/>
    <p:sldId id="643" r:id="rId38"/>
    <p:sldId id="5332" r:id="rId39"/>
    <p:sldId id="5333" r:id="rId40"/>
    <p:sldId id="5380" r:id="rId41"/>
    <p:sldId id="258" r:id="rId42"/>
    <p:sldId id="272" r:id="rId43"/>
    <p:sldId id="273" r:id="rId44"/>
    <p:sldId id="799" r:id="rId45"/>
    <p:sldId id="800" r:id="rId46"/>
    <p:sldId id="801" r:id="rId47"/>
    <p:sldId id="802" r:id="rId48"/>
    <p:sldId id="803" r:id="rId49"/>
    <p:sldId id="804" r:id="rId50"/>
    <p:sldId id="805" r:id="rId51"/>
    <p:sldId id="806" r:id="rId52"/>
    <p:sldId id="807" r:id="rId53"/>
    <p:sldId id="808" r:id="rId54"/>
    <p:sldId id="809" r:id="rId55"/>
    <p:sldId id="810" r:id="rId56"/>
    <p:sldId id="811" r:id="rId57"/>
    <p:sldId id="812" r:id="rId58"/>
    <p:sldId id="813" r:id="rId59"/>
    <p:sldId id="814" r:id="rId60"/>
    <p:sldId id="815" r:id="rId61"/>
    <p:sldId id="816" r:id="rId62"/>
    <p:sldId id="817" r:id="rId63"/>
    <p:sldId id="293" r:id="rId64"/>
    <p:sldId id="294" r:id="rId65"/>
    <p:sldId id="295" r:id="rId66"/>
    <p:sldId id="296" r:id="rId67"/>
    <p:sldId id="297" r:id="rId68"/>
    <p:sldId id="298" r:id="rId69"/>
    <p:sldId id="299" r:id="rId70"/>
    <p:sldId id="300" r:id="rId71"/>
    <p:sldId id="336" r:id="rId72"/>
    <p:sldId id="301" r:id="rId73"/>
    <p:sldId id="302" r:id="rId74"/>
    <p:sldId id="303" r:id="rId75"/>
    <p:sldId id="259" r:id="rId76"/>
    <p:sldId id="5201" r:id="rId77"/>
    <p:sldId id="798" r:id="rId78"/>
    <p:sldId id="5202" r:id="rId79"/>
    <p:sldId id="5203" r:id="rId80"/>
    <p:sldId id="5204" r:id="rId81"/>
    <p:sldId id="5205" r:id="rId82"/>
    <p:sldId id="5206" r:id="rId83"/>
    <p:sldId id="5207" r:id="rId84"/>
    <p:sldId id="5208" r:id="rId85"/>
    <p:sldId id="5209" r:id="rId86"/>
    <p:sldId id="5210" r:id="rId87"/>
    <p:sldId id="5211" r:id="rId88"/>
    <p:sldId id="5212" r:id="rId89"/>
    <p:sldId id="5213" r:id="rId90"/>
    <p:sldId id="5214" r:id="rId91"/>
    <p:sldId id="5215" r:id="rId92"/>
    <p:sldId id="5216" r:id="rId93"/>
    <p:sldId id="4053" r:id="rId94"/>
    <p:sldId id="260" r:id="rId95"/>
    <p:sldId id="261" r:id="rId96"/>
    <p:sldId id="262" r:id="rId97"/>
    <p:sldId id="266" r:id="rId98"/>
    <p:sldId id="267" r:id="rId99"/>
    <p:sldId id="268" r:id="rId100"/>
    <p:sldId id="269" r:id="rId101"/>
    <p:sldId id="263" r:id="rId102"/>
    <p:sldId id="264" r:id="rId103"/>
    <p:sldId id="265" r:id="rId104"/>
    <p:sldId id="270" r:id="rId105"/>
    <p:sldId id="271" r:id="rId1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0D6276-DD30-487F-911C-9933C7E80856}">
          <p14:sldIdLst>
            <p14:sldId id="256"/>
            <p14:sldId id="5338"/>
            <p14:sldId id="5347"/>
            <p14:sldId id="5339"/>
          </p14:sldIdLst>
        </p14:section>
        <p14:section name="A. Arrival at Bethany" id="{51FDBC35-85DB-4BA1-9A71-DCB1F0F96ADF}">
          <p14:sldIdLst>
            <p14:sldId id="257"/>
            <p14:sldId id="5378"/>
            <p14:sldId id="5292"/>
            <p14:sldId id="1859"/>
            <p14:sldId id="5379"/>
            <p14:sldId id="5377"/>
            <p14:sldId id="5331"/>
            <p14:sldId id="4898"/>
            <p14:sldId id="436"/>
            <p14:sldId id="642"/>
            <p14:sldId id="643"/>
            <p14:sldId id="5332"/>
            <p14:sldId id="5333"/>
            <p14:sldId id="5380"/>
          </p14:sldIdLst>
        </p14:section>
        <p14:section name="B. Triumphal Entry" id="{D2C2B782-1590-4F26-BB51-54E4D5F8C07A}">
          <p14:sldIdLst>
            <p14:sldId id="258"/>
            <p14:sldId id="272"/>
            <p14:sldId id="273"/>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293"/>
            <p14:sldId id="294"/>
            <p14:sldId id="295"/>
            <p14:sldId id="296"/>
            <p14:sldId id="297"/>
            <p14:sldId id="298"/>
            <p14:sldId id="299"/>
            <p14:sldId id="300"/>
            <p14:sldId id="336"/>
            <p14:sldId id="301"/>
            <p14:sldId id="302"/>
            <p14:sldId id="303"/>
          </p14:sldIdLst>
        </p14:section>
        <p14:section name="C. Authority of the King" id="{8B291290-A279-4C47-A933-A82BFB121A6E}">
          <p14:sldIdLst>
            <p14:sldId id="259"/>
            <p14:sldId id="5201"/>
            <p14:sldId id="798"/>
            <p14:sldId id="5202"/>
            <p14:sldId id="5203"/>
            <p14:sldId id="5204"/>
            <p14:sldId id="5205"/>
            <p14:sldId id="5206"/>
            <p14:sldId id="5207"/>
            <p14:sldId id="5208"/>
            <p14:sldId id="5209"/>
            <p14:sldId id="5210"/>
            <p14:sldId id="5211"/>
            <p14:sldId id="5212"/>
            <p14:sldId id="5213"/>
            <p14:sldId id="5214"/>
            <p14:sldId id="5215"/>
            <p14:sldId id="5216"/>
            <p14:sldId id="4053"/>
          </p14:sldIdLst>
        </p14:section>
        <p14:section name="D. Invitations by the King" id="{F72ACA37-2133-4B5F-940A-DC8893E2A388}">
          <p14:sldIdLst>
            <p14:sldId id="260"/>
          </p14:sldIdLst>
        </p14:section>
        <p14:section name="E. Proof of Authority of the King" id="{5251E172-5D6D-45C7-8453-59AE470BDA5C}">
          <p14:sldIdLst>
            <p14:sldId id="261"/>
          </p14:sldIdLst>
        </p14:section>
        <p14:section name="F. King's Authority Challenged" id="{D4D09414-B7E6-4D0E-9B42-FC10F7AE1CD9}">
          <p14:sldIdLst>
            <p14:sldId id="262"/>
            <p14:sldId id="266"/>
            <p14:sldId id="267"/>
            <p14:sldId id="268"/>
            <p14:sldId id="269"/>
          </p14:sldIdLst>
        </p14:section>
        <p14:section name="G. Challenge by the King" id="{DC82A187-CBB8-41F8-A366-914D5586EFC5}">
          <p14:sldIdLst>
            <p14:sldId id="263"/>
          </p14:sldIdLst>
        </p14:section>
        <p14:section name="H. Judgement by the King" id="{FE8B8459-BD91-4FF7-ABC9-5747D471EFAC}">
          <p14:sldIdLst>
            <p14:sldId id="264"/>
          </p14:sldIdLst>
        </p14:section>
        <p14:section name="I. Instruction at the Treasury" id="{7DFAF384-845B-4CFF-92E5-3CB063FE20CA}">
          <p14:sldIdLst>
            <p14:sldId id="265"/>
            <p14:sldId id="270"/>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84" autoAdjust="0"/>
    <p:restoredTop sz="70952"/>
  </p:normalViewPr>
  <p:slideViewPr>
    <p:cSldViewPr snapToGrid="0">
      <p:cViewPr varScale="1">
        <p:scale>
          <a:sx n="108" d="100"/>
          <a:sy n="108" d="100"/>
        </p:scale>
        <p:origin x="512" y="184"/>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presProps" Target="presProps.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viewProps" Target="viewProps.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theme" Target="theme/theme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64C54-CC78-4BAA-B25E-5B8C2D3D4F73}" type="datetimeFigureOut">
              <a:rPr lang="en-GB" smtClean="0"/>
              <a:pPr/>
              <a:t>06/04/2024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5B0B5-E42E-4986-80AC-A7650ED7D9A5}" type="slidenum">
              <a:rPr lang="en-GB" smtClean="0"/>
              <a:pPr/>
              <a:t>‹#›</a:t>
            </a:fld>
            <a:endParaRPr lang="en-GB"/>
          </a:p>
        </p:txBody>
      </p:sp>
    </p:spTree>
    <p:extLst>
      <p:ext uri="{BB962C8B-B14F-4D97-AF65-F5344CB8AC3E}">
        <p14:creationId xmlns:p14="http://schemas.microsoft.com/office/powerpoint/2010/main" val="310535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CBD3E6-3F73-1146-A857-A8F7BAD698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8CA8EF-02CD-9D40-8EB1-553963AF5D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AC861-D895-694C-B008-A55671E65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 He also places the anointing BEFORE the Triumphal Entry whereas Matthew and Mark place it afterwards.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Common-438</a:t>
            </a:r>
          </a:p>
          <a:p>
            <a:pPr>
              <a:spcBef>
                <a:spcPct val="0"/>
              </a:spcBef>
            </a:pPr>
            <a:r>
              <a:rPr lang="en-US" sz="2400" dirty="0">
                <a:latin typeface="Times New Roman" charset="0"/>
                <a:ea typeface="ＭＳ Ｐゴシック" charset="0"/>
                <a:cs typeface="ＭＳ Ｐゴシック" charset="0"/>
              </a:rPr>
              <a:t>LC-07-Official Presentation-</a:t>
            </a:r>
            <a:r>
              <a:rPr lang="he-IL" sz="2400" dirty="0">
                <a:latin typeface="Times New Roman" charset="0"/>
                <a:ea typeface="ＭＳ Ｐゴシック" charset="0"/>
                <a:cs typeface="ＭＳ Ｐゴシック" charset="0"/>
              </a:rPr>
              <a:t>18</a:t>
            </a:r>
            <a:endParaRPr lang="en-US" sz="2400" dirty="0">
              <a:latin typeface="Times New Roman" charset="0"/>
              <a:ea typeface="ＭＳ Ｐゴシック" charset="0"/>
              <a:cs typeface="ＭＳ Ｐゴシック" charset="0"/>
            </a:endParaRP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6198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في عام 539 ق. م. في أثناء حُكْمِ داريوس، قرأ دانيال الكلام الوارد في إرميا 25: 11-12 الذي حدَّد فترة السبي بـِ 70 سنةً (605-536 ق.م.)، أو بكلماتٍ أُخرى، بعْدَ ثلاث سنواتٍ فقط (دانيال 9: 1-2). ولكن توجد طريقةٌ أُخرى للنظر إلى السبعين عامًا وهي أنَّ الهيكل كان في حالة خرابٍ من عام 586 ق. م. حتَّى 516 ق. م. وهي السنة التي اكتمل فيها بناءُ الهيكل الثاني.</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لا يخبرنا إرميا بالتحديد عن السنة التي بدأ بها السبي (الذي دام 70 عامًا) والسنة التي انتهى بها.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ولكن يمكننا في الواقع تحديد ذلك بطريقتين- إمَّا أنَّه كان يقصد أنَّ سبي الشعب بدأ من سبي دانيال (605 ق. م.) إلى سنة عودة الشعب كلِّه (في عام 536 ق. م.)، وإمَّا أنَّ المقصود هو سبي الهيكل من سنة تدميره في 586 ق. م. إلى سنة إعادة بنائه في 516 ق. م.</a:t>
            </a:r>
            <a:endParaRPr lang="ar-JO" b="0" dirty="0">
              <a:effectLst/>
            </a:endParaRPr>
          </a:p>
          <a:p>
            <a:endParaRPr lang="ar-JO"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Palm Sunday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an interesting name for the day,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26160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DFD0D-7E45-3B40-BB26-E6844740DDC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82808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71755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5273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80403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mr-IN" sz="1200" kern="1200" dirty="0">
                <a:solidFill>
                  <a:schemeClr val="tx1"/>
                </a:solidFill>
                <a:effectLst/>
                <a:latin typeface="+mn-lt"/>
                <a:ea typeface="+mn-ea"/>
                <a:cs typeface="+mn-cs"/>
              </a:rPr>
              <a:t>"</a:t>
            </a:r>
            <a:r>
              <a:rPr lang="en-SG" dirty="0">
                <a:effectLst/>
              </a:rPr>
              <a:t> </a:t>
            </a:r>
          </a:p>
          <a:p>
            <a:pPr>
              <a:spcBef>
                <a:spcPct val="0"/>
              </a:spcBef>
            </a:pPr>
            <a:endParaRPr lang="en-SG" dirty="0">
              <a:effectLst/>
              <a:latin typeface="Calibri" charset="0"/>
            </a:endParaRPr>
          </a:p>
          <a:p>
            <a:r>
              <a:rPr lang="en-US" b="1" dirty="0">
                <a:solidFill>
                  <a:srgbClr val="006699"/>
                </a:solidFill>
                <a:effectLst/>
                <a:latin typeface="Helvetica Neue" panose="02000503000000020004" pitchFamily="2" charset="0"/>
              </a:rPr>
              <a:t>Psa. 118:22</a:t>
            </a:r>
            <a:r>
              <a:rPr lang="en-US" dirty="0">
                <a:effectLst/>
                <a:latin typeface="Lucida Grande" panose="020B0600040502020204" pitchFamily="34" charset="0"/>
              </a:rPr>
              <a:t>    The stone that the builders rejected</a:t>
            </a:r>
          </a:p>
          <a:p>
            <a:r>
              <a:rPr lang="en-US" dirty="0">
                <a:effectLst/>
                <a:latin typeface="Lucida Grande" panose="020B0600040502020204" pitchFamily="34" charset="0"/>
              </a:rPr>
              <a:t>has now become the cornerstone.</a:t>
            </a:r>
          </a:p>
          <a:p>
            <a:r>
              <a:rPr lang="en-US" b="1" baseline="30000" dirty="0">
                <a:solidFill>
                  <a:srgbClr val="006699"/>
                </a:solidFill>
                <a:effectLst/>
                <a:latin typeface="Helvetica Neue" panose="02000503000000020004" pitchFamily="2" charset="0"/>
              </a:rPr>
              <a:t>23</a:t>
            </a:r>
            <a:r>
              <a:rPr lang="en-US" dirty="0">
                <a:effectLst/>
                <a:latin typeface="Lucida Grande" panose="020B0600040502020204" pitchFamily="34" charset="0"/>
              </a:rPr>
              <a:t>  This is the LORD’s doing,</a:t>
            </a:r>
          </a:p>
          <a:p>
            <a:r>
              <a:rPr lang="en-US" dirty="0">
                <a:effectLst/>
                <a:latin typeface="Lucida Grande" panose="020B0600040502020204" pitchFamily="34" charset="0"/>
              </a:rPr>
              <a:t>and it is wonderful to see.</a:t>
            </a:r>
          </a:p>
          <a:p>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This is the day the LORD has made.</a:t>
            </a:r>
          </a:p>
          <a:p>
            <a:r>
              <a:rPr lang="en-US" dirty="0">
                <a:effectLst/>
                <a:latin typeface="Lucida Grande" panose="020B0600040502020204" pitchFamily="34" charset="0"/>
              </a:rPr>
              <a:t>We will rejoice and be glad in it.</a:t>
            </a:r>
          </a:p>
          <a:p>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Please, LORD, please save us.</a:t>
            </a:r>
          </a:p>
          <a:p>
            <a:r>
              <a:rPr lang="en-US" dirty="0">
                <a:effectLst/>
                <a:latin typeface="Lucida Grande" panose="020B0600040502020204" pitchFamily="34" charset="0"/>
              </a:rPr>
              <a:t>Please, LORD, please give us success.</a:t>
            </a:r>
          </a:p>
          <a:p>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Bless the one who comes in the name of the LORD.</a:t>
            </a:r>
          </a:p>
          <a:p>
            <a:r>
              <a:rPr lang="en-US" dirty="0">
                <a:effectLst/>
                <a:latin typeface="Lucida Grande" panose="020B0600040502020204" pitchFamily="34" charset="0"/>
              </a:rPr>
              <a:t>We bless you from the house of the LORD.</a:t>
            </a:r>
          </a:p>
          <a:p>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The LORD is God, shining upon us.</a:t>
            </a:r>
          </a:p>
          <a:p>
            <a:r>
              <a:rPr lang="en-US" dirty="0">
                <a:effectLst/>
                <a:latin typeface="Lucida Grande" panose="020B0600040502020204" pitchFamily="34" charset="0"/>
              </a:rPr>
              <a:t>Take the sacrifice and bind it with cords on the altar.</a:t>
            </a:r>
          </a:p>
          <a:p>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You are my God, and I will praise you!</a:t>
            </a:r>
          </a:p>
          <a:p>
            <a:r>
              <a:rPr lang="en-US" dirty="0">
                <a:effectLst/>
                <a:latin typeface="Lucida Grande" panose="020B0600040502020204" pitchFamily="34" charset="0"/>
              </a:rPr>
              <a:t>You are my God, and I will exalt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Psa. 118:29</a:t>
            </a:r>
            <a:r>
              <a:rPr lang="en-US" dirty="0">
                <a:effectLst/>
                <a:latin typeface="Lucida Grande" panose="020B0600040502020204" pitchFamily="34" charset="0"/>
              </a:rPr>
              <a:t>    Give thanks to the LORD, for he is good!</a:t>
            </a:r>
          </a:p>
          <a:p>
            <a:r>
              <a:rPr lang="en-US" dirty="0">
                <a:effectLst/>
                <a:latin typeface="Lucida Grande" panose="020B0600040502020204" pitchFamily="34" charset="0"/>
              </a:rPr>
              <a:t>His faithful love endures forever.</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30094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6FADD-A434-C04B-BC45-93E5BEDCC3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Presentation-49</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476889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cleansed the temple twice:</a:t>
            </a:r>
          </a:p>
          <a:p>
            <a:r>
              <a:rPr lang="en-US" dirty="0"/>
              <a:t>(1) Only John's gospel notes first time at the beginning of his ministry (John 2:13-24). This text is in the following slides.</a:t>
            </a:r>
          </a:p>
          <a:p>
            <a:r>
              <a:rPr lang="en-US" dirty="0"/>
              <a:t>(2) Three years later, Jesus had to do it all over once again, as noted in the Synoptics above.</a:t>
            </a:r>
          </a:p>
          <a:p>
            <a:r>
              <a:rPr lang="en-US" dirty="0"/>
              <a:t>___________</a:t>
            </a:r>
          </a:p>
          <a:p>
            <a:r>
              <a:rPr lang="en-US" dirty="0"/>
              <a:t>LC-07-Official Presentation-39</a:t>
            </a:r>
          </a:p>
          <a:p>
            <a:r>
              <a:rPr lang="en-US" dirty="0"/>
              <a:t>NS-01-Matt15-28—slide 134</a:t>
            </a:r>
          </a:p>
          <a:p>
            <a:r>
              <a:rPr lang="en-US" dirty="0"/>
              <a:t>NS-02-Mark9-16—slide 74</a:t>
            </a:r>
          </a:p>
          <a:p>
            <a:r>
              <a:rPr lang="en-US" dirty="0"/>
              <a:t>NS-03-Luke13-24—slide 123</a:t>
            </a:r>
          </a:p>
          <a:p>
            <a:r>
              <a:rPr lang="en-US" dirty="0"/>
              <a:t>NS-04-John1-11—slide 226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5440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Many clues in Daniel 9:24-27 indicate a gap between the 69</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and 70</a:t>
            </a:r>
            <a:r>
              <a:rPr lang="en-US" baseline="30000" dirty="0">
                <a:latin typeface="Times New Roman" charset="0"/>
                <a:ea typeface="ＭＳ Ｐゴシック" charset="0"/>
                <a:cs typeface="ＭＳ Ｐゴシック" charset="0"/>
              </a:rPr>
              <a:t>th</a:t>
            </a:r>
            <a:r>
              <a:rPr lang="en-US" dirty="0">
                <a:latin typeface="Times New Roman" charset="0"/>
                <a:ea typeface="ＭＳ Ｐゴシック" charset="0"/>
                <a:cs typeface="ＭＳ Ｐゴシック" charset="0"/>
              </a:rPr>
              <a:t> weeks. This is our present church age.</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Common-474</a:t>
            </a:r>
          </a:p>
          <a:p>
            <a:r>
              <a:rPr lang="en-US" dirty="0">
                <a:latin typeface="Times New Roman" charset="0"/>
                <a:ea typeface="ＭＳ Ｐゴシック" charset="0"/>
                <a:cs typeface="ＭＳ Ｐゴシック" charset="0"/>
              </a:rPr>
              <a:t>LC-07-Presentation-9</a:t>
            </a:r>
          </a:p>
          <a:p>
            <a:r>
              <a:rPr lang="en-US" dirty="0">
                <a:latin typeface="Times New Roman" charset="0"/>
                <a:ea typeface="ＭＳ Ｐゴシック" charset="0"/>
                <a:cs typeface="ＭＳ Ｐゴシック" charset="0"/>
              </a:rPr>
              <a:t>OS-27-Daniel-406</a:t>
            </a:r>
          </a:p>
          <a:p>
            <a:r>
              <a:rPr lang="en-US" dirty="0">
                <a:latin typeface="Times New Roman" charset="0"/>
                <a:ea typeface="ＭＳ Ｐゴシック" charset="0"/>
                <a:cs typeface="ＭＳ Ｐゴシック" charset="0"/>
              </a:rPr>
              <a:t>NS-27-Rev1-2-slide 168</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648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8326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Common Arabic-325</a:t>
            </a:r>
          </a:p>
          <a:p>
            <a:pPr eaLnBrk="1" hangingPunct="1"/>
            <a:r>
              <a:rPr lang="en-US" dirty="0">
                <a:ea typeface="ＭＳ Ｐゴシック" charset="0"/>
                <a:cs typeface="ＭＳ Ｐゴシック" charset="0"/>
              </a:rPr>
              <a:t>OS-27-Daniel-21, 384</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NS-03-Luke13-24-slide 137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7856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5152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9626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717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3887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18595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5187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20837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83291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7764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9190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47886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89528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12721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7262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17456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977893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30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401428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82995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6591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564695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4554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35842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67242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957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01903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24725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3787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7128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7072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1226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01404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2897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239384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209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530278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6064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207134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68519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659289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146237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861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59996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472978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964176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7538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910809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938871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931012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30245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088257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39050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6284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7587118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7015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19608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98707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244822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40742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160498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193583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73870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83664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594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24225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51965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97158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32701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04729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693448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88487-B206-B242-8616-7D7B99DA96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947466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4110002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430367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10163825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80456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112400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5747028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8433237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27466525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8172800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17055509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28142014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7493627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7518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9780912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54247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7410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60828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4664187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8669062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891512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2787920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396777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288392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2323399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29579880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293948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445761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42306649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15822926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8668945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9857103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1461177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40789044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11685953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35699606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8468776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45846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504666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2438498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smtClean="0">
                <a:latin typeface="Arial" panose="020B0604020202020204" pitchFamily="34" charset="0"/>
              </a:defRPr>
            </a:lvl1pPr>
          </a:lstStyle>
          <a:p>
            <a:pPr>
              <a:defRPr/>
            </a:pPr>
            <a:fld id="{47854895-4BE2-A64B-8662-C11FDB479C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45921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41FDB0-FB8B-5D4A-BC41-49ED6ED59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00226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456A5A-E34C-4348-8FD6-02A307F43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76565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50DE4F-BD61-9B45-9D3B-0B502ED6CBF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15434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460A74-2934-E64E-ACD2-A0816AA06AB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7294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A346B3-BED8-6E47-80E3-A62F0B12CE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65086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2597F9-A97A-EE41-A2B0-4468941CF08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80717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73F3E9-FB27-A147-939B-CDD5B188E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013691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B11A4A-BFD7-7B41-BCE2-33CD9270250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63094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5666946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C8FE41-8E75-CA46-921F-3D70ADC74C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99336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6A113A-19E1-2B4B-9D01-55FA78E3AF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805348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pPr>
                <a:defRPr/>
              </a:pPr>
              <a:t>‹#›</a:t>
            </a:fld>
            <a:endParaRPr lang="en-US" dirty="0"/>
          </a:p>
        </p:txBody>
      </p:sp>
    </p:spTree>
    <p:extLst>
      <p:ext uri="{BB962C8B-B14F-4D97-AF65-F5344CB8AC3E}">
        <p14:creationId xmlns:p14="http://schemas.microsoft.com/office/powerpoint/2010/main" val="30067546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pPr>
                <a:defRPr/>
              </a:pPr>
              <a:t>‹#›</a:t>
            </a:fld>
            <a:endParaRPr lang="en-US" dirty="0"/>
          </a:p>
        </p:txBody>
      </p:sp>
    </p:spTree>
    <p:extLst>
      <p:ext uri="{BB962C8B-B14F-4D97-AF65-F5344CB8AC3E}">
        <p14:creationId xmlns:p14="http://schemas.microsoft.com/office/powerpoint/2010/main" val="25439782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pPr>
                <a:defRPr/>
              </a:pPr>
              <a:t>‹#›</a:t>
            </a:fld>
            <a:endParaRPr lang="en-US" dirty="0"/>
          </a:p>
        </p:txBody>
      </p:sp>
    </p:spTree>
    <p:extLst>
      <p:ext uri="{BB962C8B-B14F-4D97-AF65-F5344CB8AC3E}">
        <p14:creationId xmlns:p14="http://schemas.microsoft.com/office/powerpoint/2010/main" val="6558914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pPr>
                <a:defRPr/>
              </a:pPr>
              <a:t>‹#›</a:t>
            </a:fld>
            <a:endParaRPr lang="en-US" dirty="0"/>
          </a:p>
        </p:txBody>
      </p:sp>
    </p:spTree>
    <p:extLst>
      <p:ext uri="{BB962C8B-B14F-4D97-AF65-F5344CB8AC3E}">
        <p14:creationId xmlns:p14="http://schemas.microsoft.com/office/powerpoint/2010/main" val="11056208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pPr>
                <a:defRPr/>
              </a:pPr>
              <a:t>‹#›</a:t>
            </a:fld>
            <a:endParaRPr lang="en-US" dirty="0"/>
          </a:p>
        </p:txBody>
      </p:sp>
    </p:spTree>
    <p:extLst>
      <p:ext uri="{BB962C8B-B14F-4D97-AF65-F5344CB8AC3E}">
        <p14:creationId xmlns:p14="http://schemas.microsoft.com/office/powerpoint/2010/main" val="7836373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pPr>
                <a:defRPr/>
              </a:pPr>
              <a:t>‹#›</a:t>
            </a:fld>
            <a:endParaRPr lang="en-US" dirty="0"/>
          </a:p>
        </p:txBody>
      </p:sp>
    </p:spTree>
    <p:extLst>
      <p:ext uri="{BB962C8B-B14F-4D97-AF65-F5344CB8AC3E}">
        <p14:creationId xmlns:p14="http://schemas.microsoft.com/office/powerpoint/2010/main" val="13896423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pPr>
                <a:defRPr/>
              </a:pPr>
              <a:t>‹#›</a:t>
            </a:fld>
            <a:endParaRPr lang="en-US" dirty="0"/>
          </a:p>
        </p:txBody>
      </p:sp>
    </p:spTree>
    <p:extLst>
      <p:ext uri="{BB962C8B-B14F-4D97-AF65-F5344CB8AC3E}">
        <p14:creationId xmlns:p14="http://schemas.microsoft.com/office/powerpoint/2010/main" val="18797637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pPr>
                <a:defRPr/>
              </a:pPr>
              <a:t>‹#›</a:t>
            </a:fld>
            <a:endParaRPr lang="en-US" dirty="0"/>
          </a:p>
        </p:txBody>
      </p:sp>
    </p:spTree>
    <p:extLst>
      <p:ext uri="{BB962C8B-B14F-4D97-AF65-F5344CB8AC3E}">
        <p14:creationId xmlns:p14="http://schemas.microsoft.com/office/powerpoint/2010/main" val="1360120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1198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pPr>
                <a:defRPr/>
              </a:pPr>
              <a:t>‹#›</a:t>
            </a:fld>
            <a:endParaRPr lang="en-US" dirty="0"/>
          </a:p>
        </p:txBody>
      </p:sp>
    </p:spTree>
    <p:extLst>
      <p:ext uri="{BB962C8B-B14F-4D97-AF65-F5344CB8AC3E}">
        <p14:creationId xmlns:p14="http://schemas.microsoft.com/office/powerpoint/2010/main" val="19559563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pPr>
                <a:defRPr/>
              </a:pPr>
              <a:t>‹#›</a:t>
            </a:fld>
            <a:endParaRPr lang="en-US" dirty="0"/>
          </a:p>
        </p:txBody>
      </p:sp>
    </p:spTree>
    <p:extLst>
      <p:ext uri="{BB962C8B-B14F-4D97-AF65-F5344CB8AC3E}">
        <p14:creationId xmlns:p14="http://schemas.microsoft.com/office/powerpoint/2010/main" val="1669702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pPr>
                <a:defRPr/>
              </a:pPr>
              <a:t>‹#›</a:t>
            </a:fld>
            <a:endParaRPr lang="en-US" dirty="0"/>
          </a:p>
        </p:txBody>
      </p:sp>
    </p:spTree>
    <p:extLst>
      <p:ext uri="{BB962C8B-B14F-4D97-AF65-F5344CB8AC3E}">
        <p14:creationId xmlns:p14="http://schemas.microsoft.com/office/powerpoint/2010/main" val="3203351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32ACBE-1CFD-1B44-8B9D-F92E8D101D2B}" type="slidenum">
              <a:rPr lang="en-US" smtClean="0"/>
              <a:pPr>
                <a:defRPr/>
              </a:pPr>
              <a:t>‹#›</a:t>
            </a:fld>
            <a:endParaRPr lang="en-US" dirty="0"/>
          </a:p>
        </p:txBody>
      </p:sp>
    </p:spTree>
    <p:extLst>
      <p:ext uri="{BB962C8B-B14F-4D97-AF65-F5344CB8AC3E}">
        <p14:creationId xmlns:p14="http://schemas.microsoft.com/office/powerpoint/2010/main" val="7902829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AFAFEE-ADC3-534B-817B-4F7D251CF4B0}" type="slidenum">
              <a:rPr lang="en-US" smtClean="0"/>
              <a:pPr>
                <a:defRPr/>
              </a:pPr>
              <a:t>‹#›</a:t>
            </a:fld>
            <a:endParaRPr lang="en-US" dirty="0"/>
          </a:p>
        </p:txBody>
      </p:sp>
    </p:spTree>
    <p:extLst>
      <p:ext uri="{BB962C8B-B14F-4D97-AF65-F5344CB8AC3E}">
        <p14:creationId xmlns:p14="http://schemas.microsoft.com/office/powerpoint/2010/main" val="20977622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3097C5-FDAA-8C4D-A83F-52AC404A37A0}" type="slidenum">
              <a:rPr lang="en-US" smtClean="0"/>
              <a:pPr>
                <a:defRPr/>
              </a:pPr>
              <a:t>‹#›</a:t>
            </a:fld>
            <a:endParaRPr lang="en-US" dirty="0"/>
          </a:p>
        </p:txBody>
      </p:sp>
    </p:spTree>
    <p:extLst>
      <p:ext uri="{BB962C8B-B14F-4D97-AF65-F5344CB8AC3E}">
        <p14:creationId xmlns:p14="http://schemas.microsoft.com/office/powerpoint/2010/main" val="29961705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5746B1-FB60-C14E-93BA-5CF3FC0615B4}" type="slidenum">
              <a:rPr lang="en-US" smtClean="0"/>
              <a:pPr>
                <a:defRPr/>
              </a:pPr>
              <a:t>‹#›</a:t>
            </a:fld>
            <a:endParaRPr lang="en-US" dirty="0"/>
          </a:p>
        </p:txBody>
      </p:sp>
    </p:spTree>
    <p:extLst>
      <p:ext uri="{BB962C8B-B14F-4D97-AF65-F5344CB8AC3E}">
        <p14:creationId xmlns:p14="http://schemas.microsoft.com/office/powerpoint/2010/main" val="15807639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DC4B1-3823-8B45-A4B1-B8AC8F680C05}" type="slidenum">
              <a:rPr lang="en-US" smtClean="0"/>
              <a:pPr>
                <a:defRPr/>
              </a:pPr>
              <a:t>‹#›</a:t>
            </a:fld>
            <a:endParaRPr lang="en-US" dirty="0"/>
          </a:p>
        </p:txBody>
      </p:sp>
    </p:spTree>
    <p:extLst>
      <p:ext uri="{BB962C8B-B14F-4D97-AF65-F5344CB8AC3E}">
        <p14:creationId xmlns:p14="http://schemas.microsoft.com/office/powerpoint/2010/main" val="25902869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15930A-EF59-1242-B3A7-E0E592320C40}" type="slidenum">
              <a:rPr lang="en-US" smtClean="0"/>
              <a:pPr>
                <a:defRPr/>
              </a:pPr>
              <a:t>‹#›</a:t>
            </a:fld>
            <a:endParaRPr lang="en-US" dirty="0"/>
          </a:p>
        </p:txBody>
      </p:sp>
    </p:spTree>
    <p:extLst>
      <p:ext uri="{BB962C8B-B14F-4D97-AF65-F5344CB8AC3E}">
        <p14:creationId xmlns:p14="http://schemas.microsoft.com/office/powerpoint/2010/main" val="35467566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092D5D-BFC2-3B49-BB5D-81CB8036B667}" type="slidenum">
              <a:rPr lang="en-US" smtClean="0"/>
              <a:pPr>
                <a:defRPr/>
              </a:pPr>
              <a:t>‹#›</a:t>
            </a:fld>
            <a:endParaRPr lang="en-US" dirty="0"/>
          </a:p>
        </p:txBody>
      </p:sp>
    </p:spTree>
    <p:extLst>
      <p:ext uri="{BB962C8B-B14F-4D97-AF65-F5344CB8AC3E}">
        <p14:creationId xmlns:p14="http://schemas.microsoft.com/office/powerpoint/2010/main" val="104865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216889800"/>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E859CA-BE28-0D4B-82A7-D805F418B0BA}" type="slidenum">
              <a:rPr lang="en-US" smtClean="0"/>
              <a:pPr>
                <a:defRPr/>
              </a:pPr>
              <a:t>‹#›</a:t>
            </a:fld>
            <a:endParaRPr lang="en-US" dirty="0"/>
          </a:p>
        </p:txBody>
      </p:sp>
    </p:spTree>
    <p:extLst>
      <p:ext uri="{BB962C8B-B14F-4D97-AF65-F5344CB8AC3E}">
        <p14:creationId xmlns:p14="http://schemas.microsoft.com/office/powerpoint/2010/main" val="32680472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219AB0-4AFC-164B-8741-7FB9A7AD63F0}" type="slidenum">
              <a:rPr lang="en-US" smtClean="0"/>
              <a:pPr>
                <a:defRPr/>
              </a:pPr>
              <a:t>‹#›</a:t>
            </a:fld>
            <a:endParaRPr lang="en-US" dirty="0"/>
          </a:p>
        </p:txBody>
      </p:sp>
    </p:spTree>
    <p:extLst>
      <p:ext uri="{BB962C8B-B14F-4D97-AF65-F5344CB8AC3E}">
        <p14:creationId xmlns:p14="http://schemas.microsoft.com/office/powerpoint/2010/main" val="8153282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0AB9F9-C7A7-A94D-9FB9-2FF0D7B2D69A}" type="slidenum">
              <a:rPr lang="en-US" smtClean="0"/>
              <a:pPr>
                <a:defRPr/>
              </a:pPr>
              <a:t>‹#›</a:t>
            </a:fld>
            <a:endParaRPr lang="en-US" dirty="0"/>
          </a:p>
        </p:txBody>
      </p:sp>
    </p:spTree>
    <p:extLst>
      <p:ext uri="{BB962C8B-B14F-4D97-AF65-F5344CB8AC3E}">
        <p14:creationId xmlns:p14="http://schemas.microsoft.com/office/powerpoint/2010/main" val="34242564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7B94C9-E83C-6A4F-931D-873C0BAE073D}" type="slidenum">
              <a:rPr lang="en-US" smtClean="0"/>
              <a:pPr>
                <a:defRPr/>
              </a:pPr>
              <a:t>‹#›</a:t>
            </a:fld>
            <a:endParaRPr lang="en-US" dirty="0"/>
          </a:p>
        </p:txBody>
      </p:sp>
    </p:spTree>
    <p:extLst>
      <p:ext uri="{BB962C8B-B14F-4D97-AF65-F5344CB8AC3E}">
        <p14:creationId xmlns:p14="http://schemas.microsoft.com/office/powerpoint/2010/main" val="20879904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BADFA-14AB-7D43-9DEC-FBDC8E0148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02365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2990D8-6FB6-7F4B-BA93-C66B0DD1B8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34722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0E03E-4CB9-4046-90CB-81C3DEE4E8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07888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F59B9-9CB2-3B4A-AB04-B47990BE20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83957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418287-4EB7-8B4B-B953-DF8614D14F2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08045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18754-9569-FE4A-A296-3EFCF1FD1C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1808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27706275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F90554-FC23-B641-972D-59DBC7F1DD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91308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87B5E-C093-FB4C-A46D-39BD18CACC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06470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A6F57-F07B-6D47-9520-9A044C1CC2F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27883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E85EEF-783A-3447-B412-D5B2B7D8C6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84734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54615E-6C62-FF4B-8A67-53E7ADAEE19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96494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90EBF2-CAB3-B540-A4F4-2884CBFD46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15230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5840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9542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3840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49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186279082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0257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4083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2178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832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4031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4653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46480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3542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161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6401191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07355407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401937550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4340383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7646427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979294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4846612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26883586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140810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2197608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1178951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1430043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637300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415485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3989791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3630212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1386081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4005355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272026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8612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65821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2786847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2551651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12107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828312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1274869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2453382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465348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2577358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655312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07419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646A40A2-1A7F-E940-B3C0-3EBC633C484F}" type="datetimeFigureOut">
              <a:rPr lang="en-US" smtClean="0"/>
              <a:pPr/>
              <a:t>4/6/24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F8B749AA-51D6-394A-A4FC-2652740AB9F0}" type="slidenum">
              <a:rPr lang="en-US" smtClean="0"/>
              <a:pPr/>
              <a:t>‹#›</a:t>
            </a:fld>
            <a:endParaRPr lang="en-US" dirty="0"/>
          </a:p>
        </p:txBody>
      </p:sp>
    </p:spTree>
    <p:extLst>
      <p:ext uri="{BB962C8B-B14F-4D97-AF65-F5344CB8AC3E}">
        <p14:creationId xmlns:p14="http://schemas.microsoft.com/office/powerpoint/2010/main" val="327084399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E91C3765-EC3A-2347-BAB9-9B69B56968D8}" type="datetimeFigureOut">
              <a:rPr lang="en-US" smtClean="0"/>
              <a:pPr/>
              <a:t>4/6/24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8B1B77CD-37B6-1146-A19C-E5639186FDEB}" type="slidenum">
              <a:rPr lang="en-US" smtClean="0"/>
              <a:pPr/>
              <a:t>‹#›</a:t>
            </a:fld>
            <a:endParaRPr lang="en-US" dirty="0"/>
          </a:p>
        </p:txBody>
      </p:sp>
    </p:spTree>
    <p:extLst>
      <p:ext uri="{BB962C8B-B14F-4D97-AF65-F5344CB8AC3E}">
        <p14:creationId xmlns:p14="http://schemas.microsoft.com/office/powerpoint/2010/main" val="2517339493"/>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C4D3D4C4-556A-D34E-BDCA-93F872896B58}" type="datetimeFigureOut">
              <a:rPr lang="en-US" smtClean="0"/>
              <a:pPr/>
              <a:t>4/6/24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5B176137-5771-9F41-9F83-9F61E1332504}" type="slidenum">
              <a:rPr lang="en-US" smtClean="0"/>
              <a:pPr/>
              <a:t>‹#›</a:t>
            </a:fld>
            <a:endParaRPr lang="en-US" dirty="0"/>
          </a:p>
        </p:txBody>
      </p:sp>
    </p:spTree>
    <p:extLst>
      <p:ext uri="{BB962C8B-B14F-4D97-AF65-F5344CB8AC3E}">
        <p14:creationId xmlns:p14="http://schemas.microsoft.com/office/powerpoint/2010/main" val="414024741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8EF78977-24D1-644C-ADF9-B176C6ACB4C0}" type="datetimeFigureOut">
              <a:rPr lang="en-US" smtClean="0"/>
              <a:pPr/>
              <a:t>4/6/24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771DA27B-6613-CB43-A4D6-5A95AB3FB5BD}" type="slidenum">
              <a:rPr lang="en-US" smtClean="0"/>
              <a:pPr/>
              <a:t>‹#›</a:t>
            </a:fld>
            <a:endParaRPr lang="en-US" dirty="0"/>
          </a:p>
        </p:txBody>
      </p:sp>
    </p:spTree>
    <p:extLst>
      <p:ext uri="{BB962C8B-B14F-4D97-AF65-F5344CB8AC3E}">
        <p14:creationId xmlns:p14="http://schemas.microsoft.com/office/powerpoint/2010/main" val="2765408623"/>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fld id="{062F881D-6380-EC4B-B791-38A1AE037F1F}" type="datetimeFigureOut">
              <a:rPr lang="en-US" smtClean="0"/>
              <a:pPr/>
              <a:t>4/6/24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fld id="{EFFF0E42-28DB-044C-BBFF-604D49A2197F}" type="slidenum">
              <a:rPr lang="en-US" smtClean="0"/>
              <a:pPr/>
              <a:t>‹#›</a:t>
            </a:fld>
            <a:endParaRPr lang="en-US" dirty="0"/>
          </a:p>
        </p:txBody>
      </p:sp>
    </p:spTree>
    <p:extLst>
      <p:ext uri="{BB962C8B-B14F-4D97-AF65-F5344CB8AC3E}">
        <p14:creationId xmlns:p14="http://schemas.microsoft.com/office/powerpoint/2010/main" val="2722808590"/>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fld id="{9B85D139-EB19-7848-A807-642B58AAA95C}" type="datetimeFigureOut">
              <a:rPr lang="en-US" smtClean="0"/>
              <a:pPr/>
              <a:t>4/6/24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fld id="{24C81018-F8B9-E740-8A7E-4AC7D489C398}" type="slidenum">
              <a:rPr lang="en-US" smtClean="0"/>
              <a:pPr/>
              <a:t>‹#›</a:t>
            </a:fld>
            <a:endParaRPr lang="en-US" dirty="0"/>
          </a:p>
        </p:txBody>
      </p:sp>
    </p:spTree>
    <p:extLst>
      <p:ext uri="{BB962C8B-B14F-4D97-AF65-F5344CB8AC3E}">
        <p14:creationId xmlns:p14="http://schemas.microsoft.com/office/powerpoint/2010/main" val="2303664373"/>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fld id="{5F74A13B-266A-5A45-B46D-A7077A76E94F}" type="datetimeFigureOut">
              <a:rPr lang="en-US" smtClean="0"/>
              <a:pPr/>
              <a:t>4/6/24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fld id="{4592C43F-E98E-8A4D-8AF9-8880D7D52978}" type="slidenum">
              <a:rPr lang="en-US" smtClean="0"/>
              <a:pPr/>
              <a:t>‹#›</a:t>
            </a:fld>
            <a:endParaRPr lang="en-US" dirty="0"/>
          </a:p>
        </p:txBody>
      </p:sp>
    </p:spTree>
    <p:extLst>
      <p:ext uri="{BB962C8B-B14F-4D97-AF65-F5344CB8AC3E}">
        <p14:creationId xmlns:p14="http://schemas.microsoft.com/office/powerpoint/2010/main" val="648219477"/>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FEB1CE5F-7C25-B14A-BB0C-8AF491016EC9}" type="datetimeFigureOut">
              <a:rPr lang="en-US" smtClean="0"/>
              <a:pPr/>
              <a:t>4/6/24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D8442A44-C60C-3540-ABC5-86B8EAE56017}" type="slidenum">
              <a:rPr lang="en-US" smtClean="0"/>
              <a:pPr/>
              <a:t>‹#›</a:t>
            </a:fld>
            <a:endParaRPr lang="en-US" dirty="0"/>
          </a:p>
        </p:txBody>
      </p:sp>
    </p:spTree>
    <p:extLst>
      <p:ext uri="{BB962C8B-B14F-4D97-AF65-F5344CB8AC3E}">
        <p14:creationId xmlns:p14="http://schemas.microsoft.com/office/powerpoint/2010/main" val="185007814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18CD8591-41C9-EA46-BE7B-640F2C3387DF}" type="datetimeFigureOut">
              <a:rPr lang="en-US" smtClean="0"/>
              <a:pPr/>
              <a:t>4/6/24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B8C0FF84-406C-5449-873F-A13F0C17AD28}" type="slidenum">
              <a:rPr lang="en-US" smtClean="0"/>
              <a:pPr/>
              <a:t>‹#›</a:t>
            </a:fld>
            <a:endParaRPr lang="en-US" dirty="0"/>
          </a:p>
        </p:txBody>
      </p:sp>
    </p:spTree>
    <p:extLst>
      <p:ext uri="{BB962C8B-B14F-4D97-AF65-F5344CB8AC3E}">
        <p14:creationId xmlns:p14="http://schemas.microsoft.com/office/powerpoint/2010/main" val="320560597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2FECAC3E-E8AE-4B46-BB27-94FFBFDA18A4}" type="datetimeFigureOut">
              <a:rPr lang="en-US" smtClean="0"/>
              <a:pPr/>
              <a:t>4/6/24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A84B1C84-5CB2-D54C-96D7-AECD56D7B624}" type="slidenum">
              <a:rPr lang="en-US" smtClean="0"/>
              <a:pPr/>
              <a:t>‹#›</a:t>
            </a:fld>
            <a:endParaRPr lang="en-US" dirty="0"/>
          </a:p>
        </p:txBody>
      </p:sp>
    </p:spTree>
    <p:extLst>
      <p:ext uri="{BB962C8B-B14F-4D97-AF65-F5344CB8AC3E}">
        <p14:creationId xmlns:p14="http://schemas.microsoft.com/office/powerpoint/2010/main" val="114221795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0DF1B041-0579-E14B-902B-E71AA5B7A609}" type="datetimeFigureOut">
              <a:rPr lang="en-US" smtClean="0"/>
              <a:pPr/>
              <a:t>4/6/24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60B9C1D0-5665-064F-952D-03DF08A195E4}" type="slidenum">
              <a:rPr lang="en-US" smtClean="0"/>
              <a:pPr/>
              <a:t>‹#›</a:t>
            </a:fld>
            <a:endParaRPr lang="en-US" dirty="0"/>
          </a:p>
        </p:txBody>
      </p:sp>
    </p:spTree>
    <p:extLst>
      <p:ext uri="{BB962C8B-B14F-4D97-AF65-F5344CB8AC3E}">
        <p14:creationId xmlns:p14="http://schemas.microsoft.com/office/powerpoint/2010/main" val="302569142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31704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31695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3948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146989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853059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102482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52956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22418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765966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1287732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989540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4998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64331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6750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0419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5564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4306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9336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12629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5875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6299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042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998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7381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242657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48255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4766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7377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515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10057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761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5.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6" Type="http://schemas.openxmlformats.org/officeDocument/2006/relationships/image" Target="../media/image5.pn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4.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6.emf"/><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3.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5.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3.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5.pn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3.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image" Target="../media/image5.png"/><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2.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7.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06/04/2024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22345992"/>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1953182787"/>
      </p:ext>
    </p:extLst>
  </p:cSld>
  <p:clrMap bg1="dk2" tx1="lt1" bg2="dk1" tx2="lt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301412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276670"/>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204796657"/>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9202665"/>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5053942"/>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1200001738"/>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2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3631695"/>
      </p:ext>
    </p:extLst>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smtClean="0">
                <a:effectLst>
                  <a:outerShdw blurRad="38100" dist="38100" dir="2700000" algn="tl">
                    <a:srgbClr val="000000"/>
                  </a:outerShdw>
                </a:effectLst>
                <a:latin typeface="Arial" panose="020B0604020202020204" pitchFamily="34" charset="0"/>
              </a:defRPr>
            </a:lvl1pPr>
          </a:lstStyle>
          <a:p>
            <a:pPr>
              <a:defRPr/>
            </a:pPr>
            <a:fld id="{D521B623-290C-6F40-AFBB-3F6F064D2DC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2074583"/>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06/04/2024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834558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pPr>
                <a:defRPr/>
              </a:pPr>
              <a:t>‹#›</a:t>
            </a:fld>
            <a:endParaRPr lang="en-US" dirty="0"/>
          </a:p>
        </p:txBody>
      </p:sp>
    </p:spTree>
    <p:extLst>
      <p:ext uri="{BB962C8B-B14F-4D97-AF65-F5344CB8AC3E}">
        <p14:creationId xmlns:p14="http://schemas.microsoft.com/office/powerpoint/2010/main" val="2738450990"/>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E00960D4-49A9-2943-B436-72CF814A2DCA}" type="slidenum">
              <a:rPr lang="en-US" smtClean="0"/>
              <a:pPr>
                <a:defRPr/>
              </a:pPr>
              <a:t>‹#›</a:t>
            </a:fld>
            <a:endParaRPr lang="en-US" dirty="0"/>
          </a:p>
        </p:txBody>
      </p:sp>
    </p:spTree>
    <p:extLst>
      <p:ext uri="{BB962C8B-B14F-4D97-AF65-F5344CB8AC3E}">
        <p14:creationId xmlns:p14="http://schemas.microsoft.com/office/powerpoint/2010/main" val="3157570046"/>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17713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5059203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230790086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4236205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mtClean="0"/>
              <a:pPr defTabSz="321503">
                <a:buSzPct val="100000"/>
              </a:pPr>
              <a:t>‹#›</a:t>
            </a:fld>
            <a:endParaRPr lang="en-US" dirty="0"/>
          </a:p>
        </p:txBody>
      </p:sp>
    </p:spTree>
    <p:extLst>
      <p:ext uri="{BB962C8B-B14F-4D97-AF65-F5344CB8AC3E}">
        <p14:creationId xmlns:p14="http://schemas.microsoft.com/office/powerpoint/2010/main" val="176389457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fld id="{3BA4472C-6186-C244-8827-F0E01B42753D}" type="datetimeFigureOut">
              <a:rPr lang="en-US" smtClean="0"/>
              <a:pPr/>
              <a:t>4/6/24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fld id="{BA8BE87D-6EF0-114D-BEC2-A820A72651B0}" type="slidenum">
              <a:rPr lang="en-US" smtClean="0"/>
              <a:pPr/>
              <a:t>‹#›</a:t>
            </a:fld>
            <a:endParaRPr lang="en-US" dirty="0"/>
          </a:p>
        </p:txBody>
      </p:sp>
    </p:spTree>
    <p:extLst>
      <p:ext uri="{BB962C8B-B14F-4D97-AF65-F5344CB8AC3E}">
        <p14:creationId xmlns:p14="http://schemas.microsoft.com/office/powerpoint/2010/main" val="26630493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377352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F0921CE0-09F0-C844-9567-91EE901B4A6D}" type="datetimeFigureOut">
              <a:rPr lang="en-US" smtClean="0">
                <a:solidFill>
                  <a:prstClr val="black">
                    <a:tint val="75000"/>
                  </a:prstClr>
                </a:solidFill>
              </a:rPr>
              <a:pPr/>
              <a:t>4/6/24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02272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16193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13.xm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2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9.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4.jpeg"/><Relationship Id="rId1" Type="http://schemas.openxmlformats.org/officeDocument/2006/relationships/slideLayout" Target="../slideLayouts/slideLayout4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8.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11.xml"/><Relationship Id="rId6" Type="http://schemas.openxmlformats.org/officeDocument/2006/relationships/image" Target="../media/image55.jpeg"/><Relationship Id="rId11" Type="http://schemas.openxmlformats.org/officeDocument/2006/relationships/image" Target="../media/image60.emf"/><Relationship Id="rId5" Type="http://schemas.openxmlformats.org/officeDocument/2006/relationships/image" Target="../media/image9.emf"/><Relationship Id="rId10" Type="http://schemas.openxmlformats.org/officeDocument/2006/relationships/image" Target="../media/image59.emf"/><Relationship Id="rId4" Type="http://schemas.openxmlformats.org/officeDocument/2006/relationships/image" Target="../media/image54.jpeg"/><Relationship Id="rId9" Type="http://schemas.openxmlformats.org/officeDocument/2006/relationships/image" Target="../media/image58.gi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93.xml"/><Relationship Id="rId5" Type="http://schemas.openxmlformats.org/officeDocument/2006/relationships/image" Target="../media/image65.jpeg"/><Relationship Id="rId4" Type="http://schemas.openxmlformats.org/officeDocument/2006/relationships/image" Target="../media/image23.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124.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24.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24.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24.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5.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33.xml"/><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PalmSunday-Back1.jpg">
            <a:extLst>
              <a:ext uri="{FF2B5EF4-FFF2-40B4-BE49-F238E27FC236}">
                <a16:creationId xmlns:a16="http://schemas.microsoft.com/office/drawing/2014/main" id="{7767666E-062D-4B1C-9A09-84CEFEAFAE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التقديم الرسمي للملك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138-149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30155" y="3199493"/>
            <a:ext cx="687892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يقدم المسيح نفسه رسمياً لإسرائيل باعتباره المسيا لكن اليهود تحدوا سلطته وأعلن الدينونة الوشيكة على الأمة لرفضه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CB61324-6322-41FC-AFF4-CCAD9C1573E2}"/>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D113F50-BFFF-63BF-10FF-F4CD644CB0C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ar-JO" sz="4000" dirty="0"/>
              <a:t>قبل إغلاق الستارة (9: 24)</a:t>
            </a:r>
            <a:endParaRPr lang="en-US" sz="4000" dirty="0"/>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سبعون أسبوعاً قضيت على شعبك وعلى مدينتك المقدسة</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4" name="Title 1"/>
          <p:cNvSpPr txBox="1">
            <a:spLocks/>
          </p:cNvSpPr>
          <p:nvPr/>
        </p:nvSpPr>
        <p:spPr bwMode="auto">
          <a:xfrm>
            <a:off x="3059832" y="2204864"/>
            <a:ext cx="4083726"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1. تكميل المعصية</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2. تتميم الخطايا</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3. كفارة الإثم</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4. يؤتى بالبر الأبدي</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5. ختم الرؤيا والنبوة و</a:t>
            </a:r>
            <a:r>
              <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a:t>
            </a:r>
          </a:p>
          <a:p>
            <a:pPr marL="514350" marR="0" lvl="0" indent="-51435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6. مسح قدوس القدوسين</a:t>
            </a:r>
            <a:endParaRPr kumimoji="0" lang="en-US"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لم تتم هذه الأمور في القرن الأول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لهذا فإن الأسابيع السبعين لها تتميم </a:t>
            </a:r>
            <a:r>
              <a:rPr kumimoji="0" lang="ar-JO"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مستقبلي</a:t>
            </a:r>
            <a:endParaRPr kumimoji="0" lang="en-US"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rot="16200000">
            <a:off x="2279400" y="2882254"/>
            <a:ext cx="1384911" cy="400110"/>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rot="16200000">
            <a:off x="2208634" y="4337932"/>
            <a:ext cx="1526445" cy="400110"/>
          </a:xfrm>
          <a:prstGeom prst="rect">
            <a:avLst/>
          </a:prstGeom>
          <a:solidFill>
            <a:srgbClr val="0000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17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84139" y="-46038"/>
            <a:ext cx="9290763" cy="7018337"/>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429058" name="Rectangle 4"/>
          <p:cNvSpPr>
            <a:spLocks noGrp="1" noChangeArrowheads="1"/>
          </p:cNvSpPr>
          <p:nvPr>
            <p:ph type="title" idx="4294967295"/>
          </p:nvPr>
        </p:nvSpPr>
        <p:spPr>
          <a:xfrm>
            <a:off x="533400" y="247648"/>
            <a:ext cx="7924800" cy="609600"/>
          </a:xfrm>
          <a:solidFill>
            <a:srgbClr val="000000"/>
          </a:solidFill>
        </p:spPr>
        <p:txBody>
          <a:bodyPr anchor="t"/>
          <a:lstStyle/>
          <a:p>
            <a:pPr rtl="1" eaLnBrk="1" hangingPunct="1"/>
            <a:r>
              <a:rPr lang="ar-JO" sz="3200" dirty="0"/>
              <a:t>أزمنة الأمم (لوقا </a:t>
            </a:r>
            <a:r>
              <a:rPr lang="en-US" sz="3200" dirty="0"/>
              <a:t>1</a:t>
            </a:r>
            <a:r>
              <a:rPr lang="ar-JO" sz="3200" dirty="0"/>
              <a:t>2: 24)</a:t>
            </a:r>
            <a:endParaRPr lang="en-US" sz="3200" dirty="0"/>
          </a:p>
        </p:txBody>
      </p:sp>
      <p:sp>
        <p:nvSpPr>
          <p:cNvPr id="429059"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9060" name="TextBox 5"/>
          <p:cNvSpPr txBox="1">
            <a:spLocks noChangeArrowheads="1"/>
          </p:cNvSpPr>
          <p:nvPr/>
        </p:nvSpPr>
        <p:spPr bwMode="auto">
          <a:xfrm>
            <a:off x="2592395" y="896932"/>
            <a:ext cx="41036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a:t>
            </a:r>
            <a:r>
              <a:rPr kumimoji="0" lang="ar-JO" altLang="ja-JP" sz="3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altLang="ja-JP" sz="3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لوقا 21: 24</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4860925" y="2433639"/>
            <a:ext cx="3097213" cy="892520"/>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الكنيسة</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أعمال 15: 14-18</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رومية 11: 25</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2" name="TextBox 7"/>
          <p:cNvSpPr txBox="1">
            <a:spLocks noChangeArrowheads="1"/>
          </p:cNvSpPr>
          <p:nvPr/>
        </p:nvSpPr>
        <p:spPr bwMode="auto">
          <a:xfrm>
            <a:off x="1979614" y="3749903"/>
            <a:ext cx="5329237"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بين أمم كثيرة</a:t>
            </a:r>
            <a:endParaRPr kumimoji="0" lang="en-US" sz="1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195039" y="2441575"/>
            <a:ext cx="865188" cy="58474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مملكة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يهوذا</a:t>
            </a:r>
            <a:endParaRPr kumimoji="0" lang="en-US" sz="1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TextBox 10"/>
          <p:cNvSpPr txBox="1"/>
          <p:nvPr/>
        </p:nvSpPr>
        <p:spPr>
          <a:xfrm>
            <a:off x="2682882" y="2441576"/>
            <a:ext cx="1439863" cy="46163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القرون الأربعة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بين العهدين</a:t>
            </a:r>
            <a:endParaRPr kumimoji="0" lang="en-US" sz="105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5" name="TextBox 11"/>
          <p:cNvSpPr txBox="1">
            <a:spLocks noChangeArrowheads="1"/>
          </p:cNvSpPr>
          <p:nvPr/>
        </p:nvSpPr>
        <p:spPr bwMode="auto">
          <a:xfrm>
            <a:off x="8010519" y="2433639"/>
            <a:ext cx="1196104"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عرش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الرب</a:t>
            </a:r>
            <a:endParaRPr kumimoji="0" lang="en-US" altLang="ja-JP"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إر 3: 17</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أش 62: 6-7</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3802566" y="4300542"/>
            <a:ext cx="1361966" cy="1600406"/>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حز قيال 6: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3: 4-5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هوشع 8: 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عاموس 9: 8-9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31: 35-37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46: 27-28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إرميا 51: 5</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29067" name="TextBox 13"/>
          <p:cNvSpPr txBox="1">
            <a:spLocks noChangeArrowheads="1"/>
          </p:cNvSpPr>
          <p:nvPr/>
        </p:nvSpPr>
        <p:spPr bwMode="auto">
          <a:xfrm>
            <a:off x="6215069" y="4300542"/>
            <a:ext cx="2709475"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أقيم الكلمة الصالحة التي تكلمت بها إلى بيت إسرائيل و إلى بيت يهوذا</a:t>
            </a:r>
            <a:endParaRPr kumimoji="0" lang="en-US" altLang="ja-JP"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إرم 33: 7-14</a:t>
            </a: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أش 4: 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حز 43: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زك 2: 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زك 8: 1-8</a:t>
            </a:r>
            <a:endParaRPr kumimoji="0" lang="en-US" sz="1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429068" name="TextBox 14"/>
          <p:cNvSpPr txBox="1">
            <a:spLocks noChangeArrowheads="1"/>
          </p:cNvSpPr>
          <p:nvPr/>
        </p:nvSpPr>
        <p:spPr bwMode="auto">
          <a:xfrm>
            <a:off x="-84140" y="4300542"/>
            <a:ext cx="3221542" cy="206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غربت شمسها إذ بعد نهار (إر 15: 9)</a:t>
            </a:r>
            <a:endParaRPr kumimoji="0" lang="en-US" altLang="ja-JP"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من أجل أنهم تركوا عهد الرب إلههم (إر 22: 8-9)</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2 مل 25: 8-12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إر 15: 4، 22: 29-30، 30: 24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حز 10: 4، 28، 11: 22-25، 14: 22-23</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257550" y="3122613"/>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اليونان</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TextBox 18"/>
          <p:cNvSpPr txBox="1"/>
          <p:nvPr/>
        </p:nvSpPr>
        <p:spPr>
          <a:xfrm>
            <a:off x="4338638" y="2790832"/>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70 م</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TextBox 19"/>
          <p:cNvSpPr txBox="1"/>
          <p:nvPr/>
        </p:nvSpPr>
        <p:spPr>
          <a:xfrm>
            <a:off x="1241425"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538 ق.م</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1" name="TextBox 20"/>
          <p:cNvSpPr txBox="1"/>
          <p:nvPr/>
        </p:nvSpPr>
        <p:spPr>
          <a:xfrm>
            <a:off x="2393951"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333 ق.م</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TextBox 21"/>
          <p:cNvSpPr txBox="1"/>
          <p:nvPr/>
        </p:nvSpPr>
        <p:spPr>
          <a:xfrm>
            <a:off x="3692704" y="3390091"/>
            <a:ext cx="865188"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63 ق.م</a:t>
            </a:r>
            <a:endParaRPr kumimoji="0" lang="en-US" sz="11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TextBox 22"/>
          <p:cNvSpPr txBox="1"/>
          <p:nvPr/>
        </p:nvSpPr>
        <p:spPr>
          <a:xfrm>
            <a:off x="4338638"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روما</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grpSp>
      <p:cxnSp>
        <p:nvCxnSpPr>
          <p:cNvPr id="429076" name="Straight Connector 3"/>
          <p:cNvCxnSpPr>
            <a:cxnSpLocks noChangeShapeType="1"/>
          </p:cNvCxnSpPr>
          <p:nvPr/>
        </p:nvCxnSpPr>
        <p:spPr bwMode="auto">
          <a:xfrm>
            <a:off x="1314450" y="1852624"/>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852624"/>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852617"/>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307744"/>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بابل</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59490"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881063" y="2574926"/>
            <a:ext cx="865187" cy="276967"/>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Arial" panose="020B0604020202020204" pitchFamily="34" charset="0"/>
              </a:rPr>
              <a:t>586 ق.م</a:t>
            </a:r>
            <a:endParaRPr kumimoji="0" lang="en-US" sz="12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Arial" panose="020B0604020202020204" pitchFamily="34" charset="0"/>
            </a:endParaRPr>
          </a:p>
        </p:txBody>
      </p:sp>
      <p:sp>
        <p:nvSpPr>
          <p:cNvPr id="10" name="TextBox 9"/>
          <p:cNvSpPr txBox="1"/>
          <p:nvPr/>
        </p:nvSpPr>
        <p:spPr>
          <a:xfrm>
            <a:off x="1620838" y="2441576"/>
            <a:ext cx="1060450" cy="276967"/>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فترة الإسترداد</a:t>
            </a:r>
            <a:endParaRPr kumimoji="0" lang="en-US" sz="105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TextBox 16"/>
          <p:cNvSpPr txBox="1"/>
          <p:nvPr/>
        </p:nvSpPr>
        <p:spPr>
          <a:xfrm>
            <a:off x="1719263" y="3122613"/>
            <a:ext cx="865187" cy="30774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فارس</a:t>
            </a:r>
            <a:endParaRPr kumimoji="0" lang="en-US"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0" name="TextBox 49"/>
          <p:cNvSpPr txBox="1"/>
          <p:nvPr/>
        </p:nvSpPr>
        <p:spPr>
          <a:xfrm>
            <a:off x="3419482" y="6565906"/>
            <a:ext cx="5512377" cy="307744"/>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rPr>
              <a:t>مقتبس من ريموند لودويجسون، مسح نبوة الكتاب المقدس</a:t>
            </a:r>
            <a:endParaRPr kumimoji="0" lang="en-US" sz="105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44818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ea typeface="ＭＳ Ｐゴシック" charset="0"/>
                <a:cs typeface="Arial" panose="020B0604020202020204" pitchFamily="34" charset="0"/>
              </a:rPr>
              <a:t>دانيال 9: 25-27</a:t>
            </a:r>
            <a:endParaRPr lang="en-US" dirty="0">
              <a:solidFill>
                <a:srgbClr val="FFFFFF"/>
              </a:solidFill>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86 ب-د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 فاعلم وافهم أنه من خروج الأمر لتجديد أورشليم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بنائها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إلى المسيح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الرئيس سبعة أسابيع واثنان وستون أسبوعاً يعود ويبنى سوق وخليج في ضيق الأزمنة وبعد اثنين وستين اسبوعاً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يقطع المسيح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وليس له وشعب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رئيس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آت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يخرب المدينة والقدس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وانتهاؤه بغمارة وإلى النهاية حرب وخرب قضي بها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يثبت عهداً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كثيرين في أسبوع واحد وفي وسط الأسبوع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يبطل الذبيحة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والتقدمة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على جناح الأرجاس مخرب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حتى يتم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يصب المقضي على المخرب</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103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17794" name="Rectangle 2"/>
          <p:cNvSpPr>
            <a:spLocks noGrp="1" noChangeArrowheads="1"/>
          </p:cNvSpPr>
          <p:nvPr>
            <p:ph type="title"/>
          </p:nvPr>
        </p:nvSpPr>
        <p:spPr>
          <a:xfrm>
            <a:off x="1547813" y="601663"/>
            <a:ext cx="6048375" cy="882650"/>
          </a:xfrm>
          <a:solidFill>
            <a:srgbClr val="020101"/>
          </a:solidFill>
        </p:spPr>
        <p:txBody>
          <a:bodyPr/>
          <a:lstStyle/>
          <a:p>
            <a:pPr eaLnBrk="1" hangingPunct="1">
              <a:defRPr/>
            </a:pPr>
            <a:r>
              <a:rPr lang="ar-JO" sz="3600" dirty="0">
                <a:ea typeface="ＭＳ Ｐゴシック" charset="0"/>
                <a:cs typeface="Arial" panose="020B0604020202020204" pitchFamily="34" charset="0"/>
              </a:rPr>
              <a:t>التقويم اليهودي</a:t>
            </a:r>
            <a:endParaRPr lang="en-US" sz="3600" dirty="0">
              <a:ea typeface="ＭＳ Ｐゴシック" charset="0"/>
              <a:cs typeface="Arial" panose="020B0604020202020204" pitchFamily="34" charset="0"/>
            </a:endParaRPr>
          </a:p>
        </p:txBody>
      </p:sp>
      <p:sp>
        <p:nvSpPr>
          <p:cNvPr id="75469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553</a:t>
            </a:r>
          </a:p>
        </p:txBody>
      </p:sp>
      <p:sp>
        <p:nvSpPr>
          <p:cNvPr id="5" name="Rectangle 3"/>
          <p:cNvSpPr txBox="1">
            <a:spLocks noChangeArrowheads="1"/>
          </p:cNvSpPr>
          <p:nvPr/>
        </p:nvSpPr>
        <p:spPr bwMode="auto">
          <a:xfrm>
            <a:off x="0" y="2049463"/>
            <a:ext cx="8893175" cy="42338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360 يومًا في السنة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69 أسبوعًا من 483 سنة = 476 سنة شمسية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صدور المرسوم في 5 آذار عام 444 ق.م. إلى وقت قطع المسيح بقي قائمًا إلى 3 نيسان عام 33 ميلادي. هذا يجعل دخول المسيح ال</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نتصاري في 30 آذار عام 33 ميلادي. </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قارن 9: 27 مع رؤيا 13: 5، 14- 15.</a:t>
            </a:r>
          </a:p>
        </p:txBody>
      </p:sp>
      <p:pic>
        <p:nvPicPr>
          <p:cNvPr id="754693" name="Picture 1" descr="dan 9 agendas_calendars_185135_tn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476250"/>
            <a:ext cx="1368425"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4" name="Picture 3" descr="dan 9 size0-army.mil-84827-2010-09-03-13090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3" y="-20638"/>
            <a:ext cx="1704976" cy="172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7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P spid="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قرارات السبعين أسبوعًا</a:t>
            </a:r>
            <a:endParaRPr lang="en-US" sz="4000" dirty="0">
              <a:ea typeface="ＭＳ Ｐゴシック" charset="0"/>
              <a:cs typeface="Arial" panose="020B0604020202020204" pitchFamily="34" charset="0"/>
            </a:endParaRPr>
          </a:p>
        </p:txBody>
      </p:sp>
      <p:pic>
        <p:nvPicPr>
          <p:cNvPr id="63795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5" name="Text Box 4"/>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795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هارولد هوينر، الجوانب التاريخية لحياة المسيح</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قرارات السبعين أسبوعًا</a:t>
            </a:r>
            <a:endParaRPr lang="en-US" sz="4000" dirty="0">
              <a:ea typeface="ＭＳ Ｐゴシック" charset="0"/>
              <a:cs typeface="Arial" panose="020B0604020202020204" pitchFamily="34" charset="0"/>
            </a:endParaRPr>
          </a:p>
        </p:txBody>
      </p:sp>
      <p:sp>
        <p:nvSpPr>
          <p:cNvPr id="640002" name="Text Box 3"/>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40004" name="Text Box 7"/>
          <p:cNvSpPr txBox="1">
            <a:spLocks noChangeArrowheads="1"/>
          </p:cNvSpPr>
          <p:nvPr/>
        </p:nvSpPr>
        <p:spPr bwMode="auto">
          <a:xfrm>
            <a:off x="2895600" y="6438900"/>
            <a:ext cx="36711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هارولد هوينر، الجوانب التاريخية لحياة المسيح</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وَفِيمَا هُوَ يَقْتَرِبُ نَظَرَ إِلَى الْمَدِينَةِ وَبَكَى عَلَيْهَا قَائِلاً:</a:t>
            </a:r>
            <a:r>
              <a:rPr kumimoji="0" lang="en-US"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نَّكِ لَوْ عَلِمْتِ أَنْتِ أَيْضاً حَتَّى فِي يَوْمِكِ هَذَا مَا هُوَ لِسَلاَمِكِ. وَلَكِنِ الآنَ قَدْ أُخْفِيَ عَنْ عَيْنَيْكِ.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dirty="0">
                <a:solidFill>
                  <a:srgbClr val="FFFFFF"/>
                </a:solidFill>
                <a:effectLst>
                  <a:glow rad="177800">
                    <a:srgbClr val="000000"/>
                  </a:glow>
                </a:effectLst>
                <a:cs typeface="Arial" panose="020B0604020202020204" pitchFamily="34" charset="0"/>
              </a:rPr>
              <a:t>لوقا ١٩ : ٤١-٤٢</a:t>
            </a:r>
          </a:p>
        </p:txBody>
      </p:sp>
      <p:sp>
        <p:nvSpPr>
          <p:cNvPr id="2" name="Rectangle 2">
            <a:extLst>
              <a:ext uri="{FF2B5EF4-FFF2-40B4-BE49-F238E27FC236}">
                <a16:creationId xmlns:a16="http://schemas.microsoft.com/office/drawing/2014/main" id="{7DB79E39-FE9B-E791-86DD-BE50E7D0A789}"/>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An Ominous Day</a:t>
            </a:r>
          </a:p>
        </p:txBody>
      </p:sp>
    </p:spTree>
    <p:extLst>
      <p:ext uri="{BB962C8B-B14F-4D97-AF65-F5344CB8AC3E}">
        <p14:creationId xmlns:p14="http://schemas.microsoft.com/office/powerpoint/2010/main" val="32183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٤٣ فَإِنَّهُ سَتَأْتِي أَيَّامٌ وَيُحِيطُ بِكِ أَعْدَاؤُكِ بِمِتْرَسَةٍ وَيُحْدِقُونَ بِكِ وَيُحَاصِرُونَكِ مِنْ كُلِّ جِهَةٍ ٤٤ وَيَهْدِمُونَكِ وَبَنِيكِ فِيكِ وَلاَ يَتْرُكُونَ فِيكِ حَجَراً عَلَى حَجَرٍ لأَنَّكِ لَمْ تَعْرِفِي زَمَانَ افْتِقَادِكِ». </a:t>
            </a:r>
          </a:p>
        </p:txBody>
      </p:sp>
      <p:sp>
        <p:nvSpPr>
          <p:cNvPr id="87041" name="Rectangle 2"/>
          <p:cNvSpPr>
            <a:spLocks noGrp="1" noChangeArrowheads="1"/>
          </p:cNvSpPr>
          <p:nvPr>
            <p:ph type="title"/>
          </p:nvPr>
        </p:nvSpPr>
        <p:spPr>
          <a:xfrm>
            <a:off x="323529" y="5517232"/>
            <a:ext cx="8244408" cy="1036638"/>
          </a:xfrm>
          <a:noFill/>
        </p:spPr>
        <p:txBody>
          <a:bodyPr/>
          <a:lstStyle/>
          <a:p>
            <a:pPr marL="342781" indent="-342781" algn="r" eaLnBrk="1" hangingPunct="1">
              <a:spcBef>
                <a:spcPct val="20000"/>
              </a:spcBef>
            </a:pPr>
            <a:r>
              <a:rPr lang="ar-SA" sz="4000" dirty="0">
                <a:solidFill>
                  <a:srgbClr val="FFFFFF"/>
                </a:solidFill>
                <a:effectLst>
                  <a:glow rad="177800">
                    <a:srgbClr val="000000"/>
                  </a:glow>
                </a:effectLst>
                <a:cs typeface="Arial" panose="020B0604020202020204" pitchFamily="34" charset="0"/>
              </a:rPr>
              <a:t>لوقا ١٩ : ٤٣-٤٤</a:t>
            </a:r>
          </a:p>
        </p:txBody>
      </p:sp>
      <p:sp>
        <p:nvSpPr>
          <p:cNvPr id="3" name="Rectangle 2">
            <a:extLst>
              <a:ext uri="{FF2B5EF4-FFF2-40B4-BE49-F238E27FC236}">
                <a16:creationId xmlns:a16="http://schemas.microsoft.com/office/drawing/2014/main" id="{EA2CB6CD-DFE9-5211-9A6F-B6731CF947B8}"/>
              </a:ext>
            </a:extLst>
          </p:cNvPr>
          <p:cNvSpPr txBox="1">
            <a:spLocks noChangeArrowheads="1"/>
          </p:cNvSpPr>
          <p:nvPr/>
        </p:nvSpPr>
        <p:spPr bwMode="auto">
          <a:xfrm>
            <a:off x="611560" y="6840264"/>
            <a:ext cx="824440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An Ominous Day</a:t>
            </a:r>
          </a:p>
        </p:txBody>
      </p:sp>
    </p:spTree>
    <p:extLst>
      <p:ext uri="{BB962C8B-B14F-4D97-AF65-F5344CB8AC3E}">
        <p14:creationId xmlns:p14="http://schemas.microsoft.com/office/powerpoint/2010/main" val="8209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charset="0"/>
                <a:ea typeface="ＭＳ Ｐゴシック" charset="0"/>
                <a:cs typeface="Arial" charset="0"/>
              </a:rPr>
              <a:t>أحداث يوحنَّا 12</a:t>
            </a:r>
            <a:endParaRPr lang="en-US" sz="4800" b="1" kern="1200" dirty="0">
              <a:solidFill>
                <a:schemeClr val="tx1"/>
              </a:solidFill>
              <a:effectLst>
                <a:glow rad="177800">
                  <a:schemeClr val="bg2"/>
                </a:glow>
              </a:effectLst>
              <a:latin typeface="Arial" charset="0"/>
              <a:ea typeface="ＭＳ Ｐゴシック" charset="0"/>
              <a:cs typeface="Arial"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الدخول الإنتصاري 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Text Box 7"/>
          <p:cNvSpPr txBox="1">
            <a:spLocks noChangeArrowheads="1"/>
          </p:cNvSpPr>
          <p:nvPr/>
        </p:nvSpPr>
        <p:spPr bwMode="auto">
          <a:xfrm>
            <a:off x="1956789" y="2751279"/>
            <a:ext cx="504338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التنبؤ بالموت</a:t>
            </a:r>
            <a:r>
              <a:rPr kumimoji="0" lang="he-IL"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 </a:t>
            </a:r>
            <a:r>
              <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١٢:٢١-٣٦</a:t>
            </a:r>
          </a:p>
        </p:txBody>
      </p:sp>
      <p:sp>
        <p:nvSpPr>
          <p:cNvPr id="257032" name="Text Box 8"/>
          <p:cNvSpPr txBox="1">
            <a:spLocks noChangeArrowheads="1"/>
          </p:cNvSpPr>
          <p:nvPr/>
        </p:nvSpPr>
        <p:spPr bwMode="auto">
          <a:xfrm>
            <a:off x="539552"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defPPr>
              <a:defRPr lang="en-GB"/>
            </a:defPPr>
            <a:lvl1pPr marL="0" marR="0" lvl="0" indent="0" algn="ctr" defTabSz="914400" rtl="1" eaLnBrk="0" latinLnBrk="0" hangingPunct="0">
              <a:lnSpc>
                <a:spcPct val="100000"/>
              </a:lnSpc>
              <a:buClrTx/>
              <a:buSzTx/>
              <a:buFontTx/>
              <a:buNone/>
              <a:tabLst/>
              <a:defRPr kumimoji="0" sz="2800" b="0" i="0" u="none" strike="noStrike" cap="none" spc="0" normalizeH="0" baseline="0">
                <a:ln>
                  <a:noFill/>
                </a:ln>
                <a:solidFill>
                  <a:srgbClr val="FFFFCC"/>
                </a:solidFill>
                <a:effectLst/>
                <a:uLnTx/>
                <a:uFillTx/>
                <a:latin typeface="Arial" panose="020B0604020202020204" pitchFamily="34" charset="0"/>
                <a:cs typeface="Arial" panose="020B0604020202020204" pitchFamily="34" charset="0"/>
              </a:defRPr>
            </a:lvl1pPr>
            <a:lvl2pPr marL="742950" indent="-285750" eaLnBrk="0" hangingPunct="0">
              <a:defRPr>
                <a:solidFill>
                  <a:schemeClr val="tx1"/>
                </a:solidFill>
                <a:latin typeface="Times New Roman" charset="0"/>
              </a:defRPr>
            </a:lvl2pPr>
            <a:lvl3pPr marL="1143000" indent="-228600" eaLnBrk="0" hangingPunct="0">
              <a:defRPr>
                <a:solidFill>
                  <a:schemeClr val="tx1"/>
                </a:solidFill>
                <a:latin typeface="Times New Roman" charset="0"/>
              </a:defRPr>
            </a:lvl3pPr>
            <a:lvl4pPr marL="1600200" indent="-228600" eaLnBrk="0" hangingPunct="0">
              <a:defRPr>
                <a:solidFill>
                  <a:schemeClr val="tx1"/>
                </a:solidFill>
                <a:latin typeface="Times New Roman" charset="0"/>
              </a:defRPr>
            </a:lvl4pPr>
            <a:lvl5pPr marL="2057400" indent="-228600" eaLnBrk="0" hangingPunct="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ملخص عدم الإيمان ١٢: ٣٧-٥٠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DBC933F5-E573-498F-8038-F23E06CC6E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الدخول الإنتصاري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1-11، 14-17، مرقس 11: 1-11، لوقا 19: 29-44،</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12: 12-19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يدخل المسيح أورشليم ليعلن نفسه رسمياً لأمة إسرائيل كونه المسيا ومتمم الوعود المسيانية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80</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أورشليم خلال </a:t>
            </a:r>
            <a:b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br>
            <a:r>
              <a:rPr lang="ar-JO" sz="3600" kern="12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خدمة يسوع</a:t>
            </a:r>
            <a:endParaRPr lang="en-US" dirty="0"/>
          </a:p>
        </p:txBody>
      </p:sp>
    </p:spTree>
    <p:extLst>
      <p:ext uri="{BB962C8B-B14F-4D97-AF65-F5344CB8AC3E}">
        <p14:creationId xmlns:p14="http://schemas.microsoft.com/office/powerpoint/2010/main" val="174730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6570580" cy="130790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الدخول الإنتصاري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a:t>
            </a:r>
            <a:r>
              <a:rPr kumimoji="0" lang="ar-JO" sz="25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أحد</a:t>
            </a:r>
            <a:r>
              <a:rPr kumimoji="0" lang="ar-JO" sz="2500" b="1" u="none" strike="noStrike" kern="1200" cap="none" spc="0" normalizeH="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 الشعانين</a:t>
            </a:r>
            <a:r>
              <a:rPr kumimoji="0" lang="en-US" sz="25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a:t>
            </a:r>
            <a:endParaRPr kumimoji="0" lang="en-US" sz="38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3513481" cy="2431289"/>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1-11</a:t>
            </a:r>
          </a:p>
          <a:p>
            <a:pPr marL="0" marR="0" lvl="0" indent="0" algn="r" defTabSz="913410"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28-44</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12: 12-19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198709" y="3783455"/>
            <a:ext cx="3540777" cy="418776"/>
          </a:xfrm>
          <a:prstGeom prst="rect">
            <a:avLst/>
          </a:prstGeom>
          <a:noFill/>
        </p:spPr>
        <p:txBody>
          <a:bodyPr wrap="square" lIns="64212" tIns="32103" rIns="64212" bIns="32103">
            <a:spAutoFit/>
          </a:bodyPr>
          <a:lstStyle/>
          <a:p>
            <a:pPr marL="0" marR="0" lvl="0" indent="0" algn="ctr" defTabSz="32124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spTree>
    <p:extLst>
      <p:ext uri="{BB962C8B-B14F-4D97-AF65-F5344CB8AC3E}">
        <p14:creationId xmlns:p14="http://schemas.microsoft.com/office/powerpoint/2010/main" val="781535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126173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و لما قربوا من أورشليم إلى بيت فاجي وبيت عنيا عند جبل الزيتون</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مرقس 11: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648"/>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243128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أرسل اثنين من تلاميذه وقال لهما لهما</a:t>
            </a:r>
          </a:p>
          <a:p>
            <a:pPr marL="0" marR="0" lvl="0" indent="0" algn="ctr" defTabSz="913410"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 2 إذهبا إلى القرية التي أمامكما  </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3600840"/>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فللوقت وأنتما داخلان إليها تجدان جحشاً مربوطاً</a:t>
            </a:r>
            <a:r>
              <a:rPr kumimoji="0" lang="ar-JO" sz="38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 لم يجلس عليه أحد من الناس فخلاه وأتيا به</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4493392"/>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3 وإن قال لكما أحد لماذا تفعلان هذا؟ فقولا الرب محتاج إليه فللوقت يرسله إلى هنا</a:t>
            </a:r>
            <a:endParaRPr kumimoji="0" lang="en-US" sz="6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323294"/>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4 فمضيا ووجدا الجحش مربوطاً عند الباب خارجاً على الطريق فحلاه</a:t>
            </a:r>
            <a:endParaRPr kumimoji="0" lang="en-US" sz="4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1477182"/>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5 فقال لهما قوم من القيام هناك</a:t>
            </a:r>
            <a:endParaRPr kumimoji="0" lang="en-US" sz="5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1446404"/>
          </a:xfrm>
          <a:prstGeom prst="rect">
            <a:avLst/>
          </a:prstGeom>
          <a:noFill/>
        </p:spPr>
        <p:txBody>
          <a:bodyPr wrap="square" lIns="91294" tIns="45648" rIns="91294" bIns="45648">
            <a:spAutoFit/>
          </a:bodyPr>
          <a:lstStyle/>
          <a:p>
            <a:pPr lvl="0" algn="ctr" defTabSz="913410" eaLnBrk="0" fontAlgn="base" hangingPunct="0">
              <a:spcBef>
                <a:spcPct val="0"/>
              </a:spcBef>
              <a:spcAft>
                <a:spcPct val="0"/>
              </a:spcAft>
              <a:defRPr/>
            </a:pPr>
            <a:r>
              <a:rPr lang="ar-JO" sz="4400" b="1" baseline="30000"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ماذا تفعلان تحلان الجحش؟</a:t>
            </a:r>
            <a:r>
              <a:rPr lang="ar-JO" sz="4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 6 فقالا لهم كما أوصى يسوع فتركوهما </a:t>
            </a:r>
            <a:endParaRPr kumimoji="0" lang="en-US"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83085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7 فأتيا بالجحش إلى يسوع</a:t>
            </a:r>
            <a:endParaRPr kumimoji="0" lang="en-US" sz="4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676963"/>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 و</a:t>
            </a: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ألقيا عليه ثيابهما فجلس عليه</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243128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8 وكثيرون فرشوا ثيابهم في الطريق وآخرون قطعوا أغصاناً من الشجر وفرشوها في الطريق</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830851"/>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9 والذين تقدموا والذين تبعوا كانوا يصرخون قائلين </a:t>
            </a:r>
            <a:endParaRPr kumimoji="0" lang="en-US" sz="4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676963"/>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أوصنا مبارك الآتي باسم الرب</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323294"/>
          </a:xfrm>
          <a:prstGeom prst="rect">
            <a:avLst/>
          </a:prstGeom>
          <a:noFill/>
        </p:spPr>
        <p:txBody>
          <a:bodyPr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10 مباركة مملكة أبينا داود الآتية باسم الرب</a:t>
            </a:r>
            <a:endParaRPr kumimoji="0" lang="en-US" sz="4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أوصنا في الأعالي</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126173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و أما بعض الفريسيين من الجمع فقالوا له يا معلم انتهر تلاميذك</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لوقا 19: 39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26173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فأجاب وقال لهم أقول لكم إنه إن سكت هؤلاء فالحجارة تصرخ</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لوقا 19: 40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676963"/>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و فيما هو يقترب نظر إلى المدينة</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لوقا 19: 41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126173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و بكى عليها 42 قائلاً إنك لو علمت أنت</a:t>
            </a:r>
            <a:r>
              <a:rPr kumimoji="0" lang="ar-JO" sz="38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 أيضاً حتى في يومك هذا ما هو لسلامك ولكن الآن قد أخفي عن عينيك</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لوقا 19: 41-42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126173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فإنه ستأتي أيام ويحيط</a:t>
            </a:r>
            <a:r>
              <a:rPr kumimoji="0" lang="ar-JO" sz="38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 بك أعدائك بمترسة ويحدقون بك ويحاصرونك من كل جهة</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لوقا 19: 43</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1261739"/>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و يهدمونك وبنيك فيك ولا يتركون فيك حجراً على حجر لأنك لم تعرفي زمان</a:t>
            </a:r>
            <a:r>
              <a:rPr kumimoji="0" lang="ar-JO" sz="38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 افتقادك</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لوقا 19: 44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alm sundaycove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423" y="-1679215"/>
            <a:ext cx="7772400" cy="1470025"/>
          </a:xfrm>
        </p:spPr>
        <p:txBody>
          <a:bodyPr/>
          <a:lstStyle/>
          <a:p>
            <a:r>
              <a:rPr lang="en-US" dirty="0"/>
              <a:t>Palm Sunday</a:t>
            </a:r>
          </a:p>
        </p:txBody>
      </p:sp>
    </p:spTree>
    <p:extLst>
      <p:ext uri="{BB962C8B-B14F-4D97-AF65-F5344CB8AC3E}">
        <p14:creationId xmlns:p14="http://schemas.microsoft.com/office/powerpoint/2010/main" val="410184750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cstate="print"/>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rPr>
              <a:t>الشعانين إلى الصليب</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3931034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sf_triumphant_0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77" y="38477"/>
            <a:ext cx="9144000" cy="6858000"/>
          </a:xfrm>
          <a:prstGeom prst="rect">
            <a:avLst/>
          </a:prstGeom>
        </p:spPr>
      </p:pic>
      <p:sp>
        <p:nvSpPr>
          <p:cNvPr id="2" name="Title 1"/>
          <p:cNvSpPr>
            <a:spLocks noGrp="1"/>
          </p:cNvSpPr>
          <p:nvPr>
            <p:ph type="ctrTitle"/>
          </p:nvPr>
        </p:nvSpPr>
        <p:spPr>
          <a:xfrm>
            <a:off x="685800" y="500338"/>
            <a:ext cx="7772400" cy="1000676"/>
          </a:xfrm>
          <a:solidFill>
            <a:srgbClr val="800000"/>
          </a:solidFill>
        </p:spPr>
        <p:txBody>
          <a:bodyPr/>
          <a:lstStyle/>
          <a:p>
            <a:r>
              <a:rPr lang="ar-JO" b="1" dirty="0">
                <a:solidFill>
                  <a:schemeClr val="bg1"/>
                </a:solidFill>
                <a:latin typeface="Arial" panose="020B0604020202020204" pitchFamily="34" charset="0"/>
                <a:cs typeface="Arial" panose="020B0604020202020204" pitchFamily="34" charset="0"/>
              </a:rPr>
              <a:t>الدخول الإنتصاري</a:t>
            </a:r>
            <a:endParaRPr lang="en-US"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670823" y="1471288"/>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21: 9</a:t>
            </a:r>
            <a:endParaRPr kumimoji="0" lang="en-US" sz="4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83186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الدخول الإنتصاري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39346" y="0"/>
            <a:ext cx="9172304" cy="4608893"/>
          </a:xfrm>
          <a:prstGeom prst="rect">
            <a:avLst/>
          </a:prstGeom>
        </p:spPr>
      </p:pic>
    </p:spTree>
    <p:extLst>
      <p:ext uri="{BB962C8B-B14F-4D97-AF65-F5344CB8AC3E}">
        <p14:creationId xmlns:p14="http://schemas.microsoft.com/office/powerpoint/2010/main" val="3778816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77" y="0"/>
            <a:ext cx="9144000" cy="6858000"/>
          </a:xfrm>
          <a:prstGeom prst="rect">
            <a:avLst/>
          </a:prstGeom>
        </p:spPr>
      </p:pic>
      <p:sp>
        <p:nvSpPr>
          <p:cNvPr id="2" name="Title 1"/>
          <p:cNvSpPr>
            <a:spLocks noGrp="1"/>
          </p:cNvSpPr>
          <p:nvPr>
            <p:ph type="ctrTitle"/>
          </p:nvPr>
        </p:nvSpPr>
        <p:spPr>
          <a:xfrm>
            <a:off x="700777" y="190163"/>
            <a:ext cx="7772400" cy="1000676"/>
          </a:xfrm>
          <a:solidFill>
            <a:srgbClr val="800000"/>
          </a:solidFill>
        </p:spPr>
        <p:txBody>
          <a:bodyPr/>
          <a:lstStyle/>
          <a:p>
            <a:r>
              <a:rPr lang="ar-JO" dirty="0">
                <a:solidFill>
                  <a:schemeClr val="bg1"/>
                </a:solidFill>
                <a:latin typeface="Arial" panose="020B0604020202020204" pitchFamily="34" charset="0"/>
                <a:cs typeface="Arial" panose="020B0604020202020204" pitchFamily="34" charset="0"/>
              </a:rPr>
              <a:t>الدخول الإنتصاري</a:t>
            </a:r>
            <a:endParaRPr lang="en-US"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813698" y="5685870"/>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21: 9</a:t>
            </a:r>
            <a:endParaRPr kumimoji="0" lang="en-US" sz="36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6566522-AC8A-0104-1837-C51C1126E145}"/>
              </a:ext>
            </a:extLst>
          </p:cNvPr>
          <p:cNvSpPr txBox="1">
            <a:spLocks/>
          </p:cNvSpPr>
          <p:nvPr/>
        </p:nvSpPr>
        <p:spPr bwMode="auto">
          <a:xfrm>
            <a:off x="485774" y="1771097"/>
            <a:ext cx="8258175" cy="36438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lvl="0">
              <a:defRPr/>
            </a:pPr>
            <a:r>
              <a:rPr lang="en-US" sz="3200" b="1" dirty="0">
                <a:solidFill>
                  <a:srgbClr val="800000"/>
                </a:solidFill>
                <a:latin typeface="Arial" panose="020B0604020202020204" pitchFamily="34" charset="0"/>
                <a:cs typeface="Arial" panose="020B0604020202020204" pitchFamily="34" charset="0"/>
              </a:rPr>
              <a:t> </a:t>
            </a:r>
            <a:r>
              <a:rPr lang="ar-JO" sz="3200" b="1" dirty="0">
                <a:solidFill>
                  <a:srgbClr val="800000"/>
                </a:solidFill>
                <a:latin typeface="Arial" panose="020B0604020202020204" pitchFamily="34" charset="0"/>
                <a:cs typeface="Arial" panose="020B0604020202020204" pitchFamily="34" charset="0"/>
              </a:rPr>
              <a:t> كان يسوع في وسط الموكب </a:t>
            </a:r>
          </a:p>
          <a:p>
            <a:pPr lvl="0">
              <a:defRPr/>
            </a:pPr>
            <a:r>
              <a:rPr lang="ar-JO" sz="3200" b="1" dirty="0">
                <a:solidFill>
                  <a:srgbClr val="800000"/>
                </a:solidFill>
                <a:latin typeface="Arial" panose="020B0604020202020204" pitchFamily="34" charset="0"/>
                <a:cs typeface="Arial" panose="020B0604020202020204" pitchFamily="34" charset="0"/>
              </a:rPr>
              <a:t>والجموع الذين تقدموا والذين تبعوا </a:t>
            </a:r>
          </a:p>
          <a:p>
            <a:pPr lvl="0">
              <a:defRPr/>
            </a:pPr>
            <a:r>
              <a:rPr lang="ar-JO" sz="3200" b="1" dirty="0">
                <a:solidFill>
                  <a:srgbClr val="800000"/>
                </a:solidFill>
                <a:latin typeface="Arial" panose="020B0604020202020204" pitchFamily="34" charset="0"/>
                <a:cs typeface="Arial" panose="020B0604020202020204" pitchFamily="34" charset="0"/>
              </a:rPr>
              <a:t>كانوا يصرخون قائلين </a:t>
            </a:r>
          </a:p>
          <a:p>
            <a:pPr lvl="0">
              <a:defRPr/>
            </a:pPr>
            <a:r>
              <a:rPr lang="ar-JO" sz="3200" b="1" dirty="0">
                <a:solidFill>
                  <a:srgbClr val="800000"/>
                </a:solidFill>
                <a:latin typeface="Arial" panose="020B0604020202020204" pitchFamily="34" charset="0"/>
                <a:cs typeface="Arial" panose="020B0604020202020204" pitchFamily="34" charset="0"/>
              </a:rPr>
              <a:t>أوصنا لابن داود </a:t>
            </a:r>
          </a:p>
          <a:p>
            <a:pPr lvl="0">
              <a:defRPr/>
            </a:pPr>
            <a:r>
              <a:rPr lang="ar-JO" sz="3200" b="1" dirty="0">
                <a:solidFill>
                  <a:srgbClr val="800000"/>
                </a:solidFill>
                <a:latin typeface="Arial" panose="020B0604020202020204" pitchFamily="34" charset="0"/>
                <a:cs typeface="Arial" panose="020B0604020202020204" pitchFamily="34" charset="0"/>
              </a:rPr>
              <a:t>مبارك الآتي باسم الرب </a:t>
            </a:r>
          </a:p>
          <a:p>
            <a:pPr lvl="0">
              <a:defRPr/>
            </a:pPr>
            <a:r>
              <a:rPr lang="ar-JO" sz="3200" b="1" dirty="0">
                <a:solidFill>
                  <a:srgbClr val="800000"/>
                </a:solidFill>
                <a:latin typeface="Arial" panose="020B0604020202020204" pitchFamily="34" charset="0"/>
                <a:cs typeface="Arial" panose="020B0604020202020204" pitchFamily="34" charset="0"/>
              </a:rPr>
              <a:t>أوصنا في الأعالي</a:t>
            </a:r>
            <a:endParaRPr lang="en-US" sz="3200"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51287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p:cNvSpPr txBox="1">
            <a:spLocks noChangeArrowheads="1"/>
          </p:cNvSpPr>
          <p:nvPr/>
        </p:nvSpPr>
        <p:spPr bwMode="auto">
          <a:xfrm>
            <a:off x="8382000" y="7620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rPr>
              <a:t>656</a:t>
            </a:r>
            <a:endParaRPr kumimoji="0" lang="en-US" sz="2400" b="0"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p:cNvGrpSpPr>
            <a:grpSpLocks/>
          </p:cNvGrpSpPr>
          <p:nvPr/>
        </p:nvGrpSpPr>
        <p:grpSpPr bwMode="auto">
          <a:xfrm>
            <a:off x="76200" y="4038600"/>
            <a:ext cx="4683133" cy="838200"/>
            <a:chOff x="48" y="2544"/>
            <a:chExt cx="2950"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p:cNvSpPr txBox="1">
              <a:spLocks noChangeArrowheads="1"/>
            </p:cNvSpPr>
            <p:nvPr/>
          </p:nvSpPr>
          <p:spPr bwMode="auto">
            <a:xfrm>
              <a:off x="576" y="2693"/>
              <a:ext cx="242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حزقيال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p:cNvGrpSpPr>
            <a:grpSpLocks/>
          </p:cNvGrpSpPr>
          <p:nvPr/>
        </p:nvGrpSpPr>
        <p:grpSpPr bwMode="auto">
          <a:xfrm>
            <a:off x="76200" y="4953000"/>
            <a:ext cx="3273428" cy="838200"/>
            <a:chOff x="48" y="3120"/>
            <a:chExt cx="206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p:cNvSpPr txBox="1">
              <a:spLocks noChangeArrowheads="1"/>
            </p:cNvSpPr>
            <p:nvPr/>
          </p:nvSpPr>
          <p:spPr bwMode="auto">
            <a:xfrm>
              <a:off x="576" y="3268"/>
              <a:ext cx="153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أعمال الرسل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p:cNvGrpSpPr>
            <a:grpSpLocks/>
          </p:cNvGrpSpPr>
          <p:nvPr/>
        </p:nvGrpSpPr>
        <p:grpSpPr bwMode="auto">
          <a:xfrm>
            <a:off x="76200" y="5867400"/>
            <a:ext cx="4635503" cy="838200"/>
            <a:chOff x="48" y="3696"/>
            <a:chExt cx="2920"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p:cNvSpPr txBox="1">
              <a:spLocks noChangeArrowheads="1"/>
            </p:cNvSpPr>
            <p:nvPr/>
          </p:nvSpPr>
          <p:spPr bwMode="auto">
            <a:xfrm>
              <a:off x="576" y="3844"/>
              <a:ext cx="239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أعمال الرسل ١: ١١، زكريَّا ١٤: ٤، حزقيال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Traditional Arabic" panose="02020603050405020304" pitchFamily="18" charset="-78"/>
                <a:ea typeface="ＭＳ Ｐゴシック" charset="0"/>
                <a:cs typeface="Traditional Arabic" panose="02020603050405020304" pitchFamily="18" charset="-78"/>
              </a:rPr>
              <a:t>الروح القدس يغادر ويرجع</a:t>
            </a:r>
            <a:endParaRPr lang="en-US" sz="3200" dirty="0">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83083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5FA24C5-AC56-4D48-B947-6828B1F158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الوصول إلى بيت عنيا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55-12: 1، 9-11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الناس يجتمعون ويستعدون للفصح يصل المسيح إلى بيت</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عنيا ، كان الكهنة يطلبون قتل كل من يسوع ولعازر مفترضين أن هذا سيحمي إسرائيل من الغزو الروماني إذا أسس المسيح المملكة في ذلك الوقت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الشعانين إلى الشعانين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42135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a:t>
            </a:r>
            <a:endParaRPr lang="en-US" dirty="0"/>
          </a:p>
        </p:txBody>
      </p:sp>
    </p:spTree>
    <p:extLst>
      <p:ext uri="{BB962C8B-B14F-4D97-AF65-F5344CB8AC3E}">
        <p14:creationId xmlns:p14="http://schemas.microsoft.com/office/powerpoint/2010/main" val="1274516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سلطة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12-13، 18-19، مرقس 11: 12-18، لوقا 19: 45-48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يلعن المسيح شجرة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التين ليرمز إلى مراءاة الأمة باعتباره اعترافاً خاطئاً لحمل الثمار لله ويطهر الهيكل مرة ثانية ليعن حقه في الدينونة باعتباره المسيا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72250" y="3670441"/>
            <a:ext cx="4282873" cy="618883"/>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1"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557675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827584" y="0"/>
            <a:ext cx="7021016" cy="1066800"/>
          </a:xfrm>
          <a:solidFill>
            <a:schemeClr val="bg1"/>
          </a:solidFill>
        </p:spPr>
        <p:txBody>
          <a:bodyPr/>
          <a:lstStyle/>
          <a:p>
            <a:pPr rtl="1" eaLnBrk="1" hangingPunct="1"/>
            <a:r>
              <a:rPr lang="ar-JO" sz="48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استغرق كلٌّ منهما ٧٠ سنة</a:t>
            </a:r>
            <a:endParaRPr kumimoji="0" lang="en-US" sz="48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76200" y="205740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 ق.م.</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3802772"/>
            <a:ext cx="9296400" cy="213489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ٱلْأَرْضِ خَرَابًا وَدَهَشًا، وَتَخْدِمُ هَذِهِ ٱلشُّعُوبُ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وَيَكُونُ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ٱلسَّبْعِينَ سَنَةً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أَنِّي أُعَاقِبُ مَلِكَ بَابِلَ، وَتِلْكَ ٱلْأُمَّةَ، يَقُولُ ٱلرَّبُّ، عَلَى إِثْمِهِمْ وَأَرْضَ ٱلْكَلْدَانِيِّينَ، وَأَجْعَلُهَا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(إرميا ٢٥: ١١-١٢)</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03458"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ملخص الإصحاح 9</a:t>
            </a:r>
            <a:endParaRPr lang="en-US" dirty="0">
              <a:solidFill>
                <a:srgbClr val="CCFF66"/>
              </a:solidFill>
              <a:ea typeface="ＭＳ Ｐゴシック" charset="0"/>
              <a:cs typeface="Arial" panose="020B0604020202020204" pitchFamily="34" charset="0"/>
            </a:endParaRP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صلاة دانيال : كم مدتها ؟ (9: 1-19)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018666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5B707E1A-077A-4342-A4FC-9DCB58B8C7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دعوات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12: 20-50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يصرح يسوع أنه بعد موته لن يحتاج الأمم أن يتبعوه من خلال إسرائيل ليعرف جميع الرجال أنه يمكنهم أن يؤمنوا بموته وقيامته لأجل جميع الناس</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ج. اثبات سلطة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20-22، مرقس 11: 19-25، لوقا 21: 37-38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شجرة التين التي لعنها المسيح ذبلت لتشير أن الدينونةالمعلنة على الأمة سوف تأتي سريعاً لتقدم الدعوة للإيمان في شخصه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32DB17D-20B2-4DC8-B455-AD8355BA72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تحدي سلطة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143-146</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تحدي سلطة المسيح باعتباره المسيا من قبل القادة السياسيين والدينيين في زمنه وهذا يشير إلى رفضهم له ولرسالته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4417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F62162A1-712E-436F-A1EA-5BE9B6104F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panose="020B0604020202020204" pitchFamily="34" charset="0"/>
                <a:cs typeface="Arial" panose="020B0604020202020204" pitchFamily="34" charset="0"/>
              </a:rPr>
              <a:t>1. من قبل الكهنة والشيوخ</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23: 22: 14، مرقس 11: 27-12: 12، لوقا 20: 1-19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يرفض يسوع أن يجيب الكهنة والشيوخ بخصوص مصدر سلطته لكنه بدلاً من سرد الأمثال عن رفض إسرائيل ليعلن دخول الأمم في رد على الرفض الوطني بالرغم من قرن من الإعداد من خلال أنبياء الله المرسلين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2464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4E76B505-F7B6-45B3-B691-421662820C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من قبل الفريسيين والهيروديين</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22: 15-22، مرقس 12: 13-17، لوقا 20: 20-26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يصرح يسوع أن الناس يملكون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ولاء مشترك نحو الله كسيد وللحكومة كسلطة مفوضة، لتجنب الجدل السياسي بين الفريسيين والهيروديين حتى يستطيع أن يجنب نفسه عن إسرائيل أو يهيج الناس حتى يتمردوا ضد روما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44958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1BB9A269-49A9-485B-83E0-C488BAF84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من قبل الصدوقيين</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22: 23-33، مرقس 12: 18-27، لوقا 20: 27-40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يظهر يسوع احتراماً عالياً للناموس في تأكيده على القيامة لغير المؤمنين ومكر الصدوقيين من خلال إظهار أنه يجب على إبراهيم وإسحق ويعقوب أن يقوموا للمشاركة في وعود العهد الإبراهيمي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5442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90D52854-2601-42B6-8532-C4867CED0E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من قبل الفريسيين</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22: 34-40، مرقس 12: 28</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يلخص يسوع طاعة الناموس على أنها الوفاء الكامل لمسؤوليات الفرد تجاه الله والإنسان ليقنع الفريسيين بما أنه لا يمكن لأحد الوفاء بهذه المتطلبات بشكل كاف فيجب على المرء أن يلجأ للمسيح ليحصل على الخلاص الذي يقدمه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241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D629D6A-8F43-4AE5-8A01-1E03AAC08E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تحدي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22: 41-46، مرقس 12: 35-37، لوقا 20: 41-44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بعد الرد على عدة أسئلة طرح المسيح سؤالاً معلناً من مزمور 110 أن المسيا ليس مجرد إنسان حقيقي كونه ابن داود لكنه إله كامل كرب داود، طرح السؤال على كلاهما ليواجه الفريسيين ليقرروا إذا كانوا سيقبلون ادعاءاته بخصوص شخصه ودحض ادعائهم أنه كان ابن النار</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528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70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 name="Rectangle 8">
            <a:extLst>
              <a:ext uri="{FF2B5EF4-FFF2-40B4-BE49-F238E27FC236}">
                <a16:creationId xmlns:a16="http://schemas.microsoft.com/office/drawing/2014/main" id="{D1C6DD6A-9B8B-B1E1-7B00-FAC15A2BE6D2}"/>
              </a:ext>
            </a:extLst>
          </p:cNvPr>
          <p:cNvSpPr>
            <a:spLocks noChangeArrowheads="1"/>
          </p:cNvSpPr>
          <p:nvPr/>
        </p:nvSpPr>
        <p:spPr bwMode="auto">
          <a:xfrm>
            <a:off x="4355976" y="4509119"/>
            <a:ext cx="2345432"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السنة الأولى  من حكم داريوس المادي</a:t>
            </a:r>
          </a:p>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دا 9: 1</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a:t>
            </a:r>
          </a:p>
        </p:txBody>
      </p:sp>
      <p:sp>
        <p:nvSpPr>
          <p:cNvPr id="3" name="Line 13">
            <a:extLst>
              <a:ext uri="{FF2B5EF4-FFF2-40B4-BE49-F238E27FC236}">
                <a16:creationId xmlns:a16="http://schemas.microsoft.com/office/drawing/2014/main" id="{6DC726CC-CEE3-FA37-DABA-AB0131479374}"/>
              </a:ext>
            </a:extLst>
          </p:cNvPr>
          <p:cNvSpPr>
            <a:spLocks noChangeShapeType="1"/>
          </p:cNvSpPr>
          <p:nvPr/>
        </p:nvSpPr>
        <p:spPr bwMode="auto">
          <a:xfrm rot="16200000">
            <a:off x="5310268" y="4223489"/>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4" name="Rectangle 8">
            <a:extLst>
              <a:ext uri="{FF2B5EF4-FFF2-40B4-BE49-F238E27FC236}">
                <a16:creationId xmlns:a16="http://schemas.microsoft.com/office/drawing/2014/main" id="{10C9DB78-EFDF-192D-0C7B-0ADF56BF79A7}"/>
              </a:ext>
            </a:extLst>
          </p:cNvPr>
          <p:cNvSpPr>
            <a:spLocks noChangeArrowheads="1"/>
          </p:cNvSpPr>
          <p:nvPr/>
        </p:nvSpPr>
        <p:spPr bwMode="auto">
          <a:xfrm>
            <a:off x="-108520" y="4509119"/>
            <a:ext cx="251641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دانيال</a:t>
            </a:r>
            <a:b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b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دا 1: 1-6</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a:t>
            </a:r>
          </a:p>
        </p:txBody>
      </p:sp>
      <p:sp>
        <p:nvSpPr>
          <p:cNvPr id="5" name="Line 13">
            <a:extLst>
              <a:ext uri="{FF2B5EF4-FFF2-40B4-BE49-F238E27FC236}">
                <a16:creationId xmlns:a16="http://schemas.microsoft.com/office/drawing/2014/main" id="{6886AE91-DD42-1B55-894E-50F9AE6CAABC}"/>
              </a:ext>
            </a:extLst>
          </p:cNvPr>
          <p:cNvSpPr>
            <a:spLocks noChangeShapeType="1"/>
          </p:cNvSpPr>
          <p:nvPr/>
        </p:nvSpPr>
        <p:spPr bwMode="auto">
          <a:xfrm rot="16200000">
            <a:off x="787245" y="4223488"/>
            <a:ext cx="724880" cy="0"/>
          </a:xfrm>
          <a:prstGeom prst="line">
            <a:avLst/>
          </a:prstGeom>
          <a:noFill/>
          <a:ln w="76200">
            <a:solidFill>
              <a:srgbClr val="FFFF00"/>
            </a:solidFill>
            <a:round/>
            <a:headEnd type="non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0-#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0-#ppt_w/2"/>
                                          </p:val>
                                        </p:tav>
                                        <p:tav tm="100000">
                                          <p:val>
                                            <p:strVal val="#ppt_x"/>
                                          </p:val>
                                        </p:tav>
                                      </p:tavLst>
                                    </p:anim>
                                    <p:anim calcmode="lin" valueType="num">
                                      <p:cBhvr additive="base">
                                        <p:cTn id="58" dur="500" fill="hold"/>
                                        <p:tgtEl>
                                          <p:spTgt spid="4"/>
                                        </p:tgtEl>
                                        <p:attrNameLst>
                                          <p:attrName>ppt_y</p:attrName>
                                        </p:attrNameLst>
                                      </p:cBhvr>
                                      <p:tavLst>
                                        <p:tav tm="0">
                                          <p:val>
                                            <p:strVal val="#ppt_y"/>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5" grpId="0" autoUpdateAnimBg="0"/>
      <p:bldP spid="14346" grpId="0" autoUpdateAnimBg="0"/>
      <p:bldP spid="14347" grpId="0" autoUpdateAnimBg="0"/>
      <p:bldP spid="14348" grpId="0" autoUpdateAnimBg="0"/>
      <p:bldP spid="2" grpId="0" autoUpdateAnimBg="0"/>
      <p:bldP spid="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E37E0F83-7A4D-4563-BA27-A49CDA6E20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دينونة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23</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1-39، مرقس 12: 38-40، لوقا 20: 45-47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يعلن المسيح سلسلة من الويلات على الفريسيين بغرض تحديد الأسباب التي تجعل دينونة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الله تأتي عليهم وعلى نظامهم الفريسي المرائي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6379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تعليمات عند الخزانة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12: 41-44، لوقا 21: 1-4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يباين المسيح ما بين الممارسات المنافقة غير الأمينة للفريسيين مع الإلتزام الضحي لأرملة فقيرة ليظهر أنها كانت تلميذة حقيقية ستدخل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81280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حياة المسيح</a:t>
            </a:r>
            <a:r>
              <a:rPr lang="en-US" sz="2800" dirty="0">
                <a:solidFill>
                  <a:srgbClr val="FFFFFF"/>
                </a:solidFill>
                <a:ea typeface="ＭＳ Ｐゴシック" charset="0"/>
              </a:rPr>
              <a:t>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b="1" dirty="0">
                <a:solidFill>
                  <a:srgbClr val="800000"/>
                </a:solidFill>
                <a:latin typeface="Arial" panose="020B0604020202020204" pitchFamily="34" charset="0"/>
                <a:ea typeface="ＭＳ Ｐゴシック" charset="0"/>
                <a:cs typeface="Arial" panose="020B0604020202020204" pitchFamily="34" charset="0"/>
              </a:rPr>
              <a:t>السبعون أسبوعاً في دانيال</a:t>
            </a:r>
            <a:br>
              <a:rPr lang="en-US" altLang="ja-JP" sz="4800" b="1" dirty="0">
                <a:solidFill>
                  <a:srgbClr val="800000"/>
                </a:solidFill>
                <a:latin typeface="Arial" panose="020B0604020202020204" pitchFamily="34" charset="0"/>
                <a:ea typeface="ＭＳ Ｐゴシック" charset="0"/>
                <a:cs typeface="Arial" panose="020B0604020202020204" pitchFamily="34" charset="0"/>
              </a:rPr>
            </a:br>
            <a:r>
              <a:rPr lang="en-US" altLang="ja-JP" sz="3200" b="1" dirty="0">
                <a:solidFill>
                  <a:srgbClr val="800000"/>
                </a:solidFill>
                <a:latin typeface="Arial" panose="020B0604020202020204" pitchFamily="34" charset="0"/>
                <a:ea typeface="ＭＳ Ｐゴシック" charset="0"/>
                <a:cs typeface="Arial" panose="020B0604020202020204" pitchFamily="34" charset="0"/>
              </a:rPr>
              <a:t>(</a:t>
            </a:r>
            <a:r>
              <a:rPr lang="ar-SA" altLang="ja-JP" sz="3200" b="1" dirty="0">
                <a:solidFill>
                  <a:srgbClr val="800000"/>
                </a:solidFill>
                <a:latin typeface="Arial" panose="020B0604020202020204" pitchFamily="34" charset="0"/>
                <a:ea typeface="ＭＳ Ｐゴシック" charset="0"/>
                <a:cs typeface="Arial" panose="020B0604020202020204" pitchFamily="34" charset="0"/>
              </a:rPr>
              <a:t>دانيال ٩: ٢٤-٢٧</a:t>
            </a:r>
            <a:r>
              <a:rPr lang="en-US" altLang="ja-JP" sz="3200" b="1" dirty="0">
                <a:solidFill>
                  <a:srgbClr val="800000"/>
                </a:solidFill>
                <a:latin typeface="Arial" panose="020B0604020202020204" pitchFamily="34" charset="0"/>
                <a:ea typeface="ＭＳ Ｐゴシック" charset="0"/>
                <a:cs typeface="Arial" panose="020B0604020202020204" pitchFamily="34" charset="0"/>
              </a:rPr>
              <a:t>)</a:t>
            </a:r>
            <a:endParaRPr lang="en-US" sz="32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٤٤٤ ق.م</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563210" name="Text Box 10"/>
          <p:cNvSpPr txBox="1">
            <a:spLocks noChangeArrowheads="1"/>
          </p:cNvSpPr>
          <p:nvPr/>
        </p:nvSpPr>
        <p:spPr bwMode="auto">
          <a:xfrm>
            <a:off x="2987675" y="6381328"/>
            <a:ext cx="129540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٣٣م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٦٩ اسبوعا</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٣٣٢</a:t>
            </a: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 Ludwigson, </a:t>
            </a:r>
            <a:r>
              <a:rPr kumimoji="0" lang="en-US" sz="1400" b="1" i="1"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 Survey of Bible Prophecy</a:t>
            </a:r>
            <a:r>
              <a:rPr kumimoji="0" lang="en-US" sz="1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(Grand Rapids: Zondervan, 1975), 49</a:t>
            </a:r>
          </a:p>
        </p:txBody>
      </p:sp>
    </p:spTree>
    <p:extLst>
      <p:ext uri="{BB962C8B-B14F-4D97-AF65-F5344CB8AC3E}">
        <p14:creationId xmlns:p14="http://schemas.microsoft.com/office/powerpoint/2010/main" val="9289498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1638</TotalTime>
  <Words>3738</Words>
  <Application>Microsoft Macintosh PowerPoint</Application>
  <PresentationFormat>On-screen Show (4:3)</PresentationFormat>
  <Paragraphs>476</Paragraphs>
  <Slides>83</Slides>
  <Notes>60</Notes>
  <HiddenSlides>0</HiddenSlides>
  <MMClips>0</MMClips>
  <ScaleCrop>false</ScaleCrop>
  <HeadingPairs>
    <vt:vector size="6" baseType="variant">
      <vt:variant>
        <vt:lpstr>Fonts Used</vt:lpstr>
      </vt:variant>
      <vt:variant>
        <vt:i4>14</vt:i4>
      </vt:variant>
      <vt:variant>
        <vt:lpstr>Theme</vt:lpstr>
      </vt:variant>
      <vt:variant>
        <vt:i4>23</vt:i4>
      </vt:variant>
      <vt:variant>
        <vt:lpstr>Slide Titles</vt:lpstr>
      </vt:variant>
      <vt:variant>
        <vt:i4>83</vt:i4>
      </vt:variant>
    </vt:vector>
  </HeadingPairs>
  <TitlesOfParts>
    <vt:vector size="120" baseType="lpstr">
      <vt:lpstr>ＭＳ Ｐゴシック</vt:lpstr>
      <vt:lpstr>Times</vt:lpstr>
      <vt:lpstr>Arial</vt:lpstr>
      <vt:lpstr>Avenir Black</vt:lpstr>
      <vt:lpstr>Calibri</vt:lpstr>
      <vt:lpstr>Calibri Light</vt:lpstr>
      <vt:lpstr>Comic Sans MS</vt:lpstr>
      <vt:lpstr>Helvetica</vt:lpstr>
      <vt:lpstr>Helvetica Neue</vt:lpstr>
      <vt:lpstr>Lucida Grande</vt:lpstr>
      <vt:lpstr>Tahoma</vt:lpstr>
      <vt:lpstr>Times New Roman</vt:lpstr>
      <vt:lpstr>Traditional Arabic</vt:lpstr>
      <vt:lpstr>Wingdings</vt:lpstr>
      <vt:lpstr>Office Theme</vt:lpstr>
      <vt:lpstr>1_Office Theme</vt:lpstr>
      <vt:lpstr>3_Orbit</vt:lpstr>
      <vt:lpstr>Default Design</vt:lpstr>
      <vt:lpstr>11_Office Theme</vt:lpstr>
      <vt:lpstr>2_Office Theme</vt:lpstr>
      <vt:lpstr>49_Blank Presentation</vt:lpstr>
      <vt:lpstr>3_Office Theme</vt:lpstr>
      <vt:lpstr>2_Default Design</vt:lpstr>
      <vt:lpstr>3_Mountain</vt:lpstr>
      <vt:lpstr>1_Mountain</vt:lpstr>
      <vt:lpstr>3_Default Design</vt:lpstr>
      <vt:lpstr>1_Ribbons</vt:lpstr>
      <vt:lpstr>Fireball</vt:lpstr>
      <vt:lpstr>6_Beam</vt:lpstr>
      <vt:lpstr>2_Bar Code</vt:lpstr>
      <vt:lpstr>2_Curtain Call</vt:lpstr>
      <vt:lpstr>Ribbons</vt:lpstr>
      <vt:lpstr>1_Beam</vt:lpstr>
      <vt:lpstr>Beam</vt:lpstr>
      <vt:lpstr>4_Beam</vt:lpstr>
      <vt:lpstr>13_Default Design</vt:lpstr>
      <vt:lpstr>46_Blank Presentation</vt:lpstr>
      <vt:lpstr>PowerPoint Presentation</vt:lpstr>
      <vt:lpstr>ملخص كتاب بنتيكوست</vt:lpstr>
      <vt:lpstr>زيادة الاستقطاب</vt:lpstr>
      <vt:lpstr>فترات عظيمة في حياة المسيح</vt:lpstr>
      <vt:lpstr>PowerPoint Presentation</vt:lpstr>
      <vt:lpstr>سبيَيْن استغرق كلٌّ منهما ٧٠ سنة</vt:lpstr>
      <vt:lpstr>ملخص الإصحاح 9</vt:lpstr>
      <vt:lpstr>سبيين 70 سنة</vt:lpstr>
      <vt:lpstr>السبعون أسبوعاً في دانيال (دانيال ٩: ٢٤-٢٧)</vt:lpstr>
      <vt:lpstr>قبل إغلاق الستارة (9: 24)</vt:lpstr>
      <vt:lpstr>أزمنة الأمم (لوقا 12: 24)</vt:lpstr>
      <vt:lpstr>دانيال 9: 25-27</vt:lpstr>
      <vt:lpstr>التقويم اليهودي</vt:lpstr>
      <vt:lpstr>قرارات السبعين أسبوعًا</vt:lpstr>
      <vt:lpstr>قرارات السبعين أسبوعًا</vt:lpstr>
      <vt:lpstr>لوقا ١٩ : ٤١-٤٢</vt:lpstr>
      <vt:lpstr>لوقا ١٩ : ٤٣-٤٤</vt:lpstr>
      <vt:lpstr>أحداث يوحنَّا 12</vt:lpstr>
      <vt:lpstr>PowerPoint Presentation</vt:lpstr>
      <vt:lpstr>أورشليم خلال  خدمة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Palm Sunday</vt:lpstr>
      <vt:lpstr>Palm Sunday</vt:lpstr>
      <vt:lpstr>الشعانين إلى الصليب</vt:lpstr>
      <vt:lpstr>الدخول الإنتصاري</vt:lpstr>
      <vt:lpstr>الدخول الإنتصاري</vt:lpstr>
      <vt:lpstr>الدخول الإنتصاري</vt:lpstr>
      <vt:lpstr>الروح القدس يغادر ويرجع</vt:lpstr>
      <vt:lpstr>الشعانين إلى الشعانين</vt:lpstr>
      <vt:lpstr> ما هو الأمر الجيد بخصوص الجمعة العظيمة؟</vt:lpstr>
      <vt:lpstr> كيف يكون موت المسيح أفضل من أي ذبيحة؟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35</cp:revision>
  <dcterms:created xsi:type="dcterms:W3CDTF">2018-02-05T03:13:19Z</dcterms:created>
  <dcterms:modified xsi:type="dcterms:W3CDTF">2024-04-06T07:22:56Z</dcterms:modified>
</cp:coreProperties>
</file>