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theme/theme20.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3" r:id="rId7"/>
    <p:sldMasterId id="2147483757" r:id="rId8"/>
    <p:sldMasterId id="2147483769" r:id="rId9"/>
    <p:sldMasterId id="2147483771" r:id="rId10"/>
    <p:sldMasterId id="2147483783" r:id="rId11"/>
    <p:sldMasterId id="2147483796" r:id="rId12"/>
    <p:sldMasterId id="2147483808" r:id="rId13"/>
    <p:sldMasterId id="2147483831" r:id="rId14"/>
    <p:sldMasterId id="2147483843" r:id="rId15"/>
    <p:sldMasterId id="2147483857" r:id="rId16"/>
    <p:sldMasterId id="2147483869" r:id="rId17"/>
    <p:sldMasterId id="2147483882" r:id="rId18"/>
    <p:sldMasterId id="2147483895" r:id="rId19"/>
    <p:sldMasterId id="2147483907" r:id="rId20"/>
    <p:sldMasterId id="2147483909" r:id="rId21"/>
  </p:sldMasterIdLst>
  <p:notesMasterIdLst>
    <p:notesMasterId r:id="rId174"/>
  </p:notesMasterIdLst>
  <p:sldIdLst>
    <p:sldId id="256" r:id="rId22"/>
    <p:sldId id="5338" r:id="rId23"/>
    <p:sldId id="5347" r:id="rId24"/>
    <p:sldId id="5339" r:id="rId25"/>
    <p:sldId id="257" r:id="rId26"/>
    <p:sldId id="258" r:id="rId27"/>
    <p:sldId id="259" r:id="rId28"/>
    <p:sldId id="260" r:id="rId29"/>
    <p:sldId id="261" r:id="rId30"/>
    <p:sldId id="5412" r:id="rId31"/>
    <p:sldId id="5408" r:id="rId32"/>
    <p:sldId id="5413" r:id="rId33"/>
    <p:sldId id="5410" r:id="rId34"/>
    <p:sldId id="5414" r:id="rId35"/>
    <p:sldId id="296" r:id="rId36"/>
    <p:sldId id="279" r:id="rId37"/>
    <p:sldId id="280"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 id="328" r:id="rId85"/>
    <p:sldId id="262" r:id="rId86"/>
    <p:sldId id="263" r:id="rId87"/>
    <p:sldId id="264" r:id="rId88"/>
    <p:sldId id="265" r:id="rId89"/>
    <p:sldId id="275" r:id="rId90"/>
    <p:sldId id="329" r:id="rId91"/>
    <p:sldId id="330" r:id="rId92"/>
    <p:sldId id="5409" r:id="rId93"/>
    <p:sldId id="332" r:id="rId94"/>
    <p:sldId id="333" r:id="rId95"/>
    <p:sldId id="334" r:id="rId96"/>
    <p:sldId id="335" r:id="rId97"/>
    <p:sldId id="336" r:id="rId98"/>
    <p:sldId id="337" r:id="rId99"/>
    <p:sldId id="338" r:id="rId100"/>
    <p:sldId id="339" r:id="rId101"/>
    <p:sldId id="5407" r:id="rId102"/>
    <p:sldId id="341" r:id="rId103"/>
    <p:sldId id="5411" r:id="rId104"/>
    <p:sldId id="343" r:id="rId105"/>
    <p:sldId id="344" r:id="rId106"/>
    <p:sldId id="345" r:id="rId107"/>
    <p:sldId id="346" r:id="rId108"/>
    <p:sldId id="347" r:id="rId109"/>
    <p:sldId id="348" r:id="rId110"/>
    <p:sldId id="349" r:id="rId111"/>
    <p:sldId id="350" r:id="rId112"/>
    <p:sldId id="351" r:id="rId113"/>
    <p:sldId id="352" r:id="rId114"/>
    <p:sldId id="353" r:id="rId115"/>
    <p:sldId id="354" r:id="rId116"/>
    <p:sldId id="355" r:id="rId117"/>
    <p:sldId id="356" r:id="rId118"/>
    <p:sldId id="357" r:id="rId119"/>
    <p:sldId id="358" r:id="rId120"/>
    <p:sldId id="359" r:id="rId121"/>
    <p:sldId id="360" r:id="rId122"/>
    <p:sldId id="361" r:id="rId123"/>
    <p:sldId id="362" r:id="rId124"/>
    <p:sldId id="363" r:id="rId125"/>
    <p:sldId id="364" r:id="rId126"/>
    <p:sldId id="365" r:id="rId127"/>
    <p:sldId id="366" r:id="rId128"/>
    <p:sldId id="367" r:id="rId129"/>
    <p:sldId id="368" r:id="rId130"/>
    <p:sldId id="852" r:id="rId131"/>
    <p:sldId id="370" r:id="rId132"/>
    <p:sldId id="371" r:id="rId133"/>
    <p:sldId id="372" r:id="rId134"/>
    <p:sldId id="856" r:id="rId135"/>
    <p:sldId id="374" r:id="rId136"/>
    <p:sldId id="375" r:id="rId137"/>
    <p:sldId id="2389" r:id="rId138"/>
    <p:sldId id="377" r:id="rId139"/>
    <p:sldId id="378" r:id="rId140"/>
    <p:sldId id="379" r:id="rId141"/>
    <p:sldId id="380" r:id="rId142"/>
    <p:sldId id="381" r:id="rId143"/>
    <p:sldId id="382" r:id="rId144"/>
    <p:sldId id="383" r:id="rId145"/>
    <p:sldId id="276" r:id="rId146"/>
    <p:sldId id="266" r:id="rId147"/>
    <p:sldId id="267" r:id="rId148"/>
    <p:sldId id="268" r:id="rId149"/>
    <p:sldId id="269" r:id="rId150"/>
    <p:sldId id="270" r:id="rId151"/>
    <p:sldId id="271" r:id="rId152"/>
    <p:sldId id="384" r:id="rId153"/>
    <p:sldId id="385" r:id="rId154"/>
    <p:sldId id="386" r:id="rId155"/>
    <p:sldId id="387" r:id="rId156"/>
    <p:sldId id="5416" r:id="rId157"/>
    <p:sldId id="5417" r:id="rId158"/>
    <p:sldId id="5418" r:id="rId159"/>
    <p:sldId id="5419" r:id="rId160"/>
    <p:sldId id="5420" r:id="rId161"/>
    <p:sldId id="5421" r:id="rId162"/>
    <p:sldId id="5422" r:id="rId163"/>
    <p:sldId id="395" r:id="rId164"/>
    <p:sldId id="272" r:id="rId165"/>
    <p:sldId id="273" r:id="rId166"/>
    <p:sldId id="274" r:id="rId167"/>
    <p:sldId id="277" r:id="rId168"/>
    <p:sldId id="278" r:id="rId169"/>
    <p:sldId id="5415" r:id="rId170"/>
    <p:sldId id="824" r:id="rId171"/>
    <p:sldId id="396" r:id="rId172"/>
    <p:sldId id="397" r:id="rId1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5D5CC4-AF67-47F4-8387-8A6F162E9359}">
          <p14:sldIdLst>
            <p14:sldId id="256"/>
            <p14:sldId id="5338"/>
            <p14:sldId id="5347"/>
            <p14:sldId id="5339"/>
          </p14:sldIdLst>
        </p14:section>
        <p14:section name="A. Withdrawal from Judea" id="{581D1DE3-D8C7-4AB4-A8C8-CA55A38CEA8B}">
          <p14:sldIdLst>
            <p14:sldId id="257"/>
          </p14:sldIdLst>
        </p14:section>
        <p14:section name="B. Instruction Concerning Entrance into the Kingdom" id="{9DA7B21E-2804-441E-A057-FFFC31365D65}">
          <p14:sldIdLst>
            <p14:sldId id="258"/>
          </p14:sldIdLst>
        </p14:section>
        <p14:section name="C. Instruction in a Pharisee's House" id="{6915EB9C-5413-486D-A1FE-81703E25D126}">
          <p14:sldIdLst>
            <p14:sldId id="259"/>
          </p14:sldIdLst>
        </p14:section>
        <p14:section name="D. Instruction Concerning Discipleship" id="{1855443E-2C8D-4089-9AA9-887BC7CDC5B0}">
          <p14:sldIdLst>
            <p14:sldId id="260"/>
          </p14:sldIdLst>
        </p14:section>
        <p14:section name="E. Instruction Concerning God's Attitude towards Sinners" id="{0A630CAD-1DCF-4077-8D1E-91A0039AF241}">
          <p14:sldIdLst>
            <p14:sldId id="261"/>
            <p14:sldId id="5412"/>
            <p14:sldId id="5408"/>
            <p14:sldId id="5413"/>
            <p14:sldId id="5410"/>
            <p14:sldId id="5414"/>
            <p14:sldId id="296"/>
            <p14:sldId id="279"/>
            <p14:sldId id="280"/>
            <p14:sldId id="281"/>
            <p14:sldId id="282"/>
            <p14:sldId id="283"/>
            <p14:sldId id="284"/>
            <p14:sldId id="285"/>
            <p14:sldId id="286"/>
            <p14:sldId id="287"/>
            <p14:sldId id="288"/>
            <p14:sldId id="289"/>
            <p14:sldId id="290"/>
            <p14:sldId id="291"/>
            <p14:sldId id="292"/>
            <p14:sldId id="293"/>
            <p14:sldId id="294"/>
            <p14:sldId id="295"/>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28"/>
          </p14:sldIdLst>
        </p14:section>
        <p14:section name="F. Instruction Concerning Wealth" id="{2034B58C-80E5-465F-A946-4D8E92F41EF2}">
          <p14:sldIdLst>
            <p14:sldId id="262"/>
          </p14:sldIdLst>
        </p14:section>
        <p14:section name="G. Instruction Concerning Forgiveness" id="{F5464BAE-3B60-4694-9ABD-DDB6D94D529A}">
          <p14:sldIdLst>
            <p14:sldId id="263"/>
          </p14:sldIdLst>
        </p14:section>
        <p14:section name="H. Instruction Concerning Service" id="{CACD4636-E553-40BB-8B72-F167FDAE8882}">
          <p14:sldIdLst>
            <p14:sldId id="264"/>
          </p14:sldIdLst>
        </p14:section>
        <p14:section name="I. The Raising of Lazarus" id="{1A836CA8-BE44-41C3-A621-01BD4C262406}">
          <p14:sldIdLst>
            <p14:sldId id="265"/>
            <p14:sldId id="275"/>
            <p14:sldId id="329"/>
            <p14:sldId id="330"/>
            <p14:sldId id="5409"/>
            <p14:sldId id="332"/>
            <p14:sldId id="333"/>
            <p14:sldId id="334"/>
            <p14:sldId id="335"/>
            <p14:sldId id="336"/>
            <p14:sldId id="337"/>
            <p14:sldId id="338"/>
            <p14:sldId id="339"/>
            <p14:sldId id="5407"/>
            <p14:sldId id="341"/>
            <p14:sldId id="5411"/>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852"/>
            <p14:sldId id="370"/>
            <p14:sldId id="371"/>
            <p14:sldId id="372"/>
            <p14:sldId id="856"/>
            <p14:sldId id="374"/>
            <p14:sldId id="375"/>
            <p14:sldId id="2389"/>
            <p14:sldId id="377"/>
            <p14:sldId id="378"/>
            <p14:sldId id="379"/>
            <p14:sldId id="380"/>
            <p14:sldId id="381"/>
            <p14:sldId id="382"/>
            <p14:sldId id="383"/>
            <p14:sldId id="276"/>
          </p14:sldIdLst>
        </p14:section>
        <p14:section name="J. Instruction Concerning Thankfulness" id="{61948DF1-0434-4FFD-A61D-786C41858B80}">
          <p14:sldIdLst>
            <p14:sldId id="266"/>
          </p14:sldIdLst>
        </p14:section>
        <p14:section name="K. Instruction Concerning His Coming" id="{5DCD3A16-D3E4-4B7E-9797-18390983DEA1}">
          <p14:sldIdLst>
            <p14:sldId id="267"/>
          </p14:sldIdLst>
        </p14:section>
        <p14:section name="L. Instruction Concerning Prayer" id="{020933A7-E30B-42D9-9639-B29571B0EB28}">
          <p14:sldIdLst>
            <p14:sldId id="268"/>
          </p14:sldIdLst>
        </p14:section>
        <p14:section name="M. Instruction Concerning Divorce" id="{92836C33-0A6E-46A1-8677-7867A0F2DF7E}">
          <p14:sldIdLst>
            <p14:sldId id="269"/>
          </p14:sldIdLst>
        </p14:section>
        <p14:section name="N. Instruction Concerning Entrance into the Kingdom" id="{964D8078-EB5F-4C5A-A180-D25A3CF5E095}">
          <p14:sldIdLst>
            <p14:sldId id="270"/>
          </p14:sldIdLst>
        </p14:section>
        <p14:section name="O. Instruction Concerning Eternal Life" id="{B4BE6C37-D39D-432E-ADE5-9B916B21CE4F}">
          <p14:sldIdLst>
            <p14:sldId id="271"/>
            <p14:sldId id="384"/>
            <p14:sldId id="385"/>
            <p14:sldId id="386"/>
            <p14:sldId id="387"/>
            <p14:sldId id="5416"/>
            <p14:sldId id="5417"/>
            <p14:sldId id="5418"/>
            <p14:sldId id="5419"/>
            <p14:sldId id="5420"/>
            <p14:sldId id="5421"/>
            <p14:sldId id="5422"/>
            <p14:sldId id="395"/>
          </p14:sldIdLst>
        </p14:section>
        <p14:section name="P. Instruction Concerning His Death" id="{D05B3D20-B6AD-49DA-94AA-192CBB113948}">
          <p14:sldIdLst>
            <p14:sldId id="272"/>
          </p14:sldIdLst>
        </p14:section>
        <p14:section name="Q. Instruction Concerning Israel's Need" id="{CB907450-4762-4E99-A142-6C364821D919}">
          <p14:sldIdLst>
            <p14:sldId id="273"/>
          </p14:sldIdLst>
        </p14:section>
        <p14:section name="R. Instruction Concerning the Kingdom Program" id="{58414BE4-A464-43C5-91C0-01D91ABAB485}">
          <p14:sldIdLst>
            <p14:sldId id="274"/>
            <p14:sldId id="277"/>
            <p14:sldId id="278"/>
            <p14:sldId id="5415"/>
            <p14:sldId id="824"/>
            <p14:sldId id="396"/>
            <p14:sldId id="3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94" autoAdjust="0"/>
    <p:restoredTop sz="53905" autoAdjust="0"/>
  </p:normalViewPr>
  <p:slideViewPr>
    <p:cSldViewPr snapToGrid="0">
      <p:cViewPr varScale="1">
        <p:scale>
          <a:sx n="90" d="100"/>
          <a:sy n="90" d="100"/>
        </p:scale>
        <p:origin x="320" y="200"/>
      </p:cViewPr>
      <p:guideLst>
        <p:guide orient="horz" pos="2160"/>
        <p:guide pos="2880"/>
      </p:guideLst>
    </p:cSldViewPr>
  </p:slideViewPr>
  <p:notesTextViewPr>
    <p:cViewPr>
      <p:scale>
        <a:sx n="1" d="1"/>
        <a:sy n="1" d="1"/>
      </p:scale>
      <p:origin x="0" y="0"/>
    </p:cViewPr>
  </p:notesTextViewPr>
  <p:sorterViewPr>
    <p:cViewPr varScale="1">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63" Type="http://schemas.openxmlformats.org/officeDocument/2006/relationships/slide" Target="slides/slide42.xml"/><Relationship Id="rId84" Type="http://schemas.openxmlformats.org/officeDocument/2006/relationships/slide" Target="slides/slide63.xml"/><Relationship Id="rId138" Type="http://schemas.openxmlformats.org/officeDocument/2006/relationships/slide" Target="slides/slide117.xml"/><Relationship Id="rId159" Type="http://schemas.openxmlformats.org/officeDocument/2006/relationships/slide" Target="slides/slide138.xml"/><Relationship Id="rId170" Type="http://schemas.openxmlformats.org/officeDocument/2006/relationships/slide" Target="slides/slide149.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53" Type="http://schemas.openxmlformats.org/officeDocument/2006/relationships/slide" Target="slides/slide32.xml"/><Relationship Id="rId74" Type="http://schemas.openxmlformats.org/officeDocument/2006/relationships/slide" Target="slides/slide53.xml"/><Relationship Id="rId128" Type="http://schemas.openxmlformats.org/officeDocument/2006/relationships/slide" Target="slides/slide107.xml"/><Relationship Id="rId149" Type="http://schemas.openxmlformats.org/officeDocument/2006/relationships/slide" Target="slides/slide128.xml"/><Relationship Id="rId5" Type="http://schemas.openxmlformats.org/officeDocument/2006/relationships/slideMaster" Target="slideMasters/slideMaster5.xml"/><Relationship Id="rId95" Type="http://schemas.openxmlformats.org/officeDocument/2006/relationships/slide" Target="slides/slide74.xml"/><Relationship Id="rId160" Type="http://schemas.openxmlformats.org/officeDocument/2006/relationships/slide" Target="slides/slide139.xml"/><Relationship Id="rId22" Type="http://schemas.openxmlformats.org/officeDocument/2006/relationships/slide" Target="slides/slide1.xml"/><Relationship Id="rId43" Type="http://schemas.openxmlformats.org/officeDocument/2006/relationships/slide" Target="slides/slide22.xml"/><Relationship Id="rId64" Type="http://schemas.openxmlformats.org/officeDocument/2006/relationships/slide" Target="slides/slide43.xml"/><Relationship Id="rId118" Type="http://schemas.openxmlformats.org/officeDocument/2006/relationships/slide" Target="slides/slide97.xml"/><Relationship Id="rId139" Type="http://schemas.openxmlformats.org/officeDocument/2006/relationships/slide" Target="slides/slide118.xml"/><Relationship Id="rId85" Type="http://schemas.openxmlformats.org/officeDocument/2006/relationships/slide" Target="slides/slide64.xml"/><Relationship Id="rId150" Type="http://schemas.openxmlformats.org/officeDocument/2006/relationships/slide" Target="slides/slide129.xml"/><Relationship Id="rId171" Type="http://schemas.openxmlformats.org/officeDocument/2006/relationships/slide" Target="slides/slide150.xml"/><Relationship Id="rId12" Type="http://schemas.openxmlformats.org/officeDocument/2006/relationships/slideMaster" Target="slideMasters/slideMaster12.xml"/><Relationship Id="rId33" Type="http://schemas.openxmlformats.org/officeDocument/2006/relationships/slide" Target="slides/slide12.xml"/><Relationship Id="rId108" Type="http://schemas.openxmlformats.org/officeDocument/2006/relationships/slide" Target="slides/slide87.xml"/><Relationship Id="rId129" Type="http://schemas.openxmlformats.org/officeDocument/2006/relationships/slide" Target="slides/slide108.xml"/><Relationship Id="rId54" Type="http://schemas.openxmlformats.org/officeDocument/2006/relationships/slide" Target="slides/slide33.xml"/><Relationship Id="rId75" Type="http://schemas.openxmlformats.org/officeDocument/2006/relationships/slide" Target="slides/slide54.xml"/><Relationship Id="rId96" Type="http://schemas.openxmlformats.org/officeDocument/2006/relationships/slide" Target="slides/slide75.xml"/><Relationship Id="rId140" Type="http://schemas.openxmlformats.org/officeDocument/2006/relationships/slide" Target="slides/slide119.xml"/><Relationship Id="rId161" Type="http://schemas.openxmlformats.org/officeDocument/2006/relationships/slide" Target="slides/slide140.xml"/><Relationship Id="rId6" Type="http://schemas.openxmlformats.org/officeDocument/2006/relationships/slideMaster" Target="slideMasters/slideMaster6.xml"/><Relationship Id="rId23" Type="http://schemas.openxmlformats.org/officeDocument/2006/relationships/slide" Target="slides/slide2.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119" Type="http://schemas.openxmlformats.org/officeDocument/2006/relationships/slide" Target="slides/slide98.xml"/><Relationship Id="rId44" Type="http://schemas.openxmlformats.org/officeDocument/2006/relationships/slide" Target="slides/slide23.xml"/><Relationship Id="rId60" Type="http://schemas.openxmlformats.org/officeDocument/2006/relationships/slide" Target="slides/slide39.xml"/><Relationship Id="rId65" Type="http://schemas.openxmlformats.org/officeDocument/2006/relationships/slide" Target="slides/slide44.xml"/><Relationship Id="rId81" Type="http://schemas.openxmlformats.org/officeDocument/2006/relationships/slide" Target="slides/slide60.xml"/><Relationship Id="rId86" Type="http://schemas.openxmlformats.org/officeDocument/2006/relationships/slide" Target="slides/slide65.xml"/><Relationship Id="rId130" Type="http://schemas.openxmlformats.org/officeDocument/2006/relationships/slide" Target="slides/slide109.xml"/><Relationship Id="rId135" Type="http://schemas.openxmlformats.org/officeDocument/2006/relationships/slide" Target="slides/slide114.xml"/><Relationship Id="rId151" Type="http://schemas.openxmlformats.org/officeDocument/2006/relationships/slide" Target="slides/slide130.xml"/><Relationship Id="rId156" Type="http://schemas.openxmlformats.org/officeDocument/2006/relationships/slide" Target="slides/slide135.xml"/><Relationship Id="rId177" Type="http://schemas.openxmlformats.org/officeDocument/2006/relationships/theme" Target="theme/theme1.xml"/><Relationship Id="rId172" Type="http://schemas.openxmlformats.org/officeDocument/2006/relationships/slide" Target="slides/slide15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141" Type="http://schemas.openxmlformats.org/officeDocument/2006/relationships/slide" Target="slides/slide120.xml"/><Relationship Id="rId146" Type="http://schemas.openxmlformats.org/officeDocument/2006/relationships/slide" Target="slides/slide125.xml"/><Relationship Id="rId167" Type="http://schemas.openxmlformats.org/officeDocument/2006/relationships/slide" Target="slides/slide146.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162" Type="http://schemas.openxmlformats.org/officeDocument/2006/relationships/slide" Target="slides/slide14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tableStyles" Target="tableStyles.xml"/><Relationship Id="rId61" Type="http://schemas.openxmlformats.org/officeDocument/2006/relationships/slide" Target="slides/slide40.xml"/><Relationship Id="rId82" Type="http://schemas.openxmlformats.org/officeDocument/2006/relationships/slide" Target="slides/slide61.xml"/><Relationship Id="rId152" Type="http://schemas.openxmlformats.org/officeDocument/2006/relationships/slide" Target="slides/slide131.xml"/><Relationship Id="rId173" Type="http://schemas.openxmlformats.org/officeDocument/2006/relationships/slide" Target="slides/slide15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142" Type="http://schemas.openxmlformats.org/officeDocument/2006/relationships/slide" Target="slides/slide121.xml"/><Relationship Id="rId163" Type="http://schemas.openxmlformats.org/officeDocument/2006/relationships/slide" Target="slides/slide142.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20" Type="http://schemas.openxmlformats.org/officeDocument/2006/relationships/slideMaster" Target="slideMasters/slideMaster20.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88" Type="http://schemas.openxmlformats.org/officeDocument/2006/relationships/slide" Target="slides/slide67.xml"/><Relationship Id="rId111" Type="http://schemas.openxmlformats.org/officeDocument/2006/relationships/slide" Target="slides/slide90.xml"/><Relationship Id="rId132" Type="http://schemas.openxmlformats.org/officeDocument/2006/relationships/slide" Target="slides/slide111.xml"/><Relationship Id="rId153" Type="http://schemas.openxmlformats.org/officeDocument/2006/relationships/slide" Target="slides/slide132.xml"/><Relationship Id="rId174"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5.xml"/><Relationship Id="rId57" Type="http://schemas.openxmlformats.org/officeDocument/2006/relationships/slide" Target="slides/slide36.xml"/><Relationship Id="rId106" Type="http://schemas.openxmlformats.org/officeDocument/2006/relationships/slide" Target="slides/slide85.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78" Type="http://schemas.openxmlformats.org/officeDocument/2006/relationships/slide" Target="slides/slide57.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43" Type="http://schemas.openxmlformats.org/officeDocument/2006/relationships/slide" Target="slides/slide122.xml"/><Relationship Id="rId148" Type="http://schemas.openxmlformats.org/officeDocument/2006/relationships/slide" Target="slides/slide127.xml"/><Relationship Id="rId164" Type="http://schemas.openxmlformats.org/officeDocument/2006/relationships/slide" Target="slides/slide143.xml"/><Relationship Id="rId169" Type="http://schemas.openxmlformats.org/officeDocument/2006/relationships/slide" Target="slides/slide14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5.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90" Type="http://schemas.openxmlformats.org/officeDocument/2006/relationships/slide" Target="slides/slide69.xml"/><Relationship Id="rId165" Type="http://schemas.openxmlformats.org/officeDocument/2006/relationships/slide" Target="slides/slide144.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33C4E2-CACD-49FA-9B42-1163830FCC04}" type="datetimeFigureOut">
              <a:rPr lang="en-GB" smtClean="0"/>
              <a:pPr/>
              <a:t>30/03/2024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357491-AF78-4EAC-91FC-8D2D6145DAF5}" type="slidenum">
              <a:rPr lang="en-GB" smtClean="0"/>
              <a:pPr/>
              <a:t>‹#›</a:t>
            </a:fld>
            <a:endParaRPr lang="en-GB"/>
          </a:p>
        </p:txBody>
      </p:sp>
    </p:spTree>
    <p:extLst>
      <p:ext uri="{BB962C8B-B14F-4D97-AF65-F5344CB8AC3E}">
        <p14:creationId xmlns:p14="http://schemas.microsoft.com/office/powerpoint/2010/main" val="273464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إن عوائق الابتعاد تشكل عبئًا كبيرا، على الأغنان كما على الإنسان أيضًا.</a:t>
            </a:r>
          </a:p>
          <a:p>
            <a:pPr algn="r" rtl="1"/>
            <a:r>
              <a:rPr lang="ar-SA" b="1" dirty="0">
                <a:latin typeface="Arial" panose="020B0604020202020204" pitchFamily="34" charset="0"/>
                <a:cs typeface="Arial" panose="020B0604020202020204" pitchFamily="34" charset="0"/>
              </a:rPr>
              <a:t>مات كريس، الخروف المشهور بصوفه</a:t>
            </a:r>
          </a:p>
          <a:p>
            <a:pPr algn="r" rtl="1"/>
            <a:r>
              <a:rPr lang="ar-SA" b="1" dirty="0">
                <a:latin typeface="Arial" panose="020B0604020202020204" pitchFamily="34" charset="0"/>
                <a:cs typeface="Arial" panose="020B0604020202020204" pitchFamily="34" charset="0"/>
              </a:rPr>
              <a:t>بقلم إليزابيث وولف وسعيد أحمد، سي إن إن</a:t>
            </a:r>
          </a:p>
          <a:p>
            <a:pPr algn="r" rtl="1"/>
            <a:r>
              <a:rPr lang="ar-SA" b="1" dirty="0">
                <a:latin typeface="Arial" panose="020B0604020202020204" pitchFamily="34" charset="0"/>
                <a:cs typeface="Arial" panose="020B0604020202020204" pitchFamily="34" charset="0"/>
              </a:rPr>
              <a:t>تم التحديث في الساعة 1623 بتوقيت غربنتش، (0023 بتوقيت هونغ كونغ) 22 تشرين الأول 2019</a:t>
            </a:r>
          </a:p>
          <a:p>
            <a:pPr algn="r" rtl="1"/>
            <a:r>
              <a:rPr lang="ar-SA" b="1" dirty="0">
                <a:latin typeface="Arial" panose="020B0604020202020204" pitchFamily="34" charset="0"/>
                <a:cs typeface="Arial" panose="020B0604020202020204" pitchFamily="34" charset="0"/>
              </a:rPr>
              <a:t>مات الخروف كريس في موطنه  </a:t>
            </a:r>
            <a:r>
              <a:rPr lang="en-SG" b="1" dirty="0">
                <a:latin typeface="Arial" panose="020B0604020202020204" pitchFamily="34" charset="0"/>
                <a:cs typeface="Arial" panose="020B0604020202020204" pitchFamily="34" charset="0"/>
              </a:rPr>
              <a:t>Little Oak Sanctuary.</a:t>
            </a:r>
          </a:p>
          <a:p>
            <a:pPr algn="r" rtl="1"/>
            <a:r>
              <a:rPr lang="en-SG" b="1" dirty="0">
                <a:latin typeface="Arial" panose="020B0604020202020204" pitchFamily="34" charset="0"/>
                <a:cs typeface="Arial" panose="020B0604020202020204" pitchFamily="34" charset="0"/>
              </a:rPr>
              <a:t>(CNN) </a:t>
            </a:r>
            <a:r>
              <a:rPr lang="ar-SA" b="1" dirty="0">
                <a:latin typeface="Arial" panose="020B0604020202020204" pitchFamily="34" charset="0"/>
                <a:cs typeface="Arial" panose="020B0604020202020204" pitchFamily="34" charset="0"/>
              </a:rPr>
              <a:t>عاس الخروف، إذا صح القول، حياة كاملة ورقيقة، محبوبًا من قبل جميع معجبيه في جميع أنحاء العالم بسب صوفه الفريد.</a:t>
            </a:r>
          </a:p>
          <a:p>
            <a:pPr algn="r" rtl="1"/>
            <a:r>
              <a:rPr lang="ar-SA" b="1" dirty="0">
                <a:latin typeface="Arial" panose="020B0604020202020204" pitchFamily="34" charset="0"/>
                <a:cs typeface="Arial" panose="020B0604020202020204" pitchFamily="34" charset="0"/>
              </a:rPr>
              <a:t>مات في موطنه في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حيث كان يعيش منذ اعتلائه الشهرة في عام 2015.</a:t>
            </a:r>
          </a:p>
          <a:p>
            <a:pPr algn="r" rtl="1"/>
            <a:r>
              <a:rPr lang="ar-SA" b="1" dirty="0">
                <a:latin typeface="Arial" panose="020B0604020202020204" pitchFamily="34" charset="0"/>
                <a:cs typeface="Arial" panose="020B0604020202020204" pitchFamily="34" charset="0"/>
              </a:rPr>
              <a:t>في حين ينبغي تقدير كريس لصفاته المحبوبة العديدة – فكروا في عينيه اللطيفتين وأنفه المائل بلطف – فقد أصبح مشهورًا عالميًا بعد أن أصبح صاحب الرقم القياسي العالمي غير الرسمي في امتلاكه أكبر صوفٍ نامٍ.</a:t>
            </a:r>
          </a:p>
          <a:p>
            <a:pPr algn="r" rtl="1"/>
            <a:r>
              <a:rPr lang="ar-SA" b="1" dirty="0">
                <a:latin typeface="Arial" panose="020B0604020202020204" pitchFamily="34" charset="0"/>
                <a:cs typeface="Arial" panose="020B0604020202020204" pitchFamily="34" charset="0"/>
              </a:rPr>
              <a:t>تم العثور عليه خارج العاصمة الاسترالية، كانبيرا، مغطى بكمية من الصوف، ما يقرب من 90 رطلاً، حتى أنه بالكاد كان يستطيع المشي.</a:t>
            </a:r>
          </a:p>
          <a:p>
            <a:pPr algn="r" rtl="1"/>
            <a:r>
              <a:rPr lang="ar-SA" b="1" dirty="0">
                <a:latin typeface="Arial" panose="020B0604020202020204" pitchFamily="34" charset="0"/>
                <a:cs typeface="Arial" panose="020B0604020202020204" pitchFamily="34" charset="0"/>
              </a:rPr>
              <a:t>عندما تم العثور عليه، كان كريس يحمل على جسده ما يعادل سنوات من الصوف، مما جعل من الصعوبة عليه أن يمشي.</a:t>
            </a:r>
          </a:p>
          <a:p>
            <a:pPr algn="r" rtl="1"/>
            <a:r>
              <a:rPr lang="ar-SA" b="1" dirty="0">
                <a:latin typeface="Arial" panose="020B0604020202020204" pitchFamily="34" charset="0"/>
                <a:cs typeface="Arial" panose="020B0604020202020204" pitchFamily="34" charset="0"/>
              </a:rPr>
              <a:t>أعلنت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موت الخروف الأسطوري يوم الثلاثاء في في منشور على الفسبوك:</a:t>
            </a:r>
          </a:p>
          <a:p>
            <a:pPr algn="r" rtl="1"/>
            <a:r>
              <a:rPr lang="ar-SA" b="1" dirty="0">
                <a:latin typeface="Arial" panose="020B0604020202020204" pitchFamily="34" charset="0"/>
                <a:cs typeface="Arial" panose="020B0604020202020204" pitchFamily="34" charset="0"/>
              </a:rPr>
              <a:t>"نشعر بالحسرة لفقدان هذه الروح العذبة، والحكيمة، والودية،" كما جاء في المنشور.</a:t>
            </a:r>
          </a:p>
          <a:p>
            <a:pPr algn="r" rtl="1"/>
            <a:r>
              <a:rPr lang="ar-SA" b="1" dirty="0">
                <a:latin typeface="Arial" panose="020B0604020202020204" pitchFamily="34" charset="0"/>
                <a:cs typeface="Arial" panose="020B0604020202020204" pitchFamily="34" charset="0"/>
              </a:rPr>
              <a:t>حرصت </a:t>
            </a:r>
            <a:r>
              <a:rPr lang="en-SG" b="1" dirty="0">
                <a:latin typeface="Arial" panose="020B0604020202020204" pitchFamily="34" charset="0"/>
                <a:cs typeface="Arial" panose="020B0604020202020204" pitchFamily="34" charset="0"/>
              </a:rPr>
              <a:t>Little Oak Sanctuary </a:t>
            </a:r>
            <a:r>
              <a:rPr lang="ar-SA" b="1" dirty="0">
                <a:latin typeface="Arial" panose="020B0604020202020204" pitchFamily="34" charset="0"/>
                <a:cs typeface="Arial" panose="020B0604020202020204" pitchFamily="34" charset="0"/>
              </a:rPr>
              <a:t>على النظر إلى كريس أكثر من مجرد عرض مبهر مع احترامه كرفيق.</a:t>
            </a:r>
          </a:p>
          <a:p>
            <a:pPr algn="r" rtl="1"/>
            <a:r>
              <a:rPr lang="ar-SA" b="1" dirty="0">
                <a:latin typeface="Arial" panose="020B0604020202020204" pitchFamily="34" charset="0"/>
                <a:cs typeface="Arial" panose="020B0604020202020204" pitchFamily="34" charset="0"/>
              </a:rPr>
              <a:t>"لقد كان أكثر من هذا بكثير، بل وأكثر من ذلك بكثير،" كما قال المنشور. "وسوف نتذكره على كل ما كان عليه – شخصًا، وليس شيئًا – هنا معنا، وليس من أجلنا. أرقد بسلام عزيزي كريس." </a:t>
            </a:r>
          </a:p>
          <a:p>
            <a:pPr algn="r" rtl="1"/>
            <a:r>
              <a:rPr lang="ar-SA" b="1" dirty="0">
                <a:latin typeface="Arial" panose="020B0604020202020204" pitchFamily="34" charset="0"/>
                <a:cs typeface="Arial" panose="020B0604020202020204" pitchFamily="34" charset="0"/>
              </a:rPr>
              <a:t>أولئك الذين يريدون إعلان الحداد على وفاة كريس أن يشاهدوا الصوف المعروض في المتحف الوطني الاسترالي.</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916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values what people despise.</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15</a:t>
            </a:fld>
            <a:endParaRPr lang="en-GB"/>
          </a:p>
        </p:txBody>
      </p:sp>
    </p:spTree>
    <p:extLst>
      <p:ext uri="{BB962C8B-B14F-4D97-AF65-F5344CB8AC3E}">
        <p14:creationId xmlns:p14="http://schemas.microsoft.com/office/powerpoint/2010/main" val="3677451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814168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037A512-2F2C-B64C-AFA4-E9AA2483B6E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15:8 Woman with 10 silver coins.</a:t>
            </a:r>
          </a:p>
          <a:p>
            <a:r>
              <a:rPr lang="en-US" dirty="0">
                <a:ea typeface="ＭＳ Ｐゴシック" charset="0"/>
                <a:cs typeface="ＭＳ Ｐゴシック" charset="0"/>
              </a:rPr>
              <a:t>Most think that the silver coin (drachma) the woman lost was from the adornment of coins that women wore around her head and would have been her dowry. If so it was poor woman</a:t>
            </a:r>
            <a:r>
              <a:rPr lang="fr-FR" altLang="ja-JP" dirty="0">
                <a:ea typeface="ＭＳ Ｐゴシック" charset="0"/>
                <a:cs typeface="ＭＳ Ｐゴシック" charset="0"/>
              </a:rPr>
              <a:t>'</a:t>
            </a:r>
            <a:r>
              <a:rPr lang="en-US" altLang="ja-JP" dirty="0">
                <a:ea typeface="ＭＳ Ｐゴシック" charset="0"/>
                <a:cs typeface="ＭＳ Ｐゴシック" charset="0"/>
              </a:rPr>
              <a:t>s dowry as a drachma was a day</a:t>
            </a:r>
            <a:r>
              <a:rPr lang="fr-FR" altLang="ja-JP" dirty="0">
                <a:ea typeface="ＭＳ Ｐゴシック" charset="0"/>
                <a:cs typeface="ＭＳ Ｐゴシック" charset="0"/>
              </a:rPr>
              <a:t>'</a:t>
            </a:r>
            <a:r>
              <a:rPr lang="en-US" altLang="ja-JP" dirty="0">
                <a:ea typeface="ＭＳ Ｐゴシック" charset="0"/>
                <a:cs typeface="ＭＳ Ｐゴシック" charset="0"/>
              </a:rPr>
              <a:t>s salary for a peasant working for someone else. In the culture of the time, loss of a coin from a dowry could represent unfaithfulness and this would bring real shame and disgrace to her family and husband.</a:t>
            </a:r>
            <a:endParaRPr lang="en-US" dirty="0">
              <a:ea typeface="ＭＳ Ｐゴシック" charset="0"/>
              <a:cs typeface="ＭＳ Ｐゴシック" charset="0"/>
            </a:endParaRPr>
          </a:p>
        </p:txBody>
      </p:sp>
    </p:spTree>
    <p:extLst>
      <p:ext uri="{BB962C8B-B14F-4D97-AF65-F5344CB8AC3E}">
        <p14:creationId xmlns:p14="http://schemas.microsoft.com/office/powerpoint/2010/main" val="589955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421D1CD-DB37-C742-820D-096BF9EEB55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shown with coin missing.</a:t>
            </a:r>
          </a:p>
        </p:txBody>
      </p:sp>
    </p:spTree>
    <p:extLst>
      <p:ext uri="{BB962C8B-B14F-4D97-AF65-F5344CB8AC3E}">
        <p14:creationId xmlns:p14="http://schemas.microsoft.com/office/powerpoint/2010/main" val="3497168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extLst>
      <p:ext uri="{BB962C8B-B14F-4D97-AF65-F5344CB8AC3E}">
        <p14:creationId xmlns:p14="http://schemas.microsoft.com/office/powerpoint/2010/main" val="3834083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470D551-2EE7-614D-8B08-5DEC429400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wonders where she may have lost it.</a:t>
            </a:r>
          </a:p>
        </p:txBody>
      </p:sp>
    </p:spTree>
    <p:extLst>
      <p:ext uri="{BB962C8B-B14F-4D97-AF65-F5344CB8AC3E}">
        <p14:creationId xmlns:p14="http://schemas.microsoft.com/office/powerpoint/2010/main" val="3631099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extLst>
      <p:ext uri="{BB962C8B-B14F-4D97-AF65-F5344CB8AC3E}">
        <p14:creationId xmlns:p14="http://schemas.microsoft.com/office/powerpoint/2010/main" val="40112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C4EE2F3-BCAB-934A-BEF5-8C4C89CCC55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in courtyard.</a:t>
            </a:r>
          </a:p>
        </p:txBody>
      </p:sp>
    </p:spTree>
    <p:extLst>
      <p:ext uri="{BB962C8B-B14F-4D97-AF65-F5344CB8AC3E}">
        <p14:creationId xmlns:p14="http://schemas.microsoft.com/office/powerpoint/2010/main" val="15498834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292DF2-F16F-9E42-9157-36B18DEEBE6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floor.</a:t>
            </a:r>
          </a:p>
        </p:txBody>
      </p:sp>
    </p:spTree>
    <p:extLst>
      <p:ext uri="{BB962C8B-B14F-4D97-AF65-F5344CB8AC3E}">
        <p14:creationId xmlns:p14="http://schemas.microsoft.com/office/powerpoint/2010/main" val="2814050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441ED6A-7263-3D4D-83EE-15C19E9E97E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lights lamp and searches house. Many poor homes had very small windows and rooms were dark.</a:t>
            </a:r>
          </a:p>
        </p:txBody>
      </p:sp>
    </p:spTree>
    <p:extLst>
      <p:ext uri="{BB962C8B-B14F-4D97-AF65-F5344CB8AC3E}">
        <p14:creationId xmlns:p14="http://schemas.microsoft.com/office/powerpoint/2010/main" val="650580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extLst>
      <p:ext uri="{BB962C8B-B14F-4D97-AF65-F5344CB8AC3E}">
        <p14:creationId xmlns:p14="http://schemas.microsoft.com/office/powerpoint/2010/main" val="242863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B8F092-AB05-DE40-8548-BA9D10BB790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continues search.</a:t>
            </a:r>
          </a:p>
        </p:txBody>
      </p:sp>
    </p:spTree>
    <p:extLst>
      <p:ext uri="{BB962C8B-B14F-4D97-AF65-F5344CB8AC3E}">
        <p14:creationId xmlns:p14="http://schemas.microsoft.com/office/powerpoint/2010/main" val="249091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8B1E93-AE22-EC4F-9E51-477F43F8E0C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6594" name="Rectangle 2"/>
          <p:cNvSpPr>
            <a:spLocks noGrp="1" noRot="1" noChangeAspect="1" noChangeArrowheads="1" noTextEdit="1"/>
          </p:cNvSpPr>
          <p:nvPr>
            <p:ph type="sldImg"/>
          </p:nvPr>
        </p:nvSpPr>
        <p:spPr>
          <a:ln/>
        </p:spPr>
      </p:sp>
      <p:sp>
        <p:nvSpPr>
          <p:cNvPr id="366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search is rewarded as she sees silver coin.</a:t>
            </a:r>
          </a:p>
        </p:txBody>
      </p:sp>
    </p:spTree>
    <p:extLst>
      <p:ext uri="{BB962C8B-B14F-4D97-AF65-F5344CB8AC3E}">
        <p14:creationId xmlns:p14="http://schemas.microsoft.com/office/powerpoint/2010/main" val="230891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extLst>
      <p:ext uri="{BB962C8B-B14F-4D97-AF65-F5344CB8AC3E}">
        <p14:creationId xmlns:p14="http://schemas.microsoft.com/office/powerpoint/2010/main" val="2218373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C5FB6-9135-2640-90FC-7807BE5F612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0690" name="Rectangle 2"/>
          <p:cNvSpPr>
            <a:spLocks noGrp="1" noRot="1" noChangeAspect="1" noChangeArrowheads="1" noTextEdit="1"/>
          </p:cNvSpPr>
          <p:nvPr>
            <p:ph type="sldImg"/>
          </p:nvPr>
        </p:nvSpPr>
        <p:spPr>
          <a:ln/>
        </p:spPr>
      </p:sp>
      <p:sp>
        <p:nvSpPr>
          <p:cNvPr id="3706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shares her good news with neighbours and friends. </a:t>
            </a:r>
          </a:p>
        </p:txBody>
      </p:sp>
    </p:spTree>
    <p:extLst>
      <p:ext uri="{BB962C8B-B14F-4D97-AF65-F5344CB8AC3E}">
        <p14:creationId xmlns:p14="http://schemas.microsoft.com/office/powerpoint/2010/main" val="10461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817962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12503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Jews at the time of Jesus hated the Samaritans so much that they did not travel northward from Jerusalem through Samaria to get to the north. Instead, they traveled east through Bethany on the other side of the Mount of Olives and straight across the Jordan River to bypass Samaria. Bethany was the hometown of Lazarus and his sisters, Mary and Martha. </a:t>
            </a:r>
          </a:p>
          <a:p>
            <a:r>
              <a:rPr lang="en-US" dirty="0"/>
              <a:t>_______</a:t>
            </a:r>
          </a:p>
          <a:p>
            <a:r>
              <a:rPr lang="en-US" dirty="0"/>
              <a:t>LC-06-Preparation of the Disciples-73</a:t>
            </a:r>
          </a:p>
          <a:p>
            <a:r>
              <a:rPr lang="en-US" dirty="0"/>
              <a:t>NS-04-John1-11-slide 467</a:t>
            </a:r>
          </a:p>
        </p:txBody>
      </p:sp>
    </p:spTree>
    <p:extLst>
      <p:ext uri="{BB962C8B-B14F-4D97-AF65-F5344CB8AC3E}">
        <p14:creationId xmlns:p14="http://schemas.microsoft.com/office/powerpoint/2010/main" val="550069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055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Jesus had to die in Jerusalem at God's appointed time of Passover when the other Passover lambs were being slaughtered. To accomplish this, He withdrew from Judea as his men were also not ready for his departure. </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5</a:t>
            </a:fld>
            <a:endParaRPr lang="en-GB"/>
          </a:p>
        </p:txBody>
      </p:sp>
    </p:spTree>
    <p:extLst>
      <p:ext uri="{BB962C8B-B14F-4D97-AF65-F5344CB8AC3E}">
        <p14:creationId xmlns:p14="http://schemas.microsoft.com/office/powerpoint/2010/main" val="28457720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490823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33549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81344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262661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930523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22625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82723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received news that Lazarus was sick while Jesus was across the River Jordan. 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489697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fld id="{63B0874B-D723-4F44-B2DB-AF30269199E9}" type="slidenum">
              <a:rPr lang="en-GB" sz="1200">
                <a:solidFill>
                  <a:srgbClr val="FFFFFF"/>
                </a:solidFill>
                <a:latin typeface="Comic Sans MS" charset="0"/>
              </a:rPr>
              <a:pPr algn="r">
                <a:defRPr/>
              </a:pPr>
              <a:t>83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Jesus received news that Lazarus was sick while Jesus was across the River Jordan. After he waited four days, he then headed toward Bethany. </a:t>
            </a:r>
          </a:p>
          <a:p>
            <a:r>
              <a:rPr lang="en-US" dirty="0"/>
              <a:t>_______</a:t>
            </a:r>
          </a:p>
          <a:p>
            <a:r>
              <a:rPr lang="en-US" dirty="0"/>
              <a:t>LC-06-Preparation of the Disciples-75</a:t>
            </a:r>
          </a:p>
          <a:p>
            <a:r>
              <a:rPr lang="en-US" dirty="0"/>
              <a:t>NS-04-John1-11-slide 476, 478</a:t>
            </a:r>
          </a:p>
          <a:p>
            <a:endParaRPr lang="en-US" dirty="0"/>
          </a:p>
        </p:txBody>
      </p:sp>
    </p:spTree>
    <p:extLst>
      <p:ext uri="{BB962C8B-B14F-4D97-AF65-F5344CB8AC3E}">
        <p14:creationId xmlns:p14="http://schemas.microsoft.com/office/powerpoint/2010/main" val="3615503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Lucida Grande" panose="020B0600040502020204" pitchFamily="34" charset="0"/>
              </a:rPr>
              <a:t>Jesus Grieves over Jerusalem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13:31</a:t>
            </a:r>
            <a:r>
              <a:rPr lang="en-US" dirty="0">
                <a:effectLst/>
                <a:latin typeface="Lucida Grande" panose="020B0600040502020204" pitchFamily="34" charset="0"/>
              </a:rPr>
              <a:t>    At that time some Pharisees said to him, “Get away from here if you want to live! Herod Antipas wants to kill you!”</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13:32</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“Go tell that fox that I will keep on casting out demons and healing people today and tomorrow; and the third day I will accomplish my purpose.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33</a:t>
            </a:r>
            <a:r>
              <a:rPr lang="en-US" dirty="0">
                <a:solidFill>
                  <a:srgbClr val="FF2500"/>
                </a:solidFill>
                <a:effectLst/>
                <a:latin typeface="Lucida Grande" panose="020B0600040502020204" pitchFamily="34" charset="0"/>
              </a:rPr>
              <a:t> Yes, today, tomorrow, and the next day I must proceed on my way. For it wouldn’t do for a prophet of God to be killed except in Jerusalem!</a:t>
            </a:r>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Luke 13:34</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“O Jerusalem, Jerusalem, the city that kills the prophets and stones God’s messengers! How often I have wanted to gather your children together as a hen protects her chicks beneath her wings, but you wouldn’t let me.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35</a:t>
            </a:r>
            <a:r>
              <a:rPr lang="en-US" dirty="0">
                <a:solidFill>
                  <a:srgbClr val="FF2500"/>
                </a:solidFill>
                <a:effectLst/>
                <a:latin typeface="Lucida Grande" panose="020B0600040502020204" pitchFamily="34" charset="0"/>
              </a:rPr>
              <a:t> And now, look, your house is abandoned. And you will never see me again until you say, ‘Blessings on the one who comes in the name of the LORD!’</a:t>
            </a:r>
            <a:endParaRPr lang="en-US" baseline="30000" dirty="0">
              <a:solidFill>
                <a:srgbClr val="FF2500"/>
              </a:solidFill>
              <a:effectLst/>
              <a:latin typeface="Lucida Grande" panose="020B0600040502020204" pitchFamily="34" charset="0"/>
            </a:endParaRPr>
          </a:p>
          <a:p>
            <a:endParaRPr lang="en-US" dirty="0">
              <a:solidFill>
                <a:srgbClr val="FF2500"/>
              </a:solidFill>
              <a:effectLst/>
              <a:latin typeface="Lucida Grande" panose="020B0600040502020204" pitchFamily="34" charset="0"/>
            </a:endParaRPr>
          </a:p>
          <a:p>
            <a:r>
              <a:rPr lang="en-US" dirty="0"/>
              <a:t>Jesus quotes Psalm 118:26 after rejection by Israel to indicate that he would come back to a believing nation.</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6</a:t>
            </a:fld>
            <a:endParaRPr lang="en-GB"/>
          </a:p>
        </p:txBody>
      </p:sp>
    </p:spTree>
    <p:extLst>
      <p:ext uri="{BB962C8B-B14F-4D97-AF65-F5344CB8AC3E}">
        <p14:creationId xmlns:p14="http://schemas.microsoft.com/office/powerpoint/2010/main" val="1824819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23969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0456407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288744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392746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12219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10501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352810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827606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82285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99284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 SHEEP—LOST  COIN—LOST SON</a:t>
            </a:r>
          </a:p>
          <a:p>
            <a:r>
              <a:rPr lang="en-US" dirty="0"/>
              <a:t>1—Something of value is lost</a:t>
            </a:r>
          </a:p>
          <a:p>
            <a:r>
              <a:rPr lang="en-US" dirty="0"/>
              <a:t>2—One who sees this value searches tirelessly to recover it</a:t>
            </a:r>
          </a:p>
          <a:p>
            <a:r>
              <a:rPr lang="en-US" dirty="0"/>
              <a:t>3—Once found, the owner rejoices and asks others also to rejoice</a:t>
            </a:r>
          </a:p>
          <a:p>
            <a:endParaRPr lang="en-US" dirty="0"/>
          </a:p>
          <a:p>
            <a:r>
              <a:rPr lang="en-US" dirty="0"/>
              <a:t>The focus is on God whose attitude is one of rejoicing over the lost.</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9</a:t>
            </a:fld>
            <a:endParaRPr lang="en-GB"/>
          </a:p>
        </p:txBody>
      </p:sp>
    </p:spTree>
    <p:extLst>
      <p:ext uri="{BB962C8B-B14F-4D97-AF65-F5344CB8AC3E}">
        <p14:creationId xmlns:p14="http://schemas.microsoft.com/office/powerpoint/2010/main" val="30640013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750752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881761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6841918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546577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065558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593990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4284401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03330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2062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23154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latin typeface="Arial" panose="020B0604020202020204" pitchFamily="34" charset="0"/>
                <a:cs typeface="Arial" panose="020B0604020202020204" pitchFamily="34" charset="0"/>
              </a:rPr>
              <a:t>The animal that the Bible compares us to most is the sheep. Why do you think that is so?</a:t>
            </a:r>
            <a:endParaRPr lang="en-US" b="0" dirty="0">
              <a:cs typeface="ＭＳ Ｐゴシック" charset="0"/>
            </a:endParaRPr>
          </a:p>
        </p:txBody>
      </p:sp>
    </p:spTree>
    <p:extLst>
      <p:ext uri="{BB962C8B-B14F-4D97-AF65-F5344CB8AC3E}">
        <p14:creationId xmlns:p14="http://schemas.microsoft.com/office/powerpoint/2010/main" val="3450187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816921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18001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285593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1062693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568796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235456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a:p>
            <a:r>
              <a:rPr lang="en-US" dirty="0"/>
              <a:t>_______</a:t>
            </a:r>
          </a:p>
          <a:p>
            <a:r>
              <a:rPr lang="en-US" dirty="0"/>
              <a:t>LC-06-Preparation of the Disciples-102</a:t>
            </a:r>
          </a:p>
          <a:p>
            <a:r>
              <a:rPr lang="en-US" dirty="0"/>
              <a:t>NS-04-John1-11-slide 505</a:t>
            </a:r>
          </a:p>
          <a:p>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0907977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764291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79783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It’s because sheep easily lose their way—like us!</a:t>
            </a:r>
          </a:p>
        </p:txBody>
      </p:sp>
    </p:spTree>
    <p:extLst>
      <p:ext uri="{BB962C8B-B14F-4D97-AF65-F5344CB8AC3E}">
        <p14:creationId xmlns:p14="http://schemas.microsoft.com/office/powerpoint/2010/main" val="38772781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a:p>
            <a:r>
              <a:rPr lang="en-US" dirty="0"/>
              <a:t>_______</a:t>
            </a:r>
          </a:p>
          <a:p>
            <a:r>
              <a:rPr lang="en-US" dirty="0"/>
              <a:t>LC-06-Preparation of the Disciples-106</a:t>
            </a:r>
          </a:p>
          <a:p>
            <a:r>
              <a:rPr lang="en-US" dirty="0"/>
              <a:t>NS-04-John1-11-slide 509</a:t>
            </a:r>
          </a:p>
          <a:p>
            <a:endParaRPr lang="en-US" dirty="0"/>
          </a:p>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452852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917930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Slide Image Placeholder 1"/>
          <p:cNvSpPr>
            <a:spLocks noGrp="1" noRot="1" noChangeAspect="1"/>
          </p:cNvSpPr>
          <p:nvPr>
            <p:ph type="sldImg"/>
          </p:nvPr>
        </p:nvSpPr>
        <p:spPr>
          <a:ln/>
        </p:spPr>
      </p:sp>
      <p:sp>
        <p:nvSpPr>
          <p:cNvPr id="75059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75059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84CD5B-6896-2345-96DB-8F9681AAC1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2726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Slide Image Placeholder 1"/>
          <p:cNvSpPr>
            <a:spLocks noGrp="1" noRot="1" noChangeAspect="1"/>
          </p:cNvSpPr>
          <p:nvPr>
            <p:ph type="sldImg"/>
          </p:nvPr>
        </p:nvSpPr>
        <p:spPr>
          <a:ln/>
        </p:spPr>
      </p:sp>
      <p:sp>
        <p:nvSpPr>
          <p:cNvPr id="75161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endParaRPr lang="en-US" dirty="0">
              <a:latin typeface="Times New Roman" charset="0"/>
              <a:ea typeface="ＭＳ Ｐゴシック" charset="0"/>
              <a:cs typeface="ＭＳ Ｐゴシック" charset="0"/>
            </a:endParaRPr>
          </a:p>
        </p:txBody>
      </p:sp>
      <p:sp>
        <p:nvSpPr>
          <p:cNvPr id="75161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0902FD-AA4E-B046-B201-3D03F5FFB32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076160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"This man’s question indicated that he viewed </a:t>
            </a:r>
            <a:r>
              <a:rPr lang="en-US" b="1" dirty="0">
                <a:effectLst/>
                <a:latin typeface="Lucida Grande" panose="020B0600040502020204" pitchFamily="34" charset="0"/>
              </a:rPr>
              <a:t>eternal life</a:t>
            </a:r>
            <a:r>
              <a:rPr lang="en-US" dirty="0">
                <a:effectLst/>
                <a:latin typeface="Lucida Grande" panose="020B0600040502020204" pitchFamily="34" charset="0"/>
              </a:rPr>
              <a:t> as something to be achieved by doing good (in contrast with Mark 10:15; cf. Matt. 19:16) and also that he felt insecure about his future destiny. References to </a:t>
            </a:r>
            <a:r>
              <a:rPr lang="en-US" b="1" dirty="0">
                <a:effectLst/>
                <a:latin typeface="Lucida Grande" panose="020B0600040502020204" pitchFamily="34" charset="0"/>
              </a:rPr>
              <a:t>eternal life</a:t>
            </a:r>
            <a:r>
              <a:rPr lang="en-US" dirty="0">
                <a:effectLst/>
                <a:latin typeface="Lucida Grande" panose="020B0600040502020204" pitchFamily="34" charset="0"/>
              </a:rPr>
              <a:t> (mentioned in Mark only in 10:17, 30), “entering God’s kingdom” (vv. 23-25), and being “saved” (v. 26) all focus on the future possession of life with God, though a person enters it now by accepting God’s rule in his earthly life. John’s Gospel emphasizes the present possession of eternal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Accordance" pitchFamily="2" charset="-79"/>
                <a:cs typeface="Accordance" pitchFamily="2" charset="-79"/>
              </a:rPr>
              <a:t>John D. Grassmick, </a:t>
            </a:r>
            <a:r>
              <a:rPr lang="en-US" i="1" dirty="0">
                <a:effectLst/>
                <a:latin typeface="Accordance" pitchFamily="2" charset="-79"/>
                <a:cs typeface="Accordance" pitchFamily="2" charset="-79"/>
              </a:rPr>
              <a:t>Mark</a:t>
            </a:r>
            <a:r>
              <a:rPr lang="en-US" dirty="0">
                <a:effectLst/>
                <a:latin typeface="Accordance" pitchFamily="2" charset="-79"/>
                <a:cs typeface="Accordance" pitchFamily="2" charset="-79"/>
              </a:rPr>
              <a:t> *(The Bible Knowledge Commentary; eds. John F. Walvoord and Roy B. Zuck; Accordance electronic ed. 2 vols.; Wheaton: Victor Books, 1983), 2:150.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132</a:t>
            </a:fld>
            <a:endParaRPr lang="en-GB"/>
          </a:p>
        </p:txBody>
      </p:sp>
    </p:spTree>
    <p:extLst>
      <p:ext uri="{BB962C8B-B14F-4D97-AF65-F5344CB8AC3E}">
        <p14:creationId xmlns:p14="http://schemas.microsoft.com/office/powerpoint/2010/main" val="314409421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10:17</a:t>
            </a:r>
            <a:r>
              <a:rPr lang="en-US" dirty="0">
                <a:effectLst/>
                <a:latin typeface="Lucida Grande" panose="020B0600040502020204" pitchFamily="34" charset="0"/>
              </a:rPr>
              <a:t>    As Jesus was starting out on his way to Jerusalem, a man came running up to him, knelt down, and asked, “Good Teacher, what must I do to inherit eternal life?”</a:t>
            </a:r>
          </a:p>
          <a:p>
            <a:r>
              <a:rPr lang="en-US" dirty="0"/>
              <a:t>———————</a:t>
            </a:r>
          </a:p>
          <a:p>
            <a:r>
              <a:rPr lang="en-US" dirty="0"/>
              <a:t>"</a:t>
            </a:r>
            <a:r>
              <a:rPr lang="en-US" dirty="0">
                <a:solidFill>
                  <a:srgbClr val="000000"/>
                </a:solidFill>
                <a:effectLst/>
                <a:latin typeface="Times New Roman" panose="02020603050405020304" pitchFamily="18" charset="0"/>
              </a:rPr>
              <a:t>His question was specifically, “what must I do to inherit eternal life?” In Jewish understanding,</a:t>
            </a:r>
          </a:p>
          <a:p>
            <a:r>
              <a:rPr lang="en-US" dirty="0">
                <a:solidFill>
                  <a:srgbClr val="000000"/>
                </a:solidFill>
                <a:effectLst/>
                <a:latin typeface="Times New Roman" panose="02020603050405020304" pitchFamily="18" charset="0"/>
              </a:rPr>
              <a:t>to “inherit eternal life” was to be resurrected and accepted for entrance into the messianic kingdom</a:t>
            </a:r>
          </a:p>
          <a:p>
            <a:r>
              <a:rPr lang="en-US" dirty="0">
                <a:solidFill>
                  <a:srgbClr val="000000"/>
                </a:solidFill>
                <a:effectLst/>
                <a:latin typeface="Times New Roman" panose="02020603050405020304" pitchFamily="18" charset="0"/>
              </a:rPr>
              <a:t>of the future (cf. Dan 12:2; 2 </a:t>
            </a:r>
            <a:r>
              <a:rPr lang="en-US" dirty="0" err="1">
                <a:solidFill>
                  <a:srgbClr val="000000"/>
                </a:solidFill>
                <a:effectLst/>
                <a:latin typeface="Times New Roman" panose="02020603050405020304" pitchFamily="18" charset="0"/>
              </a:rPr>
              <a:t>Macc</a:t>
            </a:r>
            <a:r>
              <a:rPr lang="en-US" dirty="0">
                <a:solidFill>
                  <a:srgbClr val="000000"/>
                </a:solidFill>
                <a:effectLst/>
                <a:latin typeface="Times New Roman" panose="02020603050405020304" pitchFamily="18" charset="0"/>
              </a:rPr>
              <a:t> 7:9).</a:t>
            </a:r>
          </a:p>
          <a:p>
            <a:r>
              <a:rPr lang="en-US" dirty="0">
                <a:solidFill>
                  <a:srgbClr val="000000"/>
                </a:solidFill>
                <a:effectLst/>
                <a:latin typeface="Times New Roman" panose="02020603050405020304" pitchFamily="18" charset="0"/>
              </a:rPr>
              <a:t>5 Notice Mark 10:30 in which Jesus spoke of “eternal life”</a:t>
            </a:r>
          </a:p>
          <a:p>
            <a:r>
              <a:rPr lang="en-US" dirty="0">
                <a:solidFill>
                  <a:srgbClr val="000000"/>
                </a:solidFill>
                <a:effectLst/>
                <a:latin typeface="Times New Roman" panose="02020603050405020304" pitchFamily="18" charset="0"/>
              </a:rPr>
              <a:t>in the “age to come.” So “to inherit eternal life” was an equivalent expression for entering the</a:t>
            </a:r>
          </a:p>
          <a:p>
            <a:r>
              <a:rPr lang="en-US" dirty="0">
                <a:solidFill>
                  <a:srgbClr val="000000"/>
                </a:solidFill>
                <a:effectLst/>
                <a:latin typeface="Times New Roman" panose="02020603050405020304" pitchFamily="18" charset="0"/>
              </a:rPr>
              <a:t>kingdom of God, referred to elsewhere as “inheriting the kingdom” (cf. Mt 25:34; 1 Cor 6:9, 10;</a:t>
            </a:r>
          </a:p>
          <a:p>
            <a:r>
              <a:rPr lang="en-US" dirty="0">
                <a:solidFill>
                  <a:srgbClr val="000000"/>
                </a:solidFill>
                <a:effectLst/>
                <a:latin typeface="Times New Roman" panose="02020603050405020304" pitchFamily="18" charset="0"/>
              </a:rPr>
              <a:t>15:50; Gal 5:21). The NT is very clear that one can only do this by humbly coming to Jesus with a</a:t>
            </a:r>
          </a:p>
          <a:p>
            <a:r>
              <a:rPr lang="en-US" dirty="0">
                <a:solidFill>
                  <a:srgbClr val="000000"/>
                </a:solidFill>
                <a:effectLst/>
                <a:latin typeface="Times New Roman" panose="02020603050405020304" pitchFamily="18" charset="0"/>
              </a:rPr>
              <a:t>child-like faith in order to be born again (Mk 10:15; John 3:3; Col 1:13-14). The young man’s</a:t>
            </a:r>
          </a:p>
          <a:p>
            <a:r>
              <a:rPr lang="en-US" dirty="0">
                <a:solidFill>
                  <a:srgbClr val="000000"/>
                </a:solidFill>
                <a:effectLst/>
                <a:latin typeface="Times New Roman" panose="02020603050405020304" pitchFamily="18" charset="0"/>
              </a:rPr>
              <a:t>question in Mark 10:17, however, gives him away that he does not understand the right approach,</a:t>
            </a:r>
          </a:p>
          <a:p>
            <a:r>
              <a:rPr lang="en-US" dirty="0">
                <a:solidFill>
                  <a:srgbClr val="000000"/>
                </a:solidFill>
                <a:effectLst/>
                <a:latin typeface="Times New Roman" panose="02020603050405020304" pitchFamily="18" charset="0"/>
              </a:rPr>
              <a:t>for he asks, “what must I do?” The NT is clear that there is not anything we can “do” to merit</a:t>
            </a:r>
          </a:p>
          <a:p>
            <a:r>
              <a:rPr lang="en-US" dirty="0">
                <a:solidFill>
                  <a:srgbClr val="000000"/>
                </a:solidFill>
                <a:effectLst/>
                <a:latin typeface="Times New Roman" panose="02020603050405020304" pitchFamily="18" charset="0"/>
              </a:rPr>
              <a:t>eternal life. Receiving God’s forgiveness and eternal life do not come because of what we “do,” but</a:t>
            </a:r>
          </a:p>
          <a:p>
            <a:r>
              <a:rPr lang="en-US" dirty="0">
                <a:solidFill>
                  <a:srgbClr val="000000"/>
                </a:solidFill>
                <a:effectLst/>
                <a:latin typeface="Times New Roman" panose="02020603050405020304" pitchFamily="18" charset="0"/>
              </a:rPr>
              <a:t>only as a free gift of God’s grace."</a:t>
            </a:r>
          </a:p>
          <a:p>
            <a:endParaRPr lang="en-US" dirty="0">
              <a:solidFill>
                <a:srgbClr val="000000"/>
              </a:solidFill>
              <a:effectLst/>
              <a:latin typeface="Times New Roman" panose="02020603050405020304" pitchFamily="18" charset="0"/>
            </a:endParaRPr>
          </a:p>
          <a:p>
            <a:r>
              <a:rPr lang="en-US" dirty="0">
                <a:solidFill>
                  <a:srgbClr val="000000"/>
                </a:solidFill>
                <a:effectLst/>
                <a:latin typeface="Times New Roman" panose="02020603050405020304" pitchFamily="18" charset="0"/>
              </a:rPr>
              <a:t>—Paul Tanner, </a:t>
            </a:r>
            <a:r>
              <a:rPr lang="en-US" i="1" dirty="0">
                <a:solidFill>
                  <a:srgbClr val="000000"/>
                </a:solidFill>
                <a:effectLst/>
                <a:latin typeface="Times New Roman" panose="02020603050405020304" pitchFamily="18" charset="0"/>
              </a:rPr>
              <a:t>Following the Master</a:t>
            </a:r>
            <a:r>
              <a:rPr lang="en-US" i="0" dirty="0">
                <a:solidFill>
                  <a:srgbClr val="000000"/>
                </a:solidFill>
                <a:effectLst/>
                <a:latin typeface="Times New Roman" panose="02020603050405020304" pitchFamily="18" charset="0"/>
              </a:rPr>
              <a:t> (BEE World), 144</a:t>
            </a:r>
            <a:endParaRPr lang="en-US" dirty="0">
              <a:solidFill>
                <a:srgbClr val="000000"/>
              </a:solidFill>
              <a:effectLst/>
              <a:latin typeface="Times New Roman" panose="02020603050405020304" pitchFamily="18" charset="0"/>
            </a:endParaRPr>
          </a:p>
          <a:p>
            <a:endParaRPr lang="en-US" dirty="0"/>
          </a:p>
        </p:txBody>
      </p:sp>
    </p:spTree>
    <p:extLst>
      <p:ext uri="{BB962C8B-B14F-4D97-AF65-F5344CB8AC3E}">
        <p14:creationId xmlns:p14="http://schemas.microsoft.com/office/powerpoint/2010/main" val="32229562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10:18</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“Why do you call me good?”</a:t>
            </a:r>
            <a:r>
              <a:rPr lang="en-US" dirty="0">
                <a:solidFill>
                  <a:srgbClr val="000000"/>
                </a:solidFill>
                <a:effectLst/>
                <a:latin typeface="Lucida Grande" panose="020B0600040502020204" pitchFamily="34" charset="0"/>
              </a:rPr>
              <a:t> Jesus asked. </a:t>
            </a:r>
            <a:r>
              <a:rPr lang="en-US" dirty="0">
                <a:solidFill>
                  <a:srgbClr val="FF2500"/>
                </a:solidFill>
                <a:effectLst/>
                <a:latin typeface="Lucida Grande" panose="020B0600040502020204" pitchFamily="34" charset="0"/>
              </a:rPr>
              <a:t>“Only God is truly good.</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dirty="0"/>
          </a:p>
          <a:p>
            <a:endParaRPr lang="en-US" dirty="0"/>
          </a:p>
        </p:txBody>
      </p:sp>
    </p:spTree>
    <p:extLst>
      <p:ext uri="{BB962C8B-B14F-4D97-AF65-F5344CB8AC3E}">
        <p14:creationId xmlns:p14="http://schemas.microsoft.com/office/powerpoint/2010/main" val="35698630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10:19 </a:t>
            </a:r>
            <a:r>
              <a:rPr lang="en-US" dirty="0">
                <a:solidFill>
                  <a:srgbClr val="FF2500"/>
                </a:solidFill>
                <a:effectLst/>
                <a:latin typeface="Lucida Grande" panose="020B0600040502020204" pitchFamily="34" charset="0"/>
              </a:rPr>
              <a:t> But to answer your question, you know the commandments: ‘You must not murder. You must not commit adultery. You must not steal. You must not testify falsely. You must not cheat anyone. Honor your father and mother.’</a:t>
            </a:r>
            <a:r>
              <a:rPr lang="en-US" baseline="30000" dirty="0">
                <a:solidFill>
                  <a:srgbClr val="FF2500"/>
                </a:solidFill>
                <a:effectLst/>
                <a:latin typeface="Lucida Grande" panose="020B0600040502020204" pitchFamily="34" charset="0"/>
              </a:rPr>
              <a:t>"</a:t>
            </a:r>
            <a:endParaRPr lang="en-US" dirty="0">
              <a:solidFill>
                <a:srgbClr val="FF2500"/>
              </a:solidFill>
              <a:effectLst/>
              <a:latin typeface="Lucida Grande" panose="020B0600040502020204" pitchFamily="34" charset="0"/>
            </a:endParaRPr>
          </a:p>
          <a:p>
            <a:r>
              <a:rPr lang="en-US" dirty="0"/>
              <a:t>————————</a:t>
            </a:r>
          </a:p>
          <a:p>
            <a:endParaRPr lang="en-US" dirty="0"/>
          </a:p>
          <a:p>
            <a:r>
              <a:rPr lang="en-US" dirty="0"/>
              <a:t>Jesus sought to show him that he was not good after all by having him evaluate himself by the Ten Commandments.</a:t>
            </a:r>
          </a:p>
          <a:p>
            <a:endParaRPr lang="en-US" dirty="0"/>
          </a:p>
        </p:txBody>
      </p:sp>
    </p:spTree>
    <p:extLst>
      <p:ext uri="{BB962C8B-B14F-4D97-AF65-F5344CB8AC3E}">
        <p14:creationId xmlns:p14="http://schemas.microsoft.com/office/powerpoint/2010/main" val="14459322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10:20</a:t>
            </a:r>
            <a:r>
              <a:rPr lang="en-US" dirty="0">
                <a:effectLst/>
                <a:latin typeface="Lucida Grande" panose="020B0600040502020204" pitchFamily="34" charset="0"/>
              </a:rPr>
              <a:t>    “Teacher,” the man replied, “I’ve obeyed all these commandments since I was young.”</a:t>
            </a:r>
          </a:p>
          <a:p>
            <a:endParaRPr lang="en-US" dirty="0"/>
          </a:p>
          <a:p>
            <a:r>
              <a:rPr lang="en-US" dirty="0"/>
              <a:t>——————————</a:t>
            </a:r>
          </a:p>
          <a:p>
            <a:r>
              <a:rPr lang="en-US" dirty="0"/>
              <a:t>This shows that the man was self-deluded that he was the only person in the world who was good! He should have known </a:t>
            </a:r>
            <a:r>
              <a:rPr lang="en-US" dirty="0">
                <a:solidFill>
                  <a:srgbClr val="000000"/>
                </a:solidFill>
                <a:effectLst/>
                <a:latin typeface="Times New Roman" panose="02020603050405020304" pitchFamily="18" charset="0"/>
              </a:rPr>
              <a:t>Isa 64:6, “all our so-called righteous acts are like a menstrual rag in your sight.”</a:t>
            </a:r>
          </a:p>
          <a:p>
            <a:r>
              <a:rPr lang="en-US" dirty="0"/>
              <a:t> </a:t>
            </a:r>
          </a:p>
        </p:txBody>
      </p:sp>
    </p:spTree>
    <p:extLst>
      <p:ext uri="{BB962C8B-B14F-4D97-AF65-F5344CB8AC3E}">
        <p14:creationId xmlns:p14="http://schemas.microsoft.com/office/powerpoint/2010/main" val="3291337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الأغنام حيوانات علائقية، لذا فإن الابتعاد عن القطيع يجعلك وحيدًا.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13315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Looking at the man, Jesus felt genuine love for him.</a:t>
            </a:r>
          </a:p>
        </p:txBody>
      </p:sp>
    </p:spTree>
    <p:extLst>
      <p:ext uri="{BB962C8B-B14F-4D97-AF65-F5344CB8AC3E}">
        <p14:creationId xmlns:p14="http://schemas.microsoft.com/office/powerpoint/2010/main" val="35806407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“There is still one thing you haven’t done,”</a:t>
            </a:r>
            <a:r>
              <a:rPr lang="en-US" dirty="0">
                <a:solidFill>
                  <a:srgbClr val="000000"/>
                </a:solidFill>
                <a:effectLst/>
                <a:latin typeface="Lucida Grande" panose="020B0600040502020204" pitchFamily="34" charset="0"/>
              </a:rPr>
              <a:t> he told him.</a:t>
            </a:r>
            <a:endParaRPr lang="en-US" dirty="0">
              <a:solidFill>
                <a:srgbClr val="FF2500"/>
              </a:solidFill>
              <a:effectLst/>
              <a:latin typeface="Lucida Grande" panose="020B0600040502020204" pitchFamily="34" charset="0"/>
            </a:endParaRPr>
          </a:p>
        </p:txBody>
      </p:sp>
    </p:spTree>
    <p:extLst>
      <p:ext uri="{BB962C8B-B14F-4D97-AF65-F5344CB8AC3E}">
        <p14:creationId xmlns:p14="http://schemas.microsoft.com/office/powerpoint/2010/main" val="330296071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10:21</a:t>
            </a:r>
            <a:r>
              <a:rPr lang="en-US" dirty="0">
                <a:effectLst/>
                <a:latin typeface="Lucida Grande" panose="020B0600040502020204" pitchFamily="34" charset="0"/>
              </a:rPr>
              <a:t>   </a:t>
            </a:r>
            <a:r>
              <a:rPr lang="en-US" dirty="0">
                <a:solidFill>
                  <a:srgbClr val="FF2500"/>
                </a:solidFill>
                <a:effectLst/>
                <a:latin typeface="Lucida Grande" panose="020B0600040502020204" pitchFamily="34" charset="0"/>
              </a:rPr>
              <a:t>“Go and sell all your possessions and give the money to the poor, and you will have treasure in heaven. Then come, follow me.”</a:t>
            </a:r>
          </a:p>
          <a:p>
            <a:endParaRPr lang="en-US" dirty="0"/>
          </a:p>
        </p:txBody>
      </p:sp>
    </p:spTree>
    <p:extLst>
      <p:ext uri="{BB962C8B-B14F-4D97-AF65-F5344CB8AC3E}">
        <p14:creationId xmlns:p14="http://schemas.microsoft.com/office/powerpoint/2010/main" val="10296381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10:22</a:t>
            </a:r>
            <a:r>
              <a:rPr lang="en-US" dirty="0">
                <a:effectLst/>
                <a:latin typeface="Lucida Grande" panose="020B0600040502020204" pitchFamily="34" charset="0"/>
              </a:rPr>
              <a:t>    At this the man’s face fell, and he went away sad, for he had many possessions.</a:t>
            </a:r>
          </a:p>
          <a:p>
            <a:endParaRPr lang="en-US" dirty="0"/>
          </a:p>
        </p:txBody>
      </p:sp>
    </p:spTree>
    <p:extLst>
      <p:ext uri="{BB962C8B-B14F-4D97-AF65-F5344CB8AC3E}">
        <p14:creationId xmlns:p14="http://schemas.microsoft.com/office/powerpoint/2010/main" val="17930964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10:23</a:t>
            </a:r>
            <a:r>
              <a:rPr lang="en-US" dirty="0">
                <a:solidFill>
                  <a:srgbClr val="000000"/>
                </a:solidFill>
                <a:effectLst/>
                <a:latin typeface="Lucida Grande" panose="020B0600040502020204" pitchFamily="34" charset="0"/>
              </a:rPr>
              <a:t>    Jesus looked around and said to his disciples, </a:t>
            </a:r>
            <a:r>
              <a:rPr lang="en-US" dirty="0">
                <a:solidFill>
                  <a:srgbClr val="FF2500"/>
                </a:solidFill>
                <a:effectLst/>
                <a:latin typeface="Lucida Grande" panose="020B0600040502020204" pitchFamily="34" charset="0"/>
              </a:rPr>
              <a:t>“How hard it is for the rich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24</a:t>
            </a:r>
            <a:r>
              <a:rPr lang="en-US" dirty="0">
                <a:solidFill>
                  <a:srgbClr val="000000"/>
                </a:solidFill>
                <a:effectLst/>
                <a:latin typeface="Lucida Grande" panose="020B0600040502020204" pitchFamily="34" charset="0"/>
              </a:rPr>
              <a:t> This amazed them. But Jesus said again, </a:t>
            </a:r>
            <a:r>
              <a:rPr lang="en-US" dirty="0">
                <a:solidFill>
                  <a:srgbClr val="FF2500"/>
                </a:solidFill>
                <a:effectLst/>
                <a:latin typeface="Lucida Grande" panose="020B0600040502020204" pitchFamily="34" charset="0"/>
              </a:rPr>
              <a:t>“Dear children, it is very hard to enter the Kingdom of God.</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25</a:t>
            </a:r>
            <a:r>
              <a:rPr lang="en-US" dirty="0">
                <a:solidFill>
                  <a:srgbClr val="FF2500"/>
                </a:solidFill>
                <a:effectLst/>
                <a:latin typeface="Lucida Grande" panose="020B0600040502020204" pitchFamily="34" charset="0"/>
              </a:rPr>
              <a:t> In fact, it is easier for a camel to go through the eye of a needle than for a rich person to enter the Kingdom of God!”</a:t>
            </a:r>
          </a:p>
          <a:p>
            <a:br>
              <a:rPr lang="en-US" dirty="0">
                <a:effectLst/>
                <a:latin typeface="Lucida Grande" panose="020B0600040502020204" pitchFamily="34" charset="0"/>
              </a:rPr>
            </a:br>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10:26</a:t>
            </a:r>
            <a:r>
              <a:rPr lang="en-US" dirty="0">
                <a:effectLst/>
                <a:latin typeface="Lucida Grande" panose="020B0600040502020204" pitchFamily="34" charset="0"/>
              </a:rPr>
              <a:t>    The disciples were astounded. “Then who in the world can be saved?” they asked.</a:t>
            </a:r>
          </a:p>
          <a:p>
            <a:endParaRPr lang="en-US" dirty="0"/>
          </a:p>
        </p:txBody>
      </p:sp>
    </p:spTree>
    <p:extLst>
      <p:ext uri="{BB962C8B-B14F-4D97-AF65-F5344CB8AC3E}">
        <p14:creationId xmlns:p14="http://schemas.microsoft.com/office/powerpoint/2010/main" val="31875214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dirty="0">
                <a:solidFill>
                  <a:srgbClr val="006699"/>
                </a:solidFill>
                <a:effectLst/>
                <a:latin typeface="Helvetica Neue" panose="02000503000000020004" pitchFamily="2" charset="0"/>
              </a:rPr>
              <a:t>Mark 10:27</a:t>
            </a:r>
            <a:r>
              <a:rPr lang="en-US" dirty="0">
                <a:solidFill>
                  <a:srgbClr val="000000"/>
                </a:solidFill>
                <a:effectLst/>
                <a:latin typeface="Lucida Grande" panose="020B0600040502020204" pitchFamily="34" charset="0"/>
              </a:rPr>
              <a:t>    Jesus looked at them intently and said, </a:t>
            </a:r>
            <a:r>
              <a:rPr lang="en-US" dirty="0">
                <a:solidFill>
                  <a:srgbClr val="FF2500"/>
                </a:solidFill>
                <a:effectLst/>
                <a:latin typeface="Lucida Grande" panose="020B0600040502020204" pitchFamily="34" charset="0"/>
              </a:rPr>
              <a:t>“Humanly speaking, it is impossible. But not with God. Everything is possible with God.”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10:28</a:t>
            </a:r>
            <a:r>
              <a:rPr lang="en-US" dirty="0">
                <a:effectLst/>
                <a:latin typeface="Lucida Grande" panose="020B0600040502020204" pitchFamily="34" charset="0"/>
              </a:rPr>
              <a:t>    Then Peter began to speak up. “We’ve given up everything to follow you,” he said.</a:t>
            </a:r>
          </a:p>
          <a:p>
            <a:endParaRPr lang="en-US" dirty="0">
              <a:effectLst/>
              <a:latin typeface="Lucida Grande" panose="020B0600040502020204" pitchFamily="34" charset="0"/>
            </a:endParaRPr>
          </a:p>
          <a:p>
            <a:r>
              <a:rPr lang="en-US" b="1" dirty="0">
                <a:solidFill>
                  <a:srgbClr val="006699"/>
                </a:solidFill>
                <a:effectLst/>
                <a:latin typeface="Helvetica Neue" panose="02000503000000020004" pitchFamily="2" charset="0"/>
              </a:rPr>
              <a:t>Mark 10:29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“Yes,”</a:t>
            </a:r>
            <a:r>
              <a:rPr lang="en-US" dirty="0">
                <a:solidFill>
                  <a:srgbClr val="000000"/>
                </a:solidFill>
                <a:effectLst/>
                <a:latin typeface="Lucida Grande" panose="020B0600040502020204" pitchFamily="34" charset="0"/>
              </a:rPr>
              <a:t> Jesus replied, </a:t>
            </a:r>
            <a:r>
              <a:rPr lang="en-US" dirty="0">
                <a:solidFill>
                  <a:srgbClr val="FF2500"/>
                </a:solidFill>
                <a:effectLst/>
                <a:latin typeface="Lucida Grande" panose="020B0600040502020204" pitchFamily="34" charset="0"/>
              </a:rPr>
              <a:t>“and I assure you that everyone who has given up house or brothers or sisters or mother or father or children or property, for my sake and for the Good News,</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30</a:t>
            </a:r>
            <a:r>
              <a:rPr lang="en-US" dirty="0">
                <a:solidFill>
                  <a:srgbClr val="FF2500"/>
                </a:solidFill>
                <a:effectLst/>
                <a:latin typeface="Lucida Grande" panose="020B0600040502020204" pitchFamily="34" charset="0"/>
              </a:rPr>
              <a:t> will receive now in return a hundred times as many houses, brothers, sisters, mothers, children, and property—along with persecution. And in the world to come that person will have eternal life.</a:t>
            </a:r>
            <a:r>
              <a:rPr lang="en-US" dirty="0">
                <a:solidFill>
                  <a:srgbClr val="000000"/>
                </a:solidFill>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31</a:t>
            </a:r>
            <a:r>
              <a:rPr lang="en-US" dirty="0">
                <a:solidFill>
                  <a:srgbClr val="FF2500"/>
                </a:solidFill>
                <a:effectLst/>
                <a:latin typeface="Lucida Grande" panose="020B0600040502020204" pitchFamily="34" charset="0"/>
              </a:rPr>
              <a:t> But many who are the greatest now will be least important then, and those who seem least important now will be the greatest then.”</a:t>
            </a:r>
          </a:p>
          <a:p>
            <a:endParaRPr lang="en-US" dirty="0"/>
          </a:p>
        </p:txBody>
      </p:sp>
    </p:spTree>
    <p:extLst>
      <p:ext uri="{BB962C8B-B14F-4D97-AF65-F5344CB8AC3E}">
        <p14:creationId xmlns:p14="http://schemas.microsoft.com/office/powerpoint/2010/main" val="399952620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Times New Roman" charset="0"/>
                <a:cs typeface="Geneva" charset="0"/>
              </a:rPr>
              <a:t>LC-06-Preparation of the Disciples-146</a:t>
            </a:r>
            <a:endParaRPr lang="en-US" dirty="0"/>
          </a:p>
          <a:p>
            <a:r>
              <a:rPr lang="en-US" dirty="0"/>
              <a:t>NS-03-Luke13-24—slide 74</a:t>
            </a:r>
          </a:p>
          <a:p>
            <a:endParaRPr lang="en-US" dirty="0"/>
          </a:p>
        </p:txBody>
      </p:sp>
      <p:sp>
        <p:nvSpPr>
          <p:cNvPr id="4" name="Slide Number Placeholder 3"/>
          <p:cNvSpPr>
            <a:spLocks noGrp="1"/>
          </p:cNvSpPr>
          <p:nvPr>
            <p:ph type="sldNum" sz="quarter" idx="5"/>
          </p:nvPr>
        </p:nvSpPr>
        <p:spPr/>
        <p:txBody>
          <a:bodyPr/>
          <a:lstStyle/>
          <a:p>
            <a:fld id="{36357491-AF78-4EAC-91FC-8D2D6145DAF5}" type="slidenum">
              <a:rPr lang="en-GB" smtClean="0"/>
              <a:pPr/>
              <a:t>146</a:t>
            </a:fld>
            <a:endParaRPr lang="en-GB"/>
          </a:p>
        </p:txBody>
      </p:sp>
    </p:spTree>
    <p:extLst>
      <p:ext uri="{BB962C8B-B14F-4D97-AF65-F5344CB8AC3E}">
        <p14:creationId xmlns:p14="http://schemas.microsoft.com/office/powerpoint/2010/main" val="41406041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cs typeface="Geneva" charset="0"/>
              </a:rPr>
              <a:t>كثيرًا ما كان الأنبياء ينظرون إلى المستقبَل دون أن يعلموا مدى بُعْدِ الفترة الزمنيَّة التي كانت نبوَّاتهم تُشير إليها. إنَّ الأمر يشبه شخصًا يقف على قمَّة جبلٍ وينظر إلى الأُفق الممتدِّ أمام ناظرَيه فيرى ما يبدو ظاهريًّا أنَّه جَبَلٌ واحدٌ. ولكنْ إذا وقَفَ الشخص أمام هذه الجبال نفسه من الجانب (مِثْل المقطع العرْضيِّ)، فإنَّه سيرى بوضوحٍ وجود فجواتٍ كبيرةٍ تفصل بين قمم هذه الجبال، وهكذا هي النظرة التي تكون لدينا لأحداثٍ في المستقبَل بَعْد آلاف السنوات. توجد عمومًا خمس فتراتٍ زمنيَّة، بما في ذلك الفتر ة الزمنيَّة التي تشمل عصْرَ النبيِّ نفسه. وقد تنبَّأ إشعياء على وجه الخصوص عن كلِّ واحدةٍ من هذه الفترات الزمنيَّة في الأصحاحات والمقاطع الكتابيَّة المذكورة في الرسم التوضيحيِّ أعلاه.</a:t>
            </a:r>
            <a:endParaRPr lang="en-US" dirty="0">
              <a:latin typeface="Times New Roman" charset="0"/>
              <a:cs typeface="Geneva" charset="0"/>
            </a:endParaRPr>
          </a:p>
          <a:p>
            <a:pPr algn="r" eaLnBrk="1" hangingPunct="1"/>
            <a:endParaRPr lang="en-US" dirty="0">
              <a:latin typeface="Times New Roman" charset="0"/>
              <a:cs typeface="Geneva"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Disciples-149</a:t>
            </a:r>
          </a:p>
          <a:p>
            <a:pPr eaLnBrk="1" hangingPunct="1"/>
            <a:r>
              <a:rPr lang="en-US" dirty="0"/>
              <a:t>NS-03-Luke13-24—slide 75</a:t>
            </a:r>
            <a:endParaRPr lang="en-US" baseline="0" dirty="0">
              <a:latin typeface="Times New Roman" charset="0"/>
              <a:cs typeface="Geneva" charset="0"/>
            </a:endParaRPr>
          </a:p>
          <a:p>
            <a:pPr eaLnBrk="1" hangingPunct="1"/>
            <a:r>
              <a:rPr lang="en-US" baseline="0" dirty="0">
                <a:latin typeface="Times New Roman" charset="0"/>
                <a:cs typeface="Geneva" charset="0"/>
              </a:rPr>
              <a:t>OS-OT_Book_Overviews-782_pp42a_and_347a-613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a:p>
            <a:pPr algn="r" eaLnBrk="1" hangingPunct="1"/>
            <a:endParaRPr lang="en-US" dirty="0">
              <a:latin typeface="Times New Roman" charset="0"/>
              <a:cs typeface="Geneva"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9971"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8E4D5F-6556-4A83-A3B6-0ACC9BD8C58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150</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39972"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5749F25-D825-4DDB-80E9-AF3341CAA53D}"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150</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9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9974"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pPr algn="r" rtl="1"/>
            <a:r>
              <a:rPr lang="ar-JO" dirty="0">
                <a:latin typeface="Times New Roman" charset="0"/>
                <a:ea typeface="ＭＳ Ｐゴシック" charset="0"/>
                <a:cs typeface="ＭＳ Ｐゴシック" charset="0"/>
              </a:rPr>
              <a:t>تُعَلِّم مدرسة "</a:t>
            </a:r>
            <a:r>
              <a:rPr lang="ar-JO" sz="1200" b="1" dirty="0">
                <a:solidFill>
                  <a:srgbClr val="FFFFFF"/>
                </a:solidFill>
                <a:latin typeface="Arial" pitchFamily="34" charset="0"/>
                <a:cs typeface="Arial" pitchFamily="34" charset="0"/>
              </a:rPr>
              <a:t>قَبْل الألفيَّة (</a:t>
            </a:r>
            <a:r>
              <a:rPr lang="en-GB" sz="1200" b="1" dirty="0" err="1">
                <a:solidFill>
                  <a:srgbClr val="FFFFFF"/>
                </a:solidFill>
                <a:latin typeface="Arial" pitchFamily="34" charset="0"/>
                <a:cs typeface="Arial" pitchFamily="34" charset="0"/>
              </a:rPr>
              <a:t>Premillenialism</a:t>
            </a:r>
            <a:r>
              <a:rPr lang="ar-JO" sz="1200" b="1" dirty="0">
                <a:solidFill>
                  <a:srgbClr val="FFFFFF"/>
                </a:solidFill>
                <a:latin typeface="Arial" pitchFamily="34" charset="0"/>
                <a:cs typeface="Arial" pitchFamily="34" charset="0"/>
              </a:rPr>
              <a:t>)</a:t>
            </a:r>
            <a:r>
              <a:rPr lang="ar-JO" dirty="0">
                <a:latin typeface="Times New Roman" charset="0"/>
                <a:ea typeface="ＭＳ Ｐゴシック" charset="0"/>
                <a:cs typeface="ＭＳ Ｐゴシック" charset="0"/>
              </a:rPr>
              <a:t>" أنَّ يسوع سيعود </a:t>
            </a:r>
            <a:r>
              <a:rPr lang="ar-JO" sz="1200" b="1" dirty="0">
                <a:solidFill>
                  <a:srgbClr val="FFFFFF"/>
                </a:solidFill>
                <a:latin typeface="Arial" pitchFamily="34" charset="0"/>
                <a:cs typeface="Arial" pitchFamily="34" charset="0"/>
              </a:rPr>
              <a:t>قَبْل</a:t>
            </a:r>
            <a:r>
              <a:rPr lang="ar-JO" dirty="0">
                <a:latin typeface="Times New Roman" charset="0"/>
                <a:ea typeface="ＭＳ Ｐゴシック" charset="0"/>
                <a:cs typeface="ＭＳ Ｐゴシック" charset="0"/>
              </a:rPr>
              <a:t> المُلْك الألفيّ. ويعني هذا أنَّه ستكون هناك على الأقلِّ </a:t>
            </a:r>
            <a:r>
              <a:rPr lang="ar-JO" b="1" dirty="0">
                <a:latin typeface="Times New Roman" charset="0"/>
                <a:ea typeface="ＭＳ Ｐゴシック" charset="0"/>
                <a:cs typeface="ＭＳ Ｐゴシック" charset="0"/>
              </a:rPr>
              <a:t>دينونتان: </a:t>
            </a:r>
            <a:r>
              <a:rPr lang="ar-JO" b="0" dirty="0">
                <a:latin typeface="Times New Roman" charset="0"/>
                <a:ea typeface="ＭＳ Ｐゴシック" charset="0"/>
                <a:cs typeface="ＭＳ Ｐゴシック" charset="0"/>
              </a:rPr>
              <a:t>الأُولى</a:t>
            </a:r>
            <a:r>
              <a:rPr lang="ar-JO" b="1" dirty="0">
                <a:latin typeface="Times New Roman" charset="0"/>
                <a:ea typeface="ＭＳ Ｐゴシック" charset="0"/>
                <a:cs typeface="ＭＳ Ｐゴシック" charset="0"/>
              </a:rPr>
              <a:t> </a:t>
            </a:r>
            <a:r>
              <a:rPr lang="ar-JO" dirty="0">
                <a:latin typeface="Times New Roman" charset="0"/>
                <a:ea typeface="ＭＳ Ｐゴシック" charset="0"/>
                <a:cs typeface="ＭＳ Ｐゴシック" charset="0"/>
              </a:rPr>
              <a:t>قَبْل فترة الألف سنةٍ هذه والثانية بعْدَها. يُعَلِّم جميع أتباع مدرسة "</a:t>
            </a:r>
            <a:r>
              <a:rPr lang="ar-JO" sz="1200" b="0" dirty="0">
                <a:solidFill>
                  <a:srgbClr val="FFFFFF"/>
                </a:solidFill>
                <a:latin typeface="Arial" pitchFamily="34" charset="0"/>
                <a:cs typeface="Arial" pitchFamily="34" charset="0"/>
              </a:rPr>
              <a:t>قَبْل الألفيَّة" بوجود فترة ضيقةٍ بالضبط قَبْل مجيء المسيح الثاني.</a:t>
            </a:r>
            <a:endParaRPr lang="ar-JO" b="0" dirty="0">
              <a:latin typeface="Times New Roman" charset="0"/>
              <a:ea typeface="ＭＳ Ｐゴシック" charset="0"/>
              <a:cs typeface="ＭＳ Ｐゴシック" charset="0"/>
            </a:endParaRPr>
          </a:p>
          <a:p>
            <a:pPr algn="r" rtl="1"/>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Premillennialism teaches that Jesus will return BEFORE the millennium. This means that there will be at least TWO judgments before and after this 1000-year period. All Premillennialists teach a Tribulation Period just before his second coming.</a:t>
            </a:r>
          </a:p>
          <a:p>
            <a:r>
              <a:rPr lang="en-US" dirty="0">
                <a:latin typeface="Times New Roman" charset="0"/>
                <a:ea typeface="ＭＳ Ｐゴシック" charset="0"/>
                <a:cs typeface="ＭＳ Ｐゴシック" charset="0"/>
              </a:rPr>
              <a:t>_________</a:t>
            </a:r>
          </a:p>
          <a:p>
            <a:r>
              <a:rPr lang="en-US" dirty="0">
                <a:latin typeface="Times New Roman" charset="0"/>
                <a:ea typeface="ＭＳ Ｐゴシック" charset="0"/>
                <a:cs typeface="ＭＳ Ｐゴシック" charset="0"/>
              </a:rPr>
              <a:t>Common-328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LC-06-Preparation of the Disciples-148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NS-03-Luke13-24—slide 76</a:t>
            </a:r>
            <a:endParaRPr lang="en-US" dirty="0">
              <a:latin typeface="Times New Roman" charset="0"/>
              <a:ea typeface="ＭＳ Ｐゴシック" charset="0"/>
              <a:cs typeface="ＭＳ Ｐゴシック"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Times New Roman" pitchFamily="18" charset="0"/>
              </a:rPr>
              <a:t>OS-23-Isaiah1-12-slide 50</a:t>
            </a:r>
          </a:p>
        </p:txBody>
      </p:sp>
    </p:spTree>
    <p:extLst>
      <p:ext uri="{BB962C8B-B14F-4D97-AF65-F5344CB8AC3E}">
        <p14:creationId xmlns:p14="http://schemas.microsoft.com/office/powerpoint/2010/main" val="9293728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581522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b="1" dirty="0">
                <a:latin typeface="Arial" panose="020B0604020202020204" pitchFamily="34" charset="0"/>
                <a:cs typeface="Arial" panose="020B0604020202020204" pitchFamily="34" charset="0"/>
              </a:rPr>
              <a:t>هذا أحد الخراف وأسمه كريس ضاع في أستراليا. في عام 2015 تم العثور عليه من قبل مشاة الأدغال بعد حوالي 6 سنوات من البحث. كما ترون صوفه الثقيل الذي يبلغ 90 رطلاً. </a:t>
            </a:r>
            <a:endParaRPr lang="en-SG"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36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4064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861929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37781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270523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83638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495535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13002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4871801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276757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5282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78252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24963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9537588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87733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054315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5350250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329867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07636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456161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90071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2321468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718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72221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751269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949603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524370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76154493"/>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31986247"/>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18343715"/>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11116571"/>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685756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599946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57490629"/>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37646051"/>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21806091"/>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6093949"/>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133551332"/>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73776001"/>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334279083"/>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111765869"/>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44860979"/>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024864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9504613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98659244"/>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6401617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288793783"/>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88186775"/>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45597725"/>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80794280"/>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26012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2895423744"/>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68682747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12346742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0561565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989735264"/>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378083281"/>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306952831"/>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322058938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39573816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10574416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747670738"/>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398420728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531680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628035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62048725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63990456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4456239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7972343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1772580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64586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40313136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3551549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835877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128447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63328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824571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576419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dirty="0"/>
          </a:p>
        </p:txBody>
      </p:sp>
    </p:spTree>
    <p:extLst>
      <p:ext uri="{BB962C8B-B14F-4D97-AF65-F5344CB8AC3E}">
        <p14:creationId xmlns:p14="http://schemas.microsoft.com/office/powerpoint/2010/main" val="400349410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dirty="0"/>
          </a:p>
        </p:txBody>
      </p:sp>
    </p:spTree>
    <p:extLst>
      <p:ext uri="{BB962C8B-B14F-4D97-AF65-F5344CB8AC3E}">
        <p14:creationId xmlns:p14="http://schemas.microsoft.com/office/powerpoint/2010/main" val="17100453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dirty="0"/>
          </a:p>
        </p:txBody>
      </p:sp>
    </p:spTree>
    <p:extLst>
      <p:ext uri="{BB962C8B-B14F-4D97-AF65-F5344CB8AC3E}">
        <p14:creationId xmlns:p14="http://schemas.microsoft.com/office/powerpoint/2010/main" val="7985875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dirty="0"/>
          </a:p>
        </p:txBody>
      </p:sp>
    </p:spTree>
    <p:extLst>
      <p:ext uri="{BB962C8B-B14F-4D97-AF65-F5344CB8AC3E}">
        <p14:creationId xmlns:p14="http://schemas.microsoft.com/office/powerpoint/2010/main" val="62632492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dirty="0"/>
          </a:p>
        </p:txBody>
      </p:sp>
    </p:spTree>
    <p:extLst>
      <p:ext uri="{BB962C8B-B14F-4D97-AF65-F5344CB8AC3E}">
        <p14:creationId xmlns:p14="http://schemas.microsoft.com/office/powerpoint/2010/main" val="38731998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dirty="0"/>
          </a:p>
        </p:txBody>
      </p:sp>
    </p:spTree>
    <p:extLst>
      <p:ext uri="{BB962C8B-B14F-4D97-AF65-F5344CB8AC3E}">
        <p14:creationId xmlns:p14="http://schemas.microsoft.com/office/powerpoint/2010/main" val="6018690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dirty="0"/>
          </a:p>
        </p:txBody>
      </p:sp>
    </p:spTree>
    <p:extLst>
      <p:ext uri="{BB962C8B-B14F-4D97-AF65-F5344CB8AC3E}">
        <p14:creationId xmlns:p14="http://schemas.microsoft.com/office/powerpoint/2010/main" val="24243893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dirty="0"/>
          </a:p>
        </p:txBody>
      </p:sp>
    </p:spTree>
    <p:extLst>
      <p:ext uri="{BB962C8B-B14F-4D97-AF65-F5344CB8AC3E}">
        <p14:creationId xmlns:p14="http://schemas.microsoft.com/office/powerpoint/2010/main" val="33695134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dirty="0"/>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dirty="0"/>
          </a:p>
        </p:txBody>
      </p:sp>
    </p:spTree>
    <p:extLst>
      <p:ext uri="{BB962C8B-B14F-4D97-AF65-F5344CB8AC3E}">
        <p14:creationId xmlns:p14="http://schemas.microsoft.com/office/powerpoint/2010/main" val="3407380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0254889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dirty="0"/>
          </a:p>
        </p:txBody>
      </p:sp>
    </p:spTree>
    <p:extLst>
      <p:ext uri="{BB962C8B-B14F-4D97-AF65-F5344CB8AC3E}">
        <p14:creationId xmlns:p14="http://schemas.microsoft.com/office/powerpoint/2010/main" val="31407024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dirty="0"/>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dirty="0"/>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dirty="0"/>
          </a:p>
        </p:txBody>
      </p:sp>
    </p:spTree>
    <p:extLst>
      <p:ext uri="{BB962C8B-B14F-4D97-AF65-F5344CB8AC3E}">
        <p14:creationId xmlns:p14="http://schemas.microsoft.com/office/powerpoint/2010/main" val="242606021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684882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8557233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266874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11941217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1279265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9536917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3674784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2243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8000718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5524642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75250133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0268431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0529816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1257808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289766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2116536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750525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050052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0356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542689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3747637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93649663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280765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513727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571021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8523656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8612517"/>
      </p:ext>
    </p:extLst>
  </p:cSld>
  <p:clrMapOvr>
    <a:masterClrMapping/>
  </p:clrMapOvr>
  <p:transition>
    <p:fade thruBlk="1"/>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6343025"/>
      </p:ext>
    </p:extLst>
  </p:cSld>
  <p:clrMapOvr>
    <a:masterClrMapping/>
  </p:clrMapOvr>
  <p:transition>
    <p:fade thruBlk="1"/>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255228"/>
      </p:ext>
    </p:extLst>
  </p:cSld>
  <p:clrMapOvr>
    <a:masterClrMapping/>
  </p:clrMapOvr>
  <p:transition>
    <p:fade thruBlk="1"/>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808960"/>
      </p:ext>
    </p:extLst>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2753428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0213637"/>
      </p:ext>
    </p:extLst>
  </p:cSld>
  <p:clrMapOvr>
    <a:masterClrMapping/>
  </p:clrMapOvr>
  <p:transition>
    <p:fade thruBlk="1"/>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823484"/>
      </p:ext>
    </p:extLst>
  </p:cSld>
  <p:clrMapOvr>
    <a:masterClrMapping/>
  </p:clrMapOvr>
  <p:transition>
    <p:fade thruBlk="1"/>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380185"/>
      </p:ext>
    </p:extLst>
  </p:cSld>
  <p:clrMapOvr>
    <a:masterClrMapping/>
  </p:clrMapOvr>
  <p:transition>
    <p:fade thruBlk="1"/>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7850225"/>
      </p:ext>
    </p:extLst>
  </p:cSld>
  <p:clrMapOvr>
    <a:masterClrMapping/>
  </p:clrMapOvr>
  <p:transition>
    <p:fade thruBlk="1"/>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6634757"/>
      </p:ext>
    </p:extLst>
  </p:cSld>
  <p:clrMapOvr>
    <a:masterClrMapping/>
  </p:clrMapOvr>
  <p:transition>
    <p:fade thruBlk="1"/>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464017"/>
      </p:ext>
    </p:extLst>
  </p:cSld>
  <p:clrMapOvr>
    <a:masterClrMapping/>
  </p:clrMapOvr>
  <p:transition>
    <p:fade thruBlk="1"/>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0938544"/>
      </p:ext>
    </p:extLst>
  </p:cSld>
  <p:clrMapOvr>
    <a:masterClrMapping/>
  </p:clrMapOvr>
  <p:transition>
    <p:fade thruBlk="1"/>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DDF04EF2-DA00-4EDA-BAD3-8884E487DAF0}" type="slidenum">
              <a:rPr lang="en-GB"/>
              <a:pPr>
                <a:defRPr/>
              </a:pPr>
              <a:t>‹#›</a:t>
            </a:fld>
            <a:endParaRPr lang="en-GB"/>
          </a:p>
        </p:txBody>
      </p:sp>
    </p:spTree>
    <p:extLst>
      <p:ext uri="{BB962C8B-B14F-4D97-AF65-F5344CB8AC3E}">
        <p14:creationId xmlns:p14="http://schemas.microsoft.com/office/powerpoint/2010/main" val="305511387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344907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6798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9962898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897961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9329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131771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834123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917727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055250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45603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63959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277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17F6450-BF1A-124E-A9E1-E5FE7E77BA11}" type="slidenum">
              <a:rPr lang="en-US" smtClean="0"/>
              <a:pPr>
                <a:defRPr/>
              </a:pPr>
              <a:t>‹#›</a:t>
            </a:fld>
            <a:endParaRPr lang="en-US" dirty="0"/>
          </a:p>
        </p:txBody>
      </p:sp>
    </p:spTree>
    <p:extLst>
      <p:ext uri="{BB962C8B-B14F-4D97-AF65-F5344CB8AC3E}">
        <p14:creationId xmlns:p14="http://schemas.microsoft.com/office/powerpoint/2010/main" val="3343580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2BDC8BC-B3B9-CE45-A429-F23718E4BC22}" type="slidenum">
              <a:rPr lang="en-US" smtClean="0"/>
              <a:pPr>
                <a:defRPr/>
              </a:pPr>
              <a:t>‹#›</a:t>
            </a:fld>
            <a:endParaRPr lang="en-US" dirty="0"/>
          </a:p>
        </p:txBody>
      </p:sp>
    </p:spTree>
    <p:extLst>
      <p:ext uri="{BB962C8B-B14F-4D97-AF65-F5344CB8AC3E}">
        <p14:creationId xmlns:p14="http://schemas.microsoft.com/office/powerpoint/2010/main" val="142003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EC1CD42-E654-1A45-9CF3-B1CFA7728AE2}" type="slidenum">
              <a:rPr lang="en-US" smtClean="0"/>
              <a:pPr>
                <a:defRPr/>
              </a:pPr>
              <a:t>‹#›</a:t>
            </a:fld>
            <a:endParaRPr lang="en-US" dirty="0"/>
          </a:p>
        </p:txBody>
      </p:sp>
    </p:spTree>
    <p:extLst>
      <p:ext uri="{BB962C8B-B14F-4D97-AF65-F5344CB8AC3E}">
        <p14:creationId xmlns:p14="http://schemas.microsoft.com/office/powerpoint/2010/main" val="3924139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2C8DC45A-4D80-764C-B296-B9573938CD20}" type="slidenum">
              <a:rPr lang="en-US" smtClean="0"/>
              <a:pPr>
                <a:defRPr/>
              </a:pPr>
              <a:t>‹#›</a:t>
            </a:fld>
            <a:endParaRPr lang="en-US" dirty="0"/>
          </a:p>
        </p:txBody>
      </p:sp>
    </p:spTree>
    <p:extLst>
      <p:ext uri="{BB962C8B-B14F-4D97-AF65-F5344CB8AC3E}">
        <p14:creationId xmlns:p14="http://schemas.microsoft.com/office/powerpoint/2010/main" val="41216736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1EBCF720-5313-E640-A1E0-17451C41B085}" type="slidenum">
              <a:rPr lang="en-US" smtClean="0"/>
              <a:pPr>
                <a:defRPr/>
              </a:pPr>
              <a:t>‹#›</a:t>
            </a:fld>
            <a:endParaRPr lang="en-US" dirty="0"/>
          </a:p>
        </p:txBody>
      </p:sp>
    </p:spTree>
    <p:extLst>
      <p:ext uri="{BB962C8B-B14F-4D97-AF65-F5344CB8AC3E}">
        <p14:creationId xmlns:p14="http://schemas.microsoft.com/office/powerpoint/2010/main" val="7649242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F7CD2FC-68EF-C944-9C09-EC6593DBF98C}" type="slidenum">
              <a:rPr lang="en-US" smtClean="0"/>
              <a:pPr>
                <a:defRPr/>
              </a:pPr>
              <a:t>‹#›</a:t>
            </a:fld>
            <a:endParaRPr lang="en-US" dirty="0"/>
          </a:p>
        </p:txBody>
      </p:sp>
    </p:spTree>
    <p:extLst>
      <p:ext uri="{BB962C8B-B14F-4D97-AF65-F5344CB8AC3E}">
        <p14:creationId xmlns:p14="http://schemas.microsoft.com/office/powerpoint/2010/main" val="2546589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E3D6862-558B-974B-8DB7-3BD447538B9C}" type="slidenum">
              <a:rPr lang="en-US" smtClean="0"/>
              <a:pPr>
                <a:defRPr/>
              </a:pPr>
              <a:t>‹#›</a:t>
            </a:fld>
            <a:endParaRPr lang="en-US" dirty="0"/>
          </a:p>
        </p:txBody>
      </p:sp>
    </p:spTree>
    <p:extLst>
      <p:ext uri="{BB962C8B-B14F-4D97-AF65-F5344CB8AC3E}">
        <p14:creationId xmlns:p14="http://schemas.microsoft.com/office/powerpoint/2010/main" val="3082074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7EC7CA-3E41-F64A-9CC8-8FE5D94852BA}" type="slidenum">
              <a:rPr lang="en-US" smtClean="0"/>
              <a:pPr>
                <a:defRPr/>
              </a:pPr>
              <a:t>‹#›</a:t>
            </a:fld>
            <a:endParaRPr lang="en-US" dirty="0"/>
          </a:p>
        </p:txBody>
      </p:sp>
    </p:spTree>
    <p:extLst>
      <p:ext uri="{BB962C8B-B14F-4D97-AF65-F5344CB8AC3E}">
        <p14:creationId xmlns:p14="http://schemas.microsoft.com/office/powerpoint/2010/main" val="182058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EA6879B-A16E-2D4C-B24E-F268B862406E}" type="slidenum">
              <a:rPr lang="en-US" smtClean="0"/>
              <a:pPr>
                <a:defRPr/>
              </a:pPr>
              <a:t>‹#›</a:t>
            </a:fld>
            <a:endParaRPr lang="en-US" dirty="0"/>
          </a:p>
        </p:txBody>
      </p:sp>
    </p:spTree>
    <p:extLst>
      <p:ext uri="{BB962C8B-B14F-4D97-AF65-F5344CB8AC3E}">
        <p14:creationId xmlns:p14="http://schemas.microsoft.com/office/powerpoint/2010/main" val="26400515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D2C32F-D086-3948-9E5C-126D4B4A0342}" type="slidenum">
              <a:rPr lang="en-US" smtClean="0"/>
              <a:pPr>
                <a:defRPr/>
              </a:pPr>
              <a:t>‹#›</a:t>
            </a:fld>
            <a:endParaRPr lang="en-US" dirty="0"/>
          </a:p>
        </p:txBody>
      </p:sp>
    </p:spTree>
    <p:extLst>
      <p:ext uri="{BB962C8B-B14F-4D97-AF65-F5344CB8AC3E}">
        <p14:creationId xmlns:p14="http://schemas.microsoft.com/office/powerpoint/2010/main" val="2516055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6519142-A45F-9E4D-9D02-2F935ED47830}" type="slidenum">
              <a:rPr lang="en-US" smtClean="0"/>
              <a:pPr>
                <a:defRPr/>
              </a:pPr>
              <a:t>‹#›</a:t>
            </a:fld>
            <a:endParaRPr lang="en-US" dirty="0"/>
          </a:p>
        </p:txBody>
      </p:sp>
    </p:spTree>
    <p:extLst>
      <p:ext uri="{BB962C8B-B14F-4D97-AF65-F5344CB8AC3E}">
        <p14:creationId xmlns:p14="http://schemas.microsoft.com/office/powerpoint/2010/main" val="1172580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8088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82743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807648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80459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813106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8771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5436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94708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191281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5475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62130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836352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744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87196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33787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80798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673748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851954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638083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64869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236170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32989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22627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299815A4-86C4-6340-8DB1-1A34EC14E37D}" type="slidenum">
              <a:rPr lang="en-US" smtClean="0"/>
              <a:pPr>
                <a:defRPr/>
              </a:pPr>
              <a:t>‹#›</a:t>
            </a:fld>
            <a:endParaRPr lang="en-US" dirty="0"/>
          </a:p>
        </p:txBody>
      </p:sp>
    </p:spTree>
    <p:extLst>
      <p:ext uri="{BB962C8B-B14F-4D97-AF65-F5344CB8AC3E}">
        <p14:creationId xmlns:p14="http://schemas.microsoft.com/office/powerpoint/2010/main" val="14597697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C3377066-6E1B-244A-A5AD-16829F1AD4C0}" type="slidenum">
              <a:rPr lang="en-US" smtClean="0"/>
              <a:pPr>
                <a:defRPr/>
              </a:pPr>
              <a:t>‹#›</a:t>
            </a:fld>
            <a:endParaRPr lang="en-US" dirty="0"/>
          </a:p>
        </p:txBody>
      </p:sp>
    </p:spTree>
    <p:extLst>
      <p:ext uri="{BB962C8B-B14F-4D97-AF65-F5344CB8AC3E}">
        <p14:creationId xmlns:p14="http://schemas.microsoft.com/office/powerpoint/2010/main" val="27369814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4B0EC590-4ECF-FB4C-A775-F3DB2B00CBB5}" type="slidenum">
              <a:rPr lang="en-US" smtClean="0"/>
              <a:pPr>
                <a:defRPr/>
              </a:pPr>
              <a:t>‹#›</a:t>
            </a:fld>
            <a:endParaRPr lang="en-US" dirty="0"/>
          </a:p>
        </p:txBody>
      </p:sp>
    </p:spTree>
    <p:extLst>
      <p:ext uri="{BB962C8B-B14F-4D97-AF65-F5344CB8AC3E}">
        <p14:creationId xmlns:p14="http://schemas.microsoft.com/office/powerpoint/2010/main" val="9323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462D0F56-CB59-F747-A67A-EFC29A59EC08}" type="slidenum">
              <a:rPr lang="en-US" smtClean="0"/>
              <a:pPr>
                <a:defRPr/>
              </a:pPr>
              <a:t>‹#›</a:t>
            </a:fld>
            <a:endParaRPr lang="en-US" dirty="0"/>
          </a:p>
        </p:txBody>
      </p:sp>
    </p:spTree>
    <p:extLst>
      <p:ext uri="{BB962C8B-B14F-4D97-AF65-F5344CB8AC3E}">
        <p14:creationId xmlns:p14="http://schemas.microsoft.com/office/powerpoint/2010/main" val="31199486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8" name="Footer Placeholder 7"/>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pPr>
              <a:defRPr/>
            </a:pPr>
            <a:fld id="{07291979-FC43-DF4C-8138-CF662709471F}" type="slidenum">
              <a:rPr lang="en-US" smtClean="0"/>
              <a:pPr>
                <a:defRPr/>
              </a:pPr>
              <a:t>‹#›</a:t>
            </a:fld>
            <a:endParaRPr lang="en-US" dirty="0"/>
          </a:p>
        </p:txBody>
      </p:sp>
    </p:spTree>
    <p:extLst>
      <p:ext uri="{BB962C8B-B14F-4D97-AF65-F5344CB8AC3E}">
        <p14:creationId xmlns:p14="http://schemas.microsoft.com/office/powerpoint/2010/main" val="36306863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Footer Placeholder 3"/>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pPr>
              <a:defRPr/>
            </a:pPr>
            <a:fld id="{2DC7E938-B2C9-F242-8183-92991FA87D8C}" type="slidenum">
              <a:rPr lang="en-US" smtClean="0"/>
              <a:pPr>
                <a:defRPr/>
              </a:pPr>
              <a:t>‹#›</a:t>
            </a:fld>
            <a:endParaRPr lang="en-US" dirty="0"/>
          </a:p>
        </p:txBody>
      </p:sp>
    </p:spTree>
    <p:extLst>
      <p:ext uri="{BB962C8B-B14F-4D97-AF65-F5344CB8AC3E}">
        <p14:creationId xmlns:p14="http://schemas.microsoft.com/office/powerpoint/2010/main" val="2844137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3" name="Footer Placeholder 2"/>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pPr>
              <a:defRPr/>
            </a:pPr>
            <a:fld id="{5079CA44-8F90-2E44-859D-9FF7A31BAB08}" type="slidenum">
              <a:rPr lang="en-US" smtClean="0"/>
              <a:pPr>
                <a:defRPr/>
              </a:pPr>
              <a:t>‹#›</a:t>
            </a:fld>
            <a:endParaRPr lang="en-US" dirty="0"/>
          </a:p>
        </p:txBody>
      </p:sp>
    </p:spTree>
    <p:extLst>
      <p:ext uri="{BB962C8B-B14F-4D97-AF65-F5344CB8AC3E}">
        <p14:creationId xmlns:p14="http://schemas.microsoft.com/office/powerpoint/2010/main" val="36549100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AA3A8745-7BB9-B343-8692-39BDB97F5DF2}" type="slidenum">
              <a:rPr lang="en-US" smtClean="0"/>
              <a:pPr>
                <a:defRPr/>
              </a:pPr>
              <a:t>‹#›</a:t>
            </a:fld>
            <a:endParaRPr lang="en-US" dirty="0"/>
          </a:p>
        </p:txBody>
      </p:sp>
    </p:spTree>
    <p:extLst>
      <p:ext uri="{BB962C8B-B14F-4D97-AF65-F5344CB8AC3E}">
        <p14:creationId xmlns:p14="http://schemas.microsoft.com/office/powerpoint/2010/main" val="3531517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Footer Placeholder 5"/>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pPr>
              <a:defRPr/>
            </a:pPr>
            <a:fld id="{17EC9E16-3941-C444-8655-04D48D55EDB0}" type="slidenum">
              <a:rPr lang="en-US" smtClean="0"/>
              <a:pPr>
                <a:defRPr/>
              </a:pPr>
              <a:t>‹#›</a:t>
            </a:fld>
            <a:endParaRPr lang="en-US" dirty="0"/>
          </a:p>
        </p:txBody>
      </p:sp>
    </p:spTree>
    <p:extLst>
      <p:ext uri="{BB962C8B-B14F-4D97-AF65-F5344CB8AC3E}">
        <p14:creationId xmlns:p14="http://schemas.microsoft.com/office/powerpoint/2010/main" val="2482938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1E0F4DDF-4E7E-7C4F-8A49-B95ED1E001D4}" type="slidenum">
              <a:rPr lang="en-US" smtClean="0"/>
              <a:pPr>
                <a:defRPr/>
              </a:pPr>
              <a:t>‹#›</a:t>
            </a:fld>
            <a:endParaRPr lang="en-US" dirty="0"/>
          </a:p>
        </p:txBody>
      </p:sp>
    </p:spTree>
    <p:extLst>
      <p:ext uri="{BB962C8B-B14F-4D97-AF65-F5344CB8AC3E}">
        <p14:creationId xmlns:p14="http://schemas.microsoft.com/office/powerpoint/2010/main" val="21700246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5" name="Footer Placeholder 4"/>
          <p:cNvSpPr>
            <a:spLocks noGrp="1"/>
          </p:cNvSpPr>
          <p:nvPr>
            <p:ph type="ftr" sz="quarter" idx="11"/>
          </p:nvPr>
        </p:nvSpPr>
        <p:spPr/>
        <p:txBody>
          <a:bodyPr/>
          <a:lstStyle>
            <a:lvl1pPr>
              <a:defRPr b="1" i="0">
                <a:latin typeface="Arial" panose="020B0604020202020204" pitchFamily="34" charset="0"/>
                <a:cs typeface="ＭＳ Ｐゴシック" charset="0"/>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pPr>
              <a:defRPr/>
            </a:pPr>
            <a:fld id="{297DD300-840A-C24F-A490-F30F3F162D0F}" type="slidenum">
              <a:rPr lang="en-US" smtClean="0"/>
              <a:pPr>
                <a:defRPr/>
              </a:pPr>
              <a:t>‹#›</a:t>
            </a:fld>
            <a:endParaRPr lang="en-US" dirty="0"/>
          </a:p>
        </p:txBody>
      </p:sp>
    </p:spTree>
    <p:extLst>
      <p:ext uri="{BB962C8B-B14F-4D97-AF65-F5344CB8AC3E}">
        <p14:creationId xmlns:p14="http://schemas.microsoft.com/office/powerpoint/2010/main" val="1180357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91215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45569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8220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86366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77926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877969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69529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745732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846604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136369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982649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B50769B-B734-CC49-AB4C-8E14D7EE6424}" type="slidenum">
              <a:rPr lang="en-US" smtClean="0"/>
              <a:pPr>
                <a:defRPr/>
              </a:pPr>
              <a:t>‹#›</a:t>
            </a:fld>
            <a:endParaRPr lang="en-US" dirty="0"/>
          </a:p>
        </p:txBody>
      </p:sp>
    </p:spTree>
    <p:extLst>
      <p:ext uri="{BB962C8B-B14F-4D97-AF65-F5344CB8AC3E}">
        <p14:creationId xmlns:p14="http://schemas.microsoft.com/office/powerpoint/2010/main" val="78055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7038A9-252A-D842-9EBA-FBE3BC3B8E1C}" type="slidenum">
              <a:rPr lang="en-US" smtClean="0"/>
              <a:pPr>
                <a:defRPr/>
              </a:pPr>
              <a:t>‹#›</a:t>
            </a:fld>
            <a:endParaRPr lang="en-US" dirty="0"/>
          </a:p>
        </p:txBody>
      </p:sp>
    </p:spTree>
    <p:extLst>
      <p:ext uri="{BB962C8B-B14F-4D97-AF65-F5344CB8AC3E}">
        <p14:creationId xmlns:p14="http://schemas.microsoft.com/office/powerpoint/2010/main" val="29583835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59ABADF-6102-4741-91A5-EA69572EFA06}" type="slidenum">
              <a:rPr lang="en-US" smtClean="0"/>
              <a:pPr>
                <a:defRPr/>
              </a:pPr>
              <a:t>‹#›</a:t>
            </a:fld>
            <a:endParaRPr lang="en-US" dirty="0"/>
          </a:p>
        </p:txBody>
      </p:sp>
    </p:spTree>
    <p:extLst>
      <p:ext uri="{BB962C8B-B14F-4D97-AF65-F5344CB8AC3E}">
        <p14:creationId xmlns:p14="http://schemas.microsoft.com/office/powerpoint/2010/main" val="1142260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033C45-C511-2B42-9FC4-41AECEF387F9}" type="slidenum">
              <a:rPr lang="en-US" smtClean="0"/>
              <a:pPr>
                <a:defRPr/>
              </a:pPr>
              <a:t>‹#›</a:t>
            </a:fld>
            <a:endParaRPr lang="en-US" dirty="0"/>
          </a:p>
        </p:txBody>
      </p:sp>
    </p:spTree>
    <p:extLst>
      <p:ext uri="{BB962C8B-B14F-4D97-AF65-F5344CB8AC3E}">
        <p14:creationId xmlns:p14="http://schemas.microsoft.com/office/powerpoint/2010/main" val="15641576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8D1315-557E-0540-9549-C69EC3CC211F}" type="slidenum">
              <a:rPr lang="en-US" smtClean="0"/>
              <a:pPr>
                <a:defRPr/>
              </a:pPr>
              <a:t>‹#›</a:t>
            </a:fld>
            <a:endParaRPr lang="en-US" dirty="0"/>
          </a:p>
        </p:txBody>
      </p:sp>
    </p:spTree>
    <p:extLst>
      <p:ext uri="{BB962C8B-B14F-4D97-AF65-F5344CB8AC3E}">
        <p14:creationId xmlns:p14="http://schemas.microsoft.com/office/powerpoint/2010/main" val="371865789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054EAD-1DD4-794C-B40D-09F16F545066}" type="slidenum">
              <a:rPr lang="en-US" smtClean="0"/>
              <a:pPr>
                <a:defRPr/>
              </a:pPr>
              <a:t>‹#›</a:t>
            </a:fld>
            <a:endParaRPr lang="en-US" dirty="0"/>
          </a:p>
        </p:txBody>
      </p:sp>
    </p:spTree>
    <p:extLst>
      <p:ext uri="{BB962C8B-B14F-4D97-AF65-F5344CB8AC3E}">
        <p14:creationId xmlns:p14="http://schemas.microsoft.com/office/powerpoint/2010/main" val="30444004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E0E14AE-1A86-724F-A9FB-3AB201EFD3D1}" type="slidenum">
              <a:rPr lang="en-US" smtClean="0"/>
              <a:pPr>
                <a:defRPr/>
              </a:pPr>
              <a:t>‹#›</a:t>
            </a:fld>
            <a:endParaRPr lang="en-US" dirty="0"/>
          </a:p>
        </p:txBody>
      </p:sp>
    </p:spTree>
    <p:extLst>
      <p:ext uri="{BB962C8B-B14F-4D97-AF65-F5344CB8AC3E}">
        <p14:creationId xmlns:p14="http://schemas.microsoft.com/office/powerpoint/2010/main" val="42926181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40EF904-8F5F-AC42-8CE4-3B8CFCC5ABD8}" type="slidenum">
              <a:rPr lang="en-US" smtClean="0"/>
              <a:pPr>
                <a:defRPr/>
              </a:pPr>
              <a:t>‹#›</a:t>
            </a:fld>
            <a:endParaRPr lang="en-US" dirty="0"/>
          </a:p>
        </p:txBody>
      </p:sp>
    </p:spTree>
    <p:extLst>
      <p:ext uri="{BB962C8B-B14F-4D97-AF65-F5344CB8AC3E}">
        <p14:creationId xmlns:p14="http://schemas.microsoft.com/office/powerpoint/2010/main" val="16017833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46F53B6-51E7-604B-980F-41DA8DDBD4C7}" type="slidenum">
              <a:rPr lang="en-US" smtClean="0"/>
              <a:pPr>
                <a:defRPr/>
              </a:pPr>
              <a:t>‹#›</a:t>
            </a:fld>
            <a:endParaRPr lang="en-US" dirty="0"/>
          </a:p>
        </p:txBody>
      </p:sp>
    </p:spTree>
    <p:extLst>
      <p:ext uri="{BB962C8B-B14F-4D97-AF65-F5344CB8AC3E}">
        <p14:creationId xmlns:p14="http://schemas.microsoft.com/office/powerpoint/2010/main" val="7012898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56732F-5FB1-5246-8633-99001191700D}" type="slidenum">
              <a:rPr lang="en-US" smtClean="0"/>
              <a:pPr>
                <a:defRPr/>
              </a:pPr>
              <a:t>‹#›</a:t>
            </a:fld>
            <a:endParaRPr lang="en-US" dirty="0"/>
          </a:p>
        </p:txBody>
      </p:sp>
    </p:spTree>
    <p:extLst>
      <p:ext uri="{BB962C8B-B14F-4D97-AF65-F5344CB8AC3E}">
        <p14:creationId xmlns:p14="http://schemas.microsoft.com/office/powerpoint/2010/main" val="4112511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D0EA75-F23C-8645-826F-581259E83FFE}" type="slidenum">
              <a:rPr lang="en-US" smtClean="0"/>
              <a:pPr>
                <a:defRPr/>
              </a:pPr>
              <a:t>‹#›</a:t>
            </a:fld>
            <a:endParaRPr lang="en-US" dirty="0"/>
          </a:p>
        </p:txBody>
      </p:sp>
    </p:spTree>
    <p:extLst>
      <p:ext uri="{BB962C8B-B14F-4D97-AF65-F5344CB8AC3E}">
        <p14:creationId xmlns:p14="http://schemas.microsoft.com/office/powerpoint/2010/main" val="1328134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30/03/2024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i="0">
                <a:latin typeface="Arial" panose="020B0604020202020204" pitchFamily="34" charset="0"/>
              </a:defRPr>
            </a:lvl1pPr>
          </a:lstStyle>
          <a:p>
            <a:pPr>
              <a:defRPr/>
            </a:pPr>
            <a:fld id="{EB90C7CA-61D1-534B-AC0C-0FB83C892DA1}" type="slidenum">
              <a:rPr lang="en-US" smtClean="0"/>
              <a:pPr>
                <a:defRPr/>
              </a:pPr>
              <a:t>‹#›</a:t>
            </a:fld>
            <a:endParaRPr lang="en-US" dirty="0"/>
          </a:p>
        </p:txBody>
      </p:sp>
    </p:spTree>
    <p:extLst>
      <p:ext uri="{BB962C8B-B14F-4D97-AF65-F5344CB8AC3E}">
        <p14:creationId xmlns:p14="http://schemas.microsoft.com/office/powerpoint/2010/main" val="12467430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2"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5" name="Oval 3"/>
          <p:cNvSpPr>
            <a:spLocks noChangeArrowheads="1"/>
          </p:cNvSpPr>
          <p:nvPr/>
        </p:nvSpPr>
        <p:spPr bwMode="auto">
          <a:xfrm>
            <a:off x="4003709"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6" name="Freeform 4"/>
          <p:cNvSpPr>
            <a:spLocks/>
          </p:cNvSpPr>
          <p:nvPr/>
        </p:nvSpPr>
        <p:spPr bwMode="auto">
          <a:xfrm>
            <a:off x="3022634"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7" name="Freeform 5"/>
          <p:cNvSpPr>
            <a:spLocks/>
          </p:cNvSpPr>
          <p:nvPr/>
        </p:nvSpPr>
        <p:spPr bwMode="auto">
          <a:xfrm>
            <a:off x="3022634"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9" name="Freeform 7"/>
          <p:cNvSpPr>
            <a:spLocks/>
          </p:cNvSpPr>
          <p:nvPr/>
        </p:nvSpPr>
        <p:spPr bwMode="auto">
          <a:xfrm>
            <a:off x="5057809"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0" name="Freeform 8"/>
          <p:cNvSpPr>
            <a:spLocks/>
          </p:cNvSpPr>
          <p:nvPr/>
        </p:nvSpPr>
        <p:spPr bwMode="auto">
          <a:xfrm>
            <a:off x="3052763" y="4797"/>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1" name="Freeform 9"/>
          <p:cNvSpPr>
            <a:spLocks/>
          </p:cNvSpPr>
          <p:nvPr/>
        </p:nvSpPr>
        <p:spPr bwMode="auto">
          <a:xfrm>
            <a:off x="3981484" y="334997"/>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2" name="Group 10"/>
          <p:cNvGrpSpPr>
            <a:grpSpLocks/>
          </p:cNvGrpSpPr>
          <p:nvPr/>
        </p:nvGrpSpPr>
        <p:grpSpPr bwMode="auto">
          <a:xfrm>
            <a:off x="134972"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8" name="Group 16"/>
          <p:cNvGrpSpPr>
            <a:grpSpLocks/>
          </p:cNvGrpSpPr>
          <p:nvPr/>
        </p:nvGrpSpPr>
        <p:grpSpPr bwMode="auto">
          <a:xfrm>
            <a:off x="6243672"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80" tIns="45640" rIns="91280" bIns="4564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80" tIns="45640" rIns="91280" bIns="45640"/>
          <a:lstStyle>
            <a:lvl1pPr marL="0" indent="0" algn="ctr">
              <a:buFont typeface="Wingdings"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006797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037997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dirty="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788089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72"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47" y="2116172"/>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40156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8599759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05685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477017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990334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dirty="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070880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1.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theme" Target="../theme/theme13.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7.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theme" Target="../theme/theme18.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slideLayout" Target="../slideLayouts/slideLayout205.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image" Target="../media/image1.png"/><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6" Type="http://schemas.openxmlformats.org/officeDocument/2006/relationships/image" Target="../media/image4.png"/><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5" Type="http://schemas.openxmlformats.org/officeDocument/2006/relationships/image" Target="../media/image3.png"/><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1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1.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30/03/2024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2"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134938" y="2116172"/>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915" tIns="45958" rIns="91915" bIns="4595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80" tIns="45640" rIns="91280" bIns="45640"/>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1" name="Freeform 9"/>
          <p:cNvSpPr>
            <a:spLocks/>
          </p:cNvSpPr>
          <p:nvPr/>
        </p:nvSpPr>
        <p:spPr bwMode="auto">
          <a:xfrm>
            <a:off x="4868897"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80" tIns="45640" rIns="91280" bIns="45640"/>
          <a:lstStyle/>
          <a:p>
            <a:pPr eaLnBrk="0" hangingPunct="0"/>
            <a:endParaRPr lang="en-US" b="1" i="0" dirty="0">
              <a:solidFill>
                <a:srgbClr val="FFFFCC"/>
              </a:solidFill>
              <a:latin typeface="Arial" panose="020B0604020202020204" pitchFamily="34"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b="1" i="0" dirty="0">
                <a:solidFill>
                  <a:srgbClr val="FFFFCC"/>
                </a:solidFill>
                <a:latin typeface="Arial" panose="020B0604020202020204" pitchFamily="34"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80" tIns="45640" rIns="91280" bIns="45640"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5976670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433" algn="ctr" rtl="0" fontAlgn="base">
        <a:spcBef>
          <a:spcPct val="0"/>
        </a:spcBef>
        <a:spcAft>
          <a:spcPct val="0"/>
        </a:spcAft>
        <a:defRPr sz="4400">
          <a:solidFill>
            <a:schemeClr val="tx2"/>
          </a:solidFill>
          <a:latin typeface="Times New Roman" charset="0"/>
        </a:defRPr>
      </a:lvl6pPr>
      <a:lvl7pPr marL="912870" algn="ctr" rtl="0" fontAlgn="base">
        <a:spcBef>
          <a:spcPct val="0"/>
        </a:spcBef>
        <a:spcAft>
          <a:spcPct val="0"/>
        </a:spcAft>
        <a:defRPr sz="4400">
          <a:solidFill>
            <a:schemeClr val="tx2"/>
          </a:solidFill>
          <a:latin typeface="Times New Roman" charset="0"/>
        </a:defRPr>
      </a:lvl7pPr>
      <a:lvl8pPr marL="1369288" algn="ctr" rtl="0" fontAlgn="base">
        <a:spcBef>
          <a:spcPct val="0"/>
        </a:spcBef>
        <a:spcAft>
          <a:spcPct val="0"/>
        </a:spcAft>
        <a:defRPr sz="4400">
          <a:solidFill>
            <a:schemeClr val="tx2"/>
          </a:solidFill>
          <a:latin typeface="Times New Roman" charset="0"/>
        </a:defRPr>
      </a:lvl8pPr>
      <a:lvl9pPr marL="1825734" algn="ctr" rtl="0" fontAlgn="base">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SzPct val="75000"/>
        <a:buFont typeface="Wingdings" charset="0"/>
        <a:buChar char="v"/>
        <a:defRPr sz="3200" b="1" i="0">
          <a:solidFill>
            <a:schemeClr val="tx1"/>
          </a:solidFill>
          <a:latin typeface="Arial" panose="020B0604020202020204" pitchFamily="34" charset="0"/>
          <a:ea typeface="ＭＳ Ｐゴシック" charset="0"/>
          <a:cs typeface="Arial" panose="020B0604020202020204" pitchFamily="34" charset="0"/>
        </a:defRPr>
      </a:lvl1pPr>
      <a:lvl2pPr marL="741694" indent="-285274" algn="l" rtl="0" eaLnBrk="0" fontAlgn="base" hangingPunct="0">
        <a:spcBef>
          <a:spcPct val="20000"/>
        </a:spcBef>
        <a:spcAft>
          <a:spcPct val="0"/>
        </a:spcAft>
        <a:buSzPct val="75000"/>
        <a:buFont typeface="Wingdings" charset="0"/>
        <a:buChar char="v"/>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1066" indent="-228217" algn="l" rtl="0" eaLnBrk="0" fontAlgn="base" hangingPunct="0">
        <a:spcBef>
          <a:spcPct val="20000"/>
        </a:spcBef>
        <a:spcAft>
          <a:spcPct val="0"/>
        </a:spcAft>
        <a:buSzPct val="75000"/>
        <a:buFont typeface="Wingdings" charset="0"/>
        <a:buChar char="v"/>
        <a:defRPr sz="2400" b="1" i="0">
          <a:solidFill>
            <a:schemeClr val="tx1"/>
          </a:solidFill>
          <a:latin typeface="Arial" panose="020B0604020202020204" pitchFamily="34" charset="0"/>
          <a:ea typeface="ＭＳ Ｐゴシック" charset="-128"/>
          <a:cs typeface="Arial" panose="020B0604020202020204" pitchFamily="34" charset="0"/>
        </a:defRPr>
      </a:lvl3pPr>
      <a:lvl4pPr marL="1597510"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3932" indent="-228217" algn="l" rtl="0" eaLnBrk="0" fontAlgn="base" hangingPunct="0">
        <a:spcBef>
          <a:spcPct val="20000"/>
        </a:spcBef>
        <a:spcAft>
          <a:spcPct val="0"/>
        </a:spcAft>
        <a:buSzPct val="75000"/>
        <a:buFont typeface="Wingdings" charset="0"/>
        <a:buChar char="v"/>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0363"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80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3220"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9661" indent="-228217"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92124990"/>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9859936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138206823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3636552295"/>
      </p:ext>
    </p:extLst>
  </p:cSld>
  <p:clrMap bg1="dk2" tx1="lt1" bg2="dk1" tx2="lt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2054706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dirty="0"/>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dirty="0"/>
          </a:p>
        </p:txBody>
      </p:sp>
    </p:spTree>
    <p:extLst>
      <p:ext uri="{BB962C8B-B14F-4D97-AF65-F5344CB8AC3E}">
        <p14:creationId xmlns:p14="http://schemas.microsoft.com/office/powerpoint/2010/main" val="103707111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676198"/>
      </p:ext>
    </p:extLst>
  </p:cSld>
  <p:clrMap bg1="dk2" tx1="lt1" bg2="dk1"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3910618484"/>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63029266"/>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30/03/2024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9063059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745627461"/>
      </p:ext>
    </p:extLst>
  </p:cSld>
  <p:clrMap bg1="lt1" tx1="dk1" bg2="lt2" tx2="dk2" accent1="accent1" accent2="accent2" accent3="accent3" accent4="accent4" accent5="accent5" accent6="accent6" hlink="hlink" folHlink="folHlink"/>
  <p:sldLayoutIdLst>
    <p:sldLayoutId id="214748390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8976764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9255284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dirty="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90738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1021289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defRPr>
            </a:lvl1pPr>
          </a:lstStyle>
          <a:p>
            <a:pPr>
              <a:defRPr/>
            </a:pPr>
            <a:fld id="{6B07EEE6-B67C-CA43-B931-8D3D37B7FB43}" type="slidenum">
              <a:rPr lang="en-US"/>
              <a:pPr>
                <a:defRPr/>
              </a:pPr>
              <a:t>‹#›</a:t>
            </a:fld>
            <a:endParaRPr lang="en-US"/>
          </a:p>
        </p:txBody>
      </p:sp>
    </p:spTree>
    <p:extLst>
      <p:ext uri="{BB962C8B-B14F-4D97-AF65-F5344CB8AC3E}">
        <p14:creationId xmlns:p14="http://schemas.microsoft.com/office/powerpoint/2010/main" val="429106621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4569132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694" indent="-285274"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066" indent="-228217"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510" indent="-22821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932" indent="-228217"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20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1720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b="1" i="0">
                <a:latin typeface="Arial" panose="020B0604020202020204" pitchFamily="34" charset="0"/>
              </a:defRPr>
            </a:lvl1pPr>
          </a:lstStyle>
          <a:p>
            <a:pPr>
              <a:defRPr/>
            </a:pPr>
            <a:fld id="{45B0C115-5FFD-6546-8CCB-F02582FB7DB5}" type="slidenum">
              <a:rPr lang="en-US" smtClean="0"/>
              <a:pPr>
                <a:defRPr/>
              </a:pPr>
              <a:t>‹#›</a:t>
            </a:fld>
            <a:endParaRPr lang="en-US" dirty="0"/>
          </a:p>
        </p:txBody>
      </p:sp>
    </p:spTree>
    <p:extLst>
      <p:ext uri="{BB962C8B-B14F-4D97-AF65-F5344CB8AC3E}">
        <p14:creationId xmlns:p14="http://schemas.microsoft.com/office/powerpoint/2010/main" val="173287708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6433" algn="ctr" rtl="0" fontAlgn="base">
        <a:spcBef>
          <a:spcPct val="0"/>
        </a:spcBef>
        <a:spcAft>
          <a:spcPct val="0"/>
        </a:spcAft>
        <a:defRPr sz="4400">
          <a:solidFill>
            <a:schemeClr val="tx2"/>
          </a:solidFill>
          <a:latin typeface="Arial" pitchFamily="-108" charset="0"/>
        </a:defRPr>
      </a:lvl6pPr>
      <a:lvl7pPr marL="912870" algn="ctr" rtl="0" fontAlgn="base">
        <a:spcBef>
          <a:spcPct val="0"/>
        </a:spcBef>
        <a:spcAft>
          <a:spcPct val="0"/>
        </a:spcAft>
        <a:defRPr sz="4400">
          <a:solidFill>
            <a:schemeClr val="tx2"/>
          </a:solidFill>
          <a:latin typeface="Arial" pitchFamily="-108" charset="0"/>
        </a:defRPr>
      </a:lvl7pPr>
      <a:lvl8pPr marL="1369288" algn="ctr" rtl="0" fontAlgn="base">
        <a:spcBef>
          <a:spcPct val="0"/>
        </a:spcBef>
        <a:spcAft>
          <a:spcPct val="0"/>
        </a:spcAft>
        <a:defRPr sz="4400">
          <a:solidFill>
            <a:schemeClr val="tx2"/>
          </a:solidFill>
          <a:latin typeface="Arial" pitchFamily="-108" charset="0"/>
        </a:defRPr>
      </a:lvl8pPr>
      <a:lvl9pPr marL="1825734" algn="ctr" rtl="0" fontAlgn="base">
        <a:spcBef>
          <a:spcPct val="0"/>
        </a:spcBef>
        <a:spcAft>
          <a:spcPct val="0"/>
        </a:spcAft>
        <a:defRPr sz="4400">
          <a:solidFill>
            <a:schemeClr val="tx2"/>
          </a:solidFill>
          <a:latin typeface="Arial" pitchFamily="-108" charset="0"/>
        </a:defRPr>
      </a:lvl9pPr>
    </p:titleStyle>
    <p:bodyStyle>
      <a:lvl1pPr marL="342322" indent="-342322"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ＭＳ Ｐゴシック" pitchFamily="-108" charset="-128"/>
        </a:defRPr>
      </a:lvl1pPr>
      <a:lvl2pPr marL="741694" indent="-285274"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defRPr>
      </a:lvl2pPr>
      <a:lvl3pPr marL="1141066" indent="-22821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34" charset="-128"/>
          <a:cs typeface="Geneva" charset="0"/>
        </a:defRPr>
      </a:lvl3pPr>
      <a:lvl4pPr marL="1597510" indent="-22821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4pPr>
      <a:lvl5pPr marL="2053932" indent="-22821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8"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8"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8"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1894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1" hangingPunct="1">
              <a:defRPr sz="1400" b="0">
                <a:solidFill>
                  <a:srgbClr val="000000"/>
                </a:solidFill>
                <a:latin typeface="Times New Roman"/>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74FA92B7-B403-6F43-B473-DB5E69C5D876}" type="slidenum">
              <a:rPr lang="en-US"/>
              <a:pPr>
                <a:defRPr/>
              </a:pPr>
              <a:t>‹#›</a:t>
            </a:fld>
            <a:endParaRPr lang="en-US"/>
          </a:p>
        </p:txBody>
      </p:sp>
    </p:spTree>
    <p:extLst>
      <p:ext uri="{BB962C8B-B14F-4D97-AF65-F5344CB8AC3E}">
        <p14:creationId xmlns:p14="http://schemas.microsoft.com/office/powerpoint/2010/main" val="3285485383"/>
      </p:ext>
    </p:extLst>
  </p:cSld>
  <p:clrMap bg1="lt1" tx1="dk1" bg2="lt2" tx2="dk2" accent1="accent1" accent2="accent2" accent3="accent3" accent4="accent4" accent5="accent5" accent6="accent6" hlink="hlink" folHlink="folHlink"/>
  <p:sldLayoutIdLst>
    <p:sldLayoutId id="214748377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6433" algn="ctr" rtl="0" eaLnBrk="0" fontAlgn="base" hangingPunct="0">
        <a:spcBef>
          <a:spcPct val="0"/>
        </a:spcBef>
        <a:spcAft>
          <a:spcPct val="0"/>
        </a:spcAft>
        <a:defRPr sz="4400">
          <a:solidFill>
            <a:schemeClr val="tx2"/>
          </a:solidFill>
          <a:latin typeface="Times New Roman" charset="0"/>
        </a:defRPr>
      </a:lvl6pPr>
      <a:lvl7pPr marL="912870" algn="ctr" rtl="0" eaLnBrk="0" fontAlgn="base" hangingPunct="0">
        <a:spcBef>
          <a:spcPct val="0"/>
        </a:spcBef>
        <a:spcAft>
          <a:spcPct val="0"/>
        </a:spcAft>
        <a:defRPr sz="4400">
          <a:solidFill>
            <a:schemeClr val="tx2"/>
          </a:solidFill>
          <a:latin typeface="Times New Roman" charset="0"/>
        </a:defRPr>
      </a:lvl7pPr>
      <a:lvl8pPr marL="1369288" algn="ctr" rtl="0" eaLnBrk="0" fontAlgn="base" hangingPunct="0">
        <a:spcBef>
          <a:spcPct val="0"/>
        </a:spcBef>
        <a:spcAft>
          <a:spcPct val="0"/>
        </a:spcAft>
        <a:defRPr sz="4400">
          <a:solidFill>
            <a:schemeClr val="tx2"/>
          </a:solidFill>
          <a:latin typeface="Times New Roman" charset="0"/>
        </a:defRPr>
      </a:lvl8pPr>
      <a:lvl9pPr marL="1825734" algn="ctr" rtl="0" eaLnBrk="0" fontAlgn="base" hangingPunct="0">
        <a:spcBef>
          <a:spcPct val="0"/>
        </a:spcBef>
        <a:spcAft>
          <a:spcPct val="0"/>
        </a:spcAft>
        <a:defRPr sz="4400">
          <a:solidFill>
            <a:schemeClr val="tx2"/>
          </a:solidFill>
          <a:latin typeface="Times New Roman"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charset="-128"/>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charset="-128"/>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charset="-128"/>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8.xml"/></Relationships>
</file>

<file path=ppt/slides/_rels/slide10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74.xml"/></Relationships>
</file>

<file path=ppt/slides/_rels/slide10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74.xml"/></Relationships>
</file>

<file path=ppt/slides/_rels/slide10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74.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9.xml"/><Relationship Id="rId1" Type="http://schemas.openxmlformats.org/officeDocument/2006/relationships/slideLayout" Target="../slideLayouts/slideLayout74.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74.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74.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74.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74.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4.xml"/><Relationship Id="rId1" Type="http://schemas.openxmlformats.org/officeDocument/2006/relationships/slideLayout" Target="../slideLayouts/slideLayout74.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5.xml"/><Relationship Id="rId1" Type="http://schemas.openxmlformats.org/officeDocument/2006/relationships/slideLayout" Target="../slideLayouts/slideLayout7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58.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6.xml"/><Relationship Id="rId1" Type="http://schemas.openxmlformats.org/officeDocument/2006/relationships/slideLayout" Target="../slideLayouts/slideLayout74.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7.xml"/><Relationship Id="rId1" Type="http://schemas.openxmlformats.org/officeDocument/2006/relationships/slideLayout" Target="../slideLayouts/slideLayout74.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8.xml"/><Relationship Id="rId1" Type="http://schemas.openxmlformats.org/officeDocument/2006/relationships/slideLayout" Target="../slideLayouts/slideLayout7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9.xml"/><Relationship Id="rId1" Type="http://schemas.openxmlformats.org/officeDocument/2006/relationships/slideLayout" Target="../slideLayouts/slideLayout74.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0.xml"/><Relationship Id="rId1" Type="http://schemas.openxmlformats.org/officeDocument/2006/relationships/slideLayout" Target="../slideLayouts/slideLayout74.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1.xml"/><Relationship Id="rId1" Type="http://schemas.openxmlformats.org/officeDocument/2006/relationships/slideLayout" Target="../slideLayouts/slideLayout74.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2.xml"/><Relationship Id="rId1" Type="http://schemas.openxmlformats.org/officeDocument/2006/relationships/slideLayout" Target="../slideLayouts/slideLayout74.xml"/></Relationships>
</file>

<file path=ppt/slides/_rels/slide117.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105.jpeg"/><Relationship Id="rId1" Type="http://schemas.openxmlformats.org/officeDocument/2006/relationships/slideLayout" Target="../slideLayouts/slideLayout171.xml"/></Relationships>
</file>

<file path=ppt/slides/_rels/slide11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84.xml"/></Relationships>
</file>

<file path=ppt/slides/_rels/slide11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58.xml"/></Relationships>
</file>

<file path=ppt/slides/_rels/slide12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4.xml"/></Relationships>
</file>

<file path=ppt/slides/_rels/slide12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90.xml"/></Relationships>
</file>

<file path=ppt/slides/_rels/slide12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91.xml"/></Relationships>
</file>

<file path=ppt/slides/_rels/slide1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58.xml"/></Relationships>
</file>

<file path=ppt/slides/_rels/slide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5.xml"/><Relationship Id="rId1" Type="http://schemas.openxmlformats.org/officeDocument/2006/relationships/slideLayout" Target="../slideLayouts/slideLayout102.xml"/><Relationship Id="rId5" Type="http://schemas.openxmlformats.org/officeDocument/2006/relationships/image" Target="../media/image113.jpeg"/><Relationship Id="rId4" Type="http://schemas.openxmlformats.org/officeDocument/2006/relationships/image" Target="../media/image16.jpeg"/></Relationships>
</file>

<file path=ppt/slides/_rels/slide13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6.xml"/><Relationship Id="rId1" Type="http://schemas.openxmlformats.org/officeDocument/2006/relationships/slideLayout" Target="../slideLayouts/slideLayout120.xml"/></Relationships>
</file>

<file path=ppt/slides/_rels/slide1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7.xml"/><Relationship Id="rId1" Type="http://schemas.openxmlformats.org/officeDocument/2006/relationships/slideLayout" Target="../slideLayouts/slideLayout120.xml"/></Relationships>
</file>

<file path=ppt/slides/_rels/slide13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8.xml"/><Relationship Id="rId1" Type="http://schemas.openxmlformats.org/officeDocument/2006/relationships/slideLayout" Target="../slideLayouts/slideLayout120.xml"/></Relationships>
</file>

<file path=ppt/slides/_rels/slide13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9.xml"/><Relationship Id="rId1" Type="http://schemas.openxmlformats.org/officeDocument/2006/relationships/slideLayout" Target="../slideLayouts/slideLayout224.xml"/></Relationships>
</file>

<file path=ppt/slides/_rels/slide13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0.xml"/><Relationship Id="rId1" Type="http://schemas.openxmlformats.org/officeDocument/2006/relationships/slideLayout" Target="../slideLayouts/slideLayout224.xml"/></Relationships>
</file>

<file path=ppt/slides/_rels/slide13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1.xml"/><Relationship Id="rId1" Type="http://schemas.openxmlformats.org/officeDocument/2006/relationships/slideLayout" Target="../slideLayouts/slideLayout224.xml"/></Relationships>
</file>

<file path=ppt/slides/_rels/slide1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2.xml"/><Relationship Id="rId1" Type="http://schemas.openxmlformats.org/officeDocument/2006/relationships/slideLayout" Target="../slideLayouts/slideLayout22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58.xml"/></Relationships>
</file>

<file path=ppt/slides/_rels/slide14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3.xml"/><Relationship Id="rId1" Type="http://schemas.openxmlformats.org/officeDocument/2006/relationships/slideLayout" Target="../slideLayouts/slideLayout224.xml"/></Relationships>
</file>

<file path=ppt/slides/_rels/slide1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4.xml"/><Relationship Id="rId1" Type="http://schemas.openxmlformats.org/officeDocument/2006/relationships/slideLayout" Target="../slideLayouts/slideLayout224.xml"/></Relationships>
</file>

<file path=ppt/slides/_rels/slide14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5.xml"/><Relationship Id="rId1" Type="http://schemas.openxmlformats.org/officeDocument/2006/relationships/slideLayout" Target="../slideLayouts/slideLayout224.xml"/></Relationships>
</file>

<file path=ppt/slides/_rels/slide14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05.jpeg"/><Relationship Id="rId1" Type="http://schemas.openxmlformats.org/officeDocument/2006/relationships/slideLayout" Target="../slideLayouts/slideLayout12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7.xml"/><Relationship Id="rId1" Type="http://schemas.openxmlformats.org/officeDocument/2006/relationships/slideLayout" Target="../slideLayouts/slideLayout212.xml"/><Relationship Id="rId4" Type="http://schemas.openxmlformats.org/officeDocument/2006/relationships/image" Target="../media/image12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1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9.xml"/><Relationship Id="rId1" Type="http://schemas.openxmlformats.org/officeDocument/2006/relationships/slideLayout" Target="../slideLayouts/slideLayout157.xml"/><Relationship Id="rId4" Type="http://schemas.openxmlformats.org/officeDocument/2006/relationships/image" Target="../media/image126.pn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91.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91.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00.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61.jpeg"/><Relationship Id="rId1" Type="http://schemas.openxmlformats.org/officeDocument/2006/relationships/slideLayout" Target="../slideLayouts/slideLayout68.xml"/><Relationship Id="rId4" Type="http://schemas.openxmlformats.org/officeDocument/2006/relationships/image" Target="../media/image17.jpeg"/></Relationships>
</file>

<file path=ppt/slides/_rels/slide7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7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7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8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58.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58.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8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7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6.xml"/><Relationship Id="rId1" Type="http://schemas.openxmlformats.org/officeDocument/2006/relationships/slideLayout" Target="../slideLayouts/slideLayout74.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74.xml"/></Relationships>
</file>

<file path=ppt/slides/_rels/slide9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8.xml"/><Relationship Id="rId1" Type="http://schemas.openxmlformats.org/officeDocument/2006/relationships/slideLayout" Target="../slideLayouts/slideLayout74.xml"/></Relationships>
</file>

<file path=ppt/slides/_rels/slide9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74.xml"/></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74.xml"/></Relationships>
</file>

<file path=ppt/slides/_rels/slide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74.xml"/></Relationships>
</file>

<file path=ppt/slides/_rels/slide9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74.xml"/></Relationships>
</file>

<file path=ppt/slides/_rels/slide9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74.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74.xml"/></Relationships>
</file>

<file path=ppt/slides/_rels/slide9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5BC574F-B865-41FD-B891-EA3B46B070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4800" b="1" kern="0" dirty="0">
                <a:solidFill>
                  <a:srgbClr val="FFFFFF"/>
                </a:solidFill>
                <a:effectLst>
                  <a:glow rad="228600">
                    <a:srgbClr val="000000"/>
                  </a:glow>
                </a:effectLst>
                <a:latin typeface="Arial" panose="020B0604020202020204" pitchFamily="34" charset="0"/>
                <a:cs typeface="Arial" panose="020B0604020202020204" pitchFamily="34" charset="0"/>
              </a:rPr>
              <a:t>تحضير التلاميذ من قبل الملك</a:t>
            </a:r>
            <a:endParaRPr kumimoji="0" lang="en-US"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120-137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13708" y="2852936"/>
            <a:ext cx="802411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يخدم المسيح التلاميذ الإثنا عشر بشكل خاص ليعدهم لخدمتهم بعد رحيله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8">
            <a:extLst>
              <a:ext uri="{FF2B5EF4-FFF2-40B4-BE49-F238E27FC236}">
                <a16:creationId xmlns:a16="http://schemas.microsoft.com/office/drawing/2014/main" id="{DA2104E5-47FA-44BC-B523-0AF5E7AA8CC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BA8C73AC-1C80-9032-F5E1-CEC776B7511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4037FA8-2193-F142-A5B8-9250A389F6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906" y="739211"/>
            <a:ext cx="9144000" cy="611878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rtl="1">
              <a:defRPr/>
            </a:pPr>
            <a:r>
              <a:rPr lang="ar-SA" sz="5400" dirty="0"/>
              <a:t>نحن </a:t>
            </a:r>
            <a:r>
              <a:rPr lang="ar-JO" sz="5400" dirty="0"/>
              <a:t>خراف</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99475558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8206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3709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2906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52727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1331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6825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184930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637250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372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4287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rtl="1">
              <a:defRPr/>
            </a:pPr>
            <a:r>
              <a:rPr lang="ar-SA" sz="5400" dirty="0">
                <a:effectLst>
                  <a:glow rad="127000">
                    <a:schemeClr val="tx1"/>
                  </a:glow>
                </a:effectLst>
                <a:ea typeface="Arial" charset="0"/>
              </a:rPr>
              <a:t>تميل الأغنام إلى الضلال</a:t>
            </a:r>
            <a:endParaRPr lang="en-US" sz="5400" dirty="0">
              <a:effectLst>
                <a:glow rad="127000">
                  <a:schemeClr val="tx1"/>
                </a:glow>
              </a:effectLst>
              <a:ea typeface="Arial" charset="0"/>
            </a:endParaRPr>
          </a:p>
        </p:txBody>
      </p:sp>
      <p:pic>
        <p:nvPicPr>
          <p:cNvPr id="5122" name="Picture 2">
            <a:extLst>
              <a:ext uri="{FF2B5EF4-FFF2-40B4-BE49-F238E27FC236}">
                <a16:creationId xmlns:a16="http://schemas.microsoft.com/office/drawing/2014/main" id="{3A2ECD8B-31FA-6440-A804-F8B7D47607B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010" y="1133061"/>
            <a:ext cx="9144000" cy="57249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038EC5B3-D945-904E-BCE4-52850365DF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Arial" charset="0"/>
                <a:cs typeface="Arial" panose="020B0604020202020204" pitchFamily="34" charset="0"/>
              </a:rPr>
              <a:t>١ يوحنا</a:t>
            </a:r>
          </a:p>
        </p:txBody>
      </p:sp>
    </p:spTree>
    <p:extLst>
      <p:ext uri="{BB962C8B-B14F-4D97-AF65-F5344CB8AC3E}">
        <p14:creationId xmlns:p14="http://schemas.microsoft.com/office/powerpoint/2010/main" val="5734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2400" dirty="0">
                <a:solidFill>
                  <a:srgbClr val="FFFFFF"/>
                </a:solidFill>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يسوع يقيم لعازر</a:t>
            </a:r>
            <a:endParaRPr lang="zh-CN" altLang="en-US" sz="2000" dirty="0">
              <a:solidFill>
                <a:srgbClr val="FFFFFF"/>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أورشليم</a:t>
            </a:r>
            <a:endParaRPr lang="zh-CN" altLang="en-US" sz="2800"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اليهودية</a:t>
            </a:r>
            <a:endParaRPr lang="zh-CN" altLang="en-US" sz="2800"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بيت عنيا</a:t>
            </a:r>
            <a:endParaRPr lang="zh-CN" altLang="en-US" sz="28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بيرية</a:t>
            </a:r>
            <a:endParaRPr lang="zh-CN" altLang="en-US" sz="2800" dirty="0">
              <a:latin typeface="Arial" panose="020B0604020202020204" pitchFamily="34" charset="0"/>
              <a:cs typeface="Arial" panose="020B0604020202020204" pitchFamily="34" charset="0"/>
            </a:endParaRPr>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24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نهر الأردن</a:t>
            </a:r>
            <a:endParaRPr lang="zh-CN" altLang="en-US" sz="2000" dirty="0">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0</a:t>
            </a:r>
            <a:endParaRPr lang="zh-CN" altLang="en-US" sz="2800" dirty="0">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0</a:t>
            </a:r>
            <a:endParaRPr lang="zh-CN" altLang="en-US" sz="2800" dirty="0">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ميل 5</a:t>
            </a:r>
            <a:endParaRPr lang="zh-CN" altLang="en-US" sz="2800" dirty="0">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كم 8</a:t>
            </a:r>
            <a:endParaRPr lang="zh-CN" altLang="en-US" sz="2800" dirty="0">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البحر الميت</a:t>
            </a:r>
            <a:endParaRPr lang="zh-CN" altLang="en-US" sz="2800" dirty="0">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391886" y="609600"/>
            <a:ext cx="3799114" cy="853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السامرة</a:t>
            </a:r>
            <a:endParaRPr lang="zh-CN" altLang="en-US" sz="2800" dirty="0">
              <a:latin typeface="Arial" panose="020B0604020202020204" pitchFamily="34" charset="0"/>
              <a:cs typeface="Arial" panose="020B0604020202020204" pitchFamily="34" charset="0"/>
            </a:endParaRPr>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أفرايم</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851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884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867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8646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2400" dirty="0">
                <a:solidFill>
                  <a:srgbClr val="FFFFFF"/>
                </a:solidFill>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يسوع يقيم لعازر</a:t>
            </a:r>
            <a:endParaRPr lang="zh-CN" altLang="en-US" sz="2000" dirty="0">
              <a:solidFill>
                <a:srgbClr val="FFFFFF"/>
              </a:solidFill>
              <a:latin typeface="Arial" panose="020B0604020202020204" pitchFamily="34" charset="0"/>
              <a:cs typeface="Arial" panose="020B0604020202020204" pitchFamily="34" charset="0"/>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أورشليم</a:t>
            </a:r>
            <a:endParaRPr lang="zh-CN" altLang="en-US" sz="2800" dirty="0">
              <a:latin typeface="Arial" panose="020B0604020202020204" pitchFamily="34" charset="0"/>
              <a:cs typeface="Arial" panose="020B0604020202020204" pitchFamily="34" charset="0"/>
            </a:endParaRPr>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اليهودية</a:t>
            </a:r>
            <a:endParaRPr lang="zh-CN" altLang="en-US" sz="2800" dirty="0">
              <a:latin typeface="Arial" panose="020B0604020202020204" pitchFamily="34" charset="0"/>
              <a:cs typeface="Arial" panose="020B0604020202020204" pitchFamily="34" charset="0"/>
            </a:endParaRPr>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بيت عنيا</a:t>
            </a:r>
            <a:endParaRPr lang="zh-CN" altLang="en-US" sz="2800" dirty="0">
              <a:latin typeface="Arial" panose="020B0604020202020204" pitchFamily="34" charset="0"/>
              <a:cs typeface="Arial" panose="020B0604020202020204" pitchFamily="34" charset="0"/>
            </a:endParaRPr>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بيرية</a:t>
            </a:r>
            <a:endParaRPr lang="zh-CN" altLang="en-US" sz="2800" dirty="0">
              <a:latin typeface="Arial" panose="020B0604020202020204" pitchFamily="34" charset="0"/>
              <a:cs typeface="Arial" panose="020B0604020202020204" pitchFamily="34" charset="0"/>
            </a:endParaRPr>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24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نهر الأردن</a:t>
            </a:r>
            <a:endParaRPr lang="zh-CN" altLang="en-US" sz="2000" dirty="0">
              <a:latin typeface="Arial" panose="020B0604020202020204" pitchFamily="34" charset="0"/>
              <a:cs typeface="Arial" panose="020B0604020202020204" pitchFamily="34" charset="0"/>
            </a:endParaRPr>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0</a:t>
            </a:r>
            <a:endParaRPr lang="zh-CN" altLang="en-US" sz="2800" dirty="0">
              <a:latin typeface="Arial" panose="020B0604020202020204" pitchFamily="34" charset="0"/>
              <a:cs typeface="Arial" panose="020B0604020202020204" pitchFamily="34" charset="0"/>
            </a:endParaRPr>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0</a:t>
            </a:r>
            <a:endParaRPr lang="zh-CN" altLang="en-US" sz="2800" dirty="0">
              <a:latin typeface="Arial" panose="020B0604020202020204" pitchFamily="34" charset="0"/>
              <a:cs typeface="Arial" panose="020B0604020202020204" pitchFamily="34" charset="0"/>
            </a:endParaRPr>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ميل 5</a:t>
            </a:r>
            <a:endParaRPr lang="zh-CN" altLang="en-US" sz="2800" dirty="0">
              <a:latin typeface="Arial" panose="020B0604020202020204" pitchFamily="34" charset="0"/>
              <a:cs typeface="Arial" panose="020B0604020202020204" pitchFamily="34" charset="0"/>
            </a:endParaRPr>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كم 8</a:t>
            </a:r>
            <a:endParaRPr lang="zh-CN" altLang="en-US" sz="2800" dirty="0">
              <a:latin typeface="Arial" panose="020B0604020202020204" pitchFamily="34" charset="0"/>
              <a:cs typeface="Arial" panose="020B0604020202020204" pitchFamily="34" charset="0"/>
            </a:endParaRPr>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البحر الميت</a:t>
            </a:r>
            <a:endParaRPr lang="zh-CN" altLang="en-US" sz="2800" dirty="0">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السامرة</a:t>
            </a:r>
            <a:endParaRPr lang="zh-CN" altLang="en-US" sz="2800" dirty="0">
              <a:latin typeface="Arial" panose="020B0604020202020204" pitchFamily="34" charset="0"/>
              <a:cs typeface="Arial" panose="020B0604020202020204" pitchFamily="34" charset="0"/>
            </a:endParaRPr>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ar-JO" altLang="zh-CN" sz="3200" dirty="0">
                <a:effectLst>
                  <a:glow rad="101600">
                    <a:srgbClr val="000000">
                      <a:alpha val="75000"/>
                    </a:srgbClr>
                  </a:glow>
                  <a:outerShdw blurRad="50800" dist="88900" dir="2700000" algn="tl" rotWithShape="0">
                    <a:srgbClr val="000000"/>
                  </a:outerShdw>
                </a:effectLst>
                <a:latin typeface="Arial" panose="020B0604020202020204" pitchFamily="34" charset="0"/>
                <a:ea typeface="MS PGothic"/>
                <a:cs typeface="Arial" panose="020B0604020202020204" pitchFamily="34" charset="0"/>
              </a:rPr>
              <a:t>أفرايم</a:t>
            </a:r>
            <a:endParaRPr lang="zh-CN" alt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50188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89795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75668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 رسمي</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dirty="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3" descr="Screen Shot 2013-03-18 at 7.35.59 AM.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73138"/>
            <a:ext cx="9144000" cy="563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30623"/>
            <a:ext cx="9144000" cy="706090"/>
          </a:xfrm>
        </p:spPr>
        <p:txBody>
          <a:bodyPr/>
          <a:lstStyle/>
          <a:p>
            <a:pPr>
              <a:defRPr/>
            </a:pPr>
            <a:r>
              <a:rPr lang="ar-JO" sz="4000" dirty="0">
                <a:solidFill>
                  <a:srgbClr val="FFFFFF"/>
                </a:solidFill>
                <a:effectLst>
                  <a:glow rad="139700">
                    <a:schemeClr val="tx1">
                      <a:alpha val="90000"/>
                    </a:schemeClr>
                  </a:glow>
                </a:effectLst>
                <a:cs typeface="Arial" panose="020B0604020202020204" pitchFamily="34" charset="0"/>
              </a:rPr>
              <a:t>يسوع، مريم ومرثا (يوحنا 11)</a:t>
            </a:r>
            <a:endParaRPr lang="en-US" sz="4000" dirty="0">
              <a:solidFill>
                <a:srgbClr val="FFFFFF"/>
              </a:solidFill>
              <a:effectLst>
                <a:glow rad="139700">
                  <a:schemeClr val="tx1">
                    <a:alpha val="90000"/>
                  </a:schemeClr>
                </a:glow>
              </a:effectLst>
              <a:cs typeface="Arial" panose="020B0604020202020204" pitchFamily="34" charset="0"/>
            </a:endParaRP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280" tIns="45640" rIns="91280" bIns="45640"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6433" marR="0" lvl="0" indent="-456433" algn="r" defTabSz="914400" rtl="1" eaLnBrk="0" fontAlgn="base" latinLnBrk="0" hangingPunct="0">
              <a:lnSpc>
                <a:spcPct val="100000"/>
              </a:lnSpc>
              <a:spcBef>
                <a:spcPct val="0"/>
              </a:spcBef>
              <a:spcAft>
                <a:spcPct val="0"/>
              </a:spcAft>
              <a:buClrTx/>
              <a:buSzTx/>
              <a:buFont typeface="Arial"/>
              <a:buChar char="•"/>
              <a:tabLst/>
              <a:defRPr/>
            </a:pPr>
            <a:r>
              <a:rPr lang="ar-JO" sz="32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أحب يسوع هاتين الأختين اللتان عاشتا في بيت عنيا قرب أورشليم (11: 5)</a:t>
            </a:r>
            <a:endParaRPr kumimoji="0" lang="en-US" sz="32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cs typeface="Arial" panose="020B0604020202020204" pitchFamily="34" charset="0"/>
            </a:endParaRPr>
          </a:p>
          <a:p>
            <a:pPr marL="456433" marR="0" lvl="0" indent="-456433" algn="r" defTabSz="914400" rtl="1" eaLnBrk="0" fontAlgn="base" latinLnBrk="0" hangingPunct="0">
              <a:lnSpc>
                <a:spcPct val="100000"/>
              </a:lnSpc>
              <a:spcBef>
                <a:spcPct val="0"/>
              </a:spcBef>
              <a:spcAft>
                <a:spcPct val="0"/>
              </a:spcAft>
              <a:buClrTx/>
              <a:buSzTx/>
              <a:buFont typeface="Arial"/>
              <a:buChar char="•"/>
              <a:tabLst/>
              <a:defRPr/>
            </a:pPr>
            <a:r>
              <a:rPr lang="ar-JO" sz="32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لقد آمنتا به قبلاً (اعتباره رب 11: 3، 11: 27)</a:t>
            </a:r>
            <a:endParaRPr kumimoji="0" lang="en-US" sz="32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cs typeface="Arial" panose="020B0604020202020204" pitchFamily="34" charset="0"/>
            </a:endParaRPr>
          </a:p>
          <a:p>
            <a:pPr marL="456433" marR="0" lvl="0" indent="-456433" algn="r" defTabSz="914400" rtl="1" eaLnBrk="0" fontAlgn="base" latinLnBrk="0" hangingPunct="0">
              <a:lnSpc>
                <a:spcPct val="100000"/>
              </a:lnSpc>
              <a:spcBef>
                <a:spcPct val="0"/>
              </a:spcBef>
              <a:spcAft>
                <a:spcPct val="0"/>
              </a:spcAft>
              <a:buClrTx/>
              <a:buSzTx/>
              <a:buFont typeface="Arial"/>
              <a:buChar char="•"/>
              <a:tabLst/>
              <a:defRPr/>
            </a:pPr>
            <a:r>
              <a:rPr lang="ar-JO" sz="3200" b="1" dirty="0">
                <a:solidFill>
                  <a:srgbClr val="FFFFFF"/>
                </a:solidFill>
                <a:effectLst>
                  <a:glow rad="139700">
                    <a:srgbClr val="000000">
                      <a:alpha val="90000"/>
                    </a:srgbClr>
                  </a:glow>
                </a:effectLst>
                <a:latin typeface="Arial" panose="020B0604020202020204" pitchFamily="34" charset="0"/>
                <a:cs typeface="Arial" panose="020B0604020202020204" pitchFamily="34" charset="0"/>
              </a:rPr>
              <a:t>مسحته مريم لاحقاً لدفنه في عبادة (11: 2، 12: 1-8)</a:t>
            </a:r>
            <a:endParaRPr kumimoji="0" lang="en-US" sz="3200" b="1" u="none" strike="noStrike" kern="1200" cap="none" spc="0" normalizeH="0" baseline="0" noProof="0" dirty="0">
              <a:ln>
                <a:noFill/>
              </a:ln>
              <a:solidFill>
                <a:srgbClr val="FFFFFF"/>
              </a:solidFill>
              <a:effectLst>
                <a:glow rad="139700">
                  <a:srgbClr val="000000">
                    <a:alpha val="90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52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5313" name="Picture 4" descr="Screen Shot 2013-03-18 at 7.31.31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96964"/>
            <a:ext cx="9144000" cy="576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ar-JO" dirty="0">
                <a:solidFill>
                  <a:srgbClr val="FFFFFF"/>
                </a:solidFill>
                <a:effectLst>
                  <a:glow rad="139700">
                    <a:schemeClr val="tx1">
                      <a:alpha val="90000"/>
                    </a:schemeClr>
                  </a:glow>
                </a:effectLst>
                <a:cs typeface="Arial" panose="020B0604020202020204" pitchFamily="34" charset="0"/>
              </a:rPr>
              <a:t>مرثا (يوحنا 11)</a:t>
            </a:r>
            <a:endParaRPr lang="en-US" dirty="0">
              <a:solidFill>
                <a:srgbClr val="FFFFFF"/>
              </a:solidFill>
              <a:effectLst>
                <a:glow rad="139700">
                  <a:schemeClr val="tx1">
                    <a:alpha val="90000"/>
                  </a:schemeClr>
                </a:glow>
              </a:effectLst>
              <a:cs typeface="Arial" panose="020B0604020202020204" pitchFamily="34" charset="0"/>
            </a:endParaRPr>
          </a:p>
        </p:txBody>
      </p:sp>
    </p:spTree>
    <p:extLst>
      <p:ext uri="{BB962C8B-B14F-4D97-AF65-F5344CB8AC3E}">
        <p14:creationId xmlns:p14="http://schemas.microsoft.com/office/powerpoint/2010/main" val="4289317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42A4768C-2501-D84B-8A61-0DE7325A2AA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تصبح الأغنام الضائعة وحيدة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4966930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p:spPr>
        <p:txBody>
          <a:bodyPr/>
          <a:lstStyle/>
          <a:p>
            <a:pPr>
              <a:defRPr/>
            </a:pPr>
            <a:r>
              <a:rPr lang="ar-JO" dirty="0">
                <a:solidFill>
                  <a:srgbClr val="FFFFFF"/>
                </a:solidFill>
                <a:effectLst>
                  <a:glow rad="139700">
                    <a:schemeClr val="tx1">
                      <a:alpha val="90000"/>
                    </a:schemeClr>
                  </a:glow>
                </a:effectLst>
                <a:cs typeface="Arial" panose="020B0604020202020204" pitchFamily="34" charset="0"/>
              </a:rPr>
              <a:t>مريم (يوحنا 11)</a:t>
            </a:r>
            <a:endParaRPr lang="en-US" dirty="0">
              <a:solidFill>
                <a:srgbClr val="FFFFFF"/>
              </a:solidFill>
              <a:effectLst>
                <a:glow rad="139700">
                  <a:schemeClr val="tx1">
                    <a:alpha val="90000"/>
                  </a:schemeClr>
                </a:glow>
              </a:effectLst>
              <a:cs typeface="Arial" panose="020B0604020202020204" pitchFamily="34" charset="0"/>
            </a:endParaRPr>
          </a:p>
        </p:txBody>
      </p:sp>
      <p:pic>
        <p:nvPicPr>
          <p:cNvPr id="526338" name="Picture 2" descr="Screen Shot 2013-03-18 at 7.49.05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052547"/>
            <a:ext cx="9144000" cy="544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1765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1" name="Picture 3" descr="Screen Shot 2013-03-18 at 7.33.19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2" y="1571625"/>
            <a:ext cx="9144001"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43000"/>
          </a:xfrm>
        </p:spPr>
        <p:txBody>
          <a:bodyPr/>
          <a:lstStyle/>
          <a:p>
            <a:pPr>
              <a:defRPr/>
            </a:pPr>
            <a:r>
              <a:rPr lang="ar-JO" dirty="0">
                <a:solidFill>
                  <a:srgbClr val="FFFFFF"/>
                </a:solidFill>
                <a:effectLst>
                  <a:glow rad="139700">
                    <a:schemeClr val="tx1">
                      <a:alpha val="90000"/>
                    </a:schemeClr>
                  </a:glow>
                </a:effectLst>
                <a:cs typeface="Arial" panose="020B0604020202020204" pitchFamily="34" charset="0"/>
              </a:rPr>
              <a:t>مرثا ومريم (يوحنا 11)</a:t>
            </a:r>
            <a:endParaRPr lang="en-US" dirty="0">
              <a:solidFill>
                <a:srgbClr val="FFFFFF"/>
              </a:solidFill>
              <a:effectLst>
                <a:glow rad="139700">
                  <a:schemeClr val="tx1">
                    <a:alpha val="90000"/>
                  </a:schemeClr>
                </a:glow>
              </a:effectLst>
              <a:cs typeface="Arial" panose="020B0604020202020204" pitchFamily="34" charset="0"/>
            </a:endParaRPr>
          </a:p>
        </p:txBody>
      </p:sp>
    </p:spTree>
    <p:extLst>
      <p:ext uri="{BB962C8B-B14F-4D97-AF65-F5344CB8AC3E}">
        <p14:creationId xmlns:p14="http://schemas.microsoft.com/office/powerpoint/2010/main" val="351847759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158070746"/>
              </p:ext>
            </p:extLst>
          </p:nvPr>
        </p:nvGraphicFramePr>
        <p:xfrm>
          <a:off x="22226" y="549280"/>
          <a:ext cx="9144001" cy="6380164"/>
        </p:xfrm>
        <a:graphic>
          <a:graphicData uri="http://schemas.openxmlformats.org/drawingml/2006/table">
            <a:tbl>
              <a:tblPr/>
              <a:tblGrid>
                <a:gridCol w="1656157">
                  <a:extLst>
                    <a:ext uri="{9D8B030D-6E8A-4147-A177-3AD203B41FA5}">
                      <a16:colId xmlns:a16="http://schemas.microsoft.com/office/drawing/2014/main" val="20000"/>
                    </a:ext>
                  </a:extLst>
                </a:gridCol>
                <a:gridCol w="3959452">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04">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الموضوع</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مرثا</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مريم</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2194561">
                <a:tc>
                  <a:txBody>
                    <a:bodyPr/>
                    <a:lstStyle/>
                    <a:p>
                      <a:pPr algn="ctr" rtl="1">
                        <a:spcAft>
                          <a:spcPts val="0"/>
                        </a:spcAft>
                      </a:pPr>
                      <a:endParaRPr lang="en-US" sz="2400" b="1" i="0" dirty="0">
                        <a:solidFill>
                          <a:schemeClr val="bg1"/>
                        </a:solidFill>
                        <a:effectLst/>
                        <a:latin typeface="Arial" panose="020B0604020202020204" pitchFamily="34" charset="0"/>
                        <a:ea typeface="ＭＳ 明朝"/>
                        <a:cs typeface="Arial" panose="020B0604020202020204" pitchFamily="34" charset="0"/>
                      </a:endParaRPr>
                    </a:p>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السعي نحو يسوع</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endParaRPr lang="en-US" sz="2400" b="1" i="0" dirty="0">
                        <a:solidFill>
                          <a:schemeClr val="bg1"/>
                        </a:solidFill>
                        <a:effectLst/>
                        <a:latin typeface="Arial" panose="020B0604020202020204" pitchFamily="34" charset="0"/>
                        <a:ea typeface="ＭＳ 明朝"/>
                        <a:cs typeface="Arial" panose="020B0604020202020204" pitchFamily="34" charset="0"/>
                      </a:endParaRPr>
                    </a:p>
                    <a:p>
                      <a:pPr algn="ctr" rtl="1">
                        <a:spcAft>
                          <a:spcPts val="0"/>
                        </a:spcAft>
                      </a:pPr>
                      <a:r>
                        <a:rPr lang="ar-JO" sz="2400" b="1" dirty="0">
                          <a:solidFill>
                            <a:schemeClr val="bg1"/>
                          </a:solidFill>
                        </a:rPr>
                        <a:t>ذهبت على الفور لتجد يسوع (20 أ)</a:t>
                      </a:r>
                      <a:br>
                        <a:rPr lang="en-US" sz="2400" b="1" dirty="0">
                          <a:solidFill>
                            <a:schemeClr val="bg1"/>
                          </a:solidFill>
                        </a:rPr>
                      </a:br>
                      <a:r>
                        <a:rPr lang="ar-JO" sz="2400" b="1" dirty="0">
                          <a:solidFill>
                            <a:schemeClr val="bg1"/>
                          </a:solidFill>
                        </a:rPr>
                        <a:t> - خاصًا كفاعل</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endParaRPr lang="en-US" sz="2400" b="1" i="0" dirty="0">
                        <a:solidFill>
                          <a:schemeClr val="bg1"/>
                        </a:solidFill>
                        <a:effectLst/>
                        <a:latin typeface="Arial" panose="020B0604020202020204" pitchFamily="34" charset="0"/>
                        <a:ea typeface="ＭＳ 明朝"/>
                        <a:cs typeface="Arial" panose="020B0604020202020204" pitchFamily="34" charset="0"/>
                      </a:endParaRPr>
                    </a:p>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أجلت</a:t>
                      </a:r>
                      <a:r>
                        <a:rPr lang="ar-JO" sz="2400" b="1" i="0" baseline="0" dirty="0">
                          <a:solidFill>
                            <a:schemeClr val="bg1"/>
                          </a:solidFill>
                          <a:effectLst/>
                          <a:latin typeface="Arial" panose="020B0604020202020204" pitchFamily="34" charset="0"/>
                          <a:ea typeface="ＭＳ 明朝"/>
                          <a:cs typeface="Arial" panose="020B0604020202020204" pitchFamily="34" charset="0"/>
                        </a:rPr>
                        <a:t> وبقيت في البيت (20ب) ومن ثم بشكل علني (29) مع مشاعر أكبر</a:t>
                      </a:r>
                      <a:endParaRPr lang="en-US" sz="2400" b="1" i="0" dirty="0">
                        <a:solidFill>
                          <a:schemeClr val="bg1"/>
                        </a:solidFill>
                        <a:effectLst/>
                        <a:latin typeface="Arial" panose="020B0604020202020204" pitchFamily="34" charset="0"/>
                        <a:ea typeface="ＭＳ 明朝"/>
                        <a:cs typeface="Arial" panose="020B0604020202020204" pitchFamily="34" charset="0"/>
                      </a:endParaRPr>
                    </a:p>
                    <a:p>
                      <a:pPr algn="ctr" rtl="1">
                        <a:spcAft>
                          <a:spcPts val="0"/>
                        </a:spcAft>
                      </a:pP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773">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الكلمات إلى يسوع</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لوم مع إيمان (21)</a:t>
                      </a:r>
                    </a:p>
                    <a:p>
                      <a:pPr algn="ctr" rtl="1">
                        <a:spcAft>
                          <a:spcPts val="0"/>
                        </a:spcAft>
                      </a:pPr>
                      <a:r>
                        <a:rPr lang="en-US" sz="2400" b="1" i="0" dirty="0">
                          <a:solidFill>
                            <a:schemeClr val="bg1"/>
                          </a:solidFill>
                          <a:effectLst/>
                          <a:latin typeface="Arial" panose="020B0604020202020204" pitchFamily="34" charset="0"/>
                          <a:ea typeface="ＭＳ 明朝"/>
                          <a:cs typeface="Arial" panose="020B0604020202020204" pitchFamily="34" charset="0"/>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لوم مع سجود (32)</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26">
                <a:tc>
                  <a:txBody>
                    <a:bodyPr/>
                    <a:lstStyle/>
                    <a:p>
                      <a:pPr algn="ctr" rtl="1"/>
                      <a:r>
                        <a:rPr lang="ar-JO" sz="2400" b="1" i="0" baseline="0" dirty="0">
                          <a:solidFill>
                            <a:schemeClr val="bg1"/>
                          </a:solidFill>
                          <a:latin typeface="Arial" panose="020B0604020202020204" pitchFamily="34" charset="0"/>
                          <a:cs typeface="Arial" panose="020B0604020202020204" pitchFamily="34" charset="0"/>
                        </a:rPr>
                        <a:t>كلمات الشك</a:t>
                      </a:r>
                      <a:endParaRPr lang="en-US" sz="2400" b="1" i="0" dirty="0">
                        <a:solidFill>
                          <a:schemeClr val="bg1"/>
                        </a:solidFill>
                        <a:latin typeface="Arial" panose="020B0604020202020204" pitchFamily="34" charset="0"/>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لم</a:t>
                      </a:r>
                      <a:r>
                        <a:rPr lang="ar-JO" sz="2400" b="1" i="0" baseline="0" dirty="0">
                          <a:solidFill>
                            <a:schemeClr val="bg1"/>
                          </a:solidFill>
                          <a:effectLst/>
                          <a:latin typeface="Arial" panose="020B0604020202020204" pitchFamily="34" charset="0"/>
                          <a:ea typeface="ＭＳ 明朝"/>
                          <a:cs typeface="Arial" panose="020B0604020202020204" pitchFamily="34" charset="0"/>
                        </a:rPr>
                        <a:t> ترى أملاً في إقامة فورية       (24، 39)</a:t>
                      </a:r>
                      <a:r>
                        <a:rPr lang="en-US" sz="2400" b="1" i="0" dirty="0">
                          <a:solidFill>
                            <a:schemeClr val="bg1"/>
                          </a:solidFill>
                          <a:effectLst/>
                          <a:latin typeface="Arial" panose="020B0604020202020204" pitchFamily="34" charset="0"/>
                          <a:ea typeface="ＭＳ 明朝"/>
                          <a:cs typeface="Arial" panose="020B0604020202020204" pitchFamily="34" charset="0"/>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400" b="1" i="0" dirty="0">
                          <a:solidFill>
                            <a:schemeClr val="bg1"/>
                          </a:solidFill>
                          <a:effectLst/>
                          <a:latin typeface="Arial" panose="020B0604020202020204" pitchFamily="34" charset="0"/>
                          <a:ea typeface="ＭＳ 明朝"/>
                          <a:cs typeface="Arial" panose="020B0604020202020204" pitchFamily="34" charset="0"/>
                        </a:rPr>
                        <a:t>لا يوجد</a:t>
                      </a:r>
                      <a:endParaRPr lang="en-US" sz="24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8" name="Rectangle 7"/>
          <p:cNvSpPr>
            <a:spLocks noChangeArrowheads="1"/>
          </p:cNvSpPr>
          <p:nvPr/>
        </p:nvSpPr>
        <p:spPr bwMode="auto">
          <a:xfrm>
            <a:off x="-15875" y="1341472"/>
            <a:ext cx="1563688"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a:spLocks noChangeArrowheads="1"/>
          </p:cNvSpPr>
          <p:nvPr/>
        </p:nvSpPr>
        <p:spPr bwMode="auto">
          <a:xfrm>
            <a:off x="1534319" y="1373188"/>
            <a:ext cx="4032250" cy="20081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17"/>
          <p:cNvSpPr>
            <a:spLocks noChangeArrowheads="1"/>
          </p:cNvSpPr>
          <p:nvPr/>
        </p:nvSpPr>
        <p:spPr bwMode="auto">
          <a:xfrm>
            <a:off x="5580064" y="1341439"/>
            <a:ext cx="3671887" cy="2000250"/>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8408"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27" name="Rectangle 26"/>
          <p:cNvSpPr>
            <a:spLocks noChangeArrowheads="1"/>
          </p:cNvSpPr>
          <p:nvPr/>
        </p:nvSpPr>
        <p:spPr bwMode="auto">
          <a:xfrm>
            <a:off x="-42863" y="3349625"/>
            <a:ext cx="1562101"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7"/>
          <p:cNvSpPr>
            <a:spLocks noChangeArrowheads="1"/>
          </p:cNvSpPr>
          <p:nvPr/>
        </p:nvSpPr>
        <p:spPr bwMode="auto">
          <a:xfrm>
            <a:off x="1519272" y="3349625"/>
            <a:ext cx="4033837"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p:cNvSpPr>
            <a:spLocks noChangeArrowheads="1"/>
          </p:cNvSpPr>
          <p:nvPr/>
        </p:nvSpPr>
        <p:spPr bwMode="auto">
          <a:xfrm>
            <a:off x="5553075" y="3349625"/>
            <a:ext cx="3671888" cy="1944688"/>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p:cNvSpPr>
            <a:spLocks noChangeArrowheads="1"/>
          </p:cNvSpPr>
          <p:nvPr/>
        </p:nvSpPr>
        <p:spPr bwMode="auto">
          <a:xfrm>
            <a:off x="-15875" y="5294313"/>
            <a:ext cx="1563688"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a:spLocks noChangeArrowheads="1"/>
          </p:cNvSpPr>
          <p:nvPr/>
        </p:nvSpPr>
        <p:spPr bwMode="auto">
          <a:xfrm>
            <a:off x="1547813" y="5294313"/>
            <a:ext cx="4032250" cy="1655762"/>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Rectangle 31"/>
          <p:cNvSpPr>
            <a:spLocks noChangeArrowheads="1"/>
          </p:cNvSpPr>
          <p:nvPr/>
        </p:nvSpPr>
        <p:spPr bwMode="auto">
          <a:xfrm>
            <a:off x="5545139" y="5294347"/>
            <a:ext cx="3671887" cy="1728787"/>
          </a:xfrm>
          <a:prstGeom prst="rect">
            <a:avLst/>
          </a:prstGeom>
          <a:solidFill>
            <a:schemeClr val="tx1"/>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8402"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ar-JO" sz="2800" b="1" dirty="0">
                <a:solidFill>
                  <a:srgbClr val="EAEAEA"/>
                </a:solidFill>
                <a:latin typeface="Arial" panose="020B0604020202020204" pitchFamily="34" charset="0"/>
                <a:ea typeface="ＭＳ Ｐゴシック" charset="0"/>
                <a:cs typeface="Arial" panose="020B0604020202020204" pitchFamily="34" charset="0"/>
              </a:rPr>
              <a:t>اختلاف مرثا عن مريم في يوحنا 11</a:t>
            </a:r>
            <a:endParaRPr lang="en-US" sz="2800" b="1" dirty="0">
              <a:solidFill>
                <a:srgbClr val="EAEAEA"/>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34459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2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ar-JO" sz="2800" b="1" dirty="0">
                <a:solidFill>
                  <a:srgbClr val="EAEAEA"/>
                </a:solidFill>
                <a:latin typeface="Arial" panose="020B0604020202020204" pitchFamily="34" charset="0"/>
                <a:ea typeface="ＭＳ Ｐゴシック" charset="0"/>
                <a:cs typeface="Arial" panose="020B0604020202020204" pitchFamily="34" charset="0"/>
              </a:rPr>
              <a:t>اختلاف مرثا عن مريم في يوحنا 11</a:t>
            </a:r>
            <a:endParaRPr lang="en-US" sz="2800" b="1" dirty="0">
              <a:solidFill>
                <a:srgbClr val="EAEAEA"/>
              </a:solidFill>
              <a:latin typeface="Arial" panose="020B0604020202020204" pitchFamily="34" charset="0"/>
              <a:ea typeface="ＭＳ Ｐゴシック" charset="0"/>
              <a:cs typeface="Arial" panose="020B0604020202020204" pitchFamily="34" charset="0"/>
            </a:endParaRPr>
          </a:p>
        </p:txBody>
      </p:sp>
      <p:sp>
        <p:nvSpPr>
          <p:cNvPr id="529430" name="Text Box 123"/>
          <p:cNvSpPr txBox="1">
            <a:spLocks noChangeArrowheads="1"/>
          </p:cNvSpPr>
          <p:nvPr/>
        </p:nvSpPr>
        <p:spPr bwMode="auto">
          <a:xfrm>
            <a:off x="8650288" y="11"/>
            <a:ext cx="1308100"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graphicFrame>
        <p:nvGraphicFramePr>
          <p:cNvPr id="72825" name="Group 121"/>
          <p:cNvGraphicFramePr>
            <a:graphicFrameLocks noGrp="1"/>
          </p:cNvGraphicFramePr>
          <p:nvPr>
            <p:extLst>
              <p:ext uri="{D42A27DB-BD31-4B8C-83A1-F6EECF244321}">
                <p14:modId xmlns:p14="http://schemas.microsoft.com/office/powerpoint/2010/main" val="2065577865"/>
              </p:ext>
            </p:extLst>
          </p:nvPr>
        </p:nvGraphicFramePr>
        <p:xfrm>
          <a:off x="22226" y="549275"/>
          <a:ext cx="9144001" cy="6015038"/>
        </p:xfrm>
        <a:graphic>
          <a:graphicData uri="http://schemas.openxmlformats.org/drawingml/2006/table">
            <a:tbl>
              <a:tblPr/>
              <a:tblGrid>
                <a:gridCol w="1784331">
                  <a:extLst>
                    <a:ext uri="{9D8B030D-6E8A-4147-A177-3AD203B41FA5}">
                      <a16:colId xmlns:a16="http://schemas.microsoft.com/office/drawing/2014/main" val="20000"/>
                    </a:ext>
                  </a:extLst>
                </a:gridCol>
                <a:gridCol w="3831278">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69">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الموضوع</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مرثا</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مريم</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828960">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رد يسوع</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dirty="0">
                          <a:solidFill>
                            <a:schemeClr val="bg1"/>
                          </a:solidFill>
                          <a:latin typeface="Arial" panose="020B0604020202020204" pitchFamily="34" charset="0"/>
                          <a:cs typeface="Arial" panose="020B0604020202020204" pitchFamily="34" charset="0"/>
                        </a:rPr>
                        <a:t>اختبر إيمانها ما إذا كان بإمكانه إقامة لعازر (23)، وادعى أنه القيامة والحياة (25)، وسألها عما إذا كانت تؤمن (26)</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لم يمتحن إيمانها – بل سأل عن مكان الجسد</a:t>
                      </a:r>
                      <a:r>
                        <a:rPr lang="ar-JO" sz="2000" b="1" i="0" baseline="0" dirty="0">
                          <a:solidFill>
                            <a:schemeClr val="bg1"/>
                          </a:solidFill>
                          <a:effectLst/>
                          <a:latin typeface="Arial" panose="020B0604020202020204" pitchFamily="34" charset="0"/>
                          <a:ea typeface="ＭＳ 明朝"/>
                          <a:cs typeface="Arial" panose="020B0604020202020204" pitchFamily="34" charset="0"/>
                        </a:rPr>
                        <a:t> (34) ثم بكى (35)</a:t>
                      </a:r>
                      <a:r>
                        <a:rPr lang="en-US" sz="2000" b="1" i="0" dirty="0">
                          <a:solidFill>
                            <a:schemeClr val="bg1"/>
                          </a:solidFill>
                          <a:effectLst/>
                          <a:latin typeface="Arial" panose="020B0604020202020204" pitchFamily="34" charset="0"/>
                          <a:ea typeface="ＭＳ 明朝"/>
                          <a:cs typeface="Arial" panose="020B0604020202020204" pitchFamily="34" charset="0"/>
                        </a:rPr>
                        <a:t> </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996">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إعلانات</a:t>
                      </a:r>
                      <a:r>
                        <a:rPr lang="ar-JO" sz="2000" b="1" i="0" baseline="0" dirty="0">
                          <a:solidFill>
                            <a:schemeClr val="bg1"/>
                          </a:solidFill>
                          <a:effectLst/>
                          <a:latin typeface="Arial" panose="020B0604020202020204" pitchFamily="34" charset="0"/>
                          <a:ea typeface="ＭＳ 明朝"/>
                          <a:cs typeface="Arial" panose="020B0604020202020204" pitchFamily="34" charset="0"/>
                        </a:rPr>
                        <a:t> الإيمان في المسيح</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dirty="0">
                          <a:solidFill>
                            <a:schemeClr val="bg1"/>
                          </a:solidFill>
                          <a:latin typeface="Arial" panose="020B0604020202020204" pitchFamily="34" charset="0"/>
                          <a:cs typeface="Arial" panose="020B0604020202020204" pitchFamily="34" charset="0"/>
                        </a:rPr>
                        <a:t>مرتين: يمكن للمسيح أن يشفي (21) و"أنت المسيح ... ابن الله ... من الله" (27)</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لا تصريحات</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913">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نقص الإيمان</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dirty="0">
                          <a:solidFill>
                            <a:schemeClr val="bg1"/>
                          </a:solidFill>
                          <a:latin typeface="Arial" panose="020B0604020202020204" pitchFamily="34" charset="0"/>
                          <a:cs typeface="Arial" panose="020B0604020202020204" pitchFamily="34" charset="0"/>
                        </a:rPr>
                        <a:t>ولا يزال الشك يشكو من رائحة الجسد (39) فيما لم يلاحظ رد فعل من يواسيها</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ctr" rtl="1">
                        <a:spcAft>
                          <a:spcPts val="0"/>
                        </a:spcAft>
                      </a:pPr>
                      <a:r>
                        <a:rPr lang="ar-JO" sz="2000" b="1" i="0" dirty="0">
                          <a:solidFill>
                            <a:schemeClr val="bg1"/>
                          </a:solidFill>
                          <a:effectLst/>
                          <a:latin typeface="Arial" panose="020B0604020202020204" pitchFamily="34" charset="0"/>
                          <a:ea typeface="ＭＳ 明朝"/>
                          <a:cs typeface="Arial" panose="020B0604020202020204" pitchFamily="34" charset="0"/>
                        </a:rPr>
                        <a:t>جاء كثيرون من الذين آمنوا (45) لكن بعضاً منهم خانوا يسوع وأخبروا الفريسيين (46)</a:t>
                      </a:r>
                      <a:endParaRPr lang="en-US" sz="2000" b="1" i="0" dirty="0">
                        <a:solidFill>
                          <a:schemeClr val="bg1"/>
                        </a:solidFill>
                        <a:effectLst/>
                        <a:latin typeface="Arial" panose="020B0604020202020204" pitchFamily="34" charset="0"/>
                        <a:ea typeface="ＭＳ 明朝"/>
                        <a:cs typeface="Arial" panose="020B0604020202020204" pitchFamily="34" charset="0"/>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8" name="Rectangle 7"/>
          <p:cNvSpPr>
            <a:spLocks noChangeArrowheads="1"/>
          </p:cNvSpPr>
          <p:nvPr/>
        </p:nvSpPr>
        <p:spPr bwMode="auto">
          <a:xfrm>
            <a:off x="-15875" y="1141412"/>
            <a:ext cx="1844675" cy="17224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 name="Rectangle 12"/>
          <p:cNvSpPr>
            <a:spLocks noChangeArrowheads="1"/>
          </p:cNvSpPr>
          <p:nvPr/>
        </p:nvSpPr>
        <p:spPr bwMode="auto">
          <a:xfrm>
            <a:off x="1838325" y="1152559"/>
            <a:ext cx="4032250" cy="20081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Rectangle 17"/>
          <p:cNvSpPr>
            <a:spLocks noChangeArrowheads="1"/>
          </p:cNvSpPr>
          <p:nvPr/>
        </p:nvSpPr>
        <p:spPr bwMode="auto">
          <a:xfrm>
            <a:off x="5684838" y="1152525"/>
            <a:ext cx="3722687" cy="20002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 name="Rectangle 26"/>
          <p:cNvSpPr>
            <a:spLocks noChangeArrowheads="1"/>
          </p:cNvSpPr>
          <p:nvPr/>
        </p:nvSpPr>
        <p:spPr bwMode="auto">
          <a:xfrm>
            <a:off x="-42863" y="2828926"/>
            <a:ext cx="1871663" cy="206533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 name="Rectangle 27"/>
          <p:cNvSpPr>
            <a:spLocks noChangeArrowheads="1"/>
          </p:cNvSpPr>
          <p:nvPr/>
        </p:nvSpPr>
        <p:spPr bwMode="auto">
          <a:xfrm>
            <a:off x="1809750" y="2914684"/>
            <a:ext cx="403383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 name="Rectangle 28"/>
          <p:cNvSpPr>
            <a:spLocks noChangeArrowheads="1"/>
          </p:cNvSpPr>
          <p:nvPr/>
        </p:nvSpPr>
        <p:spPr bwMode="auto">
          <a:xfrm>
            <a:off x="5657850" y="2914684"/>
            <a:ext cx="3722688" cy="1944687"/>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 name="Rectangle 29"/>
          <p:cNvSpPr>
            <a:spLocks noChangeArrowheads="1"/>
          </p:cNvSpPr>
          <p:nvPr/>
        </p:nvSpPr>
        <p:spPr bwMode="auto">
          <a:xfrm>
            <a:off x="-15875" y="4894262"/>
            <a:ext cx="1844675" cy="1949450"/>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1" name="Rectangle 30"/>
          <p:cNvSpPr>
            <a:spLocks noChangeArrowheads="1"/>
          </p:cNvSpPr>
          <p:nvPr/>
        </p:nvSpPr>
        <p:spPr bwMode="auto">
          <a:xfrm>
            <a:off x="1838325" y="4859337"/>
            <a:ext cx="4032250" cy="1900238"/>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 name="Rectangle 31"/>
          <p:cNvSpPr>
            <a:spLocks noChangeArrowheads="1"/>
          </p:cNvSpPr>
          <p:nvPr/>
        </p:nvSpPr>
        <p:spPr bwMode="auto">
          <a:xfrm>
            <a:off x="5649914" y="4859371"/>
            <a:ext cx="3722687" cy="1984375"/>
          </a:xfrm>
          <a:prstGeom prst="rect">
            <a:avLst/>
          </a:prstGeom>
          <a:solidFill>
            <a:srgbClr val="000000"/>
          </a:solidFill>
          <a:ln w="9525">
            <a:solidFill>
              <a:schemeClr val="tx1"/>
            </a:solidFill>
            <a:round/>
            <a:headEnd/>
            <a:tailEnd/>
          </a:ln>
        </p:spPr>
        <p:txBody>
          <a:bodyPr lIns="91280" tIns="45640" rIns="91280" bIns="4564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0980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ppt_x"/>
                                          </p:val>
                                        </p:tav>
                                      </p:tavLst>
                                    </p:anim>
                                    <p:anim calcmode="lin" valueType="num">
                                      <p:cBhvr additive="base">
                                        <p:cTn id="7" dur="500"/>
                                        <p:tgtEl>
                                          <p:spTgt spid="8"/>
                                        </p:tgtEl>
                                        <p:attrNameLst>
                                          <p:attrName>ppt_y</p:attrName>
                                        </p:attrNameLst>
                                      </p:cBhvr>
                                      <p:tavLst>
                                        <p:tav tm="0">
                                          <p:val>
                                            <p:strVal val="ppt_y"/>
                                          </p:val>
                                        </p:tav>
                                        <p:tav tm="100000">
                                          <p:val>
                                            <p:strVal val="1+ppt_h/2"/>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3"/>
                                        </p:tgtEl>
                                        <p:attrNameLst>
                                          <p:attrName>ppt_x</p:attrName>
                                        </p:attrNameLst>
                                      </p:cBhvr>
                                      <p:tavLst>
                                        <p:tav tm="0">
                                          <p:val>
                                            <p:strVal val="ppt_x"/>
                                          </p:val>
                                        </p:tav>
                                        <p:tav tm="100000">
                                          <p:val>
                                            <p:strVal val="ppt_x"/>
                                          </p:val>
                                        </p:tav>
                                      </p:tavLst>
                                    </p:anim>
                                    <p:anim calcmode="lin" valueType="num">
                                      <p:cBhvr additive="base">
                                        <p:cTn id="13" dur="500"/>
                                        <p:tgtEl>
                                          <p:spTgt spid="13"/>
                                        </p:tgtEl>
                                        <p:attrNameLst>
                                          <p:attrName>ppt_y</p:attrName>
                                        </p:attrNameLst>
                                      </p:cBhvr>
                                      <p:tavLst>
                                        <p:tav tm="0">
                                          <p:val>
                                            <p:strVal val="ppt_y"/>
                                          </p:val>
                                        </p:tav>
                                        <p:tav tm="100000">
                                          <p:val>
                                            <p:strVal val="1+ppt_h/2"/>
                                          </p:val>
                                        </p:tav>
                                      </p:tavLst>
                                    </p:anim>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ppt_x"/>
                                          </p:val>
                                        </p:tav>
                                      </p:tavLst>
                                    </p:anim>
                                    <p:anim calcmode="lin" valueType="num">
                                      <p:cBhvr additive="base">
                                        <p:cTn id="19" dur="500"/>
                                        <p:tgtEl>
                                          <p:spTgt spid="18"/>
                                        </p:tgtEl>
                                        <p:attrNameLst>
                                          <p:attrName>ppt_y</p:attrName>
                                        </p:attrNameLst>
                                      </p:cBhvr>
                                      <p:tavLst>
                                        <p:tav tm="0">
                                          <p:val>
                                            <p:strVal val="ppt_y"/>
                                          </p:val>
                                        </p:tav>
                                        <p:tav tm="100000">
                                          <p:val>
                                            <p:strVal val="1+ppt_h/2"/>
                                          </p:val>
                                        </p:tav>
                                      </p:tavLst>
                                    </p:anim>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ppt_x"/>
                                          </p:val>
                                        </p:tav>
                                      </p:tavLst>
                                    </p:anim>
                                    <p:anim calcmode="lin" valueType="num">
                                      <p:cBhvr additive="base">
                                        <p:cTn id="25" dur="500"/>
                                        <p:tgtEl>
                                          <p:spTgt spid="27"/>
                                        </p:tgtEl>
                                        <p:attrNameLst>
                                          <p:attrName>ppt_y</p:attrName>
                                        </p:attrNameLst>
                                      </p:cBhvr>
                                      <p:tavLst>
                                        <p:tav tm="0">
                                          <p:val>
                                            <p:strVal val="ppt_y"/>
                                          </p:val>
                                        </p:tav>
                                        <p:tav tm="100000">
                                          <p:val>
                                            <p:strVal val="1+ppt_h/2"/>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28"/>
                                        </p:tgtEl>
                                        <p:attrNameLst>
                                          <p:attrName>ppt_x</p:attrName>
                                        </p:attrNameLst>
                                      </p:cBhvr>
                                      <p:tavLst>
                                        <p:tav tm="0">
                                          <p:val>
                                            <p:strVal val="ppt_x"/>
                                          </p:val>
                                        </p:tav>
                                        <p:tav tm="100000">
                                          <p:val>
                                            <p:strVal val="ppt_x"/>
                                          </p:val>
                                        </p:tav>
                                      </p:tavLst>
                                    </p:anim>
                                    <p:anim calcmode="lin" valueType="num">
                                      <p:cBhvr additive="base">
                                        <p:cTn id="31" dur="500"/>
                                        <p:tgtEl>
                                          <p:spTgt spid="28"/>
                                        </p:tgtEl>
                                        <p:attrNameLst>
                                          <p:attrName>ppt_y</p:attrName>
                                        </p:attrNameLst>
                                      </p:cBhvr>
                                      <p:tavLst>
                                        <p:tav tm="0">
                                          <p:val>
                                            <p:strVal val="ppt_y"/>
                                          </p:val>
                                        </p:tav>
                                        <p:tav tm="100000">
                                          <p:val>
                                            <p:strVal val="1+ppt_h/2"/>
                                          </p:val>
                                        </p:tav>
                                      </p:tavLst>
                                    </p:anim>
                                    <p:set>
                                      <p:cBhvr>
                                        <p:cTn id="32" dur="1" fill="hold">
                                          <p:stCondLst>
                                            <p:cond delay="499"/>
                                          </p:stCondLst>
                                        </p:cTn>
                                        <p:tgtEl>
                                          <p:spTgt spid="2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9"/>
                                        </p:tgtEl>
                                        <p:attrNameLst>
                                          <p:attrName>ppt_x</p:attrName>
                                        </p:attrNameLst>
                                      </p:cBhvr>
                                      <p:tavLst>
                                        <p:tav tm="0">
                                          <p:val>
                                            <p:strVal val="ppt_x"/>
                                          </p:val>
                                        </p:tav>
                                        <p:tav tm="100000">
                                          <p:val>
                                            <p:strVal val="ppt_x"/>
                                          </p:val>
                                        </p:tav>
                                      </p:tavLst>
                                    </p:anim>
                                    <p:anim calcmode="lin" valueType="num">
                                      <p:cBhvr additive="base">
                                        <p:cTn id="37" dur="500"/>
                                        <p:tgtEl>
                                          <p:spTgt spid="29"/>
                                        </p:tgtEl>
                                        <p:attrNameLst>
                                          <p:attrName>ppt_y</p:attrName>
                                        </p:attrNameLst>
                                      </p:cBhvr>
                                      <p:tavLst>
                                        <p:tav tm="0">
                                          <p:val>
                                            <p:strVal val="ppt_y"/>
                                          </p:val>
                                        </p:tav>
                                        <p:tav tm="100000">
                                          <p:val>
                                            <p:strVal val="1+ppt_h/2"/>
                                          </p:val>
                                        </p:tav>
                                      </p:tavLst>
                                    </p:anim>
                                    <p:set>
                                      <p:cBhvr>
                                        <p:cTn id="38" dur="1" fill="hold">
                                          <p:stCondLst>
                                            <p:cond delay="499"/>
                                          </p:stCondLst>
                                        </p:cTn>
                                        <p:tgtEl>
                                          <p:spTgt spid="2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0"/>
                                        </p:tgtEl>
                                        <p:attrNameLst>
                                          <p:attrName>ppt_x</p:attrName>
                                        </p:attrNameLst>
                                      </p:cBhvr>
                                      <p:tavLst>
                                        <p:tav tm="0">
                                          <p:val>
                                            <p:strVal val="ppt_x"/>
                                          </p:val>
                                        </p:tav>
                                        <p:tav tm="100000">
                                          <p:val>
                                            <p:strVal val="ppt_x"/>
                                          </p:val>
                                        </p:tav>
                                      </p:tavLst>
                                    </p:anim>
                                    <p:anim calcmode="lin" valueType="num">
                                      <p:cBhvr additive="base">
                                        <p:cTn id="43" dur="500"/>
                                        <p:tgtEl>
                                          <p:spTgt spid="30"/>
                                        </p:tgtEl>
                                        <p:attrNameLst>
                                          <p:attrName>ppt_y</p:attrName>
                                        </p:attrNameLst>
                                      </p:cBhvr>
                                      <p:tavLst>
                                        <p:tav tm="0">
                                          <p:val>
                                            <p:strVal val="ppt_y"/>
                                          </p:val>
                                        </p:tav>
                                        <p:tav tm="100000">
                                          <p:val>
                                            <p:strVal val="1+ppt_h/2"/>
                                          </p:val>
                                        </p:tav>
                                      </p:tavLst>
                                    </p:anim>
                                    <p:set>
                                      <p:cBhvr>
                                        <p:cTn id="44" dur="1" fill="hold">
                                          <p:stCondLst>
                                            <p:cond delay="499"/>
                                          </p:stCondLst>
                                        </p:cTn>
                                        <p:tgtEl>
                                          <p:spTgt spid="30"/>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1"/>
                                        </p:tgtEl>
                                        <p:attrNameLst>
                                          <p:attrName>ppt_x</p:attrName>
                                        </p:attrNameLst>
                                      </p:cBhvr>
                                      <p:tavLst>
                                        <p:tav tm="0">
                                          <p:val>
                                            <p:strVal val="ppt_x"/>
                                          </p:val>
                                        </p:tav>
                                        <p:tav tm="100000">
                                          <p:val>
                                            <p:strVal val="ppt_x"/>
                                          </p:val>
                                        </p:tav>
                                      </p:tavLst>
                                    </p:anim>
                                    <p:anim calcmode="lin" valueType="num">
                                      <p:cBhvr additive="base">
                                        <p:cTn id="49" dur="500"/>
                                        <p:tgtEl>
                                          <p:spTgt spid="31"/>
                                        </p:tgtEl>
                                        <p:attrNameLst>
                                          <p:attrName>ppt_y</p:attrName>
                                        </p:attrNameLst>
                                      </p:cBhvr>
                                      <p:tavLst>
                                        <p:tav tm="0">
                                          <p:val>
                                            <p:strVal val="ppt_y"/>
                                          </p:val>
                                        </p:tav>
                                        <p:tav tm="100000">
                                          <p:val>
                                            <p:strVal val="1+ppt_h/2"/>
                                          </p:val>
                                        </p:tav>
                                      </p:tavLst>
                                    </p:anim>
                                    <p:set>
                                      <p:cBhvr>
                                        <p:cTn id="50" dur="1" fill="hold">
                                          <p:stCondLst>
                                            <p:cond delay="499"/>
                                          </p:stCondLst>
                                        </p:cTn>
                                        <p:tgtEl>
                                          <p:spTgt spid="3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2"/>
                                        </p:tgtEl>
                                        <p:attrNameLst>
                                          <p:attrName>ppt_x</p:attrName>
                                        </p:attrNameLst>
                                      </p:cBhvr>
                                      <p:tavLst>
                                        <p:tav tm="0">
                                          <p:val>
                                            <p:strVal val="ppt_x"/>
                                          </p:val>
                                        </p:tav>
                                        <p:tav tm="100000">
                                          <p:val>
                                            <p:strVal val="ppt_x"/>
                                          </p:val>
                                        </p:tav>
                                      </p:tavLst>
                                    </p:anim>
                                    <p:anim calcmode="lin" valueType="num">
                                      <p:cBhvr additive="base">
                                        <p:cTn id="55" dur="500"/>
                                        <p:tgtEl>
                                          <p:spTgt spid="32"/>
                                        </p:tgtEl>
                                        <p:attrNameLst>
                                          <p:attrName>ppt_y</p:attrName>
                                        </p:attrNameLst>
                                      </p:cBhvr>
                                      <p:tavLst>
                                        <p:tav tm="0">
                                          <p:val>
                                            <p:strVal val="ppt_y"/>
                                          </p:val>
                                        </p:tav>
                                        <p:tav tm="100000">
                                          <p:val>
                                            <p:strVal val="1+ppt_h/2"/>
                                          </p:val>
                                        </p:tav>
                                      </p:tavLst>
                                    </p:anim>
                                    <p:set>
                                      <p:cBhvr>
                                        <p:cTn id="56"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8" grpId="0" animBg="1"/>
      <p:bldP spid="27" grpId="0" animBg="1"/>
      <p:bldP spid="28" grpId="0" animBg="1"/>
      <p:bldP spid="29" grpId="0" animBg="1"/>
      <p:bldP spid="30" grpId="0" animBg="1"/>
      <p:bldP spid="31" grpId="0" animBg="1"/>
      <p:bldP spid="32"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ar-JO" dirty="0">
                <a:effectLst>
                  <a:outerShdw blurRad="50800" dist="63500" dir="2700000" algn="tl" rotWithShape="0">
                    <a:srgbClr val="000000">
                      <a:alpha val="85000"/>
                    </a:srgbClr>
                  </a:outerShdw>
                </a:effectLst>
              </a:rPr>
              <a:t>هل كانت مريم المجدلية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هي المرأة </a:t>
            </a:r>
            <a:br>
              <a:rPr lang="ar-JO" dirty="0">
                <a:effectLst>
                  <a:outerShdw blurRad="50800" dist="63500" dir="2700000" algn="tl" rotWithShape="0">
                    <a:srgbClr val="000000">
                      <a:alpha val="85000"/>
                    </a:srgbClr>
                  </a:outerShdw>
                </a:effectLst>
              </a:rPr>
            </a:br>
            <a:r>
              <a:rPr lang="ar-JO" dirty="0">
                <a:effectLst>
                  <a:outerShdw blurRad="50800" dist="63500" dir="2700000" algn="tl" rotWithShape="0">
                    <a:srgbClr val="000000">
                      <a:alpha val="85000"/>
                    </a:srgbClr>
                  </a:outerShdw>
                </a:effectLst>
              </a:rPr>
              <a:t>حاملة قارورة الطيب؟</a:t>
            </a:r>
            <a:endParaRPr lang="en-US" dirty="0">
              <a:effectLst>
                <a:outerShdw blurRad="50800" dist="63500" dir="2700000" algn="tl" rotWithShape="0">
                  <a:srgbClr val="000000">
                    <a:alpha val="85000"/>
                  </a:srgbClr>
                </a:outerShdw>
              </a:effectLst>
            </a:endParaRP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3600" b="1" dirty="0">
                <a:solidFill>
                  <a:srgbClr val="FFFFCC"/>
                </a:solidFill>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لا. في لوقا غير مذكور اسمها</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3600" b="1" dirty="0">
                <a:solidFill>
                  <a:srgbClr val="FFFFCC"/>
                </a:solidFill>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 ولكن في الأناجيل الأخرى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3600" b="1" dirty="0">
                <a:solidFill>
                  <a:srgbClr val="FFFFCC"/>
                </a:solidFill>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هي مريم من بيت عنيا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3600" b="1" dirty="0">
                <a:solidFill>
                  <a:srgbClr val="FFFFCC"/>
                </a:solidFill>
                <a:effectLst>
                  <a:outerShdw blurRad="50800" dist="63500" dir="2700000" algn="tl" rotWithShape="0">
                    <a:srgbClr val="000000">
                      <a:alpha val="85000"/>
                    </a:srgbClr>
                  </a:outerShdw>
                </a:effectLst>
                <a:latin typeface="Arial" panose="020B0604020202020204" pitchFamily="34" charset="0"/>
                <a:cs typeface="Arial" panose="020B0604020202020204" pitchFamily="34" charset="0"/>
              </a:rPr>
              <a:t>بكل وضوح</a:t>
            </a:r>
            <a:endParaRPr kumimoji="0" lang="en-US" sz="3600" b="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5"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015534"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8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المرأة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sz="2800" b="1" dirty="0">
                <a:solidFill>
                  <a:srgbClr val="000066"/>
                </a:solidFill>
                <a:latin typeface="Times"/>
                <a:cs typeface="Times"/>
              </a:rPr>
              <a:t>و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2800" b="1" i="0" u="none" strike="noStrike" kern="1200" cap="none" spc="0" normalizeH="0" baseline="0" noProof="0" dirty="0">
                <a:ln>
                  <a:noFill/>
                </a:ln>
                <a:solidFill>
                  <a:srgbClr val="000066"/>
                </a:solidFill>
                <a:effectLst/>
                <a:uLnTx/>
                <a:uFillTx/>
                <a:latin typeface="Times"/>
                <a:ea typeface="ＭＳ Ｐゴシック" charset="0"/>
                <a:cs typeface="Times"/>
              </a:rPr>
              <a:t>قارورة الطيب</a:t>
            </a:r>
            <a:endPar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642409"/>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b="1" i="0" u="none" strike="noStrike" kern="1200" cap="none" spc="0" normalizeH="0" baseline="0" noProof="0" dirty="0">
                <a:ln>
                  <a:noFill/>
                </a:ln>
                <a:solidFill>
                  <a:srgbClr val="000066"/>
                </a:solidFill>
                <a:effectLst/>
                <a:uLnTx/>
                <a:uFillTx/>
                <a:latin typeface="Times"/>
                <a:ea typeface="ＭＳ Ｐゴシック" charset="0"/>
                <a:cs typeface="Times"/>
              </a:rPr>
              <a:t>مريم</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b="1" dirty="0">
                <a:solidFill>
                  <a:srgbClr val="000066"/>
                </a:solidFill>
                <a:latin typeface="Times"/>
                <a:cs typeface="Times"/>
              </a:rPr>
              <a:t>المجدلية</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b="1" i="0" u="none" strike="noStrike" kern="1200" cap="none" spc="0" normalizeH="0" baseline="0" noProof="0" dirty="0">
                <a:ln>
                  <a:noFill/>
                </a:ln>
                <a:solidFill>
                  <a:srgbClr val="000066"/>
                </a:solidFill>
                <a:effectLst/>
                <a:uLnTx/>
                <a:uFillTx/>
                <a:latin typeface="Times"/>
                <a:ea typeface="ＭＳ Ｐゴシック" charset="0"/>
                <a:cs typeface="Times"/>
              </a:rPr>
              <a:t>والكأس</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lang="ar-JO" b="1" dirty="0">
                <a:solidFill>
                  <a:srgbClr val="000066"/>
                </a:solidFill>
                <a:latin typeface="Times"/>
                <a:cs typeface="Times"/>
              </a:rPr>
              <a:t>المقدسة</a:t>
            </a:r>
            <a:endParaRPr kumimoji="0" lang="en-US"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8" name="Rectangle 3"/>
          <p:cNvSpPr txBox="1">
            <a:spLocks noChangeArrowheads="1"/>
          </p:cNvSpPr>
          <p:nvPr/>
        </p:nvSpPr>
        <p:spPr bwMode="auto">
          <a:xfrm rot="21036044">
            <a:off x="2017341" y="4753168"/>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80" tIns="45640" rIns="91280" bIns="4564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كما ورد</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 في </a:t>
            </a:r>
          </a:p>
          <a:p>
            <a:pPr marL="0" marR="0" lvl="0" indent="0" algn="ctr" defTabSz="912870" rtl="0" eaLnBrk="1" fontAlgn="base" latinLnBrk="0" hangingPunct="1">
              <a:lnSpc>
                <a:spcPct val="100000"/>
              </a:lnSpc>
              <a:spcBef>
                <a:spcPct val="20000"/>
              </a:spcBef>
              <a:spcAft>
                <a:spcPct val="0"/>
              </a:spcAft>
              <a:buClrTx/>
              <a:buSzPct val="75000"/>
              <a:buFontTx/>
              <a:buNone/>
              <a:tabLst/>
              <a:defRPr/>
            </a:pPr>
            <a:r>
              <a:rPr kumimoji="0" lang="ar-JO" sz="1600" b="1" i="0" u="none" strike="noStrike" kern="1200" cap="none" spc="0" normalizeH="0" baseline="0" noProof="0" dirty="0">
                <a:ln>
                  <a:noFill/>
                </a:ln>
                <a:solidFill>
                  <a:srgbClr val="FFFFFF"/>
                </a:solidFill>
                <a:effectLst/>
                <a:uLnTx/>
                <a:uFillTx/>
                <a:latin typeface="Times"/>
                <a:ea typeface="ＭＳ Ｐゴシック" charset="0"/>
                <a:cs typeface="Times"/>
              </a:rPr>
              <a:t>شيفرة دافنشي</a:t>
            </a:r>
            <a:endPar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endParaRPr>
          </a:p>
        </p:txBody>
      </p:sp>
    </p:spTree>
    <p:extLst>
      <p:ext uri="{BB962C8B-B14F-4D97-AF65-F5344CB8AC3E}">
        <p14:creationId xmlns:p14="http://schemas.microsoft.com/office/powerpoint/2010/main" val="3425602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dissolve">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dissolve">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dissolve">
                                      <p:cBhvr>
                                        <p:cTn id="27"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59394C5F-AAF5-415F-A12B-019ECA855B7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noProof="0" dirty="0">
                <a:solidFill>
                  <a:srgbClr val="FFFFFF"/>
                </a:solidFill>
                <a:effectLst>
                  <a:glow rad="228600">
                    <a:srgbClr val="000000"/>
                  </a:glow>
                </a:effectLst>
                <a:latin typeface="Arial" panose="020B0604020202020204" pitchFamily="34" charset="0"/>
                <a:cs typeface="Arial" panose="020B0604020202020204" pitchFamily="34" charset="0"/>
              </a:rPr>
              <a:t>2. صراع حول المعجزة</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11: 45-54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معجزة استرداد لعازر أنتجت تأكيداً على إيمان التلاميذ ومؤمنين جدد عديدين ورفض أوسع للمسيح في التخطيط لموته من قبل القادة الدينيين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5686796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45E1365-7640-45F2-9CB9-1CF2F90DD1B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 تعليمات بخصوص الشكر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17: 11-19</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يثني المسيح على الأبرص المطهر لشكره ويدين التسعة برص المطهرين الآخرين على افتقارهم إلى المديونية ليذكر تلاميذه بمديونيتهم له ويظهر التباين مع رفض إسرائيل لبركته بالإمتنان الذي كان يجب على الأمة إظهاره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03399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DE3D833-76AF-4C6C-8700-5C87FD8F48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ز. تعليمات بخصوص مجيئه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17: 20-37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أنه على الرغم من وجود الملكوت والملك بينهم لكنه رُفض وسيعود ثانية بشكل فجائي لدينونة إسرائيل في مجيئه الثاني ليزيل غير المخلصين من الأرض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8669009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E69D64D-A5FC-452A-A686-31AE3D5796B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س. تعليمات بخصوص الصلاة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18: 1-14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979334"/>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أن الشعب يجب أن يثابر في الصلاة لأجل الملكوت على الرغم من تأجيله وكل شخص يثق في تدبير الله للخطية فيه كحمل الله أن يقدم الصلاة المقبولة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6189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AB3DA4F-A5C2-421A-AFEF-729E586286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ش. تعليمات بخصوص الطلاق</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19: 1-12، مرقس 10: 1-12</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132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أن الإستثناء الوحيد لحظر الله للطلاق هو في إلغاء عقد الزواج في فترة الخطبة اليهودية، لتجنب الجدل الفريسي حول الطلاق والهروب من الفخ للإفتراء على هيرودس لزواجه من امرأة أخيه</a:t>
            </a:r>
          </a:p>
        </p:txBody>
      </p:sp>
    </p:spTree>
    <p:extLst>
      <p:ext uri="{BB962C8B-B14F-4D97-AF65-F5344CB8AC3E}">
        <p14:creationId xmlns:p14="http://schemas.microsoft.com/office/powerpoint/2010/main" val="18122270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6AC65DD-A5AF-FF4E-9507-F66C10F19BA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92"/>
            <a:ext cx="9144000" cy="686279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تميل الأغنام إلى العودة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8376335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E314A381-417B-4B6D-B4F7-A59C89BDF9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ص. تعليمات بخصوص دخول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19: 13-15، مرقس 10: 13-16، لوقا 18: 15-17</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يبارك يسوع الأطفال ليوضح للتلاميذ أن الثقة والإيمان بالمسيح ضروريان لدخول الملكوت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79880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CE280B3-81F5-4C3E-AFC1-912400BFF8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ض. تعليمات بخصوص الحياة الأبدية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19: 16-20، مرقس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31-17 :10</a:t>
            </a: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لوقا 18: </a:t>
            </a:r>
            <a:r>
              <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30-18</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استحالة دخول الملكوت من خلال الغنى ليدحض الإيمان الفريسي أن الغنى المادي يشير إلى الرضا الإلهي والحياة الأبدية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96792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0897"/>
          <a:stretch/>
        </p:blipFill>
        <p:spPr bwMode="auto">
          <a:xfrm>
            <a:off x="0" y="0"/>
            <a:ext cx="9145116" cy="611165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79512" y="4130061"/>
            <a:ext cx="7685658" cy="1446404"/>
          </a:xfrm>
          <a:prstGeom prst="rect">
            <a:avLst/>
          </a:prstGeom>
          <a:noFill/>
        </p:spPr>
        <p:txBody>
          <a:bodyPr wrap="square" lIns="91294" tIns="45648" rIns="91294" bIns="45648">
            <a:spAutoFit/>
          </a:bodyPr>
          <a:lstStyle/>
          <a:p>
            <a:pPr marL="0" marR="0" lvl="0" indent="0" algn="l" defTabSz="91341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شاب غني</a:t>
            </a:r>
          </a:p>
          <a:p>
            <a:pPr marL="0" marR="0" lvl="0" indent="0" algn="l" defTabSz="913410" rtl="0" eaLnBrk="0" fontAlgn="base" latinLnBrk="0" hangingPunct="0">
              <a:lnSpc>
                <a:spcPct val="100000"/>
              </a:lnSpc>
              <a:spcBef>
                <a:spcPct val="0"/>
              </a:spcBef>
              <a:spcAft>
                <a:spcPct val="0"/>
              </a:spcAft>
              <a:buClrTx/>
              <a:buSzTx/>
              <a:buFontTx/>
              <a:buNone/>
              <a:tabLst/>
              <a:defRPr/>
            </a:pPr>
            <a:r>
              <a:rPr lang="ar-JO" sz="4400" b="1" dirty="0">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يسأل يسوع</a:t>
            </a:r>
            <a:endParaRPr kumimoji="0" lang="en-US" sz="32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79512" y="5498213"/>
            <a:ext cx="8945290" cy="523075"/>
          </a:xfrm>
          <a:prstGeom prst="rect">
            <a:avLst/>
          </a:prstGeom>
          <a:noFill/>
        </p:spPr>
        <p:txBody>
          <a:bodyPr wrap="square" lIns="91294" tIns="45648" rIns="91294" bIns="45648">
            <a:spAutoFit/>
          </a:bodyPr>
          <a:lstStyle/>
          <a:p>
            <a:pPr marL="0" marR="0" lvl="0" indent="0" algn="ctr" defTabSz="91341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19: 16-30، مرقس 10: 17-31، لوقا 18: 18-30</a:t>
            </a:r>
            <a:endParaRPr kumimoji="0" lang="en-US" sz="2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12" name="Group 11"/>
          <p:cNvGrpSpPr/>
          <p:nvPr/>
        </p:nvGrpSpPr>
        <p:grpSpPr>
          <a:xfrm>
            <a:off x="179512" y="116632"/>
            <a:ext cx="3312880" cy="1335878"/>
            <a:chOff x="5508104" y="620690"/>
            <a:chExt cx="3312880" cy="1335878"/>
          </a:xfrm>
        </p:grpSpPr>
        <p:grpSp>
          <p:nvGrpSpPr>
            <p:cNvPr id="13" name="Group 12"/>
            <p:cNvGrpSpPr/>
            <p:nvPr/>
          </p:nvGrpSpPr>
          <p:grpSpPr>
            <a:xfrm>
              <a:off x="5508104" y="620690"/>
              <a:ext cx="2376264" cy="1245862"/>
              <a:chOff x="5508104" y="620690"/>
              <a:chExt cx="2376264" cy="1245862"/>
            </a:xfrm>
          </p:grpSpPr>
          <p:pic>
            <p:nvPicPr>
              <p:cNvPr id="15" name="Picture 1" descr="22_John_Baptist_Prison_JPEG_1024.jpg"/>
              <p:cNvPicPr>
                <a:picLocks noChangeAspect="1"/>
              </p:cNvPicPr>
              <p:nvPr/>
            </p:nvPicPr>
            <p:blipFill rotWithShape="1">
              <a:blip r:embed="rId5" cstate="print"/>
              <a:srcRect l="14936" t="9783" r="12087" b="39201"/>
              <a:stretch/>
            </p:blipFill>
            <p:spPr bwMode="auto">
              <a:xfrm>
                <a:off x="5508104" y="620690"/>
                <a:ext cx="2376264" cy="1245862"/>
              </a:xfrm>
              <a:prstGeom prst="rect">
                <a:avLst/>
              </a:prstGeom>
              <a:noFill/>
              <a:ln w="9525">
                <a:noFill/>
                <a:miter lim="800000"/>
                <a:headEnd/>
                <a:tailEnd/>
              </a:ln>
            </p:spPr>
          </p:pic>
          <p:sp>
            <p:nvSpPr>
              <p:cNvPr id="16" name="Rectangle 15"/>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4" name="TextBox 13"/>
            <p:cNvSpPr txBox="1"/>
            <p:nvPr/>
          </p:nvSpPr>
          <p:spPr>
            <a:xfrm>
              <a:off x="6660232" y="692696"/>
              <a:ext cx="2160752" cy="1263872"/>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8846213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838678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76790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4749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4977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5687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42255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4790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لكن الضلال له ثمن.</a:t>
            </a:r>
            <a:endParaRPr lang="en-US" sz="5400" dirty="0">
              <a:effectLst>
                <a:glow rad="127000">
                  <a:schemeClr val="tx1"/>
                </a:glow>
              </a:effectLst>
              <a:ea typeface="ＭＳ Ｐゴシック" charset="0"/>
            </a:endParaRPr>
          </a:p>
        </p:txBody>
      </p:sp>
      <p:pic>
        <p:nvPicPr>
          <p:cNvPr id="7170" name="Picture 2" descr="When he was found, Chris was carrying years worth of wool on his body, making it difficult for him to walk. ">
            <a:extLst>
              <a:ext uri="{FF2B5EF4-FFF2-40B4-BE49-F238E27FC236}">
                <a16:creationId xmlns:a16="http://schemas.microsoft.com/office/drawing/2014/main" id="{54673ED3-89A7-D14B-B49B-CBF4B647CB4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68760"/>
            <a:ext cx="9144000" cy="513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465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0946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15113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624397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auto" latinLnBrk="0" hangingPunct="0">
              <a:lnSpc>
                <a:spcPct val="100000"/>
              </a:lnSpc>
              <a:spcBef>
                <a:spcPts val="0"/>
              </a:spcBef>
              <a:spcAft>
                <a:spcPts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auto" latinLnBrk="0" hangingPunct="0">
              <a:lnSpc>
                <a:spcPct val="100000"/>
              </a:lnSpc>
              <a:spcBef>
                <a:spcPts val="0"/>
              </a:spcBef>
              <a:spcAft>
                <a:spcPts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auto" latinLnBrk="0" hangingPunct="0">
              <a:lnSpc>
                <a:spcPct val="80000"/>
              </a:lnSpc>
              <a:spcBef>
                <a:spcPts val="0"/>
              </a:spcBef>
              <a:spcAft>
                <a:spcPts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2878616242"/>
      </p:ext>
    </p:extLst>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2A4DBC6-019B-43B8-A259-A96B8FC0F4B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ط. تعليمات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135</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20: 17-28، مرقس 10: 32-45، لوقا 18: 31-34</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أعلن يسوع عن موته وقيامته القادمين لتلاميذه ليعلمهم عن أهمية أن يكونوا خداماً لا سادة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9803542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F8B8DDD-5AB9-46EB-9C3E-50669FBD346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ظ. تعليمات بخصوص حاجة إسرائيل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136</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20: 29-34، مرقس 10: 46-52، لوقا 18: 35-43</a:t>
            </a:r>
            <a:endParaRPr lang="de-DE"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26888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يشفي يسوع أعميين كتوضيح عن عمى إسرائيل الروحي وقدرته على مساعدة الأمة أن ترى إن عادت إليه بالإيمان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385985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ADDA3452-5D6C-4401-AA49-6F56C9170E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ع. تعليمات بخصوص برنامج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137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19: 1-28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18534" y="393667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يكرر المسيح تأجيل الملكوت لكنه أيضاً يشجع كل شخص يثق في شخصه أن دخوله للملكوت مضمون</a:t>
            </a:r>
          </a:p>
        </p:txBody>
      </p:sp>
    </p:spTree>
    <p:extLst>
      <p:ext uri="{BB962C8B-B14F-4D97-AF65-F5344CB8AC3E}">
        <p14:creationId xmlns:p14="http://schemas.microsoft.com/office/powerpoint/2010/main" val="155630463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C547B4-1F7A-49B0-B109-28BC43CE377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درس في الإيمان الشخصي</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19: 1-10</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82965"/>
            <a:ext cx="9144000" cy="1748212"/>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يقبل المسيح زكا الفاسد التائب ليظهر أنه يريد أن يسامح أي شخص يضع إيمانه فيه ليسمح لهم الدخول إلى الملكوت بإيمان بسيط</a:t>
            </a:r>
            <a:endParaRPr lang="en-G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601237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7ED5BCEB-30AB-470B-B826-14B4AE5608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2. تعليمات بخصوص تأجيل الملكوت</a:t>
            </a:r>
            <a:endParaRPr kumimoji="0" lang="en-US"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19: 11-28</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29000"/>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التلاميذ من خلال مثل الرجل النبيل كيف تأجل الملكوت حتى عودة المسيح في مجيئه الثاني ليدين إسرائيل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311204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Comic Sans MS" charset="0"/>
                <a:ea typeface="ＭＳ Ｐゴシック" charset="0"/>
              </a:rPr>
              <a:t>442</a:t>
            </a:r>
            <a:endParaRPr kumimoji="0" lang="en-US" sz="24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20" name="TextBox 19"/>
            <p:cNvSpPr txBox="1"/>
            <p:nvPr/>
          </p:nvSpPr>
          <p:spPr>
            <a:xfrm>
              <a:off x="7668344" y="1412776"/>
              <a:ext cx="1619672"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الجديدة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9" name="TextBox 18"/>
            <p:cNvSpPr txBox="1"/>
            <p:nvPr/>
          </p:nvSpPr>
          <p:spPr>
            <a:xfrm>
              <a:off x="5724128" y="1901150"/>
              <a:ext cx="1872208"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ألف عام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8" name="TextBox 17"/>
            <p:cNvSpPr txBox="1"/>
            <p:nvPr/>
          </p:nvSpPr>
          <p:spPr>
            <a:xfrm>
              <a:off x="3347864" y="2204864"/>
              <a:ext cx="1872208"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يتألَّم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1" name="Group 20"/>
          <p:cNvGrpSpPr/>
          <p:nvPr/>
        </p:nvGrpSpPr>
        <p:grpSpPr>
          <a:xfrm>
            <a:off x="-31300" y="2276872"/>
            <a:ext cx="4459283"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17" name="TextBox 16"/>
            <p:cNvSpPr txBox="1"/>
            <p:nvPr/>
          </p:nvSpPr>
          <p:spPr>
            <a:xfrm>
              <a:off x="1691680" y="2852936"/>
              <a:ext cx="1609735"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السبي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والعودة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cs typeface="ＭＳ Ｐゴシック" charset="0"/>
              </a:endParaRPr>
            </a:p>
          </p:txBody>
        </p:sp>
        <p:sp>
          <p:nvSpPr>
            <p:cNvPr id="6" name="TextBox 5"/>
            <p:cNvSpPr txBox="1"/>
            <p:nvPr/>
          </p:nvSpPr>
          <p:spPr>
            <a:xfrm>
              <a:off x="-110309" y="3284984"/>
              <a:ext cx="2043571"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الزمن الذي عاش فيه النبيُّ</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36512"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مقتبسٌ على نحوٍ كبيرٍ من سالم كيربان، مُخطَّطات سفر رؤيا يوحنَّا (1979م)، 49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46469AA-F306-D46A-1D67-2C0CE8459331}"/>
              </a:ext>
            </a:extLst>
          </p:cNvPr>
          <p:cNvSpPr txBox="1">
            <a:spLocks noChangeArrowheads="1"/>
          </p:cNvSpPr>
          <p:nvPr/>
        </p:nvSpPr>
        <p:spPr bwMode="auto">
          <a:xfrm>
            <a:off x="183776" y="224644"/>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إشعياء: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4">
            <a:extLst>
              <a:ext uri="{FF2B5EF4-FFF2-40B4-BE49-F238E27FC236}">
                <a16:creationId xmlns:a16="http://schemas.microsoft.com/office/drawing/2014/main" id="{12EAB909-9856-0B3D-209C-C5C6B3193D68}"/>
              </a:ext>
            </a:extLst>
          </p:cNvPr>
          <p:cNvSpPr txBox="1">
            <a:spLocks noChangeArrowheads="1"/>
          </p:cNvSpPr>
          <p:nvPr/>
        </p:nvSpPr>
        <p:spPr bwMode="auto">
          <a:xfrm>
            <a:off x="-5072" y="699083"/>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 Box 4">
            <a:extLst>
              <a:ext uri="{FF2B5EF4-FFF2-40B4-BE49-F238E27FC236}">
                <a16:creationId xmlns:a16="http://schemas.microsoft.com/office/drawing/2014/main" id="{00E498A8-AA4A-3079-0B5E-3AD3AEDB9062}"/>
              </a:ext>
            </a:extLst>
          </p:cNvPr>
          <p:cNvSpPr txBox="1">
            <a:spLocks noChangeArrowheads="1"/>
          </p:cNvSpPr>
          <p:nvPr/>
        </p:nvSpPr>
        <p:spPr bwMode="auto">
          <a:xfrm>
            <a:off x="1479920" y="663079"/>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39-40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4">
            <a:extLst>
              <a:ext uri="{FF2B5EF4-FFF2-40B4-BE49-F238E27FC236}">
                <a16:creationId xmlns:a16="http://schemas.microsoft.com/office/drawing/2014/main" id="{0FCD0F7D-4723-F712-BACC-379A5BE1D4B5}"/>
              </a:ext>
            </a:extLst>
          </p:cNvPr>
          <p:cNvSpPr txBox="1">
            <a:spLocks noChangeArrowheads="1"/>
          </p:cNvSpPr>
          <p:nvPr/>
        </p:nvSpPr>
        <p:spPr bwMode="auto">
          <a:xfrm>
            <a:off x="3352128"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52-53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4">
            <a:extLst>
              <a:ext uri="{FF2B5EF4-FFF2-40B4-BE49-F238E27FC236}">
                <a16:creationId xmlns:a16="http://schemas.microsoft.com/office/drawing/2014/main" id="{10421C16-E4E6-0B60-DB3B-2121B209DD37}"/>
              </a:ext>
            </a:extLst>
          </p:cNvPr>
          <p:cNvSpPr txBox="1">
            <a:spLocks noChangeArrowheads="1"/>
          </p:cNvSpPr>
          <p:nvPr/>
        </p:nvSpPr>
        <p:spPr bwMode="auto">
          <a:xfrm>
            <a:off x="5440360"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4">
            <a:extLst>
              <a:ext uri="{FF2B5EF4-FFF2-40B4-BE49-F238E27FC236}">
                <a16:creationId xmlns:a16="http://schemas.microsoft.com/office/drawing/2014/main" id="{1D6F99BE-5A20-B495-974C-9C4BA6138099}"/>
              </a:ext>
            </a:extLst>
          </p:cNvPr>
          <p:cNvSpPr txBox="1">
            <a:spLocks noChangeArrowheads="1"/>
          </p:cNvSpPr>
          <p:nvPr/>
        </p:nvSpPr>
        <p:spPr bwMode="auto">
          <a:xfrm>
            <a:off x="7600600"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25: 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00770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4" grpId="0"/>
      <p:bldP spid="15"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3" cstate="print">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ar-JO" sz="6000" dirty="0">
                <a:ea typeface="Osaka" charset="0"/>
                <a:cs typeface="Arial" panose="020B0604020202020204" pitchFamily="34" charset="0"/>
              </a:rPr>
              <a:t>لوقا 15: 7</a:t>
            </a:r>
            <a:endParaRPr lang="en-US" sz="6000" dirty="0">
              <a:ea typeface="Osaka" charset="0"/>
              <a:cs typeface="Arial" panose="020B0604020202020204" pitchFamily="34" charset="0"/>
            </a:endParaRP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أقول لكم إنه هكذا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يكون فرح في السماء</a:t>
            </a:r>
            <a:br>
              <a:rPr kumimoji="0" lang="en-US"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br>
            <a:r>
              <a:rPr kumimoji="0" lang="ar-JO" sz="280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بخاطئ واحد</a:t>
            </a:r>
          </a:p>
          <a:p>
            <a:pPr marL="0" marR="0" lvl="0" indent="0" algn="ctr" defTabSz="914400" rtl="0" eaLnBrk="0" fontAlgn="base" latinLnBrk="0" hangingPunct="0">
              <a:lnSpc>
                <a:spcPct val="80000"/>
              </a:lnSpc>
              <a:spcBef>
                <a:spcPct val="0"/>
              </a:spcBef>
              <a:spcAft>
                <a:spcPct val="0"/>
              </a:spcAft>
              <a:buClrTx/>
              <a:buSzTx/>
              <a:buFontTx/>
              <a:buNone/>
              <a:tabLst/>
              <a:defRPr/>
            </a:pPr>
            <a:r>
              <a:rPr lang="ar-JO" sz="2800" dirty="0">
                <a:solidFill>
                  <a:srgbClr val="FFFF00"/>
                </a:solidFill>
                <a:latin typeface="Arial" panose="020B0604020202020204" pitchFamily="34" charset="0"/>
                <a:ea typeface="Osaka" charset="0"/>
                <a:cs typeface="Arial" panose="020B0604020202020204" pitchFamily="34" charset="0"/>
              </a:rPr>
              <a:t>يتوب</a:t>
            </a:r>
            <a:br>
              <a:rPr kumimoji="0" lang="en-US" sz="28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b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أكثر من 99 باراً </a:t>
            </a: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ar-JO"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لا يحتاجون إلى توبة</a:t>
            </a:r>
            <a:endParaRPr kumimoji="0" lang="en-US" sz="20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Adapted from Logos Bible Software</a:t>
            </a:r>
          </a:p>
        </p:txBody>
      </p:sp>
    </p:spTree>
    <p:extLst>
      <p:ext uri="{BB962C8B-B14F-4D97-AF65-F5344CB8AC3E}">
        <p14:creationId xmlns:p14="http://schemas.microsoft.com/office/powerpoint/2010/main" val="208230246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30721" name="Line 1"/>
          <p:cNvSpPr>
            <a:spLocks noChangeShapeType="1"/>
          </p:cNvSpPr>
          <p:nvPr/>
        </p:nvSpPr>
        <p:spPr bwMode="auto">
          <a:xfrm>
            <a:off x="1447800" y="4114800"/>
            <a:ext cx="6705600" cy="1588"/>
          </a:xfrm>
          <a:prstGeom prst="line">
            <a:avLst/>
          </a:prstGeom>
          <a:noFill/>
          <a:ln w="76320">
            <a:solidFill>
              <a:srgbClr val="CCFFCC"/>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2" name="Line 2"/>
          <p:cNvSpPr>
            <a:spLocks noChangeShapeType="1"/>
          </p:cNvSpPr>
          <p:nvPr/>
        </p:nvSpPr>
        <p:spPr bwMode="auto">
          <a:xfrm>
            <a:off x="45354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30723" name="Text Box 3"/>
          <p:cNvSpPr txBox="1">
            <a:spLocks noChangeArrowheads="1"/>
          </p:cNvSpPr>
          <p:nvPr/>
        </p:nvSpPr>
        <p:spPr bwMode="auto">
          <a:xfrm rot="-5400000">
            <a:off x="-675481" y="3750469"/>
            <a:ext cx="31210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0724" name="Text Box 4"/>
          <p:cNvSpPr txBox="1">
            <a:spLocks noChangeArrowheads="1"/>
          </p:cNvSpPr>
          <p:nvPr/>
        </p:nvSpPr>
        <p:spPr bwMode="auto">
          <a:xfrm>
            <a:off x="3429000" y="12573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3600" b="1" i="0" u="none" strike="noStrike" kern="1200" cap="none" spc="0" normalizeH="0" baseline="0" noProof="0" dirty="0">
              <a:ln>
                <a:noFill/>
              </a:ln>
              <a:solidFill>
                <a:srgbClr val="00CCFF"/>
              </a:solidFill>
              <a:effectLst/>
              <a:uLnTx/>
              <a:uFillTx/>
              <a:latin typeface="Arial" pitchFamily="34" charset="0"/>
              <a:ea typeface="MS PGothic" pitchFamily="34" charset="-128"/>
              <a:cs typeface="Arial" pitchFamily="34" charset="0"/>
            </a:endParaRPr>
          </a:p>
        </p:txBody>
      </p:sp>
      <p:sp>
        <p:nvSpPr>
          <p:cNvPr id="30725" name="Text Box 5"/>
          <p:cNvSpPr txBox="1">
            <a:spLocks noChangeArrowheads="1"/>
          </p:cNvSpPr>
          <p:nvPr/>
        </p:nvSpPr>
        <p:spPr bwMode="auto">
          <a:xfrm>
            <a:off x="1600200" y="3276600"/>
            <a:ext cx="27432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الضيقة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27" name="Text Box 7"/>
          <p:cNvSpPr txBox="1">
            <a:spLocks noChangeArrowheads="1"/>
          </p:cNvSpPr>
          <p:nvPr/>
        </p:nvSpPr>
        <p:spPr bwMode="auto">
          <a:xfrm>
            <a:off x="4724400" y="3276600"/>
            <a:ext cx="2971800" cy="649288"/>
          </a:xfrm>
          <a:prstGeom prst="rect">
            <a:avLst/>
          </a:prstGeom>
          <a:noFill/>
          <a:ln w="9360">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المُلْك الألفيّ</a:t>
            </a:r>
            <a:endParaRPr kumimoji="0" lang="en-GB"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0729" name="Text Box 9"/>
          <p:cNvSpPr txBox="1">
            <a:spLocks noChangeArrowheads="1"/>
          </p:cNvSpPr>
          <p:nvPr/>
        </p:nvSpPr>
        <p:spPr bwMode="auto">
          <a:xfrm rot="5400000" flipH="1">
            <a:off x="6088062" y="3910013"/>
            <a:ext cx="4951413" cy="64928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الملكوت الأبديّ</a:t>
            </a:r>
            <a:endParaRPr kumimoji="0" lang="en-GB" sz="36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0730" name="Text Box 10"/>
          <p:cNvSpPr txBox="1">
            <a:spLocks noChangeArrowheads="1"/>
          </p:cNvSpPr>
          <p:nvPr/>
        </p:nvSpPr>
        <p:spPr bwMode="auto">
          <a:xfrm rot="5400000">
            <a:off x="6622257"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30731" name="Text Box 11"/>
          <p:cNvSpPr txBox="1">
            <a:spLocks noChangeArrowheads="1"/>
          </p:cNvSpPr>
          <p:nvPr/>
        </p:nvSpPr>
        <p:spPr bwMode="auto">
          <a:xfrm>
            <a:off x="5486400" y="1295400"/>
            <a:ext cx="2636838"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00FFFF"/>
                </a:solidFill>
                <a:effectLst/>
                <a:uLnTx/>
                <a:uFillTx/>
                <a:latin typeface="Arial" pitchFamily="34" charset="0"/>
                <a:ea typeface="MS PGothic" pitchFamily="34" charset="-128"/>
                <a:cs typeface="Arial" pitchFamily="34" charset="0"/>
              </a:rPr>
              <a:t>الظهور     الثاني</a:t>
            </a:r>
            <a:endParaRPr kumimoji="0" lang="en-GB" sz="3600" b="1" i="0" u="none" strike="noStrike" kern="1200" cap="none" spc="0" normalizeH="0" baseline="0" noProof="0" dirty="0">
              <a:ln>
                <a:noFill/>
              </a:ln>
              <a:solidFill>
                <a:srgbClr val="00FFFF"/>
              </a:solidFill>
              <a:effectLst/>
              <a:uLnTx/>
              <a:uFillTx/>
              <a:latin typeface="Arial" pitchFamily="34" charset="0"/>
              <a:ea typeface="MS PGothic" pitchFamily="34" charset="-128"/>
              <a:cs typeface="Arial" pitchFamily="34" charset="0"/>
            </a:endParaRPr>
          </a:p>
        </p:txBody>
      </p:sp>
      <p:sp>
        <p:nvSpPr>
          <p:cNvPr id="321549" name="Text Box 12"/>
          <p:cNvSpPr txBox="1">
            <a:spLocks noChangeArrowheads="1"/>
          </p:cNvSpPr>
          <p:nvPr/>
        </p:nvSpPr>
        <p:spPr bwMode="auto">
          <a:xfrm>
            <a:off x="685800" y="457200"/>
            <a:ext cx="7772400" cy="762000"/>
          </a:xfrm>
          <a:prstGeom prst="rect">
            <a:avLst/>
          </a:prstGeom>
          <a:noFill/>
          <a:ln w="9525">
            <a:noFill/>
            <a:round/>
            <a:headEnd/>
            <a:tailEnd/>
          </a:ln>
        </p:spPr>
        <p:txBody>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82" name="Text Box 13"/>
          <p:cNvSpPr txBox="1">
            <a:spLocks noChangeArrowheads="1"/>
          </p:cNvSpPr>
          <p:nvPr/>
        </p:nvSpPr>
        <p:spPr bwMode="auto">
          <a:xfrm>
            <a:off x="8396288"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0734" name="Text Box 14"/>
          <p:cNvSpPr txBox="1">
            <a:spLocks noChangeArrowheads="1"/>
          </p:cNvSpPr>
          <p:nvPr/>
        </p:nvSpPr>
        <p:spPr bwMode="auto">
          <a:xfrm rot="5400000">
            <a:off x="34377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16" name="Text Box 11"/>
          <p:cNvSpPr txBox="1">
            <a:spLocks noChangeArrowheads="1"/>
          </p:cNvSpPr>
          <p:nvPr/>
        </p:nvSpPr>
        <p:spPr bwMode="auto">
          <a:xfrm>
            <a:off x="5257800" y="1576388"/>
            <a:ext cx="685800" cy="649287"/>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2500"/>
              </a:spcBef>
              <a:spcAft>
                <a:spcPct val="0"/>
              </a:spcAft>
              <a:buClr>
                <a:srgbClr val="00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3600" b="1" i="0" u="none" strike="noStrike" kern="1200" cap="none" spc="0" normalizeH="0" baseline="0" noProof="0" dirty="0">
                <a:ln>
                  <a:noFill/>
                </a:ln>
                <a:solidFill>
                  <a:srgbClr val="00FFFF"/>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237585" name="Title 16"/>
          <p:cNvSpPr>
            <a:spLocks noGrp="1"/>
          </p:cNvSpPr>
          <p:nvPr>
            <p:ph type="title" idx="4294967295"/>
          </p:nvPr>
        </p:nvSpPr>
        <p:spPr>
          <a:xfrm>
            <a:off x="685800" y="152400"/>
            <a:ext cx="7770813" cy="1141413"/>
          </a:xfrm>
        </p:spPr>
        <p:txBody>
          <a:bodyPr/>
          <a:lstStyle/>
          <a:p>
            <a:pPr rtl="1"/>
            <a:r>
              <a:rPr lang="ar-JO" sz="4000" b="1" dirty="0">
                <a:solidFill>
                  <a:srgbClr val="FFFFFF"/>
                </a:solidFill>
                <a:latin typeface="Arial" pitchFamily="34" charset="0"/>
                <a:cs typeface="Arial" pitchFamily="34" charset="0"/>
              </a:rPr>
              <a:t>قَبْل الألفيَّة (</a:t>
            </a:r>
            <a:r>
              <a:rPr lang="en-GB" sz="4000" b="1" dirty="0" err="1">
                <a:solidFill>
                  <a:srgbClr val="FFFFFF"/>
                </a:solidFill>
                <a:latin typeface="Arial" pitchFamily="34" charset="0"/>
                <a:cs typeface="Arial" pitchFamily="34" charset="0"/>
              </a:rPr>
              <a:t>Premillenialism</a:t>
            </a:r>
            <a:r>
              <a:rPr lang="ar-JO" sz="4000" b="1" dirty="0">
                <a:solidFill>
                  <a:srgbClr val="FFFFFF"/>
                </a:solidFill>
                <a:latin typeface="Arial" pitchFamily="34" charset="0"/>
                <a:cs typeface="Arial" pitchFamily="34" charset="0"/>
              </a:rPr>
              <a:t>)</a:t>
            </a:r>
            <a:r>
              <a:rPr lang="en-US" b="1" dirty="0">
                <a:latin typeface="Arial" pitchFamily="34" charset="0"/>
                <a:cs typeface="Arial" pitchFamily="34" charset="0"/>
              </a:rPr>
              <a:t> </a:t>
            </a:r>
          </a:p>
        </p:txBody>
      </p:sp>
      <p:sp>
        <p:nvSpPr>
          <p:cNvPr id="2" name="Text Box 1032">
            <a:extLst>
              <a:ext uri="{FF2B5EF4-FFF2-40B4-BE49-F238E27FC236}">
                <a16:creationId xmlns:a16="http://schemas.microsoft.com/office/drawing/2014/main" id="{E4F0A8B7-A0EB-56A3-FED9-721658519108}"/>
              </a:ext>
            </a:extLst>
          </p:cNvPr>
          <p:cNvSpPr txBox="1">
            <a:spLocks noChangeArrowheads="1"/>
          </p:cNvSpPr>
          <p:nvPr/>
        </p:nvSpPr>
        <p:spPr bwMode="auto">
          <a:xfrm>
            <a:off x="1905000" y="4267200"/>
            <a:ext cx="2362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 name="Text Box 1034">
            <a:extLst>
              <a:ext uri="{FF2B5EF4-FFF2-40B4-BE49-F238E27FC236}">
                <a16:creationId xmlns:a16="http://schemas.microsoft.com/office/drawing/2014/main" id="{17B44F18-59CA-D8B1-FFB1-EB07ECF9EDA0}"/>
              </a:ext>
            </a:extLst>
          </p:cNvPr>
          <p:cNvSpPr txBox="1">
            <a:spLocks noChangeArrowheads="1"/>
          </p:cNvSpPr>
          <p:nvPr/>
        </p:nvSpPr>
        <p:spPr bwMode="auto">
          <a:xfrm>
            <a:off x="4953000" y="4267200"/>
            <a:ext cx="27432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6756604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30723"/>
                                        </p:tgtEl>
                                        <p:attrNameLst>
                                          <p:attrName>style.visibility</p:attrName>
                                        </p:attrNameLst>
                                      </p:cBhvr>
                                      <p:to>
                                        <p:strVal val="visible"/>
                                      </p:to>
                                    </p:set>
                                    <p:anim calcmode="lin" valueType="num">
                                      <p:cBhvr>
                                        <p:cTn id="7" dur="500" fill="hold"/>
                                        <p:tgtEl>
                                          <p:spTgt spid="30723"/>
                                        </p:tgtEl>
                                        <p:attrNameLst>
                                          <p:attrName>ppt_x</p:attrName>
                                        </p:attrNameLst>
                                      </p:cBhvr>
                                      <p:tavLst>
                                        <p:tav tm="100000">
                                          <p:val>
                                            <p:strVal val="0-#ppt_w/2"/>
                                          </p:val>
                                        </p:tav>
                                        <p:tav>
                                          <p:val>
                                            <p:strVal val="#ppt_x"/>
                                          </p:val>
                                        </p:tav>
                                      </p:tavLst>
                                    </p:anim>
                                    <p:anim calcmode="lin" valueType="num">
                                      <p:cBhvr>
                                        <p:cTn id="8" dur="500" fill="hold"/>
                                        <p:tgtEl>
                                          <p:spTgt spid="30723"/>
                                        </p:tgtEl>
                                        <p:attrNameLst>
                                          <p:attrName>ppt_y</p:attrName>
                                        </p:attrNameLst>
                                      </p:cBhvr>
                                      <p:tavLst>
                                        <p:tav tm="100000">
                                          <p:val>
                                            <p:strVal val="#ppt_y"/>
                                          </p:val>
                                        </p:tav>
                                        <p:tav>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0"/>
                                  </p:stCondLst>
                                  <p:childTnLst>
                                    <p:set>
                                      <p:cBhvr additive="repl">
                                        <p:cTn id="11" dur="1" fill="hold">
                                          <p:stCondLst>
                                            <p:cond delay="0"/>
                                          </p:stCondLst>
                                        </p:cTn>
                                        <p:tgtEl>
                                          <p:spTgt spid="30721"/>
                                        </p:tgtEl>
                                        <p:attrNameLst>
                                          <p:attrName>style.visibility</p:attrName>
                                        </p:attrNameLst>
                                      </p:cBhvr>
                                      <p:to>
                                        <p:strVal val="visible"/>
                                      </p:to>
                                    </p:set>
                                    <p:animEffect transition="in" filter="wipe(left)">
                                      <p:cBhvr additive="repl">
                                        <p:cTn id="12" dur="500"/>
                                        <p:tgtEl>
                                          <p:spTgt spid="30721"/>
                                        </p:tgtEl>
                                      </p:cBhvr>
                                    </p:animEffect>
                                  </p:childTnLst>
                                </p:cTn>
                              </p:par>
                            </p:childTnLst>
                          </p:cTn>
                        </p:par>
                        <p:par>
                          <p:cTn id="13" fill="hold" nodeType="afterGroup">
                            <p:stCondLst>
                              <p:cond delay="2000"/>
                            </p:stCondLst>
                            <p:childTnLst>
                              <p:par>
                                <p:cTn id="14" presetID="17" presetClass="entr" presetSubtype="10" fill="hold" nodeType="afterEffect">
                                  <p:stCondLst>
                                    <p:cond delay="0"/>
                                  </p:stCondLst>
                                  <p:childTnLst>
                                    <p:set>
                                      <p:cBhvr additive="repl">
                                        <p:cTn id="15" dur="1" fill="hold">
                                          <p:stCondLst>
                                            <p:cond delay="0"/>
                                          </p:stCondLst>
                                        </p:cTn>
                                        <p:tgtEl>
                                          <p:spTgt spid="30725"/>
                                        </p:tgtEl>
                                        <p:attrNameLst>
                                          <p:attrName>style.visibility</p:attrName>
                                        </p:attrNameLst>
                                      </p:cBhvr>
                                      <p:to>
                                        <p:strVal val="visible"/>
                                      </p:to>
                                    </p:set>
                                    <p:anim calcmode="lin" valueType="num">
                                      <p:cBhvr additive="repl">
                                        <p:cTn id="16" dur="500" fill="hold"/>
                                        <p:tgtEl>
                                          <p:spTgt spid="30725"/>
                                        </p:tgtEl>
                                        <p:attrNameLst>
                                          <p:attrName>ppt_w</p:attrName>
                                        </p:attrNameLst>
                                      </p:cBhvr>
                                      <p:tavLst>
                                        <p:tav tm="100000">
                                          <p:val>
                                            <p:fltVal val="0"/>
                                          </p:val>
                                        </p:tav>
                                        <p:tav>
                                          <p:val>
                                            <p:strVal val="#ppt_w"/>
                                          </p:val>
                                        </p:tav>
                                      </p:tavLst>
                                    </p:anim>
                                    <p:anim calcmode="lin" valueType="num">
                                      <p:cBhvr additive="repl">
                                        <p:cTn id="17" dur="500" fill="hold"/>
                                        <p:tgtEl>
                                          <p:spTgt spid="30725"/>
                                        </p:tgtEl>
                                        <p:attrNameLst>
                                          <p:attrName>ppt_h</p:attrName>
                                        </p:attrNameLst>
                                      </p:cBhvr>
                                      <p:tavLst>
                                        <p:tav tm="100000">
                                          <p:val>
                                            <p:strVal val="#ppt_h"/>
                                          </p:val>
                                        </p:tav>
                                        <p:tav>
                                          <p:val>
                                            <p:strVal val="#ppt_h"/>
                                          </p:val>
                                        </p:tav>
                                      </p:tavLst>
                                    </p:anim>
                                  </p:childTnLst>
                                </p:cTn>
                              </p:par>
                            </p:childTnLst>
                          </p:cTn>
                        </p:par>
                        <p:par>
                          <p:cTn id="18" fill="hold" nodeType="afterGroup">
                            <p:stCondLst>
                              <p:cond delay="2500"/>
                            </p:stCondLst>
                            <p:childTnLst>
                              <p:par>
                                <p:cTn id="19" presetID="2" presetClass="entr" presetSubtype="1" fill="hold" nodeType="afterEffect">
                                  <p:stCondLst>
                                    <p:cond delay="0"/>
                                  </p:stCondLst>
                                  <p:childTnLst>
                                    <p:set>
                                      <p:cBhvr additive="repl">
                                        <p:cTn id="20" dur="1" fill="hold">
                                          <p:stCondLst>
                                            <p:cond delay="0"/>
                                          </p:stCondLst>
                                        </p:cTn>
                                        <p:tgtEl>
                                          <p:spTgt spid="30724"/>
                                        </p:tgtEl>
                                        <p:attrNameLst>
                                          <p:attrName>style.visibility</p:attrName>
                                        </p:attrNameLst>
                                      </p:cBhvr>
                                      <p:to>
                                        <p:strVal val="visible"/>
                                      </p:to>
                                    </p:set>
                                    <p:anim calcmode="lin" valueType="num">
                                      <p:cBhvr>
                                        <p:cTn id="21" dur="500" fill="hold"/>
                                        <p:tgtEl>
                                          <p:spTgt spid="30724"/>
                                        </p:tgtEl>
                                        <p:attrNameLst>
                                          <p:attrName>ppt_x</p:attrName>
                                        </p:attrNameLst>
                                      </p:cBhvr>
                                      <p:tavLst>
                                        <p:tav tm="100000">
                                          <p:val>
                                            <p:strVal val="#ppt_x"/>
                                          </p:val>
                                        </p:tav>
                                        <p:tav>
                                          <p:val>
                                            <p:strVal val="#ppt_x"/>
                                          </p:val>
                                        </p:tav>
                                      </p:tavLst>
                                    </p:anim>
                                    <p:anim calcmode="lin" valueType="num">
                                      <p:cBhvr>
                                        <p:cTn id="22" dur="500" fill="hold"/>
                                        <p:tgtEl>
                                          <p:spTgt spid="30724"/>
                                        </p:tgtEl>
                                        <p:attrNameLst>
                                          <p:attrName>ppt_y</p:attrName>
                                        </p:attrNameLst>
                                      </p:cBhvr>
                                      <p:tavLst>
                                        <p:tav tm="100000">
                                          <p:val>
                                            <p:strVal val="0-#ppt_h/2"/>
                                          </p:val>
                                        </p:tav>
                                        <p:tav>
                                          <p:val>
                                            <p:strVal val="#ppt_y"/>
                                          </p:val>
                                        </p:tav>
                                      </p:tavLst>
                                    </p:anim>
                                  </p:childTnLst>
                                </p:cTn>
                              </p:par>
                            </p:childTnLst>
                          </p:cTn>
                        </p:par>
                        <p:par>
                          <p:cTn id="23" fill="hold" nodeType="afterGroup">
                            <p:stCondLst>
                              <p:cond delay="3000"/>
                            </p:stCondLst>
                            <p:childTnLst>
                              <p:par>
                                <p:cTn id="24" presetID="2" presetClass="entr" presetSubtype="1" fill="hold" nodeType="afterEffect">
                                  <p:stCondLst>
                                    <p:cond delay="0"/>
                                  </p:stCondLst>
                                  <p:childTnLst>
                                    <p:set>
                                      <p:cBhvr additive="repl">
                                        <p:cTn id="25" dur="1" fill="hold">
                                          <p:stCondLst>
                                            <p:cond delay="0"/>
                                          </p:stCondLst>
                                        </p:cTn>
                                        <p:tgtEl>
                                          <p:spTgt spid="30722"/>
                                        </p:tgtEl>
                                        <p:attrNameLst>
                                          <p:attrName>style.visibility</p:attrName>
                                        </p:attrNameLst>
                                      </p:cBhvr>
                                      <p:to>
                                        <p:strVal val="visible"/>
                                      </p:to>
                                    </p:set>
                                    <p:anim calcmode="lin" valueType="num">
                                      <p:cBhvr>
                                        <p:cTn id="26" dur="500" fill="hold"/>
                                        <p:tgtEl>
                                          <p:spTgt spid="30722"/>
                                        </p:tgtEl>
                                        <p:attrNameLst>
                                          <p:attrName>ppt_x</p:attrName>
                                        </p:attrNameLst>
                                      </p:cBhvr>
                                      <p:tavLst>
                                        <p:tav tm="100000">
                                          <p:val>
                                            <p:strVal val="#ppt_x"/>
                                          </p:val>
                                        </p:tav>
                                        <p:tav>
                                          <p:val>
                                            <p:strVal val="#ppt_x"/>
                                          </p:val>
                                        </p:tav>
                                      </p:tavLst>
                                    </p:anim>
                                    <p:anim calcmode="lin" valueType="num">
                                      <p:cBhvr>
                                        <p:cTn id="27" dur="500" fill="hold"/>
                                        <p:tgtEl>
                                          <p:spTgt spid="30722"/>
                                        </p:tgtEl>
                                        <p:attrNameLst>
                                          <p:attrName>ppt_y</p:attrName>
                                        </p:attrNameLst>
                                      </p:cBhvr>
                                      <p:tavLst>
                                        <p:tav tm="100000">
                                          <p:val>
                                            <p:strVal val="0-#ppt_h/2"/>
                                          </p:val>
                                        </p:tav>
                                        <p:tav>
                                          <p:val>
                                            <p:strVal val="#ppt_y"/>
                                          </p:val>
                                        </p:tav>
                                      </p:tavLst>
                                    </p:anim>
                                  </p:childTnLst>
                                </p:cTn>
                              </p:par>
                            </p:childTnLst>
                          </p:cTn>
                        </p:par>
                        <p:par>
                          <p:cTn id="28" fill="hold" nodeType="afterGroup">
                            <p:stCondLst>
                              <p:cond delay="3500"/>
                            </p:stCondLst>
                            <p:childTnLst>
                              <p:par>
                                <p:cTn id="29" presetID="2" presetClass="entr" presetSubtype="4" fill="hold" nodeType="afterEffect">
                                  <p:stCondLst>
                                    <p:cond delay="0"/>
                                  </p:stCondLst>
                                  <p:childTnLst>
                                    <p:set>
                                      <p:cBhvr additive="repl">
                                        <p:cTn id="30" dur="1" fill="hold">
                                          <p:stCondLst>
                                            <p:cond delay="0"/>
                                          </p:stCondLst>
                                        </p:cTn>
                                        <p:tgtEl>
                                          <p:spTgt spid="30734"/>
                                        </p:tgtEl>
                                        <p:attrNameLst>
                                          <p:attrName>style.visibility</p:attrName>
                                        </p:attrNameLst>
                                      </p:cBhvr>
                                      <p:to>
                                        <p:strVal val="visible"/>
                                      </p:to>
                                    </p:set>
                                    <p:anim calcmode="lin" valueType="num">
                                      <p:cBhvr>
                                        <p:cTn id="31" dur="500" fill="hold"/>
                                        <p:tgtEl>
                                          <p:spTgt spid="30734"/>
                                        </p:tgtEl>
                                        <p:attrNameLst>
                                          <p:attrName>ppt_x</p:attrName>
                                        </p:attrNameLst>
                                      </p:cBhvr>
                                      <p:tavLst>
                                        <p:tav tm="100000">
                                          <p:val>
                                            <p:strVal val="#ppt_x"/>
                                          </p:val>
                                        </p:tav>
                                        <p:tav>
                                          <p:val>
                                            <p:strVal val="#ppt_x"/>
                                          </p:val>
                                        </p:tav>
                                      </p:tavLst>
                                    </p:anim>
                                    <p:anim calcmode="lin" valueType="num">
                                      <p:cBhvr>
                                        <p:cTn id="32" dur="500" fill="hold"/>
                                        <p:tgtEl>
                                          <p:spTgt spid="30734"/>
                                        </p:tgtEl>
                                        <p:attrNameLst>
                                          <p:attrName>ppt_y</p:attrName>
                                        </p:attrNameLst>
                                      </p:cBhvr>
                                      <p:tavLst>
                                        <p:tav tm="100000">
                                          <p:val>
                                            <p:strVal val="1+#ppt_h/2"/>
                                          </p:val>
                                        </p:tav>
                                        <p:tav>
                                          <p:val>
                                            <p:strVal val="#ppt_y"/>
                                          </p:val>
                                        </p:tav>
                                      </p:tavLst>
                                    </p:anim>
                                  </p:childTnLst>
                                </p:cTn>
                              </p:par>
                            </p:childTnLst>
                          </p:cTn>
                        </p:par>
                        <p:par>
                          <p:cTn id="33" fill="hold" nodeType="afterGroup">
                            <p:stCondLst>
                              <p:cond delay="4000"/>
                            </p:stCondLst>
                            <p:childTnLst>
                              <p:par>
                                <p:cTn id="34" presetID="17" presetClass="entr" presetSubtype="10" fill="hold" nodeType="afterEffect">
                                  <p:stCondLst>
                                    <p:cond delay="0"/>
                                  </p:stCondLst>
                                  <p:childTnLst>
                                    <p:set>
                                      <p:cBhvr additive="repl">
                                        <p:cTn id="35" dur="1" fill="hold">
                                          <p:stCondLst>
                                            <p:cond delay="0"/>
                                          </p:stCondLst>
                                        </p:cTn>
                                        <p:tgtEl>
                                          <p:spTgt spid="30727"/>
                                        </p:tgtEl>
                                        <p:attrNameLst>
                                          <p:attrName>style.visibility</p:attrName>
                                        </p:attrNameLst>
                                      </p:cBhvr>
                                      <p:to>
                                        <p:strVal val="visible"/>
                                      </p:to>
                                    </p:set>
                                    <p:anim calcmode="lin" valueType="num">
                                      <p:cBhvr additive="repl">
                                        <p:cTn id="36" dur="500" fill="hold"/>
                                        <p:tgtEl>
                                          <p:spTgt spid="30727"/>
                                        </p:tgtEl>
                                        <p:attrNameLst>
                                          <p:attrName>ppt_w</p:attrName>
                                        </p:attrNameLst>
                                      </p:cBhvr>
                                      <p:tavLst>
                                        <p:tav tm="100000">
                                          <p:val>
                                            <p:fltVal val="0"/>
                                          </p:val>
                                        </p:tav>
                                        <p:tav>
                                          <p:val>
                                            <p:strVal val="#ppt_w"/>
                                          </p:val>
                                        </p:tav>
                                      </p:tavLst>
                                    </p:anim>
                                    <p:anim calcmode="lin" valueType="num">
                                      <p:cBhvr additive="repl">
                                        <p:cTn id="37" dur="500" fill="hold"/>
                                        <p:tgtEl>
                                          <p:spTgt spid="30727"/>
                                        </p:tgtEl>
                                        <p:attrNameLst>
                                          <p:attrName>ppt_h</p:attrName>
                                        </p:attrNameLst>
                                      </p:cBhvr>
                                      <p:tavLst>
                                        <p:tav tm="100000">
                                          <p:val>
                                            <p:strVal val="#ppt_h"/>
                                          </p:val>
                                        </p:tav>
                                        <p:tav>
                                          <p:val>
                                            <p:strVal val="#ppt_h"/>
                                          </p:val>
                                        </p:tav>
                                      </p:tavLst>
                                    </p:anim>
                                  </p:childTnLst>
                                </p:cTn>
                              </p:par>
                            </p:childTnLst>
                          </p:cTn>
                        </p:par>
                        <p:par>
                          <p:cTn id="38" fill="hold" nodeType="afterGroup">
                            <p:stCondLst>
                              <p:cond delay="4500"/>
                            </p:stCondLst>
                            <p:childTnLst>
                              <p:par>
                                <p:cTn id="39" presetID="2" presetClass="entr" presetSubtype="4" fill="hold" nodeType="afterEffect">
                                  <p:stCondLst>
                                    <p:cond delay="0"/>
                                  </p:stCondLst>
                                  <p:childTnLst>
                                    <p:set>
                                      <p:cBhvr additive="repl">
                                        <p:cTn id="40" dur="1" fill="hold">
                                          <p:stCondLst>
                                            <p:cond delay="0"/>
                                          </p:stCondLst>
                                        </p:cTn>
                                        <p:tgtEl>
                                          <p:spTgt spid="30730"/>
                                        </p:tgtEl>
                                        <p:attrNameLst>
                                          <p:attrName>style.visibility</p:attrName>
                                        </p:attrNameLst>
                                      </p:cBhvr>
                                      <p:to>
                                        <p:strVal val="visible"/>
                                      </p:to>
                                    </p:set>
                                    <p:anim calcmode="lin" valueType="num">
                                      <p:cBhvr>
                                        <p:cTn id="41" dur="500" fill="hold"/>
                                        <p:tgtEl>
                                          <p:spTgt spid="30730"/>
                                        </p:tgtEl>
                                        <p:attrNameLst>
                                          <p:attrName>ppt_x</p:attrName>
                                        </p:attrNameLst>
                                      </p:cBhvr>
                                      <p:tavLst>
                                        <p:tav tm="100000">
                                          <p:val>
                                            <p:strVal val="#ppt_x"/>
                                          </p:val>
                                        </p:tav>
                                        <p:tav>
                                          <p:val>
                                            <p:strVal val="#ppt_x"/>
                                          </p:val>
                                        </p:tav>
                                      </p:tavLst>
                                    </p:anim>
                                    <p:anim calcmode="lin" valueType="num">
                                      <p:cBhvr>
                                        <p:cTn id="42" dur="500" fill="hold"/>
                                        <p:tgtEl>
                                          <p:spTgt spid="30730"/>
                                        </p:tgtEl>
                                        <p:attrNameLst>
                                          <p:attrName>ppt_y</p:attrName>
                                        </p:attrNameLst>
                                      </p:cBhvr>
                                      <p:tavLst>
                                        <p:tav tm="100000">
                                          <p:val>
                                            <p:strVal val="1+#ppt_h/2"/>
                                          </p:val>
                                        </p:tav>
                                        <p:tav>
                                          <p:val>
                                            <p:strVal val="#ppt_y"/>
                                          </p:val>
                                        </p:tav>
                                      </p:tavLst>
                                    </p:anim>
                                  </p:childTnLst>
                                </p:cTn>
                              </p:par>
                            </p:childTnLst>
                          </p:cTn>
                        </p:par>
                        <p:par>
                          <p:cTn id="43" fill="hold" nodeType="afterGroup">
                            <p:stCondLst>
                              <p:cond delay="5000"/>
                            </p:stCondLst>
                            <p:childTnLst>
                              <p:par>
                                <p:cTn id="44" presetID="2" presetClass="entr" presetSubtype="2" fill="hold" nodeType="afterEffect">
                                  <p:stCondLst>
                                    <p:cond delay="0"/>
                                  </p:stCondLst>
                                  <p:childTnLst>
                                    <p:set>
                                      <p:cBhvr additive="repl">
                                        <p:cTn id="45" dur="1" fill="hold">
                                          <p:stCondLst>
                                            <p:cond delay="0"/>
                                          </p:stCondLst>
                                        </p:cTn>
                                        <p:tgtEl>
                                          <p:spTgt spid="30729"/>
                                        </p:tgtEl>
                                        <p:attrNameLst>
                                          <p:attrName>style.visibility</p:attrName>
                                        </p:attrNameLst>
                                      </p:cBhvr>
                                      <p:to>
                                        <p:strVal val="visible"/>
                                      </p:to>
                                    </p:set>
                                    <p:anim calcmode="lin" valueType="num">
                                      <p:cBhvr>
                                        <p:cTn id="46" dur="500" fill="hold"/>
                                        <p:tgtEl>
                                          <p:spTgt spid="30729"/>
                                        </p:tgtEl>
                                        <p:attrNameLst>
                                          <p:attrName>ppt_x</p:attrName>
                                        </p:attrNameLst>
                                      </p:cBhvr>
                                      <p:tavLst>
                                        <p:tav tm="100000">
                                          <p:val>
                                            <p:strVal val="1+#ppt_w/2"/>
                                          </p:val>
                                        </p:tav>
                                        <p:tav>
                                          <p:val>
                                            <p:strVal val="#ppt_x"/>
                                          </p:val>
                                        </p:tav>
                                      </p:tavLst>
                                    </p:anim>
                                    <p:anim calcmode="lin" valueType="num">
                                      <p:cBhvr>
                                        <p:cTn id="47" dur="500" fill="hold"/>
                                        <p:tgtEl>
                                          <p:spTgt spid="30729"/>
                                        </p:tgtEl>
                                        <p:attrNameLst>
                                          <p:attrName>ppt_y</p:attrName>
                                        </p:attrNameLst>
                                      </p:cBhvr>
                                      <p:tavLst>
                                        <p:tav tm="100000">
                                          <p:val>
                                            <p:strVal val="#ppt_y"/>
                                          </p:val>
                                        </p:tav>
                                        <p:tav>
                                          <p:val>
                                            <p:strVal val="#ppt_y"/>
                                          </p:val>
                                        </p:tav>
                                      </p:tavLst>
                                    </p:anim>
                                  </p:childTnLst>
                                </p:cTn>
                              </p:par>
                            </p:childTnLst>
                          </p:cTn>
                        </p:par>
                        <p:par>
                          <p:cTn id="48" fill="hold" nodeType="afterGroup">
                            <p:stCondLst>
                              <p:cond delay="5500"/>
                            </p:stCondLst>
                            <p:childTnLst>
                              <p:par>
                                <p:cTn id="49" presetID="7" presetClass="entr" presetSubtype="1" fill="hold" nodeType="afterEffect">
                                  <p:stCondLst>
                                    <p:cond delay="0"/>
                                  </p:stCondLst>
                                  <p:childTnLst>
                                    <p:set>
                                      <p:cBhvr additive="repl">
                                        <p:cTn id="50" dur="1" fill="hold">
                                          <p:stCondLst>
                                            <p:cond delay="0"/>
                                          </p:stCondLst>
                                        </p:cTn>
                                        <p:tgtEl>
                                          <p:spTgt spid="16"/>
                                        </p:tgtEl>
                                        <p:attrNameLst>
                                          <p:attrName>style.visibility</p:attrName>
                                        </p:attrNameLst>
                                      </p:cBhvr>
                                      <p:to>
                                        <p:strVal val="visible"/>
                                      </p:to>
                                    </p:set>
                                    <p:anim calcmode="lin" valueType="num">
                                      <p:cBhvr>
                                        <p:cTn id="51" dur="5000" fill="hold"/>
                                        <p:tgtEl>
                                          <p:spTgt spid="16"/>
                                        </p:tgtEl>
                                        <p:attrNameLst>
                                          <p:attrName>ppt_x</p:attrName>
                                        </p:attrNameLst>
                                      </p:cBhvr>
                                      <p:tavLst>
                                        <p:tav tm="100000">
                                          <p:val>
                                            <p:strVal val="#ppt_x"/>
                                          </p:val>
                                        </p:tav>
                                        <p:tav>
                                          <p:val>
                                            <p:strVal val="#ppt_x"/>
                                          </p:val>
                                        </p:tav>
                                      </p:tavLst>
                                    </p:anim>
                                    <p:anim calcmode="lin" valueType="num">
                                      <p:cBhvr>
                                        <p:cTn id="52" dur="5000" fill="hold"/>
                                        <p:tgtEl>
                                          <p:spTgt spid="16"/>
                                        </p:tgtEl>
                                        <p:attrNameLst>
                                          <p:attrName>ppt_y</p:attrName>
                                        </p:attrNameLst>
                                      </p:cBhvr>
                                      <p:tavLst>
                                        <p:tav tm="100000">
                                          <p:val>
                                            <p:strVal val="0-#ppt_h/2"/>
                                          </p:val>
                                        </p:tav>
                                        <p:tav>
                                          <p:val>
                                            <p:strVal val="#ppt_y"/>
                                          </p:val>
                                        </p:tav>
                                      </p:tavLst>
                                    </p:anim>
                                  </p:childTnLst>
                                </p:cTn>
                              </p:par>
                            </p:childTnLst>
                          </p:cTn>
                        </p:par>
                        <p:par>
                          <p:cTn id="53" fill="hold" nodeType="afterGroup">
                            <p:stCondLst>
                              <p:cond delay="10500"/>
                            </p:stCondLst>
                            <p:childTnLst>
                              <p:par>
                                <p:cTn id="54" presetID="7" presetClass="entr" presetSubtype="1" fill="hold" nodeType="afterEffect">
                                  <p:stCondLst>
                                    <p:cond delay="0"/>
                                  </p:stCondLst>
                                  <p:childTnLst>
                                    <p:set>
                                      <p:cBhvr additive="repl">
                                        <p:cTn id="55" dur="1" fill="hold">
                                          <p:stCondLst>
                                            <p:cond delay="0"/>
                                          </p:stCondLst>
                                        </p:cTn>
                                        <p:tgtEl>
                                          <p:spTgt spid="30731"/>
                                        </p:tgtEl>
                                        <p:attrNameLst>
                                          <p:attrName>style.visibility</p:attrName>
                                        </p:attrNameLst>
                                      </p:cBhvr>
                                      <p:to>
                                        <p:strVal val="visible"/>
                                      </p:to>
                                    </p:set>
                                    <p:anim calcmode="lin" valueType="num">
                                      <p:cBhvr>
                                        <p:cTn id="56" dur="5000" fill="hold"/>
                                        <p:tgtEl>
                                          <p:spTgt spid="30731"/>
                                        </p:tgtEl>
                                        <p:attrNameLst>
                                          <p:attrName>ppt_x</p:attrName>
                                        </p:attrNameLst>
                                      </p:cBhvr>
                                      <p:tavLst>
                                        <p:tav tm="100000">
                                          <p:val>
                                            <p:strVal val="#ppt_x"/>
                                          </p:val>
                                        </p:tav>
                                        <p:tav>
                                          <p:val>
                                            <p:strVal val="#ppt_x"/>
                                          </p:val>
                                        </p:tav>
                                      </p:tavLst>
                                    </p:anim>
                                    <p:anim calcmode="lin" valueType="num">
                                      <p:cBhvr>
                                        <p:cTn id="57" dur="5000" fill="hold"/>
                                        <p:tgtEl>
                                          <p:spTgt spid="30731"/>
                                        </p:tgtEl>
                                        <p:attrNameLst>
                                          <p:attrName>ppt_y</p:attrName>
                                        </p:attrNameLst>
                                      </p:cBhvr>
                                      <p:tavLst>
                                        <p:tav tm="100000">
                                          <p:val>
                                            <p:strVal val="0-#ppt_h/2"/>
                                          </p:val>
                                        </p:tav>
                                        <p:tav>
                                          <p:val>
                                            <p:strVal val="#ppt_y"/>
                                          </p:val>
                                        </p:tav>
                                      </p:tavLst>
                                    </p:anim>
                                  </p:childTnLst>
                                </p:cTn>
                              </p:par>
                            </p:childTnLst>
                          </p:cTn>
                        </p:par>
                        <p:par>
                          <p:cTn id="58" fill="hold">
                            <p:stCondLst>
                              <p:cond delay="15500"/>
                            </p:stCondLst>
                            <p:childTnLst>
                              <p:par>
                                <p:cTn id="59" presetID="23" presetClass="entr" presetSubtype="16" fill="hold" grpId="0" nodeType="afterEffect">
                                  <p:stCondLst>
                                    <p:cond delay="0"/>
                                  </p:stCondLst>
                                  <p:childTnLst>
                                    <p:set>
                                      <p:cBhvr>
                                        <p:cTn id="60" dur="1" fill="hold">
                                          <p:stCondLst>
                                            <p:cond delay="0"/>
                                          </p:stCondLst>
                                        </p:cTn>
                                        <p:tgtEl>
                                          <p:spTgt spid="2"/>
                                        </p:tgtEl>
                                        <p:attrNameLst>
                                          <p:attrName>style.visibility</p:attrName>
                                        </p:attrNameLst>
                                      </p:cBhvr>
                                      <p:to>
                                        <p:strVal val="visible"/>
                                      </p:to>
                                    </p:set>
                                    <p:anim calcmode="lin" valueType="num">
                                      <p:cBhvr>
                                        <p:cTn id="61" dur="500" fill="hold"/>
                                        <p:tgtEl>
                                          <p:spTgt spid="2"/>
                                        </p:tgtEl>
                                        <p:attrNameLst>
                                          <p:attrName>ppt_w</p:attrName>
                                        </p:attrNameLst>
                                      </p:cBhvr>
                                      <p:tavLst>
                                        <p:tav tm="0">
                                          <p:val>
                                            <p:fltVal val="0"/>
                                          </p:val>
                                        </p:tav>
                                        <p:tav tm="100000">
                                          <p:val>
                                            <p:strVal val="#ppt_w"/>
                                          </p:val>
                                        </p:tav>
                                      </p:tavLst>
                                    </p:anim>
                                    <p:anim calcmode="lin" valueType="num">
                                      <p:cBhvr>
                                        <p:cTn id="62" dur="500" fill="hold"/>
                                        <p:tgtEl>
                                          <p:spTgt spid="2"/>
                                        </p:tgtEl>
                                        <p:attrNameLst>
                                          <p:attrName>ppt_h</p:attrName>
                                        </p:attrNameLst>
                                      </p:cBhvr>
                                      <p:tavLst>
                                        <p:tav tm="0">
                                          <p:val>
                                            <p:fltVal val="0"/>
                                          </p:val>
                                        </p:tav>
                                        <p:tav tm="100000">
                                          <p:val>
                                            <p:strVal val="#ppt_h"/>
                                          </p:val>
                                        </p:tav>
                                      </p:tavLst>
                                    </p:anim>
                                  </p:childTnLst>
                                </p:cTn>
                              </p:par>
                            </p:childTnLst>
                          </p:cTn>
                        </p:par>
                        <p:par>
                          <p:cTn id="63" fill="hold">
                            <p:stCondLst>
                              <p:cond delay="16000"/>
                            </p:stCondLst>
                            <p:childTnLst>
                              <p:par>
                                <p:cTn id="64" presetID="23" presetClass="entr" presetSubtype="16" fill="hold" grpId="0" nodeType="after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3"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حياة المسيح</a:t>
            </a:r>
            <a:r>
              <a:rPr lang="en-US" sz="2800" dirty="0">
                <a:solidFill>
                  <a:srgbClr val="FFFFFF"/>
                </a:solidFill>
                <a:ea typeface="ＭＳ Ｐゴシック" charset="0"/>
                <a:cs typeface="Arial" panose="020B0604020202020204" pitchFamily="34" charset="0"/>
              </a:rPr>
              <a:t> 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95520" y="3573463"/>
            <a:ext cx="6948487" cy="1754294"/>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مثل</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الدرهم المفقود</a:t>
            </a:r>
            <a:endPar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endParaRPr>
          </a:p>
        </p:txBody>
      </p:sp>
      <p:sp>
        <p:nvSpPr>
          <p:cNvPr id="4" name="TextBox 3"/>
          <p:cNvSpPr txBox="1"/>
          <p:nvPr/>
        </p:nvSpPr>
        <p:spPr>
          <a:xfrm>
            <a:off x="2224585" y="5300670"/>
            <a:ext cx="6919415" cy="707854"/>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rPr>
              <a:t>لوقا 15: 8-10</a:t>
            </a:r>
            <a:endPar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88640"/>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9" name="TextBox 8"/>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098323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3" descr="01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947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3" descr="02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16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6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3" descr="04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3063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21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3" descr="07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558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3" descr="08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042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3" descr="09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514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86526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11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98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3" descr="12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157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6826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4" descr="14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8436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4638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2838699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3" descr="ZZ_Wintershall_credit_1024.jpg                                 000A8D9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581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FreeBibleimages</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would like to thank Peter </a:t>
            </a: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Hutley</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and </a:t>
            </a: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Wintershall</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Players for the use of their cast, costumes and facilities in creating these images.</a:t>
            </a:r>
          </a:p>
        </p:txBody>
      </p:sp>
    </p:spTree>
    <p:extLst>
      <p:ext uri="{BB962C8B-B14F-4D97-AF65-F5344CB8AC3E}">
        <p14:creationId xmlns:p14="http://schemas.microsoft.com/office/powerpoint/2010/main" val="3892878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916120"/>
            <a:ext cx="3507475" cy="2585291"/>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مثل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Arial" panose="020B0604020202020204" pitchFamily="34" charset="0"/>
                <a:ea typeface="ＭＳ Ｐゴシック" charset="0"/>
              </a:rPr>
              <a:t>الإبنين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a:t>
            </a:r>
            <a:r>
              <a:rPr kumimoji="0" lang="ar-JO"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الإبن</a:t>
            </a:r>
            <a:r>
              <a:rPr kumimoji="0" lang="ar-JO" sz="5400" b="1" u="none" strike="noStrike" kern="1200" cap="none" spc="0" normalizeH="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 الضال</a:t>
            </a:r>
            <a:r>
              <a:rPr kumimoji="0" lang="en-US" sz="5400" b="1"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panose="020B0604020202020204" pitchFamily="34" charset="0"/>
                <a:ea typeface="ＭＳ Ｐゴシック" charset="0"/>
              </a:rPr>
              <a:t>)</a:t>
            </a: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0" y="4581532"/>
            <a:ext cx="3999687" cy="707854"/>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rPr>
              <a:t>لوقا 15: 11-32</a:t>
            </a:r>
            <a:endParaRPr kumimoji="0" lang="en-US" sz="40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endParaRPr>
          </a:p>
        </p:txBody>
      </p:sp>
      <p:grpSp>
        <p:nvGrpSpPr>
          <p:cNvPr id="7" name="Group 6"/>
          <p:cNvGrpSpPr/>
          <p:nvPr/>
        </p:nvGrpSpPr>
        <p:grpSpPr>
          <a:xfrm>
            <a:off x="6155664" y="4149080"/>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849808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2" descr="FB_01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813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699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2" descr="FB_03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8164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1" name="Picture 2" descr="FB_04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8618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FB_05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8178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FB_06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187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التحضير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التأكيد</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FB_07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7053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8097" name="Picture 2" descr="FB_08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25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FB_09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2814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55928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FB_11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5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FB_12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6569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FB_13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5107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FB_14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0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descr="FB_15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5515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FB_16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36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2333E0EA-9ACD-46E0-AA7C-D49DE04556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أ. الإنسحاب من اليهودية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10: 40-42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197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ينسحب المسيح من اليهودية حتى يموت صلباً في توقيت الله المعين بدلاً من الرجم مبكراً بيد الجمهور لأن كل أبواب الخدمة مغلقة في اليهودية وبذلك فهو يعلم تلاميذه</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كيف يخدمون بدلاً عنه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3" name="Picture 2" descr="FB_17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790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descr="FB_18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9821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781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075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FB_21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9177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3" name="Picture 2" descr="FB_22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4109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descr="FB_23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742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4" descr="FB_24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55726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FB_25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5446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FB_26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553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3B9B9975-F3C1-405D-82E0-DF35318970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تعليمات بخصوص دخول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13: 22-35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بما أن إسرائيل كأمة رفضت المسيح فهو يدعى أفراداً أن يقرروا بخصوصه وينعموا بالملكوت حتى يشجع هؤلاء</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الخائفين بسبب رفضه ويعد التلاميذ للخدمة المستقبلية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FB_27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99860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FB_28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9033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4120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dirty="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445290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3" descr="ZZ_Wintershall_credit_1024.jpg                                 000A8D9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1650" name="TextBox 2"/>
          <p:cNvSpPr txBox="1">
            <a:spLocks noChangeArrowheads="1"/>
          </p:cNvSpPr>
          <p:nvPr/>
        </p:nvSpPr>
        <p:spPr bwMode="auto">
          <a:xfrm>
            <a:off x="755651" y="3716338"/>
            <a:ext cx="7777163" cy="5857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FreeBibleimages</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would like to thank Peter </a:t>
            </a: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Hutley</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and </a:t>
            </a:r>
            <a:r>
              <a:rPr kumimoji="0" lang="en-US" sz="1600" b="1" u="none" strike="noStrike" kern="1200" cap="none" spc="0" normalizeH="0" baseline="0" noProof="0" dirty="0" err="1">
                <a:ln>
                  <a:noFill/>
                </a:ln>
                <a:solidFill>
                  <a:srgbClr val="000000"/>
                </a:solidFill>
                <a:effectLst/>
                <a:uLnTx/>
                <a:uFillTx/>
                <a:latin typeface="Arial" panose="020B0604020202020204" pitchFamily="34" charset="0"/>
                <a:ea typeface="ＭＳ Ｐゴシック" charset="0"/>
              </a:rPr>
              <a:t>Wintershall</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 Players for the use of their cast, costumes and facilities in creating these images.</a:t>
            </a:r>
          </a:p>
        </p:txBody>
      </p:sp>
    </p:spTree>
    <p:extLst>
      <p:ext uri="{BB962C8B-B14F-4D97-AF65-F5344CB8AC3E}">
        <p14:creationId xmlns:p14="http://schemas.microsoft.com/office/powerpoint/2010/main" val="17917542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B502CA31-1263-4BC5-AFD6-74D83A9806C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تعليمات بخصوص الثروة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16: 1-31</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ينصح المسيح بخصوص استعمال الثروة المادية للأبدية بدلاً</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من الإستثمارات المؤقتة ليحفز التلاميذ للتخلي عن الربح المادي حتى يصيروا خدام الله وليحذرهم ضد النظرة الفريسية للثقة بالمال كأساس للضمان الأبدي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99355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41B543F8-EBED-4F0E-8988-E82243D424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خ. تعليمات بخصوص الغفران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17: 1-6</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810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تلاميذه أنهم يمكن لهم أن يكرهوا التعاليم الفريسية بدون كره الفريسيين أنفسهم ليؤكد أن فكر التلاميذ ضدهم لن يمنع أي شخص من المجيء إلى المسيح أو يحدد قدرتهم لمسامحة مؤمن آخر</a:t>
            </a:r>
          </a:p>
        </p:txBody>
      </p:sp>
    </p:spTree>
    <p:extLst>
      <p:ext uri="{BB962C8B-B14F-4D97-AF65-F5344CB8AC3E}">
        <p14:creationId xmlns:p14="http://schemas.microsoft.com/office/powerpoint/2010/main" val="64330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E79AAC8-412F-40BC-9DF4-975C70A8A2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تعليمات بخصوص الخدمة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127</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17: 7-10</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ذكر المسيح تلاميذه أن المسؤولية تجاهه كخدام للسيد لا تتحقق أبداً حتى يدركوا أن الطاعة هي واجبهم الأدنى تجاه المسيح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852586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698A6A-1579-4D46-A716-4F52CB102D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ذ. إقامة لعازر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128</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11: 1-54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1432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اقام يسوع لعازر من الموت حتى يعلم أن القيامة والحياة موجودتان فيه فقط وليس في برنامج الله بشكل جزئي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11591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F3CB22E5-E3F7-4F02-81B4-836F511065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b="1" kern="0" dirty="0">
                <a:solidFill>
                  <a:srgbClr val="FFFFFF"/>
                </a:solidFill>
                <a:effectLst>
                  <a:glow rad="228600">
                    <a:srgbClr val="000000"/>
                  </a:glow>
                </a:effectLst>
                <a:latin typeface="Arial" panose="020B0604020202020204" pitchFamily="34" charset="0"/>
                <a:cs typeface="Arial" panose="020B0604020202020204" pitchFamily="34" charset="0"/>
              </a:rPr>
              <a:t>1. معجزة الإسترداد</a:t>
            </a:r>
            <a:endParaRPr kumimoji="0" lang="en-US"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11: 1-44</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استرد المسيح حياة لعازر ليؤكد إيمان هؤلاء الذين سبق أن آمنوا به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9039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85582855-DBED-4F70-8F6E-4BACF43FDB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في بيت الفريسي</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14: 1-24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يعلم المسيح أن الفريسيين لن يدخلوا الملكوت بسبب علاقتهم الجسدية مع إبراهيم وإنما سيتم استبعادهم بينما اليهود غير المستحقين والأمم سيدخلون بالإيمان حتى يفهم الفريسيين أن التجاوب مع دعوة المسيح يضمن البركة وليس فقط مجرد الدعوة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806426"/>
          </a:xfrm>
          <a:prstGeom prst="rect">
            <a:avLst/>
          </a:prstGeom>
          <a:noFill/>
        </p:spPr>
        <p:txBody>
          <a:bodyPr wrap="square" lIns="91232" tIns="45617" rIns="91232" bIns="45617">
            <a:spAutoFit/>
          </a:bodyPr>
          <a:lstStyle/>
          <a:p>
            <a:pPr marL="0" marR="0" lvl="0" indent="0" algn="ctr" defTabSz="912825" rtl="0" eaLnBrk="1" fontAlgn="base" latinLnBrk="0" hangingPunct="1">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يقيم لعازر</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marL="0" marR="0" lvl="0" indent="0" algn="ctr" defTabSz="91282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11: 1-12: 2</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179512" y="188640"/>
            <a:ext cx="3456896" cy="1551664"/>
            <a:chOff x="5508104" y="620689"/>
            <a:chExt cx="3456896" cy="1551664"/>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0" name="TextBox 9"/>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7528407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6925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cstate="print">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cs typeface="Arial" panose="020B0604020202020204" pitchFamily="34" charset="0"/>
              </a:rPr>
              <a:t>يسوع          يقيم           لعازر         (يوحنا 11)</a:t>
            </a:r>
            <a:endParaRPr lang="en-US" sz="1800" dirty="0">
              <a:effectLst>
                <a:glow rad="127000">
                  <a:schemeClr val="tx1"/>
                </a:glow>
              </a:effectLst>
              <a:ea typeface="ＭＳ Ｐゴシック" charset="0"/>
              <a:cs typeface="Arial" panose="020B0604020202020204" pitchFamily="34" charset="0"/>
            </a:endParaRPr>
          </a:p>
        </p:txBody>
      </p:sp>
      <p:sp>
        <p:nvSpPr>
          <p:cNvPr id="5" name="Rectangle 2"/>
          <p:cNvSpPr txBox="1">
            <a:spLocks noChangeArrowheads="1"/>
          </p:cNvSpPr>
          <p:nvPr/>
        </p:nvSpPr>
        <p:spPr bwMode="auto">
          <a:xfrm>
            <a:off x="300032" y="3431294"/>
            <a:ext cx="2035644"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8</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كم</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اليهودية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 عنيا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بيرية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نهر الأردن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ميل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a:off x="2879811" y="2637691"/>
            <a:ext cx="1868036"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السامرة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بحر الملح</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335034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010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65021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7570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2616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893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06689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8152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586FF1D-1D2E-49D4-B548-4731A995F1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412268"/>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123</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14: 25-35</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يحذر  المسيح بالنظر إلى رفض إسرائيل اشتراك تلاميذه في قرار إرادي برفض أي سلطة أخرى وحساب النفقة والتوحد مع المسيح حتى لا يدخل المرء حياة</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التلمذة ومن ثم ينشق</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33954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cstate="print">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يسوع           يقيم            لعازر         (يوحنا 11)</a:t>
            </a:r>
            <a:endParaRPr lang="en-US" sz="1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8</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كم</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اليهودية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 عنيا</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بيرية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نهر الأردن</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0</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a:t>
            </a:r>
            <a:r>
              <a:rPr kumimoji="0" lang="en-US"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ميل</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8"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3025967"/>
            <a:ext cx="2463968"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السامرة</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بحر الملح</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237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90955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rotWithShape="1">
          <a:blip r:embed="rId3" cstate="print">
            <a:extLst>
              <a:ext uri="{28A0092B-C50C-407E-A947-70E740481C1C}">
                <a14:useLocalDpi xmlns:a14="http://schemas.microsoft.com/office/drawing/2010/main" val="0"/>
              </a:ext>
            </a:extLst>
          </a:blip>
          <a:srcRect l="41169" t="12321" r="13745" b="41984"/>
          <a:stretch/>
        </p:blipFill>
        <p:spPr>
          <a:xfrm>
            <a:off x="0" y="43011"/>
            <a:ext cx="9143999" cy="681498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defRPr/>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894147" y="40450"/>
            <a:ext cx="2233908" cy="2124486"/>
          </a:xfrm>
          <a:effectLst>
            <a:outerShdw blurRad="63500" dist="35921" dir="2700000" algn="ctr" rotWithShape="0">
              <a:schemeClr val="tx2">
                <a:alpha val="74998"/>
              </a:schemeClr>
            </a:outerShdw>
          </a:effectLst>
        </p:spPr>
        <p:txBody>
          <a:bodyPr anchor="ctr"/>
          <a:lstStyle/>
          <a:p>
            <a:pPr>
              <a:defRPr/>
            </a:pPr>
            <a:r>
              <a:rPr lang="ar-JO" sz="2800" dirty="0">
                <a:effectLst>
                  <a:glow rad="127000">
                    <a:schemeClr val="tx1"/>
                  </a:glow>
                </a:effectLst>
                <a:ea typeface="ＭＳ Ｐゴシック" charset="0"/>
              </a:rPr>
              <a:t>يسوع           يقيم            لعازر         (يوحنا 11)</a:t>
            </a:r>
            <a:endParaRPr lang="en-US" sz="1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601290" y="343129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أورشليم</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2287672" y="3921447"/>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6481949" y="5767872"/>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0</a:t>
            </a:r>
            <a:r>
              <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8</a:t>
            </a:r>
            <a:r>
              <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DFE8A5E0-B1AE-7BE2-6C50-A614814A18E5}"/>
              </a:ext>
            </a:extLst>
          </p:cNvPr>
          <p:cNvSpPr txBox="1">
            <a:spLocks noChangeArrowheads="1"/>
          </p:cNvSpPr>
          <p:nvPr/>
        </p:nvSpPr>
        <p:spPr bwMode="auto">
          <a:xfrm>
            <a:off x="142874" y="522137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اليهودية</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28EC683F-5566-4665-AE81-6317D68B6715}"/>
              </a:ext>
            </a:extLst>
          </p:cNvPr>
          <p:cNvSpPr txBox="1">
            <a:spLocks noChangeArrowheads="1"/>
          </p:cNvSpPr>
          <p:nvPr/>
        </p:nvSpPr>
        <p:spPr bwMode="auto">
          <a:xfrm>
            <a:off x="2287672" y="4188274"/>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بيت عنيا</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Oval 58">
            <a:extLst>
              <a:ext uri="{FF2B5EF4-FFF2-40B4-BE49-F238E27FC236}">
                <a16:creationId xmlns:a16="http://schemas.microsoft.com/office/drawing/2014/main" id="{FB511A1A-AA7A-52E6-7E51-1D1C3CC97606}"/>
              </a:ext>
            </a:extLst>
          </p:cNvPr>
          <p:cNvSpPr>
            <a:spLocks noChangeArrowheads="1"/>
          </p:cNvSpPr>
          <p:nvPr/>
        </p:nvSpPr>
        <p:spPr bwMode="auto">
          <a:xfrm>
            <a:off x="2644860" y="3950022"/>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kern="0">
              <a:solidFill>
                <a:srgbClr val="FFFFFF"/>
              </a:solidFill>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DA597074-746E-7A60-4323-D8E37FD48588}"/>
              </a:ext>
            </a:extLst>
          </p:cNvPr>
          <p:cNvSpPr txBox="1">
            <a:spLocks noChangeArrowheads="1"/>
          </p:cNvSpPr>
          <p:nvPr/>
        </p:nvSpPr>
        <p:spPr bwMode="auto">
          <a:xfrm>
            <a:off x="3239294" y="844446"/>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بيرية</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9917C3F1-3163-CC1E-353C-CC7740D9B243}"/>
              </a:ext>
            </a:extLst>
          </p:cNvPr>
          <p:cNvSpPr txBox="1">
            <a:spLocks noChangeArrowheads="1"/>
          </p:cNvSpPr>
          <p:nvPr/>
        </p:nvSpPr>
        <p:spPr bwMode="auto">
          <a:xfrm>
            <a:off x="3294153" y="1750490"/>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نهر الأردن</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0" name="Rectangle 2">
            <a:extLst>
              <a:ext uri="{FF2B5EF4-FFF2-40B4-BE49-F238E27FC236}">
                <a16:creationId xmlns:a16="http://schemas.microsoft.com/office/drawing/2014/main" id="{61F19F9D-D4F5-E57C-8211-611AFACB4798}"/>
              </a:ext>
            </a:extLst>
          </p:cNvPr>
          <p:cNvSpPr txBox="1">
            <a:spLocks noChangeArrowheads="1"/>
          </p:cNvSpPr>
          <p:nvPr/>
        </p:nvSpPr>
        <p:spPr bwMode="auto">
          <a:xfrm>
            <a:off x="6467661" y="4768609"/>
            <a:ext cx="266205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0</a:t>
            </a:r>
            <a:r>
              <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5</a:t>
            </a:r>
            <a:r>
              <a:rPr lang="en-US"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ميل</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grpSp>
        <p:nvGrpSpPr>
          <p:cNvPr id="11" name="Group 27">
            <a:extLst>
              <a:ext uri="{FF2B5EF4-FFF2-40B4-BE49-F238E27FC236}">
                <a16:creationId xmlns:a16="http://schemas.microsoft.com/office/drawing/2014/main" id="{FFD443CA-955D-E51A-CF52-64D7532B4E12}"/>
              </a:ext>
            </a:extLst>
          </p:cNvPr>
          <p:cNvGrpSpPr/>
          <p:nvPr/>
        </p:nvGrpSpPr>
        <p:grpSpPr>
          <a:xfrm>
            <a:off x="6683434" y="5548793"/>
            <a:ext cx="903229" cy="318137"/>
            <a:chOff x="5854753" y="5530602"/>
            <a:chExt cx="1139881" cy="124558"/>
          </a:xfrm>
          <a:effectLst>
            <a:glow rad="228600">
              <a:schemeClr val="accent4">
                <a:satMod val="175000"/>
                <a:alpha val="61000"/>
              </a:schemeClr>
            </a:glow>
          </a:effectLst>
        </p:grpSpPr>
        <p:cxnSp>
          <p:nvCxnSpPr>
            <p:cNvPr id="22" name="Straight Connector 21">
              <a:extLst>
                <a:ext uri="{FF2B5EF4-FFF2-40B4-BE49-F238E27FC236}">
                  <a16:creationId xmlns:a16="http://schemas.microsoft.com/office/drawing/2014/main" id="{95649CD4-A768-BC0F-A7B7-8A3536040CBE}"/>
                </a:ext>
              </a:extLst>
            </p:cNvPr>
            <p:cNvCxnSpPr>
              <a:cxnSpLocks/>
            </p:cNvCxnSpPr>
            <p:nvPr/>
          </p:nvCxnSpPr>
          <p:spPr bwMode="auto">
            <a:xfrm>
              <a:off x="5854753" y="5592318"/>
              <a:ext cx="1139881" cy="0"/>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3">
              <a:extLst>
                <a:ext uri="{FF2B5EF4-FFF2-40B4-BE49-F238E27FC236}">
                  <a16:creationId xmlns:a16="http://schemas.microsoft.com/office/drawing/2014/main" id="{F68E9C29-F433-22F8-259C-E11E930E6B45}"/>
                </a:ext>
              </a:extLst>
            </p:cNvPr>
            <p:cNvCxnSpPr>
              <a:cxnSpLocks/>
            </p:cNvCxnSpPr>
            <p:nvPr/>
          </p:nvCxnSpPr>
          <p:spPr bwMode="auto">
            <a:xfrm flipV="1">
              <a:off x="585475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7" name="Straight Connector 26">
              <a:extLst>
                <a:ext uri="{FF2B5EF4-FFF2-40B4-BE49-F238E27FC236}">
                  <a16:creationId xmlns:a16="http://schemas.microsoft.com/office/drawing/2014/main" id="{471A0D23-941B-64AA-7204-056B0C0732F9}"/>
                </a:ext>
              </a:extLst>
            </p:cNvPr>
            <p:cNvCxnSpPr>
              <a:cxnSpLocks/>
            </p:cNvCxnSpPr>
            <p:nvPr/>
          </p:nvCxnSpPr>
          <p:spPr bwMode="auto">
            <a:xfrm flipV="1">
              <a:off x="6990363" y="5530602"/>
              <a:ext cx="0" cy="124558"/>
            </a:xfrm>
            <a:prstGeom prst="line">
              <a:avLst/>
            </a:prstGeom>
            <a:ln w="571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32" name="Freeform 31">
            <a:extLst>
              <a:ext uri="{FF2B5EF4-FFF2-40B4-BE49-F238E27FC236}">
                <a16:creationId xmlns:a16="http://schemas.microsoft.com/office/drawing/2014/main" id="{5C056BD6-5E96-FF5B-02CD-62EDD35CCF30}"/>
              </a:ext>
            </a:extLst>
          </p:cNvPr>
          <p:cNvSpPr/>
          <p:nvPr/>
        </p:nvSpPr>
        <p:spPr bwMode="auto">
          <a:xfrm rot="18896996" flipH="1">
            <a:off x="2691071" y="3025967"/>
            <a:ext cx="2463968" cy="463846"/>
          </a:xfrm>
          <a:custGeom>
            <a:avLst/>
            <a:gdLst>
              <a:gd name="connsiteX0" fmla="*/ 0 w 1453661"/>
              <a:gd name="connsiteY0" fmla="*/ 1488832 h 1488832"/>
              <a:gd name="connsiteX1" fmla="*/ 46892 w 1453661"/>
              <a:gd name="connsiteY1" fmla="*/ 1406771 h 1488832"/>
              <a:gd name="connsiteX2" fmla="*/ 70338 w 1453661"/>
              <a:gd name="connsiteY2" fmla="*/ 1371601 h 1488832"/>
              <a:gd name="connsiteX3" fmla="*/ 82061 w 1453661"/>
              <a:gd name="connsiteY3" fmla="*/ 1336432 h 1488832"/>
              <a:gd name="connsiteX4" fmla="*/ 128953 w 1453661"/>
              <a:gd name="connsiteY4" fmla="*/ 1266094 h 1488832"/>
              <a:gd name="connsiteX5" fmla="*/ 140677 w 1453661"/>
              <a:gd name="connsiteY5" fmla="*/ 1230924 h 1488832"/>
              <a:gd name="connsiteX6" fmla="*/ 164123 w 1453661"/>
              <a:gd name="connsiteY6" fmla="*/ 1195755 h 1488832"/>
              <a:gd name="connsiteX7" fmla="*/ 199292 w 1453661"/>
              <a:gd name="connsiteY7" fmla="*/ 1090247 h 1488832"/>
              <a:gd name="connsiteX8" fmla="*/ 211015 w 1453661"/>
              <a:gd name="connsiteY8" fmla="*/ 1055078 h 1488832"/>
              <a:gd name="connsiteX9" fmla="*/ 257907 w 1453661"/>
              <a:gd name="connsiteY9" fmla="*/ 984740 h 1488832"/>
              <a:gd name="connsiteX10" fmla="*/ 269630 w 1453661"/>
              <a:gd name="connsiteY10" fmla="*/ 949571 h 1488832"/>
              <a:gd name="connsiteX11" fmla="*/ 316523 w 1453661"/>
              <a:gd name="connsiteY11" fmla="*/ 890955 h 1488832"/>
              <a:gd name="connsiteX12" fmla="*/ 328246 w 1453661"/>
              <a:gd name="connsiteY12" fmla="*/ 855786 h 1488832"/>
              <a:gd name="connsiteX13" fmla="*/ 351692 w 1453661"/>
              <a:gd name="connsiteY13" fmla="*/ 820617 h 1488832"/>
              <a:gd name="connsiteX14" fmla="*/ 410307 w 1453661"/>
              <a:gd name="connsiteY14" fmla="*/ 738555 h 1488832"/>
              <a:gd name="connsiteX15" fmla="*/ 445477 w 1453661"/>
              <a:gd name="connsiteY15" fmla="*/ 679940 h 1488832"/>
              <a:gd name="connsiteX16" fmla="*/ 492369 w 1453661"/>
              <a:gd name="connsiteY16" fmla="*/ 597878 h 1488832"/>
              <a:gd name="connsiteX17" fmla="*/ 562707 w 1453661"/>
              <a:gd name="connsiteY17" fmla="*/ 527540 h 1488832"/>
              <a:gd name="connsiteX18" fmla="*/ 633046 w 1453661"/>
              <a:gd name="connsiteY18" fmla="*/ 504094 h 1488832"/>
              <a:gd name="connsiteX19" fmla="*/ 668215 w 1453661"/>
              <a:gd name="connsiteY19" fmla="*/ 480647 h 1488832"/>
              <a:gd name="connsiteX20" fmla="*/ 703384 w 1453661"/>
              <a:gd name="connsiteY20" fmla="*/ 468924 h 1488832"/>
              <a:gd name="connsiteX21" fmla="*/ 949569 w 1453661"/>
              <a:gd name="connsiteY21" fmla="*/ 433755 h 1488832"/>
              <a:gd name="connsiteX22" fmla="*/ 984738 w 1453661"/>
              <a:gd name="connsiteY22" fmla="*/ 410309 h 1488832"/>
              <a:gd name="connsiteX23" fmla="*/ 1031630 w 1453661"/>
              <a:gd name="connsiteY23" fmla="*/ 316524 h 1488832"/>
              <a:gd name="connsiteX24" fmla="*/ 1055077 w 1453661"/>
              <a:gd name="connsiteY24" fmla="*/ 281355 h 1488832"/>
              <a:gd name="connsiteX25" fmla="*/ 1078523 w 1453661"/>
              <a:gd name="connsiteY25" fmla="*/ 211017 h 1488832"/>
              <a:gd name="connsiteX26" fmla="*/ 1090246 w 1453661"/>
              <a:gd name="connsiteY26" fmla="*/ 105509 h 1488832"/>
              <a:gd name="connsiteX27" fmla="*/ 1113692 w 1453661"/>
              <a:gd name="connsiteY27" fmla="*/ 70340 h 1488832"/>
              <a:gd name="connsiteX28" fmla="*/ 1184030 w 1453661"/>
              <a:gd name="connsiteY28" fmla="*/ 35171 h 1488832"/>
              <a:gd name="connsiteX29" fmla="*/ 1242646 w 1453661"/>
              <a:gd name="connsiteY29" fmla="*/ 23447 h 1488832"/>
              <a:gd name="connsiteX30" fmla="*/ 1312984 w 1453661"/>
              <a:gd name="connsiteY30" fmla="*/ 11724 h 1488832"/>
              <a:gd name="connsiteX31" fmla="*/ 1453661 w 1453661"/>
              <a:gd name="connsiteY31" fmla="*/ 1 h 148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453661" h="1488832">
                <a:moveTo>
                  <a:pt x="0" y="1488832"/>
                </a:moveTo>
                <a:cubicBezTo>
                  <a:pt x="15631" y="1461478"/>
                  <a:pt x="30683" y="1433786"/>
                  <a:pt x="46892" y="1406771"/>
                </a:cubicBezTo>
                <a:cubicBezTo>
                  <a:pt x="54141" y="1394689"/>
                  <a:pt x="64037" y="1384203"/>
                  <a:pt x="70338" y="1371601"/>
                </a:cubicBezTo>
                <a:cubicBezTo>
                  <a:pt x="75864" y="1360548"/>
                  <a:pt x="76060" y="1347234"/>
                  <a:pt x="82061" y="1336432"/>
                </a:cubicBezTo>
                <a:cubicBezTo>
                  <a:pt x="95746" y="1311799"/>
                  <a:pt x="120042" y="1292826"/>
                  <a:pt x="128953" y="1266094"/>
                </a:cubicBezTo>
                <a:cubicBezTo>
                  <a:pt x="132861" y="1254371"/>
                  <a:pt x="135150" y="1241977"/>
                  <a:pt x="140677" y="1230924"/>
                </a:cubicBezTo>
                <a:cubicBezTo>
                  <a:pt x="146978" y="1218322"/>
                  <a:pt x="158401" y="1208630"/>
                  <a:pt x="164123" y="1195755"/>
                </a:cubicBezTo>
                <a:cubicBezTo>
                  <a:pt x="164127" y="1195747"/>
                  <a:pt x="193429" y="1107836"/>
                  <a:pt x="199292" y="1090247"/>
                </a:cubicBezTo>
                <a:cubicBezTo>
                  <a:pt x="203200" y="1078524"/>
                  <a:pt x="204160" y="1065360"/>
                  <a:pt x="211015" y="1055078"/>
                </a:cubicBezTo>
                <a:cubicBezTo>
                  <a:pt x="226646" y="1031632"/>
                  <a:pt x="248996" y="1011473"/>
                  <a:pt x="257907" y="984740"/>
                </a:cubicBezTo>
                <a:cubicBezTo>
                  <a:pt x="261815" y="973017"/>
                  <a:pt x="263272" y="960167"/>
                  <a:pt x="269630" y="949571"/>
                </a:cubicBezTo>
                <a:cubicBezTo>
                  <a:pt x="335050" y="840538"/>
                  <a:pt x="246142" y="1031718"/>
                  <a:pt x="316523" y="890955"/>
                </a:cubicBezTo>
                <a:cubicBezTo>
                  <a:pt x="322049" y="879902"/>
                  <a:pt x="322720" y="866839"/>
                  <a:pt x="328246" y="855786"/>
                </a:cubicBezTo>
                <a:cubicBezTo>
                  <a:pt x="334547" y="843184"/>
                  <a:pt x="344702" y="832850"/>
                  <a:pt x="351692" y="820617"/>
                </a:cubicBezTo>
                <a:cubicBezTo>
                  <a:pt x="392839" y="748608"/>
                  <a:pt x="353021" y="795841"/>
                  <a:pt x="410307" y="738555"/>
                </a:cubicBezTo>
                <a:cubicBezTo>
                  <a:pt x="437520" y="656915"/>
                  <a:pt x="402563" y="744310"/>
                  <a:pt x="445477" y="679940"/>
                </a:cubicBezTo>
                <a:cubicBezTo>
                  <a:pt x="473785" y="637479"/>
                  <a:pt x="460389" y="633855"/>
                  <a:pt x="492369" y="597878"/>
                </a:cubicBezTo>
                <a:cubicBezTo>
                  <a:pt x="514398" y="573096"/>
                  <a:pt x="531251" y="538025"/>
                  <a:pt x="562707" y="527540"/>
                </a:cubicBezTo>
                <a:lnTo>
                  <a:pt x="633046" y="504094"/>
                </a:lnTo>
                <a:cubicBezTo>
                  <a:pt x="644769" y="496278"/>
                  <a:pt x="655613" y="486948"/>
                  <a:pt x="668215" y="480647"/>
                </a:cubicBezTo>
                <a:cubicBezTo>
                  <a:pt x="679267" y="475121"/>
                  <a:pt x="691462" y="472175"/>
                  <a:pt x="703384" y="468924"/>
                </a:cubicBezTo>
                <a:cubicBezTo>
                  <a:pt x="829974" y="434400"/>
                  <a:pt x="791324" y="445928"/>
                  <a:pt x="949569" y="433755"/>
                </a:cubicBezTo>
                <a:cubicBezTo>
                  <a:pt x="961292" y="425940"/>
                  <a:pt x="976658" y="421851"/>
                  <a:pt x="984738" y="410309"/>
                </a:cubicBezTo>
                <a:cubicBezTo>
                  <a:pt x="1004781" y="381676"/>
                  <a:pt x="1012242" y="345605"/>
                  <a:pt x="1031630" y="316524"/>
                </a:cubicBezTo>
                <a:lnTo>
                  <a:pt x="1055077" y="281355"/>
                </a:lnTo>
                <a:cubicBezTo>
                  <a:pt x="1062892" y="257909"/>
                  <a:pt x="1075794" y="235580"/>
                  <a:pt x="1078523" y="211017"/>
                </a:cubicBezTo>
                <a:cubicBezTo>
                  <a:pt x="1082431" y="175848"/>
                  <a:pt x="1081664" y="139838"/>
                  <a:pt x="1090246" y="105509"/>
                </a:cubicBezTo>
                <a:cubicBezTo>
                  <a:pt x="1093663" y="91840"/>
                  <a:pt x="1103729" y="80303"/>
                  <a:pt x="1113692" y="70340"/>
                </a:cubicBezTo>
                <a:cubicBezTo>
                  <a:pt x="1132794" y="51238"/>
                  <a:pt x="1158604" y="41528"/>
                  <a:pt x="1184030" y="35171"/>
                </a:cubicBezTo>
                <a:cubicBezTo>
                  <a:pt x="1203361" y="30338"/>
                  <a:pt x="1223042" y="27012"/>
                  <a:pt x="1242646" y="23447"/>
                </a:cubicBezTo>
                <a:cubicBezTo>
                  <a:pt x="1266032" y="19195"/>
                  <a:pt x="1289377" y="14501"/>
                  <a:pt x="1312984" y="11724"/>
                </a:cubicBezTo>
                <a:cubicBezTo>
                  <a:pt x="1415637" y="-353"/>
                  <a:pt x="1401510" y="1"/>
                  <a:pt x="1453661" y="1"/>
                </a:cubicBezTo>
              </a:path>
            </a:pathLst>
          </a:custGeom>
          <a:noFill/>
          <a:ln w="57150" cap="flat" cmpd="sng" algn="ctr">
            <a:solidFill>
              <a:schemeClr val="bg1"/>
            </a:solidFill>
            <a:prstDash val="solid"/>
            <a:round/>
            <a:headEnd type="none" w="med" len="med"/>
            <a:tailEnd type="stealth" w="lg" len="lg"/>
          </a:ln>
          <a:effectLst>
            <a:glow rad="228600">
              <a:schemeClr val="accent4">
                <a:satMod val="175000"/>
                <a:alpha val="68450"/>
              </a:schemeClr>
            </a:glow>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defRPr/>
            </a:pPr>
            <a:endParaRPr lang="en-US" sz="2400">
              <a:solidFill>
                <a:srgbClr val="000000"/>
              </a:solidFill>
              <a:latin typeface="Arial" panose="020B0604020202020204" pitchFamily="34" charset="0"/>
              <a:cs typeface="Arial" panose="020B0604020202020204" pitchFamily="34" charset="0"/>
            </a:endParaRPr>
          </a:p>
        </p:txBody>
      </p:sp>
      <p:sp>
        <p:nvSpPr>
          <p:cNvPr id="33" name="Rectangle 2">
            <a:extLst>
              <a:ext uri="{FF2B5EF4-FFF2-40B4-BE49-F238E27FC236}">
                <a16:creationId xmlns:a16="http://schemas.microsoft.com/office/drawing/2014/main" id="{9AD98E2F-2454-8BD6-E7DE-5B6557918535}"/>
              </a:ext>
            </a:extLst>
          </p:cNvPr>
          <p:cNvSpPr txBox="1">
            <a:spLocks noChangeArrowheads="1"/>
          </p:cNvSpPr>
          <p:nvPr/>
        </p:nvSpPr>
        <p:spPr bwMode="auto">
          <a:xfrm>
            <a:off x="1339056" y="58628"/>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السامرة</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34" name="Rectangle 2">
            <a:extLst>
              <a:ext uri="{FF2B5EF4-FFF2-40B4-BE49-F238E27FC236}">
                <a16:creationId xmlns:a16="http://schemas.microsoft.com/office/drawing/2014/main" id="{16B96F79-354C-1B8E-0136-7624510742AD}"/>
              </a:ext>
            </a:extLst>
          </p:cNvPr>
          <p:cNvSpPr txBox="1">
            <a:spLocks noChangeArrowheads="1"/>
          </p:cNvSpPr>
          <p:nvPr/>
        </p:nvSpPr>
        <p:spPr bwMode="auto">
          <a:xfrm>
            <a:off x="2836947" y="5308078"/>
            <a:ext cx="2827248"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بحر الملح</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2237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6*min(max(#ppt_w*#ppt_h,.3),1)-7.4)/-.7*#ppt_w"/>
                                          </p:val>
                                        </p:tav>
                                        <p:tav tm="100000">
                                          <p:val>
                                            <p:strVal val="#ppt_w"/>
                                          </p:val>
                                        </p:tav>
                                      </p:tavLst>
                                    </p:anim>
                                    <p:anim calcmode="lin" valueType="num">
                                      <p:cBhvr>
                                        <p:cTn id="15" dur="500" fill="hold"/>
                                        <p:tgtEl>
                                          <p:spTgt spid="6"/>
                                        </p:tgtEl>
                                        <p:attrNameLst>
                                          <p:attrName>ppt_h</p:attrName>
                                        </p:attrNameLst>
                                      </p:cBhvr>
                                      <p:tavLst>
                                        <p:tav tm="0">
                                          <p:val>
                                            <p:strVal val="(6*min(max(#ppt_w*#ppt_h,.3),1)-7.4)/-.7*#ppt_h"/>
                                          </p:val>
                                        </p:tav>
                                        <p:tav tm="100000">
                                          <p:val>
                                            <p:strVal val="#ppt_h"/>
                                          </p:val>
                                        </p:tav>
                                      </p:tavLst>
                                    </p:anim>
                                    <p:anim calcmode="lin" valueType="num">
                                      <p:cBhvr>
                                        <p:cTn id="16" dur="500" fill="hold"/>
                                        <p:tgtEl>
                                          <p:spTgt spid="6"/>
                                        </p:tgtEl>
                                        <p:attrNameLst>
                                          <p:attrName>ppt_x</p:attrName>
                                        </p:attrNameLst>
                                      </p:cBhvr>
                                      <p:tavLst>
                                        <p:tav tm="0">
                                          <p:val>
                                            <p:fltVal val="0.5"/>
                                          </p:val>
                                        </p:tav>
                                        <p:tav tm="100000">
                                          <p:val>
                                            <p:strVal val="#ppt_x"/>
                                          </p:val>
                                        </p:tav>
                                      </p:tavLst>
                                    </p:anim>
                                    <p:anim calcmode="lin" valueType="num">
                                      <p:cBhvr>
                                        <p:cTn id="17"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927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28379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6770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036108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619420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59426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C92299BF-9849-4CAA-A1C7-046A8372D7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296156"/>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dirty="0">
                <a:solidFill>
                  <a:srgbClr val="FFFFFF"/>
                </a:solidFill>
                <a:effectLst>
                  <a:glow rad="228600">
                    <a:srgbClr val="000000"/>
                  </a:glow>
                </a:effectLst>
                <a:latin typeface="Arial" panose="020B0604020202020204" pitchFamily="34" charset="0"/>
                <a:cs typeface="Arial" panose="020B0604020202020204" pitchFamily="34" charset="0"/>
              </a:rPr>
              <a:t>ج. تعليمات بخصوص فكر الله نحو الخطاة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725169"/>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124</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15: 1-32</a:t>
            </a:r>
            <a:endParaRPr lang="en-US"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2133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بما أن الفريسيين يؤمنون أن الله يكره الخطاة ويبتعد عنهم فقد قدم يسوع ثلاثة أمثال ليوضح محبة الله للخطاة حيث يبحث عنهم ويفرح كثيراً في توبتهم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2630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54444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7079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6613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54660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724773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696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4948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756684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5763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5617</TotalTime>
  <Words>4705</Words>
  <Application>Microsoft Macintosh PowerPoint</Application>
  <PresentationFormat>On-screen Show (4:3)</PresentationFormat>
  <Paragraphs>536</Paragraphs>
  <Slides>152</Slides>
  <Notes>89</Notes>
  <HiddenSlides>0</HiddenSlides>
  <MMClips>0</MMClips>
  <ScaleCrop>false</ScaleCrop>
  <HeadingPairs>
    <vt:vector size="6" baseType="variant">
      <vt:variant>
        <vt:lpstr>Fonts Used</vt:lpstr>
      </vt:variant>
      <vt:variant>
        <vt:i4>14</vt:i4>
      </vt:variant>
      <vt:variant>
        <vt:lpstr>Theme</vt:lpstr>
      </vt:variant>
      <vt:variant>
        <vt:i4>21</vt:i4>
      </vt:variant>
      <vt:variant>
        <vt:lpstr>Slide Titles</vt:lpstr>
      </vt:variant>
      <vt:variant>
        <vt:i4>152</vt:i4>
      </vt:variant>
    </vt:vector>
  </HeadingPairs>
  <TitlesOfParts>
    <vt:vector size="187" baseType="lpstr">
      <vt:lpstr>BONES</vt:lpstr>
      <vt:lpstr>ＭＳ Ｐゴシック</vt:lpstr>
      <vt:lpstr>Osaka</vt:lpstr>
      <vt:lpstr>Times</vt:lpstr>
      <vt:lpstr>Accordance</vt:lpstr>
      <vt:lpstr>Arial</vt:lpstr>
      <vt:lpstr>Avenir Black</vt:lpstr>
      <vt:lpstr>Calibri</vt:lpstr>
      <vt:lpstr>Calibri Light</vt:lpstr>
      <vt:lpstr>Comic Sans MS</vt:lpstr>
      <vt:lpstr>Helvetica Neue</vt:lpstr>
      <vt:lpstr>Lucida Grande</vt:lpstr>
      <vt:lpstr>Times New Roman</vt:lpstr>
      <vt:lpstr>Wingdings</vt:lpstr>
      <vt:lpstr>Office Theme</vt:lpstr>
      <vt:lpstr>1_Office Theme</vt:lpstr>
      <vt:lpstr>2_Blank Presentation</vt:lpstr>
      <vt:lpstr>1_Default Design</vt:lpstr>
      <vt:lpstr>9_Blank Presentation</vt:lpstr>
      <vt:lpstr>5_Blank Presentation</vt:lpstr>
      <vt:lpstr>14_Blank Presentation</vt:lpstr>
      <vt:lpstr>Default Design</vt:lpstr>
      <vt:lpstr>13_Default Design</vt:lpstr>
      <vt:lpstr>2_Mountain</vt:lpstr>
      <vt:lpstr>2_Default Design</vt:lpstr>
      <vt:lpstr>8_Blank Presentation</vt:lpstr>
      <vt:lpstr>10_Office Theme</vt:lpstr>
      <vt:lpstr>3_Orbit</vt:lpstr>
      <vt:lpstr>49_Blank Presentation</vt:lpstr>
      <vt:lpstr>11_Office Theme</vt:lpstr>
      <vt:lpstr>1_Ribbons</vt:lpstr>
      <vt:lpstr>Fireball</vt:lpstr>
      <vt:lpstr>Gesture</vt:lpstr>
      <vt:lpstr>24_Office Theme</vt:lpstr>
      <vt:lpstr>10_Blank Presentation</vt:lpstr>
      <vt:lpstr>PowerPoint Presentation</vt:lpstr>
      <vt:lpstr>ملخص كتاب بنتيكوست</vt:lpstr>
      <vt:lpstr>زيادة الاستقطاب</vt:lpstr>
      <vt:lpstr>فترات عظيمة في حياة المسيح</vt:lpstr>
      <vt:lpstr>PowerPoint Presentation</vt:lpstr>
      <vt:lpstr>PowerPoint Presentation</vt:lpstr>
      <vt:lpstr>PowerPoint Presentation</vt:lpstr>
      <vt:lpstr>PowerPoint Presentation</vt:lpstr>
      <vt:lpstr>PowerPoint Presentation</vt:lpstr>
      <vt:lpstr>نحن خراف</vt:lpstr>
      <vt:lpstr>تميل الأغنام إلى الضلال</vt:lpstr>
      <vt:lpstr>تصبح الأغنام الضائعة وحيدة</vt:lpstr>
      <vt:lpstr>تميل الأغنام إلى العودة</vt:lpstr>
      <vt:lpstr>لكن الضلال له ثمن.</vt:lpstr>
      <vt:lpstr>لوقا 15: 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يسوع          يقيم           لعازر         (يوحنا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يسوع           يقيم            لعازر         (يوحنا 11)</vt:lpstr>
      <vt:lpstr>PowerPoint Presentation</vt:lpstr>
      <vt:lpstr>يسوع           يقيم            لعازر         (يوحنا 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يسوع، مريم ومرثا (يوحنا 11)</vt:lpstr>
      <vt:lpstr>مرثا (يوحنا 11)</vt:lpstr>
      <vt:lpstr>مريم (يوحنا 11)</vt:lpstr>
      <vt:lpstr>مرثا ومريم (يوحنا 11)</vt:lpstr>
      <vt:lpstr>اختلاف مرثا عن مريم في يوحنا 11</vt:lpstr>
      <vt:lpstr>اختلاف مرثا عن مريم في يوحنا 11</vt:lpstr>
      <vt:lpstr>هل كانت مريم المجدلية  هي المرأة  حاملة قارورة الطيب؟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الفترات الزمنيَّة للأنبياء</vt:lpstr>
      <vt:lpstr>قَبْل الألفيَّة (Premillenialism) </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45</cp:revision>
  <dcterms:created xsi:type="dcterms:W3CDTF">2018-02-05T03:13:19Z</dcterms:created>
  <dcterms:modified xsi:type="dcterms:W3CDTF">2024-03-30T13:33:29Z</dcterms:modified>
</cp:coreProperties>
</file>