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xml" ContentType="application/vnd.openxmlformats-officedocument.presentationml.tags+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ppt/tags/tag3.xml" ContentType="application/vnd.openxmlformats-officedocument.presentationml.tags+xml"/>
  <Override PartName="/ppt/notesSlides/notesSlide60.xml" ContentType="application/vnd.openxmlformats-officedocument.presentationml.notesSlide+xml"/>
  <Override PartName="/ppt/tags/tag4.xml" ContentType="application/vnd.openxmlformats-officedocument.presentationml.tags+xml"/>
  <Override PartName="/ppt/notesSlides/notesSlide61.xml" ContentType="application/vnd.openxmlformats-officedocument.presentationml.notesSlide+xml"/>
  <Override PartName="/ppt/tags/tag5.xml" ContentType="application/vnd.openxmlformats-officedocument.presentationml.tags+xml"/>
  <Override PartName="/ppt/notesSlides/notesSlide62.xml" ContentType="application/vnd.openxmlformats-officedocument.presentationml.notesSlide+xml"/>
  <Override PartName="/ppt/tags/tag6.xml" ContentType="application/vnd.openxmlformats-officedocument.presentationml.tags+xml"/>
  <Override PartName="/ppt/notesSlides/notesSlide63.xml" ContentType="application/vnd.openxmlformats-officedocument.presentationml.notesSlide+xml"/>
  <Override PartName="/ppt/tags/tag7.xml" ContentType="application/vnd.openxmlformats-officedocument.presentationml.tags+xml"/>
  <Override PartName="/ppt/notesSlides/notesSlide64.xml" ContentType="application/vnd.openxmlformats-officedocument.presentationml.notesSlide+xml"/>
  <Override PartName="/ppt/tags/tag8.xml" ContentType="application/vnd.openxmlformats-officedocument.presentationml.tags+xml"/>
  <Override PartName="/ppt/notesSlides/notesSlide65.xml" ContentType="application/vnd.openxmlformats-officedocument.presentationml.notesSlide+xml"/>
  <Override PartName="/ppt/tags/tag9.xml" ContentType="application/vnd.openxmlformats-officedocument.presentationml.tags+xml"/>
  <Override PartName="/ppt/notesSlides/notesSlide66.xml" ContentType="application/vnd.openxmlformats-officedocument.presentationml.notesSlide+xml"/>
  <Override PartName="/ppt/tags/tag10.xml" ContentType="application/vnd.openxmlformats-officedocument.presentationml.tags+xml"/>
  <Override PartName="/ppt/notesSlides/notesSlide67.xml" ContentType="application/vnd.openxmlformats-officedocument.presentationml.notesSlide+xml"/>
  <Override PartName="/ppt/tags/tag11.xml" ContentType="application/vnd.openxmlformats-officedocument.presentationml.tags+xml"/>
  <Override PartName="/ppt/notesSlides/notesSlide68.xml" ContentType="application/vnd.openxmlformats-officedocument.presentationml.notesSlide+xml"/>
  <Override PartName="/ppt/tags/tag12.xml" ContentType="application/vnd.openxmlformats-officedocument.presentationml.tags+xml"/>
  <Override PartName="/ppt/notesSlides/notesSlide69.xml" ContentType="application/vnd.openxmlformats-officedocument.presentationml.notesSlide+xml"/>
  <Override PartName="/ppt/tags/tag13.xml" ContentType="application/vnd.openxmlformats-officedocument.presentationml.tags+xml"/>
  <Override PartName="/ppt/notesSlides/notesSlide70.xml" ContentType="application/vnd.openxmlformats-officedocument.presentationml.notesSlide+xml"/>
  <Override PartName="/ppt/tags/tag14.xml" ContentType="application/vnd.openxmlformats-officedocument.presentationml.tags+xml"/>
  <Override PartName="/ppt/notesSlides/notesSlide71.xml" ContentType="application/vnd.openxmlformats-officedocument.presentationml.notesSlide+xml"/>
  <Override PartName="/ppt/tags/tag15.xml" ContentType="application/vnd.openxmlformats-officedocument.presentationml.tags+xml"/>
  <Override PartName="/ppt/notesSlides/notesSlide72.xml" ContentType="application/vnd.openxmlformats-officedocument.presentationml.notesSlide+xml"/>
  <Override PartName="/ppt/tags/tag16.xml" ContentType="application/vnd.openxmlformats-officedocument.presentationml.tags+xml"/>
  <Override PartName="/ppt/notesSlides/notesSlide73.xml" ContentType="application/vnd.openxmlformats-officedocument.presentationml.notesSlide+xml"/>
  <Override PartName="/ppt/tags/tag17.xml" ContentType="application/vnd.openxmlformats-officedocument.presentationml.tags+xml"/>
  <Override PartName="/ppt/notesSlides/notesSlide74.xml" ContentType="application/vnd.openxmlformats-officedocument.presentationml.notesSlide+xml"/>
  <Override PartName="/ppt/tags/tag18.xml" ContentType="application/vnd.openxmlformats-officedocument.presentationml.tags+xml"/>
  <Override PartName="/ppt/notesSlides/notesSlide75.xml" ContentType="application/vnd.openxmlformats-officedocument.presentationml.notesSlide+xml"/>
  <Override PartName="/ppt/tags/tag19.xml" ContentType="application/vnd.openxmlformats-officedocument.presentationml.tags+xml"/>
  <Override PartName="/ppt/notesSlides/notesSlide76.xml" ContentType="application/vnd.openxmlformats-officedocument.presentationml.notesSlide+xml"/>
  <Override PartName="/ppt/tags/tag20.xml" ContentType="application/vnd.openxmlformats-officedocument.presentationml.tags+xml"/>
  <Override PartName="/ppt/notesSlides/notesSlide77.xml" ContentType="application/vnd.openxmlformats-officedocument.presentationml.notesSlide+xml"/>
  <Override PartName="/ppt/tags/tag21.xml" ContentType="application/vnd.openxmlformats-officedocument.presentationml.tags+xml"/>
  <Override PartName="/ppt/notesSlides/notesSlide78.xml" ContentType="application/vnd.openxmlformats-officedocument.presentationml.notesSlide+xml"/>
  <Override PartName="/ppt/tags/tag22.xml" ContentType="application/vnd.openxmlformats-officedocument.presentationml.tags+xml"/>
  <Override PartName="/ppt/notesSlides/notesSlide79.xml" ContentType="application/vnd.openxmlformats-officedocument.presentationml.notesSlide+xml"/>
  <Override PartName="/ppt/tags/tag23.xml" ContentType="application/vnd.openxmlformats-officedocument.presentationml.tags+xml"/>
  <Override PartName="/ppt/notesSlides/notesSlide80.xml" ContentType="application/vnd.openxmlformats-officedocument.presentationml.notesSlide+xml"/>
  <Override PartName="/ppt/tags/tag24.xml" ContentType="application/vnd.openxmlformats-officedocument.presentationml.tags+xml"/>
  <Override PartName="/ppt/notesSlides/notesSlide81.xml" ContentType="application/vnd.openxmlformats-officedocument.presentationml.notesSlide+xml"/>
  <Override PartName="/ppt/tags/tag25.xml" ContentType="application/vnd.openxmlformats-officedocument.presentationml.tags+xml"/>
  <Override PartName="/ppt/notesSlides/notesSlide82.xml" ContentType="application/vnd.openxmlformats-officedocument.presentationml.notesSlide+xml"/>
  <Override PartName="/ppt/tags/tag26.xml" ContentType="application/vnd.openxmlformats-officedocument.presentationml.tags+xml"/>
  <Override PartName="/ppt/notesSlides/notesSlide83.xml" ContentType="application/vnd.openxmlformats-officedocument.presentationml.notesSlide+xml"/>
  <Override PartName="/ppt/tags/tag27.xml" ContentType="application/vnd.openxmlformats-officedocument.presentationml.tags+xml"/>
  <Override PartName="/ppt/notesSlides/notesSlide84.xml" ContentType="application/vnd.openxmlformats-officedocument.presentationml.notesSlide+xml"/>
  <Override PartName="/ppt/tags/tag28.xml" ContentType="application/vnd.openxmlformats-officedocument.presentationml.tags+xml"/>
  <Override PartName="/ppt/notesSlides/notesSlide85.xml" ContentType="application/vnd.openxmlformats-officedocument.presentationml.notesSlide+xml"/>
  <Override PartName="/ppt/tags/tag29.xml" ContentType="application/vnd.openxmlformats-officedocument.presentationml.tags+xml"/>
  <Override PartName="/ppt/notesSlides/notesSlide86.xml" ContentType="application/vnd.openxmlformats-officedocument.presentationml.notesSlide+xml"/>
  <Override PartName="/ppt/tags/tag30.xml" ContentType="application/vnd.openxmlformats-officedocument.presentationml.tags+xml"/>
  <Override PartName="/ppt/notesSlides/notesSlide87.xml" ContentType="application/vnd.openxmlformats-officedocument.presentationml.notesSlide+xml"/>
  <Override PartName="/ppt/tags/tag31.xml" ContentType="application/vnd.openxmlformats-officedocument.presentationml.tags+xml"/>
  <Override PartName="/ppt/notesSlides/notesSlide88.xml" ContentType="application/vnd.openxmlformats-officedocument.presentationml.notesSlide+xml"/>
  <Override PartName="/ppt/tags/tag32.xml" ContentType="application/vnd.openxmlformats-officedocument.presentationml.tags+xml"/>
  <Override PartName="/ppt/notesSlides/notesSlide89.xml" ContentType="application/vnd.openxmlformats-officedocument.presentationml.notesSlide+xml"/>
  <Override PartName="/ppt/tags/tag33.xml" ContentType="application/vnd.openxmlformats-officedocument.presentationml.tags+xml"/>
  <Override PartName="/ppt/notesSlides/notesSlide90.xml" ContentType="application/vnd.openxmlformats-officedocument.presentationml.notesSlide+xml"/>
  <Override PartName="/ppt/tags/tag34.xml" ContentType="application/vnd.openxmlformats-officedocument.presentationml.tags+xml"/>
  <Override PartName="/ppt/notesSlides/notesSlide91.xml" ContentType="application/vnd.openxmlformats-officedocument.presentationml.notesSlide+xml"/>
  <Override PartName="/ppt/tags/tag35.xml" ContentType="application/vnd.openxmlformats-officedocument.presentationml.tags+xml"/>
  <Override PartName="/ppt/notesSlides/notesSlide92.xml" ContentType="application/vnd.openxmlformats-officedocument.presentationml.notesSlide+xml"/>
  <Override PartName="/ppt/tags/tag36.xml" ContentType="application/vnd.openxmlformats-officedocument.presentationml.tags+xml"/>
  <Override PartName="/ppt/notesSlides/notesSlide93.xml" ContentType="application/vnd.openxmlformats-officedocument.presentationml.notesSlide+xml"/>
  <Override PartName="/ppt/tags/tag37.xml" ContentType="application/vnd.openxmlformats-officedocument.presentationml.tags+xml"/>
  <Override PartName="/ppt/notesSlides/notesSlide94.xml" ContentType="application/vnd.openxmlformats-officedocument.presentationml.notesSlide+xml"/>
  <Override PartName="/ppt/tags/tag38.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57" r:id="rId8"/>
    <p:sldMasterId id="2147483769" r:id="rId9"/>
    <p:sldMasterId id="2147483771" r:id="rId10"/>
    <p:sldMasterId id="2147483783" r:id="rId11"/>
    <p:sldMasterId id="2147483796" r:id="rId12"/>
    <p:sldMasterId id="2147483808" r:id="rId13"/>
    <p:sldMasterId id="2147483831" r:id="rId14"/>
    <p:sldMasterId id="2147483843" r:id="rId15"/>
    <p:sldMasterId id="2147483857" r:id="rId16"/>
    <p:sldMasterId id="2147483869" r:id="rId17"/>
    <p:sldMasterId id="2147483882" r:id="rId18"/>
    <p:sldMasterId id="2147483895" r:id="rId19"/>
    <p:sldMasterId id="2147483907" r:id="rId20"/>
    <p:sldMasterId id="2147483909" r:id="rId21"/>
    <p:sldMasterId id="2147483921" r:id="rId22"/>
    <p:sldMasterId id="2147483933" r:id="rId23"/>
    <p:sldMasterId id="2147483945" r:id="rId24"/>
    <p:sldMasterId id="2147483957" r:id="rId25"/>
    <p:sldMasterId id="2147483969" r:id="rId26"/>
    <p:sldMasterId id="2147483981" r:id="rId27"/>
  </p:sldMasterIdLst>
  <p:notesMasterIdLst>
    <p:notesMasterId r:id="rId219"/>
  </p:notesMasterIdLst>
  <p:sldIdLst>
    <p:sldId id="256" r:id="rId28"/>
    <p:sldId id="5338" r:id="rId29"/>
    <p:sldId id="5347" r:id="rId30"/>
    <p:sldId id="5339" r:id="rId31"/>
    <p:sldId id="257" r:id="rId32"/>
    <p:sldId id="258" r:id="rId33"/>
    <p:sldId id="259" r:id="rId34"/>
    <p:sldId id="260" r:id="rId35"/>
    <p:sldId id="261" r:id="rId36"/>
    <p:sldId id="5412" r:id="rId37"/>
    <p:sldId id="5408" r:id="rId38"/>
    <p:sldId id="5413" r:id="rId39"/>
    <p:sldId id="5410" r:id="rId40"/>
    <p:sldId id="5414" r:id="rId41"/>
    <p:sldId id="296"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7" r:id="rId60"/>
    <p:sldId id="5692" r:id="rId61"/>
    <p:sldId id="5693" r:id="rId62"/>
    <p:sldId id="5694" r:id="rId63"/>
    <p:sldId id="5695" r:id="rId64"/>
    <p:sldId id="5696" r:id="rId65"/>
    <p:sldId id="5697" r:id="rId66"/>
    <p:sldId id="5698" r:id="rId67"/>
    <p:sldId id="5699" r:id="rId68"/>
    <p:sldId id="5700" r:id="rId69"/>
    <p:sldId id="5701" r:id="rId70"/>
    <p:sldId id="5702" r:id="rId71"/>
    <p:sldId id="5703" r:id="rId72"/>
    <p:sldId id="5704" r:id="rId73"/>
    <p:sldId id="5705" r:id="rId74"/>
    <p:sldId id="5706" r:id="rId75"/>
    <p:sldId id="5707" r:id="rId76"/>
    <p:sldId id="5708" r:id="rId77"/>
    <p:sldId id="5709" r:id="rId78"/>
    <p:sldId id="5710" r:id="rId79"/>
    <p:sldId id="5711" r:id="rId80"/>
    <p:sldId id="5712" r:id="rId81"/>
    <p:sldId id="5713" r:id="rId82"/>
    <p:sldId id="5714" r:id="rId83"/>
    <p:sldId id="5715" r:id="rId84"/>
    <p:sldId id="5716" r:id="rId85"/>
    <p:sldId id="5717" r:id="rId86"/>
    <p:sldId id="5718" r:id="rId87"/>
    <p:sldId id="5719" r:id="rId88"/>
    <p:sldId id="5720" r:id="rId89"/>
    <p:sldId id="327" r:id="rId90"/>
    <p:sldId id="328" r:id="rId91"/>
    <p:sldId id="262" r:id="rId92"/>
    <p:sldId id="5440" r:id="rId93"/>
    <p:sldId id="5441" r:id="rId94"/>
    <p:sldId id="5442" r:id="rId95"/>
    <p:sldId id="5443" r:id="rId96"/>
    <p:sldId id="5444" r:id="rId97"/>
    <p:sldId id="5445" r:id="rId98"/>
    <p:sldId id="5446" r:id="rId99"/>
    <p:sldId id="5447" r:id="rId100"/>
    <p:sldId id="5448" r:id="rId101"/>
    <p:sldId id="5449" r:id="rId102"/>
    <p:sldId id="5450" r:id="rId103"/>
    <p:sldId id="5451" r:id="rId104"/>
    <p:sldId id="5452" r:id="rId105"/>
    <p:sldId id="5453" r:id="rId106"/>
    <p:sldId id="5454" r:id="rId107"/>
    <p:sldId id="5455" r:id="rId108"/>
    <p:sldId id="5456" r:id="rId109"/>
    <p:sldId id="5423" r:id="rId110"/>
    <p:sldId id="5424" r:id="rId111"/>
    <p:sldId id="5425" r:id="rId112"/>
    <p:sldId id="5426" r:id="rId113"/>
    <p:sldId id="5427" r:id="rId114"/>
    <p:sldId id="5428" r:id="rId115"/>
    <p:sldId id="5203" r:id="rId116"/>
    <p:sldId id="331" r:id="rId117"/>
    <p:sldId id="5429" r:id="rId118"/>
    <p:sldId id="5430" r:id="rId119"/>
    <p:sldId id="5431" r:id="rId120"/>
    <p:sldId id="5432" r:id="rId121"/>
    <p:sldId id="5433" r:id="rId122"/>
    <p:sldId id="5434" r:id="rId123"/>
    <p:sldId id="5435" r:id="rId124"/>
    <p:sldId id="5436" r:id="rId125"/>
    <p:sldId id="5204" r:id="rId126"/>
    <p:sldId id="5205" r:id="rId127"/>
    <p:sldId id="5437" r:id="rId128"/>
    <p:sldId id="5438" r:id="rId129"/>
    <p:sldId id="5439" r:id="rId130"/>
    <p:sldId id="5691" r:id="rId131"/>
    <p:sldId id="263" r:id="rId132"/>
    <p:sldId id="264" r:id="rId133"/>
    <p:sldId id="265" r:id="rId134"/>
    <p:sldId id="275" r:id="rId135"/>
    <p:sldId id="329" r:id="rId136"/>
    <p:sldId id="330" r:id="rId137"/>
    <p:sldId id="5409" r:id="rId138"/>
    <p:sldId id="5721" r:id="rId139"/>
    <p:sldId id="5722" r:id="rId140"/>
    <p:sldId id="5723" r:id="rId141"/>
    <p:sldId id="5724" r:id="rId142"/>
    <p:sldId id="5725" r:id="rId143"/>
    <p:sldId id="5726" r:id="rId144"/>
    <p:sldId id="5727" r:id="rId145"/>
    <p:sldId id="5728" r:id="rId146"/>
    <p:sldId id="5407" r:id="rId147"/>
    <p:sldId id="341" r:id="rId148"/>
    <p:sldId id="5411" r:id="rId149"/>
    <p:sldId id="5729" r:id="rId150"/>
    <p:sldId id="5730" r:id="rId151"/>
    <p:sldId id="5731" r:id="rId152"/>
    <p:sldId id="5732" r:id="rId153"/>
    <p:sldId id="5733" r:id="rId154"/>
    <p:sldId id="5734" r:id="rId155"/>
    <p:sldId id="5735" r:id="rId156"/>
    <p:sldId id="5736" r:id="rId157"/>
    <p:sldId id="5737" r:id="rId158"/>
    <p:sldId id="5738" r:id="rId159"/>
    <p:sldId id="5739" r:id="rId160"/>
    <p:sldId id="5740" r:id="rId161"/>
    <p:sldId id="5741" r:id="rId162"/>
    <p:sldId id="5742" r:id="rId163"/>
    <p:sldId id="5743" r:id="rId164"/>
    <p:sldId id="5744" r:id="rId165"/>
    <p:sldId id="5745" r:id="rId166"/>
    <p:sldId id="5746" r:id="rId167"/>
    <p:sldId id="5747" r:id="rId168"/>
    <p:sldId id="5748" r:id="rId169"/>
    <p:sldId id="5749" r:id="rId170"/>
    <p:sldId id="5750" r:id="rId171"/>
    <p:sldId id="5751" r:id="rId172"/>
    <p:sldId id="5752" r:id="rId173"/>
    <p:sldId id="5753" r:id="rId174"/>
    <p:sldId id="5754" r:id="rId175"/>
    <p:sldId id="852" r:id="rId176"/>
    <p:sldId id="370" r:id="rId177"/>
    <p:sldId id="371" r:id="rId178"/>
    <p:sldId id="372" r:id="rId179"/>
    <p:sldId id="856" r:id="rId180"/>
    <p:sldId id="374" r:id="rId181"/>
    <p:sldId id="375" r:id="rId182"/>
    <p:sldId id="2389" r:id="rId183"/>
    <p:sldId id="377" r:id="rId184"/>
    <p:sldId id="378" r:id="rId185"/>
    <p:sldId id="379" r:id="rId186"/>
    <p:sldId id="380" r:id="rId187"/>
    <p:sldId id="381" r:id="rId188"/>
    <p:sldId id="382" r:id="rId189"/>
    <p:sldId id="383" r:id="rId190"/>
    <p:sldId id="276" r:id="rId191"/>
    <p:sldId id="266" r:id="rId192"/>
    <p:sldId id="267" r:id="rId193"/>
    <p:sldId id="268" r:id="rId194"/>
    <p:sldId id="269" r:id="rId195"/>
    <p:sldId id="270" r:id="rId196"/>
    <p:sldId id="271" r:id="rId197"/>
    <p:sldId id="384" r:id="rId198"/>
    <p:sldId id="385" r:id="rId199"/>
    <p:sldId id="386" r:id="rId200"/>
    <p:sldId id="387" r:id="rId201"/>
    <p:sldId id="5416" r:id="rId202"/>
    <p:sldId id="5417" r:id="rId203"/>
    <p:sldId id="5418" r:id="rId204"/>
    <p:sldId id="5419" r:id="rId205"/>
    <p:sldId id="5420" r:id="rId206"/>
    <p:sldId id="5421" r:id="rId207"/>
    <p:sldId id="5422" r:id="rId208"/>
    <p:sldId id="395" r:id="rId209"/>
    <p:sldId id="272" r:id="rId210"/>
    <p:sldId id="273" r:id="rId211"/>
    <p:sldId id="274" r:id="rId212"/>
    <p:sldId id="277" r:id="rId213"/>
    <p:sldId id="278" r:id="rId214"/>
    <p:sldId id="5415" r:id="rId215"/>
    <p:sldId id="824" r:id="rId216"/>
    <p:sldId id="396" r:id="rId217"/>
    <p:sldId id="397" r:id="rId2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47"/>
            <p14:sldId id="5339"/>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5412"/>
            <p14:sldId id="5408"/>
            <p14:sldId id="5413"/>
            <p14:sldId id="5410"/>
            <p14:sldId id="541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5692"/>
            <p14:sldId id="5693"/>
            <p14:sldId id="5694"/>
            <p14:sldId id="5695"/>
            <p14:sldId id="5696"/>
            <p14:sldId id="5697"/>
            <p14:sldId id="5698"/>
            <p14:sldId id="5699"/>
            <p14:sldId id="5700"/>
            <p14:sldId id="5701"/>
            <p14:sldId id="5702"/>
            <p14:sldId id="5703"/>
            <p14:sldId id="5704"/>
            <p14:sldId id="5705"/>
            <p14:sldId id="5706"/>
            <p14:sldId id="5707"/>
            <p14:sldId id="5708"/>
            <p14:sldId id="5709"/>
            <p14:sldId id="5710"/>
            <p14:sldId id="5711"/>
            <p14:sldId id="5712"/>
            <p14:sldId id="5713"/>
            <p14:sldId id="5714"/>
            <p14:sldId id="5715"/>
            <p14:sldId id="5716"/>
            <p14:sldId id="5717"/>
            <p14:sldId id="5718"/>
            <p14:sldId id="5719"/>
            <p14:sldId id="5720"/>
            <p14:sldId id="327"/>
            <p14:sldId id="328"/>
          </p14:sldIdLst>
        </p14:section>
        <p14:section name="F. Instruction Concerning Wealth" id="{2034B58C-80E5-465F-A946-4D8E92F41EF2}">
          <p14:sldIdLst>
            <p14:sldId id="262"/>
            <p14:sldId id="5440"/>
            <p14:sldId id="5441"/>
            <p14:sldId id="5442"/>
            <p14:sldId id="5443"/>
            <p14:sldId id="5444"/>
            <p14:sldId id="5445"/>
            <p14:sldId id="5446"/>
            <p14:sldId id="5447"/>
            <p14:sldId id="5448"/>
            <p14:sldId id="5449"/>
            <p14:sldId id="5450"/>
            <p14:sldId id="5451"/>
            <p14:sldId id="5452"/>
            <p14:sldId id="5453"/>
            <p14:sldId id="5454"/>
            <p14:sldId id="5455"/>
            <p14:sldId id="5456"/>
            <p14:sldId id="5423"/>
            <p14:sldId id="5424"/>
            <p14:sldId id="5425"/>
            <p14:sldId id="5426"/>
            <p14:sldId id="5427"/>
            <p14:sldId id="5428"/>
            <p14:sldId id="5203"/>
            <p14:sldId id="331"/>
            <p14:sldId id="5429"/>
            <p14:sldId id="5430"/>
            <p14:sldId id="5431"/>
            <p14:sldId id="5432"/>
            <p14:sldId id="5433"/>
            <p14:sldId id="5434"/>
            <p14:sldId id="5435"/>
            <p14:sldId id="5436"/>
            <p14:sldId id="5204"/>
            <p14:sldId id="5205"/>
            <p14:sldId id="5437"/>
            <p14:sldId id="5438"/>
            <p14:sldId id="5439"/>
            <p14:sldId id="5691"/>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5721"/>
            <p14:sldId id="5722"/>
            <p14:sldId id="5723"/>
            <p14:sldId id="5724"/>
            <p14:sldId id="5725"/>
            <p14:sldId id="5726"/>
            <p14:sldId id="5727"/>
            <p14:sldId id="5728"/>
            <p14:sldId id="5407"/>
            <p14:sldId id="341"/>
            <p14:sldId id="5411"/>
            <p14:sldId id="5729"/>
            <p14:sldId id="5730"/>
            <p14:sldId id="5731"/>
            <p14:sldId id="5732"/>
            <p14:sldId id="5733"/>
            <p14:sldId id="5734"/>
            <p14:sldId id="5735"/>
            <p14:sldId id="5736"/>
            <p14:sldId id="5737"/>
            <p14:sldId id="5738"/>
            <p14:sldId id="5739"/>
            <p14:sldId id="5740"/>
            <p14:sldId id="5741"/>
            <p14:sldId id="5742"/>
            <p14:sldId id="5743"/>
            <p14:sldId id="5744"/>
            <p14:sldId id="5745"/>
            <p14:sldId id="5746"/>
            <p14:sldId id="5747"/>
            <p14:sldId id="5748"/>
            <p14:sldId id="5749"/>
            <p14:sldId id="5750"/>
            <p14:sldId id="5751"/>
            <p14:sldId id="5752"/>
            <p14:sldId id="5753"/>
            <p14:sldId id="5754"/>
            <p14:sldId id="852"/>
            <p14:sldId id="370"/>
            <p14:sldId id="371"/>
            <p14:sldId id="372"/>
            <p14:sldId id="856"/>
            <p14:sldId id="374"/>
            <p14:sldId id="375"/>
            <p14:sldId id="2389"/>
            <p14:sldId id="377"/>
            <p14:sldId id="378"/>
            <p14:sldId id="379"/>
            <p14:sldId id="380"/>
            <p14:sldId id="381"/>
            <p14:sldId id="382"/>
            <p14:sldId id="383"/>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5416"/>
            <p14:sldId id="5417"/>
            <p14:sldId id="5418"/>
            <p14:sldId id="5419"/>
            <p14:sldId id="5420"/>
            <p14:sldId id="5421"/>
            <p14:sldId id="5422"/>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415"/>
            <p14:sldId id="824"/>
            <p14:sldId id="396"/>
            <p14:sldId id="3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62" autoAdjust="0"/>
    <p:restoredTop sz="50219" autoAdjust="0"/>
  </p:normalViewPr>
  <p:slideViewPr>
    <p:cSldViewPr snapToGrid="0">
      <p:cViewPr varScale="1">
        <p:scale>
          <a:sx n="73" d="100"/>
          <a:sy n="73" d="100"/>
        </p:scale>
        <p:origin x="200" y="176"/>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slide" Target="slides/slide178.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slide" Target="slides/slide133.xml"/><Relationship Id="rId181" Type="http://schemas.openxmlformats.org/officeDocument/2006/relationships/slide" Target="slides/slide154.xml"/><Relationship Id="rId216" Type="http://schemas.openxmlformats.org/officeDocument/2006/relationships/slide" Target="slides/slide189.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71" Type="http://schemas.openxmlformats.org/officeDocument/2006/relationships/slide" Target="slides/slide144.xml"/><Relationship Id="rId192" Type="http://schemas.openxmlformats.org/officeDocument/2006/relationships/slide" Target="slides/slide165.xml"/><Relationship Id="rId206" Type="http://schemas.openxmlformats.org/officeDocument/2006/relationships/slide" Target="slides/slide179.xml"/><Relationship Id="rId12" Type="http://schemas.openxmlformats.org/officeDocument/2006/relationships/slideMaster" Target="slideMasters/slideMaster12.xml"/><Relationship Id="rId33" Type="http://schemas.openxmlformats.org/officeDocument/2006/relationships/slide" Target="slides/slide6.xml"/><Relationship Id="rId108" Type="http://schemas.openxmlformats.org/officeDocument/2006/relationships/slide" Target="slides/slide81.xml"/><Relationship Id="rId129" Type="http://schemas.openxmlformats.org/officeDocument/2006/relationships/slide" Target="slides/slide102.xml"/><Relationship Id="rId54" Type="http://schemas.openxmlformats.org/officeDocument/2006/relationships/slide" Target="slides/slide27.xml"/><Relationship Id="rId75" Type="http://schemas.openxmlformats.org/officeDocument/2006/relationships/slide" Target="slides/slide48.xml"/><Relationship Id="rId96" Type="http://schemas.openxmlformats.org/officeDocument/2006/relationships/slide" Target="slides/slide69.xml"/><Relationship Id="rId140" Type="http://schemas.openxmlformats.org/officeDocument/2006/relationships/slide" Target="slides/slide113.xml"/><Relationship Id="rId161" Type="http://schemas.openxmlformats.org/officeDocument/2006/relationships/slide" Target="slides/slide134.xml"/><Relationship Id="rId182" Type="http://schemas.openxmlformats.org/officeDocument/2006/relationships/slide" Target="slides/slide155.xml"/><Relationship Id="rId217" Type="http://schemas.openxmlformats.org/officeDocument/2006/relationships/slide" Target="slides/slide19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2.xml"/><Relationship Id="rId44" Type="http://schemas.openxmlformats.org/officeDocument/2006/relationships/slide" Target="slides/slide17.xml"/><Relationship Id="rId65" Type="http://schemas.openxmlformats.org/officeDocument/2006/relationships/slide" Target="slides/slide38.xml"/><Relationship Id="rId86" Type="http://schemas.openxmlformats.org/officeDocument/2006/relationships/slide" Target="slides/slide59.xml"/><Relationship Id="rId130" Type="http://schemas.openxmlformats.org/officeDocument/2006/relationships/slide" Target="slides/slide103.xml"/><Relationship Id="rId151" Type="http://schemas.openxmlformats.org/officeDocument/2006/relationships/slide" Target="slides/slide124.xml"/><Relationship Id="rId172" Type="http://schemas.openxmlformats.org/officeDocument/2006/relationships/slide" Target="slides/slide145.xml"/><Relationship Id="rId193" Type="http://schemas.openxmlformats.org/officeDocument/2006/relationships/slide" Target="slides/slide166.xml"/><Relationship Id="rId207"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82.xml"/><Relationship Id="rId34" Type="http://schemas.openxmlformats.org/officeDocument/2006/relationships/slide" Target="slides/slide7.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20" Type="http://schemas.openxmlformats.org/officeDocument/2006/relationships/slide" Target="slides/slide93.xml"/><Relationship Id="rId141" Type="http://schemas.openxmlformats.org/officeDocument/2006/relationships/slide" Target="slides/slide114.xml"/><Relationship Id="rId7" Type="http://schemas.openxmlformats.org/officeDocument/2006/relationships/slideMaster" Target="slideMasters/slideMaster7.xml"/><Relationship Id="rId162" Type="http://schemas.openxmlformats.org/officeDocument/2006/relationships/slide" Target="slides/slide135.xml"/><Relationship Id="rId183" Type="http://schemas.openxmlformats.org/officeDocument/2006/relationships/slide" Target="slides/slide156.xml"/><Relationship Id="rId218"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31" Type="http://schemas.openxmlformats.org/officeDocument/2006/relationships/slide" Target="slides/slide104.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208"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187.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209" Type="http://schemas.openxmlformats.org/officeDocument/2006/relationships/slide" Target="slides/slide182.xml"/><Relationship Id="rId190" Type="http://schemas.openxmlformats.org/officeDocument/2006/relationships/slide" Target="slides/slide163.xml"/><Relationship Id="rId204" Type="http://schemas.openxmlformats.org/officeDocument/2006/relationships/slide" Target="slides/slide177.xml"/><Relationship Id="rId22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10" Type="http://schemas.openxmlformats.org/officeDocument/2006/relationships/slide" Target="slides/slide183.xml"/><Relationship Id="rId215" Type="http://schemas.openxmlformats.org/officeDocument/2006/relationships/slide" Target="slides/slide188.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slide" Target="slides/slide173.xml"/><Relationship Id="rId16" Type="http://schemas.openxmlformats.org/officeDocument/2006/relationships/slideMaster" Target="slideMasters/slideMaster16.xml"/><Relationship Id="rId221" Type="http://schemas.openxmlformats.org/officeDocument/2006/relationships/viewProps" Target="viewProps.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211" Type="http://schemas.openxmlformats.org/officeDocument/2006/relationships/slide" Target="slides/slide184.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201" Type="http://schemas.openxmlformats.org/officeDocument/2006/relationships/slide" Target="slides/slide174.xml"/><Relationship Id="rId222"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1" Type="http://schemas.openxmlformats.org/officeDocument/2006/relationships/slideMaster" Target="slideMasters/slideMaster1.xml"/><Relationship Id="rId212" Type="http://schemas.openxmlformats.org/officeDocument/2006/relationships/slide" Target="slides/slide185.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202" Type="http://schemas.openxmlformats.org/officeDocument/2006/relationships/slide" Target="slides/slide175.xml"/><Relationship Id="rId223"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 Target="slides/slide12.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 Target="slides/slide2.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9.xml"/><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pPr/>
              <a:t>17/03/2025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pPr/>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discuss how Jesus prepared his men for his rejection and their future rejection too—so share with your group your own need to prepare those whom you lead to for future rejection, then pray about it together.</a:t>
            </a:r>
          </a:p>
          <a:p>
            <a:r>
              <a:rPr lang="en-US" dirty="0"/>
              <a:t>____________</a:t>
            </a:r>
          </a:p>
          <a:p>
            <a:endParaRPr lang="en-US" dirty="0"/>
          </a:p>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But Jesus kept teaching his disciples instead of going to Lazarus.</a:t>
            </a:r>
          </a:p>
        </p:txBody>
      </p:sp>
    </p:spTree>
    <p:extLst>
      <p:ext uri="{BB962C8B-B14F-4D97-AF65-F5344CB8AC3E}">
        <p14:creationId xmlns:p14="http://schemas.microsoft.com/office/powerpoint/2010/main" val="17490823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He seemed to have no urgency to heal Lazarus to keep him from dying.</a:t>
            </a:r>
          </a:p>
        </p:txBody>
      </p:sp>
    </p:spTree>
    <p:extLst>
      <p:ext uri="{BB962C8B-B14F-4D97-AF65-F5344CB8AC3E}">
        <p14:creationId xmlns:p14="http://schemas.microsoft.com/office/powerpoint/2010/main" val="10335490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This perplexed many who had seen Jesus heal others.</a:t>
            </a:r>
          </a:p>
        </p:txBody>
      </p:sp>
    </p:spTree>
    <p:extLst>
      <p:ext uri="{BB962C8B-B14F-4D97-AF65-F5344CB8AC3E}">
        <p14:creationId xmlns:p14="http://schemas.microsoft.com/office/powerpoint/2010/main" val="26813447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a:t>
            </a:r>
            <a:r>
              <a:rPr lang="en-US">
                <a:effectLst/>
                <a:latin typeface="Lucida Grande" panose="020B0600040502020204" pitchFamily="34" charset="0"/>
              </a:rPr>
              <a:t>    But when Jesus heard about it he said, </a:t>
            </a:r>
            <a:r>
              <a:rPr lang="en-US">
                <a:solidFill>
                  <a:srgbClr val="FF2500"/>
                </a:solidFill>
                <a:effectLst/>
                <a:latin typeface="Lucida Grande" panose="020B0600040502020204" pitchFamily="34" charset="0"/>
              </a:rPr>
              <a:t>“Lazarus’s sickness will not end in death. No, it happened for the glory of God so that the Son of God will receive glory from this.”</a:t>
            </a:r>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So although Jesus loved Martha, Mary, and Lazarus, </a:t>
            </a:r>
            <a:r>
              <a:rPr lang="en-US" b="1" baseline="30000">
                <a:solidFill>
                  <a:srgbClr val="006699"/>
                </a:solidFill>
                <a:effectLst/>
                <a:latin typeface="Helvetica Neue" panose="02000503000000020004" pitchFamily="2" charset="0"/>
              </a:rPr>
              <a:t>6</a:t>
            </a:r>
            <a:r>
              <a:rPr lang="en-US">
                <a:effectLst/>
                <a:latin typeface="Lucida Grande" panose="020B0600040502020204" pitchFamily="34" charset="0"/>
              </a:rPr>
              <a:t> he stayed where he was for the next two days.</a:t>
            </a:r>
          </a:p>
        </p:txBody>
      </p:sp>
    </p:spTree>
    <p:extLst>
      <p:ext uri="{BB962C8B-B14F-4D97-AF65-F5344CB8AC3E}">
        <p14:creationId xmlns:p14="http://schemas.microsoft.com/office/powerpoint/2010/main" val="6930523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Finally, he said to his disciples, </a:t>
            </a:r>
            <a:r>
              <a:rPr lang="en-US">
                <a:solidFill>
                  <a:srgbClr val="FF2500"/>
                </a:solidFill>
                <a:effectLst/>
                <a:latin typeface="Lucida Grande" panose="020B0600040502020204" pitchFamily="34" charset="0"/>
              </a:rPr>
              <a:t>“Let’s go back to Judea.”</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11:8</a:t>
            </a:r>
            <a:r>
              <a:rPr lang="en-US">
                <a:effectLst/>
                <a:latin typeface="Lucida Grande" panose="020B0600040502020204" pitchFamily="34" charset="0"/>
              </a:rPr>
              <a:t>    But his disciples objected. “Rabbi,” they said, “only a few days ago the people</a:t>
            </a:r>
            <a:r>
              <a:rPr lang="en-US" baseline="30000">
                <a:effectLst/>
                <a:latin typeface="Lucida Grande" panose="020B0600040502020204" pitchFamily="34" charset="0"/>
              </a:rPr>
              <a:t>a</a:t>
            </a:r>
            <a:r>
              <a:rPr lang="en-US">
                <a:effectLst/>
                <a:latin typeface="Lucida Grande" panose="020B0600040502020204" pitchFamily="34" charset="0"/>
              </a:rPr>
              <a:t> in Judea were trying to stone you. Are you going there again?”</a:t>
            </a:r>
          </a:p>
          <a:p>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11:9</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are twelve hours of daylight every day. During the day people can walk safely. They can see because they have the light of this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at night there is danger of stumbling because they have no light.”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“Our friend Lazarus has fallen asleep, but now I will go and wake him up.”</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11:12</a:t>
            </a:r>
            <a:r>
              <a:rPr lang="en-US">
                <a:effectLst/>
                <a:latin typeface="Lucida Grande" panose="020B0600040502020204" pitchFamily="34" charset="0"/>
              </a:rPr>
              <a:t>    The disciples said, “Lord, if he is sleeping, he will soon get better!”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They thought Jesus meant Lazarus was simply sleeping, but Jesus meant Lazarus had died.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John 11:14</a:t>
            </a:r>
            <a:r>
              <a:rPr lang="en-US">
                <a:solidFill>
                  <a:srgbClr val="000000"/>
                </a:solidFill>
                <a:effectLst/>
                <a:latin typeface="Lucida Grande" panose="020B0600040502020204" pitchFamily="34" charset="0"/>
              </a:rPr>
              <a:t>    So he told them plainly, </a:t>
            </a:r>
            <a:r>
              <a:rPr lang="en-US">
                <a:solidFill>
                  <a:srgbClr val="FF2500"/>
                </a:solidFill>
                <a:effectLst/>
                <a:latin typeface="Lucida Grande" panose="020B0600040502020204" pitchFamily="34" charset="0"/>
              </a:rPr>
              <a:t>“Lazarus is dead.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for your sakes, I’m glad I wasn’t there, for now you will really believe. Come, let’s go see him.”</a:t>
            </a:r>
            <a:endParaRPr lang="en-US">
              <a:effectLst/>
              <a:latin typeface="Lucida Grande" panose="020B0600040502020204" pitchFamily="34" charset="0"/>
            </a:endParaRPr>
          </a:p>
        </p:txBody>
      </p:sp>
    </p:spTree>
    <p:extLst>
      <p:ext uri="{BB962C8B-B14F-4D97-AF65-F5344CB8AC3E}">
        <p14:creationId xmlns:p14="http://schemas.microsoft.com/office/powerpoint/2010/main" val="822625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11:16</a:t>
            </a:r>
            <a:r>
              <a:rPr lang="en-US">
                <a:effectLst/>
                <a:latin typeface="Lucida Grande" panose="020B0600040502020204" pitchFamily="34" charset="0"/>
              </a:rPr>
              <a:t>    Thomas, nicknamed the Twin, said to his fellow disciples, “Let’s go, too—and die with Jesus.”</a:t>
            </a:r>
          </a:p>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63B0874B-D723-4F44-B2DB-AF30269199E9}" type="slidenum">
              <a:rPr lang="en-GB" sz="1200">
                <a:solidFill>
                  <a:srgbClr val="FFFFFF"/>
                </a:solidFill>
                <a:latin typeface="Comic Sans MS" charset="0"/>
              </a:rPr>
              <a:pPr algn="r">
                <a:def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When Martha got word that Jesus was coming, she went to meet him. But Mary stayed in the house. </a:t>
            </a:r>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Martha said to Jesus, “Lord, if only you had been here, my brother would not have died. </a:t>
            </a:r>
          </a:p>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But even now I know that God will give you whatever you ask.”</a:t>
            </a:r>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11:23</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“Your brother will rise again.”</a:t>
            </a:r>
          </a:p>
        </p:txBody>
      </p:sp>
    </p:spTree>
    <p:extLst>
      <p:ext uri="{BB962C8B-B14F-4D97-AF65-F5344CB8AC3E}">
        <p14:creationId xmlns:p14="http://schemas.microsoft.com/office/powerpoint/2010/main" val="23927467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11:24</a:t>
            </a:r>
            <a:r>
              <a:rPr lang="en-US">
                <a:effectLst/>
                <a:latin typeface="Lucida Grande" panose="020B0600040502020204" pitchFamily="34" charset="0"/>
              </a:rPr>
              <a:t>    “Yes,” Martha said, “he will rise when everyone else rises, at the last day.”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11:25</a:t>
            </a:r>
            <a:r>
              <a:rPr lang="en-US">
                <a:solidFill>
                  <a:srgbClr val="000000"/>
                </a:solidFill>
                <a:effectLst/>
                <a:latin typeface="Lucida Grande" panose="020B0600040502020204" pitchFamily="34" charset="0"/>
              </a:rPr>
              <a:t>    Jesus told her, </a:t>
            </a:r>
            <a:r>
              <a:rPr lang="en-US">
                <a:solidFill>
                  <a:srgbClr val="FF2500"/>
                </a:solidFill>
                <a:effectLst/>
                <a:latin typeface="Lucida Grande" panose="020B0600040502020204" pitchFamily="34" charset="0"/>
              </a:rPr>
              <a:t>“I am the resurrection and the life. Anyone who believes in me will live, even after dying.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Everyone who lives in me and believes in me will never ever die. Do you believe this, Martha?”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2500"/>
              </a:solidFill>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11:27</a:t>
            </a:r>
            <a:r>
              <a:rPr lang="en-US">
                <a:effectLst/>
                <a:latin typeface="Lucida Grande" panose="020B0600040502020204" pitchFamily="34" charset="0"/>
              </a:rPr>
              <a:t>    “Yes, Lord,” she told him. “I have always believed you are the Messiah, the Son of God, the one who has come into the world from God.” </a:t>
            </a:r>
          </a:p>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28</a:t>
            </a:r>
            <a:r>
              <a:rPr lang="en-US">
                <a:effectLst/>
                <a:latin typeface="Lucida Grande" panose="020B0600040502020204" pitchFamily="34" charset="0"/>
              </a:rPr>
              <a:t> Then she returned to Mary. She called Mary aside from the mourners and told her, “The Teacher is here and wants to see you.”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So Mary immediately went to him.</a:t>
            </a:r>
          </a:p>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11:30</a:t>
            </a:r>
            <a:r>
              <a:rPr lang="en-US">
                <a:effectLst/>
                <a:latin typeface="Lucida Grande" panose="020B0600040502020204" pitchFamily="34" charset="0"/>
              </a:rPr>
              <a:t>    Jesus had stayed outside the village, at the place where Martha met him.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When the people who were at the house consoling Mary saw her leave so hastily, they assumed she was going to Lazarus’s grave to weep. So they followed her there.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When Mary arrived and saw Jesus, she fell at his feet and said, “Lord, if only you had been here, my brother would not have died.”</a:t>
            </a:r>
          </a:p>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11:33</a:t>
            </a:r>
            <a:r>
              <a:rPr lang="en-US">
                <a:effectLst/>
                <a:latin typeface="Lucida Grande" panose="020B0600040502020204" pitchFamily="34" charset="0"/>
              </a:rPr>
              <a:t>    When Jesus saw her weeping and saw the other people wailing with her, a deep anger welled up within him, and he was deeply troubled.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 have you put him?”</a:t>
            </a:r>
            <a:r>
              <a:rPr lang="en-US">
                <a:effectLst/>
                <a:latin typeface="Lucida Grande" panose="020B0600040502020204" pitchFamily="34" charset="0"/>
              </a:rPr>
              <a:t> he asked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They told him, “Lord, come and see.”</a:t>
            </a:r>
          </a:p>
        </p:txBody>
      </p:sp>
    </p:spTree>
    <p:extLst>
      <p:ext uri="{BB962C8B-B14F-4D97-AF65-F5344CB8AC3E}">
        <p14:creationId xmlns:p14="http://schemas.microsoft.com/office/powerpoint/2010/main" val="24827606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a:solidFill>
                  <a:srgbClr val="006699"/>
                </a:solidFill>
                <a:effectLst/>
                <a:latin typeface="Helvetica Neue" panose="02000503000000020004" pitchFamily="2" charset="0"/>
              </a:rPr>
              <a:t>35</a:t>
            </a:r>
            <a:r>
              <a:rPr lang="en-US">
                <a:effectLst/>
                <a:latin typeface="Lucida Grande" panose="020B0600040502020204" pitchFamily="34" charset="0"/>
              </a:rPr>
              <a:t> Then Jesus wept.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The people who were standing nearby said, “See how much he loved him!”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But some said, “This man healed a blind man. Couldn’t he have kept Lazarus from dying?”</a:t>
            </a:r>
          </a:p>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b="1">
                <a:solidFill>
                  <a:srgbClr val="006699"/>
                </a:solidFill>
                <a:effectLst/>
                <a:latin typeface="Helvetica Neue" panose="02000503000000020004" pitchFamily="2" charset="0"/>
              </a:rPr>
              <a:t>John 11:38</a:t>
            </a:r>
            <a:r>
              <a:rPr lang="en-US">
                <a:effectLst/>
                <a:latin typeface="Lucida Grande" panose="020B0600040502020204" pitchFamily="34" charset="0"/>
              </a:rPr>
              <a:t>    Jesus was still angry as he arrived at the tomb, a cave with a stone rolled across its entrance. </a:t>
            </a:r>
            <a:r>
              <a:rPr lang="en-US" b="1" baseline="30000">
                <a:solidFill>
                  <a:srgbClr val="006699"/>
                </a:solidFill>
                <a:effectLst/>
                <a:latin typeface="Helvetica Neue" panose="02000503000000020004" pitchFamily="2" charset="0"/>
              </a:rPr>
              <a:t>39</a:t>
            </a:r>
            <a:r>
              <a:rPr lang="en-US">
                <a:solidFill>
                  <a:srgbClr val="FF2500"/>
                </a:solidFill>
                <a:effectLst/>
                <a:latin typeface="Lucida Grande" panose="020B0600040502020204" pitchFamily="34" charset="0"/>
              </a:rPr>
              <a:t> “Roll the stone aside,”</a:t>
            </a:r>
            <a:r>
              <a:rPr lang="en-US">
                <a:effectLst/>
                <a:latin typeface="Lucida Grande" panose="020B0600040502020204" pitchFamily="34" charset="0"/>
              </a:rPr>
              <a:t> Jesus told them. </a:t>
            </a:r>
          </a:p>
        </p:txBody>
      </p:sp>
    </p:spTree>
    <p:extLst>
      <p:ext uri="{BB962C8B-B14F-4D97-AF65-F5344CB8AC3E}">
        <p14:creationId xmlns:p14="http://schemas.microsoft.com/office/powerpoint/2010/main" val="99284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John 11:39 But Martha, the dead man’s sister, protested, “Lord, he has been dead for four days. The smell will be terrible.”</a:t>
            </a:r>
          </a:p>
        </p:txBody>
      </p:sp>
    </p:spTree>
    <p:extLst>
      <p:ext uri="{BB962C8B-B14F-4D97-AF65-F5344CB8AC3E}">
        <p14:creationId xmlns:p14="http://schemas.microsoft.com/office/powerpoint/2010/main" val="20750752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11:40</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“Didn’t I tell you that you would see God’s glory if you believe?”</a:t>
            </a:r>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41</a:t>
            </a:r>
            <a:r>
              <a:rPr lang="en-US">
                <a:solidFill>
                  <a:srgbClr val="000000"/>
                </a:solidFill>
                <a:effectLst/>
                <a:latin typeface="Lucida Grande" panose="020B0600040502020204" pitchFamily="34" charset="0"/>
              </a:rPr>
              <a:t> So they rolled the stone aside. </a:t>
            </a:r>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Lucida Grande" panose="020B0600040502020204" pitchFamily="34" charset="0"/>
              </a:rPr>
              <a:t>Then Jesus looked up to heaven and said, </a:t>
            </a:r>
            <a:r>
              <a:rPr lang="en-US">
                <a:solidFill>
                  <a:srgbClr val="FF2500"/>
                </a:solidFill>
                <a:effectLst/>
                <a:latin typeface="Lucida Grande" panose="020B0600040502020204" pitchFamily="34" charset="0"/>
              </a:rPr>
              <a:t>“Father, thank you for hearing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You always hear me, but I said it out loud for the sake of all these people standing here, so that they will believe you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000000"/>
                </a:solidFill>
                <a:effectLst/>
                <a:latin typeface="Lucida Grande" panose="020B0600040502020204" pitchFamily="34" charset="0"/>
              </a:rPr>
              <a:t> Then Jesus shouted, </a:t>
            </a:r>
            <a:r>
              <a:rPr lang="en-US">
                <a:solidFill>
                  <a:srgbClr val="FF2500"/>
                </a:solidFill>
                <a:effectLst/>
                <a:latin typeface="Lucida Grande" panose="020B0600040502020204" pitchFamily="34" charset="0"/>
              </a:rPr>
              <a:t>“Lazarus, come out!”</a:t>
            </a:r>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44</a:t>
            </a:r>
            <a:r>
              <a:rPr lang="en-US">
                <a:solidFill>
                  <a:srgbClr val="000000"/>
                </a:solidFill>
                <a:effectLst/>
                <a:latin typeface="Lucida Grande" panose="020B0600040502020204" pitchFamily="34" charset="0"/>
              </a:rPr>
              <a:t> And the dead man came out, his hands and feet bound in graveclothes, his face wrapped in a headcloth. </a:t>
            </a:r>
            <a:endParaRPr lang="en-US">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24065558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solidFill>
                  <a:srgbClr val="000000"/>
                </a:solidFill>
                <a:effectLst/>
                <a:latin typeface="Lucida Grande" panose="020B0600040502020204" pitchFamily="34" charset="0"/>
              </a:rPr>
              <a:t>Jesus told them, </a:t>
            </a:r>
            <a:r>
              <a:rPr lang="en-US">
                <a:solidFill>
                  <a:srgbClr val="FF2500"/>
                </a:solidFill>
                <a:effectLst/>
                <a:latin typeface="Lucida Grande" panose="020B0600040502020204" pitchFamily="34" charset="0"/>
              </a:rPr>
              <a:t>“Unwrap him and let him go!”</a:t>
            </a:r>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buNone/>
            </a:pPr>
            <a:r>
              <a:rPr lang="en-US">
                <a:effectLst/>
                <a:latin typeface="Lucida Grande" panose="020B0600040502020204" pitchFamily="34" charset="0"/>
              </a:rPr>
              <a:t>The Plot to Kill Jesus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11:45</a:t>
            </a:r>
            <a:r>
              <a:rPr lang="en-US">
                <a:effectLst/>
                <a:latin typeface="Lucida Grande" panose="020B0600040502020204" pitchFamily="34" charset="0"/>
              </a:rPr>
              <a:t>    Many of the people who were with Mary believed in Jesus when they saw this happen. </a:t>
            </a:r>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46</a:t>
            </a:r>
            <a:r>
              <a:rPr lang="en-US">
                <a:effectLst/>
                <a:latin typeface="Lucida Grande" panose="020B0600040502020204" pitchFamily="34" charset="0"/>
              </a:rPr>
              <a:t> But some went to the Pharisees and told them what Jesus had done. </a:t>
            </a:r>
            <a:endParaRPr lang="en-US"/>
          </a:p>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values what people despise.</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15</a:t>
            </a:fld>
            <a:endParaRPr lang="en-GB"/>
          </a:p>
        </p:txBody>
      </p:sp>
    </p:spTree>
    <p:extLst>
      <p:ext uri="{BB962C8B-B14F-4D97-AF65-F5344CB8AC3E}">
        <p14:creationId xmlns:p14="http://schemas.microsoft.com/office/powerpoint/2010/main" val="36774513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47</a:t>
            </a:r>
            <a:r>
              <a:rPr lang="en-US" dirty="0">
                <a:effectLst/>
                <a:latin typeface="Lucida Grande" panose="020B0600040502020204" pitchFamily="34" charset="0"/>
              </a:rPr>
              <a:t> Then the leading priests and Pharisees called the high council together. “What are we going to do?” they asked each other. “This man certainly performs many miraculous signs."</a:t>
            </a:r>
            <a:endParaRPr lang="en-US" dirty="0"/>
          </a:p>
          <a:p>
            <a:endParaRPr lang="en-US" dirty="0"/>
          </a:p>
        </p:txBody>
      </p:sp>
    </p:spTree>
    <p:extLst>
      <p:ext uri="{BB962C8B-B14F-4D97-AF65-F5344CB8AC3E}">
        <p14:creationId xmlns:p14="http://schemas.microsoft.com/office/powerpoint/2010/main" val="27816921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If we allow him to go on like this, soon everyone will believe in him. Then the Roman army will come and destroy both our Temple and our nation.”</a:t>
            </a:r>
          </a:p>
          <a:p>
            <a:endParaRPr lang="en-US"/>
          </a:p>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11:49</a:t>
            </a:r>
            <a:r>
              <a:rPr lang="en-US">
                <a:effectLst/>
                <a:latin typeface="Lucida Grande" panose="020B0600040502020204" pitchFamily="34" charset="0"/>
              </a:rPr>
              <a:t>    Caiaphas, who was high priest at that time,</a:t>
            </a:r>
            <a:r>
              <a:rPr lang="en-US" baseline="30000">
                <a:effectLst/>
                <a:latin typeface="Lucida Grande" panose="020B0600040502020204" pitchFamily="34" charset="0"/>
              </a:rPr>
              <a:t>a</a:t>
            </a:r>
            <a:r>
              <a:rPr lang="en-US">
                <a:effectLst/>
                <a:latin typeface="Lucida Grande" panose="020B0600040502020204" pitchFamily="34" charset="0"/>
              </a:rPr>
              <a:t> said, “You don’t know what you’re talking about! </a:t>
            </a: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You don’t realize that it’s better for you that one man should die for the people than for the whole nation to be destroyed.”</a:t>
            </a:r>
          </a:p>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11:51</a:t>
            </a:r>
            <a:r>
              <a:rPr lang="en-US">
                <a:effectLst/>
                <a:latin typeface="Lucida Grande" panose="020B0600040502020204" pitchFamily="34" charset="0"/>
              </a:rPr>
              <a:t>    He did not say this on his own; as high priest at that time he was led to prophesy that Jesus would die for the entire nation. </a:t>
            </a:r>
            <a:r>
              <a:rPr lang="en-US" b="1" baseline="30000">
                <a:solidFill>
                  <a:srgbClr val="006699"/>
                </a:solidFill>
                <a:effectLst/>
                <a:latin typeface="Helvetica Neue" panose="02000503000000020004" pitchFamily="2" charset="0"/>
              </a:rPr>
              <a:t>52</a:t>
            </a:r>
            <a:r>
              <a:rPr lang="en-US">
                <a:effectLst/>
                <a:latin typeface="Lucida Grande" panose="020B0600040502020204" pitchFamily="34" charset="0"/>
              </a:rPr>
              <a:t> And not only for that nation, but to bring together and unite all the children of God scattered around the world.</a:t>
            </a:r>
          </a:p>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11:53</a:t>
            </a:r>
            <a:r>
              <a:rPr lang="en-US">
                <a:effectLst/>
                <a:latin typeface="Lucida Grande" panose="020B0600040502020204" pitchFamily="34" charset="0"/>
              </a:rPr>
              <a:t>    So from that time on, the Jewish leaders began to plot Jesus’ death. </a:t>
            </a:r>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05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Ten Healed of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17:11</a:t>
            </a:r>
            <a:r>
              <a:rPr lang="en-US">
                <a:effectLst/>
                <a:latin typeface="Lucida Grande" panose="020B0600040502020204" pitchFamily="34" charset="0"/>
              </a:rPr>
              <a:t>    As Jesus continued on toward Jerusalem, he reached the border between Galilee and Samaria.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As he entered a village there, ten men with leprosy stood at a distance,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crying out, “Jesus, Master,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17:14</a:t>
            </a:r>
            <a:r>
              <a:rPr lang="en-US">
                <a:effectLst/>
                <a:latin typeface="Lucida Grande" panose="020B0600040502020204" pitchFamily="34" charset="0"/>
              </a:rPr>
              <a:t>    He looked at them and said, </a:t>
            </a:r>
            <a:r>
              <a:rPr lang="en-US">
                <a:solidFill>
                  <a:srgbClr val="FF2500"/>
                </a:solidFill>
                <a:effectLst/>
                <a:latin typeface="Lucida Grande" panose="020B0600040502020204" pitchFamily="34" charset="0"/>
              </a:rPr>
              <a:t>“Go show yourselves to the priests.”</a:t>
            </a:r>
            <a:r>
              <a:rPr lang="en-US">
                <a:effectLst/>
                <a:latin typeface="Lucida Grande" panose="020B0600040502020204" pitchFamily="34" charset="0"/>
              </a:rPr>
              <a:t> And as they went, they were cleansed of their leprosy.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17:15</a:t>
            </a:r>
            <a:r>
              <a:rPr lang="en-US">
                <a:effectLst/>
                <a:latin typeface="Lucida Grande" panose="020B0600040502020204" pitchFamily="34" charset="0"/>
              </a:rPr>
              <a:t>    One of them, when he saw that he was healed, came back to Jesus, shouting, “Praise God!”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fell to the ground at Jesus’ feet, thanking him for what he had done. This man was a Samaritan.</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17:17</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“Didn’t I heal ten men? Where are the other nine?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Has no one returned to give glory to God except this foreigner?”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000000"/>
                </a:solidFill>
                <a:effectLst/>
                <a:latin typeface="Lucida Grande" panose="020B0600040502020204" pitchFamily="34" charset="0"/>
              </a:rPr>
              <a:t> And Jesus said to the man, </a:t>
            </a:r>
            <a:r>
              <a:rPr lang="en-US">
                <a:solidFill>
                  <a:srgbClr val="FF2500"/>
                </a:solidFill>
                <a:effectLst/>
                <a:latin typeface="Lucida Grande" panose="020B0600040502020204" pitchFamily="34" charset="0"/>
              </a:rPr>
              <a:t>“Stand up and go. Your faith has healed you.”</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165</a:t>
            </a:fld>
            <a:endParaRPr lang="en-GB"/>
          </a:p>
        </p:txBody>
      </p:sp>
    </p:spTree>
    <p:extLst>
      <p:ext uri="{BB962C8B-B14F-4D97-AF65-F5344CB8AC3E}">
        <p14:creationId xmlns:p14="http://schemas.microsoft.com/office/powerpoint/2010/main" val="37241529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endParaRPr lang="en-US" dirty="0"/>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166</a:t>
            </a:fld>
            <a:endParaRPr lang="en-GB"/>
          </a:p>
        </p:txBody>
      </p:sp>
    </p:spTree>
    <p:extLst>
      <p:ext uri="{BB962C8B-B14F-4D97-AF65-F5344CB8AC3E}">
        <p14:creationId xmlns:p14="http://schemas.microsoft.com/office/powerpoint/2010/main" val="21029881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Persistent Widow</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a:t>
            </a:r>
            <a:r>
              <a:rPr lang="en-US">
                <a:solidFill>
                  <a:srgbClr val="000000"/>
                </a:solidFill>
                <a:effectLst/>
                <a:latin typeface="Lucida Grande" panose="020B0600040502020204" pitchFamily="34" charset="0"/>
              </a:rPr>
              <a:t>    One day Jesus told his disciples a story to show that they should always pray and never give up.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“There was a judge in a certain city,”</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“who neither feared God nor cared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A widow of that city came to him repeatedly, saying, ‘Give me justice in this dispute with my enemy.’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The judge ignored her for a while, but finally he said to himself, ‘I don’t fear God or care about people,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this woman is driving me crazy. I’m going to see that she gets justice, because she is wearing me out with her constant requests!’”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18:6</a:t>
            </a:r>
            <a:r>
              <a:rPr lang="en-US">
                <a:solidFill>
                  <a:srgbClr val="000000"/>
                </a:solidFill>
                <a:effectLst/>
                <a:latin typeface="Lucida Grande" panose="020B0600040502020204" pitchFamily="34" charset="0"/>
              </a:rPr>
              <a:t>    Then the Lord said, </a:t>
            </a:r>
            <a:r>
              <a:rPr lang="en-US">
                <a:solidFill>
                  <a:srgbClr val="FF2500"/>
                </a:solidFill>
                <a:effectLst/>
                <a:latin typeface="Lucida Grande" panose="020B0600040502020204" pitchFamily="34" charset="0"/>
              </a:rPr>
              <a:t>“Learn a lesson from this unjust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Even he rendered a just decision in the end. So don’t you think God will surely give justice to his chosen people who cry out to him day and night? Will he keep putting them off?</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I tell you, he will grant justice to them quickly! But when the Son of Man returns, how many will he find on the earth who have faith?”</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Parable of the Pharisee and Tax Collector</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18:9</a:t>
            </a:r>
            <a:r>
              <a:rPr lang="en-US">
                <a:solidFill>
                  <a:srgbClr val="000000"/>
                </a:solidFill>
                <a:effectLst/>
                <a:latin typeface="Lucida Grande" panose="020B0600040502020204" pitchFamily="34" charset="0"/>
              </a:rPr>
              <a:t>    Then Jesus told this story to some who had great confidence in their own righteousness and scorned everyone else: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“Two men went to the Temple to pray. One was a Pharisee, and the other was a despised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The Pharisee stood by himself and prayed this prayer: ‘I thank you, God, that I am not like other people—cheaters, sinners, adulterers. I’m certainly not like that tax collector!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fast twice a week, and I give you a tenth of my income.’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tax collector stood at a distance and dared not even lift his eyes to heaven as he prayed. Instead, he beat his chest in sorrow, saying, ‘O God, be merciful to me, for I am a sinner.’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I tell you, this sinner, not the Pharisee, returned home justified before God. For those who exalt themselves will be humbled, and those who humble themselves will be exalted.”</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167</a:t>
            </a:fld>
            <a:endParaRPr lang="en-GB"/>
          </a:p>
        </p:txBody>
      </p:sp>
    </p:spTree>
    <p:extLst>
      <p:ext uri="{BB962C8B-B14F-4D97-AF65-F5344CB8AC3E}">
        <p14:creationId xmlns:p14="http://schemas.microsoft.com/office/powerpoint/2010/main" val="18984608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Discussion about Divorce and Marriage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a:t>
            </a:r>
            <a:r>
              <a:rPr lang="en-US">
                <a:effectLst/>
                <a:latin typeface="Lucida Grande" panose="020B0600040502020204" pitchFamily="34" charset="0"/>
              </a:rPr>
              <a:t>    When Jesus had finished saying these things, he left Galilee and went down to the region of Judea east of the Jordan River.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Large crowds followed him there, and he healed their sick.</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19:3</a:t>
            </a:r>
            <a:r>
              <a:rPr lang="en-US">
                <a:effectLst/>
                <a:latin typeface="Lucida Grande" panose="020B0600040502020204" pitchFamily="34" charset="0"/>
              </a:rPr>
              <a:t>    Some Pharisees came and tried to trap him with this question: “Should a man be allowed to divorce his wife for just any reason?”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“Haven’t you read the Scriptures?”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“They record that from the beginning ‘God made them male and female.’”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000000"/>
                </a:solidFill>
                <a:effectLst/>
                <a:latin typeface="Lucida Grande" panose="020B0600040502020204" pitchFamily="34" charset="0"/>
              </a:rPr>
              <a:t> And he said, </a:t>
            </a:r>
            <a:r>
              <a:rPr lang="en-US">
                <a:solidFill>
                  <a:srgbClr val="FF2500"/>
                </a:solidFill>
                <a:effectLst/>
                <a:latin typeface="Lucida Grande" panose="020B0600040502020204" pitchFamily="34" charset="0"/>
              </a:rPr>
              <a:t>“‘This explains why a man leaves his father and mother and is joined to his wife, and the two are united into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Since they are no longer two but one, let no one split apart what God has joined together.”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19:7</a:t>
            </a:r>
            <a:r>
              <a:rPr lang="en-US">
                <a:effectLst/>
                <a:latin typeface="Lucida Grande" panose="020B0600040502020204" pitchFamily="34" charset="0"/>
              </a:rPr>
              <a:t>    “Then why did Moses say in the law that a man could give his wife a written notice of divorce and send her away?”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“Moses permitted divorce only as a concession to your hard hearts, but it was not what God had originally intended.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And I tell you this, whoever divorces his wife and marries someone else commits adultery—unless his wife has been unfaithful.”</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19:10</a:t>
            </a:r>
            <a:r>
              <a:rPr lang="en-US">
                <a:effectLst/>
                <a:latin typeface="Lucida Grande" panose="020B0600040502020204" pitchFamily="34" charset="0"/>
              </a:rPr>
              <a:t>    Jesus’ disciples then said to him, “If this is the case, it is better not to marry!”</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“Not everyone can accept this statement,”</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“Only those whom God helps.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Some are born as eunuchs, some have been made eunuchs by others, and some choose not to marry for the sake of the Kingdom of Heaven. Let anyone accept this who can.”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Discussion about Divorce and Marriage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a:t>
            </a:r>
            <a:r>
              <a:rPr lang="en-US">
                <a:effectLst/>
                <a:latin typeface="Lucida Grande" panose="020B0600040502020204" pitchFamily="34" charset="0"/>
              </a:rPr>
              <a:t>    Then Jesus left Capernaum and went down to the region of Judea and into the area east of the Jordan River. Once again crowds gathered around him, and as usual he was teaching them.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a:t>
            </a:r>
            <a:r>
              <a:rPr lang="en-US">
                <a:effectLst/>
                <a:latin typeface="Lucida Grande" panose="020B0600040502020204" pitchFamily="34" charset="0"/>
              </a:rPr>
              <a:t>    Some Pharisees came and tried to trap him with this question: “Should a man be allowed to divorce his wife?”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a:t>
            </a:r>
            <a:r>
              <a:rPr lang="en-US">
                <a:solidFill>
                  <a:srgbClr val="000000"/>
                </a:solidFill>
                <a:effectLst/>
                <a:latin typeface="Lucida Grande" panose="020B0600040502020204" pitchFamily="34" charset="0"/>
              </a:rPr>
              <a:t>    Jesus answered them with a question: </a:t>
            </a:r>
            <a:r>
              <a:rPr lang="en-US">
                <a:solidFill>
                  <a:srgbClr val="FF2500"/>
                </a:solidFill>
                <a:effectLst/>
                <a:latin typeface="Lucida Grande" panose="020B0600040502020204" pitchFamily="34" charset="0"/>
              </a:rPr>
              <a:t>“What did Moses say in the law about divorce?”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a:t>
            </a:r>
            <a:r>
              <a:rPr lang="en-US">
                <a:effectLst/>
                <a:latin typeface="Lucida Grande" panose="020B0600040502020204" pitchFamily="34" charset="0"/>
              </a:rPr>
              <a:t>    “Well, he permitted it,” they replied. “He said a man can give his wife a written notice of divorce and send her away.”</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Mark 10:5</a:t>
            </a:r>
            <a:r>
              <a:rPr lang="en-US">
                <a:solidFill>
                  <a:srgbClr val="000000"/>
                </a:solidFill>
                <a:effectLst/>
                <a:latin typeface="Lucida Grande" panose="020B0600040502020204" pitchFamily="34" charset="0"/>
              </a:rPr>
              <a:t>    But Jesus responded, </a:t>
            </a:r>
            <a:r>
              <a:rPr lang="en-US">
                <a:solidFill>
                  <a:srgbClr val="FF2500"/>
                </a:solidFill>
                <a:effectLst/>
                <a:latin typeface="Lucida Grande" panose="020B0600040502020204" pitchFamily="34" charset="0"/>
              </a:rPr>
              <a:t>“He wrote this commandment only as a concession to your hard hearts.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But ‘God made them male and female’ from the beginning of creation.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‘This explains why a man leaves his father and mother and is joined to his wife,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and the two are united into one.’ Since they are no longer two but 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let no one split apart what God has joined together.”</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10:10</a:t>
            </a:r>
            <a:r>
              <a:rPr lang="en-US">
                <a:solidFill>
                  <a:srgbClr val="000000"/>
                </a:solidFill>
                <a:effectLst/>
                <a:latin typeface="Lucida Grande" panose="020B0600040502020204" pitchFamily="34" charset="0"/>
              </a:rPr>
              <a:t>    Later, when he was alone with his disciples in the house, they brought up the subject again. </a:t>
            </a:r>
            <a:r>
              <a:rPr lang="en-US" b="1" baseline="30000">
                <a:solidFill>
                  <a:srgbClr val="006699"/>
                </a:solidFill>
                <a:effectLst/>
                <a:latin typeface="Helvetica Neue" panose="02000503000000020004" pitchFamily="2" charset="0"/>
              </a:rPr>
              <a:t>11</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“Whoever divorces his wife and marries someone else commits adultery against 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And if a woman divorces her husband and marries someone else, she commits adultery.”</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168</a:t>
            </a:fld>
            <a:endParaRPr lang="en-GB"/>
          </a:p>
        </p:txBody>
      </p:sp>
    </p:spTree>
    <p:extLst>
      <p:ext uri="{BB962C8B-B14F-4D97-AF65-F5344CB8AC3E}">
        <p14:creationId xmlns:p14="http://schemas.microsoft.com/office/powerpoint/2010/main" val="35821620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Blesses the Children</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19:13</a:t>
            </a:r>
            <a:r>
              <a:rPr lang="en-US">
                <a:effectLst/>
                <a:latin typeface="Lucida Grande" panose="020B0600040502020204" pitchFamily="34" charset="0"/>
              </a:rPr>
              <a:t>    One day some parents brought their children to Jesus so he could lay his hands on them and pray for them. But the disciples scolded the parents for bothering him.</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19:14</a:t>
            </a:r>
            <a:r>
              <a:rPr lang="en-US">
                <a:solidFill>
                  <a:srgbClr val="000000"/>
                </a:solidFill>
                <a:effectLst/>
                <a:latin typeface="Lucida Grande" panose="020B0600040502020204" pitchFamily="34" charset="0"/>
              </a:rPr>
              <a:t>    But Jesus said, </a:t>
            </a:r>
            <a:r>
              <a:rPr lang="en-US">
                <a:solidFill>
                  <a:srgbClr val="FF2500"/>
                </a:solidFill>
                <a:effectLst/>
                <a:latin typeface="Lucida Grande" panose="020B0600040502020204" pitchFamily="34" charset="0"/>
              </a:rPr>
              <a:t>“Let the children come to me. Don’t stop them! For the Kingdom of Heaven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And he placed his hands on their heads and blessed them before he left.</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10:13</a:t>
            </a:r>
            <a:r>
              <a:rPr lang="en-US">
                <a:effectLst/>
                <a:latin typeface="Lucida Grande" panose="020B0600040502020204" pitchFamily="34" charset="0"/>
              </a:rPr>
              <a:t>    One day some parents brought their children to Jesus so he could touch and bless them. But the disciples scolded the parents for bothering him.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10:14</a:t>
            </a:r>
            <a:r>
              <a:rPr lang="en-US">
                <a:solidFill>
                  <a:srgbClr val="000000"/>
                </a:solidFill>
                <a:effectLst/>
                <a:latin typeface="Lucida Grande" panose="020B0600040502020204" pitchFamily="34" charset="0"/>
              </a:rPr>
              <a:t>    When Jesus saw what was happening, he was angry with his disciples. He said to them,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000000"/>
                </a:solidFill>
                <a:effectLst/>
                <a:latin typeface="Lucida Grande" panose="020B0600040502020204" pitchFamily="34" charset="0"/>
              </a:rPr>
              <a:t> Then he took the children in his arms and placed his hands on their heads and blessed them.</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Blesses the Children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18:15</a:t>
            </a:r>
            <a:r>
              <a:rPr lang="en-US">
                <a:effectLst/>
                <a:latin typeface="Lucida Grande" panose="020B0600040502020204" pitchFamily="34" charset="0"/>
              </a:rPr>
              <a:t>    One day some parents brought their little children to Jesus so he could touch and bless them. But when the disciples saw this, they scolded the parents for bothering him.</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18:16</a:t>
            </a:r>
            <a:r>
              <a:rPr lang="en-US">
                <a:solidFill>
                  <a:srgbClr val="000000"/>
                </a:solidFill>
                <a:effectLst/>
                <a:latin typeface="Lucida Grande" panose="020B0600040502020204" pitchFamily="34" charset="0"/>
              </a:rPr>
              <a:t>    Then Jesus called for the children and said to the disciples, </a:t>
            </a:r>
            <a:r>
              <a:rPr lang="en-US">
                <a:solidFill>
                  <a:srgbClr val="FF2500"/>
                </a:solidFill>
                <a:effectLst/>
                <a:latin typeface="Lucida Grande" panose="020B0600040502020204" pitchFamily="34" charset="0"/>
              </a:rPr>
              <a:t>“Let the children come to me. Don’t stop them! For the Kingdom of God belongs to those who are like these children.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I tell you the truth, anyone who doesn’t receive the Kingdom of God like a child will never enter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169</a:t>
            </a:fld>
            <a:endParaRPr lang="en-GB"/>
          </a:p>
        </p:txBody>
      </p:sp>
    </p:spTree>
    <p:extLst>
      <p:ext uri="{BB962C8B-B14F-4D97-AF65-F5344CB8AC3E}">
        <p14:creationId xmlns:p14="http://schemas.microsoft.com/office/powerpoint/2010/main" val="279926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19:16</a:t>
            </a:r>
            <a:r>
              <a:rPr lang="en-US">
                <a:effectLst/>
                <a:latin typeface="Lucida Grande" panose="020B0600040502020204" pitchFamily="34" charset="0"/>
              </a:rPr>
              <a:t>    Someone came to Jesus with this question: “Teacher, what good deed must I do to have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ask me about what is good?”</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“There is only One who is good. But to answer your question—if you want to receive eternal life, keep the commandments.”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19:18</a:t>
            </a:r>
            <a:r>
              <a:rPr lang="en-US">
                <a:effectLst/>
                <a:latin typeface="Lucida Grande" panose="020B0600040502020204" pitchFamily="34" charset="0"/>
              </a:rPr>
              <a:t>    “Which ones?” the man asked.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And Jesus replied: </a:t>
            </a:r>
            <a:r>
              <a:rPr lang="en-US">
                <a:solidFill>
                  <a:srgbClr val="FF2500"/>
                </a:solidFill>
                <a:effectLst/>
                <a:latin typeface="Lucida Grande" panose="020B0600040502020204" pitchFamily="34" charset="0"/>
              </a:rPr>
              <a:t>“‘You must not murder. You must not commit adultery. You must not steal. You must not testify falsely.</a:t>
            </a:r>
          </a:p>
          <a:p>
            <a:pPr>
              <a:buNone/>
            </a:pP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Honor your father and mother. Love your neighbor as yourself.’”</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19:20</a:t>
            </a:r>
            <a:r>
              <a:rPr lang="en-US">
                <a:effectLst/>
                <a:latin typeface="Lucida Grande" panose="020B0600040502020204" pitchFamily="34" charset="0"/>
              </a:rPr>
              <a:t>    “I’ve obeyed all these commandments,” the young man replied. “What else must I do?”</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Leaders Demand a Miraculous Sign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a:t>
            </a:r>
            <a:r>
              <a:rPr lang="en-US">
                <a:effectLst/>
                <a:latin typeface="Lucida Grande" panose="020B0600040502020204" pitchFamily="34" charset="0"/>
              </a:rPr>
              <a:t>    One day the Pharisees and Sadducees came to test Jesus, demanding that he show them a miraculous sign from heaven to prove his authority.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“You know the saying, ‘Red sky at night means fair weather tomorrow;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red sky in the morning means foul weather all day.’ You know how to interpret the weather signs in the sky, but you don’t know how to interpret the signs of the times!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Only an evil, adulterous generation would demand a miraculous sign, but the only sign I will give them is the sign of the prophet Jonah.”</a:t>
            </a:r>
            <a:r>
              <a:rPr lang="en-US">
                <a:solidFill>
                  <a:srgbClr val="000000"/>
                </a:solidFill>
                <a:effectLst/>
                <a:latin typeface="Lucida Grande" panose="020B0600040502020204" pitchFamily="34" charset="0"/>
              </a:rPr>
              <a:t> Then Jesus left them and went away.</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Yeast of the Pharisees and Sadducees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16:5</a:t>
            </a:r>
            <a:r>
              <a:rPr lang="en-US">
                <a:effectLst/>
                <a:latin typeface="Lucida Grande" panose="020B0600040502020204" pitchFamily="34" charset="0"/>
              </a:rPr>
              <a:t>    Later, after they crossed to the other side of the lake, the disciples discovered they had forgotten to bring any bread.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“Watch out!”</a:t>
            </a:r>
            <a:r>
              <a:rPr lang="en-US">
                <a:effectLst/>
                <a:latin typeface="Lucida Grande" panose="020B0600040502020204" pitchFamily="34" charset="0"/>
              </a:rPr>
              <a:t> Jesus warned them. </a:t>
            </a:r>
            <a:r>
              <a:rPr lang="en-US">
                <a:solidFill>
                  <a:srgbClr val="FF2500"/>
                </a:solidFill>
                <a:effectLst/>
                <a:latin typeface="Lucida Grande" panose="020B0600040502020204" pitchFamily="34" charset="0"/>
              </a:rPr>
              <a:t>“Beware of the yeast of the Pharisees and Sadducees.”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16:7</a:t>
            </a:r>
            <a:r>
              <a:rPr lang="en-US">
                <a:solidFill>
                  <a:srgbClr val="000000"/>
                </a:solidFill>
                <a:effectLst/>
                <a:latin typeface="Lucida Grande" panose="020B0600040502020204" pitchFamily="34" charset="0"/>
              </a:rPr>
              <a:t>    At this they began to argue with each other because they hadn’t brought any bread. </a:t>
            </a:r>
            <a:r>
              <a:rPr lang="en-US" b="1" baseline="30000">
                <a:solidFill>
                  <a:srgbClr val="006699"/>
                </a:solidFill>
                <a:effectLst/>
                <a:latin typeface="Helvetica Neue" panose="02000503000000020004" pitchFamily="2" charset="0"/>
              </a:rPr>
              <a:t>8</a:t>
            </a:r>
            <a:r>
              <a:rPr lang="en-US">
                <a:solidFill>
                  <a:srgbClr val="000000"/>
                </a:solidFill>
                <a:effectLst/>
                <a:latin typeface="Lucida Grande" panose="020B0600040502020204" pitchFamily="34" charset="0"/>
              </a:rPr>
              <a:t> Jesus knew what they were saying, so he said, </a:t>
            </a:r>
            <a:r>
              <a:rPr lang="en-US">
                <a:solidFill>
                  <a:srgbClr val="FF2500"/>
                </a:solidFill>
                <a:effectLst/>
                <a:latin typeface="Lucida Grande" panose="020B0600040502020204" pitchFamily="34" charset="0"/>
              </a:rPr>
              <a:t>“You have so little faith! Why are you arguing with each other about having no bread?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Don’t you understand even yet? Don’t you remember the 5,000 I fed with five loaves, and the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Or the 4,000 I fed with seven loaves, and the large baskets of leftovers you picked up?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Why can’t you understand that I’m not talking about bread? So again I say, ‘Beware of the yeast of the Pharisees and Sadducees.’”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16:12</a:t>
            </a:r>
            <a:r>
              <a:rPr lang="en-US">
                <a:effectLst/>
                <a:latin typeface="Lucida Grande" panose="020B0600040502020204" pitchFamily="34" charset="0"/>
              </a:rPr>
              <a:t>    Then at last they understood that he wasn’t speaking about the yeast in bread, but about the deceptive teaching of the Pharisees and Sadducees.</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Peter’s Declaration about Jesus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16:13</a:t>
            </a:r>
            <a:r>
              <a:rPr lang="en-US">
                <a:effectLst/>
                <a:latin typeface="Lucida Grande" panose="020B0600040502020204" pitchFamily="34" charset="0"/>
              </a:rPr>
              <a:t>    When Jesus came to the region of Caesarea Philippi, he asked his disciples, </a:t>
            </a:r>
            <a:r>
              <a:rPr lang="en-US">
                <a:solidFill>
                  <a:srgbClr val="FF2500"/>
                </a:solidFill>
                <a:effectLst/>
                <a:latin typeface="Lucida Grande" panose="020B0600040502020204" pitchFamily="34" charset="0"/>
              </a:rPr>
              <a:t>“Who do people say that the Son of Man is?”</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16:14</a:t>
            </a:r>
            <a:r>
              <a:rPr lang="en-US">
                <a:effectLst/>
                <a:latin typeface="Lucida Grande" panose="020B0600040502020204" pitchFamily="34" charset="0"/>
              </a:rPr>
              <a:t>    “Well,” they replied, “some say John the Baptist, some say Elijah, and others say Jeremiah or one of the other prophets.”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16:15</a:t>
            </a:r>
            <a:r>
              <a:rPr lang="en-US">
                <a:solidFill>
                  <a:srgbClr val="000000"/>
                </a:solidFill>
                <a:effectLst/>
                <a:latin typeface="Lucida Grande" panose="020B0600040502020204" pitchFamily="34" charset="0"/>
              </a:rPr>
              <a:t>    Then he asked them, </a:t>
            </a:r>
            <a:r>
              <a:rPr lang="en-US">
                <a:solidFill>
                  <a:srgbClr val="FF2500"/>
                </a:solidFill>
                <a:effectLst/>
                <a:latin typeface="Lucida Grande" panose="020B0600040502020204" pitchFamily="34" charset="0"/>
              </a:rPr>
              <a:t>“But who do you say I am?”</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16:16</a:t>
            </a:r>
            <a:r>
              <a:rPr lang="en-US">
                <a:effectLst/>
                <a:latin typeface="Lucida Grande" panose="020B0600040502020204" pitchFamily="34" charset="0"/>
              </a:rPr>
              <a:t>    Simon Peter answered, “You are the Messiah, the Son of the living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16:17</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“You are blessed, Simon son of John, because my Father in heaven has revealed this to you. You did not learn this from any human being.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Now I say to you that you are Peter (which means ‘rock’), and upon this rock I will build my church, and all the powers of hell will not conquer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 will give you the keys of the Kingdom of Heaven. Whatever you forbid on earth will be forbidden in heaven, and whatever you permit on earth will be permitted in heaven.”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16:20</a:t>
            </a:r>
            <a:r>
              <a:rPr lang="en-US">
                <a:effectLst/>
                <a:latin typeface="Lucida Grande" panose="020B0600040502020204" pitchFamily="34" charset="0"/>
              </a:rPr>
              <a:t>    Then he sternly warned the disciples not to tell anyone that he was the Messiah.</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Jesus Predicts His Death</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Matt. 16:21</a:t>
            </a:r>
            <a:r>
              <a:rPr lang="en-US">
                <a:effectLst/>
                <a:latin typeface="Lucida Grande" panose="020B0600040502020204" pitchFamily="34" charset="0"/>
              </a:rPr>
              <a:t>    From then on Jesus began to tell his disciples plainly that it was necessary for him to go to Jerusalem, and that he would suffer many terrible things at the hands of the elders, the leading priests, and the teachers of religious law. He would be killed, but on the third day he would be raised from the dead.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16:22</a:t>
            </a:r>
            <a:r>
              <a:rPr lang="en-US">
                <a:effectLst/>
                <a:latin typeface="Lucida Grande" panose="020B0600040502020204" pitchFamily="34" charset="0"/>
              </a:rPr>
              <a:t>    But Peter took him aside and began to reprimand him for saying such things. “Heaven forbid, Lord,” he said. “This will never happen to you!”</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16:23</a:t>
            </a:r>
            <a:r>
              <a:rPr lang="en-US">
                <a:solidFill>
                  <a:srgbClr val="000000"/>
                </a:solidFill>
                <a:effectLst/>
                <a:latin typeface="Lucida Grande" panose="020B0600040502020204" pitchFamily="34" charset="0"/>
              </a:rPr>
              <a:t>    Jesus turned to Peter and said, </a:t>
            </a:r>
            <a:r>
              <a:rPr lang="en-US">
                <a:solidFill>
                  <a:srgbClr val="FF2500"/>
                </a:solidFill>
                <a:effectLst/>
                <a:latin typeface="Lucida Grande" panose="020B0600040502020204" pitchFamily="34" charset="0"/>
              </a:rPr>
              <a:t>“Get away from me, Satan! You are a dangerous trap to me. You are seeing things merely from a human point of view, not from God’s.”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16:24</a:t>
            </a:r>
            <a:r>
              <a:rPr lang="en-US">
                <a:solidFill>
                  <a:srgbClr val="000000"/>
                </a:solidFill>
                <a:effectLst/>
                <a:latin typeface="Lucida Grande" panose="020B0600040502020204" pitchFamily="34" charset="0"/>
              </a:rPr>
              <a:t>    Then Jesus said to his disciples, </a:t>
            </a:r>
            <a:r>
              <a:rPr lang="en-US">
                <a:solidFill>
                  <a:srgbClr val="FF2500"/>
                </a:solidFill>
                <a:effectLst/>
                <a:latin typeface="Lucida Grande" panose="020B0600040502020204" pitchFamily="34" charset="0"/>
              </a:rPr>
              <a:t>“If any of you wants to be my follower, you must give up your own way, take up your cross, and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If you try to hang on to your life, you will lose it. But if you give up your life for my sake, you will save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what do you benefit if you gain the whole world but lose your own soul? Is anything worth more than your soul?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For the Son of Man will come with his angels in the glory of his Father and will judge all people according to their deeds.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 tell you the truth, some standing here right now will not die before they see the Son of Man coming in his Kingdom.”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Jesus was starting out on his way to Jerusalem, a man came running up to him, knelt down, and asked, “Good Teacher, what must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10:20</a:t>
            </a:r>
            <a:r>
              <a:rPr lang="en-US">
                <a:effectLst/>
                <a:latin typeface="Lucida Grande" panose="020B0600040502020204" pitchFamily="34" charset="0"/>
              </a:rPr>
              <a:t>    “Teacher,”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10:21</a:t>
            </a:r>
            <a:r>
              <a:rPr lang="en-US">
                <a:solidFill>
                  <a:srgbClr val="000000"/>
                </a:solidFill>
                <a:effectLst/>
                <a:latin typeface="Lucida Grande" panose="020B0600040502020204" pitchFamily="34" charset="0"/>
              </a:rPr>
              <a:t>    Looking at the man, Jesus felt genuine love for him. </a:t>
            </a:r>
            <a:r>
              <a:rPr lang="en-US">
                <a:solidFill>
                  <a:srgbClr val="FF2500"/>
                </a:solidFill>
                <a:effectLst/>
                <a:latin typeface="Lucida Grande" panose="020B0600040502020204" pitchFamily="34" charset="0"/>
              </a:rPr>
              <a:t>“There is still one thing you haven’t done,”</a:t>
            </a:r>
            <a:r>
              <a:rPr lang="en-US">
                <a:solidFill>
                  <a:srgbClr val="000000"/>
                </a:solidFill>
                <a:effectLst/>
                <a:latin typeface="Lucida Grande" panose="020B0600040502020204" pitchFamily="34" charset="0"/>
              </a:rPr>
              <a:t> he told him. </a:t>
            </a:r>
            <a:r>
              <a:rPr lang="en-US">
                <a:solidFill>
                  <a:srgbClr val="FF2500"/>
                </a:solidFill>
                <a:effectLst/>
                <a:latin typeface="Lucida Grande" panose="020B0600040502020204" pitchFamily="34" charset="0"/>
              </a:rPr>
              <a:t>“Go and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10:22</a:t>
            </a:r>
            <a:r>
              <a:rPr lang="en-US">
                <a:effectLst/>
                <a:latin typeface="Lucida Grande" panose="020B0600040502020204" pitchFamily="34" charset="0"/>
              </a:rPr>
              <a:t>    At this the man’s face fell, and he went away sad, for he had many possessions.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10:23</a:t>
            </a:r>
            <a:r>
              <a:rPr lang="en-US">
                <a:solidFill>
                  <a:srgbClr val="000000"/>
                </a:solidFill>
                <a:effectLst/>
                <a:latin typeface="Lucida Grande" panose="020B0600040502020204" pitchFamily="34" charset="0"/>
              </a:rPr>
              <a:t>    Jesus looked around and said to his disciples,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000000"/>
                </a:solidFill>
                <a:effectLst/>
                <a:latin typeface="Lucida Grande" panose="020B0600040502020204" pitchFamily="34" charset="0"/>
              </a:rPr>
              <a:t> This amazed them. But Jesus said again, </a:t>
            </a:r>
            <a:r>
              <a:rPr lang="en-US">
                <a:solidFill>
                  <a:srgbClr val="FF2500"/>
                </a:solidFill>
                <a:effectLst/>
                <a:latin typeface="Lucida Grande" panose="020B0600040502020204" pitchFamily="34" charset="0"/>
              </a:rPr>
              <a:t>“Dear children, it is very hard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10:26</a:t>
            </a:r>
            <a:r>
              <a:rPr lang="en-US">
                <a:effectLst/>
                <a:latin typeface="Lucida Grande" panose="020B0600040502020204" pitchFamily="34" charset="0"/>
              </a:rPr>
              <a:t>    The disciples were astounded. “Then who in the world can be saved?” they asked.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10:27</a:t>
            </a:r>
            <a:r>
              <a:rPr lang="en-US">
                <a:solidFill>
                  <a:srgbClr val="000000"/>
                </a:solidFill>
                <a:effectLst/>
                <a:latin typeface="Lucida Grande" panose="020B0600040502020204" pitchFamily="34" charset="0"/>
              </a:rPr>
              <a:t>    Jesus looked at them intently and said, </a:t>
            </a:r>
            <a:r>
              <a:rPr lang="en-US">
                <a:solidFill>
                  <a:srgbClr val="FF2500"/>
                </a:solidFill>
                <a:effectLst/>
                <a:latin typeface="Lucida Grande" panose="020B0600040502020204" pitchFamily="34" charset="0"/>
              </a:rPr>
              <a:t>“Humanly speaking, it is impossible. But not with God. Everything is possible with God.”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10:28</a:t>
            </a:r>
            <a:r>
              <a:rPr lang="en-US">
                <a:effectLst/>
                <a:latin typeface="Lucida Grande" panose="020B0600040502020204" pitchFamily="34" charset="0"/>
              </a:rPr>
              <a:t>    Then Peter began to speak up. “We’ve given up everything to follow you,” he said.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The Rich Man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Once a religious leader asked Jesus this question: “Good Teacher, what should I do to inherit eternal life?”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do you call me good?”</a:t>
            </a:r>
            <a:r>
              <a:rPr lang="en-US">
                <a:solidFill>
                  <a:srgbClr val="000000"/>
                </a:solidFill>
                <a:effectLst/>
                <a:latin typeface="Lucida Grande" panose="020B0600040502020204" pitchFamily="34" charset="0"/>
              </a:rPr>
              <a:t> Jesus asked him. </a:t>
            </a:r>
            <a:r>
              <a:rPr lang="en-US">
                <a:solidFill>
                  <a:srgbClr val="FF2500"/>
                </a:solidFill>
                <a:effectLst/>
                <a:latin typeface="Lucida Grande" panose="020B0600040502020204" pitchFamily="34" charset="0"/>
              </a:rPr>
              <a:t>“Only God is truly good.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to answer your question, you know the commandments: ‘You must not commit adultery. You must not murder. You must not steal. You must not testify falsely. Honor your father and mother.’”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18:21</a:t>
            </a:r>
            <a:r>
              <a:rPr lang="en-US">
                <a:effectLst/>
                <a:latin typeface="Lucida Grande" panose="020B0600040502020204" pitchFamily="34" charset="0"/>
              </a:rPr>
              <a:t>    The man replied, “I’ve obeyed all these commandments since I was young.”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18:22</a:t>
            </a:r>
            <a:r>
              <a:rPr lang="en-US">
                <a:solidFill>
                  <a:srgbClr val="000000"/>
                </a:solidFill>
                <a:effectLst/>
                <a:latin typeface="Lucida Grande" panose="020B0600040502020204" pitchFamily="34" charset="0"/>
              </a:rPr>
              <a:t>    When Jesus heard his answer, he said, </a:t>
            </a:r>
            <a:r>
              <a:rPr lang="en-US">
                <a:solidFill>
                  <a:srgbClr val="FF2500"/>
                </a:solidFill>
                <a:effectLst/>
                <a:latin typeface="Lucida Grande" panose="020B0600040502020204" pitchFamily="34" charset="0"/>
              </a:rPr>
              <a:t>“There is still one thing you haven’t done. Sell all your possessions and give the money to the poor, and you will have treasure in heaven. Then come, follow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18:23</a:t>
            </a:r>
            <a:r>
              <a:rPr lang="en-US">
                <a:effectLst/>
                <a:latin typeface="Lucida Grande" panose="020B0600040502020204" pitchFamily="34" charset="0"/>
              </a:rPr>
              <a:t>    But when the man heard this he became very sad, for he was very rich.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18:24</a:t>
            </a:r>
            <a:r>
              <a:rPr lang="en-US">
                <a:solidFill>
                  <a:srgbClr val="000000"/>
                </a:solidFill>
                <a:effectLst/>
                <a:latin typeface="Lucida Grande" panose="020B0600040502020204" pitchFamily="34" charset="0"/>
              </a:rPr>
              <a:t>    When Jesus saw this, he said, </a:t>
            </a:r>
            <a:r>
              <a:rPr lang="en-US">
                <a:solidFill>
                  <a:srgbClr val="FF2500"/>
                </a:solidFill>
                <a:effectLst/>
                <a:latin typeface="Lucida Grande" panose="020B0600040502020204" pitchFamily="34" charset="0"/>
              </a:rPr>
              <a:t>“How hard it is for the rich to enter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In fact, it is easier for a camel to go through the eye of a needle than for a rich person to enter the Kingdom of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18:26</a:t>
            </a:r>
            <a:r>
              <a:rPr lang="en-US">
                <a:effectLst/>
                <a:latin typeface="Lucida Grande" panose="020B0600040502020204" pitchFamily="34" charset="0"/>
              </a:rPr>
              <a:t>    Those who heard this said, “Then who in the world can be saved?”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18:27</a:t>
            </a:r>
            <a:r>
              <a:rPr lang="en-US">
                <a:solidFill>
                  <a:srgbClr val="000000"/>
                </a:solidFill>
                <a:effectLst/>
                <a:latin typeface="Lucida Grande" panose="020B0600040502020204" pitchFamily="34" charset="0"/>
              </a:rPr>
              <a:t>    He replied, </a:t>
            </a:r>
            <a:r>
              <a:rPr lang="en-US">
                <a:solidFill>
                  <a:srgbClr val="FF2500"/>
                </a:solidFill>
                <a:effectLst/>
                <a:latin typeface="Lucida Grande" panose="020B0600040502020204" pitchFamily="34" charset="0"/>
              </a:rPr>
              <a:t>“What is impossible for people is possible with God.”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18:28</a:t>
            </a:r>
            <a:r>
              <a:rPr lang="en-US">
                <a:effectLst/>
                <a:latin typeface="Lucida Grande" panose="020B0600040502020204" pitchFamily="34" charset="0"/>
              </a:rPr>
              <a:t>    Peter said, “We’ve left our homes to follow you.”</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“and I assure you that everyone who has given up house or wife or brothers or parents or children, for the sake of the Kingdom of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will be repaid many times over in this life, and will have eternal life in the world to come.”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170</a:t>
            </a:fld>
            <a:endParaRPr lang="en-GB"/>
          </a:p>
        </p:txBody>
      </p:sp>
    </p:spTree>
    <p:extLst>
      <p:ext uri="{BB962C8B-B14F-4D97-AF65-F5344CB8AC3E}">
        <p14:creationId xmlns:p14="http://schemas.microsoft.com/office/powerpoint/2010/main" val="22006228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171</a:t>
            </a:fld>
            <a:endParaRPr lang="en-GB"/>
          </a:p>
        </p:txBody>
      </p:sp>
    </p:spTree>
    <p:extLst>
      <p:ext uri="{BB962C8B-B14F-4D97-AF65-F5344CB8AC3E}">
        <p14:creationId xmlns:p14="http://schemas.microsoft.com/office/powerpoint/2010/main" val="31440942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20:17</a:t>
            </a:r>
            <a:r>
              <a:rPr lang="en-US">
                <a:solidFill>
                  <a:srgbClr val="000000"/>
                </a:solidFill>
                <a:effectLst/>
                <a:latin typeface="Lucida Grande" panose="020B0600040502020204" pitchFamily="34" charset="0"/>
              </a:rPr>
              <a:t>    As Jesus was going up to Jerusalem, he took the twelve disciples aside privately and told them what was going to happen to him.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Then they will hand him over to the Romans to be mocked, flogged with a whip, and crucified. But on the third day he will be raised from the dead.”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20:20</a:t>
            </a:r>
            <a:r>
              <a:rPr lang="en-US">
                <a:effectLst/>
                <a:latin typeface="Lucida Grande" panose="020B0600040502020204" pitchFamily="34" charset="0"/>
              </a:rPr>
              <a:t>    Then the mother of James and John, the sons of Zebedee, came to Jesus with her sons. She knelt respectfully to ask a favor.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“What is your request?”</a:t>
            </a:r>
            <a:r>
              <a:rPr lang="en-US">
                <a:effectLst/>
                <a:latin typeface="Lucida Grande" panose="020B0600040502020204" pitchFamily="34" charset="0"/>
              </a:rPr>
              <a:t> he asked.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She replied, “In your Kingdom, please let my two sons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20:22</a:t>
            </a:r>
            <a:r>
              <a:rPr lang="en-US">
                <a:solidFill>
                  <a:srgbClr val="000000"/>
                </a:solidFill>
                <a:effectLst/>
                <a:latin typeface="Lucida Grande" panose="020B0600040502020204" pitchFamily="34" charset="0"/>
              </a:rPr>
              <a:t>    But Jesus answered by saying to them, </a:t>
            </a:r>
            <a:r>
              <a:rPr lang="en-US">
                <a:solidFill>
                  <a:srgbClr val="FF2500"/>
                </a:solidFill>
                <a:effectLst/>
                <a:latin typeface="Lucida Grande" panose="020B0600040502020204" pitchFamily="34" charset="0"/>
              </a:rPr>
              <a:t>“You don’t know what you are asking! Are you able to drink from the bitter cup of suffering I am about to drink?”</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“Oh yes,” they replied, “we are able!”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20:23</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“You will indeed drink from my bitter cup. But I have no right to say who will sit on my right or my left. My Father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20:24</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25</a:t>
            </a:r>
            <a:r>
              <a:rPr lang="en-US">
                <a:solidFill>
                  <a:srgbClr val="000000"/>
                </a:solidFill>
                <a:effectLst/>
                <a:latin typeface="Lucida Grande" panose="020B0600040502020204" pitchFamily="34" charset="0"/>
              </a:rPr>
              <a:t> But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whoever wants to be first among you must become your slave.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10:32</a:t>
            </a:r>
            <a:r>
              <a:rPr lang="en-US">
                <a:solidFill>
                  <a:srgbClr val="000000"/>
                </a:solidFill>
                <a:effectLst/>
                <a:latin typeface="Lucida Grande" panose="020B0600040502020204" pitchFamily="34" charset="0"/>
              </a:rPr>
              <a:t>    They were now on the way up to Jerusalem, and Jesus was walking ahead of them. The disciples were filled with awe, and the people following behind were overwhelmed with fear. Taking the twelve disciples aside, Jesus once more began to describe everything that was about to happen to him.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“Listen,”</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“we’re going up to Jerusalem, where the Son of Man will be betrayed to the leading priests and the teachers of religious law. They will sentence him to die and hand him over to the Romans.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They will mock him, spit on him, flog him with a whip, and kill him, but after three days he will rise again.”</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Teaches about Serving Others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10:35</a:t>
            </a:r>
            <a:r>
              <a:rPr lang="en-US">
                <a:effectLst/>
                <a:latin typeface="Lucida Grande" panose="020B0600040502020204" pitchFamily="34" charset="0"/>
              </a:rPr>
              <a:t>    Then James and John, the sons of Zebedee, came over and spoke to him. “Teacher,” they said, “we want you to do us a favor.”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your request?”</a:t>
            </a:r>
            <a:r>
              <a:rPr lang="en-US">
                <a:solidFill>
                  <a:srgbClr val="000000"/>
                </a:solidFill>
                <a:effectLst/>
                <a:latin typeface="Lucida Grande" panose="020B0600040502020204" pitchFamily="34" charset="0"/>
              </a:rPr>
              <a:t> he asked.</a:t>
            </a:r>
            <a:endParaRPr lang="en-US">
              <a:solidFill>
                <a:srgbClr val="FF2500"/>
              </a:solidFill>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10:37</a:t>
            </a:r>
            <a:r>
              <a:rPr lang="en-US">
                <a:effectLst/>
                <a:latin typeface="Lucida Grande" panose="020B0600040502020204" pitchFamily="34" charset="0"/>
              </a:rPr>
              <a:t>    They replied, “When you sit on your glorious throne, we want to sit in places of honor next to you, one on your right and the other on your left.”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10:38</a:t>
            </a:r>
            <a:r>
              <a:rPr lang="en-US">
                <a:solidFill>
                  <a:srgbClr val="000000"/>
                </a:solidFill>
                <a:effectLst/>
                <a:latin typeface="Lucida Grande" panose="020B0600040502020204" pitchFamily="34" charset="0"/>
              </a:rPr>
              <a:t>    But Jesus said to them, </a:t>
            </a:r>
            <a:r>
              <a:rPr lang="en-US">
                <a:solidFill>
                  <a:srgbClr val="FF2500"/>
                </a:solidFill>
                <a:effectLst/>
                <a:latin typeface="Lucida Grande" panose="020B0600040502020204" pitchFamily="34" charset="0"/>
              </a:rPr>
              <a:t>“You don’t know what you are asking! Are you able to drink from the bitter cup of suffering I am about to drink? Are you able to be baptized with the baptism of suffering I must be baptized with?”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10:39</a:t>
            </a:r>
            <a:r>
              <a:rPr lang="en-US">
                <a:effectLst/>
                <a:latin typeface="Lucida Grande" panose="020B0600040502020204" pitchFamily="34" charset="0"/>
              </a:rPr>
              <a:t>    “Oh yes,” they replied, “we are able!” </a:t>
            </a:r>
          </a:p>
          <a:p>
            <a:pPr>
              <a:buNone/>
            </a:pPr>
            <a:endParaRPr lang="en-US">
              <a:effectLst/>
              <a:latin typeface="Lucida Grande" panose="020B0600040502020204" pitchFamily="34" charset="0"/>
            </a:endParaRPr>
          </a:p>
          <a:p>
            <a:pPr>
              <a:buNone/>
            </a:pPr>
            <a:r>
              <a:rPr lang="en-US">
                <a:solidFill>
                  <a:srgbClr val="000000"/>
                </a:solidFill>
                <a:effectLst/>
                <a:latin typeface="Lucida Grande" panose="020B0600040502020204" pitchFamily="34" charset="0"/>
              </a:rPr>
              <a:t>Then Jesus told them, </a:t>
            </a:r>
            <a:r>
              <a:rPr lang="en-US">
                <a:solidFill>
                  <a:srgbClr val="FF2500"/>
                </a:solidFill>
                <a:effectLst/>
                <a:latin typeface="Lucida Grande" panose="020B0600040502020204" pitchFamily="34" charset="0"/>
              </a:rPr>
              <a:t>“You will indeed drink from my bitter cup and be baptized with my baptism of suffering.</a:t>
            </a:r>
          </a:p>
          <a:p>
            <a:pPr>
              <a:buNone/>
            </a:pP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But I have no right to say who will sit on my right or my left. God has prepared those places for the ones he has chosen.”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10:41</a:t>
            </a:r>
            <a:r>
              <a:rPr lang="en-US">
                <a:solidFill>
                  <a:srgbClr val="000000"/>
                </a:solidFill>
                <a:effectLst/>
                <a:latin typeface="Lucida Grande" panose="020B0600040502020204" pitchFamily="34" charset="0"/>
              </a:rPr>
              <a:t>    When the ten other disciples heard what James and John had asked, they were indignant. </a:t>
            </a:r>
            <a:r>
              <a:rPr lang="en-US" b="1" baseline="30000">
                <a:solidFill>
                  <a:srgbClr val="006699"/>
                </a:solidFill>
                <a:effectLst/>
                <a:latin typeface="Helvetica Neue" panose="02000503000000020004" pitchFamily="2" charset="0"/>
              </a:rPr>
              <a:t>42</a:t>
            </a:r>
            <a:r>
              <a:rPr lang="en-US">
                <a:solidFill>
                  <a:srgbClr val="000000"/>
                </a:solidFill>
                <a:effectLst/>
                <a:latin typeface="Lucida Grande" panose="020B0600040502020204" pitchFamily="34" charset="0"/>
              </a:rPr>
              <a:t> So Jesus called them together and said, </a:t>
            </a:r>
            <a:r>
              <a:rPr lang="en-US">
                <a:solidFill>
                  <a:srgbClr val="FF2500"/>
                </a:solidFill>
                <a:effectLst/>
                <a:latin typeface="Lucida Grande" panose="020B0600040502020204" pitchFamily="34" charset="0"/>
              </a:rPr>
              <a:t>“You know that the rulers in this world lord it over their people, and officials flaunt their authority over those under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But among you it will be different. Whoever wants to be a leader among you must be your servant,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and whoever wants to be first among you must be the slave of everyone else.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For even the Son of Man came not to be served but to serve others and to give his life as a ransom for many.”</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Again Predicts His Death</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18:31</a:t>
            </a:r>
            <a:r>
              <a:rPr lang="en-US">
                <a:solidFill>
                  <a:srgbClr val="000000"/>
                </a:solidFill>
                <a:effectLst/>
                <a:latin typeface="Lucida Grande" panose="020B0600040502020204" pitchFamily="34" charset="0"/>
              </a:rPr>
              <a:t>    Taking the twelve disciples aside, Jesus said, </a:t>
            </a:r>
            <a:r>
              <a:rPr lang="en-US">
                <a:solidFill>
                  <a:srgbClr val="FF2500"/>
                </a:solidFill>
                <a:effectLst/>
                <a:latin typeface="Lucida Grande" panose="020B0600040502020204" pitchFamily="34" charset="0"/>
              </a:rPr>
              <a:t>“Listen, we’re going up to Jerusalem, where all the predictions of the prophets concerning the Son of Man will come true.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He will be handed over to the Romans, and he will be mocked, treated shamefully, and spit upon.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33</a:t>
            </a:r>
            <a:r>
              <a:rPr lang="en-US">
                <a:solidFill>
                  <a:srgbClr val="FF2500"/>
                </a:solidFill>
                <a:effectLst/>
                <a:latin typeface="Lucida Grande" panose="020B0600040502020204" pitchFamily="34" charset="0"/>
              </a:rPr>
              <a:t> They will flog him with a whip and kill him, but on the third day he will rise again.”</a:t>
            </a:r>
          </a:p>
          <a:p>
            <a:pPr>
              <a:buNone/>
            </a:pPr>
            <a:br>
              <a:rPr lang="en-US">
                <a:effectLst/>
                <a:latin typeface="Lucida Grande" panose="020B0600040502020204" pitchFamily="34" charset="0"/>
              </a:rPr>
            </a:br>
            <a:r>
              <a:rPr lang="en-US" b="1">
                <a:solidFill>
                  <a:srgbClr val="006699"/>
                </a:solidFill>
                <a:effectLst/>
                <a:latin typeface="Helvetica Neue" panose="02000503000000020004" pitchFamily="2" charset="0"/>
              </a:rPr>
              <a:t>Luke 18:34</a:t>
            </a:r>
            <a:r>
              <a:rPr lang="en-US">
                <a:effectLst/>
                <a:latin typeface="Lucida Grande" panose="020B0600040502020204" pitchFamily="34" charset="0"/>
              </a:rPr>
              <a:t>    But they didn’t understand any of this. The significance of his words was hidden from them, and they failed to grasp what he was talking about. </a:t>
            </a:r>
          </a:p>
          <a:p>
            <a:endParaRPr lang="en-US"/>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183</a:t>
            </a:fld>
            <a:endParaRPr lang="en-GB"/>
          </a:p>
        </p:txBody>
      </p:sp>
    </p:spTree>
    <p:extLst>
      <p:ext uri="{BB962C8B-B14F-4D97-AF65-F5344CB8AC3E}">
        <p14:creationId xmlns:p14="http://schemas.microsoft.com/office/powerpoint/2010/main" val="11924626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Heals Two Blind Men</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20:29</a:t>
            </a:r>
            <a:r>
              <a:rPr lang="en-US">
                <a:effectLst/>
                <a:latin typeface="Lucida Grande" panose="020B0600040502020204" pitchFamily="34" charset="0"/>
              </a:rPr>
              <a:t>    As Jesus and the disciples left the town of Jericho, a large crowd followed behind. </a:t>
            </a:r>
            <a:r>
              <a:rPr lang="en-US" b="1" baseline="30000">
                <a:solidFill>
                  <a:srgbClr val="006699"/>
                </a:solidFill>
                <a:effectLst/>
                <a:latin typeface="Helvetica Neue" panose="02000503000000020004" pitchFamily="2" charset="0"/>
              </a:rPr>
              <a:t>30</a:t>
            </a:r>
            <a:r>
              <a:rPr lang="en-US">
                <a:effectLst/>
                <a:latin typeface="Lucida Grande" panose="020B0600040502020204" pitchFamily="34" charset="0"/>
              </a:rPr>
              <a:t> Two blind men were sitting beside the road. When they heard that Jesus was coming that way, they began shouting,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20:31</a:t>
            </a:r>
            <a:r>
              <a:rPr lang="en-US">
                <a:effectLst/>
                <a:latin typeface="Lucida Grande" panose="020B0600040502020204" pitchFamily="34" charset="0"/>
              </a:rPr>
              <a:t>    “Be quiet!” the crowd yelled at them.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they only shouted louder, “Lord, Son of David, have mercy on 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20:32</a:t>
            </a:r>
            <a:r>
              <a:rPr lang="en-US">
                <a:effectLst/>
                <a:latin typeface="Lucida Grande" panose="020B0600040502020204" pitchFamily="34" charset="0"/>
              </a:rPr>
              <a:t>    When Jesus heard them, he stopped and called, </a:t>
            </a:r>
            <a:r>
              <a:rPr lang="en-US">
                <a:solidFill>
                  <a:srgbClr val="FF2500"/>
                </a:solidFill>
                <a:effectLst/>
                <a:latin typeface="Lucida Grande" panose="020B0600040502020204" pitchFamily="34" charset="0"/>
              </a:rPr>
              <a:t>“What do you want me to do for you?”</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Matt. 20:33</a:t>
            </a:r>
            <a:r>
              <a:rPr lang="en-US">
                <a:effectLst/>
                <a:latin typeface="Lucida Grande" panose="020B0600040502020204" pitchFamily="34" charset="0"/>
              </a:rPr>
              <a:t>    “Lord,” they said, “we want to see!” </a:t>
            </a:r>
            <a:r>
              <a:rPr lang="en-US" b="1" baseline="30000">
                <a:solidFill>
                  <a:srgbClr val="006699"/>
                </a:solidFill>
                <a:effectLst/>
                <a:latin typeface="Helvetica Neue" panose="02000503000000020004" pitchFamily="2" charset="0"/>
              </a:rPr>
              <a:t>34</a:t>
            </a:r>
            <a:r>
              <a:rPr lang="en-US">
                <a:effectLst/>
                <a:latin typeface="Lucida Grande" panose="020B0600040502020204" pitchFamily="34" charset="0"/>
              </a:rPr>
              <a:t> Jesus felt sorry for them and touched their eyes. Instantly they could see! Then they followed him.</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Blind Bartimaeus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10:46</a:t>
            </a:r>
            <a:r>
              <a:rPr lang="en-US">
                <a:effectLst/>
                <a:latin typeface="Lucida Grande" panose="020B0600040502020204" pitchFamily="34" charset="0"/>
              </a:rPr>
              <a:t>    Then they reached Jericho, and as Jesus and his disciples left town, a large crowd followed him. A blind beggar named Bartimaeus (son of Timaeus) was sitting beside the road. </a:t>
            </a:r>
            <a:r>
              <a:rPr lang="en-US" b="1" baseline="30000">
                <a:solidFill>
                  <a:srgbClr val="006699"/>
                </a:solidFill>
                <a:effectLst/>
                <a:latin typeface="Helvetica Neue" panose="02000503000000020004" pitchFamily="2" charset="0"/>
              </a:rPr>
              <a:t>47</a:t>
            </a:r>
            <a:r>
              <a:rPr lang="en-US">
                <a:effectLst/>
                <a:latin typeface="Lucida Grande" panose="020B0600040502020204" pitchFamily="34" charset="0"/>
              </a:rPr>
              <a:t> When Bartimaeus heard that Jesus of Nazareth was nearby, he began to shout,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10:48</a:t>
            </a:r>
            <a:r>
              <a:rPr lang="en-US">
                <a:effectLst/>
                <a:latin typeface="Lucida Grande" panose="020B0600040502020204" pitchFamily="34" charset="0"/>
              </a:rPr>
              <a:t>    “Be quiet!” many of the people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10:49</a:t>
            </a:r>
            <a:r>
              <a:rPr lang="en-US">
                <a:effectLst/>
                <a:latin typeface="Lucida Grande" panose="020B0600040502020204" pitchFamily="34" charset="0"/>
              </a:rPr>
              <a:t>    When Jesus heard him, he stopped and said, </a:t>
            </a:r>
            <a:r>
              <a:rPr lang="en-US">
                <a:solidFill>
                  <a:srgbClr val="FF2500"/>
                </a:solidFill>
                <a:effectLst/>
                <a:latin typeface="Lucida Grande" panose="020B0600040502020204" pitchFamily="34" charset="0"/>
              </a:rPr>
              <a:t>“Tell him to come here.”</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So they called the blind man. “Cheer up,” they said. “Come on, he’s calling you!”</a:t>
            </a:r>
          </a:p>
          <a:p>
            <a:pPr>
              <a:buNone/>
            </a:pPr>
            <a:r>
              <a:rPr lang="en-US" b="1" baseline="30000">
                <a:solidFill>
                  <a:srgbClr val="006699"/>
                </a:solidFill>
                <a:effectLst/>
                <a:latin typeface="Helvetica Neue" panose="02000503000000020004" pitchFamily="2" charset="0"/>
              </a:rPr>
              <a:t>50</a:t>
            </a:r>
            <a:r>
              <a:rPr lang="en-US">
                <a:effectLst/>
                <a:latin typeface="Lucida Grande" panose="020B0600040502020204" pitchFamily="34" charset="0"/>
              </a:rPr>
              <a:t> Bartimaeus threw aside his coat, jumped up, and came to Jesus.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do you want me to do for you?”</a:t>
            </a:r>
            <a:r>
              <a:rPr lang="en-US">
                <a:solidFill>
                  <a:srgbClr val="000000"/>
                </a:solidFill>
                <a:effectLst/>
                <a:latin typeface="Lucida Grande" panose="020B0600040502020204" pitchFamily="34" charset="0"/>
              </a:rPr>
              <a:t> Jesus asked. </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a:effectLst/>
                <a:latin typeface="Lucida Grande" panose="020B0600040502020204" pitchFamily="34" charset="0"/>
              </a:rPr>
              <a:t>“My Rabbi,” the blind man said, “I want to see!”</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Mark 10:52</a:t>
            </a:r>
            <a:r>
              <a:rPr lang="en-US">
                <a:effectLst/>
                <a:latin typeface="Lucida Grande" panose="020B0600040502020204" pitchFamily="34" charset="0"/>
              </a:rPr>
              <a:t>    And Jesus said to him, </a:t>
            </a:r>
            <a:r>
              <a:rPr lang="en-US">
                <a:solidFill>
                  <a:srgbClr val="FF2500"/>
                </a:solidFill>
                <a:effectLst/>
                <a:latin typeface="Lucida Grande" panose="020B0600040502020204" pitchFamily="34" charset="0"/>
              </a:rPr>
              <a:t>“Go, for your faith has healed you.”</a:t>
            </a:r>
            <a:r>
              <a:rPr lang="en-US">
                <a:effectLst/>
                <a:latin typeface="Lucida Grande" panose="020B0600040502020204" pitchFamily="34" charset="0"/>
              </a:rPr>
              <a:t> Instantly the man could see, and he followed Jesus down the road.</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Heals a Blind Beggar</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18:35</a:t>
            </a:r>
            <a:r>
              <a:rPr lang="en-US">
                <a:effectLst/>
                <a:latin typeface="Lucida Grande" panose="020B0600040502020204" pitchFamily="34" charset="0"/>
              </a:rPr>
              <a:t>    As Jesus approached Jericho, a blind beggar was sitting beside the road.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When he heard the noise of a crowd going past, he asked what was happening. </a:t>
            </a:r>
            <a:r>
              <a:rPr lang="en-US" b="1" baseline="30000">
                <a:solidFill>
                  <a:srgbClr val="006699"/>
                </a:solidFill>
                <a:effectLst/>
                <a:latin typeface="Helvetica Neue" panose="02000503000000020004" pitchFamily="2" charset="0"/>
              </a:rPr>
              <a:t>37</a:t>
            </a:r>
            <a:r>
              <a:rPr lang="en-US">
                <a:effectLst/>
                <a:latin typeface="Lucida Grande" panose="020B0600040502020204" pitchFamily="34" charset="0"/>
              </a:rPr>
              <a:t> They told him that Jesus the Nazarene was going by.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So he began shouting, “Jesus,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18:39</a:t>
            </a:r>
            <a:r>
              <a:rPr lang="en-US">
                <a:effectLst/>
                <a:latin typeface="Lucida Grande" panose="020B0600040502020204" pitchFamily="34" charset="0"/>
              </a:rPr>
              <a:t>    “Be quiet!” the people in front yelled at him.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But he only shouted louder, “Son of David, have mercy on me!”</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18:40</a:t>
            </a:r>
            <a:r>
              <a:rPr lang="en-US">
                <a:effectLst/>
                <a:latin typeface="Lucida Grande" panose="020B0600040502020204" pitchFamily="34" charset="0"/>
              </a:rPr>
              <a:t>    When Jesus heard him, he stopped and ordered that the man be brought to him. As the man came near, Jesus asked him,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“What do you want me to do for you?”</a:t>
            </a:r>
            <a:r>
              <a:rPr lang="en-US">
                <a:effectLst/>
                <a:latin typeface="Lucida Grande" panose="020B0600040502020204" pitchFamily="34" charset="0"/>
              </a:rPr>
              <a:t> </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  “Lord,” he said, “I want to see!”</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18:42</a:t>
            </a:r>
            <a:r>
              <a:rPr lang="en-US">
                <a:effectLst/>
                <a:latin typeface="Lucida Grande" panose="020B0600040502020204" pitchFamily="34" charset="0"/>
              </a:rPr>
              <a:t>    And Jesus said, </a:t>
            </a:r>
            <a:r>
              <a:rPr lang="en-US">
                <a:solidFill>
                  <a:srgbClr val="FF2500"/>
                </a:solidFill>
                <a:effectLst/>
                <a:latin typeface="Lucida Grande" panose="020B0600040502020204" pitchFamily="34" charset="0"/>
              </a:rPr>
              <a:t>“All right, receive your sight! Your faith has healed you.”</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Instantly the man could see, and he followed Jesus, praising God. And all who saw it praised God, too. </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184</a:t>
            </a:fld>
            <a:endParaRPr lang="en-GB"/>
          </a:p>
        </p:txBody>
      </p:sp>
    </p:spTree>
    <p:extLst>
      <p:ext uri="{BB962C8B-B14F-4D97-AF65-F5344CB8AC3E}">
        <p14:creationId xmlns:p14="http://schemas.microsoft.com/office/powerpoint/2010/main" val="4241314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185</a:t>
            </a:fld>
            <a:endParaRPr lang="en-GB"/>
          </a:p>
        </p:txBody>
      </p:sp>
    </p:spTree>
    <p:extLst>
      <p:ext uri="{BB962C8B-B14F-4D97-AF65-F5344CB8AC3E}">
        <p14:creationId xmlns:p14="http://schemas.microsoft.com/office/powerpoint/2010/main" val="414060418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Jesus and Zacchaeus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a:t>
            </a:r>
            <a:r>
              <a:rPr lang="en-US">
                <a:effectLst/>
                <a:latin typeface="Lucida Grande" panose="020B0600040502020204" pitchFamily="34" charset="0"/>
              </a:rPr>
              <a:t>    Jesus entered Jericho and made his way through the town.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There was a man there named Zacchaeus. He was the chief tax collector in the region, and he had become very rich.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He tried to get a look at Jesus, but he was too short to see over the crowd.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So he ran ahead and climbed a sycamore-fig tree beside the road, for Jesus was going to pass that way.</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19:5</a:t>
            </a:r>
            <a:r>
              <a:rPr lang="en-US">
                <a:effectLst/>
                <a:latin typeface="Lucida Grande" panose="020B0600040502020204" pitchFamily="34" charset="0"/>
              </a:rPr>
              <a:t>    When Jesus came by, he looked up at Zacchaeus and called him by name. </a:t>
            </a:r>
            <a:r>
              <a:rPr lang="en-US">
                <a:solidFill>
                  <a:srgbClr val="FF2500"/>
                </a:solidFill>
                <a:effectLst/>
                <a:latin typeface="Lucida Grande" panose="020B0600040502020204" pitchFamily="34" charset="0"/>
              </a:rPr>
              <a:t>“Zacchaeus!”</a:t>
            </a:r>
            <a:r>
              <a:rPr lang="en-US">
                <a:effectLst/>
                <a:latin typeface="Lucida Grande" panose="020B0600040502020204" pitchFamily="34" charset="0"/>
              </a:rPr>
              <a:t> he said. </a:t>
            </a:r>
            <a:r>
              <a:rPr lang="en-US">
                <a:solidFill>
                  <a:srgbClr val="FF2500"/>
                </a:solidFill>
                <a:effectLst/>
                <a:latin typeface="Lucida Grande" panose="020B0600040502020204" pitchFamily="34" charset="0"/>
              </a:rPr>
              <a:t>“Quick, come down! I must be a guest in your home today.”</a:t>
            </a:r>
            <a:endParaRPr lang="en-US">
              <a:effectLst/>
              <a:latin typeface="Lucida Grande" panose="020B0600040502020204" pitchFamily="34" charset="0"/>
            </a:endParaRP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19:6</a:t>
            </a:r>
            <a:r>
              <a:rPr lang="en-US">
                <a:effectLst/>
                <a:latin typeface="Lucida Grande" panose="020B0600040502020204" pitchFamily="34" charset="0"/>
              </a:rPr>
              <a:t>    Zacchaeus quickly climbed down and took Jesus to his house in great excitement and joy.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But the people were displeased. “He has gone to be the guest of a notorious sinner,” they grumbled.</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19:8</a:t>
            </a:r>
            <a:r>
              <a:rPr lang="en-US">
                <a:effectLst/>
                <a:latin typeface="Lucida Grande" panose="020B0600040502020204" pitchFamily="34" charset="0"/>
              </a:rPr>
              <a:t>    Meanwhile, Zacchaeus stood before the Lord and said, “I will give half my wealth to the poor, Lord, and if I have cheated people on their taxes, I will give them back four times as much!”</a:t>
            </a:r>
          </a:p>
          <a:p>
            <a:pPr>
              <a:buNone/>
            </a:pP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19:9</a:t>
            </a:r>
            <a:r>
              <a:rPr lang="en-US">
                <a:solidFill>
                  <a:srgbClr val="000000"/>
                </a:solidFill>
                <a:effectLst/>
                <a:latin typeface="Lucida Grande" panose="020B0600040502020204" pitchFamily="34" charset="0"/>
              </a:rPr>
              <a:t>    Jesus responded, </a:t>
            </a:r>
            <a:r>
              <a:rPr lang="en-US">
                <a:solidFill>
                  <a:srgbClr val="FF2500"/>
                </a:solidFill>
                <a:effectLst/>
                <a:latin typeface="Lucida Grande" panose="020B0600040502020204" pitchFamily="34" charset="0"/>
              </a:rPr>
              <a:t>“Salvation has come to this home today, for this man has shown himself to be a true son of Abraham.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the Son of Man came to seek and save those who are lost.”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186</a:t>
            </a:fld>
            <a:endParaRPr lang="en-GB"/>
          </a:p>
        </p:txBody>
      </p:sp>
    </p:spTree>
    <p:extLst>
      <p:ext uri="{BB962C8B-B14F-4D97-AF65-F5344CB8AC3E}">
        <p14:creationId xmlns:p14="http://schemas.microsoft.com/office/powerpoint/2010/main" val="23743184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effectLst/>
                <a:latin typeface="Lucida Grande" panose="020B0600040502020204" pitchFamily="34" charset="0"/>
              </a:rPr>
              <a:t>Parable of the Ten Servants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19:11</a:t>
            </a:r>
            <a:r>
              <a:rPr lang="en-US">
                <a:solidFill>
                  <a:srgbClr val="000000"/>
                </a:solidFill>
                <a:effectLst/>
                <a:latin typeface="Lucida Grande" panose="020B0600040502020204" pitchFamily="34" charset="0"/>
              </a:rPr>
              <a:t>    The crowd was listening to everything Jesus said. And because he was nearing Jerusalem, he told them a story to correct the impression that the Kingdom of God would begin right away. </a:t>
            </a:r>
            <a:r>
              <a:rPr lang="en-US" b="1" baseline="30000">
                <a:solidFill>
                  <a:srgbClr val="006699"/>
                </a:solidFill>
                <a:effectLst/>
                <a:latin typeface="Helvetica Neue" panose="02000503000000020004" pitchFamily="2" charset="0"/>
              </a:rPr>
              <a:t>12</a:t>
            </a:r>
            <a:r>
              <a:rPr lang="en-US">
                <a:solidFill>
                  <a:srgbClr val="000000"/>
                </a:solidFill>
                <a:effectLst/>
                <a:latin typeface="Lucida Grande" panose="020B0600040502020204" pitchFamily="34" charset="0"/>
              </a:rPr>
              <a:t> He said, </a:t>
            </a:r>
            <a:r>
              <a:rPr lang="en-US">
                <a:solidFill>
                  <a:srgbClr val="FF2500"/>
                </a:solidFill>
                <a:effectLst/>
                <a:latin typeface="Lucida Grande" panose="020B0600040502020204" pitchFamily="34" charset="0"/>
              </a:rPr>
              <a:t>“A nobleman was called away to a distant empire to be crowned king and then return.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Before he left, he called together ten of his servants and divided among them ten pounds of silver, saying, ‘Invest this for me while I am gone.’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But his people hated him and sent a delegation after him to say, ‘We do not want him to be our king.’</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“After he was crowned king, he returned and called in the servants to whom he had given the money. He wanted to find out what their profits were.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The first servant reported, ‘Master, I invested your money and made ten times the original amount!’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exclaimed. ‘You are a good servant. You have been faithful with the little I entrusted to you, so you will be governor of ten cities as your reward.’</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next servant reported, ‘Master, I invested your money and made five times the original amount.’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“‘Well done!’ the king said. ‘You will be governor over five cities.’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the third servant brought back only the original amount of money and said, ‘Master, I hid your money and kept it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 was afraid because you are a hard man to deal with, taking what isn’t yours and harvesting crops you didn’t plant.’</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wicked servant!’ the king roared. ‘Your own words condemn you. If you knew that I’m a hard man who takes what isn’t mine and harvests crops I didn’t plant,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why didn’t you deposit my money in the bank? At least I could have gotten some interest on it.’</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“Then, turning to the others standing nearby, the king ordered, ‘Take the money from this servant, and give it to the one who has ten pounds.’</a:t>
            </a:r>
            <a:br>
              <a:rPr lang="en-US">
                <a:effectLst/>
                <a:latin typeface="Lucida Grande" panose="020B0600040502020204" pitchFamily="34" charset="0"/>
              </a:rPr>
            </a:b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master,’ they said, ‘he already has ten pounds!’</a:t>
            </a:r>
          </a:p>
          <a:p>
            <a:pPr>
              <a:buNone/>
            </a:pPr>
            <a:endParaRPr lang="en-US">
              <a:effectLst/>
              <a:latin typeface="Lucida Grande" panose="020B0600040502020204" pitchFamily="34" charset="0"/>
            </a:endParaRPr>
          </a:p>
          <a:p>
            <a:pPr>
              <a:buNone/>
            </a:pPr>
            <a:r>
              <a:rPr lang="en-US" b="1">
                <a:solidFill>
                  <a:srgbClr val="006699"/>
                </a:solidFill>
                <a:effectLst/>
                <a:latin typeface="Helvetica Neue" panose="02000503000000020004" pitchFamily="2" charset="0"/>
              </a:rPr>
              <a:t>Luke 19:26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the king replied, ‘and to those who use well what they are given, even more will be given. But from those who do nothing, even what little they have will be taken away.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And as for these enemies of mine who didn’t want me to be their king—bring them in and execute them right here in front of me.’”</a:t>
            </a:r>
          </a:p>
          <a:p>
            <a:pPr>
              <a:buNone/>
            </a:pPr>
            <a:endParaRPr lang="en-US">
              <a:effectLst/>
              <a:latin typeface="Lucida Grande" panose="020B0600040502020204" pitchFamily="34" charset="0"/>
            </a:endParaRPr>
          </a:p>
          <a:p>
            <a:pPr>
              <a:buNone/>
            </a:pPr>
            <a:r>
              <a:rPr lang="en-US">
                <a:effectLst/>
                <a:latin typeface="Lucida Grande" panose="020B0600040502020204" pitchFamily="34" charset="0"/>
              </a:rPr>
              <a:t>Jesus’ Triumphant Entry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19:28</a:t>
            </a:r>
            <a:r>
              <a:rPr lang="en-US">
                <a:effectLst/>
                <a:latin typeface="Lucida Grande" panose="020B0600040502020204" pitchFamily="34" charset="0"/>
              </a:rPr>
              <a:t>    After telling this story, Jesus went on toward Jerusalem, walking ahead of his disciples. </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187</a:t>
            </a:fld>
            <a:endParaRPr lang="en-GB"/>
          </a:p>
        </p:txBody>
      </p:sp>
    </p:spTree>
    <p:extLst>
      <p:ext uri="{BB962C8B-B14F-4D97-AF65-F5344CB8AC3E}">
        <p14:creationId xmlns:p14="http://schemas.microsoft.com/office/powerpoint/2010/main" val="195783066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cs typeface="Geneva" charset="0"/>
              </a:rPr>
              <a:t>كثيرًا ما كان الأنبياء ينظرون إلى المستقبَل دون أن يعلموا مدى بُعْدِ الفترة الزمنيَّة التي كانت نبوَّاتهم تُشير إليها. إنَّ الأمر يشبه شخصًا يقف على قمَّة جبلٍ وينظر إلى الأُفق الممتدِّ أمام ناظرَيه فيرى ما يبدو ظاهريًّا أنَّه جَبَلٌ واحدٌ. ولكنْ إذا وقَفَ الشخص أمام هذه الجبال نفسه من الجانب (مِثْل المقطع العرْضيِّ)، فإنَّه سيرى بوضوحٍ وجود فجواتٍ كبيرةٍ تفصل بين قمم هذه الجبال، وهكذا هي النظرة التي تكون لدينا لأحداثٍ في المستقبَل بَعْد آلاف السنوات. توجد عمومًا خمس فتراتٍ زمنيَّة، بما في ذلك الفتر ة الزمنيَّة التي تشمل عصْرَ النبيِّ نفسه. وقد تنبَّأ إشعياء على وجه الخصوص عن كلِّ واحدةٍ من هذه الفترات الزمنيَّة في الأصحاحات والمقاطع الكتابيَّة المذكورة في الرسم التوضيحيِّ أعلاه.</a:t>
            </a:r>
            <a:endParaRPr lang="en-US" dirty="0">
              <a:latin typeface="Times New Roman" charset="0"/>
              <a:cs typeface="Geneva" charset="0"/>
            </a:endParaRPr>
          </a:p>
          <a:p>
            <a:pPr algn="r" eaLnBrk="1" hangingPunct="1"/>
            <a:endParaRPr lang="en-US" dirty="0">
              <a:latin typeface="Times New Roman" charset="0"/>
              <a:cs typeface="Geneva"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Disciples-149</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pPr algn="r" rtl="1"/>
            <a:r>
              <a:rPr lang="ar-JO" dirty="0">
                <a:latin typeface="Times New Roman" charset="0"/>
                <a:ea typeface="ＭＳ Ｐゴシック" charset="0"/>
                <a:cs typeface="ＭＳ Ｐゴシック" charset="0"/>
              </a:rPr>
              <a:t>تُعَلِّم مدرسة "</a:t>
            </a:r>
            <a:r>
              <a:rPr lang="ar-JO" sz="1200" b="1" dirty="0">
                <a:solidFill>
                  <a:srgbClr val="FFFFFF"/>
                </a:solidFill>
                <a:latin typeface="Arial" pitchFamily="34" charset="0"/>
                <a:cs typeface="Arial" pitchFamily="34" charset="0"/>
              </a:rPr>
              <a:t>قَبْل الألفيَّة (</a:t>
            </a:r>
            <a:r>
              <a:rPr lang="en-GB" sz="1200" b="1" dirty="0" err="1">
                <a:solidFill>
                  <a:srgbClr val="FFFFFF"/>
                </a:solidFill>
                <a:latin typeface="Arial" pitchFamily="34" charset="0"/>
                <a:cs typeface="Arial" pitchFamily="34" charset="0"/>
              </a:rPr>
              <a:t>Premillenialism</a:t>
            </a:r>
            <a:r>
              <a:rPr lang="ar-JO" sz="1200" b="1" dirty="0">
                <a:solidFill>
                  <a:srgbClr val="FFFFFF"/>
                </a:solidFill>
                <a:latin typeface="Arial" pitchFamily="34" charset="0"/>
                <a:cs typeface="Arial" pitchFamily="34" charset="0"/>
              </a:rPr>
              <a:t>)</a:t>
            </a:r>
            <a:r>
              <a:rPr lang="ar-JO" dirty="0">
                <a:latin typeface="Times New Roman" charset="0"/>
                <a:ea typeface="ＭＳ Ｐゴシック" charset="0"/>
                <a:cs typeface="ＭＳ Ｐゴシック" charset="0"/>
              </a:rPr>
              <a:t>" أنَّ يسوع سيعود </a:t>
            </a:r>
            <a:r>
              <a:rPr lang="ar-JO" sz="1200" b="1" dirty="0">
                <a:solidFill>
                  <a:srgbClr val="FFFFFF"/>
                </a:solidFill>
                <a:latin typeface="Arial" pitchFamily="34" charset="0"/>
                <a:cs typeface="Arial" pitchFamily="34" charset="0"/>
              </a:rPr>
              <a:t>قَبْل</a:t>
            </a:r>
            <a:r>
              <a:rPr lang="ar-JO" dirty="0">
                <a:latin typeface="Times New Roman" charset="0"/>
                <a:ea typeface="ＭＳ Ｐゴシック" charset="0"/>
                <a:cs typeface="ＭＳ Ｐゴシック" charset="0"/>
              </a:rPr>
              <a:t> المُلْك الألفيّ. ويعني هذا أنَّه ستكون هناك على الأقلِّ </a:t>
            </a:r>
            <a:r>
              <a:rPr lang="ar-JO" b="1" dirty="0">
                <a:latin typeface="Times New Roman" charset="0"/>
                <a:ea typeface="ＭＳ Ｐゴシック" charset="0"/>
                <a:cs typeface="ＭＳ Ｐゴシック" charset="0"/>
              </a:rPr>
              <a:t>دينونتان: </a:t>
            </a:r>
            <a:r>
              <a:rPr lang="ar-JO" b="0" dirty="0">
                <a:latin typeface="Times New Roman" charset="0"/>
                <a:ea typeface="ＭＳ Ｐゴシック" charset="0"/>
                <a:cs typeface="ＭＳ Ｐゴシック" charset="0"/>
              </a:rPr>
              <a:t>الأُولى</a:t>
            </a:r>
            <a:r>
              <a:rPr lang="ar-JO" b="1"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قَبْل فترة الألف سنةٍ هذه والثانية بعْدَها. يُعَلِّم جميع أتباع مدرسة "</a:t>
            </a:r>
            <a:r>
              <a:rPr lang="ar-JO" sz="1200" b="0" dirty="0">
                <a:solidFill>
                  <a:srgbClr val="FFFFFF"/>
                </a:solidFill>
                <a:latin typeface="Arial" pitchFamily="34" charset="0"/>
                <a:cs typeface="Arial" pitchFamily="34" charset="0"/>
              </a:rPr>
              <a:t>قَبْل الألفيَّة" بوجود فترة ضيقةٍ بالضبط قَبْل مجيء المسيح الثاني.</a:t>
            </a:r>
            <a:endParaRPr lang="ar-JO" b="0" dirty="0">
              <a:latin typeface="Times New Roman" charset="0"/>
              <a:ea typeface="ＭＳ Ｐゴシック" charset="0"/>
              <a:cs typeface="ＭＳ Ｐゴシック" charset="0"/>
            </a:endParaRP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this 1000-year period.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LC-06-Preparation of the Disciples-148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NS-03-Luke13-24—slide 76</a:t>
            </a:r>
            <a:endParaRPr lang="en-US" dirty="0">
              <a:latin typeface="Times New Roman" charset="0"/>
              <a:ea typeface="ＭＳ Ｐゴシック" charset="0"/>
              <a:cs typeface="ＭＳ Ｐゴシック"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p:txBody>
      </p:sp>
    </p:spTree>
    <p:extLst>
      <p:ext uri="{BB962C8B-B14F-4D97-AF65-F5344CB8AC3E}">
        <p14:creationId xmlns:p14="http://schemas.microsoft.com/office/powerpoint/2010/main" val="92937284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Sons were valued highly in ancient Jewish culture.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9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a:p>
            <a:r>
              <a:rPr lang="en-US"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10:40 NLT</a:t>
            </a:r>
            <a:r>
              <a:rPr lang="en-SG" dirty="0">
                <a:effectLst/>
                <a:latin typeface="Arial" panose="020B0604020202020204" pitchFamily="34" charset="0"/>
              </a:rPr>
              <a:t> He went beyond the Jordan River near the place where John was first baptizing and stayed there awhile. </a:t>
            </a:r>
            <a:r>
              <a:rPr lang="en-SG" b="1" dirty="0">
                <a:solidFill>
                  <a:srgbClr val="006699"/>
                </a:solidFill>
                <a:effectLst/>
                <a:latin typeface="Arial" panose="020B0604020202020204" pitchFamily="34" charset="0"/>
              </a:rPr>
              <a:t>41</a:t>
            </a:r>
            <a:r>
              <a:rPr lang="en-SG" dirty="0">
                <a:effectLst/>
                <a:latin typeface="Arial" panose="020B0604020202020204" pitchFamily="34" charset="0"/>
              </a:rPr>
              <a:t> And many followed him. “John didn’t perform miraculous signs,” they remarked to one another, “but everything he said about this man has come true.” </a:t>
            </a:r>
            <a:r>
              <a:rPr lang="en-SG" b="1" dirty="0">
                <a:solidFill>
                  <a:srgbClr val="006699"/>
                </a:solidFill>
                <a:effectLst/>
                <a:latin typeface="Arial" panose="020B0604020202020204" pitchFamily="34" charset="0"/>
              </a:rPr>
              <a:t>42</a:t>
            </a:r>
            <a:r>
              <a:rPr lang="en-SG" dirty="0">
                <a:effectLst/>
                <a:latin typeface="Arial" panose="020B0604020202020204" pitchFamily="34" charset="0"/>
              </a:rPr>
              <a:t> And many who were there believed in Jesus.</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5</a:t>
            </a:fld>
            <a:endParaRPr lang="en-GB"/>
          </a:p>
        </p:txBody>
      </p:sp>
    </p:spTree>
    <p:extLst>
      <p:ext uri="{BB962C8B-B14F-4D97-AF65-F5344CB8AC3E}">
        <p14:creationId xmlns:p14="http://schemas.microsoft.com/office/powerpoint/2010/main" val="284577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told the parable of a man with two sons—the older son who brought him pride on the right, and the younger son who was hard to please on the left.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67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younger son was so ungrateful that he demanded his inheritance while his father still lived.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466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great cost to the father, he agreed to give his younger son one third of his wealth as the older son got the double portion of two thirds.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46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 the son went to pursue his dreams.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75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mourned the loss, but he didn't prevent his son from experiencing the results of his greed. He instead longed for him to return.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943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Village life is deemed boring to those pursuing pleasure, so the younger son traveled out of the region.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180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 bad heart lured him to the city.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03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Wealthy people typically find lots of "friends," defined as people willing to help spend the money of fools.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939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no end to places to waste money then—and now.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01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Fools also attract gold diggers who prefer the finer things of life like an etched vase instead of a simple cup.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1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solidFill>
                  <a:srgbClr val="006699"/>
                </a:solidFill>
                <a:effectLst/>
                <a:latin typeface="Arial" panose="020B0604020202020204" pitchFamily="34" charset="0"/>
              </a:rPr>
              <a:t>Luke 13:22</a:t>
            </a:r>
            <a:r>
              <a:rPr lang="en-SG" dirty="0">
                <a:effectLst/>
                <a:latin typeface="Arial" panose="020B0604020202020204" pitchFamily="34" charset="0"/>
              </a:rPr>
              <a:t>    Jesus went through the towns and villages, teaching as he went, always pressing on toward Jerusalem. </a:t>
            </a:r>
            <a:r>
              <a:rPr lang="en-SG" b="1" dirty="0">
                <a:solidFill>
                  <a:srgbClr val="006699"/>
                </a:solidFill>
                <a:effectLst/>
                <a:latin typeface="Arial" panose="020B0604020202020204" pitchFamily="34" charset="0"/>
              </a:rPr>
              <a:t>23</a:t>
            </a:r>
            <a:r>
              <a:rPr lang="en-SG" dirty="0">
                <a:effectLst/>
                <a:latin typeface="Arial" panose="020B0604020202020204" pitchFamily="34" charset="0"/>
              </a:rPr>
              <a:t> Someone asked him, “Lord, will only a few be saved?” </a:t>
            </a:r>
          </a:p>
          <a:p>
            <a:r>
              <a:rPr lang="en-SG" dirty="0">
                <a:effectLst/>
                <a:latin typeface="Arial" panose="020B0604020202020204" pitchFamily="34" charset="0"/>
              </a:rPr>
              <a:t>  He replied,</a:t>
            </a:r>
          </a:p>
          <a:p>
            <a:r>
              <a:rPr lang="en-SG" b="1" dirty="0">
                <a:solidFill>
                  <a:srgbClr val="006699"/>
                </a:solidFill>
                <a:effectLst/>
                <a:latin typeface="Arial" panose="020B0604020202020204" pitchFamily="34" charset="0"/>
              </a:rPr>
              <a:t>24</a:t>
            </a:r>
            <a:r>
              <a:rPr lang="en-SG" dirty="0">
                <a:solidFill>
                  <a:srgbClr val="FF2500"/>
                </a:solidFill>
                <a:effectLst/>
                <a:latin typeface="Arial" panose="020B0604020202020204" pitchFamily="34" charset="0"/>
              </a:rPr>
              <a:t> “Work hard to enter the narrow door to God’s Kingdom, for many will try to enter but will fail.</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25</a:t>
            </a:r>
            <a:r>
              <a:rPr lang="en-SG" dirty="0">
                <a:solidFill>
                  <a:srgbClr val="FF2500"/>
                </a:solidFill>
                <a:effectLst/>
                <a:latin typeface="Arial" panose="020B0604020202020204" pitchFamily="34" charset="0"/>
              </a:rPr>
              <a:t> When the master of the house has locked the door, it will be too late. You will stand outside knocking and pleading, ‘Lord, open the door for us!’ But he will reply, ‘I don’t know you or where you come from.’</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26</a:t>
            </a:r>
            <a:r>
              <a:rPr lang="en-SG" dirty="0">
                <a:solidFill>
                  <a:srgbClr val="FF2500"/>
                </a:solidFill>
                <a:effectLst/>
                <a:latin typeface="Arial" panose="020B0604020202020204" pitchFamily="34" charset="0"/>
              </a:rPr>
              <a:t> Then you will say, ‘But we ate and drank with you, and you taught in our streets.’</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27</a:t>
            </a:r>
            <a:r>
              <a:rPr lang="en-SG" dirty="0">
                <a:solidFill>
                  <a:srgbClr val="FF2500"/>
                </a:solidFill>
                <a:effectLst/>
                <a:latin typeface="Arial" panose="020B0604020202020204" pitchFamily="34" charset="0"/>
              </a:rPr>
              <a:t> And he will reply, ‘I tell you, I don’t know you or where you come from. Get away from me, all you who do evil.’</a:t>
            </a:r>
          </a:p>
          <a:p>
            <a:r>
              <a:rPr lang="en-SG" b="1" dirty="0">
                <a:solidFill>
                  <a:srgbClr val="006699"/>
                </a:solidFill>
                <a:effectLst/>
                <a:latin typeface="Arial" panose="020B0604020202020204" pitchFamily="34" charset="0"/>
              </a:rPr>
              <a:t>Luke 13:28</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“There will be weeping and gnashing of teeth, for you will see Abraham, Isaac, Jacob, and all the prophets in the Kingdom of God, but you will be thrown out.</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29</a:t>
            </a:r>
            <a:r>
              <a:rPr lang="en-SG" dirty="0">
                <a:solidFill>
                  <a:srgbClr val="FF2500"/>
                </a:solidFill>
                <a:effectLst/>
                <a:latin typeface="Arial" panose="020B0604020202020204" pitchFamily="34" charset="0"/>
              </a:rPr>
              <a:t> And people will come from all over the world—from east and west, north and south—to take their places in the Kingdom of God.</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30</a:t>
            </a:r>
            <a:r>
              <a:rPr lang="en-SG" dirty="0">
                <a:solidFill>
                  <a:srgbClr val="FF2500"/>
                </a:solidFill>
                <a:effectLst/>
                <a:latin typeface="Arial" panose="020B0604020202020204" pitchFamily="34" charset="0"/>
              </a:rPr>
              <a:t> And note this: Some who seem least important now will be the greatest then, and some who are the greatest now will be least important then.”</a:t>
            </a:r>
          </a:p>
          <a:p>
            <a:r>
              <a:rPr lang="en-SG" b="1" dirty="0">
                <a:solidFill>
                  <a:srgbClr val="006699"/>
                </a:solidFill>
                <a:effectLst/>
                <a:latin typeface="Arial" panose="020B0604020202020204" pitchFamily="34" charset="0"/>
              </a:rPr>
              <a:t>Luke 13:31</a:t>
            </a:r>
            <a:r>
              <a:rPr lang="en-SG" dirty="0">
                <a:effectLst/>
                <a:latin typeface="Arial" panose="020B0604020202020204" pitchFamily="34" charset="0"/>
              </a:rPr>
              <a:t>    At that time some Pharisees said to him, “Get away from here if you want to live! Herod Antipas wants to kill you!”</a:t>
            </a:r>
          </a:p>
          <a:p>
            <a:r>
              <a:rPr lang="en-SG" b="1" dirty="0">
                <a:solidFill>
                  <a:srgbClr val="006699"/>
                </a:solidFill>
                <a:effectLst/>
                <a:latin typeface="Arial" panose="020B0604020202020204" pitchFamily="34" charset="0"/>
              </a:rPr>
              <a:t>Luke 13:32</a:t>
            </a:r>
            <a:r>
              <a:rPr lang="en-SG" dirty="0">
                <a:solidFill>
                  <a:srgbClr val="000000"/>
                </a:solidFill>
                <a:effectLst/>
                <a:latin typeface="Arial" panose="020B0604020202020204" pitchFamily="34" charset="0"/>
              </a:rPr>
              <a:t>    Jesus replied, </a:t>
            </a:r>
            <a:r>
              <a:rPr lang="en-SG" dirty="0">
                <a:solidFill>
                  <a:srgbClr val="FF2500"/>
                </a:solidFill>
                <a:effectLst/>
                <a:latin typeface="Arial" panose="020B0604020202020204" pitchFamily="34" charset="0"/>
              </a:rPr>
              <a:t>“Go tell that fox that I will keep on casting out demons and healing people today and tomorrow; and the third day I will accomplish my purpose.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33</a:t>
            </a:r>
            <a:r>
              <a:rPr lang="en-SG" dirty="0">
                <a:solidFill>
                  <a:srgbClr val="FF2500"/>
                </a:solidFill>
                <a:effectLst/>
                <a:latin typeface="Arial" panose="020B0604020202020204" pitchFamily="34" charset="0"/>
              </a:rPr>
              <a:t> Yes, today, tomorrow, and the next day I must proceed on my way. For it wouldn’t do for a prophet of God to be killed except in Jerusalem!</a:t>
            </a:r>
          </a:p>
          <a:p>
            <a:r>
              <a:rPr lang="en-SG" b="1" dirty="0">
                <a:solidFill>
                  <a:srgbClr val="006699"/>
                </a:solidFill>
                <a:effectLst/>
                <a:latin typeface="Arial" panose="020B0604020202020204" pitchFamily="34" charset="0"/>
              </a:rPr>
              <a:t>Luke 13:34</a:t>
            </a:r>
            <a:r>
              <a:rPr lang="en-SG" dirty="0">
                <a:solidFill>
                  <a:srgbClr val="000000"/>
                </a:solidFill>
                <a:effectLst/>
                <a:latin typeface="Arial" panose="020B0604020202020204" pitchFamily="34" charset="0"/>
              </a:rPr>
              <a:t>    </a:t>
            </a:r>
            <a:r>
              <a:rPr lang="en-SG" dirty="0">
                <a:solidFill>
                  <a:srgbClr val="FF2500"/>
                </a:solidFill>
                <a:effectLst/>
                <a:latin typeface="Arial" panose="020B0604020202020204" pitchFamily="34" charset="0"/>
              </a:rPr>
              <a:t>“O Jerusalem, Jerusalem, the city that kills the prophets and stones God’s messengers! How often I have wanted to gather your children together as a hen protects her chicks beneath her wings, but you wouldn’t let me.</a:t>
            </a:r>
            <a:r>
              <a:rPr lang="en-SG" dirty="0">
                <a:solidFill>
                  <a:srgbClr val="000000"/>
                </a:solidFill>
                <a:effectLst/>
                <a:latin typeface="Arial" panose="020B0604020202020204" pitchFamily="34" charset="0"/>
              </a:rPr>
              <a:t> </a:t>
            </a:r>
            <a:r>
              <a:rPr lang="en-SG" b="1" dirty="0">
                <a:solidFill>
                  <a:srgbClr val="006699"/>
                </a:solidFill>
                <a:effectLst/>
                <a:latin typeface="Arial" panose="020B0604020202020204" pitchFamily="34" charset="0"/>
              </a:rPr>
              <a:t>35</a:t>
            </a:r>
            <a:r>
              <a:rPr lang="en-SG" dirty="0">
                <a:solidFill>
                  <a:srgbClr val="FF2500"/>
                </a:solidFill>
                <a:effectLst/>
                <a:latin typeface="Arial" panose="020B0604020202020204" pitchFamily="34" charset="0"/>
              </a:rPr>
              <a:t> And now, look, your house is abandoned. And you will never see me again until you say, ‘Blessings on the one who comes in the name of the LORD!’”</a:t>
            </a:r>
            <a:r>
              <a:rPr lang="en-SG" dirty="0">
                <a:solidFill>
                  <a:srgbClr val="000000"/>
                </a:solidFill>
                <a:effectLst/>
                <a:latin typeface="Arial" panose="020B0604020202020204" pitchFamily="34" charset="0"/>
              </a:rPr>
              <a:t> </a:t>
            </a:r>
            <a:endParaRPr lang="en-SG" dirty="0">
              <a:solidFill>
                <a:srgbClr val="FF2500"/>
              </a:solidFill>
              <a:effectLst/>
              <a:latin typeface="Arial" panose="020B06040202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 In answer to the question how many will be saved (v. 26), Jesus said that few Jews would be saved but many Gentiles would accept him. </a:t>
            </a:r>
          </a:p>
        </p:txBody>
      </p:sp>
      <p:sp>
        <p:nvSpPr>
          <p:cNvPr id="4" name="Slide Number Placeholder 3"/>
          <p:cNvSpPr>
            <a:spLocks noGrp="1"/>
          </p:cNvSpPr>
          <p:nvPr>
            <p:ph type="sldNum" sz="quarter" idx="5"/>
          </p:nvPr>
        </p:nvSpPr>
        <p:spPr/>
        <p:txBody>
          <a:bodyPr/>
          <a:lstStyle/>
          <a:p>
            <a:fld id="{36357491-AF78-4EAC-91FC-8D2D6145DAF5}" type="slidenum">
              <a:rPr lang="en-GB" smtClean="0"/>
              <a:pPr/>
              <a:t>6</a:t>
            </a:fld>
            <a:endParaRPr lang="en-GB"/>
          </a:p>
        </p:txBody>
      </p:sp>
    </p:spTree>
    <p:extLst>
      <p:ext uri="{BB962C8B-B14F-4D97-AF65-F5344CB8AC3E}">
        <p14:creationId xmlns:p14="http://schemas.microsoft.com/office/powerpoint/2010/main" val="182481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Soon, the money ran out, and so did the friends.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956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son found himself without companions.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358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City life without money is incredibly hard, so he had to leave the city.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56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Farmwork is good for the soul and the body. But he found work to alleviate his hunger from a man raising pigs.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634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Raising pigs is as low as a man from a wealthy family can get. Pigs were not allowed to be sacrificed, nor eaten.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09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the pods to feed the pigs became tempting.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460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young finally got to his lowest point and recalled that his father's servants were in better shape than him.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99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 returned home with a rehearsed speech of confession to his father.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69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saw him as soon as he came into view.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78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because the father continued looking for him each day, praying for his return.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Jesus Heals on the Sabbath</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 NLT</a:t>
            </a:r>
            <a:r>
              <a:rPr lang="en-US" dirty="0">
                <a:effectLst/>
                <a:latin typeface="Lucida Grande" panose="020B0600040502020204" pitchFamily="34" charset="0"/>
              </a:rPr>
              <a:t>    One Sabbath day Jesus went to eat dinner in the home of a leader of the Pharisees, and the people were watching him closely.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There was a man there whose arms and legs were swollen.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Jesus asked the Pharisees and experts in religious law, </a:t>
            </a:r>
            <a:r>
              <a:rPr lang="en-US" dirty="0">
                <a:solidFill>
                  <a:srgbClr val="FF2500"/>
                </a:solidFill>
                <a:effectLst/>
                <a:latin typeface="Lucida Grande" panose="020B0600040502020204" pitchFamily="34" charset="0"/>
              </a:rPr>
              <a:t>“Is it permitted in the law to heal people on the Sabbath day, or not?”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When they refused to answer, Jesus touched the sick man and healed him and sent him away.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Then he turned to them and said, </a:t>
            </a:r>
            <a:r>
              <a:rPr lang="en-US" dirty="0">
                <a:solidFill>
                  <a:srgbClr val="FF2500"/>
                </a:solidFill>
                <a:effectLst/>
                <a:latin typeface="Lucida Grande" panose="020B0600040502020204" pitchFamily="34" charset="0"/>
              </a:rPr>
              <a:t>“Which of you doesn’t work on the Sabbath? If your son or your cow falls into a pit, don’t you rush to get him out?”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Again they could not answer.</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dirty="0">
                <a:effectLst/>
                <a:latin typeface="Lucida Grande" panose="020B0600040502020204" pitchFamily="34" charset="0"/>
              </a:rPr>
              <a:t>Jesus Teaches about Humility</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14:7</a:t>
            </a:r>
            <a:r>
              <a:rPr lang="en-US" dirty="0">
                <a:solidFill>
                  <a:srgbClr val="000000"/>
                </a:solidFill>
                <a:effectLst/>
                <a:latin typeface="Lucida Grande" panose="020B0600040502020204" pitchFamily="34" charset="0"/>
              </a:rPr>
              <a:t>    When Jesus noticed that all who had come to the dinner were trying to sit in the seats of honor near the head of the table, he gave them this advice: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“When you are invited to a wedding feast, don’t sit in the seat of honor. What if someone who is more distinguished than you has also been invited?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host will come and say, ‘Give this person your seat.’ Then you will be embarrassed, and you will have to take whatever seat is left at the foot of the table!</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14:10</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“Instead, take the lowest place at the foot of the table. Then when your host sees you, he will come and say, ‘Friend, we have a better place for you!’ Then you will be honored in front of all the other guests.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For those who exalt themselves will be humbled, and those who humble themselves will be exalted.”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14:12</a:t>
            </a:r>
            <a:r>
              <a:rPr lang="en-US" dirty="0">
                <a:solidFill>
                  <a:srgbClr val="000000"/>
                </a:solidFill>
                <a:effectLst/>
                <a:latin typeface="Lucida Grande" panose="020B0600040502020204" pitchFamily="34" charset="0"/>
              </a:rPr>
              <a:t>    Then he turned to his host. </a:t>
            </a:r>
            <a:r>
              <a:rPr lang="en-US" dirty="0">
                <a:solidFill>
                  <a:srgbClr val="FF2500"/>
                </a:solidFill>
                <a:effectLst/>
                <a:latin typeface="Lucida Grande" panose="020B0600040502020204" pitchFamily="34" charset="0"/>
              </a:rPr>
              <a:t>“When you put on a luncheon or a banquet,”</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“don’t invite your friends, brothers, relatives, and rich neighbors. For they will invite you back, and that will be your only reward.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13</a:t>
            </a:r>
            <a:r>
              <a:rPr lang="en-US" dirty="0">
                <a:solidFill>
                  <a:srgbClr val="FF2500"/>
                </a:solidFill>
                <a:effectLst/>
                <a:latin typeface="Lucida Grande" panose="020B0600040502020204" pitchFamily="34" charset="0"/>
              </a:rPr>
              <a:t> Instead, invite the poor, the crippled, the lame, and the blind.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14</a:t>
            </a:r>
            <a:r>
              <a:rPr lang="en-US" dirty="0">
                <a:solidFill>
                  <a:srgbClr val="FF2500"/>
                </a:solidFill>
                <a:effectLst/>
                <a:latin typeface="Lucida Grande" panose="020B0600040502020204" pitchFamily="34" charset="0"/>
              </a:rPr>
              <a:t> Then at the resurrection of the righteous, God will reward you for inviting those who could not repay you.”</a:t>
            </a:r>
          </a:p>
          <a:p>
            <a:pPr>
              <a:buNone/>
            </a:pPr>
            <a:endParaRPr lang="en-US" dirty="0">
              <a:effectLst/>
              <a:latin typeface="Lucida Grande" panose="020B0600040502020204" pitchFamily="34" charset="0"/>
            </a:endParaRPr>
          </a:p>
          <a:p>
            <a:pPr>
              <a:buNone/>
            </a:pPr>
            <a:r>
              <a:rPr lang="en-US" dirty="0">
                <a:effectLst/>
                <a:latin typeface="Lucida Grande" panose="020B0600040502020204" pitchFamily="34" charset="0"/>
              </a:rPr>
              <a:t>Parable of the Great Feast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14:15</a:t>
            </a:r>
            <a:r>
              <a:rPr lang="en-US" dirty="0">
                <a:effectLst/>
                <a:latin typeface="Lucida Grande" panose="020B0600040502020204" pitchFamily="34" charset="0"/>
              </a:rPr>
              <a:t>    Hearing this, a man sitting at the table with Jesus exclaimed, “What a blessing it will be to attend a banquet in the Kingdom of God!”</a:t>
            </a:r>
            <a:br>
              <a:rPr lang="en-US" dirty="0">
                <a:effectLst/>
                <a:latin typeface="Lucida Grande" panose="020B0600040502020204" pitchFamily="34" charset="0"/>
              </a:rPr>
            </a:b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14:16</a:t>
            </a:r>
            <a:r>
              <a:rPr lang="en-US" dirty="0">
                <a:solidFill>
                  <a:srgbClr val="000000"/>
                </a:solidFill>
                <a:effectLst/>
                <a:latin typeface="Lucida Grande" panose="020B0600040502020204" pitchFamily="34" charset="0"/>
              </a:rPr>
              <a:t>    Jesus replied with this story: </a:t>
            </a:r>
            <a:r>
              <a:rPr lang="en-US" dirty="0">
                <a:solidFill>
                  <a:srgbClr val="FF2500"/>
                </a:solidFill>
                <a:effectLst/>
                <a:latin typeface="Lucida Grande" panose="020B0600040502020204" pitchFamily="34" charset="0"/>
              </a:rPr>
              <a:t>“A man prepared a great feast and sent out many invitations.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When the banquet was ready, he sent his servant to tell the guests, ‘Come, the banquet is ready.’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But they all began making excuses. One said, ‘I have just bought a field and must inspect it.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Another said, ‘I have just bought five pairs of oxen, and I want to try them out. Please excuse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20</a:t>
            </a:r>
            <a:r>
              <a:rPr lang="en-US" dirty="0">
                <a:solidFill>
                  <a:srgbClr val="FF2500"/>
                </a:solidFill>
                <a:effectLst/>
                <a:latin typeface="Lucida Grande" panose="020B0600040502020204" pitchFamily="34" charset="0"/>
              </a:rPr>
              <a:t> Another said, ‘I just got married, so I can’t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 servant returned and told his master what they had said. His master was furious and said, ‘Go quickly into the streets and alleys of the town and invite the poor, the crippled, the blind, and the lame.’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After the servant had done this, he reported, ‘There is still room for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So his master said, ‘Go out into the country lanes and behind the hedges and urge anyone you find to come, so that the house will be full.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none of those I first invited will get even the smallest taste of my banquet.’”</a:t>
            </a:r>
          </a:p>
          <a:p>
            <a:r>
              <a:rPr lang="en-US" dirty="0">
                <a:solidFill>
                  <a:srgbClr val="FF2500"/>
                </a:solidFill>
                <a:effectLst/>
                <a:latin typeface="Lucida Grande" panose="020B0600040502020204" pitchFamily="34" charset="0"/>
              </a:rPr>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Helvetica Neue" panose="02000503000000020004" pitchFamily="2" charset="0"/>
              </a:rPr>
              <a:t>"Throughout this section the theme of entering into the kingdom is often symbolized as taking part in a feast or banquet (13:29; 14:7-24; 15:23; 17:7-10).</a:t>
            </a:r>
            <a:r>
              <a:rPr lang="en-US" dirty="0">
                <a:solidFill>
                  <a:srgbClr val="FF2500"/>
                </a:solidFill>
                <a:effectLst/>
                <a:latin typeface="Lucida Grande" panose="020B0600040502020204" pitchFamily="34" charset="0"/>
              </a:rPr>
              <a:t>" —BKC</a:t>
            </a:r>
            <a:endParaRPr lang="en-SG" dirty="0">
              <a:effectLst/>
              <a:latin typeface="Helvetica Neue" panose="02000503000000020004" pitchFamily="2" charset="0"/>
            </a:endParaRP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7</a:t>
            </a:fld>
            <a:endParaRPr lang="en-GB"/>
          </a:p>
        </p:txBody>
      </p:sp>
    </p:spTree>
    <p:extLst>
      <p:ext uri="{BB962C8B-B14F-4D97-AF65-F5344CB8AC3E}">
        <p14:creationId xmlns:p14="http://schemas.microsoft.com/office/powerpoint/2010/main" val="2215566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father ran to meet him, which fathers did not do as it appeared undignified to lift up one's robe to run.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85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son began his confession but was interrupted by his father to tell his servants to bring him new clothes.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370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new robe and sandals were not earned by the son by any deed but only because of his status as a son.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063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calf that had been saved for a celebration was roasted for a feast.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447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older son working in the fields asked a servant why he could hear a celebration. The servant told him that his brother had returned to a feast.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54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would not attend the feast, so his father went out to plead for him to return and celebrate—but to no avail. </a:t>
            </a:r>
          </a:p>
          <a:p>
            <a:endParaRPr lang="en-US" dirty="0"/>
          </a:p>
          <a:p>
            <a:r>
              <a:rPr lang="en-US" dirty="0"/>
              <a:t>Deuteronomy 21:18-21 says to kill a rebellious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Deut. 21:18</a:t>
            </a:r>
            <a:r>
              <a:rPr lang="en-SG" dirty="0">
                <a:effectLst/>
                <a:latin typeface="Arial" panose="020B0604020202020204" pitchFamily="34" charset="0"/>
              </a:rPr>
              <a:t>    “Suppose a man has a stubborn and rebellious son who will not obey his father or mother, even though they discipline him. </a:t>
            </a:r>
            <a:r>
              <a:rPr lang="en-SG" b="1" dirty="0">
                <a:solidFill>
                  <a:srgbClr val="006699"/>
                </a:solidFill>
                <a:effectLst/>
                <a:latin typeface="Arial" panose="020B0604020202020204" pitchFamily="34" charset="0"/>
              </a:rPr>
              <a:t>19</a:t>
            </a:r>
            <a:r>
              <a:rPr lang="en-SG" dirty="0">
                <a:effectLst/>
                <a:latin typeface="Arial" panose="020B0604020202020204" pitchFamily="34" charset="0"/>
              </a:rPr>
              <a:t> In such a case, the father and mother must take the son to the elders as they hold court at the town gate. </a:t>
            </a:r>
            <a:r>
              <a:rPr lang="en-SG" b="1" dirty="0">
                <a:solidFill>
                  <a:srgbClr val="006699"/>
                </a:solidFill>
                <a:effectLst/>
                <a:latin typeface="Arial" panose="020B0604020202020204" pitchFamily="34" charset="0"/>
              </a:rPr>
              <a:t>20</a:t>
            </a:r>
            <a:r>
              <a:rPr lang="en-SG" dirty="0">
                <a:effectLst/>
                <a:latin typeface="Arial" panose="020B0604020202020204" pitchFamily="34" charset="0"/>
              </a:rPr>
              <a:t> The parents must say to the elders, ‘This son of ours is stubborn and rebellious and refuses to obey. He is a glutton and a drunkard.’ </a:t>
            </a:r>
            <a:r>
              <a:rPr lang="en-SG" b="1" dirty="0">
                <a:solidFill>
                  <a:srgbClr val="006699"/>
                </a:solidFill>
                <a:effectLst/>
                <a:latin typeface="Arial" panose="020B0604020202020204" pitchFamily="34" charset="0"/>
              </a:rPr>
              <a:t>21</a:t>
            </a:r>
            <a:r>
              <a:rPr lang="en-SG" dirty="0">
                <a:effectLst/>
                <a:latin typeface="Arial" panose="020B0604020202020204" pitchFamily="34" charset="0"/>
              </a:rPr>
              <a:t> Then all the men of his town must stone him to death. In this way, you will purge this evil from among you, and all Israel will hear about it and be afraid.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latin typeface="Arial" panose="020B0604020202020204" pitchFamily="34" charset="0"/>
              </a:rPr>
              <a:t>The father would not let this happen, so he ran to the Pharisees to protect him!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29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older, faithful son thought only of himself, declaring him as a slave of the father and one who could not celebrate with his friends. But the father reminded him that this older son owned the estate. The father said that they HAD to rejoice because his brother was alive.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777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older son never joined the feast.</a:t>
            </a:r>
          </a:p>
          <a:p>
            <a:endParaRPr lang="en-US" dirty="0"/>
          </a:p>
          <a:p>
            <a:r>
              <a:rPr lang="en-US" dirty="0"/>
              <a:t>What do you think is the main point of this parable? (Small groups </a:t>
            </a:r>
            <a:r>
              <a:rPr lang="en-US" dirty="0" err="1"/>
              <a:t>fro</a:t>
            </a:r>
            <a:r>
              <a:rPr lang="en-US" dirty="0"/>
              <a:t> 4 minutes)</a:t>
            </a:r>
          </a:p>
          <a:p>
            <a:endParaRPr lang="en-US" dirty="0"/>
          </a:p>
          <a:p>
            <a:r>
              <a:rPr lang="en-US" dirty="0"/>
              <a:t>Jesus was telling the Pharisees that they were invited to the kingdom feast, but, like the older son, they refused to come. </a:t>
            </a:r>
          </a:p>
          <a:p>
            <a:endParaRPr lang="en-US" dirty="0"/>
          </a:p>
          <a:p>
            <a:r>
              <a:rPr lang="en-US" dirty="0"/>
              <a:t>Do not be like the older brother who thinks he deserves God's grace.</a:t>
            </a:r>
          </a:p>
          <a:p>
            <a:endParaRPr lang="en-US" dirty="0"/>
          </a:p>
          <a:p>
            <a:r>
              <a:rPr lang="en-US" dirty="0"/>
              <a:t>God does not keep any of us from the feast (salvation), but if we refuse to come, then he regretfully accepts our decision to prefer hell over heaven.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357491-AF78-4EAC-91FC-8D2D6145D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15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collected stamps as kids.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929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Lucida Grande" panose="020B0600040502020204" pitchFamily="34" charset="0"/>
              </a:rPr>
              <a:t>The Cost of Being a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14:25 NLT</a:t>
            </a:r>
            <a:r>
              <a:rPr lang="en-US" dirty="0">
                <a:solidFill>
                  <a:srgbClr val="000000"/>
                </a:solidFill>
                <a:effectLst/>
                <a:latin typeface="Lucida Grande" panose="020B0600040502020204" pitchFamily="34" charset="0"/>
              </a:rPr>
              <a:t>    A large crowd was following Jesus. He turned around and said to them,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“If you want to be my disciple, you must, by comparison, hate everyone else—your father and mother, wife and children, brothers and sisters—yes, even your own life. Otherwise, you cannot be my disciple.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And if you do not carry your own cross and follow me, you cannot be my disciple.</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don’t begin until you count the cost. For who would begin construction of a building without first calculating the cost to see if there is enough money to finish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Otherwise, you might complete only the foundation before running out of money, and then everyone would laugh at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They would say, ‘There’s the person who started that building and couldn’t afford to finish it!’</a:t>
            </a:r>
          </a:p>
          <a:p>
            <a:pPr>
              <a:buNone/>
            </a:pPr>
            <a:endParaRPr lang="en-US" dirty="0">
              <a:effectLst/>
              <a:latin typeface="Lucida Grande" panose="020B0600040502020204" pitchFamily="34" charset="0"/>
            </a:endParaRPr>
          </a:p>
          <a:p>
            <a:pPr>
              <a:buNone/>
            </a:pPr>
            <a:r>
              <a:rPr lang="en-US" b="1" dirty="0">
                <a:solidFill>
                  <a:srgbClr val="006699"/>
                </a:solidFill>
                <a:effectLst/>
                <a:latin typeface="Helvetica Neue" panose="02000503000000020004" pitchFamily="2" charset="0"/>
              </a:rPr>
              <a:t>Luke 14:31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“Or what king would go to war against another king without first sitting down with his counselors to discuss whether his army of 10,000 could defeat the 20,000 soldiers marching against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And if he can’t, he will send a delegation to discuss terms of peace while the enemy is still far away.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So you cannot become my disciple without giving up everything you own.</a:t>
            </a:r>
          </a:p>
          <a:p>
            <a:pPr>
              <a:buNone/>
            </a:pP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14:34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“Salt is good for seasoning. But if it loses its flavor, how do you make it salty again?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Flavorless salt is good neither for the soil nor for the manure pile. It is thrown away. Anyone with ears to hear should listen and understand!”</a:t>
            </a:r>
          </a:p>
          <a:p>
            <a:endParaRPr lang="en-US"/>
          </a:p>
        </p:txBody>
      </p:sp>
      <p:sp>
        <p:nvSpPr>
          <p:cNvPr id="4" name="Slide Number Placeholder 3"/>
          <p:cNvSpPr>
            <a:spLocks noGrp="1"/>
          </p:cNvSpPr>
          <p:nvPr>
            <p:ph type="sldNum" sz="quarter" idx="5"/>
          </p:nvPr>
        </p:nvSpPr>
        <p:spPr/>
        <p:txBody>
          <a:bodyPr/>
          <a:lstStyle/>
          <a:p>
            <a:fld id="{36357491-AF78-4EAC-91FC-8D2D6145DAF5}" type="slidenum">
              <a:rPr lang="en-GB" smtClean="0"/>
              <a:pPr/>
              <a:t>8</a:t>
            </a:fld>
            <a:endParaRPr lang="en-GB"/>
          </a:p>
        </p:txBody>
      </p:sp>
    </p:spTree>
    <p:extLst>
      <p:ext uri="{BB962C8B-B14F-4D97-AF65-F5344CB8AC3E}">
        <p14:creationId xmlns:p14="http://schemas.microsoft.com/office/powerpoint/2010/main" val="2714596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3729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50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3121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892FE0-5A4D-4A44-9D6F-A4092DA6EE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5883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31042"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49515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81603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96D9F4-3374-4472-B028-C1E74A582A2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0437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0EC54F-60A5-4D64-82D6-C3BC2A45F09A}"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98566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6472" indent="-290951" eaLnBrk="0" hangingPunct="0">
              <a:defRPr>
                <a:solidFill>
                  <a:schemeClr val="tx1"/>
                </a:solidFill>
                <a:latin typeface="Arial" charset="0"/>
              </a:defRPr>
            </a:lvl2pPr>
            <a:lvl3pPr marL="1163803" indent="-232761" eaLnBrk="0" hangingPunct="0">
              <a:defRPr>
                <a:solidFill>
                  <a:schemeClr val="tx1"/>
                </a:solidFill>
                <a:latin typeface="Arial" charset="0"/>
              </a:defRPr>
            </a:lvl3pPr>
            <a:lvl4pPr marL="1629324" indent="-232761" eaLnBrk="0" hangingPunct="0">
              <a:defRPr>
                <a:solidFill>
                  <a:schemeClr val="tx1"/>
                </a:solidFill>
                <a:latin typeface="Arial" charset="0"/>
              </a:defRPr>
            </a:lvl4pPr>
            <a:lvl5pPr marL="2094845" indent="-232761" eaLnBrk="0" hangingPunct="0">
              <a:defRPr>
                <a:solidFill>
                  <a:schemeClr val="tx1"/>
                </a:solidFill>
                <a:latin typeface="Arial" charset="0"/>
              </a:defRPr>
            </a:lvl5pPr>
            <a:lvl6pPr marL="2560366" indent="-232761" eaLnBrk="0" fontAlgn="base" hangingPunct="0">
              <a:spcBef>
                <a:spcPct val="0"/>
              </a:spcBef>
              <a:spcAft>
                <a:spcPct val="0"/>
              </a:spcAft>
              <a:defRPr>
                <a:solidFill>
                  <a:schemeClr val="tx1"/>
                </a:solidFill>
                <a:latin typeface="Arial" charset="0"/>
              </a:defRPr>
            </a:lvl6pPr>
            <a:lvl7pPr marL="3025887" indent="-232761" eaLnBrk="0" fontAlgn="base" hangingPunct="0">
              <a:spcBef>
                <a:spcPct val="0"/>
              </a:spcBef>
              <a:spcAft>
                <a:spcPct val="0"/>
              </a:spcAft>
              <a:defRPr>
                <a:solidFill>
                  <a:schemeClr val="tx1"/>
                </a:solidFill>
                <a:latin typeface="Arial" charset="0"/>
              </a:defRPr>
            </a:lvl7pPr>
            <a:lvl8pPr marL="3491408" indent="-232761" eaLnBrk="0" fontAlgn="base" hangingPunct="0">
              <a:spcBef>
                <a:spcPct val="0"/>
              </a:spcBef>
              <a:spcAft>
                <a:spcPct val="0"/>
              </a:spcAft>
              <a:defRPr>
                <a:solidFill>
                  <a:schemeClr val="tx1"/>
                </a:solidFill>
                <a:latin typeface="Arial" charset="0"/>
              </a:defRPr>
            </a:lvl8pPr>
            <a:lvl9pPr marL="3956929" indent="-23276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93B3D8-4CF9-4BA2-B484-D556DDF0412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25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 (Luke 15)</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to rejoice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pPr/>
              <a:t>9</a:t>
            </a:fld>
            <a:endParaRPr lang="en-GB"/>
          </a:p>
        </p:txBody>
      </p:sp>
    </p:spTree>
    <p:extLst>
      <p:ext uri="{BB962C8B-B14F-4D97-AF65-F5344CB8AC3E}">
        <p14:creationId xmlns:p14="http://schemas.microsoft.com/office/powerpoint/2010/main" val="3064001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902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27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7446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843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05836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7202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3017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39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animal that the Bible compares us to most is the sheep. Why do you think that is so?</a:t>
            </a:r>
            <a:endParaRPr lang="en-US" b="0"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2854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803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34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8141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1718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310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877278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281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4830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8031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30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8081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148" rtl="0" eaLnBrk="1" fontAlgn="auto" latinLnBrk="0" hangingPunct="1">
              <a:lnSpc>
                <a:spcPct val="100000"/>
              </a:lnSpc>
              <a:spcBef>
                <a:spcPts val="0"/>
              </a:spcBef>
              <a:spcAft>
                <a:spcPts val="0"/>
              </a:spcAft>
              <a:buClrTx/>
              <a:buSzTx/>
              <a:buFontTx/>
              <a:buNone/>
              <a:tabLst/>
              <a:defRPr/>
            </a:pPr>
            <a:fld id="{59F0D061-6C80-4568-9B35-874F8BC2FE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148"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8872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Paradise before Christ's death was part of OT Sheol, or the underworld of the dead—both saved and unsaved. But Jesus brought Paradise up to God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spTree>
    <p:extLst>
      <p:ext uri="{BB962C8B-B14F-4D97-AF65-F5344CB8AC3E}">
        <p14:creationId xmlns:p14="http://schemas.microsoft.com/office/powerpoint/2010/main" val="29248489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Lazarus lived in Bethany just east of Jerusalem, but Jesus was on the other side of the Jordan River.</a:t>
            </a:r>
          </a:p>
          <a:p>
            <a:endParaRPr lang="en-US" dirty="0"/>
          </a:p>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Disciples-111</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Word came to Jesus that Lazarus was sick.</a:t>
            </a:r>
          </a:p>
        </p:txBody>
      </p:sp>
    </p:spTree>
    <p:extLst>
      <p:ext uri="{BB962C8B-B14F-4D97-AF65-F5344CB8AC3E}">
        <p14:creationId xmlns:p14="http://schemas.microsoft.com/office/powerpoint/2010/main" val="186405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71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68682747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98973526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74767073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531680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280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99045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56239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72343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772580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64586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313136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5515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35877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128447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6332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576419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40034941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1710045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7985875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6263249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8731998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6018690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4243893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3369513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40738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1407024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24260602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8488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5723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266874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94121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27926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53691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367478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224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524642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52501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6843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529816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125780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8976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21165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50525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5005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35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74763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64966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80765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51372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7102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52365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612517"/>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34302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255228"/>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960"/>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213637"/>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823484"/>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380185"/>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85022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634757"/>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464017"/>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938544"/>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30551138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4490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6798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89796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329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13177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83412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91772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05525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5603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63959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773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090A4F-3C26-4666-B974-352BBEE510FB}"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17077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17F6450-BF1A-124E-A9E1-E5FE7E77BA11}" type="slidenum">
              <a:rPr lang="en-US" smtClean="0"/>
              <a:pPr>
                <a:defRPr/>
              </a:pPr>
              <a:t>‹#›</a:t>
            </a:fld>
            <a:endParaRPr lang="en-US" dirty="0"/>
          </a:p>
        </p:txBody>
      </p:sp>
    </p:spTree>
    <p:extLst>
      <p:ext uri="{BB962C8B-B14F-4D97-AF65-F5344CB8AC3E}">
        <p14:creationId xmlns:p14="http://schemas.microsoft.com/office/powerpoint/2010/main" val="3343580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90A4F-3C26-4666-B974-352BBEE510FB}"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26247635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90A4F-3C26-4666-B974-352BBEE510FB}"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23779402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090A4F-3C26-4666-B974-352BBEE510FB}"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37881946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090A4F-3C26-4666-B974-352BBEE510FB}" type="datetimeFigureOut">
              <a:rPr lang="en-US" smtClean="0"/>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34942040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090A4F-3C26-4666-B974-352BBEE510FB}" type="datetimeFigureOut">
              <a:rPr lang="en-US" smtClean="0"/>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7889051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90A4F-3C26-4666-B974-352BBEE510FB}" type="datetimeFigureOut">
              <a:rPr lang="en-US" smtClean="0"/>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28511082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90A4F-3C26-4666-B974-352BBEE510FB}"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18418233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90A4F-3C26-4666-B974-352BBEE510FB}"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20910774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90A4F-3C26-4666-B974-352BBEE510FB}"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38779283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90A4F-3C26-4666-B974-352BBEE510FB}"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F15E0-F518-468C-9FDD-63957415EB31}" type="slidenum">
              <a:rPr lang="en-US" smtClean="0"/>
              <a:t>‹#›</a:t>
            </a:fld>
            <a:endParaRPr lang="en-US"/>
          </a:p>
        </p:txBody>
      </p:sp>
    </p:spTree>
    <p:extLst>
      <p:ext uri="{BB962C8B-B14F-4D97-AF65-F5344CB8AC3E}">
        <p14:creationId xmlns:p14="http://schemas.microsoft.com/office/powerpoint/2010/main" val="2949395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2BDC8BC-B3B9-CE45-A429-F23718E4BC22}" type="slidenum">
              <a:rPr lang="en-US" smtClean="0"/>
              <a:pPr>
                <a:defRPr/>
              </a:pPr>
              <a:t>‹#›</a:t>
            </a:fld>
            <a:endParaRPr lang="en-US" dirty="0"/>
          </a:p>
        </p:txBody>
      </p:sp>
    </p:spTree>
    <p:extLst>
      <p:ext uri="{BB962C8B-B14F-4D97-AF65-F5344CB8AC3E}">
        <p14:creationId xmlns:p14="http://schemas.microsoft.com/office/powerpoint/2010/main" val="1420038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9756673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7485141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7818766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7858628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5090749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4736924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409883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9653144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9877494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761585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EC1CD42-E654-1A45-9CF3-B1CFA7728AE2}" type="slidenum">
              <a:rPr lang="en-US" smtClean="0"/>
              <a:pPr>
                <a:defRPr/>
              </a:pPr>
              <a:t>‹#›</a:t>
            </a:fld>
            <a:endParaRPr lang="en-US" dirty="0"/>
          </a:p>
        </p:txBody>
      </p:sp>
    </p:spTree>
    <p:extLst>
      <p:ext uri="{BB962C8B-B14F-4D97-AF65-F5344CB8AC3E}">
        <p14:creationId xmlns:p14="http://schemas.microsoft.com/office/powerpoint/2010/main" val="39241392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3319400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F0ED2-81D5-4B49-B538-D70313673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1404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4C9B23-9E93-492F-B0C0-44EF2FC76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5644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3EF23C-86A7-4B44-8059-27026F43D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5221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38848-EE6F-47AD-A742-DEB013D2A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5711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484387-71C0-4A7E-A217-7FB386D6A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35992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8E39-6158-46F9-A24E-25DB2B4AB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9258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6701EF-042D-4E04-9FCA-8110FB6EA6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0560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A8E648-D8D6-4EFA-857E-06152177A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7589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B82927-D546-40AA-9334-F83341E19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572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C8DC45A-4D80-764C-B296-B9573938CD20}" type="slidenum">
              <a:rPr lang="en-US" smtClean="0"/>
              <a:pPr>
                <a:defRPr/>
              </a:pPr>
              <a:t>‹#›</a:t>
            </a:fld>
            <a:endParaRPr lang="en-US" dirty="0"/>
          </a:p>
        </p:txBody>
      </p:sp>
    </p:spTree>
    <p:extLst>
      <p:ext uri="{BB962C8B-B14F-4D97-AF65-F5344CB8AC3E}">
        <p14:creationId xmlns:p14="http://schemas.microsoft.com/office/powerpoint/2010/main" val="41216736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F83EC2-2E05-4948-B53A-A8E0FCCFD5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0951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D6BCF-1E4F-4377-A2AC-B2C78BB18C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4941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2946046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4667089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5965998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596649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296457951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286806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7728518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4093539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EBCF720-5313-E640-A1E0-17451C41B085}" type="slidenum">
              <a:rPr lang="en-US" smtClean="0"/>
              <a:pPr>
                <a:defRPr/>
              </a:pPr>
              <a:t>‹#›</a:t>
            </a:fld>
            <a:endParaRPr lang="en-US" dirty="0"/>
          </a:p>
        </p:txBody>
      </p:sp>
    </p:spTree>
    <p:extLst>
      <p:ext uri="{BB962C8B-B14F-4D97-AF65-F5344CB8AC3E}">
        <p14:creationId xmlns:p14="http://schemas.microsoft.com/office/powerpoint/2010/main" val="7649242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2414467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21286602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113578362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8296176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4557280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23194632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18437923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21216207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37176574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156714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F7CD2FC-68EF-C944-9C09-EC6593DBF98C}" type="slidenum">
              <a:rPr lang="en-US" smtClean="0"/>
              <a:pPr>
                <a:defRPr/>
              </a:pPr>
              <a:t>‹#›</a:t>
            </a:fld>
            <a:endParaRPr lang="en-US" dirty="0"/>
          </a:p>
        </p:txBody>
      </p:sp>
    </p:spTree>
    <p:extLst>
      <p:ext uri="{BB962C8B-B14F-4D97-AF65-F5344CB8AC3E}">
        <p14:creationId xmlns:p14="http://schemas.microsoft.com/office/powerpoint/2010/main" val="25465897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35027371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38122567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4637880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20521656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5776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83452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4101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7306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11200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1688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E3D6862-558B-974B-8DB7-3BD447538B9C}" type="slidenum">
              <a:rPr lang="en-US" smtClean="0"/>
              <a:pPr>
                <a:defRPr/>
              </a:pPr>
              <a:t>‹#›</a:t>
            </a:fld>
            <a:endParaRPr lang="en-US" dirty="0"/>
          </a:p>
        </p:txBody>
      </p:sp>
    </p:spTree>
    <p:extLst>
      <p:ext uri="{BB962C8B-B14F-4D97-AF65-F5344CB8AC3E}">
        <p14:creationId xmlns:p14="http://schemas.microsoft.com/office/powerpoint/2010/main" val="30820742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06052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3752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73405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34484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311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7EC7CA-3E41-F64A-9CC8-8FE5D94852BA}" type="slidenum">
              <a:rPr lang="en-US" smtClean="0"/>
              <a:pPr>
                <a:defRPr/>
              </a:pPr>
              <a:t>‹#›</a:t>
            </a:fld>
            <a:endParaRPr lang="en-US" dirty="0"/>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EA6879B-A16E-2D4C-B24E-F268B862406E}" type="slidenum">
              <a:rPr lang="en-US" smtClean="0"/>
              <a:pPr>
                <a:defRPr/>
              </a:pPr>
              <a:t>‹#›</a:t>
            </a:fld>
            <a:endParaRPr lang="en-US" dirty="0"/>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D2C32F-D086-3948-9E5C-126D4B4A0342}" type="slidenum">
              <a:rPr lang="en-US" smtClean="0"/>
              <a:pPr>
                <a:defRPr/>
              </a:pPr>
              <a:t>‹#›</a:t>
            </a:fld>
            <a:endParaRPr lang="en-US" dirty="0"/>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6519142-A45F-9E4D-9D02-2F935ED47830}" type="slidenum">
              <a:rPr lang="en-US" smtClean="0"/>
              <a:pPr>
                <a:defRPr/>
              </a:pPr>
              <a:t>‹#›</a:t>
            </a:fld>
            <a:endParaRPr lang="en-US" dirty="0"/>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9815A4-86C4-6340-8DB1-1A34EC14E37D}" type="slidenum">
              <a:rPr lang="en-US" smtClean="0"/>
              <a:pPr>
                <a:defRPr/>
              </a:pPr>
              <a:t>‹#›</a:t>
            </a:fld>
            <a:endParaRPr lang="en-US" dirty="0"/>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3377066-6E1B-244A-A5AD-16829F1AD4C0}" type="slidenum">
              <a:rPr lang="en-US" smtClean="0"/>
              <a:pPr>
                <a:defRPr/>
              </a:pPr>
              <a:t>‹#›</a:t>
            </a:fld>
            <a:endParaRPr lang="en-US" dirty="0"/>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4B0EC590-4ECF-FB4C-A775-F3DB2B00CBB5}" type="slidenum">
              <a:rPr lang="en-US" smtClean="0"/>
              <a:pPr>
                <a:defRPr/>
              </a:pPr>
              <a:t>‹#›</a:t>
            </a:fld>
            <a:endParaRPr lang="en-US" dirty="0"/>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462D0F56-CB59-F747-A67A-EFC29A59EC08}" type="slidenum">
              <a:rPr lang="en-US" smtClean="0"/>
              <a:pPr>
                <a:defRPr/>
              </a:pPr>
              <a:t>‹#›</a:t>
            </a:fld>
            <a:endParaRPr lang="en-US" dirty="0"/>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07291979-FC43-DF4C-8138-CF662709471F}" type="slidenum">
              <a:rPr lang="en-US" smtClean="0"/>
              <a:pPr>
                <a:defRPr/>
              </a:pPr>
              <a:t>‹#›</a:t>
            </a:fld>
            <a:endParaRPr lang="en-US" dirty="0"/>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2DC7E938-B2C9-F242-8183-92991FA87D8C}" type="slidenum">
              <a:rPr lang="en-US" smtClean="0"/>
              <a:pPr>
                <a:defRPr/>
              </a:pPr>
              <a:t>‹#›</a:t>
            </a:fld>
            <a:endParaRPr lang="en-US" dirty="0"/>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5079CA44-8F90-2E44-859D-9FF7A31BAB08}" type="slidenum">
              <a:rPr lang="en-US" smtClean="0"/>
              <a:pPr>
                <a:defRPr/>
              </a:pPr>
              <a:t>‹#›</a:t>
            </a:fld>
            <a:endParaRPr lang="en-US" dirty="0"/>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AA3A8745-7BB9-B343-8692-39BDB97F5DF2}" type="slidenum">
              <a:rPr lang="en-US" smtClean="0"/>
              <a:pPr>
                <a:defRPr/>
              </a:pPr>
              <a:t>‹#›</a:t>
            </a:fld>
            <a:endParaRPr lang="en-US" dirty="0"/>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17EC9E16-3941-C444-8655-04D48D55EDB0}" type="slidenum">
              <a:rPr lang="en-US" smtClean="0"/>
              <a:pPr>
                <a:defRPr/>
              </a:pPr>
              <a:t>‹#›</a:t>
            </a:fld>
            <a:endParaRPr lang="en-US" dirty="0"/>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E0F4DDF-4E7E-7C4F-8A49-B95ED1E001D4}" type="slidenum">
              <a:rPr lang="en-US" smtClean="0"/>
              <a:pPr>
                <a:defRPr/>
              </a:pPr>
              <a:t>‹#›</a:t>
            </a:fld>
            <a:endParaRPr lang="en-US" dirty="0"/>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7DD300-840A-C24F-A490-F30F3F162D0F}" type="slidenum">
              <a:rPr lang="en-US" smtClean="0"/>
              <a:pPr>
                <a:defRPr/>
              </a:pPr>
              <a:t>‹#›</a:t>
            </a:fld>
            <a:endParaRPr lang="en-US" dirty="0"/>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0769B-B734-CC49-AB4C-8E14D7EE6424}" type="slidenum">
              <a:rPr lang="en-US" smtClean="0"/>
              <a:pPr>
                <a:defRPr/>
              </a:pPr>
              <a:t>‹#›</a:t>
            </a:fld>
            <a:endParaRPr lang="en-US" dirty="0"/>
          </a:p>
        </p:txBody>
      </p:sp>
    </p:spTree>
    <p:extLst>
      <p:ext uri="{BB962C8B-B14F-4D97-AF65-F5344CB8AC3E}">
        <p14:creationId xmlns:p14="http://schemas.microsoft.com/office/powerpoint/2010/main" val="78055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7038A9-252A-D842-9EBA-FBE3BC3B8E1C}" type="slidenum">
              <a:rPr lang="en-US" smtClean="0"/>
              <a:pPr>
                <a:defRPr/>
              </a:pPr>
              <a:t>‹#›</a:t>
            </a:fld>
            <a:endParaRPr lang="en-US" dirty="0"/>
          </a:p>
        </p:txBody>
      </p:sp>
    </p:spTree>
    <p:extLst>
      <p:ext uri="{BB962C8B-B14F-4D97-AF65-F5344CB8AC3E}">
        <p14:creationId xmlns:p14="http://schemas.microsoft.com/office/powerpoint/2010/main" val="2958383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9ABADF-6102-4741-91A5-EA69572EFA06}" type="slidenum">
              <a:rPr lang="en-US" smtClean="0"/>
              <a:pPr>
                <a:defRPr/>
              </a:pPr>
              <a:t>‹#›</a:t>
            </a:fld>
            <a:endParaRPr lang="en-US" dirty="0"/>
          </a:p>
        </p:txBody>
      </p:sp>
    </p:spTree>
    <p:extLst>
      <p:ext uri="{BB962C8B-B14F-4D97-AF65-F5344CB8AC3E}">
        <p14:creationId xmlns:p14="http://schemas.microsoft.com/office/powerpoint/2010/main" val="114226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033C45-C511-2B42-9FC4-41AECEF387F9}" type="slidenum">
              <a:rPr lang="en-US" smtClean="0"/>
              <a:pPr>
                <a:defRPr/>
              </a:pPr>
              <a:t>‹#›</a:t>
            </a:fld>
            <a:endParaRPr lang="en-US" dirty="0"/>
          </a:p>
        </p:txBody>
      </p:sp>
    </p:spTree>
    <p:extLst>
      <p:ext uri="{BB962C8B-B14F-4D97-AF65-F5344CB8AC3E}">
        <p14:creationId xmlns:p14="http://schemas.microsoft.com/office/powerpoint/2010/main" val="1564157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8D1315-557E-0540-9549-C69EC3CC211F}" type="slidenum">
              <a:rPr lang="en-US" smtClean="0"/>
              <a:pPr>
                <a:defRPr/>
              </a:pPr>
              <a:t>‹#›</a:t>
            </a:fld>
            <a:endParaRPr lang="en-US" dirty="0"/>
          </a:p>
        </p:txBody>
      </p:sp>
    </p:spTree>
    <p:extLst>
      <p:ext uri="{BB962C8B-B14F-4D97-AF65-F5344CB8AC3E}">
        <p14:creationId xmlns:p14="http://schemas.microsoft.com/office/powerpoint/2010/main" val="3718657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054EAD-1DD4-794C-B40D-09F16F545066}" type="slidenum">
              <a:rPr lang="en-US" smtClean="0"/>
              <a:pPr>
                <a:defRPr/>
              </a:pPr>
              <a:t>‹#›</a:t>
            </a:fld>
            <a:endParaRPr lang="en-US" dirty="0"/>
          </a:p>
        </p:txBody>
      </p:sp>
    </p:spTree>
    <p:extLst>
      <p:ext uri="{BB962C8B-B14F-4D97-AF65-F5344CB8AC3E}">
        <p14:creationId xmlns:p14="http://schemas.microsoft.com/office/powerpoint/2010/main" val="3044400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0E14AE-1A86-724F-A9FB-3AB201EFD3D1}" type="slidenum">
              <a:rPr lang="en-US" smtClean="0"/>
              <a:pPr>
                <a:defRPr/>
              </a:pPr>
              <a:t>‹#›</a:t>
            </a:fld>
            <a:endParaRPr lang="en-US" dirty="0"/>
          </a:p>
        </p:txBody>
      </p:sp>
    </p:spTree>
    <p:extLst>
      <p:ext uri="{BB962C8B-B14F-4D97-AF65-F5344CB8AC3E}">
        <p14:creationId xmlns:p14="http://schemas.microsoft.com/office/powerpoint/2010/main" val="4292618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0EF904-8F5F-AC42-8CE4-3B8CFCC5ABD8}" type="slidenum">
              <a:rPr lang="en-US" smtClean="0"/>
              <a:pPr>
                <a:defRPr/>
              </a:pPr>
              <a:t>‹#›</a:t>
            </a:fld>
            <a:endParaRPr lang="en-US" dirty="0"/>
          </a:p>
        </p:txBody>
      </p:sp>
    </p:spTree>
    <p:extLst>
      <p:ext uri="{BB962C8B-B14F-4D97-AF65-F5344CB8AC3E}">
        <p14:creationId xmlns:p14="http://schemas.microsoft.com/office/powerpoint/2010/main" val="1601783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6F53B6-51E7-604B-980F-41DA8DDBD4C7}" type="slidenum">
              <a:rPr lang="en-US" smtClean="0"/>
              <a:pPr>
                <a:defRPr/>
              </a:pPr>
              <a:t>‹#›</a:t>
            </a:fld>
            <a:endParaRPr lang="en-US" dirty="0"/>
          </a:p>
        </p:txBody>
      </p:sp>
    </p:spTree>
    <p:extLst>
      <p:ext uri="{BB962C8B-B14F-4D97-AF65-F5344CB8AC3E}">
        <p14:creationId xmlns:p14="http://schemas.microsoft.com/office/powerpoint/2010/main" val="7012898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56732F-5FB1-5246-8633-99001191700D}" type="slidenum">
              <a:rPr lang="en-US" smtClean="0"/>
              <a:pPr>
                <a:defRPr/>
              </a:pPr>
              <a:t>‹#›</a:t>
            </a:fld>
            <a:endParaRPr lang="en-US" dirty="0"/>
          </a:p>
        </p:txBody>
      </p:sp>
    </p:spTree>
    <p:extLst>
      <p:ext uri="{BB962C8B-B14F-4D97-AF65-F5344CB8AC3E}">
        <p14:creationId xmlns:p14="http://schemas.microsoft.com/office/powerpoint/2010/main" val="4112511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D0EA75-F23C-8645-826F-581259E83FFE}" type="slidenum">
              <a:rPr lang="en-US" smtClean="0"/>
              <a:pPr>
                <a:defRPr/>
              </a:pPr>
              <a:t>‹#›</a:t>
            </a:fld>
            <a:endParaRPr lang="en-US" dirty="0"/>
          </a:p>
        </p:txBody>
      </p:sp>
    </p:spTree>
    <p:extLst>
      <p:ext uri="{BB962C8B-B14F-4D97-AF65-F5344CB8AC3E}">
        <p14:creationId xmlns:p14="http://schemas.microsoft.com/office/powerpoint/2010/main" val="132813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defRPr>
            </a:lvl1pPr>
          </a:lstStyle>
          <a:p>
            <a:pPr>
              <a:defRPr/>
            </a:pPr>
            <a:fld id="{EB90C7CA-61D1-534B-AC0C-0FB83C892DA1}" type="slidenum">
              <a:rPr lang="en-US" smtClean="0"/>
              <a:pPr>
                <a:defRPr/>
              </a:pPr>
              <a:t>‹#›</a:t>
            </a:fld>
            <a:endParaRPr lang="en-US" dirty="0"/>
          </a:p>
        </p:txBody>
      </p:sp>
    </p:spTree>
    <p:extLst>
      <p:ext uri="{BB962C8B-B14F-4D97-AF65-F5344CB8AC3E}">
        <p14:creationId xmlns:p14="http://schemas.microsoft.com/office/powerpoint/2010/main" val="12467430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theme" Target="../theme/theme13.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6" Type="http://schemas.openxmlformats.org/officeDocument/2006/relationships/image" Target="../media/image4.pn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3.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5.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6.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17/03/2025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05470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10370711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676198"/>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910618484"/>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6302926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17/03/2025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745627461"/>
      </p:ext>
    </p:extLst>
  </p:cSld>
  <p:clrMap bg1="lt1" tx1="dk1" bg2="lt2" tx2="dk2" accent1="accent1" accent2="accent2" accent3="accent3" accent4="accent4" accent5="accent5" accent6="accent6" hlink="hlink" folHlink="folHlink"/>
  <p:sldLayoutIdLst>
    <p:sldLayoutId id="214748390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976764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90A4F-3C26-4666-B974-352BBEE510FB}" type="datetimeFigureOut">
              <a:rPr lang="en-US" smtClean="0"/>
              <a:t>3/17/25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F15E0-F518-468C-9FDD-63957415EB31}" type="slidenum">
              <a:rPr lang="en-US" smtClean="0"/>
              <a:t>‹#›</a:t>
            </a:fld>
            <a:endParaRPr lang="en-US"/>
          </a:p>
        </p:txBody>
      </p:sp>
    </p:spTree>
    <p:extLst>
      <p:ext uri="{BB962C8B-B14F-4D97-AF65-F5344CB8AC3E}">
        <p14:creationId xmlns:p14="http://schemas.microsoft.com/office/powerpoint/2010/main" val="22497697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3/17/25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45254699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CC33"/>
            </a:gs>
            <a:gs pos="100000">
              <a:srgbClr val="185E18"/>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0D3EEC6D-82C6-4AE4-BF4B-DEB603296F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758910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94985973"/>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195910354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058444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94" indent="-28527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66" indent="-22821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510"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932"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b="1" i="0">
                <a:latin typeface="Arial" panose="020B0604020202020204" pitchFamily="34" charset="0"/>
              </a:defRPr>
            </a:lvl1pPr>
          </a:lstStyle>
          <a:p>
            <a:pPr>
              <a:defRPr/>
            </a:pPr>
            <a:fld id="{45B0C115-5FFD-6546-8CCB-F02582FB7DB5}" type="slidenum">
              <a:rPr lang="en-US" smtClean="0"/>
              <a:pPr>
                <a:defRPr/>
              </a:pPr>
              <a:t>‹#›</a:t>
            </a:fld>
            <a:endParaRPr lang="en-US" dirty="0"/>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066" indent="-22821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7510"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53932"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0.xml"/><Relationship Id="rId1" Type="http://schemas.openxmlformats.org/officeDocument/2006/relationships/tags" Target="../tags/tag35.xml"/><Relationship Id="rId4"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41.xml"/><Relationship Id="rId1" Type="http://schemas.openxmlformats.org/officeDocument/2006/relationships/tags" Target="../tags/tag36.xml"/><Relationship Id="rId6" Type="http://schemas.microsoft.com/office/2007/relationships/hdphoto" Target="../media/hdphoto23.wdp"/><Relationship Id="rId5" Type="http://schemas.openxmlformats.org/officeDocument/2006/relationships/image" Target="../media/image113.png"/><Relationship Id="rId4" Type="http://schemas.openxmlformats.org/officeDocument/2006/relationships/image" Target="../media/image88.jp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0.xml"/><Relationship Id="rId1" Type="http://schemas.openxmlformats.org/officeDocument/2006/relationships/tags" Target="../tags/tag37.xml"/><Relationship Id="rId4"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41.xml"/><Relationship Id="rId1" Type="http://schemas.openxmlformats.org/officeDocument/2006/relationships/tags" Target="../tags/tag38.xml"/><Relationship Id="rId6" Type="http://schemas.microsoft.com/office/2007/relationships/hdphoto" Target="../media/hdphoto24.wdp"/><Relationship Id="rId5" Type="http://schemas.openxmlformats.org/officeDocument/2006/relationships/image" Target="../media/image113.png"/><Relationship Id="rId4" Type="http://schemas.openxmlformats.org/officeDocument/2006/relationships/image" Target="../media/image88.jpg"/></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6.xml"/><Relationship Id="rId1" Type="http://schemas.openxmlformats.org/officeDocument/2006/relationships/slideLayout" Target="../slideLayouts/slideLayout263.xml"/><Relationship Id="rId5" Type="http://schemas.openxmlformats.org/officeDocument/2006/relationships/image" Target="../media/image117.jpeg"/><Relationship Id="rId4" Type="http://schemas.openxmlformats.org/officeDocument/2006/relationships/image" Target="../media/image116.jpeg"/></Relationships>
</file>

<file path=ppt/slides/_rels/slide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8.jpeg"/><Relationship Id="rId1" Type="http://schemas.openxmlformats.org/officeDocument/2006/relationships/slideLayout" Target="../slideLayouts/slideLayout6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9.xml"/><Relationship Id="rId1" Type="http://schemas.openxmlformats.org/officeDocument/2006/relationships/slideLayout" Target="../slideLayouts/slideLayout29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0.xml"/><Relationship Id="rId1" Type="http://schemas.openxmlformats.org/officeDocument/2006/relationships/slideLayout" Target="../slideLayouts/slideLayout29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1.xml"/><Relationship Id="rId1" Type="http://schemas.openxmlformats.org/officeDocument/2006/relationships/slideLayout" Target="../slideLayouts/slideLayout290.xml"/></Relationships>
</file>

<file path=ppt/slides/_rels/slide11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2.xml"/><Relationship Id="rId1" Type="http://schemas.openxmlformats.org/officeDocument/2006/relationships/slideLayout" Target="../slideLayouts/slideLayout29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3.xml"/><Relationship Id="rId1" Type="http://schemas.openxmlformats.org/officeDocument/2006/relationships/slideLayout" Target="../slideLayouts/slideLayout29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4.xml"/><Relationship Id="rId1" Type="http://schemas.openxmlformats.org/officeDocument/2006/relationships/slideLayout" Target="../slideLayouts/slideLayout29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29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6.xml"/><Relationship Id="rId1" Type="http://schemas.openxmlformats.org/officeDocument/2006/relationships/slideLayout" Target="../slideLayouts/slideLayout290.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15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8.xml"/><Relationship Id="rId1" Type="http://schemas.openxmlformats.org/officeDocument/2006/relationships/slideLayout" Target="../slideLayouts/slideLayout7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9.xml"/><Relationship Id="rId1" Type="http://schemas.openxmlformats.org/officeDocument/2006/relationships/slideLayout" Target="../slideLayouts/slideLayout158.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0.xml"/><Relationship Id="rId1" Type="http://schemas.openxmlformats.org/officeDocument/2006/relationships/slideLayout" Target="../slideLayouts/slideLayout290.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1.xml"/><Relationship Id="rId1" Type="http://schemas.openxmlformats.org/officeDocument/2006/relationships/slideLayout" Target="../slideLayouts/slideLayout290.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29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3.xml"/><Relationship Id="rId1" Type="http://schemas.openxmlformats.org/officeDocument/2006/relationships/slideLayout" Target="../slideLayouts/slideLayout290.xml"/></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4.xml"/><Relationship Id="rId1" Type="http://schemas.openxmlformats.org/officeDocument/2006/relationships/slideLayout" Target="../slideLayouts/slideLayout290.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5.xml"/><Relationship Id="rId1" Type="http://schemas.openxmlformats.org/officeDocument/2006/relationships/slideLayout" Target="../slideLayouts/slideLayout290.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6.xml"/><Relationship Id="rId1" Type="http://schemas.openxmlformats.org/officeDocument/2006/relationships/slideLayout" Target="../slideLayouts/slideLayout29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7.xml"/><Relationship Id="rId1" Type="http://schemas.openxmlformats.org/officeDocument/2006/relationships/slideLayout" Target="../slideLayouts/slideLayout290.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8.xml"/><Relationship Id="rId1" Type="http://schemas.openxmlformats.org/officeDocument/2006/relationships/slideLayout" Target="../slideLayouts/slideLayout290.xml"/></Relationships>
</file>

<file path=ppt/slides/_rels/slide13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9.xml"/><Relationship Id="rId1" Type="http://schemas.openxmlformats.org/officeDocument/2006/relationships/slideLayout" Target="../slideLayouts/slideLayout290.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0.xml"/><Relationship Id="rId1" Type="http://schemas.openxmlformats.org/officeDocument/2006/relationships/slideLayout" Target="../slideLayouts/slideLayout290.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1.xml"/><Relationship Id="rId1" Type="http://schemas.openxmlformats.org/officeDocument/2006/relationships/slideLayout" Target="../slideLayouts/slideLayout290.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2.xml"/><Relationship Id="rId1" Type="http://schemas.openxmlformats.org/officeDocument/2006/relationships/slideLayout" Target="../slideLayouts/slideLayout290.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3.xml"/><Relationship Id="rId1" Type="http://schemas.openxmlformats.org/officeDocument/2006/relationships/slideLayout" Target="../slideLayouts/slideLayout290.xml"/></Relationships>
</file>

<file path=ppt/slides/_rels/slide13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4.xml"/><Relationship Id="rId1" Type="http://schemas.openxmlformats.org/officeDocument/2006/relationships/slideLayout" Target="../slideLayouts/slideLayout290.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5.xml"/><Relationship Id="rId1" Type="http://schemas.openxmlformats.org/officeDocument/2006/relationships/slideLayout" Target="../slideLayouts/slideLayout290.xml"/></Relationships>
</file>

<file path=ppt/slides/_rels/slide1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6.xml"/><Relationship Id="rId1" Type="http://schemas.openxmlformats.org/officeDocument/2006/relationships/slideLayout" Target="../slideLayouts/slideLayout29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58.xml"/></Relationships>
</file>

<file path=ppt/slides/_rels/slide1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29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8.xml"/><Relationship Id="rId1" Type="http://schemas.openxmlformats.org/officeDocument/2006/relationships/slideLayout" Target="../slideLayouts/slideLayout29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9.xml"/><Relationship Id="rId1" Type="http://schemas.openxmlformats.org/officeDocument/2006/relationships/slideLayout" Target="../slideLayouts/slideLayout290.xml"/></Relationships>
</file>

<file path=ppt/slides/_rels/slide14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0.xml"/><Relationship Id="rId1" Type="http://schemas.openxmlformats.org/officeDocument/2006/relationships/slideLayout" Target="../slideLayouts/slideLayout29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1.xml"/><Relationship Id="rId1" Type="http://schemas.openxmlformats.org/officeDocument/2006/relationships/slideLayout" Target="../slideLayouts/slideLayout290.xml"/></Relationships>
</file>

<file path=ppt/slides/_rels/slide1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2.xml"/><Relationship Id="rId1" Type="http://schemas.openxmlformats.org/officeDocument/2006/relationships/slideLayout" Target="../slideLayouts/slideLayout29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3.xml"/><Relationship Id="rId1" Type="http://schemas.openxmlformats.org/officeDocument/2006/relationships/slideLayout" Target="../slideLayouts/slideLayout29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4.xml"/><Relationship Id="rId1" Type="http://schemas.openxmlformats.org/officeDocument/2006/relationships/slideLayout" Target="../slideLayouts/slideLayout290.xml"/></Relationships>
</file>

<file path=ppt/slides/_rels/slide1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5.xml"/><Relationship Id="rId1" Type="http://schemas.openxmlformats.org/officeDocument/2006/relationships/slideLayout" Target="../slideLayouts/slideLayout290.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6.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7.xml"/><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8.xml"/><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9.xml"/><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0.xml"/><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1.xml"/><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2.xml"/><Relationship Id="rId1" Type="http://schemas.openxmlformats.org/officeDocument/2006/relationships/slideLayout" Target="../slideLayouts/slideLayout74.xml"/></Relationships>
</file>

<file path=ppt/slides/_rels/slide15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62.jpeg"/><Relationship Id="rId1" Type="http://schemas.openxmlformats.org/officeDocument/2006/relationships/slideLayout" Target="../slideLayouts/slideLayout171.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4.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4.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0.xml"/></Relationships>
</file>

<file path=ppt/slides/_rels/slide16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91.xml"/></Relationships>
</file>

<file path=ppt/slides/_rels/slide1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1.xml"/><Relationship Id="rId1" Type="http://schemas.openxmlformats.org/officeDocument/2006/relationships/slideLayout" Target="../slideLayouts/slideLayout102.xml"/><Relationship Id="rId5" Type="http://schemas.openxmlformats.org/officeDocument/2006/relationships/image" Target="../media/image170.jpeg"/><Relationship Id="rId4" Type="http://schemas.openxmlformats.org/officeDocument/2006/relationships/image" Target="../media/image1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2.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3.xml"/><Relationship Id="rId1" Type="http://schemas.openxmlformats.org/officeDocument/2006/relationships/slideLayout" Target="../slideLayouts/slideLayout120.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4.xml"/><Relationship Id="rId1" Type="http://schemas.openxmlformats.org/officeDocument/2006/relationships/slideLayout" Target="../slideLayouts/slideLayout120.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5.xml"/><Relationship Id="rId1" Type="http://schemas.openxmlformats.org/officeDocument/2006/relationships/slideLayout" Target="../slideLayouts/slideLayout2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6.xml"/><Relationship Id="rId1" Type="http://schemas.openxmlformats.org/officeDocument/2006/relationships/slideLayout" Target="../slideLayouts/slideLayout2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7.xml"/><Relationship Id="rId1" Type="http://schemas.openxmlformats.org/officeDocument/2006/relationships/slideLayout" Target="../slideLayouts/slideLayout224.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8.xml"/><Relationship Id="rId1" Type="http://schemas.openxmlformats.org/officeDocument/2006/relationships/slideLayout" Target="../slideLayouts/slideLayout224.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9.xml"/><Relationship Id="rId1" Type="http://schemas.openxmlformats.org/officeDocument/2006/relationships/slideLayout" Target="../slideLayouts/slideLayout2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0.xml"/><Relationship Id="rId1" Type="http://schemas.openxmlformats.org/officeDocument/2006/relationships/slideLayout" Target="../slideLayouts/slideLayout224.xml"/></Relationships>
</file>

<file path=ppt/slides/_rels/slide18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1.xml"/><Relationship Id="rId1" Type="http://schemas.openxmlformats.org/officeDocument/2006/relationships/slideLayout" Target="../slideLayouts/slideLayout224.xml"/></Relationships>
</file>

<file path=ppt/slides/_rels/slide1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2.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7.xml"/><Relationship Id="rId1" Type="http://schemas.openxmlformats.org/officeDocument/2006/relationships/slideLayout" Target="../slideLayouts/slideLayout212.xml"/><Relationship Id="rId4" Type="http://schemas.openxmlformats.org/officeDocument/2006/relationships/image" Target="../media/image181.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1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9.xml"/><Relationship Id="rId1" Type="http://schemas.openxmlformats.org/officeDocument/2006/relationships/slideLayout" Target="../slideLayouts/slideLayout157.xml"/><Relationship Id="rId4" Type="http://schemas.openxmlformats.org/officeDocument/2006/relationships/image" Target="../media/image183.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9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91.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79.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79.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7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79.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79.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7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7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7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7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7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79.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79.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7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79.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7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7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79.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79.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7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79.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79.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7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79.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79.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79.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7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79.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79.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7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0.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66.png"/><Relationship Id="rId2" Type="http://schemas.openxmlformats.org/officeDocument/2006/relationships/slideLayout" Target="../slideLayouts/slideLayout230.xml"/><Relationship Id="rId1" Type="http://schemas.openxmlformats.org/officeDocument/2006/relationships/tags" Target="../tags/tag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69.png"/><Relationship Id="rId2" Type="http://schemas.openxmlformats.org/officeDocument/2006/relationships/slideLayout" Target="../slideLayouts/slideLayout230.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68.png"/><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0.xml"/><Relationship Id="rId1" Type="http://schemas.openxmlformats.org/officeDocument/2006/relationships/tags" Target="../tags/tag4.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0.xml"/><Relationship Id="rId1" Type="http://schemas.openxmlformats.org/officeDocument/2006/relationships/tags" Target="../tags/tag5.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0.xml"/><Relationship Id="rId1" Type="http://schemas.openxmlformats.org/officeDocument/2006/relationships/tags" Target="../tags/tag6.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7.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65.xml"/><Relationship Id="rId7" Type="http://schemas.openxmlformats.org/officeDocument/2006/relationships/image" Target="../media/image76.png"/><Relationship Id="rId2" Type="http://schemas.openxmlformats.org/officeDocument/2006/relationships/slideLayout" Target="../slideLayouts/slideLayout257.xml"/><Relationship Id="rId1" Type="http://schemas.openxmlformats.org/officeDocument/2006/relationships/tags" Target="../tags/tag8.xml"/><Relationship Id="rId6" Type="http://schemas.microsoft.com/office/2007/relationships/hdphoto" Target="../media/hdphoto4.wdp"/><Relationship Id="rId5" Type="http://schemas.openxmlformats.org/officeDocument/2006/relationships/image" Target="../media/image75.png"/><Relationship Id="rId10" Type="http://schemas.microsoft.com/office/2007/relationships/hdphoto" Target="../media/hdphoto6.wdp"/><Relationship Id="rId4" Type="http://schemas.openxmlformats.org/officeDocument/2006/relationships/image" Target="../media/image74.jpg"/><Relationship Id="rId9"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66.xml"/><Relationship Id="rId7" Type="http://schemas.openxmlformats.org/officeDocument/2006/relationships/image" Target="../media/image80.png"/><Relationship Id="rId2" Type="http://schemas.openxmlformats.org/officeDocument/2006/relationships/slideLayout" Target="../slideLayouts/slideLayout257.xml"/><Relationship Id="rId1" Type="http://schemas.openxmlformats.org/officeDocument/2006/relationships/tags" Target="../tags/tag9.xml"/><Relationship Id="rId6" Type="http://schemas.microsoft.com/office/2007/relationships/hdphoto" Target="../media/hdphoto7.wdp"/><Relationship Id="rId11" Type="http://schemas.microsoft.com/office/2007/relationships/hdphoto" Target="../media/hdphoto6.wdp"/><Relationship Id="rId5" Type="http://schemas.openxmlformats.org/officeDocument/2006/relationships/image" Target="../media/image79.png"/><Relationship Id="rId10" Type="http://schemas.openxmlformats.org/officeDocument/2006/relationships/image" Target="../media/image77.png"/><Relationship Id="rId4" Type="http://schemas.openxmlformats.org/officeDocument/2006/relationships/image" Target="../media/image78.png"/><Relationship Id="rId9"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57.xml"/><Relationship Id="rId1" Type="http://schemas.openxmlformats.org/officeDocument/2006/relationships/tags" Target="../tags/tag10.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68.xml"/><Relationship Id="rId7" Type="http://schemas.openxmlformats.org/officeDocument/2006/relationships/image" Target="../media/image84.png"/><Relationship Id="rId12" Type="http://schemas.microsoft.com/office/2007/relationships/hdphoto" Target="../media/hdphoto11.wdp"/><Relationship Id="rId2" Type="http://schemas.openxmlformats.org/officeDocument/2006/relationships/slideLayout" Target="../slideLayouts/slideLayout257.xml"/><Relationship Id="rId1" Type="http://schemas.openxmlformats.org/officeDocument/2006/relationships/tags" Target="../tags/tag11.xml"/><Relationship Id="rId6" Type="http://schemas.microsoft.com/office/2007/relationships/hdphoto" Target="../media/hdphoto8.wdp"/><Relationship Id="rId11" Type="http://schemas.openxmlformats.org/officeDocument/2006/relationships/image" Target="../media/image86.png"/><Relationship Id="rId5" Type="http://schemas.openxmlformats.org/officeDocument/2006/relationships/image" Target="../media/image83.png"/><Relationship Id="rId10" Type="http://schemas.microsoft.com/office/2007/relationships/hdphoto" Target="../media/hdphoto10.wdp"/><Relationship Id="rId4" Type="http://schemas.openxmlformats.org/officeDocument/2006/relationships/image" Target="../media/image82.png"/><Relationship Id="rId9" Type="http://schemas.openxmlformats.org/officeDocument/2006/relationships/image" Target="../media/image85.png"/></Relationships>
</file>

<file path=ppt/slides/_rels/slide77.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11.wdp"/><Relationship Id="rId3" Type="http://schemas.openxmlformats.org/officeDocument/2006/relationships/notesSlide" Target="../notesSlides/notesSlide69.xml"/><Relationship Id="rId7" Type="http://schemas.openxmlformats.org/officeDocument/2006/relationships/image" Target="../media/image87.jpeg"/><Relationship Id="rId12" Type="http://schemas.openxmlformats.org/officeDocument/2006/relationships/image" Target="../media/image86.png"/><Relationship Id="rId2" Type="http://schemas.openxmlformats.org/officeDocument/2006/relationships/slideLayout" Target="../slideLayouts/slideLayout257.xml"/><Relationship Id="rId1" Type="http://schemas.openxmlformats.org/officeDocument/2006/relationships/tags" Target="../tags/tag12.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83.png"/><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9.wdp"/></Relationships>
</file>

<file path=ppt/slides/_rels/slide7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0.xml"/><Relationship Id="rId7" Type="http://schemas.openxmlformats.org/officeDocument/2006/relationships/image" Target="../media/image90.png"/><Relationship Id="rId2" Type="http://schemas.openxmlformats.org/officeDocument/2006/relationships/slideLayout" Target="../slideLayouts/slideLayout241.xml"/><Relationship Id="rId1" Type="http://schemas.openxmlformats.org/officeDocument/2006/relationships/tags" Target="../tags/tag13.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7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1.xml"/><Relationship Id="rId7" Type="http://schemas.openxmlformats.org/officeDocument/2006/relationships/image" Target="../media/image90.png"/><Relationship Id="rId2" Type="http://schemas.openxmlformats.org/officeDocument/2006/relationships/slideLayout" Target="../slideLayouts/slideLayout241.xml"/><Relationship Id="rId1" Type="http://schemas.openxmlformats.org/officeDocument/2006/relationships/tags" Target="../tags/tag14.xml"/><Relationship Id="rId6" Type="http://schemas.microsoft.com/office/2007/relationships/hdphoto" Target="../media/hdphoto12.wdp"/><Relationship Id="rId11" Type="http://schemas.openxmlformats.org/officeDocument/2006/relationships/image" Target="../media/image93.jpg"/><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88.jpg"/><Relationship Id="rId9"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notesSlide" Target="../notesSlides/notesSlide72.xml"/><Relationship Id="rId7" Type="http://schemas.openxmlformats.org/officeDocument/2006/relationships/image" Target="../media/image94.wmf"/><Relationship Id="rId2" Type="http://schemas.openxmlformats.org/officeDocument/2006/relationships/slideLayout" Target="../slideLayouts/slideLayout241.xml"/><Relationship Id="rId1" Type="http://schemas.openxmlformats.org/officeDocument/2006/relationships/tags" Target="../tags/tag15.xml"/><Relationship Id="rId6" Type="http://schemas.microsoft.com/office/2007/relationships/hdphoto" Target="../media/hdphoto12.wdp"/><Relationship Id="rId5" Type="http://schemas.openxmlformats.org/officeDocument/2006/relationships/image" Target="../media/image89.png"/><Relationship Id="rId10" Type="http://schemas.microsoft.com/office/2007/relationships/hdphoto" Target="../media/hdphoto14.wdp"/><Relationship Id="rId4" Type="http://schemas.openxmlformats.org/officeDocument/2006/relationships/image" Target="../media/image88.jpg"/><Relationship Id="rId9" Type="http://schemas.openxmlformats.org/officeDocument/2006/relationships/image" Target="../media/image96.png"/></Relationships>
</file>

<file path=ppt/slides/_rels/slide8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73.xml"/><Relationship Id="rId7" Type="http://schemas.openxmlformats.org/officeDocument/2006/relationships/image" Target="../media/image90.png"/><Relationship Id="rId2" Type="http://schemas.openxmlformats.org/officeDocument/2006/relationships/slideLayout" Target="../slideLayouts/slideLayout241.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8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74.xml"/><Relationship Id="rId7" Type="http://schemas.openxmlformats.org/officeDocument/2006/relationships/image" Target="../media/image97.png"/><Relationship Id="rId2" Type="http://schemas.openxmlformats.org/officeDocument/2006/relationships/slideLayout" Target="../slideLayouts/slideLayout241.xml"/><Relationship Id="rId1" Type="http://schemas.openxmlformats.org/officeDocument/2006/relationships/tags" Target="../tags/tag17.xml"/><Relationship Id="rId6" Type="http://schemas.microsoft.com/office/2007/relationships/hdphoto" Target="../media/hdphoto12.wdp"/><Relationship Id="rId5" Type="http://schemas.openxmlformats.org/officeDocument/2006/relationships/image" Target="../media/image89.png"/><Relationship Id="rId4" Type="http://schemas.openxmlformats.org/officeDocument/2006/relationships/image" Target="../media/image88.jpg"/></Relationships>
</file>

<file path=ppt/slides/_rels/slide8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75.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18.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 Id="rId9" Type="http://schemas.openxmlformats.org/officeDocument/2006/relationships/image" Target="../media/image101.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0.xml"/><Relationship Id="rId1" Type="http://schemas.openxmlformats.org/officeDocument/2006/relationships/tags" Target="../tags/tag19.xml"/><Relationship Id="rId6" Type="http://schemas.microsoft.com/office/2007/relationships/hdphoto" Target="../media/hdphoto18.wdp"/><Relationship Id="rId5" Type="http://schemas.openxmlformats.org/officeDocument/2006/relationships/image" Target="../media/image103.png"/><Relationship Id="rId4"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0.xml"/><Relationship Id="rId1" Type="http://schemas.openxmlformats.org/officeDocument/2006/relationships/tags" Target="../tags/tag20.xml"/><Relationship Id="rId6" Type="http://schemas.microsoft.com/office/2007/relationships/hdphoto" Target="../media/hdphoto19.wdp"/><Relationship Id="rId5" Type="http://schemas.openxmlformats.org/officeDocument/2006/relationships/image" Target="../media/image105.png"/><Relationship Id="rId4" Type="http://schemas.openxmlformats.org/officeDocument/2006/relationships/image" Target="../media/image10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microsoft.com/office/2007/relationships/hdphoto" Target="../media/hdphoto20.wdp"/><Relationship Id="rId2" Type="http://schemas.openxmlformats.org/officeDocument/2006/relationships/slideLayout" Target="../slideLayouts/slideLayout230.xml"/><Relationship Id="rId1" Type="http://schemas.openxmlformats.org/officeDocument/2006/relationships/tags" Target="../tags/tag21.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0.xml"/><Relationship Id="rId1" Type="http://schemas.openxmlformats.org/officeDocument/2006/relationships/tags" Target="../tags/tag22.xml"/><Relationship Id="rId5" Type="http://schemas.openxmlformats.org/officeDocument/2006/relationships/image" Target="../media/image101.jpeg"/><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0.xml"/><Relationship Id="rId1" Type="http://schemas.openxmlformats.org/officeDocument/2006/relationships/tags" Target="../tags/tag23.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0.xml"/><Relationship Id="rId1" Type="http://schemas.openxmlformats.org/officeDocument/2006/relationships/tags" Target="../tags/tag24.xml"/><Relationship Id="rId5" Type="http://schemas.openxmlformats.org/officeDocument/2006/relationships/image" Target="../media/image101.jpe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82.xml"/><Relationship Id="rId7" Type="http://schemas.microsoft.com/office/2007/relationships/hdphoto" Target="../media/hdphoto17.wdp"/><Relationship Id="rId2" Type="http://schemas.openxmlformats.org/officeDocument/2006/relationships/slideLayout" Target="../slideLayouts/slideLayout230.xml"/><Relationship Id="rId1" Type="http://schemas.openxmlformats.org/officeDocument/2006/relationships/tags" Target="../tags/tag25.xml"/><Relationship Id="rId6" Type="http://schemas.openxmlformats.org/officeDocument/2006/relationships/image" Target="../media/image99.png"/><Relationship Id="rId5" Type="http://schemas.microsoft.com/office/2007/relationships/hdphoto" Target="../media/hdphoto16.wdp"/><Relationship Id="rId4" Type="http://schemas.openxmlformats.org/officeDocument/2006/relationships/image" Target="../media/image98.png"/><Relationship Id="rId9" Type="http://schemas.openxmlformats.org/officeDocument/2006/relationships/image" Target="../media/image101.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5.xml"/><Relationship Id="rId1" Type="http://schemas.openxmlformats.org/officeDocument/2006/relationships/tags" Target="../tags/tag26.xml"/><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0.xml"/><Relationship Id="rId1" Type="http://schemas.openxmlformats.org/officeDocument/2006/relationships/tags" Target="../tags/tag27.xml"/><Relationship Id="rId5" Type="http://schemas.openxmlformats.org/officeDocument/2006/relationships/image" Target="../media/image109.jpeg"/><Relationship Id="rId4" Type="http://schemas.openxmlformats.org/officeDocument/2006/relationships/image" Target="../media/image108.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0.xml"/><Relationship Id="rId1" Type="http://schemas.openxmlformats.org/officeDocument/2006/relationships/tags" Target="../tags/tag28.xml"/><Relationship Id="rId5" Type="http://schemas.microsoft.com/office/2007/relationships/hdphoto" Target="../media/hdphoto21.wdp"/><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0.xml"/><Relationship Id="rId1" Type="http://schemas.openxmlformats.org/officeDocument/2006/relationships/tags" Target="../tags/tag29.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0.xml"/><Relationship Id="rId1" Type="http://schemas.openxmlformats.org/officeDocument/2006/relationships/tags" Target="../tags/tag30.xml"/><Relationship Id="rId5" Type="http://schemas.microsoft.com/office/2007/relationships/hdphoto" Target="../media/hdphoto21.wdp"/><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0.xml"/><Relationship Id="rId1" Type="http://schemas.openxmlformats.org/officeDocument/2006/relationships/tags" Target="../tags/tag31.xml"/><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microsoft.com/office/2007/relationships/hdphoto" Target="../media/hdphoto22.wdp"/><Relationship Id="rId2" Type="http://schemas.openxmlformats.org/officeDocument/2006/relationships/slideLayout" Target="../slideLayouts/slideLayout230.xml"/><Relationship Id="rId1" Type="http://schemas.openxmlformats.org/officeDocument/2006/relationships/tags" Target="../tags/tag32.xml"/><Relationship Id="rId6" Type="http://schemas.openxmlformats.org/officeDocument/2006/relationships/image" Target="../media/image112.png"/><Relationship Id="rId5" Type="http://schemas.microsoft.com/office/2007/relationships/hdphoto" Target="../media/hdphoto21.wdp"/><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0.xml"/><Relationship Id="rId1" Type="http://schemas.openxmlformats.org/officeDocument/2006/relationships/tags" Target="../tags/tag33.xml"/><Relationship Id="rId4" Type="http://schemas.openxmlformats.org/officeDocument/2006/relationships/image" Target="../media/image111.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0.xml"/><Relationship Id="rId1" Type="http://schemas.openxmlformats.org/officeDocument/2006/relationships/tags" Target="../tags/tag34.xml"/><Relationship Id="rId5" Type="http://schemas.microsoft.com/office/2007/relationships/hdphoto" Target="../media/hdphoto21.wdp"/><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4800" b="1" kern="0" dirty="0">
                <a:solidFill>
                  <a:srgbClr val="FFFFFF"/>
                </a:solidFill>
                <a:effectLst>
                  <a:glow rad="228600">
                    <a:srgbClr val="000000"/>
                  </a:glow>
                </a:effectLst>
                <a:latin typeface="Arial" panose="020B0604020202020204" pitchFamily="34" charset="0"/>
                <a:cs typeface="Arial" panose="020B0604020202020204" pitchFamily="34" charset="0"/>
              </a:rPr>
              <a:t>تحضير التلاميذ من قبل الملك</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120-137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يخدم المسيح التلاميذ الإثنا عشر بشكل خاص ليعدهم لخدمتهم بعد رحيله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لعازر</a:t>
            </a:r>
            <a:endPar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04BFD2CF-F474-4D6B-AC72-1CA3DBBA47A0}"/>
              </a:ext>
            </a:extLst>
          </p:cNvPr>
          <p:cNvSpPr txBox="1"/>
          <p:nvPr/>
        </p:nvSpPr>
        <p:spPr>
          <a:xfrm>
            <a:off x="376452" y="464051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أقام وليمة في مكان كريم (مت 8: 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2974FD-9330-4D93-81E3-8B37C5889CF8}"/>
              </a:ext>
            </a:extLst>
          </p:cNvPr>
          <p:cNvSpPr txBox="1"/>
          <p:nvPr/>
        </p:nvSpPr>
        <p:spPr>
          <a:xfrm>
            <a:off x="376452" y="367033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مات وحملته الملائكة إلى حضن إبراهيم (الفردوس، السماء)</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AA8EDB67-7BB6-48C4-8F3E-7703EF6B441A}"/>
              </a:ext>
            </a:extLst>
          </p:cNvPr>
          <p:cNvSpPr txBox="1"/>
          <p:nvPr/>
        </p:nvSpPr>
        <p:spPr>
          <a:xfrm>
            <a:off x="376452" y="516373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كان في تعزية</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2F03B29-43AE-380A-9A6D-18451B17BA7F}"/>
              </a:ext>
            </a:extLst>
          </p:cNvPr>
          <p:cNvSpPr txBox="1"/>
          <p:nvPr/>
        </p:nvSpPr>
        <p:spPr>
          <a:xfrm>
            <a:off x="376451" y="5686950"/>
            <a:ext cx="7772401" cy="954107"/>
          </a:xfrm>
          <a:prstGeom prst="rect">
            <a:avLst/>
          </a:prstGeom>
          <a:noFill/>
        </p:spPr>
        <p:txBody>
          <a:bodyPr wrap="square" rtlCol="0">
            <a:spAutoFit/>
          </a:bodyPr>
          <a:lstStyle/>
          <a:p>
            <a:pPr marL="287338" marR="0" lvl="0" indent="-277813"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لقد نال أشياء سيئة في حياته لكن ثقته في الله أدت إلى الراحة الأبدية</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558964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36358"/>
            <a:ext cx="8742947" cy="5838552"/>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269830" y="5374153"/>
            <a:ext cx="652582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 عن جهنم؟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ABF39153-C887-4FC7-A3E8-3A9C7728FB0D}"/>
              </a:ext>
            </a:extLst>
          </p:cNvPr>
          <p:cNvSpPr txBox="1"/>
          <p:nvPr/>
        </p:nvSpPr>
        <p:spPr>
          <a:xfrm>
            <a:off x="208547" y="1119354"/>
            <a:ext cx="875898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لا أحد يريد أن ينضم إليهم الأصدقاء/العائلة هناك</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198F1E9-A4D0-4290-A99C-DCABD79BAF54}"/>
              </a:ext>
            </a:extLst>
          </p:cNvPr>
          <p:cNvSpPr txBox="1"/>
          <p:nvPr/>
        </p:nvSpPr>
        <p:spPr>
          <a:xfrm>
            <a:off x="232260" y="1636048"/>
            <a:ext cx="87771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يدرك الجميع أنه لا يوجد فرصة ثانية</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DAE7506-7D94-4C01-84F2-D34B2C12790B}"/>
              </a:ext>
            </a:extLst>
          </p:cNvPr>
          <p:cNvSpPr txBox="1"/>
          <p:nvPr/>
        </p:nvSpPr>
        <p:spPr>
          <a:xfrm>
            <a:off x="430977" y="2158801"/>
            <a:ext cx="857838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لن يدعي أحد أنه ذهب إلى هناك بالخطأ</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0E572D9-4034-48CA-9F1F-7EB0D4AF8505}"/>
              </a:ext>
            </a:extLst>
          </p:cNvPr>
          <p:cNvSpPr txBox="1"/>
          <p:nvPr/>
        </p:nvSpPr>
        <p:spPr>
          <a:xfrm>
            <a:off x="208547" y="599028"/>
            <a:ext cx="875898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لم يتوقع معظمهم أبدًا أن ينتهي بهم الأمر هناك</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id="{D40B870C-DFC9-4B75-A087-AF66B3985CC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7235242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03E00-DBC3-45AA-A525-2D3825EBA3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455" y="152400"/>
            <a:ext cx="8762997" cy="65532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1603" y="152400"/>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لوقا 16: 31</a:t>
            </a:r>
            <a:endParaRPr kumimoji="0" lang="en-US" sz="2900" b="1" i="0" u="none" strike="noStrike" kern="1200" cap="none" spc="50" normalizeH="0" baseline="0" noProof="0" dirty="0">
              <a:ln w="9525" cmpd="sng">
                <a:solidFill>
                  <a:srgbClr val="5C2C04"/>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5852234" y="620723"/>
            <a:ext cx="3063166" cy="3426347"/>
            <a:chOff x="3352800" y="3124200"/>
            <a:chExt cx="2994260" cy="3048982"/>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994260" cy="3048982"/>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489560" y="4115782"/>
              <a:ext cx="2857500" cy="4655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تم تحذيرهم</a:t>
              </a:r>
              <a:endParaRPr kumimoji="0" lang="en-US" sz="2800" b="1" i="0" u="none" strike="noStrike" kern="1200" cap="none" spc="50" normalizeH="0" baseline="0" noProof="0" dirty="0">
                <a:ln w="9525" cmpd="sng">
                  <a:solidFill>
                    <a:srgbClr val="F79646">
                      <a:lumMod val="75000"/>
                    </a:srgbClr>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E7AEA690-7889-4CEF-ACA7-50666CC930C5}"/>
              </a:ext>
            </a:extLst>
          </p:cNvPr>
          <p:cNvSpPr txBox="1"/>
          <p:nvPr/>
        </p:nvSpPr>
        <p:spPr>
          <a:xfrm>
            <a:off x="693057" y="4427589"/>
            <a:ext cx="822234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الكتاب المقدس تحذير كافي</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1322559-968F-40AC-A6AF-7158288445CB}"/>
              </a:ext>
            </a:extLst>
          </p:cNvPr>
          <p:cNvSpPr txBox="1"/>
          <p:nvPr/>
        </p:nvSpPr>
        <p:spPr>
          <a:xfrm>
            <a:off x="693057" y="4950809"/>
            <a:ext cx="822234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حتى المعجزات لا تقنع القلب القاسي</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1A3F07A-7091-4FF3-A9F4-CFD144979FE4}"/>
              </a:ext>
            </a:extLst>
          </p:cNvPr>
          <p:cNvSpPr txBox="1"/>
          <p:nvPr/>
        </p:nvSpPr>
        <p:spPr>
          <a:xfrm>
            <a:off x="1143001" y="5507331"/>
            <a:ext cx="73152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يوحنا 11: 43-46، 53 (لعازر)</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2E55E93-751A-4D77-BFC2-8E38EF54911C}"/>
              </a:ext>
            </a:extLst>
          </p:cNvPr>
          <p:cNvSpPr txBox="1"/>
          <p:nvPr/>
        </p:nvSpPr>
        <p:spPr>
          <a:xfrm>
            <a:off x="1142999" y="6046458"/>
            <a:ext cx="73152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متى 28: 11-15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8232596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2385913" y="4967316"/>
            <a:ext cx="6525827"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                                    عن                                        التوبة / الإيمان؟</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E3843D1-4C07-4CD9-B2F7-94F7D9E2138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98093" l="0" r="100000">
                        <a14:foregroundMark x1="11294" y1="89918" x2="24846" y2="94823"/>
                        <a14:foregroundMark x1="24846" y1="94823" x2="66324" y2="93460"/>
                        <a14:foregroundMark x1="66324" y1="93460" x2="89117" y2="98365"/>
                        <a14:foregroundMark x1="89117" y1="98365" x2="94456" y2="94278"/>
                      </a14:backgroundRemoval>
                    </a14:imgEffect>
                  </a14:imgLayer>
                </a14:imgProps>
              </a:ext>
              <a:ext uri="{28A0092B-C50C-407E-A947-70E740481C1C}">
                <a14:useLocalDpi xmlns:a14="http://schemas.microsoft.com/office/drawing/2010/main"/>
              </a:ext>
            </a:extLst>
          </a:blip>
          <a:srcRect/>
          <a:stretch/>
        </p:blipFill>
        <p:spPr>
          <a:xfrm>
            <a:off x="232260" y="4850428"/>
            <a:ext cx="2667000" cy="200757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BF39153-C887-4FC7-A3E8-3A9C7728FB0D}"/>
              </a:ext>
            </a:extLst>
          </p:cNvPr>
          <p:cNvSpPr txBox="1"/>
          <p:nvPr/>
        </p:nvSpPr>
        <p:spPr>
          <a:xfrm>
            <a:off x="208548" y="899948"/>
            <a:ext cx="6231594"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متى 4: 17 (يسوع)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198F1E9-A4D0-4290-A99C-DCABD79BAF54}"/>
              </a:ext>
            </a:extLst>
          </p:cNvPr>
          <p:cNvSpPr txBox="1"/>
          <p:nvPr/>
        </p:nvSpPr>
        <p:spPr>
          <a:xfrm>
            <a:off x="192506" y="1956770"/>
            <a:ext cx="628861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17: 30-31 (الرسول بولس)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0E572D9-4034-48CA-9F1F-7EB0D4AF8505}"/>
              </a:ext>
            </a:extLst>
          </p:cNvPr>
          <p:cNvSpPr txBox="1"/>
          <p:nvPr/>
        </p:nvSpPr>
        <p:spPr>
          <a:xfrm>
            <a:off x="208548" y="379622"/>
            <a:ext cx="619951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متى 3: 2 (يوحنا المعمدان)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AA8B6C-C1DB-4350-8101-CA7320D35A8C}"/>
              </a:ext>
            </a:extLst>
          </p:cNvPr>
          <p:cNvSpPr txBox="1"/>
          <p:nvPr/>
        </p:nvSpPr>
        <p:spPr>
          <a:xfrm>
            <a:off x="152400" y="2603612"/>
            <a:ext cx="5876949" cy="95410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1) التوبة هي تغيير الفكر ...</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عن الخطية وعواقبها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DCF93E3-0243-42CD-BE3E-3E6D88DAE9CC}"/>
              </a:ext>
            </a:extLst>
          </p:cNvPr>
          <p:cNvSpPr txBox="1"/>
          <p:nvPr/>
        </p:nvSpPr>
        <p:spPr>
          <a:xfrm>
            <a:off x="278031" y="4048780"/>
            <a:ext cx="575131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2) يترتب على التوبة تغيير في السلوك</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1E095155-0C42-48D7-A17A-A7E30B2ADF03}"/>
              </a:ext>
            </a:extLst>
          </p:cNvPr>
          <p:cNvGrpSpPr/>
          <p:nvPr/>
        </p:nvGrpSpPr>
        <p:grpSpPr>
          <a:xfrm>
            <a:off x="6307254" y="228600"/>
            <a:ext cx="2923259" cy="2903127"/>
            <a:chOff x="3659516" y="3589794"/>
            <a:chExt cx="2857500" cy="2583387"/>
          </a:xfrm>
        </p:grpSpPr>
        <p:sp>
          <p:nvSpPr>
            <p:cNvPr id="15" name="Explosion: 8 Points 14">
              <a:extLst>
                <a:ext uri="{FF2B5EF4-FFF2-40B4-BE49-F238E27FC236}">
                  <a16:creationId xmlns:a16="http://schemas.microsoft.com/office/drawing/2014/main" id="{645EA54D-E578-4B8B-A3E9-11EB7354695A}"/>
                </a:ext>
              </a:extLst>
            </p:cNvPr>
            <p:cNvSpPr/>
            <p:nvPr/>
          </p:nvSpPr>
          <p:spPr>
            <a:xfrm>
              <a:off x="3829474" y="3589794"/>
              <a:ext cx="2517585" cy="2583387"/>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15C6129-403C-453F-AA07-8E3072B6CB57}"/>
                </a:ext>
              </a:extLst>
            </p:cNvPr>
            <p:cNvSpPr txBox="1"/>
            <p:nvPr/>
          </p:nvSpPr>
          <p:spPr>
            <a:xfrm>
              <a:off x="3659516" y="4345458"/>
              <a:ext cx="2857500" cy="8490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mn-ea"/>
                  <a:cs typeface="Arial" panose="020B0604020202020204" pitchFamily="34" charset="0"/>
                  <a:sym typeface="Wingdings"/>
                </a:rPr>
                <a:t>عبرانيين             9: 27</a:t>
              </a:r>
              <a:endParaRPr kumimoji="0" lang="en-US" sz="2800" b="1" i="0" u="none" strike="noStrike" kern="1200" cap="none" spc="50" normalizeH="0" baseline="0" noProof="0" dirty="0">
                <a:ln w="9525" cmpd="sng">
                  <a:solidFill>
                    <a:srgbClr val="C00000"/>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18C03F68-BA97-4182-B4DD-CAE3CC88A3DF}"/>
              </a:ext>
            </a:extLst>
          </p:cNvPr>
          <p:cNvSpPr txBox="1"/>
          <p:nvPr/>
        </p:nvSpPr>
        <p:spPr>
          <a:xfrm>
            <a:off x="208548" y="1423370"/>
            <a:ext cx="6231594"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 2: 38 (بطرس)</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2BE6E8A2-4A00-49BF-8493-FBB79BF06A61}"/>
              </a:ext>
            </a:extLst>
          </p:cNvPr>
          <p:cNvSpPr txBox="1"/>
          <p:nvPr/>
        </p:nvSpPr>
        <p:spPr>
          <a:xfrm>
            <a:off x="182193" y="3441831"/>
            <a:ext cx="545660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عمن هو يسوع وعمله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2769147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11" grpId="0"/>
      <p:bldP spid="13" grpId="0"/>
      <p:bldP spid="17" grpId="0"/>
      <p:bldP spid="2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 </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b="1" dirty="0">
                <a:latin typeface="Arial" panose="020B0604020202020204" pitchFamily="34" charset="0"/>
                <a:ea typeface="ＭＳ Ｐゴシック" charset="0"/>
                <a:cs typeface="Arial" panose="020B0604020202020204" pitchFamily="34" charset="0"/>
              </a:rPr>
              <a:t>نقل الى الفردوس </a:t>
            </a:r>
            <a:r>
              <a:rPr lang="en-US" sz="3600" b="1" dirty="0">
                <a:latin typeface="Arial" panose="020B0604020202020204" pitchFamily="34" charset="0"/>
                <a:ea typeface="ＭＳ Ｐゴシック" charset="0"/>
                <a:cs typeface="Arial" panose="020B0604020202020204" pitchFamily="34" charset="0"/>
              </a:rPr>
              <a:t>(Paradise)</a:t>
            </a:r>
            <a:endParaRPr lang="en-US" sz="4000" b="1" dirty="0">
              <a:latin typeface="Arial" panose="020B0604020202020204" pitchFamily="34" charset="0"/>
              <a:ea typeface="ＭＳ Ｐゴシック" charset="0"/>
              <a:cs typeface="Arial" panose="020B0604020202020204" pitchFamily="34"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النعيم</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4788024"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رؤيا يوحنَّا 20: 14-15</a:t>
            </a:r>
            <a:endParaRPr kumimoji="0" lang="en-US" sz="2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1بطرس 3: 18-20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0416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أنهم يمكن لهم أن يكرهوا التعاليم الفريسية بدون كره الفريسيين أنفسهم ليؤكد أن فكر التلاميذ ضدهم لن يمنع أي شخص من المجيء إلى المسيح أو يحدد قدرتهم لمسامحة مؤمن آخر</a:t>
            </a:r>
          </a:p>
        </p:txBody>
      </p:sp>
    </p:spTree>
    <p:extLst>
      <p:ext uri="{BB962C8B-B14F-4D97-AF65-F5344CB8AC3E}">
        <p14:creationId xmlns:p14="http://schemas.microsoft.com/office/powerpoint/2010/main" val="643302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تعليمات بخصوص الخدمة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7-10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ذكر المسيح تلاميذه أن المسؤولية تجاهه كخدام للسيد لا تتحقق أبداً حتى يدركوا أن الطاعة هي واجبهم الأدنى تجاه المسيح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52586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إقامة لعازر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1-54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اقام يسوع لعازر من الموت حتى يعلم أن القيامة والحياة موجودتان فيه فقط وليس في برنامج الله بشكل جزئي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1159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معجزة الإسترداد</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1-44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 المسيح حياة لعازر ليؤكد إيمان هؤلاء الذين سبق أن آمنوا به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903952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يقيم لعازر</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11: 1-12: 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cs typeface="Arial" panose="020B0604020202020204" pitchFamily="34" charset="0"/>
              </a:rPr>
              <a:t>يسوع          يقيم           لعازر         (يوحنا 11)</a:t>
            </a:r>
            <a:endParaRPr lang="en-US" sz="1800" dirty="0">
              <a:effectLst>
                <a:glow rad="1270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300032" y="3431294"/>
            <a:ext cx="2035644"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عنيا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بيرية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نهر الأردن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السامرة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بحر الملح</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0901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7372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771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2762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175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969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3597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9419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يسوع           يقيم            لعازر         (يوحنا 11)</a:t>
            </a:r>
            <a:endParaRPr lang="en-US" sz="1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عنيا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بيرية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نهر الأردن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3025967"/>
            <a:ext cx="2463968"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السامرة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بحر الملح</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يسوع           يقيم            لعازر         (يوحنا 11)</a:t>
            </a:r>
            <a:endParaRPr lang="en-US" sz="1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0</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8</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اليهودية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بيت عنيا</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بيرية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نهر الأردن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0</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5</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ميل</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11"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3025967"/>
            <a:ext cx="2463968"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defRPr/>
            </a:pPr>
            <a:endParaRPr lang="en-US" sz="2400">
              <a:solidFill>
                <a:srgbClr val="000000"/>
              </a:solidFill>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السامرة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بحر الملح</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0845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13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08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475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6901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5992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74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3811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5951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5309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591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6548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5395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422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0630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3010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3462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091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9651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4458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14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4905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5039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023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336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2356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240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يسوع يقيم لعازر</a:t>
            </a:r>
            <a:endParaRPr lang="zh-CN" altLang="en-US" sz="2000"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أورشليم</a:t>
            </a:r>
            <a:endParaRPr lang="zh-CN" altLang="en-US" sz="2800"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اليهودية</a:t>
            </a:r>
            <a:endParaRPr lang="zh-CN" altLang="en-US" sz="2800"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بيت عنيا</a:t>
            </a:r>
            <a:endParaRPr lang="zh-CN" altLang="en-US" sz="28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بيرية</a:t>
            </a:r>
            <a:endParaRPr lang="zh-CN" altLang="en-US" sz="2800" dirty="0">
              <a:latin typeface="Arial" panose="020B0604020202020204" pitchFamily="34" charset="0"/>
              <a:cs typeface="Arial" panose="020B0604020202020204" pitchFamily="34" charset="0"/>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24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نهر الأردن</a:t>
            </a:r>
            <a:endParaRPr lang="zh-CN" altLang="en-US" sz="2000" dirty="0">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ميل 5</a:t>
            </a:r>
            <a:endParaRPr lang="zh-CN" altLang="en-US" sz="2800" dirty="0">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كم 8</a:t>
            </a:r>
            <a:endParaRPr lang="zh-CN" altLang="en-US" sz="2800" dirty="0">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البحر الميت</a:t>
            </a:r>
            <a:endParaRPr lang="zh-CN" altLang="en-US" sz="2800" dirty="0">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391886" y="609600"/>
            <a:ext cx="3799114" cy="853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السامرة</a:t>
            </a:r>
            <a:endParaRPr lang="zh-CN" altLang="en-US" sz="2800" dirty="0">
              <a:latin typeface="Arial" panose="020B0604020202020204" pitchFamily="34" charset="0"/>
              <a:cs typeface="Arial" panose="020B0604020202020204" pitchFamily="34" charset="0"/>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أفرايم</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ar-JO" sz="6000" dirty="0">
                <a:ea typeface="Osaka" charset="0"/>
                <a:cs typeface="Arial" panose="020B0604020202020204" pitchFamily="34" charset="0"/>
              </a:rPr>
              <a:t>لوقا 15: 7</a:t>
            </a:r>
            <a:endParaRPr lang="en-US" sz="6000" dirty="0">
              <a:ea typeface="Osaka" charset="0"/>
              <a:cs typeface="Arial" panose="020B0604020202020204" pitchFamily="34" charset="0"/>
            </a:endParaRP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أقول لكم إنه هكذا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يكون فرح في السماء</a:t>
            </a:r>
            <a:br>
              <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بخاطئ واحد</a:t>
            </a:r>
          </a:p>
          <a:p>
            <a:pPr marL="0" marR="0" lvl="0" indent="0" algn="ctr" defTabSz="914400" rtl="0" eaLnBrk="0" fontAlgn="base" latinLnBrk="0" hangingPunct="0">
              <a:lnSpc>
                <a:spcPct val="80000"/>
              </a:lnSpc>
              <a:spcBef>
                <a:spcPct val="0"/>
              </a:spcBef>
              <a:spcAft>
                <a:spcPct val="0"/>
              </a:spcAft>
              <a:buClrTx/>
              <a:buSzTx/>
              <a:buFontTx/>
              <a:buNone/>
              <a:tabLst/>
              <a:defRPr/>
            </a:pPr>
            <a:r>
              <a:rPr lang="ar-JO" sz="2800" dirty="0">
                <a:solidFill>
                  <a:srgbClr val="FFFF00"/>
                </a:solidFill>
                <a:latin typeface="Arial" panose="020B0604020202020204" pitchFamily="34" charset="0"/>
                <a:ea typeface="Osaka" charset="0"/>
                <a:cs typeface="Arial" panose="020B0604020202020204" pitchFamily="34" charset="0"/>
              </a:rPr>
              <a:t>يتوب</a:t>
            </a:r>
            <a:br>
              <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أكثر من 99 باراً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لا يحتاجون إلى توبة</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240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يسوع يقيم لعازر</a:t>
            </a:r>
            <a:endParaRPr lang="zh-CN" altLang="en-US" sz="2000"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أورشليم</a:t>
            </a:r>
            <a:endParaRPr lang="zh-CN" altLang="en-US" sz="2800"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اليهودية</a:t>
            </a:r>
            <a:endParaRPr lang="zh-CN" altLang="en-US" sz="2800"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بيت عنيا</a:t>
            </a:r>
            <a:endParaRPr lang="zh-CN" altLang="en-US" sz="28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بيرية</a:t>
            </a:r>
            <a:endParaRPr lang="zh-CN" altLang="en-US" sz="2800" dirty="0">
              <a:latin typeface="Arial" panose="020B0604020202020204" pitchFamily="34" charset="0"/>
              <a:cs typeface="Arial" panose="020B0604020202020204" pitchFamily="34" charset="0"/>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24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نهر الأردن</a:t>
            </a:r>
            <a:endParaRPr lang="zh-CN" altLang="en-US" sz="2000" dirty="0">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ميل 5</a:t>
            </a:r>
            <a:endParaRPr lang="zh-CN" altLang="en-US" sz="2800" dirty="0">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كم 8</a:t>
            </a:r>
            <a:endParaRPr lang="zh-CN" altLang="en-US" sz="2800" dirty="0">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البحر الميت</a:t>
            </a:r>
            <a:endParaRPr lang="zh-CN" altLang="en-US" sz="2800" dirty="0">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السامرة</a:t>
            </a:r>
            <a:endParaRPr lang="zh-CN" altLang="en-US" sz="2800" dirty="0">
              <a:latin typeface="Arial" panose="020B0604020202020204" pitchFamily="34" charset="0"/>
              <a:cs typeface="Arial" panose="020B0604020202020204" pitchFamily="34" charset="0"/>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أفرايم</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ar-JO" sz="4000" dirty="0">
                <a:solidFill>
                  <a:srgbClr val="FFFFFF"/>
                </a:solidFill>
                <a:effectLst>
                  <a:glow rad="139700">
                    <a:schemeClr val="tx1">
                      <a:alpha val="90000"/>
                    </a:schemeClr>
                  </a:glow>
                </a:effectLst>
                <a:cs typeface="Arial" panose="020B0604020202020204" pitchFamily="34" charset="0"/>
              </a:rPr>
              <a:t>يسوع، مريم ومرثا (يوحنا 11)</a:t>
            </a:r>
            <a:endParaRPr lang="en-US" sz="4000" dirty="0">
              <a:solidFill>
                <a:srgbClr val="FFFFFF"/>
              </a:solidFill>
              <a:effectLst>
                <a:glow rad="139700">
                  <a:schemeClr val="tx1">
                    <a:alpha val="90000"/>
                  </a:schemeClr>
                </a:glow>
              </a:effectLst>
              <a:cs typeface="Arial" panose="020B0604020202020204" pitchFamily="34" charset="0"/>
            </a:endParaRP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أحب يسوع هاتين الأختين اللتان عاشتا في بيت عنيا قرب أورشليم (11: 5)</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لقد آمنتا به قبلاً (اعتباره رب 11: 3، 11: 27)</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مسحته مريم لاحقاً لدفنه في عبادة (11: 2، 12: 1-8)</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مرثا (يوحنا 11)</a:t>
            </a:r>
            <a:endParaRPr lang="en-US" dirty="0">
              <a:solidFill>
                <a:srgbClr val="FFFFFF"/>
              </a:solidFill>
              <a:effectLst>
                <a:glow rad="139700">
                  <a:schemeClr val="tx1">
                    <a:alpha val="90000"/>
                  </a:schemeClr>
                </a:glow>
              </a:effectLst>
              <a:cs typeface="Arial" panose="020B0604020202020204" pitchFamily="34" charset="0"/>
            </a:endParaRPr>
          </a:p>
        </p:txBody>
      </p:sp>
    </p:spTree>
    <p:extLst>
      <p:ext uri="{BB962C8B-B14F-4D97-AF65-F5344CB8AC3E}">
        <p14:creationId xmlns:p14="http://schemas.microsoft.com/office/powerpoint/2010/main" val="42893178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مريم (يوحنا 11)</a:t>
            </a:r>
            <a:endParaRPr lang="en-US" dirty="0">
              <a:solidFill>
                <a:srgbClr val="FFFFFF"/>
              </a:solidFill>
              <a:effectLst>
                <a:glow rad="139700">
                  <a:schemeClr val="tx1">
                    <a:alpha val="90000"/>
                  </a:schemeClr>
                </a:glow>
              </a:effectLst>
              <a:cs typeface="Arial" panose="020B0604020202020204" pitchFamily="34" charset="0"/>
            </a:endParaRPr>
          </a:p>
        </p:txBody>
      </p:sp>
      <p:pic>
        <p:nvPicPr>
          <p:cNvPr id="526338" name="Picture 2" descr="Screen Shot 2013-03-18 at 7.49.05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29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مثل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الدرهم المفقود</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224585" y="5300670"/>
            <a:ext cx="6919415" cy="70785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rPr>
              <a:t>لوقا 15: 8-10</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مرثا ومريم (يوحنا 11)</a:t>
            </a:r>
            <a:endParaRPr lang="en-US" dirty="0">
              <a:solidFill>
                <a:srgbClr val="FFFFFF"/>
              </a:solidFill>
              <a:effectLst>
                <a:glow rad="139700">
                  <a:schemeClr val="tx1">
                    <a:alpha val="90000"/>
                  </a:schemeClr>
                </a:glow>
              </a:effectLst>
              <a:cs typeface="Arial" panose="020B0604020202020204" pitchFamily="34" charset="0"/>
            </a:endParaRPr>
          </a:p>
        </p:txBody>
      </p:sp>
    </p:spTree>
    <p:extLst>
      <p:ext uri="{BB962C8B-B14F-4D97-AF65-F5344CB8AC3E}">
        <p14:creationId xmlns:p14="http://schemas.microsoft.com/office/powerpoint/2010/main" val="35184775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158070746"/>
              </p:ext>
            </p:extLst>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الموضوع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مرثا</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مريم</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السعي نحو يسوع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dirty="0">
                          <a:solidFill>
                            <a:schemeClr val="bg1"/>
                          </a:solidFill>
                        </a:rPr>
                        <a:t>ذهبت على الفور لتجد يسوع (20 أ)</a:t>
                      </a:r>
                      <a:br>
                        <a:rPr lang="en-US" sz="2400" b="1" dirty="0">
                          <a:solidFill>
                            <a:schemeClr val="bg1"/>
                          </a:solidFill>
                        </a:rPr>
                      </a:br>
                      <a:r>
                        <a:rPr lang="ar-JO" sz="2400" b="1" dirty="0">
                          <a:solidFill>
                            <a:schemeClr val="bg1"/>
                          </a:solidFill>
                        </a:rPr>
                        <a:t> - خاصًا كفاعل</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أجلت</a:t>
                      </a:r>
                      <a:r>
                        <a:rPr lang="ar-JO" sz="2400" b="1" i="0" baseline="0" dirty="0">
                          <a:solidFill>
                            <a:schemeClr val="bg1"/>
                          </a:solidFill>
                          <a:effectLst/>
                          <a:latin typeface="Arial" panose="020B0604020202020204" pitchFamily="34" charset="0"/>
                          <a:ea typeface="ＭＳ 明朝"/>
                          <a:cs typeface="Arial" panose="020B0604020202020204" pitchFamily="34" charset="0"/>
                        </a:rPr>
                        <a:t> وبقيت في البيت (20ب) ومن ثم بشكل علني (29) مع مشاعر أكبر</a:t>
                      </a: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الكلمات إلى يسوع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لوم مع إيمان (21)</a:t>
                      </a:r>
                    </a:p>
                    <a:p>
                      <a:pPr algn="ctr" rtl="1">
                        <a:spcAft>
                          <a:spcPts val="0"/>
                        </a:spcAft>
                      </a:pPr>
                      <a:r>
                        <a:rPr lang="en-US" sz="24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لوم مع سجود (32)</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pPr algn="ctr" rtl="1"/>
                      <a:r>
                        <a:rPr lang="ar-JO" sz="2400" b="1" i="0" baseline="0" dirty="0">
                          <a:solidFill>
                            <a:schemeClr val="bg1"/>
                          </a:solidFill>
                          <a:latin typeface="Arial" panose="020B0604020202020204" pitchFamily="34" charset="0"/>
                          <a:cs typeface="Arial" panose="020B0604020202020204" pitchFamily="34" charset="0"/>
                        </a:rPr>
                        <a:t>كلمات الشك</a:t>
                      </a:r>
                      <a:endParaRPr lang="en-US" sz="2400" b="1" i="0" dirty="0">
                        <a:solidFill>
                          <a:schemeClr val="bg1"/>
                        </a:solidFill>
                        <a:latin typeface="Arial" panose="020B0604020202020204" pitchFamily="34" charset="0"/>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لم</a:t>
                      </a:r>
                      <a:r>
                        <a:rPr lang="ar-JO" sz="2400" b="1" i="0" baseline="0" dirty="0">
                          <a:solidFill>
                            <a:schemeClr val="bg1"/>
                          </a:solidFill>
                          <a:effectLst/>
                          <a:latin typeface="Arial" panose="020B0604020202020204" pitchFamily="34" charset="0"/>
                          <a:ea typeface="ＭＳ 明朝"/>
                          <a:cs typeface="Arial" panose="020B0604020202020204" pitchFamily="34" charset="0"/>
                        </a:rPr>
                        <a:t> ترى أملاً في إقامة فورية       (24، 39)</a:t>
                      </a:r>
                      <a:r>
                        <a:rPr lang="en-US" sz="24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لا يوجد</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a:spLocks noChangeArrowheads="1"/>
          </p:cNvSpPr>
          <p:nvPr/>
        </p:nvSpPr>
        <p:spPr bwMode="auto">
          <a:xfrm>
            <a:off x="1534319" y="1373188"/>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3445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graphicFrame>
        <p:nvGraphicFramePr>
          <p:cNvPr id="72825" name="Group 121"/>
          <p:cNvGraphicFramePr>
            <a:graphicFrameLocks noGrp="1"/>
          </p:cNvGraphicFramePr>
          <p:nvPr>
            <p:extLst>
              <p:ext uri="{D42A27DB-BD31-4B8C-83A1-F6EECF244321}">
                <p14:modId xmlns:p14="http://schemas.microsoft.com/office/powerpoint/2010/main" val="2065577865"/>
              </p:ext>
            </p:extLst>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الموضوع</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مرثا</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مريم</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رد يسوع</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اختبر إيمانها ما إذا كان بإمكانه إقامة لعازر (23)، وادعى أنه القيامة والحياة (25)، وسألها عما إذا كانت تؤمن (26)</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لم يمتحن إيمانها – بل سأل عن مكان الجسد</a:t>
                      </a:r>
                      <a:r>
                        <a:rPr lang="ar-JO" sz="2000" b="1" i="0" baseline="0" dirty="0">
                          <a:solidFill>
                            <a:schemeClr val="bg1"/>
                          </a:solidFill>
                          <a:effectLst/>
                          <a:latin typeface="Arial" panose="020B0604020202020204" pitchFamily="34" charset="0"/>
                          <a:ea typeface="ＭＳ 明朝"/>
                          <a:cs typeface="Arial" panose="020B0604020202020204" pitchFamily="34" charset="0"/>
                        </a:rPr>
                        <a:t> (34) ثم بكى (35)</a:t>
                      </a:r>
                      <a:r>
                        <a:rPr lang="en-US" sz="20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إعلانات</a:t>
                      </a:r>
                      <a:r>
                        <a:rPr lang="ar-JO" sz="2000" b="1" i="0" baseline="0" dirty="0">
                          <a:solidFill>
                            <a:schemeClr val="bg1"/>
                          </a:solidFill>
                          <a:effectLst/>
                          <a:latin typeface="Arial" panose="020B0604020202020204" pitchFamily="34" charset="0"/>
                          <a:ea typeface="ＭＳ 明朝"/>
                          <a:cs typeface="Arial" panose="020B0604020202020204" pitchFamily="34" charset="0"/>
                        </a:rPr>
                        <a:t> الإيمان في المسيح</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مرتين: يمكن للمسيح أن يشفي (21) و"أنت المسيح ... ابن الله ... من الله" (27)</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لا تصريحات</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نقص الإيمان</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ولا يزال الشك يشكو من رائحة الجسد (39) فيما لم يلاحظ رد فعل من يواسيها</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جاء كثيرون من الذين آمنوا (45) لكن بعضاً منهم خانوا يسوع وأخبروا الفريسيين (46)</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8" name="Rectangle 7"/>
          <p:cNvSpPr>
            <a:spLocks noChangeArrowheads="1"/>
          </p:cNvSpPr>
          <p:nvPr/>
        </p:nvSpPr>
        <p:spPr bwMode="auto">
          <a:xfrm>
            <a:off x="-15875" y="1141412"/>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52559"/>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52525"/>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 name="Rectangle 26"/>
          <p:cNvSpPr>
            <a:spLocks noChangeArrowheads="1"/>
          </p:cNvSpPr>
          <p:nvPr/>
        </p:nvSpPr>
        <p:spPr bwMode="auto">
          <a:xfrm>
            <a:off x="-42863" y="2828926"/>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14684"/>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14684"/>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894262"/>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59337"/>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59371"/>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لا.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2800" b="1" dirty="0">
                <a:solidFill>
                  <a:srgbClr val="000066"/>
                </a:solidFill>
                <a:latin typeface="Times"/>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b="1" dirty="0">
                <a:solidFill>
                  <a:srgbClr val="000066"/>
                </a:solidFill>
                <a:latin typeface="Times"/>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b="1" dirty="0">
                <a:solidFill>
                  <a:srgbClr val="000066"/>
                </a:solidFill>
                <a:latin typeface="Times"/>
                <a:cs typeface="Times"/>
              </a:rPr>
              <a:t>المقدسة</a:t>
            </a:r>
            <a:endParaRPr kumimoji="0" lang="en-US"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2. صراع حول المعجزة</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45-54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معجزة استرداد لعازر أنتجت تأكيداً على إيمان التلاميذ ومؤمنين جدد عديدين ورفض أوسع للمسيح في التخطيط لموته من قبل القادة الدينيين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68679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تعليمات بخصوص الشكر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11-19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يثني المسيح على الأبرص المطهر لشكره ويدين التسعة برص المطهرين الآخرين على افتقارهم إلى المديونية ليذكر تلاميذه بمديونيتهم له ويظهر التباين مع رفض إسرائيل لبركته بالإمتنان الذي كان يجب على الأمة إظهاره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03399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تعليمات بخصوص مجيئه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20-37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أنه على الرغم من وجود الملكوت والملك بينهم لكنه رُفض وسيعود ثانية بشكل فجائي لدينونة إسرائيل في مجيئه الثاني ليزيل غير المخلصين من الأرض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6690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18: 1-14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الشعب يجب أن يثابر في الصلاة لأجل الملكوت على الرغم من تأجيله وكل شخص يثق في تدبير الله للخطية فيه كحمل الله أن يقدم الصلاة المقبولة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6189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الطلاق</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1-12، مرقس 10: 1-12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الإستثناء الوحيد لحظر الله للطلاق هو في إلغاء عقد الزواج في فترة الخطبة اليهودية، لتجنب الجدل الفريسي حول الطلاق والهروب من الفخ للإفتراء على هيرودس لزواجه من امرأة أخيه</a:t>
            </a:r>
          </a:p>
        </p:txBody>
      </p:sp>
    </p:spTree>
    <p:extLst>
      <p:ext uri="{BB962C8B-B14F-4D97-AF65-F5344CB8AC3E}">
        <p14:creationId xmlns:p14="http://schemas.microsoft.com/office/powerpoint/2010/main" val="18122270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تعليمات بخصوص دخول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13-15، مرقس 10: 13-16، لوقا 18: 15-17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الأطفال ليوضح للتلاميذ أن الثقة والإيمان بالمسيح ضروريان لدخول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798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الحياة الأبدية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16-20، مرقس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31-17 :10</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18: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30-18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يسأل يسوع</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19: 16-30، مرقس 10: 17-31، لوقا 18: 18-30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2" name="Group 11"/>
          <p:cNvGrpSpPr/>
          <p:nvPr/>
        </p:nvGrpSpPr>
        <p:grpSpPr>
          <a:xfrm>
            <a:off x="179512" y="116632"/>
            <a:ext cx="3312880" cy="1335878"/>
            <a:chOff x="5508104" y="620690"/>
            <a:chExt cx="3312880" cy="1335878"/>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 name="TextBox 13"/>
            <p:cNvSpPr txBox="1"/>
            <p:nvPr/>
          </p:nvSpPr>
          <p:spPr>
            <a:xfrm>
              <a:off x="6660232" y="692696"/>
              <a:ext cx="2160752" cy="12638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13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20: 17-28، مرقس 10: 32-45، لوقا 18: 31-34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أعلن يسوع عن موته وقيامته القادمين لتلاميذه ليعلمهم عن أهمية أن يكونوا خداماً لا سادة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5B43604F-EBAD-0BFB-8C56-8A53C796368F}"/>
              </a:ext>
            </a:extLst>
          </p:cNvPr>
          <p:cNvSpPr txBox="1"/>
          <p:nvPr/>
        </p:nvSpPr>
        <p:spPr>
          <a:xfrm>
            <a:off x="-228600" y="-21101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980354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بخصوص حاجة إسرائيل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20: 29-34، مرقس 10: 46-52، لوقا 18: 35-43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688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يشفي يسوع أعميين كتوضيح عن عمى إسرائيل الروحي وقدرته على مساعدة الأمة أن ترى إن عادت إليه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85985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برنامج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يكرر المسيح تأجيل الملكوت لكنه أيضاً يشجع كل شخص يثق في شخصه أن دخوله للملكوت مضمون</a:t>
            </a:r>
          </a:p>
        </p:txBody>
      </p:sp>
    </p:spTree>
    <p:extLst>
      <p:ext uri="{BB962C8B-B14F-4D97-AF65-F5344CB8AC3E}">
        <p14:creationId xmlns:p14="http://schemas.microsoft.com/office/powerpoint/2010/main" val="15563046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درس في الإيمان الشخصي</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1-10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82965"/>
            <a:ext cx="9144000" cy="1748212"/>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المسيح زكا الفاسد التائب ليظهر أنه يريد أن يسامح أي شخص يضع إيمانه فيه ليسمح لهم الدخول إلى الملكوت بإيمان بسيط</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0123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تعليمات بخصوص تأجيل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11-28</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التلاميذ من خلال مثل الرجل النبيل كيف تأجل الملكوت حتى عودة المسيح في مجيئه الثاني ليدين إسرائيل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1120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Comic Sans MS" charset="0"/>
                <a:ea typeface="ＭＳ Ｐゴシック" charset="0"/>
              </a:rPr>
              <a:t>442</a:t>
            </a:r>
            <a:endParaRPr kumimoji="0" lang="en-US" sz="24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668344" y="1412776"/>
              <a:ext cx="161967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901150"/>
              <a:ext cx="1872208"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ألف عام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يتألَّم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20"/>
          <p:cNvGrpSpPr/>
          <p:nvPr/>
        </p:nvGrpSpPr>
        <p:grpSpPr>
          <a:xfrm>
            <a:off x="-31300" y="2276872"/>
            <a:ext cx="4459283"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852936"/>
              <a:ext cx="160973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والعودة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10309" y="3284984"/>
              <a:ext cx="2043571"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الزمن الذي عاش فيه النبيُّ</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36512"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مقتبسٌ على نحوٍ كبيرٍ من سالم كيربان، مُخطَّطات سفر رؤيا يوحنَّا (1979م)،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46469AA-F306-D46A-1D67-2C0CE8459331}"/>
              </a:ext>
            </a:extLst>
          </p:cNvPr>
          <p:cNvSpPr txBox="1">
            <a:spLocks noChangeArrowheads="1"/>
          </p:cNvSpPr>
          <p:nvPr/>
        </p:nvSpPr>
        <p:spPr bwMode="auto">
          <a:xfrm>
            <a:off x="183776" y="224644"/>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12EAB909-9856-0B3D-209C-C5C6B3193D68}"/>
              </a:ext>
            </a:extLst>
          </p:cNvPr>
          <p:cNvSpPr txBox="1">
            <a:spLocks noChangeArrowheads="1"/>
          </p:cNvSpPr>
          <p:nvPr/>
        </p:nvSpPr>
        <p:spPr bwMode="auto">
          <a:xfrm>
            <a:off x="-5072" y="699083"/>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4">
            <a:extLst>
              <a:ext uri="{FF2B5EF4-FFF2-40B4-BE49-F238E27FC236}">
                <a16:creationId xmlns:a16="http://schemas.microsoft.com/office/drawing/2014/main" id="{00E498A8-AA4A-3079-0B5E-3AD3AEDB9062}"/>
              </a:ext>
            </a:extLst>
          </p:cNvPr>
          <p:cNvSpPr txBox="1">
            <a:spLocks noChangeArrowheads="1"/>
          </p:cNvSpPr>
          <p:nvPr/>
        </p:nvSpPr>
        <p:spPr bwMode="auto">
          <a:xfrm>
            <a:off x="1479920" y="663079"/>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0FCD0F7D-4723-F712-BACC-379A5BE1D4B5}"/>
              </a:ext>
            </a:extLst>
          </p:cNvPr>
          <p:cNvSpPr txBox="1">
            <a:spLocks noChangeArrowheads="1"/>
          </p:cNvSpPr>
          <p:nvPr/>
        </p:nvSpPr>
        <p:spPr bwMode="auto">
          <a:xfrm>
            <a:off x="3352128" y="692696"/>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10421C16-E4E6-0B60-DB3B-2121B209DD37}"/>
              </a:ext>
            </a:extLst>
          </p:cNvPr>
          <p:cNvSpPr txBox="1">
            <a:spLocks noChangeArrowheads="1"/>
          </p:cNvSpPr>
          <p:nvPr/>
        </p:nvSpPr>
        <p:spPr bwMode="auto">
          <a:xfrm>
            <a:off x="5440360" y="692696"/>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4">
            <a:extLst>
              <a:ext uri="{FF2B5EF4-FFF2-40B4-BE49-F238E27FC236}">
                <a16:creationId xmlns:a16="http://schemas.microsoft.com/office/drawing/2014/main" id="{1D6F99BE-5A20-B495-974C-9C4BA6138099}"/>
              </a:ext>
            </a:extLst>
          </p:cNvPr>
          <p:cNvSpPr txBox="1">
            <a:spLocks noChangeArrowheads="1"/>
          </p:cNvSpPr>
          <p:nvPr/>
        </p:nvSpPr>
        <p:spPr bwMode="auto">
          <a:xfrm>
            <a:off x="7600600" y="692696"/>
            <a:ext cx="13638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 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0770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4" grpId="0"/>
      <p:bldP spid="15" grpId="0"/>
      <p:bldP spid="25"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dirty="0">
              <a:ln>
                <a:noFill/>
              </a:ln>
              <a:solidFill>
                <a:srgbClr val="00CCFF"/>
              </a:solidFill>
              <a:effectLst/>
              <a:uLnTx/>
              <a:uFillTx/>
              <a:latin typeface="Arial" pitchFamily="34" charset="0"/>
              <a:ea typeface="MS PGothic" pitchFamily="34" charset="-128"/>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المُلْك الألفيّ</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i="0"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237585" name="Title 16"/>
          <p:cNvSpPr>
            <a:spLocks noGrp="1"/>
          </p:cNvSpPr>
          <p:nvPr>
            <p:ph type="title" idx="4294967295"/>
          </p:nvPr>
        </p:nvSpPr>
        <p:spPr>
          <a:xfrm>
            <a:off x="685800" y="152400"/>
            <a:ext cx="7770813" cy="1141413"/>
          </a:xfrm>
        </p:spPr>
        <p:txBody>
          <a:bodyPr/>
          <a:lstStyle/>
          <a:p>
            <a:pPr rtl="1"/>
            <a:r>
              <a:rPr lang="ar-JO" sz="4000" b="1" dirty="0">
                <a:solidFill>
                  <a:srgbClr val="FFFFFF"/>
                </a:solidFill>
                <a:latin typeface="Arial" pitchFamily="34" charset="0"/>
                <a:cs typeface="Arial" pitchFamily="34" charset="0"/>
              </a:rPr>
              <a:t>قَبْل الألفيَّة (</a:t>
            </a:r>
            <a:r>
              <a:rPr lang="en-GB" sz="4000" b="1" dirty="0" err="1">
                <a:solidFill>
                  <a:srgbClr val="FFFFFF"/>
                </a:solidFill>
                <a:latin typeface="Arial" pitchFamily="34" charset="0"/>
                <a:cs typeface="Arial" pitchFamily="34" charset="0"/>
              </a:rPr>
              <a:t>Premillenialism</a:t>
            </a:r>
            <a:r>
              <a:rPr lang="ar-JO" sz="4000" b="1" dirty="0">
                <a:solidFill>
                  <a:srgbClr val="FFFFFF"/>
                </a:solidFill>
                <a:latin typeface="Arial" pitchFamily="34" charset="0"/>
                <a:cs typeface="Arial" pitchFamily="34" charset="0"/>
              </a:rPr>
              <a:t>)</a:t>
            </a:r>
            <a:r>
              <a:rPr lang="en-US" b="1" dirty="0">
                <a:latin typeface="Arial" pitchFamily="34" charset="0"/>
                <a:cs typeface="Arial" pitchFamily="34" charset="0"/>
              </a:rPr>
              <a:t> </a:t>
            </a:r>
          </a:p>
        </p:txBody>
      </p:sp>
      <p:sp>
        <p:nvSpPr>
          <p:cNvPr id="2" name="Text Box 1032">
            <a:extLst>
              <a:ext uri="{FF2B5EF4-FFF2-40B4-BE49-F238E27FC236}">
                <a16:creationId xmlns:a16="http://schemas.microsoft.com/office/drawing/2014/main" id="{E4F0A8B7-A0EB-56A3-FED9-721658519108}"/>
              </a:ext>
            </a:extLst>
          </p:cNvPr>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 name="Text Box 1034">
            <a:extLst>
              <a:ext uri="{FF2B5EF4-FFF2-40B4-BE49-F238E27FC236}">
                <a16:creationId xmlns:a16="http://schemas.microsoft.com/office/drawing/2014/main" id="{17B44F18-59CA-D8B1-FFB1-EB07ECF9EDA0}"/>
              </a:ext>
            </a:extLst>
          </p:cNvPr>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2000"/>
                            </p:stCondLst>
                            <p:childTnLst>
                              <p:par>
                                <p:cTn id="14" presetID="17" presetClass="entr" presetSubtype="10" fill="hold" nodeType="afterEffect">
                                  <p:stCondLst>
                                    <p:cond delay="0"/>
                                  </p:stCondLst>
                                  <p:childTnLst>
                                    <p:set>
                                      <p:cBhvr additive="repl">
                                        <p:cTn id="15" dur="1" fill="hold">
                                          <p:stCondLst>
                                            <p:cond delay="0"/>
                                          </p:stCondLst>
                                        </p:cTn>
                                        <p:tgtEl>
                                          <p:spTgt spid="30725"/>
                                        </p:tgtEl>
                                        <p:attrNameLst>
                                          <p:attrName>style.visibility</p:attrName>
                                        </p:attrNameLst>
                                      </p:cBhvr>
                                      <p:to>
                                        <p:strVal val="visible"/>
                                      </p:to>
                                    </p:set>
                                    <p:anim calcmode="lin" valueType="num">
                                      <p:cBhvr additive="repl">
                                        <p:cTn id="16" dur="500" fill="hold"/>
                                        <p:tgtEl>
                                          <p:spTgt spid="30725"/>
                                        </p:tgtEl>
                                        <p:attrNameLst>
                                          <p:attrName>ppt_w</p:attrName>
                                        </p:attrNameLst>
                                      </p:cBhvr>
                                      <p:tavLst>
                                        <p:tav tm="100000">
                                          <p:val>
                                            <p:fltVal val="0"/>
                                          </p:val>
                                        </p:tav>
                                        <p:tav>
                                          <p:val>
                                            <p:strVal val="#ppt_w"/>
                                          </p:val>
                                        </p:tav>
                                      </p:tavLst>
                                    </p:anim>
                                    <p:anim calcmode="lin" valueType="num">
                                      <p:cBhvr additive="repl">
                                        <p:cTn id="17" dur="500" fill="hold"/>
                                        <p:tgtEl>
                                          <p:spTgt spid="30725"/>
                                        </p:tgtEl>
                                        <p:attrNameLst>
                                          <p:attrName>ppt_h</p:attrName>
                                        </p:attrNameLst>
                                      </p:cBhvr>
                                      <p:tavLst>
                                        <p:tav tm="100000">
                                          <p:val>
                                            <p:strVal val="#ppt_h"/>
                                          </p:val>
                                        </p:tav>
                                        <p:tav>
                                          <p:val>
                                            <p:strVal val="#ppt_h"/>
                                          </p:val>
                                        </p:tav>
                                      </p:tavLst>
                                    </p:anim>
                                  </p:childTnLst>
                                </p:cTn>
                              </p:par>
                            </p:childTnLst>
                          </p:cTn>
                        </p:par>
                        <p:par>
                          <p:cTn id="18" fill="hold" nodeType="afterGroup">
                            <p:stCondLst>
                              <p:cond delay="2500"/>
                            </p:stCondLst>
                            <p:childTnLst>
                              <p:par>
                                <p:cTn id="19" presetID="2" presetClass="entr" presetSubtype="1" fill="hold" nodeType="afterEffect">
                                  <p:stCondLst>
                                    <p:cond delay="0"/>
                                  </p:stCondLst>
                                  <p:childTnLst>
                                    <p:set>
                                      <p:cBhvr additive="repl">
                                        <p:cTn id="20" dur="1" fill="hold">
                                          <p:stCondLst>
                                            <p:cond delay="0"/>
                                          </p:stCondLst>
                                        </p:cTn>
                                        <p:tgtEl>
                                          <p:spTgt spid="30724"/>
                                        </p:tgtEl>
                                        <p:attrNameLst>
                                          <p:attrName>style.visibility</p:attrName>
                                        </p:attrNameLst>
                                      </p:cBhvr>
                                      <p:to>
                                        <p:strVal val="visible"/>
                                      </p:to>
                                    </p:set>
                                    <p:anim calcmode="lin" valueType="num">
                                      <p:cBhvr>
                                        <p:cTn id="21" dur="500" fill="hold"/>
                                        <p:tgtEl>
                                          <p:spTgt spid="30724"/>
                                        </p:tgtEl>
                                        <p:attrNameLst>
                                          <p:attrName>ppt_x</p:attrName>
                                        </p:attrNameLst>
                                      </p:cBhvr>
                                      <p:tavLst>
                                        <p:tav tm="100000">
                                          <p:val>
                                            <p:strVal val="#ppt_x"/>
                                          </p:val>
                                        </p:tav>
                                        <p:tav>
                                          <p:val>
                                            <p:strVal val="#ppt_x"/>
                                          </p:val>
                                        </p:tav>
                                      </p:tavLst>
                                    </p:anim>
                                    <p:anim calcmode="lin" valueType="num">
                                      <p:cBhvr>
                                        <p:cTn id="22" dur="500" fill="hold"/>
                                        <p:tgtEl>
                                          <p:spTgt spid="30724"/>
                                        </p:tgtEl>
                                        <p:attrNameLst>
                                          <p:attrName>ppt_y</p:attrName>
                                        </p:attrNameLst>
                                      </p:cBhvr>
                                      <p:tavLst>
                                        <p:tav tm="100000">
                                          <p:val>
                                            <p:strVal val="0-#ppt_h/2"/>
                                          </p:val>
                                        </p:tav>
                                        <p:tav>
                                          <p:val>
                                            <p:strVal val="#ppt_y"/>
                                          </p:val>
                                        </p:tav>
                                      </p:tavLst>
                                    </p:anim>
                                  </p:childTnLst>
                                </p:cTn>
                              </p:par>
                            </p:childTnLst>
                          </p:cTn>
                        </p:par>
                        <p:par>
                          <p:cTn id="23" fill="hold" nodeType="afterGroup">
                            <p:stCondLst>
                              <p:cond delay="3000"/>
                            </p:stCondLst>
                            <p:childTnLst>
                              <p:par>
                                <p:cTn id="24" presetID="2" presetClass="entr" presetSubtype="1" fill="hold" nodeType="afterEffect">
                                  <p:stCondLst>
                                    <p:cond delay="0"/>
                                  </p:stCondLst>
                                  <p:childTnLst>
                                    <p:set>
                                      <p:cBhvr additive="repl">
                                        <p:cTn id="25" dur="1" fill="hold">
                                          <p:stCondLst>
                                            <p:cond delay="0"/>
                                          </p:stCondLst>
                                        </p:cTn>
                                        <p:tgtEl>
                                          <p:spTgt spid="30722"/>
                                        </p:tgtEl>
                                        <p:attrNameLst>
                                          <p:attrName>style.visibility</p:attrName>
                                        </p:attrNameLst>
                                      </p:cBhvr>
                                      <p:to>
                                        <p:strVal val="visible"/>
                                      </p:to>
                                    </p:set>
                                    <p:anim calcmode="lin" valueType="num">
                                      <p:cBhvr>
                                        <p:cTn id="26" dur="500" fill="hold"/>
                                        <p:tgtEl>
                                          <p:spTgt spid="30722"/>
                                        </p:tgtEl>
                                        <p:attrNameLst>
                                          <p:attrName>ppt_x</p:attrName>
                                        </p:attrNameLst>
                                      </p:cBhvr>
                                      <p:tavLst>
                                        <p:tav tm="100000">
                                          <p:val>
                                            <p:strVal val="#ppt_x"/>
                                          </p:val>
                                        </p:tav>
                                        <p:tav>
                                          <p:val>
                                            <p:strVal val="#ppt_x"/>
                                          </p:val>
                                        </p:tav>
                                      </p:tavLst>
                                    </p:anim>
                                    <p:anim calcmode="lin" valueType="num">
                                      <p:cBhvr>
                                        <p:cTn id="27" dur="500" fill="hold"/>
                                        <p:tgtEl>
                                          <p:spTgt spid="30722"/>
                                        </p:tgtEl>
                                        <p:attrNameLst>
                                          <p:attrName>ppt_y</p:attrName>
                                        </p:attrNameLst>
                                      </p:cBhvr>
                                      <p:tavLst>
                                        <p:tav tm="100000">
                                          <p:val>
                                            <p:strVal val="0-#ppt_h/2"/>
                                          </p:val>
                                        </p:tav>
                                        <p:tav>
                                          <p:val>
                                            <p:strVal val="#ppt_y"/>
                                          </p:val>
                                        </p:tav>
                                      </p:tavLst>
                                    </p:anim>
                                  </p:childTnLst>
                                </p:cTn>
                              </p:par>
                            </p:childTnLst>
                          </p:cTn>
                        </p:par>
                        <p:par>
                          <p:cTn id="28" fill="hold" nodeType="afterGroup">
                            <p:stCondLst>
                              <p:cond delay="3500"/>
                            </p:stCondLst>
                            <p:childTnLst>
                              <p:par>
                                <p:cTn id="29" presetID="2" presetClass="entr" presetSubtype="4" fill="hold" nodeType="afterEffect">
                                  <p:stCondLst>
                                    <p:cond delay="0"/>
                                  </p:stCondLst>
                                  <p:childTnLst>
                                    <p:set>
                                      <p:cBhvr additive="repl">
                                        <p:cTn id="30" dur="1" fill="hold">
                                          <p:stCondLst>
                                            <p:cond delay="0"/>
                                          </p:stCondLst>
                                        </p:cTn>
                                        <p:tgtEl>
                                          <p:spTgt spid="30734"/>
                                        </p:tgtEl>
                                        <p:attrNameLst>
                                          <p:attrName>style.visibility</p:attrName>
                                        </p:attrNameLst>
                                      </p:cBhvr>
                                      <p:to>
                                        <p:strVal val="visible"/>
                                      </p:to>
                                    </p:set>
                                    <p:anim calcmode="lin" valueType="num">
                                      <p:cBhvr>
                                        <p:cTn id="31" dur="500" fill="hold"/>
                                        <p:tgtEl>
                                          <p:spTgt spid="30734"/>
                                        </p:tgtEl>
                                        <p:attrNameLst>
                                          <p:attrName>ppt_x</p:attrName>
                                        </p:attrNameLst>
                                      </p:cBhvr>
                                      <p:tavLst>
                                        <p:tav tm="100000">
                                          <p:val>
                                            <p:strVal val="#ppt_x"/>
                                          </p:val>
                                        </p:tav>
                                        <p:tav>
                                          <p:val>
                                            <p:strVal val="#ppt_x"/>
                                          </p:val>
                                        </p:tav>
                                      </p:tavLst>
                                    </p:anim>
                                    <p:anim calcmode="lin" valueType="num">
                                      <p:cBhvr>
                                        <p:cTn id="32" dur="500" fill="hold"/>
                                        <p:tgtEl>
                                          <p:spTgt spid="30734"/>
                                        </p:tgtEl>
                                        <p:attrNameLst>
                                          <p:attrName>ppt_y</p:attrName>
                                        </p:attrNameLst>
                                      </p:cBhvr>
                                      <p:tavLst>
                                        <p:tav tm="100000">
                                          <p:val>
                                            <p:strVal val="1+#ppt_h/2"/>
                                          </p:val>
                                        </p:tav>
                                        <p:tav>
                                          <p:val>
                                            <p:strVal val="#ppt_y"/>
                                          </p:val>
                                        </p:tav>
                                      </p:tavLst>
                                    </p:anim>
                                  </p:childTnLst>
                                </p:cTn>
                              </p:par>
                            </p:childTnLst>
                          </p:cTn>
                        </p:par>
                        <p:par>
                          <p:cTn id="33" fill="hold" nodeType="afterGroup">
                            <p:stCondLst>
                              <p:cond delay="4000"/>
                            </p:stCondLst>
                            <p:childTnLst>
                              <p:par>
                                <p:cTn id="34" presetID="17" presetClass="entr" presetSubtype="10" fill="hold" nodeType="afterEffect">
                                  <p:stCondLst>
                                    <p:cond delay="0"/>
                                  </p:stCondLst>
                                  <p:childTnLst>
                                    <p:set>
                                      <p:cBhvr additive="repl">
                                        <p:cTn id="35" dur="1" fill="hold">
                                          <p:stCondLst>
                                            <p:cond delay="0"/>
                                          </p:stCondLst>
                                        </p:cTn>
                                        <p:tgtEl>
                                          <p:spTgt spid="30727"/>
                                        </p:tgtEl>
                                        <p:attrNameLst>
                                          <p:attrName>style.visibility</p:attrName>
                                        </p:attrNameLst>
                                      </p:cBhvr>
                                      <p:to>
                                        <p:strVal val="visible"/>
                                      </p:to>
                                    </p:set>
                                    <p:anim calcmode="lin" valueType="num">
                                      <p:cBhvr additive="repl">
                                        <p:cTn id="36" dur="500" fill="hold"/>
                                        <p:tgtEl>
                                          <p:spTgt spid="30727"/>
                                        </p:tgtEl>
                                        <p:attrNameLst>
                                          <p:attrName>ppt_w</p:attrName>
                                        </p:attrNameLst>
                                      </p:cBhvr>
                                      <p:tavLst>
                                        <p:tav tm="100000">
                                          <p:val>
                                            <p:fltVal val="0"/>
                                          </p:val>
                                        </p:tav>
                                        <p:tav>
                                          <p:val>
                                            <p:strVal val="#ppt_w"/>
                                          </p:val>
                                        </p:tav>
                                      </p:tavLst>
                                    </p:anim>
                                    <p:anim calcmode="lin" valueType="num">
                                      <p:cBhvr additive="repl">
                                        <p:cTn id="37" dur="500" fill="hold"/>
                                        <p:tgtEl>
                                          <p:spTgt spid="30727"/>
                                        </p:tgtEl>
                                        <p:attrNameLst>
                                          <p:attrName>ppt_h</p:attrName>
                                        </p:attrNameLst>
                                      </p:cBhvr>
                                      <p:tavLst>
                                        <p:tav tm="100000">
                                          <p:val>
                                            <p:strVal val="#ppt_h"/>
                                          </p:val>
                                        </p:tav>
                                        <p:tav>
                                          <p:val>
                                            <p:strVal val="#ppt_h"/>
                                          </p:val>
                                        </p:tav>
                                      </p:tavLst>
                                    </p:anim>
                                  </p:childTnLst>
                                </p:cTn>
                              </p:par>
                            </p:childTnLst>
                          </p:cTn>
                        </p:par>
                        <p:par>
                          <p:cTn id="38" fill="hold" nodeType="afterGroup">
                            <p:stCondLst>
                              <p:cond delay="4500"/>
                            </p:stCondLst>
                            <p:childTnLst>
                              <p:par>
                                <p:cTn id="39" presetID="2" presetClass="entr" presetSubtype="4" fill="hold" nodeType="afterEffect">
                                  <p:stCondLst>
                                    <p:cond delay="0"/>
                                  </p:stCondLst>
                                  <p:childTnLst>
                                    <p:set>
                                      <p:cBhvr additive="repl">
                                        <p:cTn id="40" dur="1" fill="hold">
                                          <p:stCondLst>
                                            <p:cond delay="0"/>
                                          </p:stCondLst>
                                        </p:cTn>
                                        <p:tgtEl>
                                          <p:spTgt spid="30730"/>
                                        </p:tgtEl>
                                        <p:attrNameLst>
                                          <p:attrName>style.visibility</p:attrName>
                                        </p:attrNameLst>
                                      </p:cBhvr>
                                      <p:to>
                                        <p:strVal val="visible"/>
                                      </p:to>
                                    </p:set>
                                    <p:anim calcmode="lin" valueType="num">
                                      <p:cBhvr>
                                        <p:cTn id="41" dur="500" fill="hold"/>
                                        <p:tgtEl>
                                          <p:spTgt spid="30730"/>
                                        </p:tgtEl>
                                        <p:attrNameLst>
                                          <p:attrName>ppt_x</p:attrName>
                                        </p:attrNameLst>
                                      </p:cBhvr>
                                      <p:tavLst>
                                        <p:tav tm="100000">
                                          <p:val>
                                            <p:strVal val="#ppt_x"/>
                                          </p:val>
                                        </p:tav>
                                        <p:tav>
                                          <p:val>
                                            <p:strVal val="#ppt_x"/>
                                          </p:val>
                                        </p:tav>
                                      </p:tavLst>
                                    </p:anim>
                                    <p:anim calcmode="lin" valueType="num">
                                      <p:cBhvr>
                                        <p:cTn id="42" dur="500" fill="hold"/>
                                        <p:tgtEl>
                                          <p:spTgt spid="30730"/>
                                        </p:tgtEl>
                                        <p:attrNameLst>
                                          <p:attrName>ppt_y</p:attrName>
                                        </p:attrNameLst>
                                      </p:cBhvr>
                                      <p:tavLst>
                                        <p:tav tm="100000">
                                          <p:val>
                                            <p:strVal val="1+#ppt_h/2"/>
                                          </p:val>
                                        </p:tav>
                                        <p:tav>
                                          <p:val>
                                            <p:strVal val="#ppt_y"/>
                                          </p:val>
                                        </p:tav>
                                      </p:tavLst>
                                    </p:anim>
                                  </p:childTnLst>
                                </p:cTn>
                              </p:par>
                            </p:childTnLst>
                          </p:cTn>
                        </p:par>
                        <p:par>
                          <p:cTn id="43" fill="hold" nodeType="afterGroup">
                            <p:stCondLst>
                              <p:cond delay="5000"/>
                            </p:stCondLst>
                            <p:childTnLst>
                              <p:par>
                                <p:cTn id="44" presetID="2" presetClass="entr" presetSubtype="2" fill="hold" nodeType="afterEffect">
                                  <p:stCondLst>
                                    <p:cond delay="0"/>
                                  </p:stCondLst>
                                  <p:childTnLst>
                                    <p:set>
                                      <p:cBhvr additive="repl">
                                        <p:cTn id="45" dur="1" fill="hold">
                                          <p:stCondLst>
                                            <p:cond delay="0"/>
                                          </p:stCondLst>
                                        </p:cTn>
                                        <p:tgtEl>
                                          <p:spTgt spid="30729"/>
                                        </p:tgtEl>
                                        <p:attrNameLst>
                                          <p:attrName>style.visibility</p:attrName>
                                        </p:attrNameLst>
                                      </p:cBhvr>
                                      <p:to>
                                        <p:strVal val="visible"/>
                                      </p:to>
                                    </p:set>
                                    <p:anim calcmode="lin" valueType="num">
                                      <p:cBhvr>
                                        <p:cTn id="46" dur="500" fill="hold"/>
                                        <p:tgtEl>
                                          <p:spTgt spid="30729"/>
                                        </p:tgtEl>
                                        <p:attrNameLst>
                                          <p:attrName>ppt_x</p:attrName>
                                        </p:attrNameLst>
                                      </p:cBhvr>
                                      <p:tavLst>
                                        <p:tav tm="100000">
                                          <p:val>
                                            <p:strVal val="1+#ppt_w/2"/>
                                          </p:val>
                                        </p:tav>
                                        <p:tav>
                                          <p:val>
                                            <p:strVal val="#ppt_x"/>
                                          </p:val>
                                        </p:tav>
                                      </p:tavLst>
                                    </p:anim>
                                    <p:anim calcmode="lin" valueType="num">
                                      <p:cBhvr>
                                        <p:cTn id="47" dur="500" fill="hold"/>
                                        <p:tgtEl>
                                          <p:spTgt spid="30729"/>
                                        </p:tgtEl>
                                        <p:attrNameLst>
                                          <p:attrName>ppt_y</p:attrName>
                                        </p:attrNameLst>
                                      </p:cBhvr>
                                      <p:tavLst>
                                        <p:tav tm="100000">
                                          <p:val>
                                            <p:strVal val="#ppt_y"/>
                                          </p:val>
                                        </p:tav>
                                        <p:tav>
                                          <p:val>
                                            <p:strVal val="#ppt_y"/>
                                          </p:val>
                                        </p:tav>
                                      </p:tavLst>
                                    </p:anim>
                                  </p:childTnLst>
                                </p:cTn>
                              </p:par>
                            </p:childTnLst>
                          </p:cTn>
                        </p:par>
                        <p:par>
                          <p:cTn id="48" fill="hold" nodeType="afterGroup">
                            <p:stCondLst>
                              <p:cond delay="5500"/>
                            </p:stCondLst>
                            <p:childTnLst>
                              <p:par>
                                <p:cTn id="49" presetID="7" presetClass="entr" presetSubtype="1" fill="hold" nodeType="afterEffect">
                                  <p:stCondLst>
                                    <p:cond delay="0"/>
                                  </p:stCondLst>
                                  <p:childTnLst>
                                    <p:set>
                                      <p:cBhvr additive="repl">
                                        <p:cTn id="50" dur="1" fill="hold">
                                          <p:stCondLst>
                                            <p:cond delay="0"/>
                                          </p:stCondLst>
                                        </p:cTn>
                                        <p:tgtEl>
                                          <p:spTgt spid="16"/>
                                        </p:tgtEl>
                                        <p:attrNameLst>
                                          <p:attrName>style.visibility</p:attrName>
                                        </p:attrNameLst>
                                      </p:cBhvr>
                                      <p:to>
                                        <p:strVal val="visible"/>
                                      </p:to>
                                    </p:set>
                                    <p:anim calcmode="lin" valueType="num">
                                      <p:cBhvr>
                                        <p:cTn id="51" dur="5000" fill="hold"/>
                                        <p:tgtEl>
                                          <p:spTgt spid="16"/>
                                        </p:tgtEl>
                                        <p:attrNameLst>
                                          <p:attrName>ppt_x</p:attrName>
                                        </p:attrNameLst>
                                      </p:cBhvr>
                                      <p:tavLst>
                                        <p:tav tm="100000">
                                          <p:val>
                                            <p:strVal val="#ppt_x"/>
                                          </p:val>
                                        </p:tav>
                                        <p:tav>
                                          <p:val>
                                            <p:strVal val="#ppt_x"/>
                                          </p:val>
                                        </p:tav>
                                      </p:tavLst>
                                    </p:anim>
                                    <p:anim calcmode="lin" valueType="num">
                                      <p:cBhvr>
                                        <p:cTn id="52" dur="5000" fill="hold"/>
                                        <p:tgtEl>
                                          <p:spTgt spid="16"/>
                                        </p:tgtEl>
                                        <p:attrNameLst>
                                          <p:attrName>ppt_y</p:attrName>
                                        </p:attrNameLst>
                                      </p:cBhvr>
                                      <p:tavLst>
                                        <p:tav tm="100000">
                                          <p:val>
                                            <p:strVal val="0-#ppt_h/2"/>
                                          </p:val>
                                        </p:tav>
                                        <p:tav>
                                          <p:val>
                                            <p:strVal val="#ppt_y"/>
                                          </p:val>
                                        </p:tav>
                                      </p:tavLst>
                                    </p:anim>
                                  </p:childTnLst>
                                </p:cTn>
                              </p:par>
                            </p:childTnLst>
                          </p:cTn>
                        </p:par>
                        <p:par>
                          <p:cTn id="53" fill="hold" nodeType="afterGroup">
                            <p:stCondLst>
                              <p:cond delay="10500"/>
                            </p:stCondLst>
                            <p:childTnLst>
                              <p:par>
                                <p:cTn id="54" presetID="7" presetClass="entr" presetSubtype="1" fill="hold" nodeType="afterEffect">
                                  <p:stCondLst>
                                    <p:cond delay="0"/>
                                  </p:stCondLst>
                                  <p:childTnLst>
                                    <p:set>
                                      <p:cBhvr additive="repl">
                                        <p:cTn id="55" dur="1" fill="hold">
                                          <p:stCondLst>
                                            <p:cond delay="0"/>
                                          </p:stCondLst>
                                        </p:cTn>
                                        <p:tgtEl>
                                          <p:spTgt spid="30731"/>
                                        </p:tgtEl>
                                        <p:attrNameLst>
                                          <p:attrName>style.visibility</p:attrName>
                                        </p:attrNameLst>
                                      </p:cBhvr>
                                      <p:to>
                                        <p:strVal val="visible"/>
                                      </p:to>
                                    </p:set>
                                    <p:anim calcmode="lin" valueType="num">
                                      <p:cBhvr>
                                        <p:cTn id="56" dur="5000" fill="hold"/>
                                        <p:tgtEl>
                                          <p:spTgt spid="30731"/>
                                        </p:tgtEl>
                                        <p:attrNameLst>
                                          <p:attrName>ppt_x</p:attrName>
                                        </p:attrNameLst>
                                      </p:cBhvr>
                                      <p:tavLst>
                                        <p:tav tm="100000">
                                          <p:val>
                                            <p:strVal val="#ppt_x"/>
                                          </p:val>
                                        </p:tav>
                                        <p:tav>
                                          <p:val>
                                            <p:strVal val="#ppt_x"/>
                                          </p:val>
                                        </p:tav>
                                      </p:tavLst>
                                    </p:anim>
                                    <p:anim calcmode="lin" valueType="num">
                                      <p:cBhvr>
                                        <p:cTn id="57" dur="5000" fill="hold"/>
                                        <p:tgtEl>
                                          <p:spTgt spid="30731"/>
                                        </p:tgtEl>
                                        <p:attrNameLst>
                                          <p:attrName>ppt_y</p:attrName>
                                        </p:attrNameLst>
                                      </p:cBhvr>
                                      <p:tavLst>
                                        <p:tav tm="100000">
                                          <p:val>
                                            <p:strVal val="0-#ppt_h/2"/>
                                          </p:val>
                                        </p:tav>
                                        <p:tav>
                                          <p:val>
                                            <p:strVal val="#ppt_y"/>
                                          </p:val>
                                        </p:tav>
                                      </p:tavLst>
                                    </p:anim>
                                  </p:childTnLst>
                                </p:cTn>
                              </p:par>
                            </p:childTnLst>
                          </p:cTn>
                        </p:par>
                        <p:par>
                          <p:cTn id="58" fill="hold">
                            <p:stCondLst>
                              <p:cond delay="15500"/>
                            </p:stCondLst>
                            <p:childTnLst>
                              <p:par>
                                <p:cTn id="59" presetID="23" presetClass="entr" presetSubtype="16"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p:stCondLst>
                              <p:cond delay="16000"/>
                            </p:stCondLst>
                            <p:childTnLst>
                              <p:par>
                                <p:cTn id="64" presetID="23" presetClass="entr" presetSubtype="16"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FreeBibleimages</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would like to thank Peter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Hutley</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and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Wintershall</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3507475" cy="2585291"/>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مثل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الإبنين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a:t>
            </a: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الإبن</a:t>
            </a:r>
            <a:r>
              <a:rPr kumimoji="0" lang="ar-JO" sz="5400" b="1" u="none" strike="noStrike" kern="1200" cap="none" spc="0" normalizeH="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 الضال</a:t>
            </a:r>
            <a:r>
              <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0" y="4581532"/>
            <a:ext cx="3999687" cy="70785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rPr>
              <a:t>لوقا 15: 11-32</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grpSp>
        <p:nvGrpSpPr>
          <p:cNvPr id="7" name="Group 6"/>
          <p:cNvGrpSpPr/>
          <p:nvPr/>
        </p:nvGrpSpPr>
        <p:grpSpPr>
          <a:xfrm>
            <a:off x="6155664" y="414908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3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4737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5691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629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0992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767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9879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587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9219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05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5118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87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7279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3914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1275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5202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الإنسحاب من اليهودية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10: 40-42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ينسحب المسيح من اليهودية حتى يموت صلباً في توقيت الله المعين بدلاً من الرجم مبكراً بيد الجمهور لأن كل أبواب الخدمة مغلقة في اليهودية وبذلك فهو يعلم تلاميذه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كيف يخدمون بدلاً عنه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4016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8671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533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7144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9843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1070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7184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7567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3346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44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تعليمات بخصوص دخول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13: 22-35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بما أن إسرائيل كأمة رفضت المسيح فهو يدعى أفراداً أن يقرروا بخصوصه وينعموا بالملكوت حتى يشجع هؤلاء</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الخائفين بسبب رفضه ويعد التلاميذ للخدمة المستقبلية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1353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7292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7155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FreeBibleimages</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would like to thank Peter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Hutley</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and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Wintershall</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الثروة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16: 1-31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ينصح المسيح بخصوص استعمال الثروة المادية للأبدية بدلاً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من الإستثمارات المؤقتة ليحفز التلاميذ للتخلي عن الربح المادي حتى يصيروا خدام الله وليحذرهم ضد النظرة الفريسية للثقة بالمال كأساس للضمان الأبدي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993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CA708-D577-8246-A04A-EAAE85510F24}"/>
              </a:ext>
            </a:extLst>
          </p:cNvPr>
          <p:cNvPicPr>
            <a:picLocks noChangeAspect="1"/>
          </p:cNvPicPr>
          <p:nvPr/>
        </p:nvPicPr>
        <p:blipFill rotWithShape="1">
          <a:blip r:embed="rId4"/>
          <a:srcRect l="13334" r="12500" b="3460"/>
          <a:stretch/>
        </p:blipFill>
        <p:spPr>
          <a:xfrm flipH="1">
            <a:off x="190496" y="152404"/>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90496" y="1078633"/>
            <a:ext cx="8763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لوقا 16: 1-13</a:t>
            </a:r>
            <a:endPar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E782D3D-C953-4298-B8DE-1DBD941B2494}"/>
              </a:ext>
            </a:extLst>
          </p:cNvPr>
          <p:cNvSpPr txBox="1"/>
          <p:nvPr/>
        </p:nvSpPr>
        <p:spPr>
          <a:xfrm>
            <a:off x="190496" y="368257"/>
            <a:ext cx="87630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وكيل الظلم</a:t>
            </a:r>
            <a:endParaRPr kumimoji="0" lang="en-US" sz="4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3E88F08-25EC-4D1B-92DC-1086AF4348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3690" y1="19661" x2="63397" y2="27344"/>
                        <a14:foregroundMark x1="55417" y1="21875" x2="54905" y2="26823"/>
                        <a14:foregroundMark x1="54466" y1="29297" x2="53221" y2="35547"/>
                        <a14:foregroundMark x1="50586" y1="23568" x2="50805" y2="32552"/>
                        <a14:foregroundMark x1="30872" y1="29297" x2="31113" y2="32552"/>
                        <a14:foregroundMark x1="30747" y1="27604" x2="30872" y2="29297"/>
                        <a14:foregroundMark x1="64788" y1="63151" x2="64788" y2="63151"/>
                        <a14:foregroundMark x1="78477" y1="40495" x2="78184" y2="42969"/>
                        <a14:foregroundMark x1="78624" y1="48698" x2="77086" y2="58333"/>
                        <a14:foregroundMark x1="78770" y1="40495" x2="78624" y2="42969"/>
                        <a14:foregroundMark x1="63104" y1="18620" x2="64129" y2="21615"/>
                        <a14:foregroundMark x1="41362" y1="27083" x2="41874" y2="32813"/>
                        <a14:foregroundMark x1="22767" y1="29297" x2="23060" y2="35026"/>
                        <a14:foregroundMark x1="50000" y1="57422" x2="49854" y2="54688"/>
                        <a14:foregroundMark x1="74744" y1="73177" x2="78551" y2="80729"/>
                        <a14:foregroundMark x1="71889" y1="71745" x2="64348" y2="73698"/>
                        <a14:foregroundMark x1="64348" y1="73698" x2="32577" y2="71875"/>
                        <a14:foregroundMark x1="32577" y1="71875" x2="17496" y2="73698"/>
                        <a14:foregroundMark x1="62445" y1="61589" x2="34041" y2="63542"/>
                        <a14:foregroundMark x1="34187" y1="56901" x2="24890" y2="57422"/>
                        <a14:foregroundMark x1="24890" y1="57422" x2="18887" y2="64974"/>
                        <a14:foregroundMark x1="19253" y1="55729" x2="22548" y2="54557"/>
                        <a14:foregroundMark x1="19253" y1="59635" x2="18887" y2="72266"/>
                        <a14:foregroundMark x1="22035" y1="65234" x2="60542" y2="67708"/>
                        <a14:foregroundMark x1="60542" y1="67708" x2="62006" y2="69792"/>
                        <a14:foregroundMark x1="69400" y1="72266" x2="56003" y2="69141"/>
                        <a14:foregroundMark x1="48536" y1="66406" x2="42899" y2="64193"/>
                        <a14:foregroundMark x1="28038" y1="61328" x2="25842" y2="67448"/>
                        <a14:foregroundMark x1="22840" y1="61849" x2="35798" y2="63021"/>
                        <a14:foregroundMark x1="20351" y1="73958" x2="53001" y2="73177"/>
                        <a14:foregroundMark x1="41654" y1="74219" x2="18302" y2="76172"/>
                        <a14:foregroundMark x1="73792" y1="73958" x2="70791" y2="77083"/>
                        <a14:foregroundMark x1="53953" y1="22526" x2="54905" y2="21615"/>
                        <a14:foregroundMark x1="56442" y1="22135" x2="55417" y2="23047"/>
                        <a14:foregroundMark x1="56589" y1="23307" x2="55930" y2="23307"/>
                        <a14:foregroundMark x1="33382" y1="26693" x2="33382" y2="30469"/>
                        <a14:foregroundMark x1="39385" y1="29557" x2="39385" y2="29557"/>
                        <a14:backgroundMark x1="16179" y1="24870" x2="17716" y2="66797"/>
                        <a14:backgroundMark x1="84627" y1="38802" x2="86603" y2="81510"/>
                        <a14:backgroundMark x1="17939" y1="61967" x2="14275" y2="61589"/>
                        <a14:backgroundMark x1="57613" y1="26693" x2="57613" y2="24219"/>
                        <a14:backgroundMark x1="31918" y1="29297" x2="31918" y2="29297"/>
                        <a14:backgroundMark x1="66764" y1="26953" x2="66764" y2="25391"/>
                        <a14:backgroundMark x1="63250" y1="18620" x2="63250" y2="18620"/>
                        <a14:backgroundMark x1="63250" y1="18880" x2="63250" y2="18880"/>
                      </a14:backgroundRemoval>
                    </a14:imgEffect>
                    <a14:imgEffect>
                      <a14:brightnessContrast contrast="40000"/>
                    </a14:imgEffect>
                  </a14:imgLayer>
                </a14:imgProps>
              </a:ext>
            </a:extLst>
          </a:blip>
          <a:srcRect l="18334" t="12747" r="20000" b="26132"/>
          <a:stretch/>
        </p:blipFill>
        <p:spPr>
          <a:xfrm flipH="1">
            <a:off x="3810000" y="3886200"/>
            <a:ext cx="5196205" cy="28956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873DF44-5C3D-774F-93F2-42E14231322F}"/>
              </a:ext>
            </a:extLst>
          </p:cNvPr>
          <p:cNvSpPr>
            <a:spLocks noChangeArrowheads="1"/>
          </p:cNvSpPr>
          <p:nvPr/>
        </p:nvSpPr>
        <p:spPr bwMode="auto">
          <a:xfrm>
            <a:off x="23810" y="6108879"/>
            <a:ext cx="9120189"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ديفيد مارتن</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 • BibleStudyDownloads.org</a:t>
            </a:r>
          </a:p>
        </p:txBody>
      </p:sp>
    </p:spTree>
    <p:custDataLst>
      <p:tags r:id="rId1"/>
    </p:custDataLst>
    <p:extLst>
      <p:ext uri="{BB962C8B-B14F-4D97-AF65-F5344CB8AC3E}">
        <p14:creationId xmlns:p14="http://schemas.microsoft.com/office/powerpoint/2010/main" val="311205717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075" b="13948"/>
          <a:stretch/>
        </p:blipFill>
        <p:spPr>
          <a:xfrm>
            <a:off x="152400" y="228601"/>
            <a:ext cx="8839200" cy="6476999"/>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p:nvPr/>
        </p:nvPicPr>
        <p:blipFill rotWithShape="1">
          <a:blip r:embed="rId5" cstate="print">
            <a:extLst>
              <a:ext uri="{28A0092B-C50C-407E-A947-70E740481C1C}">
                <a14:useLocalDpi xmlns:a14="http://schemas.microsoft.com/office/drawing/2010/main" val="0"/>
              </a:ext>
            </a:extLst>
          </a:blip>
          <a:srcRect l="11104" t="9649" r="12358" b="8824"/>
          <a:stretch/>
        </p:blipFill>
        <p:spPr>
          <a:xfrm>
            <a:off x="6934200" y="3657600"/>
            <a:ext cx="1905000" cy="28628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3" name="Group 2">
            <a:extLst>
              <a:ext uri="{FF2B5EF4-FFF2-40B4-BE49-F238E27FC236}">
                <a16:creationId xmlns:a16="http://schemas.microsoft.com/office/drawing/2014/main" id="{68BD9424-4DC1-42EA-9F47-DD09046D660D}"/>
              </a:ext>
            </a:extLst>
          </p:cNvPr>
          <p:cNvGrpSpPr/>
          <p:nvPr/>
        </p:nvGrpSpPr>
        <p:grpSpPr>
          <a:xfrm>
            <a:off x="482221" y="609600"/>
            <a:ext cx="2906556" cy="5715000"/>
            <a:chOff x="482221" y="609600"/>
            <a:chExt cx="2906556" cy="5715000"/>
          </a:xfrm>
        </p:grpSpPr>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0448" t="3981" r="24179" b="3284"/>
            <a:stretch/>
          </p:blipFill>
          <p:spPr bwMode="auto">
            <a:xfrm>
              <a:off x="482221" y="609600"/>
              <a:ext cx="2906556" cy="571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4876354F-6B3C-4735-8ED1-1183BC8282A0}"/>
                </a:ext>
              </a:extLst>
            </p:cNvPr>
            <p:cNvSpPr/>
            <p:nvPr/>
          </p:nvSpPr>
          <p:spPr>
            <a:xfrm rot="291441">
              <a:off x="838748" y="3125013"/>
              <a:ext cx="2138841"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l="1442" t="3584" r="22845" b="3064"/>
          <a:stretch>
            <a:fillRect/>
          </a:stretch>
        </p:blipFill>
        <p:spPr bwMode="auto">
          <a:xfrm>
            <a:off x="1524000" y="1310481"/>
            <a:ext cx="5076825" cy="46942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723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829">
        <p15:prstTrans prst="peelOff"/>
      </p:transition>
    </mc:Choice>
    <mc:Fallback xmlns="">
      <p:transition spd="slow" advTm="548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p:tgtEl>
                                          <p:spTgt spid="6"/>
                                        </p:tgtEl>
                                        <p:attrNameLst>
                                          <p:attrName>ppt_x</p:attrName>
                                        </p:attrNameLst>
                                      </p:cBhvr>
                                      <p:tavLst>
                                        <p:tav tm="0">
                                          <p:val>
                                            <p:strVal val="#ppt_x-#ppt_w*1.125000"/>
                                          </p:val>
                                        </p:tav>
                                        <p:tav tm="100000">
                                          <p:val>
                                            <p:strVal val="#ppt_x"/>
                                          </p:val>
                                        </p:tav>
                                      </p:tavLst>
                                    </p:anim>
                                    <p:animEffect transition="in" filter="wipe(right)">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090603"/>
            </a:gs>
            <a:gs pos="69000">
              <a:srgbClr val="35231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90" t="23246" r="54990" b="35511"/>
          <a:stretch/>
        </p:blipFill>
        <p:spPr bwMode="auto">
          <a:xfrm flipH="1">
            <a:off x="2062442" y="838200"/>
            <a:ext cx="6014758" cy="6035058"/>
          </a:xfrm>
          <a:prstGeom prst="ellipse">
            <a:avLst/>
          </a:prstGeom>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028" b="82917" l="21719" r="53672">
                        <a14:foregroundMark x1="22344" y1="17361" x2="22422" y2="18889"/>
                        <a14:backgroundMark x1="34297" y1="20278" x2="35781" y2="23472"/>
                        <a14:backgroundMark x1="37266" y1="42222" x2="37734" y2="44306"/>
                        <a14:backgroundMark x1="37031" y1="29444" x2="37891" y2="31389"/>
                        <a14:backgroundMark x1="37031" y1="36806" x2="37969" y2="37083"/>
                        <a14:backgroundMark x1="35781" y1="42222" x2="37422" y2="43889"/>
                        <a14:backgroundMark x1="35938" y1="24444" x2="36953" y2="28194"/>
                      </a14:backgroundRemoval>
                    </a14:imgEffect>
                  </a14:imgLayer>
                </a14:imgProps>
              </a:ext>
              <a:ext uri="{28A0092B-C50C-407E-A947-70E740481C1C}">
                <a14:useLocalDpi xmlns:a14="http://schemas.microsoft.com/office/drawing/2010/main" val="0"/>
              </a:ext>
            </a:extLst>
          </a:blip>
          <a:srcRect l="22353" t="14037" r="44350" b="17360"/>
          <a:stretch/>
        </p:blipFill>
        <p:spPr bwMode="auto">
          <a:xfrm>
            <a:off x="277760" y="228600"/>
            <a:ext cx="5361040" cy="647700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7760" y="228600"/>
            <a:ext cx="8637640" cy="6477000"/>
          </a:xfrm>
          <a:prstGeom prst="rect">
            <a:avLst/>
          </a:prstGeom>
          <a:no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2"/>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4306" b="83056" l="53281" r="76328"/>
                    </a14:imgEffect>
                  </a14:imgLayer>
                </a14:imgProps>
              </a:ext>
              <a:ext uri="{28A0092B-C50C-407E-A947-70E740481C1C}">
                <a14:useLocalDpi xmlns:a14="http://schemas.microsoft.com/office/drawing/2010/main" val="0"/>
              </a:ext>
            </a:extLst>
          </a:blip>
          <a:srcRect l="53219" t="24764" r="24153" b="17204"/>
          <a:stretch/>
        </p:blipFill>
        <p:spPr bwMode="auto">
          <a:xfrm>
            <a:off x="5181600" y="1150374"/>
            <a:ext cx="3643312" cy="547902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7760" y="5170463"/>
            <a:ext cx="8505824"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rPr>
              <a:t>يعالج يسوع سوء الفهم الرئيسي</a:t>
            </a: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rPr>
              <a:t>:</a:t>
            </a:r>
          </a:p>
        </p:txBody>
      </p:sp>
      <p:sp>
        <p:nvSpPr>
          <p:cNvPr id="7" name="TextBox 6"/>
          <p:cNvSpPr txBox="1"/>
          <p:nvPr/>
        </p:nvSpPr>
        <p:spPr>
          <a:xfrm>
            <a:off x="609600" y="5664212"/>
            <a:ext cx="823851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sym typeface="Wingdings" panose="05000000000000000000" pitchFamily="2" charset="2"/>
              </a:rPr>
              <a:t>لوقا 15: المواقف الخاطئة تجاه الناس</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5B8B26-D28A-4D74-B618-800446BE5B6D}"/>
              </a:ext>
            </a:extLst>
          </p:cNvPr>
          <p:cNvSpPr txBox="1"/>
          <p:nvPr/>
        </p:nvSpPr>
        <p:spPr>
          <a:xfrm>
            <a:off x="609600" y="6125877"/>
            <a:ext cx="823851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sym typeface="Wingdings" panose="05000000000000000000" pitchFamily="2" charset="2"/>
              </a:rPr>
              <a:t>لوقا 16: المواقف الخاطئة تجاه المال</a:t>
            </a:r>
            <a:endParaRPr kumimoji="0" lang="en-US" sz="2800" b="1" i="0" u="none" strike="noStrike" kern="1200" cap="none" spc="0" normalizeH="0" baseline="0" noProof="0" dirty="0">
              <a:ln>
                <a:noFill/>
              </a:ln>
              <a:solidFill>
                <a:prstClr val="white"/>
              </a:solidFill>
              <a:effectLst>
                <a:glow rad="228600">
                  <a:prstClr val="black">
                    <a:alpha val="73000"/>
                  </a:prstClr>
                </a:glow>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38D99C0-C888-4BB2-9C15-B8FB87856AD9}"/>
              </a:ext>
            </a:extLst>
          </p:cNvPr>
          <p:cNvSpPr txBox="1"/>
          <p:nvPr/>
        </p:nvSpPr>
        <p:spPr>
          <a:xfrm>
            <a:off x="2317853" y="360994"/>
            <a:ext cx="4557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لوقا 16: 1-13</a:t>
            </a:r>
            <a:endParaRPr kumimoji="0" lang="en-US" sz="36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grpSp>
        <p:nvGrpSpPr>
          <p:cNvPr id="6" name="Group 5"/>
          <p:cNvGrpSpPr/>
          <p:nvPr/>
        </p:nvGrpSpPr>
        <p:grpSpPr>
          <a:xfrm>
            <a:off x="4832453" y="152400"/>
            <a:ext cx="3500158" cy="3429001"/>
            <a:chOff x="2062442" y="3276600"/>
            <a:chExt cx="3500158" cy="3429001"/>
          </a:xfrm>
        </p:grpSpPr>
        <p:sp>
          <p:nvSpPr>
            <p:cNvPr id="4" name="Explosion 1 3"/>
            <p:cNvSpPr/>
            <p:nvPr/>
          </p:nvSpPr>
          <p:spPr>
            <a:xfrm>
              <a:off x="2062442" y="3276600"/>
              <a:ext cx="3500158" cy="3429001"/>
            </a:xfrm>
            <a:prstGeom prst="irregularSeal1">
              <a:avLst/>
            </a:prstGeom>
            <a:gradFill flip="none" rotWithShape="1">
              <a:gsLst>
                <a:gs pos="48000">
                  <a:schemeClr val="bg2"/>
                </a:gs>
                <a:gs pos="100000">
                  <a:schemeClr val="bg1"/>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438400" y="4362271"/>
              <a:ext cx="2743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rPr>
                <a:t>الموضوع: دور      التلميذ كوكيل</a:t>
              </a:r>
              <a:endParaRPr kumimoji="0" lang="en-US" sz="24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402891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91235">
        <p15:prstTrans prst="peelOff"/>
      </p:transition>
    </mc:Choice>
    <mc:Fallback xmlns="">
      <p:transition spd="slow" advTm="391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A1DD2-589D-403B-A4CC-89F81958D824}"/>
              </a:ext>
            </a:extLst>
          </p:cNvPr>
          <p:cNvPicPr>
            <a:picLocks noChangeAspect="1"/>
          </p:cNvPicPr>
          <p:nvPr/>
        </p:nvPicPr>
        <p:blipFill rotWithShape="1">
          <a:blip r:embed="rId4"/>
          <a:srcRect l="13334" r="12500" b="3460"/>
          <a:stretch/>
        </p:blipFill>
        <p:spPr>
          <a:xfrm flipH="1">
            <a:off x="190496" y="0"/>
            <a:ext cx="8763001" cy="657290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22">
            <a:extLst>
              <a:ext uri="{FF2B5EF4-FFF2-40B4-BE49-F238E27FC236}">
                <a16:creationId xmlns:a16="http://schemas.microsoft.com/office/drawing/2014/main" id="{F2730DE7-4E55-4F4A-A58A-FD9E81DDDC55}"/>
              </a:ext>
            </a:extLst>
          </p:cNvPr>
          <p:cNvSpPr txBox="1">
            <a:spLocks noChangeArrowheads="1"/>
          </p:cNvSpPr>
          <p:nvPr/>
        </p:nvSpPr>
        <p:spPr bwMode="auto">
          <a:xfrm>
            <a:off x="0" y="177225"/>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4000" b="1" i="0" u="none" strike="noStrike" kern="1200" cap="all" spc="0" normalizeH="0" baseline="0" noProof="0" dirty="0">
                <a:ln w="9000" cmpd="sng">
                  <a:noFill/>
                  <a:prstDash val="solid"/>
                </a:ln>
                <a:solidFill>
                  <a:prstClr val="white"/>
                </a:solidFill>
                <a:effectLst>
                  <a:glow rad="228600">
                    <a:prstClr val="black">
                      <a:alpha val="93876"/>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مثل عن الوكالة</a:t>
            </a:r>
            <a:endParaRPr kumimoji="0" lang="en-US" altLang="en-US" sz="4000" b="1" i="0" u="none" strike="noStrike" kern="1200" cap="all" spc="0" normalizeH="0" baseline="0" noProof="0" dirty="0">
              <a:ln w="9000" cmpd="sng">
                <a:noFill/>
                <a:prstDash val="solid"/>
              </a:ln>
              <a:solidFill>
                <a:prstClr val="white"/>
              </a:solidFill>
              <a:effectLst>
                <a:glow rad="228600">
                  <a:prstClr val="black">
                    <a:alpha val="93876"/>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E4C6726C-BB2D-46E1-8081-84A1D86D07A8}"/>
              </a:ext>
            </a:extLst>
          </p:cNvPr>
          <p:cNvCxnSpPr>
            <a:cxnSpLocks/>
          </p:cNvCxnSpPr>
          <p:nvPr/>
        </p:nvCxnSpPr>
        <p:spPr>
          <a:xfrm>
            <a:off x="-76200" y="-76200"/>
            <a:ext cx="9220200" cy="0"/>
          </a:xfrm>
          <a:prstGeom prst="line">
            <a:avLst/>
          </a:prstGeom>
          <a:ln w="155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0631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في بيت الفريسي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14: 1-24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الفريسيين لن يدخلوا الملكوت بسبب علاقتهم الجسدية مع إبراهيم وإنما سيتم استبعادهم بينما اليهود غير المستحقين والأمم سيدخلون بالإيمان حتى يفهم الفريسيين أن التجاوب مع دعوة المسيح يضمن البركة وليس فقط مجرد الدعوة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A3044-8884-40F9-9814-1DA5AB159070}"/>
              </a:ext>
            </a:extLst>
          </p:cNvPr>
          <p:cNvPicPr>
            <a:picLocks noChangeAspect="1"/>
          </p:cNvPicPr>
          <p:nvPr/>
        </p:nvPicPr>
        <p:blipFill rotWithShape="1">
          <a:blip r:embed="rId4"/>
          <a:srcRect l="32943" t="21733" r="17942" b="13732"/>
          <a:stretch/>
        </p:blipFill>
        <p:spPr>
          <a:xfrm>
            <a:off x="76200" y="116017"/>
            <a:ext cx="9023194" cy="6665783"/>
          </a:xfrm>
          <a:prstGeom prst="rect">
            <a:avLst/>
          </a:prstGeom>
        </p:spPr>
      </p:pic>
      <p:sp>
        <p:nvSpPr>
          <p:cNvPr id="6" name="Text Box 13">
            <a:extLst>
              <a:ext uri="{FF2B5EF4-FFF2-40B4-BE49-F238E27FC236}">
                <a16:creationId xmlns:a16="http://schemas.microsoft.com/office/drawing/2014/main" id="{37C15CE9-6ABE-4300-9B2A-09F0B9164761}"/>
              </a:ext>
            </a:extLst>
          </p:cNvPr>
          <p:cNvSpPr txBox="1">
            <a:spLocks noChangeArrowheads="1"/>
          </p:cNvSpPr>
          <p:nvPr/>
        </p:nvSpPr>
        <p:spPr bwMode="auto">
          <a:xfrm>
            <a:off x="228600" y="529836"/>
            <a:ext cx="55625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كان غنياً جداً</a:t>
            </a:r>
            <a:endPar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7" name="Text Box 14">
            <a:extLst>
              <a:ext uri="{FF2B5EF4-FFF2-40B4-BE49-F238E27FC236}">
                <a16:creationId xmlns:a16="http://schemas.microsoft.com/office/drawing/2014/main" id="{F3E774CF-7FBD-4616-B88F-ED45FD703AB8}"/>
              </a:ext>
            </a:extLst>
          </p:cNvPr>
          <p:cNvSpPr txBox="1">
            <a:spLocks noChangeArrowheads="1"/>
          </p:cNvSpPr>
          <p:nvPr/>
        </p:nvSpPr>
        <p:spPr bwMode="auto">
          <a:xfrm>
            <a:off x="204538" y="1053056"/>
            <a:ext cx="5586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rPr>
              <a:t>كان مالك اراضي كبير</a:t>
            </a:r>
            <a:endPar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8" name="Text Box 15">
            <a:extLst>
              <a:ext uri="{FF2B5EF4-FFF2-40B4-BE49-F238E27FC236}">
                <a16:creationId xmlns:a16="http://schemas.microsoft.com/office/drawing/2014/main" id="{6FE294FE-1B50-482D-BB6B-C212D803ADD0}"/>
              </a:ext>
            </a:extLst>
          </p:cNvPr>
          <p:cNvSpPr txBox="1">
            <a:spLocks noChangeArrowheads="1"/>
          </p:cNvSpPr>
          <p:nvPr/>
        </p:nvSpPr>
        <p:spPr bwMode="auto">
          <a:xfrm>
            <a:off x="228600" y="1576276"/>
            <a:ext cx="55625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فوض الإدارة كاملة</a:t>
            </a:r>
            <a:b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rPr>
            </a:b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rPr>
              <a:t>    (أنظر تك 39: 1، 4-6)</a:t>
            </a:r>
            <a:endPar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9" name="Text Box 16">
            <a:extLst>
              <a:ext uri="{FF2B5EF4-FFF2-40B4-BE49-F238E27FC236}">
                <a16:creationId xmlns:a16="http://schemas.microsoft.com/office/drawing/2014/main" id="{D5DAB1BD-C914-4A61-8EB5-3B883581B36D}"/>
              </a:ext>
            </a:extLst>
          </p:cNvPr>
          <p:cNvSpPr txBox="1">
            <a:spLocks noChangeArrowheads="1"/>
          </p:cNvSpPr>
          <p:nvPr/>
        </p:nvSpPr>
        <p:spPr bwMode="auto">
          <a:xfrm>
            <a:off x="204538" y="2530383"/>
            <a:ext cx="5586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rPr>
              <a:t>سمع تقارير سلبية</a:t>
            </a:r>
            <a:endPar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10" name="Text Box 17">
            <a:extLst>
              <a:ext uri="{FF2B5EF4-FFF2-40B4-BE49-F238E27FC236}">
                <a16:creationId xmlns:a16="http://schemas.microsoft.com/office/drawing/2014/main" id="{F6118A83-F794-4742-88FD-6C58DA4A61AA}"/>
              </a:ext>
            </a:extLst>
          </p:cNvPr>
          <p:cNvSpPr txBox="1">
            <a:spLocks noChangeArrowheads="1"/>
          </p:cNvSpPr>
          <p:nvPr/>
        </p:nvSpPr>
        <p:spPr bwMode="auto">
          <a:xfrm>
            <a:off x="204537" y="3069477"/>
            <a:ext cx="5586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rPr>
              <a:t>قام بمحاسبة الوكيل</a:t>
            </a:r>
            <a:endParaRPr kumimoji="0" lang="en-US" alt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13" name="Text Box 22">
            <a:extLst>
              <a:ext uri="{FF2B5EF4-FFF2-40B4-BE49-F238E27FC236}">
                <a16:creationId xmlns:a16="http://schemas.microsoft.com/office/drawing/2014/main" id="{F52E7D64-D5EA-4B37-BF4D-7A8FD3A4363B}"/>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all" spc="0" normalizeH="0" baseline="0" noProof="0" dirty="0">
                <a:ln w="90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لوقا 16: 2</a:t>
            </a:r>
            <a:endPar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416338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E9591-FB98-46A7-BD77-023155365CB7}"/>
              </a:ext>
            </a:extLst>
          </p:cNvPr>
          <p:cNvPicPr>
            <a:picLocks noChangeAspect="1"/>
          </p:cNvPicPr>
          <p:nvPr/>
        </p:nvPicPr>
        <p:blipFill rotWithShape="1">
          <a:blip r:embed="rId4"/>
          <a:srcRect l="32839" t="20745" r="17913" b="13337"/>
          <a:stretch/>
        </p:blipFill>
        <p:spPr>
          <a:xfrm>
            <a:off x="76200" y="0"/>
            <a:ext cx="8991600" cy="6798263"/>
          </a:xfrm>
          <a:prstGeom prst="rect">
            <a:avLst/>
          </a:prstGeom>
        </p:spPr>
      </p:pic>
      <p:sp>
        <p:nvSpPr>
          <p:cNvPr id="6" name="Text Box 18">
            <a:extLst>
              <a:ext uri="{FF2B5EF4-FFF2-40B4-BE49-F238E27FC236}">
                <a16:creationId xmlns:a16="http://schemas.microsoft.com/office/drawing/2014/main" id="{E7E88457-ACD4-4310-A3D5-0EE8135E9E04}"/>
              </a:ext>
            </a:extLst>
          </p:cNvPr>
          <p:cNvSpPr txBox="1">
            <a:spLocks noChangeArrowheads="1"/>
          </p:cNvSpPr>
          <p:nvPr/>
        </p:nvSpPr>
        <p:spPr bwMode="auto">
          <a:xfrm>
            <a:off x="3200400" y="304800"/>
            <a:ext cx="5690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rPr>
              <a:t>كان لديه سلطة قانونية كاملة</a:t>
            </a:r>
            <a:endPar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endParaRPr>
          </a:p>
        </p:txBody>
      </p:sp>
      <p:sp>
        <p:nvSpPr>
          <p:cNvPr id="7" name="Text Box 19">
            <a:extLst>
              <a:ext uri="{FF2B5EF4-FFF2-40B4-BE49-F238E27FC236}">
                <a16:creationId xmlns:a16="http://schemas.microsoft.com/office/drawing/2014/main" id="{E18F14A8-5F52-45EC-8FF5-B1F2076A3459}"/>
              </a:ext>
            </a:extLst>
          </p:cNvPr>
          <p:cNvSpPr txBox="1">
            <a:spLocks noChangeArrowheads="1"/>
          </p:cNvSpPr>
          <p:nvPr/>
        </p:nvSpPr>
        <p:spPr bwMode="auto">
          <a:xfrm>
            <a:off x="3200400" y="828020"/>
            <a:ext cx="56903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Wingdings" panose="05000000000000000000" pitchFamily="2" charset="2"/>
              <a:buChar char="ü"/>
              <a:tabLst/>
              <a:defRPr/>
            </a:pP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rPr>
              <a:t>كان من المفترض أن يستخدم الأصول لصالح السيد</a:t>
            </a:r>
            <a:endPar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endParaRPr>
          </a:p>
        </p:txBody>
      </p:sp>
      <p:sp>
        <p:nvSpPr>
          <p:cNvPr id="8" name="Text Box 20">
            <a:extLst>
              <a:ext uri="{FF2B5EF4-FFF2-40B4-BE49-F238E27FC236}">
                <a16:creationId xmlns:a16="http://schemas.microsoft.com/office/drawing/2014/main" id="{EA1CCB20-199B-4E86-963D-C5B24E629744}"/>
              </a:ext>
            </a:extLst>
          </p:cNvPr>
          <p:cNvSpPr txBox="1">
            <a:spLocks noChangeArrowheads="1"/>
          </p:cNvSpPr>
          <p:nvPr/>
        </p:nvSpPr>
        <p:spPr bwMode="auto">
          <a:xfrm>
            <a:off x="3200400" y="1782743"/>
            <a:ext cx="5690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rPr>
              <a:t>بدد موارد سيده</a:t>
            </a:r>
            <a:endPar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endParaRPr>
          </a:p>
        </p:txBody>
      </p:sp>
      <p:sp>
        <p:nvSpPr>
          <p:cNvPr id="9" name="Text Box 21">
            <a:extLst>
              <a:ext uri="{FF2B5EF4-FFF2-40B4-BE49-F238E27FC236}">
                <a16:creationId xmlns:a16="http://schemas.microsoft.com/office/drawing/2014/main" id="{0F76B9C6-FA62-4D42-A448-331E0DC5285B}"/>
              </a:ext>
            </a:extLst>
          </p:cNvPr>
          <p:cNvSpPr txBox="1">
            <a:spLocks noChangeArrowheads="1"/>
          </p:cNvSpPr>
          <p:nvPr/>
        </p:nvSpPr>
        <p:spPr bwMode="auto">
          <a:xfrm>
            <a:off x="3200397" y="2219364"/>
            <a:ext cx="56903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 رأى النهاية قادمة</a:t>
            </a:r>
            <a:endPar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endParaRPr>
          </a:p>
        </p:txBody>
      </p:sp>
      <p:sp>
        <p:nvSpPr>
          <p:cNvPr id="10" name="Text Box 22">
            <a:extLst>
              <a:ext uri="{FF2B5EF4-FFF2-40B4-BE49-F238E27FC236}">
                <a16:creationId xmlns:a16="http://schemas.microsoft.com/office/drawing/2014/main" id="{3A43206D-E032-4F3C-A660-C7EDD5A6C436}"/>
              </a:ext>
            </a:extLst>
          </p:cNvPr>
          <p:cNvSpPr txBox="1">
            <a:spLocks noChangeArrowheads="1"/>
          </p:cNvSpPr>
          <p:nvPr/>
        </p:nvSpPr>
        <p:spPr bwMode="auto">
          <a:xfrm>
            <a:off x="3200398" y="2743200"/>
            <a:ext cx="56903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rPr>
              <a:t>وضع خياراته بعين الإعتبار</a:t>
            </a:r>
            <a:endParaRPr kumimoji="0" lang="en-US" altLang="en-US" sz="2800" b="1" i="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ea typeface="+mn-ea"/>
              <a:cs typeface="Arial" panose="020B0604020202020204" pitchFamily="34" charset="0"/>
            </a:endParaRPr>
          </a:p>
        </p:txBody>
      </p:sp>
      <p:sp>
        <p:nvSpPr>
          <p:cNvPr id="11" name="Text Box 22">
            <a:extLst>
              <a:ext uri="{FF2B5EF4-FFF2-40B4-BE49-F238E27FC236}">
                <a16:creationId xmlns:a16="http://schemas.microsoft.com/office/drawing/2014/main" id="{0203976B-4280-4BCC-8FF9-A37DA93193B5}"/>
              </a:ext>
            </a:extLst>
          </p:cNvPr>
          <p:cNvSpPr txBox="1">
            <a:spLocks noChangeArrowheads="1"/>
          </p:cNvSpPr>
          <p:nvPr/>
        </p:nvSpPr>
        <p:spPr bwMode="auto">
          <a:xfrm>
            <a:off x="326858" y="6009937"/>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3200" b="1" cap="all">
                <a:ln w="9000" cmpd="sng">
                  <a:solidFill>
                    <a:srgbClr val="C00000"/>
                  </a:solidFill>
                  <a:prstDash val="solid"/>
                </a:ln>
                <a:solidFill>
                  <a:schemeClr val="bg1"/>
                </a:solidFill>
                <a:effectLst>
                  <a:glow rad="228600">
                    <a:schemeClr val="tx1"/>
                  </a:glow>
                  <a:reflection blurRad="12700" stA="28000" endPos="45000" dist="1000" dir="5400000" sy="-100000" algn="bl" rotWithShape="0"/>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all" spc="0" normalizeH="0" baseline="0" noProof="0" dirty="0">
                <a:ln w="9000" cmpd="sng">
                  <a:solidFill>
                    <a:srgbClr val="C00000"/>
                  </a:solidFill>
                  <a:prstDash val="solid"/>
                </a:ln>
                <a:solidFill>
                  <a:prstClr val="white"/>
                </a:solidFill>
                <a:effectLst>
                  <a:glow rad="228600">
                    <a:prstClr val="black">
                      <a:alpha val="90000"/>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لوقا 16: 1، 3-4</a:t>
            </a:r>
            <a:endParaRPr kumimoji="0" lang="en-US" altLang="en-US" sz="3200" b="1" i="0" u="none" strike="noStrike" kern="1200" cap="all" spc="0" normalizeH="0" baseline="0" noProof="0" dirty="0">
              <a:ln w="9000" cmpd="sng">
                <a:solidFill>
                  <a:srgbClr val="C00000"/>
                </a:solidFill>
                <a:prstDash val="solid"/>
              </a:ln>
              <a:solidFill>
                <a:prstClr val="white"/>
              </a:solidFill>
              <a:effectLst>
                <a:glow rad="228600">
                  <a:prstClr val="black">
                    <a:alpha val="90000"/>
                  </a:prst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3602283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2DADA6-010F-4ED4-933A-8094BF6C8D57}"/>
              </a:ext>
            </a:extLst>
          </p:cNvPr>
          <p:cNvPicPr>
            <a:picLocks noChangeAspect="1"/>
          </p:cNvPicPr>
          <p:nvPr/>
        </p:nvPicPr>
        <p:blipFill rotWithShape="1">
          <a:blip r:embed="rId4"/>
          <a:srcRect l="25833" t="17088" r="18333" b="7611"/>
          <a:stretch/>
        </p:blipFill>
        <p:spPr>
          <a:xfrm>
            <a:off x="152400" y="184265"/>
            <a:ext cx="8763001" cy="6527362"/>
          </a:xfrm>
          <a:prstGeom prst="rect">
            <a:avLst/>
          </a:prstGeom>
          <a:ln w="228600" cap="sq" cmpd="thickThin">
            <a:solidFill>
              <a:srgbClr val="000000"/>
            </a:solidFill>
            <a:prstDash val="solid"/>
            <a:miter lim="800000"/>
          </a:ln>
          <a:effectLst>
            <a:innerShdw blurRad="76200">
              <a:srgbClr val="000000"/>
            </a:innerShdw>
          </a:effectLst>
        </p:spPr>
      </p:pic>
      <p:sp>
        <p:nvSpPr>
          <p:cNvPr id="7" name="Text Box 22">
            <a:extLst>
              <a:ext uri="{FF2B5EF4-FFF2-40B4-BE49-F238E27FC236}">
                <a16:creationId xmlns:a16="http://schemas.microsoft.com/office/drawing/2014/main" id="{F6AEDDAE-2486-4D99-914C-A4527D4EBEE1}"/>
              </a:ext>
            </a:extLst>
          </p:cNvPr>
          <p:cNvSpPr txBox="1">
            <a:spLocks noChangeArrowheads="1"/>
          </p:cNvSpPr>
          <p:nvPr/>
        </p:nvSpPr>
        <p:spPr bwMode="auto">
          <a:xfrm>
            <a:off x="381000" y="328830"/>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alpha val="95000"/>
                    </a:srgb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لوقا 16: 5-7</a:t>
            </a:r>
            <a:endPar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alpha val="95000"/>
                  </a:srgb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endParaRPr>
          </a:p>
        </p:txBody>
      </p:sp>
      <p:sp>
        <p:nvSpPr>
          <p:cNvPr id="13" name="Text Box 18">
            <a:extLst>
              <a:ext uri="{FF2B5EF4-FFF2-40B4-BE49-F238E27FC236}">
                <a16:creationId xmlns:a16="http://schemas.microsoft.com/office/drawing/2014/main" id="{EDE060BC-44B5-43C1-8334-9B1F184405C0}"/>
              </a:ext>
            </a:extLst>
          </p:cNvPr>
          <p:cNvSpPr txBox="1">
            <a:spLocks noChangeArrowheads="1"/>
          </p:cNvSpPr>
          <p:nvPr/>
        </p:nvSpPr>
        <p:spPr bwMode="auto">
          <a:xfrm>
            <a:off x="990599" y="5182163"/>
            <a:ext cx="7924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rPr>
              <a:t>استدعى الوكيل </a:t>
            </a:r>
            <a:r>
              <a:rPr kumimoji="0" lang="ar-JO" altLang="en-US" sz="2800" b="1" i="0" u="sng"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rPr>
              <a:t>جميع</a:t>
            </a:r>
            <a:r>
              <a:rPr kumimoji="0" lang="ar-JO"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rPr>
              <a:t> الدائنين</a:t>
            </a:r>
            <a:endPar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endParaRPr>
          </a:p>
        </p:txBody>
      </p:sp>
      <p:sp>
        <p:nvSpPr>
          <p:cNvPr id="14" name="Text Box 18">
            <a:extLst>
              <a:ext uri="{FF2B5EF4-FFF2-40B4-BE49-F238E27FC236}">
                <a16:creationId xmlns:a16="http://schemas.microsoft.com/office/drawing/2014/main" id="{284292A8-C771-46C7-A1CB-AE5C5B8A280D}"/>
              </a:ext>
            </a:extLst>
          </p:cNvPr>
          <p:cNvSpPr txBox="1">
            <a:spLocks noChangeArrowheads="1"/>
          </p:cNvSpPr>
          <p:nvPr/>
        </p:nvSpPr>
        <p:spPr bwMode="auto">
          <a:xfrm>
            <a:off x="970547" y="5741478"/>
            <a:ext cx="792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sym typeface="Wingdings"/>
              </a:rPr>
              <a:t> </a:t>
            </a:r>
            <a:r>
              <a:rPr kumimoji="0" lang="ar-JO"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rPr>
              <a:t>قام بتخفيض كل عقد بشكل كبير</a:t>
            </a:r>
            <a:br>
              <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rPr>
            </a:br>
            <a:endParaRPr kumimoji="0" lang="en-US" altLang="en-US" sz="2800" b="1" i="0" u="none" strike="noStrike" kern="1200" cap="none" spc="0" normalizeH="0" baseline="0" noProof="0" dirty="0">
              <a:ln>
                <a:noFill/>
              </a:ln>
              <a:solidFill>
                <a:srgbClr val="FFFFFF"/>
              </a:solidFill>
              <a:effectLst>
                <a:glow rad="228600">
                  <a:srgbClr val="000000">
                    <a:satMod val="175000"/>
                    <a:alpha val="95000"/>
                  </a:srgbClr>
                </a:glow>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D4AD8FCA-2766-4D0B-BCA4-67984BABC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194" b="99871" l="13107" r="78155">
                        <a14:foregroundMark x1="55016" y1="18194" x2="50647" y2="32516"/>
                        <a14:foregroundMark x1="50647" y1="32516" x2="50324" y2="32774"/>
                        <a14:foregroundMark x1="44498" y1="86323" x2="43204" y2="99871"/>
                        <a14:foregroundMark x1="16058" y1="92387" x2="16019" y2="92645"/>
                        <a14:foregroundMark x1="16155" y1="91742" x2="16058" y2="92387"/>
                        <a14:foregroundMark x1="16233" y1="91226" x2="16155" y2="91742"/>
                        <a14:foregroundMark x1="16330" y1="90581" x2="16233" y2="91226"/>
                        <a14:foregroundMark x1="16505" y1="89419" x2="16330" y2="90581"/>
                        <a14:foregroundMark x1="13107" y1="84645" x2="17961" y2="84000"/>
                        <a14:foregroundMark x1="78155" y1="56903" x2="74919" y2="65032"/>
                        <a14:foregroundMark x1="74919" y1="65032" x2="74919" y2="65032"/>
                        <a14:foregroundMark x1="30421" y1="70581" x2="26699" y2="80129"/>
                        <a14:foregroundMark x1="26699" y1="80129" x2="19417" y2="88387"/>
                        <a14:foregroundMark x1="20388" y1="93548" x2="20388" y2="93548"/>
                        <a14:foregroundMark x1="17476" y1="94452" x2="17476" y2="94452"/>
                        <a14:foregroundMark x1="19417" y1="95226" x2="19417" y2="95226"/>
                        <a14:backgroundMark x1="18932" y1="94452" x2="18932" y2="94452"/>
                        <a14:backgroundMark x1="16828" y1="92387" x2="16828" y2="92387"/>
                        <a14:backgroundMark x1="19256" y1="92645" x2="19256" y2="92645"/>
                        <a14:backgroundMark x1="16505" y1="92903" x2="16505" y2="92903"/>
                        <a14:backgroundMark x1="21521" y1="93161" x2="21521" y2="93161"/>
                        <a14:backgroundMark x1="17799" y1="90581" x2="17799" y2="90581"/>
                        <a14:backgroundMark x1="21197" y1="94065" x2="21197" y2="94065"/>
                        <a14:backgroundMark x1="17476" y1="91226" x2="17476" y2="91226"/>
                        <a14:backgroundMark x1="17152" y1="91742" x2="17152" y2="91742"/>
                      </a14:backgroundRemoval>
                    </a14:imgEffect>
                  </a14:imgLayer>
                </a14:imgProps>
              </a:ext>
              <a:ext uri="{28A0092B-C50C-407E-A947-70E740481C1C}">
                <a14:useLocalDpi xmlns:a14="http://schemas.microsoft.com/office/drawing/2010/main" val="0"/>
              </a:ext>
            </a:extLst>
          </a:blip>
          <a:srcRect l="8199" t="13322" r="15165"/>
          <a:stretch/>
        </p:blipFill>
        <p:spPr>
          <a:xfrm>
            <a:off x="-152400" y="2687204"/>
            <a:ext cx="3048000" cy="4168988"/>
          </a:xfrm>
          <a:prstGeom prst="rect">
            <a:avLst/>
          </a:prstGeom>
        </p:spPr>
      </p:pic>
    </p:spTree>
    <p:custDataLst>
      <p:tags r:id="rId1"/>
    </p:custDataLst>
    <p:extLst>
      <p:ext uri="{BB962C8B-B14F-4D97-AF65-F5344CB8AC3E}">
        <p14:creationId xmlns:p14="http://schemas.microsoft.com/office/powerpoint/2010/main" val="341081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106">
        <p15:prstTrans prst="peelOff"/>
      </p:transition>
    </mc:Choice>
    <mc:Fallback xmlns="">
      <p:transition spd="slow" advTm="62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C3E75B-8367-4A6C-B43A-8517177158FC}"/>
              </a:ext>
            </a:extLst>
          </p:cNvPr>
          <p:cNvPicPr>
            <a:picLocks noChangeAspect="1"/>
          </p:cNvPicPr>
          <p:nvPr/>
        </p:nvPicPr>
        <p:blipFill rotWithShape="1">
          <a:blip r:embed="rId4">
            <a:extLst>
              <a:ext uri="{28A0092B-C50C-407E-A947-70E740481C1C}">
                <a14:useLocalDpi xmlns:a14="http://schemas.microsoft.com/office/drawing/2010/main" val="0"/>
              </a:ext>
            </a:extLst>
          </a:blip>
          <a:srcRect l="3957" r="4834"/>
          <a:stretch/>
        </p:blipFill>
        <p:spPr>
          <a:xfrm>
            <a:off x="132749" y="152400"/>
            <a:ext cx="8858851" cy="6519040"/>
          </a:xfrm>
          <a:prstGeom prst="rect">
            <a:avLst/>
          </a:prstGeom>
          <a:ln w="228600" cap="sq" cmpd="thickThin">
            <a:solidFill>
              <a:srgbClr val="000000"/>
            </a:solidFill>
            <a:prstDash val="solid"/>
            <a:miter lim="800000"/>
          </a:ln>
          <a:effectLst>
            <a:innerShdw blurRad="76200">
              <a:srgbClr val="000000"/>
            </a:innerShdw>
          </a:effectLst>
        </p:spPr>
      </p:pic>
      <p:sp>
        <p:nvSpPr>
          <p:cNvPr id="31752" name="Text Box 8"/>
          <p:cNvSpPr txBox="1">
            <a:spLocks noChangeArrowheads="1"/>
          </p:cNvSpPr>
          <p:nvPr/>
        </p:nvSpPr>
        <p:spPr bwMode="auto">
          <a:xfrm>
            <a:off x="2941268" y="498937"/>
            <a:ext cx="584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تثنية 23: 19</a:t>
            </a:r>
            <a:endPar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endParaRPr>
          </a:p>
        </p:txBody>
      </p:sp>
      <p:sp>
        <p:nvSpPr>
          <p:cNvPr id="31760" name="Text Box 16"/>
          <p:cNvSpPr txBox="1">
            <a:spLocks noChangeArrowheads="1"/>
          </p:cNvSpPr>
          <p:nvPr/>
        </p:nvSpPr>
        <p:spPr bwMode="auto">
          <a:xfrm>
            <a:off x="-228600" y="61061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اقتراض 50 بث</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endParaRPr>
          </a:p>
        </p:txBody>
      </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+ 100% فائدة</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endParaRP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Black" pitchFamily="34" charset="0"/>
                <a:ea typeface="+mn-ea"/>
                <a:cs typeface="+mn-cs"/>
              </a:rPr>
              <a:t>=</a:t>
            </a:r>
          </a:p>
        </p:txBody>
      </p:sp>
      <p:sp>
        <p:nvSpPr>
          <p:cNvPr id="31773" name="Text Box 29"/>
          <p:cNvSpPr txBox="1">
            <a:spLocks noChangeArrowheads="1"/>
          </p:cNvSpPr>
          <p:nvPr/>
        </p:nvSpPr>
        <p:spPr bwMode="auto">
          <a:xfrm>
            <a:off x="4953000" y="61061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rPr>
              <a:t>دين 100 بث</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Comic Sans MS" panose="030F0702030302020204" pitchFamily="66" charset="0"/>
              <a:ea typeface="+mn-ea"/>
              <a:cs typeface="+mn-cs"/>
            </a:endParaRPr>
          </a:p>
        </p:txBody>
      </p:sp>
      <p:grpSp>
        <p:nvGrpSpPr>
          <p:cNvPr id="3" name="Group 2"/>
          <p:cNvGrpSpPr/>
          <p:nvPr/>
        </p:nvGrpSpPr>
        <p:grpSpPr>
          <a:xfrm>
            <a:off x="644563" y="3885517"/>
            <a:ext cx="2784437" cy="2286683"/>
            <a:chOff x="568684" y="3693030"/>
            <a:chExt cx="2784437" cy="2286683"/>
          </a:xfrm>
        </p:grpSpPr>
        <p:pic>
          <p:nvPicPr>
            <p:cNvPr id="3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080060" y="369303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906657" y="377190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8684" y="4365381"/>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1435991" y="4648200"/>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2388812" y="4556256"/>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715000" y="2437717"/>
            <a:ext cx="2895600" cy="3734483"/>
            <a:chOff x="5638800" y="2361517"/>
            <a:chExt cx="2895600" cy="3734483"/>
          </a:xfrm>
        </p:grpSpPr>
        <p:pic>
          <p:nvPicPr>
            <p:cNvPr id="35"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261339" y="23615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087936" y="24403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749963" y="30338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617270" y="33166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570091" y="32247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150176" y="380931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976773" y="3888195"/>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4481668"/>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3"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6506107" y="4764487"/>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12" descr="OilFlask-8th-7thc-BCE"/>
            <p:cNvPicPr>
              <a:picLocks noChangeAspect="1" noChangeArrowheads="1"/>
            </p:cNvPicPr>
            <p:nvPr/>
          </p:nvPicPr>
          <p:blipFill>
            <a:blip r:embed="rId5">
              <a:lum bright="6000"/>
              <a:extLst>
                <a:ext uri="{BEBA8EAE-BF5A-486C-A8C5-ECC9F3942E4B}">
                  <a14:imgProps xmlns:a14="http://schemas.microsoft.com/office/drawing/2010/main">
                    <a14:imgLayer r:embed="rId6">
                      <a14:imgEffect>
                        <a14:backgroundRemoval t="0" b="100000" l="433" r="100000">
                          <a14:foregroundMark x1="45455" y1="16038" x2="60173" y2="6604"/>
                          <a14:foregroundMark x1="82684" y1="65723" x2="88312" y2="80503"/>
                          <a14:foregroundMark x1="89177" y1="83648" x2="86147" y2="86478"/>
                          <a14:backgroundMark x1="23810" y1="34277" x2="10390" y2="60063"/>
                          <a14:backgroundMark x1="95238" y1="48742" x2="90476" y2="58491"/>
                          <a14:backgroundMark x1="77489" y1="96541" x2="99134" y2="86478"/>
                          <a14:backgroundMark x1="86147" y1="60063" x2="97835" y2="84906"/>
                        </a14:backgroundRemoval>
                      </a14:imgEffect>
                    </a14:imgLayer>
                  </a14:imgProps>
                </a:ext>
                <a:ext uri="{28A0092B-C50C-407E-A947-70E740481C1C}">
                  <a14:useLocalDpi xmlns:a14="http://schemas.microsoft.com/office/drawing/2010/main" val="0"/>
                </a:ext>
              </a:extLst>
            </a:blip>
            <a:srcRect/>
            <a:stretch>
              <a:fillRect/>
            </a:stretch>
          </p:blipFill>
          <p:spPr bwMode="auto">
            <a:xfrm>
              <a:off x="7458928" y="4672543"/>
              <a:ext cx="964309" cy="1331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45" name="Text Box 8">
            <a:extLst>
              <a:ext uri="{FF2B5EF4-FFF2-40B4-BE49-F238E27FC236}">
                <a16:creationId xmlns:a16="http://schemas.microsoft.com/office/drawing/2014/main" id="{7EE618C8-2A66-4A11-AA11-90C618EFBE45}"/>
              </a:ext>
            </a:extLst>
          </p:cNvPr>
          <p:cNvSpPr txBox="1">
            <a:spLocks noChangeArrowheads="1"/>
          </p:cNvSpPr>
          <p:nvPr/>
        </p:nvSpPr>
        <p:spPr bwMode="auto">
          <a:xfrm>
            <a:off x="2941268" y="1032337"/>
            <a:ext cx="5840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rPr>
              <a:t>لا تقرض أخاك بربا</a:t>
            </a:r>
            <a:endParaRPr kumimoji="0" lang="en-US" altLang="en-US" sz="2800" b="1" i="0" u="none" strike="noStrike" kern="1200" cap="none" spc="0" normalizeH="0" baseline="0" noProof="0" dirty="0">
              <a:ln>
                <a:noFill/>
              </a:ln>
              <a:solidFill>
                <a:srgbClr val="000000"/>
              </a:solidFill>
              <a:effectLst>
                <a:glow rad="127000">
                  <a:srgbClr val="FFFFFF"/>
                </a:glow>
              </a:effectLst>
              <a:uLnTx/>
              <a:uFillTx/>
              <a:latin typeface="Comic Sans MS" panose="030F0702030302020204" pitchFamily="66" charset="0"/>
              <a:ea typeface="+mn-ea"/>
              <a:cs typeface="+mn-cs"/>
            </a:endParaRPr>
          </a:p>
        </p:txBody>
      </p:sp>
      <p:grpSp>
        <p:nvGrpSpPr>
          <p:cNvPr id="14" name="Group 13">
            <a:extLst>
              <a:ext uri="{FF2B5EF4-FFF2-40B4-BE49-F238E27FC236}">
                <a16:creationId xmlns:a16="http://schemas.microsoft.com/office/drawing/2014/main" id="{5247CFC2-D836-4B96-8C4B-9124071DCB20}"/>
              </a:ext>
            </a:extLst>
          </p:cNvPr>
          <p:cNvGrpSpPr/>
          <p:nvPr/>
        </p:nvGrpSpPr>
        <p:grpSpPr>
          <a:xfrm>
            <a:off x="130802" y="-321449"/>
            <a:ext cx="2804380" cy="4201319"/>
            <a:chOff x="130802" y="-321449"/>
            <a:chExt cx="2804380" cy="4201319"/>
          </a:xfrm>
        </p:grpSpPr>
        <p:grpSp>
          <p:nvGrpSpPr>
            <p:cNvPr id="5" name="Group 4"/>
            <p:cNvGrpSpPr/>
            <p:nvPr/>
          </p:nvGrpSpPr>
          <p:grpSpPr>
            <a:xfrm rot="20856407">
              <a:off x="130802" y="-321449"/>
              <a:ext cx="2804380" cy="4201319"/>
              <a:chOff x="273348" y="203865"/>
              <a:chExt cx="2804380" cy="4201319"/>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3348" y="203865"/>
                <a:ext cx="2804380" cy="4201319"/>
              </a:xfrm>
              <a:prstGeom prst="rect">
                <a:avLst/>
              </a:prstGeom>
              <a:ln>
                <a:noFill/>
              </a:ln>
              <a:effectLst>
                <a:outerShdw blurRad="292100" dist="139700" dir="2700000" algn="tl" rotWithShape="0">
                  <a:srgbClr val="333333">
                    <a:alpha val="65000"/>
                  </a:srgbClr>
                </a:outerShdw>
              </a:effectLst>
            </p:spPr>
          </p:pic>
          <p:sp>
            <p:nvSpPr>
              <p:cNvPr id="5133" name="Text Box 31"/>
              <p:cNvSpPr txBox="1">
                <a:spLocks noChangeArrowheads="1"/>
              </p:cNvSpPr>
              <p:nvPr/>
            </p:nvSpPr>
            <p:spPr bwMode="auto">
              <a:xfrm rot="364317">
                <a:off x="462081" y="828850"/>
                <a:ext cx="2458327"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اتفاقية</a:t>
                </a:r>
                <a:endParaRPr kumimoji="0" lang="en-US" altLang="en-US" sz="26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دين   100بث      زيت</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r>
                  <a:rPr kumimoji="0" lang="ar-JO" altLang="en-US" sz="2400" b="1"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التوقيع</a:t>
                </a: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t>
                </a:r>
              </a:p>
            </p:txBody>
          </p:sp>
        </p:grpSp>
        <p:pic>
          <p:nvPicPr>
            <p:cNvPr id="12" name="Picture 11">
              <a:extLst>
                <a:ext uri="{FF2B5EF4-FFF2-40B4-BE49-F238E27FC236}">
                  <a16:creationId xmlns:a16="http://schemas.microsoft.com/office/drawing/2014/main" id="{9BB60B66-FEC0-458F-9233-8A48F5CE45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735734" y="2079554"/>
              <a:ext cx="792522" cy="784138"/>
            </a:xfrm>
            <a:prstGeom prst="rect">
              <a:avLst/>
            </a:prstGeom>
          </p:spPr>
        </p:pic>
      </p:grpSp>
      <p:sp>
        <p:nvSpPr>
          <p:cNvPr id="47" name="TextBox 46">
            <a:extLst>
              <a:ext uri="{FF2B5EF4-FFF2-40B4-BE49-F238E27FC236}">
                <a16:creationId xmlns:a16="http://schemas.microsoft.com/office/drawing/2014/main" id="{0FB3C95A-D0CA-4028-AAEF-8AE42E2CDB0C}"/>
              </a:ext>
            </a:extLst>
          </p:cNvPr>
          <p:cNvSpPr txBox="1"/>
          <p:nvPr/>
        </p:nvSpPr>
        <p:spPr>
          <a:xfrm rot="21221450">
            <a:off x="981734" y="909232"/>
            <a:ext cx="765921"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50</a:t>
            </a:r>
            <a:endParaRPr kumimoji="0" 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671110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359">
        <p15:prstTrans prst="peelOff"/>
      </p:transition>
    </mc:Choice>
    <mc:Fallback xmlns="">
      <p:transition spd="slow" advTm="259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500" fill="hold"/>
                                        <p:tgtEl>
                                          <p:spTgt spid="31752"/>
                                        </p:tgtEl>
                                        <p:attrNameLst>
                                          <p:attrName>ppt_w</p:attrName>
                                        </p:attrNameLst>
                                      </p:cBhvr>
                                      <p:tavLst>
                                        <p:tav tm="0">
                                          <p:val>
                                            <p:fltVal val="0"/>
                                          </p:val>
                                        </p:tav>
                                        <p:tav tm="100000">
                                          <p:val>
                                            <p:strVal val="#ppt_w"/>
                                          </p:val>
                                        </p:tav>
                                      </p:tavLst>
                                    </p:anim>
                                    <p:anim calcmode="lin" valueType="num">
                                      <p:cBhvr>
                                        <p:cTn id="8" dur="500" fill="hold"/>
                                        <p:tgtEl>
                                          <p:spTgt spid="31752"/>
                                        </p:tgtEl>
                                        <p:attrNameLst>
                                          <p:attrName>ppt_h</p:attrName>
                                        </p:attrNameLst>
                                      </p:cBhvr>
                                      <p:tavLst>
                                        <p:tav tm="0">
                                          <p:val>
                                            <p:fltVal val="0"/>
                                          </p:val>
                                        </p:tav>
                                        <p:tav tm="100000">
                                          <p:val>
                                            <p:strVal val="#ppt_h"/>
                                          </p:val>
                                        </p:tav>
                                      </p:tavLst>
                                    </p:anim>
                                    <p:animEffect transition="in" filter="fade">
                                      <p:cBhvr>
                                        <p:cTn id="9" dur="500"/>
                                        <p:tgtEl>
                                          <p:spTgt spid="31752"/>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strVal val="#ppt_w*0.7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1000"/>
                                        <p:tgtEl>
                                          <p:spTgt spid="3"/>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31760">
                                            <p:txEl>
                                              <p:pRg st="0" end="0"/>
                                            </p:txEl>
                                          </p:spTgt>
                                        </p:tgtEl>
                                        <p:attrNameLst>
                                          <p:attrName>style.visibility</p:attrName>
                                        </p:attrNameLst>
                                      </p:cBhvr>
                                      <p:to>
                                        <p:strVal val="visible"/>
                                      </p:to>
                                    </p:set>
                                    <p:animEffect transition="in" filter="fade">
                                      <p:cBhvr>
                                        <p:cTn id="24" dur="1000"/>
                                        <p:tgtEl>
                                          <p:spTgt spid="31760">
                                            <p:txEl>
                                              <p:pRg st="0" end="0"/>
                                            </p:txEl>
                                          </p:spTgt>
                                        </p:tgtEl>
                                      </p:cBhvr>
                                    </p:animEffect>
                                    <p:anim calcmode="lin" valueType="num">
                                      <p:cBhvr>
                                        <p:cTn id="25"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1761"/>
                                        </p:tgtEl>
                                        <p:attrNameLst>
                                          <p:attrName>style.visibility</p:attrName>
                                        </p:attrNameLst>
                                      </p:cBhvr>
                                      <p:to>
                                        <p:strVal val="visible"/>
                                      </p:to>
                                    </p:set>
                                    <p:anim calcmode="lin" valueType="num">
                                      <p:cBhvr>
                                        <p:cTn id="31" dur="500" fill="hold"/>
                                        <p:tgtEl>
                                          <p:spTgt spid="31761"/>
                                        </p:tgtEl>
                                        <p:attrNameLst>
                                          <p:attrName>ppt_w</p:attrName>
                                        </p:attrNameLst>
                                      </p:cBhvr>
                                      <p:tavLst>
                                        <p:tav tm="0">
                                          <p:val>
                                            <p:fltVal val="0"/>
                                          </p:val>
                                        </p:tav>
                                        <p:tav tm="100000">
                                          <p:val>
                                            <p:strVal val="#ppt_w"/>
                                          </p:val>
                                        </p:tav>
                                      </p:tavLst>
                                    </p:anim>
                                    <p:anim calcmode="lin" valueType="num">
                                      <p:cBhvr>
                                        <p:cTn id="32" dur="500" fill="hold"/>
                                        <p:tgtEl>
                                          <p:spTgt spid="31761"/>
                                        </p:tgtEl>
                                        <p:attrNameLst>
                                          <p:attrName>ppt_h</p:attrName>
                                        </p:attrNameLst>
                                      </p:cBhvr>
                                      <p:tavLst>
                                        <p:tav tm="0">
                                          <p:val>
                                            <p:fltVal val="0"/>
                                          </p:val>
                                        </p:tav>
                                        <p:tav tm="100000">
                                          <p:val>
                                            <p:strVal val="#ppt_h"/>
                                          </p:val>
                                        </p:tav>
                                      </p:tavLst>
                                    </p:anim>
                                    <p:animEffect transition="in" filter="fade">
                                      <p:cBhvr>
                                        <p:cTn id="33" dur="500"/>
                                        <p:tgtEl>
                                          <p:spTgt spid="317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1762"/>
                                        </p:tgtEl>
                                        <p:attrNameLst>
                                          <p:attrName>style.visibility</p:attrName>
                                        </p:attrNameLst>
                                      </p:cBhvr>
                                      <p:to>
                                        <p:strVal val="visible"/>
                                      </p:to>
                                    </p:set>
                                    <p:anim calcmode="lin" valueType="num">
                                      <p:cBhvr>
                                        <p:cTn id="38" dur="500" fill="hold"/>
                                        <p:tgtEl>
                                          <p:spTgt spid="31762"/>
                                        </p:tgtEl>
                                        <p:attrNameLst>
                                          <p:attrName>ppt_w</p:attrName>
                                        </p:attrNameLst>
                                      </p:cBhvr>
                                      <p:tavLst>
                                        <p:tav tm="0">
                                          <p:val>
                                            <p:fltVal val="0"/>
                                          </p:val>
                                        </p:tav>
                                        <p:tav tm="100000">
                                          <p:val>
                                            <p:strVal val="#ppt_w"/>
                                          </p:val>
                                        </p:tav>
                                      </p:tavLst>
                                    </p:anim>
                                    <p:anim calcmode="lin" valueType="num">
                                      <p:cBhvr>
                                        <p:cTn id="39" dur="500" fill="hold"/>
                                        <p:tgtEl>
                                          <p:spTgt spid="31762"/>
                                        </p:tgtEl>
                                        <p:attrNameLst>
                                          <p:attrName>ppt_h</p:attrName>
                                        </p:attrNameLst>
                                      </p:cBhvr>
                                      <p:tavLst>
                                        <p:tav tm="0">
                                          <p:val>
                                            <p:fltVal val="0"/>
                                          </p:val>
                                        </p:tav>
                                        <p:tav tm="100000">
                                          <p:val>
                                            <p:strVal val="#ppt_h"/>
                                          </p:val>
                                        </p:tav>
                                      </p:tavLst>
                                    </p:anim>
                                    <p:animEffect transition="in" filter="fade">
                                      <p:cBhvr>
                                        <p:cTn id="40" dur="500"/>
                                        <p:tgtEl>
                                          <p:spTgt spid="31762"/>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1000"/>
                                        <p:tgtEl>
                                          <p:spTgt spid="2"/>
                                        </p:tgtEl>
                                      </p:cBhvr>
                                    </p:animEffect>
                                  </p:childTnLst>
                                </p:cTn>
                              </p:par>
                            </p:childTnLst>
                          </p:cTn>
                        </p:par>
                        <p:par>
                          <p:cTn id="45" fill="hold">
                            <p:stCondLst>
                              <p:cond delay="1500"/>
                            </p:stCondLst>
                            <p:childTnLst>
                              <p:par>
                                <p:cTn id="46" presetID="47" presetClass="entr" presetSubtype="0" fill="hold" grpId="0" nodeType="afterEffect">
                                  <p:stCondLst>
                                    <p:cond delay="0"/>
                                  </p:stCondLst>
                                  <p:childTnLst>
                                    <p:set>
                                      <p:cBhvr>
                                        <p:cTn id="47" dur="1" fill="hold">
                                          <p:stCondLst>
                                            <p:cond delay="0"/>
                                          </p:stCondLst>
                                        </p:cTn>
                                        <p:tgtEl>
                                          <p:spTgt spid="31773"/>
                                        </p:tgtEl>
                                        <p:attrNameLst>
                                          <p:attrName>style.visibility</p:attrName>
                                        </p:attrNameLst>
                                      </p:cBhvr>
                                      <p:to>
                                        <p:strVal val="visible"/>
                                      </p:to>
                                    </p:set>
                                    <p:animEffect transition="in" filter="fade">
                                      <p:cBhvr>
                                        <p:cTn id="48" dur="1000"/>
                                        <p:tgtEl>
                                          <p:spTgt spid="31773"/>
                                        </p:tgtEl>
                                      </p:cBhvr>
                                    </p:animEffect>
                                    <p:anim calcmode="lin" valueType="num">
                                      <p:cBhvr>
                                        <p:cTn id="49" dur="1000" fill="hold"/>
                                        <p:tgtEl>
                                          <p:spTgt spid="31773"/>
                                        </p:tgtEl>
                                        <p:attrNameLst>
                                          <p:attrName>ppt_x</p:attrName>
                                        </p:attrNameLst>
                                      </p:cBhvr>
                                      <p:tavLst>
                                        <p:tav tm="0">
                                          <p:val>
                                            <p:strVal val="#ppt_x"/>
                                          </p:val>
                                        </p:tav>
                                        <p:tav tm="100000">
                                          <p:val>
                                            <p:strVal val="#ppt_x"/>
                                          </p:val>
                                        </p:tav>
                                      </p:tavLst>
                                    </p:anim>
                                    <p:anim calcmode="lin" valueType="num">
                                      <p:cBhvr>
                                        <p:cTn id="50"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Scale>
                                      <p:cBhvr>
                                        <p:cTn id="5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4"/>
                                        </p:tgtEl>
                                        <p:attrNameLst>
                                          <p:attrName>ppt_x</p:attrName>
                                          <p:attrName>ppt_y</p:attrName>
                                        </p:attrNameLst>
                                      </p:cBhvr>
                                    </p:animMotion>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61" grpId="0"/>
      <p:bldP spid="31762" grpId="0"/>
      <p:bldP spid="31773" grpId="0"/>
      <p:bldP spid="45" grpId="0"/>
      <p:bldP spid="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945E9-9381-47BB-9E1F-490EEF4D8E36}"/>
              </a:ext>
            </a:extLst>
          </p:cNvPr>
          <p:cNvPicPr>
            <a:picLocks noChangeAspect="1"/>
          </p:cNvPicPr>
          <p:nvPr/>
        </p:nvPicPr>
        <p:blipFill rotWithShape="1">
          <a:blip r:embed="rId4"/>
          <a:srcRect l="17177" r="12468" b="9021"/>
          <a:stretch/>
        </p:blipFill>
        <p:spPr>
          <a:xfrm>
            <a:off x="189217" y="228600"/>
            <a:ext cx="8805527" cy="6477000"/>
          </a:xfrm>
          <a:prstGeom prst="rect">
            <a:avLst/>
          </a:prstGeom>
          <a:ln w="228600" cap="sq" cmpd="thickThin">
            <a:solidFill>
              <a:srgbClr val="000000"/>
            </a:solidFill>
            <a:prstDash val="solid"/>
            <a:miter lim="800000"/>
          </a:ln>
          <a:effectLst>
            <a:innerShdw blurRad="76200">
              <a:srgbClr val="000000"/>
            </a:innerShdw>
          </a:effectLst>
        </p:spPr>
      </p:pic>
      <p:sp>
        <p:nvSpPr>
          <p:cNvPr id="31760" name="Text Box 16"/>
          <p:cNvSpPr txBox="1">
            <a:spLocks noChangeArrowheads="1"/>
          </p:cNvSpPr>
          <p:nvPr/>
        </p:nvSpPr>
        <p:spPr bwMode="auto">
          <a:xfrm>
            <a:off x="-228600" y="618238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اقتراض 80 كر</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31762" name="Text Box 18"/>
          <p:cNvSpPr txBox="1">
            <a:spLocks noChangeArrowheads="1"/>
          </p:cNvSpPr>
          <p:nvPr/>
        </p:nvSpPr>
        <p:spPr bwMode="auto">
          <a:xfrm>
            <a:off x="5029200" y="4684693"/>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a:t>
            </a:r>
          </a:p>
        </p:txBody>
      </p:sp>
      <p:sp>
        <p:nvSpPr>
          <p:cNvPr id="31773" name="Text Box 29"/>
          <p:cNvSpPr txBox="1">
            <a:spLocks noChangeArrowheads="1"/>
          </p:cNvSpPr>
          <p:nvPr/>
        </p:nvSpPr>
        <p:spPr bwMode="auto">
          <a:xfrm>
            <a:off x="5105400" y="618238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دين 100 كر</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42AC28E9-F92E-4385-9F0A-7106DCE67DAD}"/>
              </a:ext>
            </a:extLst>
          </p:cNvPr>
          <p:cNvGrpSpPr/>
          <p:nvPr/>
        </p:nvGrpSpPr>
        <p:grpSpPr>
          <a:xfrm>
            <a:off x="110398" y="2940145"/>
            <a:ext cx="3623402" cy="3308255"/>
            <a:chOff x="193653" y="2864381"/>
            <a:chExt cx="3623402" cy="3308255"/>
          </a:xfrm>
        </p:grpSpPr>
        <p:pic>
          <p:nvPicPr>
            <p:cNvPr id="12" name="Picture 11">
              <a:extLst>
                <a:ext uri="{FF2B5EF4-FFF2-40B4-BE49-F238E27FC236}">
                  <a16:creationId xmlns:a16="http://schemas.microsoft.com/office/drawing/2014/main" id="{2A7DB295-E65D-48CE-B170-B37FA0565EE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3653" y="2923675"/>
              <a:ext cx="1261727" cy="2702618"/>
            </a:xfrm>
            <a:prstGeom prst="rect">
              <a:avLst/>
            </a:prstGeom>
            <a:ln>
              <a:noFill/>
            </a:ln>
            <a:effectLst>
              <a:outerShdw blurRad="292100" dist="139700" dir="2700000" algn="tl" rotWithShape="0">
                <a:srgbClr val="333333">
                  <a:alpha val="65000"/>
                </a:srgbClr>
              </a:outerShdw>
            </a:effectLst>
          </p:spPr>
        </p:pic>
        <p:pic>
          <p:nvPicPr>
            <p:cNvPr id="46" name="Picture 45">
              <a:extLst>
                <a:ext uri="{FF2B5EF4-FFF2-40B4-BE49-F238E27FC236}">
                  <a16:creationId xmlns:a16="http://schemas.microsoft.com/office/drawing/2014/main" id="{182C13BA-BF83-48C6-B18D-AF6812E8ED5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839595" y="3064377"/>
              <a:ext cx="1261727" cy="270261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6C1FEA6-F71A-49A8-ACF3-A94BE5B7C679}"/>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450382" y="3445377"/>
              <a:ext cx="1261727" cy="2702618"/>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32B22C54-D8F6-4300-B1EC-24DC8418F76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7518" y="2864381"/>
              <a:ext cx="1261727" cy="2702618"/>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CDC03ED1-7DFB-44C3-B618-7D3CCDD1B28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1513414" y="2910931"/>
              <a:ext cx="1261727" cy="2702618"/>
            </a:xfrm>
            <a:prstGeom prst="rect">
              <a:avLst/>
            </a:prstGeom>
            <a:ln>
              <a:noFill/>
            </a:ln>
            <a:effectLst>
              <a:outerShdw blurRad="292100" dist="139700" dir="2700000" algn="tl" rotWithShape="0">
                <a:srgbClr val="333333">
                  <a:alpha val="65000"/>
                </a:srgbClr>
              </a:outerShdw>
            </a:effectLst>
          </p:spPr>
        </p:pic>
        <p:pic>
          <p:nvPicPr>
            <p:cNvPr id="52" name="Picture 51">
              <a:extLst>
                <a:ext uri="{FF2B5EF4-FFF2-40B4-BE49-F238E27FC236}">
                  <a16:creationId xmlns:a16="http://schemas.microsoft.com/office/drawing/2014/main" id="{931C078C-001A-4391-8A14-820A9461259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555328" y="3153171"/>
              <a:ext cx="1261727" cy="2702618"/>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F4DDE05D-9528-4E11-A0A0-9EF6396B5BD4}"/>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2153569" y="3374629"/>
              <a:ext cx="1261727" cy="2702618"/>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B807863C-B520-439A-92F2-292A02E5F29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10346" y="3470018"/>
              <a:ext cx="1261727" cy="2702618"/>
            </a:xfrm>
            <a:prstGeom prst="rect">
              <a:avLst/>
            </a:prstGeom>
            <a:ln>
              <a:noFill/>
            </a:ln>
            <a:effectLst>
              <a:outerShdw blurRad="292100" dist="139700" dir="2700000" algn="tl" rotWithShape="0">
                <a:srgbClr val="333333">
                  <a:alpha val="65000"/>
                </a:srgbClr>
              </a:outerShdw>
            </a:effectLst>
          </p:spPr>
        </p:pic>
      </p:grpSp>
      <p:grpSp>
        <p:nvGrpSpPr>
          <p:cNvPr id="6" name="Group 5">
            <a:extLst>
              <a:ext uri="{FF2B5EF4-FFF2-40B4-BE49-F238E27FC236}">
                <a16:creationId xmlns:a16="http://schemas.microsoft.com/office/drawing/2014/main" id="{937EE6CB-2C24-4C83-975A-FAACA783E250}"/>
              </a:ext>
            </a:extLst>
          </p:cNvPr>
          <p:cNvGrpSpPr/>
          <p:nvPr/>
        </p:nvGrpSpPr>
        <p:grpSpPr>
          <a:xfrm>
            <a:off x="5367673" y="2514600"/>
            <a:ext cx="3666454" cy="3733800"/>
            <a:chOff x="5367673" y="2438400"/>
            <a:chExt cx="3666454" cy="3733800"/>
          </a:xfrm>
        </p:grpSpPr>
        <p:pic>
          <p:nvPicPr>
            <p:cNvPr id="62" name="Picture 61">
              <a:extLst>
                <a:ext uri="{FF2B5EF4-FFF2-40B4-BE49-F238E27FC236}">
                  <a16:creationId xmlns:a16="http://schemas.microsoft.com/office/drawing/2014/main" id="{358FBE31-6F9B-4907-9655-6753A96EF58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72400" y="2438400"/>
              <a:ext cx="1261727" cy="2702618"/>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64EB0C8-BC7B-49A1-B219-91FBA6315F1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937148" y="2514600"/>
              <a:ext cx="1261727" cy="2702618"/>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828D6C78-AD63-48E5-BD04-E90A4B5AC8C5}"/>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065765" y="2631382"/>
              <a:ext cx="1261727" cy="2702618"/>
            </a:xfrm>
            <a:prstGeom prst="rect">
              <a:avLst/>
            </a:prstGeom>
            <a:ln>
              <a:noFill/>
            </a:ln>
            <a:effectLst>
              <a:outerShdw blurRad="292100" dist="139700" dir="2700000" algn="tl" rotWithShape="0">
                <a:srgbClr val="333333">
                  <a:alpha val="65000"/>
                </a:srgbClr>
              </a:outerShdw>
            </a:effectLst>
          </p:spPr>
        </p:pic>
        <p:pic>
          <p:nvPicPr>
            <p:cNvPr id="57" name="Picture 56">
              <a:extLst>
                <a:ext uri="{FF2B5EF4-FFF2-40B4-BE49-F238E27FC236}">
                  <a16:creationId xmlns:a16="http://schemas.microsoft.com/office/drawing/2014/main" id="{1E2451BD-30A8-411A-AAB3-288872B7D72E}"/>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414704" y="2971800"/>
              <a:ext cx="1261727" cy="2702618"/>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D3588B77-C9CB-40F1-A542-C567AE583DF0}"/>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7772400" y="2924320"/>
              <a:ext cx="1261727" cy="2702618"/>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A22E2695-212E-4E6A-82E1-56B15ADE03E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073156" y="3088582"/>
              <a:ext cx="1261727" cy="2702618"/>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C1205A88-1104-458D-81B5-AD8001FD3A0B}"/>
                </a:ext>
              </a:extLst>
            </p:cNvPr>
            <p:cNvPicPr>
              <a:picLocks noChangeAspect="1"/>
            </p:cNvPicPr>
            <p:nvPr/>
          </p:nvPicPr>
          <p:blipFill>
            <a:blip r:embed="rId7"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Layer>
                  </a14:imgProps>
                </a:ext>
                <a:ext uri="{28A0092B-C50C-407E-A947-70E740481C1C}">
                  <a14:useLocalDpi xmlns:a14="http://schemas.microsoft.com/office/drawing/2010/main" val="0"/>
                </a:ext>
              </a:extLst>
            </a:blip>
            <a:stretch>
              <a:fillRect/>
            </a:stretch>
          </p:blipFill>
          <p:spPr>
            <a:xfrm>
              <a:off x="6382741" y="3469582"/>
              <a:ext cx="1261727" cy="2702618"/>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C46A7D4F-E6F8-41A6-8033-607449697E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91400" y="3390594"/>
              <a:ext cx="1261727" cy="2702618"/>
            </a:xfrm>
            <a:prstGeom prst="rect">
              <a:avLst/>
            </a:prstGeom>
            <a:ln>
              <a:noFill/>
            </a:ln>
            <a:effectLst>
              <a:outerShdw blurRad="292100" dist="139700" dir="2700000" algn="tl" rotWithShape="0">
                <a:srgbClr val="333333">
                  <a:alpha val="65000"/>
                </a:srgbClr>
              </a:outerShdw>
            </a:effectLst>
          </p:spPr>
        </p:pic>
        <p:pic>
          <p:nvPicPr>
            <p:cNvPr id="53" name="Picture 52">
              <a:extLst>
                <a:ext uri="{FF2B5EF4-FFF2-40B4-BE49-F238E27FC236}">
                  <a16:creationId xmlns:a16="http://schemas.microsoft.com/office/drawing/2014/main" id="{5EBC7B69-0268-4916-A9A8-9569BE955A8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367673" y="2783782"/>
              <a:ext cx="1261727" cy="2702618"/>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0270E5EA-247F-40DA-AE83-E922585E92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735" b="95238" l="10000" r="90000">
                          <a14:foregroundMark x1="48400" y1="3735" x2="56000" y2="17740"/>
                          <a14:foregroundMark x1="49400" y1="95238" x2="73600" y2="75537"/>
                          <a14:foregroundMark x1="78000" y1="91970" x2="70000" y2="949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48673" y="3317182"/>
              <a:ext cx="1261727" cy="2702618"/>
            </a:xfrm>
            <a:prstGeom prst="rect">
              <a:avLst/>
            </a:prstGeom>
            <a:ln>
              <a:noFill/>
            </a:ln>
            <a:effectLst>
              <a:outerShdw blurRad="292100" dist="139700" dir="2700000" algn="tl" rotWithShape="0">
                <a:srgbClr val="333333">
                  <a:alpha val="65000"/>
                </a:srgbClr>
              </a:outerShdw>
            </a:effectLst>
          </p:spPr>
        </p:pic>
      </p:grpSp>
      <p:sp>
        <p:nvSpPr>
          <p:cNvPr id="31761" name="Text Box 17"/>
          <p:cNvSpPr txBox="1">
            <a:spLocks noChangeArrowheads="1"/>
          </p:cNvSpPr>
          <p:nvPr/>
        </p:nvSpPr>
        <p:spPr bwMode="auto">
          <a:xfrm>
            <a:off x="3697563" y="4684693"/>
            <a:ext cx="17888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+ 20% فائدة</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03A119D-CC13-463F-B01C-B9312C7E0F53}"/>
              </a:ext>
            </a:extLst>
          </p:cNvPr>
          <p:cNvSpPr txBox="1"/>
          <p:nvPr/>
        </p:nvSpPr>
        <p:spPr>
          <a:xfrm>
            <a:off x="72809" y="262407"/>
            <a:ext cx="1524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Nazareth Village</a:t>
            </a:r>
          </a:p>
        </p:txBody>
      </p:sp>
      <p:grpSp>
        <p:nvGrpSpPr>
          <p:cNvPr id="34" name="Group 33">
            <a:extLst>
              <a:ext uri="{FF2B5EF4-FFF2-40B4-BE49-F238E27FC236}">
                <a16:creationId xmlns:a16="http://schemas.microsoft.com/office/drawing/2014/main" id="{0665A882-7883-43D9-9528-0F42D158B12E}"/>
              </a:ext>
            </a:extLst>
          </p:cNvPr>
          <p:cNvGrpSpPr/>
          <p:nvPr/>
        </p:nvGrpSpPr>
        <p:grpSpPr>
          <a:xfrm>
            <a:off x="267335" y="-15835"/>
            <a:ext cx="2804380" cy="3573494"/>
            <a:chOff x="127855" y="-32611"/>
            <a:chExt cx="2804380" cy="3573494"/>
          </a:xfrm>
        </p:grpSpPr>
        <p:grpSp>
          <p:nvGrpSpPr>
            <p:cNvPr id="35" name="Group 34">
              <a:extLst>
                <a:ext uri="{FF2B5EF4-FFF2-40B4-BE49-F238E27FC236}">
                  <a16:creationId xmlns:a16="http://schemas.microsoft.com/office/drawing/2014/main" id="{CBE53564-65E0-44BC-862F-E35A7569BF71}"/>
                </a:ext>
              </a:extLst>
            </p:cNvPr>
            <p:cNvGrpSpPr/>
            <p:nvPr/>
          </p:nvGrpSpPr>
          <p:grpSpPr>
            <a:xfrm rot="20856407">
              <a:off x="127855" y="-32611"/>
              <a:ext cx="2804380" cy="3573494"/>
              <a:chOff x="275851" y="492655"/>
              <a:chExt cx="2804380" cy="3573494"/>
            </a:xfrm>
          </p:grpSpPr>
          <p:pic>
            <p:nvPicPr>
              <p:cNvPr id="37" name="Picture 36">
                <a:extLst>
                  <a:ext uri="{FF2B5EF4-FFF2-40B4-BE49-F238E27FC236}">
                    <a16:creationId xmlns:a16="http://schemas.microsoft.com/office/drawing/2014/main" id="{34355443-2CE0-4F55-B522-684DB48120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500" b="90000" l="1873" r="98502"/>
                        </a14:imgEffect>
                        <a14:imgEffect>
                          <a14:saturation sat="66000"/>
                        </a14:imgEffect>
                      </a14:imgLayer>
                    </a14:imgProps>
                  </a:ext>
                  <a:ext uri="{28A0092B-C50C-407E-A947-70E740481C1C}">
                    <a14:useLocalDpi xmlns:a14="http://schemas.microsoft.com/office/drawing/2010/main" val="0"/>
                  </a:ext>
                </a:extLst>
              </a:blip>
              <a:stretch>
                <a:fillRect/>
              </a:stretch>
            </p:blipFill>
            <p:spPr>
              <a:xfrm rot="341335">
                <a:off x="275851" y="492655"/>
                <a:ext cx="2804380" cy="3573494"/>
              </a:xfrm>
              <a:prstGeom prst="rect">
                <a:avLst/>
              </a:prstGeom>
              <a:ln>
                <a:noFill/>
              </a:ln>
              <a:effectLst>
                <a:outerShdw blurRad="292100" dist="139700" dir="2700000" algn="tl" rotWithShape="0">
                  <a:srgbClr val="333333">
                    <a:alpha val="65000"/>
                  </a:srgbClr>
                </a:outerShdw>
              </a:effectLst>
            </p:spPr>
          </p:pic>
          <p:sp>
            <p:nvSpPr>
              <p:cNvPr id="38" name="Text Box 31">
                <a:extLst>
                  <a:ext uri="{FF2B5EF4-FFF2-40B4-BE49-F238E27FC236}">
                    <a16:creationId xmlns:a16="http://schemas.microsoft.com/office/drawing/2014/main" id="{A73ADD0A-C926-4B7E-B39E-95D63852FDBF}"/>
                  </a:ext>
                </a:extLst>
              </p:cNvPr>
              <p:cNvSpPr txBox="1">
                <a:spLocks noChangeArrowheads="1"/>
              </p:cNvSpPr>
              <p:nvPr/>
            </p:nvSpPr>
            <p:spPr bwMode="auto">
              <a:xfrm rot="364317">
                <a:off x="420660" y="1032275"/>
                <a:ext cx="24583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اتفاقية</a:t>
                </a:r>
                <a:endParaRPr kumimoji="0" lang="en-US" altLang="en-US" sz="2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دين 100 كر قمح</a:t>
                </a:r>
                <a:endPar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alt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التوقيع</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pic>
          <p:nvPicPr>
            <p:cNvPr id="36" name="Picture 35">
              <a:extLst>
                <a:ext uri="{FF2B5EF4-FFF2-40B4-BE49-F238E27FC236}">
                  <a16:creationId xmlns:a16="http://schemas.microsoft.com/office/drawing/2014/main" id="{982627BA-F3FC-44A2-AD69-F30524ACC92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778" b="90000" l="10000" r="90000">
                          <a14:foregroundMark x1="82444" y1="7778" x2="71333" y2="11556"/>
                        </a14:backgroundRemoval>
                      </a14:imgEffect>
                    </a14:imgLayer>
                  </a14:imgProps>
                </a:ext>
                <a:ext uri="{28A0092B-C50C-407E-A947-70E740481C1C}">
                  <a14:useLocalDpi xmlns:a14="http://schemas.microsoft.com/office/drawing/2010/main" val="0"/>
                </a:ext>
              </a:extLst>
            </a:blip>
            <a:srcRect l="20654" t="67249" r="56848" b="10491"/>
            <a:stretch/>
          </p:blipFill>
          <p:spPr>
            <a:xfrm>
              <a:off x="1536920" y="2116824"/>
              <a:ext cx="792522" cy="784138"/>
            </a:xfrm>
            <a:prstGeom prst="rect">
              <a:avLst/>
            </a:prstGeom>
          </p:spPr>
        </p:pic>
      </p:grpSp>
      <p:sp>
        <p:nvSpPr>
          <p:cNvPr id="39" name="TextBox 38">
            <a:extLst>
              <a:ext uri="{FF2B5EF4-FFF2-40B4-BE49-F238E27FC236}">
                <a16:creationId xmlns:a16="http://schemas.microsoft.com/office/drawing/2014/main" id="{1508FBF3-30E2-4631-81E6-45863CDA3AE0}"/>
              </a:ext>
            </a:extLst>
          </p:cNvPr>
          <p:cNvSpPr txBox="1"/>
          <p:nvPr/>
        </p:nvSpPr>
        <p:spPr>
          <a:xfrm rot="21221450">
            <a:off x="1403178" y="1147560"/>
            <a:ext cx="686487" cy="523220"/>
          </a:xfrm>
          <a:prstGeom prst="rect">
            <a:avLst/>
          </a:prstGeom>
          <a:solidFill>
            <a:srgbClr val="E2C5A8"/>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75107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190">
        <p15:prstTrans prst="peelOff"/>
      </p:transition>
    </mc:Choice>
    <mc:Fallback xmlns="">
      <p:transition spd="slow" advTm="641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1760">
                                            <p:txEl>
                                              <p:pRg st="0" end="0"/>
                                            </p:txEl>
                                          </p:spTgt>
                                        </p:tgtEl>
                                        <p:attrNameLst>
                                          <p:attrName>style.visibility</p:attrName>
                                        </p:attrNameLst>
                                      </p:cBhvr>
                                      <p:to>
                                        <p:strVal val="visible"/>
                                      </p:to>
                                    </p:set>
                                    <p:animEffect transition="in" filter="fade">
                                      <p:cBhvr>
                                        <p:cTn id="11" dur="1000"/>
                                        <p:tgtEl>
                                          <p:spTgt spid="31760">
                                            <p:txEl>
                                              <p:pRg st="0" end="0"/>
                                            </p:txEl>
                                          </p:spTgt>
                                        </p:tgtEl>
                                      </p:cBhvr>
                                    </p:animEffect>
                                    <p:anim calcmode="lin" valueType="num">
                                      <p:cBhvr>
                                        <p:cTn id="12" dur="1000" fill="hold"/>
                                        <p:tgtEl>
                                          <p:spTgt spid="31760">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17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1761"/>
                                        </p:tgtEl>
                                        <p:attrNameLst>
                                          <p:attrName>style.visibility</p:attrName>
                                        </p:attrNameLst>
                                      </p:cBhvr>
                                      <p:to>
                                        <p:strVal val="visible"/>
                                      </p:to>
                                    </p:set>
                                    <p:anim calcmode="lin" valueType="num">
                                      <p:cBhvr>
                                        <p:cTn id="18" dur="500" fill="hold"/>
                                        <p:tgtEl>
                                          <p:spTgt spid="31761"/>
                                        </p:tgtEl>
                                        <p:attrNameLst>
                                          <p:attrName>ppt_w</p:attrName>
                                        </p:attrNameLst>
                                      </p:cBhvr>
                                      <p:tavLst>
                                        <p:tav tm="0">
                                          <p:val>
                                            <p:fltVal val="0"/>
                                          </p:val>
                                        </p:tav>
                                        <p:tav tm="100000">
                                          <p:val>
                                            <p:strVal val="#ppt_w"/>
                                          </p:val>
                                        </p:tav>
                                      </p:tavLst>
                                    </p:anim>
                                    <p:anim calcmode="lin" valueType="num">
                                      <p:cBhvr>
                                        <p:cTn id="19" dur="500" fill="hold"/>
                                        <p:tgtEl>
                                          <p:spTgt spid="31761"/>
                                        </p:tgtEl>
                                        <p:attrNameLst>
                                          <p:attrName>ppt_h</p:attrName>
                                        </p:attrNameLst>
                                      </p:cBhvr>
                                      <p:tavLst>
                                        <p:tav tm="0">
                                          <p:val>
                                            <p:fltVal val="0"/>
                                          </p:val>
                                        </p:tav>
                                        <p:tav tm="100000">
                                          <p:val>
                                            <p:strVal val="#ppt_h"/>
                                          </p:val>
                                        </p:tav>
                                      </p:tavLst>
                                    </p:anim>
                                    <p:animEffect transition="in" filter="fade">
                                      <p:cBhvr>
                                        <p:cTn id="20" dur="500"/>
                                        <p:tgtEl>
                                          <p:spTgt spid="3176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1762"/>
                                        </p:tgtEl>
                                        <p:attrNameLst>
                                          <p:attrName>style.visibility</p:attrName>
                                        </p:attrNameLst>
                                      </p:cBhvr>
                                      <p:to>
                                        <p:strVal val="visible"/>
                                      </p:to>
                                    </p:set>
                                    <p:anim calcmode="lin" valueType="num">
                                      <p:cBhvr>
                                        <p:cTn id="25" dur="500" fill="hold"/>
                                        <p:tgtEl>
                                          <p:spTgt spid="31762"/>
                                        </p:tgtEl>
                                        <p:attrNameLst>
                                          <p:attrName>ppt_w</p:attrName>
                                        </p:attrNameLst>
                                      </p:cBhvr>
                                      <p:tavLst>
                                        <p:tav tm="0">
                                          <p:val>
                                            <p:fltVal val="0"/>
                                          </p:val>
                                        </p:tav>
                                        <p:tav tm="100000">
                                          <p:val>
                                            <p:strVal val="#ppt_w"/>
                                          </p:val>
                                        </p:tav>
                                      </p:tavLst>
                                    </p:anim>
                                    <p:anim calcmode="lin" valueType="num">
                                      <p:cBhvr>
                                        <p:cTn id="26" dur="500" fill="hold"/>
                                        <p:tgtEl>
                                          <p:spTgt spid="31762"/>
                                        </p:tgtEl>
                                        <p:attrNameLst>
                                          <p:attrName>ppt_h</p:attrName>
                                        </p:attrNameLst>
                                      </p:cBhvr>
                                      <p:tavLst>
                                        <p:tav tm="0">
                                          <p:val>
                                            <p:fltVal val="0"/>
                                          </p:val>
                                        </p:tav>
                                        <p:tav tm="100000">
                                          <p:val>
                                            <p:strVal val="#ppt_h"/>
                                          </p:val>
                                        </p:tav>
                                      </p:tavLst>
                                    </p:anim>
                                    <p:animEffect transition="in" filter="fade">
                                      <p:cBhvr>
                                        <p:cTn id="27" dur="500"/>
                                        <p:tgtEl>
                                          <p:spTgt spid="3176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1000"/>
                                        <p:tgtEl>
                                          <p:spTgt spid="6"/>
                                        </p:tgtEl>
                                      </p:cBhvr>
                                    </p:animEffect>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31773"/>
                                        </p:tgtEl>
                                        <p:attrNameLst>
                                          <p:attrName>style.visibility</p:attrName>
                                        </p:attrNameLst>
                                      </p:cBhvr>
                                      <p:to>
                                        <p:strVal val="visible"/>
                                      </p:to>
                                    </p:set>
                                    <p:animEffect transition="in" filter="fade">
                                      <p:cBhvr>
                                        <p:cTn id="35" dur="1000"/>
                                        <p:tgtEl>
                                          <p:spTgt spid="31773"/>
                                        </p:tgtEl>
                                      </p:cBhvr>
                                    </p:animEffect>
                                    <p:anim calcmode="lin" valueType="num">
                                      <p:cBhvr>
                                        <p:cTn id="36" dur="1000" fill="hold"/>
                                        <p:tgtEl>
                                          <p:spTgt spid="31773"/>
                                        </p:tgtEl>
                                        <p:attrNameLst>
                                          <p:attrName>ppt_x</p:attrName>
                                        </p:attrNameLst>
                                      </p:cBhvr>
                                      <p:tavLst>
                                        <p:tav tm="0">
                                          <p:val>
                                            <p:strVal val="#ppt_x"/>
                                          </p:val>
                                        </p:tav>
                                        <p:tav tm="100000">
                                          <p:val>
                                            <p:strVal val="#ppt_x"/>
                                          </p:val>
                                        </p:tav>
                                      </p:tavLst>
                                    </p:anim>
                                    <p:anim calcmode="lin" valueType="num">
                                      <p:cBhvr>
                                        <p:cTn id="37" dur="1000" fill="hold"/>
                                        <p:tgtEl>
                                          <p:spTgt spid="317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Scale>
                                      <p:cBhvr>
                                        <p:cTn id="42"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4"/>
                                        </p:tgtEl>
                                        <p:attrNameLst>
                                          <p:attrName>ppt_x</p:attrName>
                                          <p:attrName>ppt_y</p:attrName>
                                        </p:attrNameLst>
                                      </p:cBhvr>
                                    </p:animMotion>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2" grpId="0"/>
      <p:bldP spid="31773" grpId="0"/>
      <p:bldP spid="31761" grpId="0"/>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9E098-E264-4ADC-BC79-7829F21AF888}"/>
              </a:ext>
            </a:extLst>
          </p:cNvPr>
          <p:cNvPicPr>
            <a:picLocks noChangeAspect="1"/>
          </p:cNvPicPr>
          <p:nvPr/>
        </p:nvPicPr>
        <p:blipFill rotWithShape="1">
          <a:blip r:embed="rId4"/>
          <a:srcRect l="12500" r="13333" b="6383"/>
          <a:stretch/>
        </p:blipFill>
        <p:spPr>
          <a:xfrm>
            <a:off x="226631" y="200459"/>
            <a:ext cx="8736895" cy="6460274"/>
          </a:xfrm>
          <a:prstGeom prst="rect">
            <a:avLst/>
          </a:prstGeom>
          <a:ln w="228600" cap="sq" cmpd="thickThin">
            <a:solidFill>
              <a:srgbClr val="000000"/>
            </a:solidFill>
            <a:prstDash val="solid"/>
            <a:miter lim="800000"/>
          </a:ln>
          <a:effectLst>
            <a:innerShdw blurRad="76200">
              <a:srgbClr val="000000"/>
            </a:innerShdw>
          </a:effectLst>
        </p:spPr>
      </p:pic>
      <p:sp>
        <p:nvSpPr>
          <p:cNvPr id="15" name="Text Box 22"/>
          <p:cNvSpPr txBox="1">
            <a:spLocks noChangeArrowheads="1"/>
          </p:cNvSpPr>
          <p:nvPr/>
        </p:nvSpPr>
        <p:spPr bwMode="auto">
          <a:xfrm>
            <a:off x="381000" y="328830"/>
            <a:ext cx="84902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ألغى الوكيل الفائدة</a:t>
            </a:r>
            <a:endParaRPr kumimoji="0" lang="en-US" altLang="en-US" sz="3200" b="1" i="0" u="none" strike="noStrike" kern="1200" cap="all" spc="0" normalizeH="0" baseline="0" noProof="0" dirty="0">
              <a:ln w="9000" cmpd="sng">
                <a:solidFill>
                  <a:srgbClr val="C00000"/>
                </a:solidFill>
                <a:prstDash val="solid"/>
              </a:ln>
              <a:solidFill>
                <a:srgbClr val="FFFFFF"/>
              </a:solidFill>
              <a:effectLst>
                <a:glow rad="228600">
                  <a:srgbClr val="000000">
                    <a:satMod val="175000"/>
                  </a:srgbClr>
                </a:glow>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endParaRPr>
          </a:p>
        </p:txBody>
      </p:sp>
      <p:sp>
        <p:nvSpPr>
          <p:cNvPr id="23" name="Text Box 13">
            <a:extLst>
              <a:ext uri="{FF2B5EF4-FFF2-40B4-BE49-F238E27FC236}">
                <a16:creationId xmlns:a16="http://schemas.microsoft.com/office/drawing/2014/main" id="{AD7345D9-AF0C-47DD-991E-D309525CB494}"/>
              </a:ext>
            </a:extLst>
          </p:cNvPr>
          <p:cNvSpPr txBox="1">
            <a:spLocks noChangeArrowheads="1"/>
          </p:cNvSpPr>
          <p:nvPr/>
        </p:nvSpPr>
        <p:spPr bwMode="auto">
          <a:xfrm>
            <a:off x="226631" y="3362981"/>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امتلك السلطة</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24" name="Text Box 14">
            <a:extLst>
              <a:ext uri="{FF2B5EF4-FFF2-40B4-BE49-F238E27FC236}">
                <a16:creationId xmlns:a16="http://schemas.microsoft.com/office/drawing/2014/main" id="{737A6912-7908-45EB-8282-FA52D117F782}"/>
              </a:ext>
            </a:extLst>
          </p:cNvPr>
          <p:cNvSpPr txBox="1">
            <a:spLocks noChangeArrowheads="1"/>
          </p:cNvSpPr>
          <p:nvPr/>
        </p:nvSpPr>
        <p:spPr bwMode="auto">
          <a:xfrm>
            <a:off x="226631" y="3886201"/>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كانت سلطته قانونية بالكامل</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25" name="Text Box 15">
            <a:extLst>
              <a:ext uri="{FF2B5EF4-FFF2-40B4-BE49-F238E27FC236}">
                <a16:creationId xmlns:a16="http://schemas.microsoft.com/office/drawing/2014/main" id="{331AF4E9-EFCE-4C93-9A6A-1665A0E4C1A6}"/>
              </a:ext>
            </a:extLst>
          </p:cNvPr>
          <p:cNvSpPr txBox="1">
            <a:spLocks noChangeArrowheads="1"/>
          </p:cNvSpPr>
          <p:nvPr/>
        </p:nvSpPr>
        <p:spPr bwMode="auto">
          <a:xfrm>
            <a:off x="226631" y="4409421"/>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كوّن </a:t>
            </a:r>
            <a:r>
              <a:rPr kumimoji="0" lang="ar-JO" altLang="en-US" sz="2800" b="1" i="0"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العديد</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 من الأصدقاء في ذلك اليوم</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26" name="Text Box 16">
            <a:extLst>
              <a:ext uri="{FF2B5EF4-FFF2-40B4-BE49-F238E27FC236}">
                <a16:creationId xmlns:a16="http://schemas.microsoft.com/office/drawing/2014/main" id="{A90E58F0-4FB7-471F-BF83-37F746D5E0D6}"/>
              </a:ext>
            </a:extLst>
          </p:cNvPr>
          <p:cNvSpPr txBox="1">
            <a:spLocks noChangeArrowheads="1"/>
          </p:cNvSpPr>
          <p:nvPr/>
        </p:nvSpPr>
        <p:spPr bwMode="auto">
          <a:xfrm>
            <a:off x="226631" y="4932641"/>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تم ضمان راحته المستقبلية</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27" name="Text Box 16">
            <a:extLst>
              <a:ext uri="{FF2B5EF4-FFF2-40B4-BE49-F238E27FC236}">
                <a16:creationId xmlns:a16="http://schemas.microsoft.com/office/drawing/2014/main" id="{DCE648E5-B499-4EC5-83BD-43174D6B68FB}"/>
              </a:ext>
            </a:extLst>
          </p:cNvPr>
          <p:cNvSpPr txBox="1">
            <a:spLocks noChangeArrowheads="1"/>
          </p:cNvSpPr>
          <p:nvPr/>
        </p:nvSpPr>
        <p:spPr bwMode="auto">
          <a:xfrm>
            <a:off x="226631" y="6005950"/>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غيّر تخطيطه/تصرفه السريع مصيره</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2709F74C-C752-4957-8F68-B6DF8C4ECAB4}"/>
              </a:ext>
            </a:extLst>
          </p:cNvPr>
          <p:cNvGrpSpPr/>
          <p:nvPr/>
        </p:nvGrpSpPr>
        <p:grpSpPr>
          <a:xfrm>
            <a:off x="5867400" y="679412"/>
            <a:ext cx="3312695" cy="3552726"/>
            <a:chOff x="6242257" y="-289299"/>
            <a:chExt cx="3039824" cy="3324429"/>
          </a:xfrm>
        </p:grpSpPr>
        <p:sp>
          <p:nvSpPr>
            <p:cNvPr id="29" name="Explosion 1 8">
              <a:extLst>
                <a:ext uri="{FF2B5EF4-FFF2-40B4-BE49-F238E27FC236}">
                  <a16:creationId xmlns:a16="http://schemas.microsoft.com/office/drawing/2014/main" id="{CB471964-80A4-41BF-8EEB-7C3C0E01805F}"/>
                </a:ext>
              </a:extLst>
            </p:cNvPr>
            <p:cNvSpPr/>
            <p:nvPr/>
          </p:nvSpPr>
          <p:spPr>
            <a:xfrm>
              <a:off x="6242257" y="-289299"/>
              <a:ext cx="3039824" cy="3324429"/>
            </a:xfrm>
            <a:prstGeom prst="irregularSeal1">
              <a:avLst/>
            </a:prstGeom>
            <a:gradFill>
              <a:gsLst>
                <a:gs pos="53000">
                  <a:srgbClr val="FFC000"/>
                </a:gs>
                <a:gs pos="6000">
                  <a:schemeClr val="bg1"/>
                </a:gs>
              </a:gsLst>
              <a:path path="circle">
                <a:fillToRect l="50000" t="50000" r="50000" b="50000"/>
              </a:path>
            </a:gradFill>
            <a:ln w="28575">
              <a:solidFill>
                <a:schemeClr val="bg1"/>
              </a:solidFill>
            </a:ln>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
          <p:nvSpPr>
            <p:cNvPr id="30" name="Text Box 8">
              <a:extLst>
                <a:ext uri="{FF2B5EF4-FFF2-40B4-BE49-F238E27FC236}">
                  <a16:creationId xmlns:a16="http://schemas.microsoft.com/office/drawing/2014/main" id="{29468342-88C1-44E4-AB3A-B0FEAC5DF381}"/>
                </a:ext>
              </a:extLst>
            </p:cNvPr>
            <p:cNvSpPr txBox="1">
              <a:spLocks noChangeArrowheads="1"/>
            </p:cNvSpPr>
            <p:nvPr/>
          </p:nvSpPr>
          <p:spPr bwMode="auto">
            <a:xfrm>
              <a:off x="6510271" y="501016"/>
              <a:ext cx="2528919" cy="120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تمت الإشادة            به لكونه              </a:t>
              </a:r>
              <a:r>
                <a:rPr kumimoji="0" lang="ar-JO" altLang="en-US" sz="2600" b="1" i="0"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ذكيًا</a:t>
              </a:r>
              <a:endParaRPr kumimoji="0" lang="en-US" altLang="en-US" sz="2600" b="1" i="0" u="none" strike="noStrike" kern="1200" cap="none" spc="0" normalizeH="0" baseline="0" noProof="0" dirty="0">
                <a:ln>
                  <a:noFill/>
                </a:ln>
                <a:solidFill>
                  <a:srgbClr val="FFFF00"/>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grpSp>
      <p:sp>
        <p:nvSpPr>
          <p:cNvPr id="31" name="Text Box 16">
            <a:extLst>
              <a:ext uri="{FF2B5EF4-FFF2-40B4-BE49-F238E27FC236}">
                <a16:creationId xmlns:a16="http://schemas.microsoft.com/office/drawing/2014/main" id="{8BE3EE2C-D276-459B-9299-696059153E0E}"/>
              </a:ext>
            </a:extLst>
          </p:cNvPr>
          <p:cNvSpPr txBox="1">
            <a:spLocks noChangeArrowheads="1"/>
          </p:cNvSpPr>
          <p:nvPr/>
        </p:nvSpPr>
        <p:spPr bwMode="auto">
          <a:xfrm>
            <a:off x="226631" y="5475823"/>
            <a:ext cx="53359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ar-JO"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rPr>
              <a:t>جعل السيد يبدو كريمًا</a:t>
            </a:r>
            <a:endParaRPr kumimoji="0" lang="en-US" alt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13289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0884">
        <p15:prstTrans prst="peelOff"/>
      </p:transition>
    </mc:Choice>
    <mc:Fallback xmlns="">
      <p:transition spd="slow" advTm="130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sp>
        <p:nvSpPr>
          <p:cNvPr id="12" name="Text Box 7"/>
          <p:cNvSpPr txBox="1">
            <a:spLocks noChangeArrowheads="1"/>
          </p:cNvSpPr>
          <p:nvPr/>
        </p:nvSpPr>
        <p:spPr bwMode="auto">
          <a:xfrm>
            <a:off x="272627" y="188893"/>
            <a:ext cx="85665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قيّم وكالتك                                                                     طالما أن هناك المزيد من الوقت لعمل تغييرات</a:t>
            </a:r>
            <a:endPar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4913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1878">
        <p15:prstTrans prst="peelOff"/>
      </p:transition>
    </mc:Choice>
    <mc:Fallback xmlns="">
      <p:transition spd="slow" advTm="718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703A0C3-D8F5-49E0-80F5-9CD55276B587}"/>
              </a:ext>
            </a:extLst>
          </p:cNvPr>
          <p:cNvPicPr>
            <a:picLocks noChangeAspect="1"/>
          </p:cNvPicPr>
          <p:nvPr/>
        </p:nvPicPr>
        <p:blipFill rotWithShape="1">
          <a:blip r:embed="rId4">
            <a:duotone>
              <a:schemeClr val="bg2">
                <a:shade val="45000"/>
                <a:satMod val="135000"/>
              </a:schemeClr>
              <a:prstClr val="white"/>
            </a:duotone>
          </a:blip>
          <a:srcRect l="33333" t="22816" r="18333" b="14426"/>
          <a:stretch/>
        </p:blipFill>
        <p:spPr>
          <a:xfrm>
            <a:off x="152400" y="184484"/>
            <a:ext cx="8806113" cy="6521116"/>
          </a:xfrm>
          <a:prstGeom prst="rect">
            <a:avLst/>
          </a:prstGeom>
          <a:ln w="228600" cap="sq" cmpd="thickThin">
            <a:solidFill>
              <a:srgbClr val="000000"/>
            </a:solidFill>
            <a:prstDash val="solid"/>
            <a:miter lim="800000"/>
          </a:ln>
          <a:effectLst>
            <a:innerShdw blurRad="76200">
              <a:srgbClr val="000000"/>
            </a:innerShdw>
          </a:effectLst>
        </p:spPr>
      </p:pic>
      <p:pic>
        <p:nvPicPr>
          <p:cNvPr id="17" name="Picture 16">
            <a:extLst>
              <a:ext uri="{FF2B5EF4-FFF2-40B4-BE49-F238E27FC236}">
                <a16:creationId xmlns:a16="http://schemas.microsoft.com/office/drawing/2014/main" id="{CAE0EDE0-2F4C-487E-9469-7DE41FF7D0B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9774" b="89850" l="10000" r="91250">
                        <a14:foregroundMark x1="72250" y1="47744" x2="75500" y2="48872"/>
                        <a14:foregroundMark x1="38250" y1="41729" x2="29000" y2="16541"/>
                        <a14:foregroundMark x1="91250" y1="51128" x2="82000" y2="49248"/>
                        <a14:foregroundMark x1="23250" y1="64662" x2="24500" y2="62406"/>
                        <a14:backgroundMark x1="28250" y1="74812" x2="29500" y2="75564"/>
                        <a14:backgroundMark x1="17500" y1="49248" x2="18750" y2="52256"/>
                      </a14:backgroundRemoval>
                    </a14:imgEffect>
                  </a14:imgLayer>
                </a14:imgProps>
              </a:ext>
              <a:ext uri="{28A0092B-C50C-407E-A947-70E740481C1C}">
                <a14:useLocalDpi xmlns:a14="http://schemas.microsoft.com/office/drawing/2010/main" val="0"/>
              </a:ext>
            </a:extLst>
          </a:blip>
          <a:stretch>
            <a:fillRect/>
          </a:stretch>
        </p:blipFill>
        <p:spPr>
          <a:xfrm flipH="1">
            <a:off x="5201693" y="3809340"/>
            <a:ext cx="3844005" cy="2556263"/>
          </a:xfrm>
          <a:prstGeom prst="rect">
            <a:avLst/>
          </a:prstGeom>
        </p:spPr>
      </p:pic>
      <p:grpSp>
        <p:nvGrpSpPr>
          <p:cNvPr id="36" name="Group 35">
            <a:extLst>
              <a:ext uri="{FF2B5EF4-FFF2-40B4-BE49-F238E27FC236}">
                <a16:creationId xmlns:a16="http://schemas.microsoft.com/office/drawing/2014/main" id="{847D191F-A869-4816-9F70-B88BD319E57B}"/>
              </a:ext>
            </a:extLst>
          </p:cNvPr>
          <p:cNvGrpSpPr/>
          <p:nvPr/>
        </p:nvGrpSpPr>
        <p:grpSpPr>
          <a:xfrm>
            <a:off x="5447294" y="381000"/>
            <a:ext cx="3352801" cy="3048000"/>
            <a:chOff x="2711317" y="888599"/>
            <a:chExt cx="3352801" cy="3048000"/>
          </a:xfrm>
        </p:grpSpPr>
        <p:sp>
          <p:nvSpPr>
            <p:cNvPr id="9" name="Star: 32 Points 8">
              <a:extLst>
                <a:ext uri="{FF2B5EF4-FFF2-40B4-BE49-F238E27FC236}">
                  <a16:creationId xmlns:a16="http://schemas.microsoft.com/office/drawing/2014/main" id="{59C14534-0E1E-4C25-8B28-49525EF9A658}"/>
                </a:ext>
              </a:extLst>
            </p:cNvPr>
            <p:cNvSpPr/>
            <p:nvPr/>
          </p:nvSpPr>
          <p:spPr>
            <a:xfrm>
              <a:off x="2711317" y="888599"/>
              <a:ext cx="3352801" cy="3048000"/>
            </a:xfrm>
            <a:prstGeom prst="star32">
              <a:avLst>
                <a:gd name="adj" fmla="val 43489"/>
              </a:avLst>
            </a:prstGeom>
            <a:blipFill>
              <a:blip r:embed="rId7"/>
              <a:stretch>
                <a:fillRect/>
              </a:stretch>
            </a:blipFill>
            <a:ln w="38100">
              <a:solidFill>
                <a:schemeClr val="tx1">
                  <a:lumMod val="50000"/>
                  <a:lumOff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 Box 11">
              <a:extLst>
                <a:ext uri="{FF2B5EF4-FFF2-40B4-BE49-F238E27FC236}">
                  <a16:creationId xmlns:a16="http://schemas.microsoft.com/office/drawing/2014/main" id="{2E84A62C-21EC-49F7-99F9-4BC7973EE818}"/>
                </a:ext>
              </a:extLst>
            </p:cNvPr>
            <p:cNvSpPr txBox="1">
              <a:spLocks noChangeArrowheads="1"/>
            </p:cNvSpPr>
            <p:nvPr/>
          </p:nvSpPr>
          <p:spPr bwMode="auto">
            <a:xfrm>
              <a:off x="3016117" y="3084879"/>
              <a:ext cx="2743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600" b="1" i="0" u="none" strike="noStrike" kern="1200" cap="none" spc="0" normalizeH="0" baseline="0" noProof="0" dirty="0">
                  <a:ln>
                    <a:noFill/>
                  </a:ln>
                  <a:solidFill>
                    <a:srgbClr val="000000"/>
                  </a:solidFill>
                  <a:effectLst>
                    <a:glow rad="228600">
                      <a:srgbClr val="FFFFFF">
                        <a:alpha val="68000"/>
                      </a:srgbClr>
                    </a:glow>
                  </a:effectLst>
                  <a:uLnTx/>
                  <a:uFillTx/>
                  <a:latin typeface="Comic Sans MS" panose="030F0702030302020204" pitchFamily="66" charset="0"/>
                  <a:ea typeface="+mn-ea"/>
                  <a:cs typeface="+mn-cs"/>
                </a:rPr>
                <a:t>2 كو 5: 10</a:t>
              </a:r>
              <a:endParaRPr kumimoji="0" lang="en-US" altLang="en-US" sz="2600" b="1" i="0" u="none" strike="noStrike" kern="1200" cap="none" spc="0" normalizeH="0" baseline="0" noProof="0" dirty="0">
                <a:ln>
                  <a:noFill/>
                </a:ln>
                <a:solidFill>
                  <a:srgbClr val="000000"/>
                </a:solidFill>
                <a:effectLst>
                  <a:glow rad="228600">
                    <a:srgbClr val="FFFFFF">
                      <a:alpha val="68000"/>
                    </a:srgbClr>
                  </a:glow>
                </a:effectLst>
                <a:uLnTx/>
                <a:uFillTx/>
                <a:latin typeface="Comic Sans MS" panose="030F0702030302020204" pitchFamily="66" charset="0"/>
                <a:ea typeface="+mn-ea"/>
                <a:cs typeface="+mn-cs"/>
              </a:endParaRPr>
            </a:p>
          </p:txBody>
        </p:sp>
      </p:grpSp>
      <p:pic>
        <p:nvPicPr>
          <p:cNvPr id="35" name="Picture 34">
            <a:extLst>
              <a:ext uri="{FF2B5EF4-FFF2-40B4-BE49-F238E27FC236}">
                <a16:creationId xmlns:a16="http://schemas.microsoft.com/office/drawing/2014/main" id="{6D3D9DB4-EF0E-4375-8E9F-7ACD9D7CCA03}"/>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ackgroundRemoval t="3250" b="95250" l="7865" r="97004">
                        <a14:foregroundMark x1="56929" y1="18865" x2="56929" y2="20250"/>
                        <a14:foregroundMark x1="56929" y1="11000" x2="56929" y2="17661"/>
                        <a14:foregroundMark x1="56929" y1="3250" x2="56929" y2="11000"/>
                        <a14:foregroundMark x1="79775" y1="17000" x2="87640" y2="18750"/>
                        <a14:foregroundMark x1="28464" y1="9750" x2="41573" y2="14750"/>
                        <a14:foregroundMark x1="80524" y1="66000" x2="97004" y2="76000"/>
                        <a14:foregroundMark x1="47566" y1="90750" x2="37079" y2="95250"/>
                        <a14:foregroundMark x1="16105" y1="86750" x2="10112" y2="89500"/>
                        <a14:foregroundMark x1="7865" y1="90250" x2="10112" y2="89500"/>
                        <a14:foregroundMark x1="14232" y1="79000" x2="19850" y2="80000"/>
                        <a14:foregroundMark x1="14232" y1="79750" x2="17603" y2="83000"/>
                        <a14:foregroundMark x1="93258" y1="18500" x2="85393" y2="20750"/>
                        <a14:foregroundMark x1="73408" y1="14500" x2="77903" y2="16250"/>
                        <a14:foregroundMark x1="71910" y1="14250" x2="69378" y2="16997"/>
                        <a14:foregroundMark x1="56554" y1="3500" x2="45693" y2="6000"/>
                        <a14:foregroundMark x1="41948" y1="7000" x2="31461" y2="9750"/>
                        <a14:foregroundMark x1="26592" y1="14250" x2="17978" y2="18250"/>
                        <a14:foregroundMark x1="19476" y1="18750" x2="36704" y2="33750"/>
                        <a14:foregroundMark x1="59467" y1="11000" x2="60510" y2="17266"/>
                        <a14:foregroundMark x1="58427" y1="4750" x2="59467" y2="11000"/>
                        <a14:foregroundMark x1="59522" y1="11000" x2="60674" y2="16000"/>
                        <a14:foregroundMark x1="59176" y1="9500" x2="59522" y2="11000"/>
                        <a14:foregroundMark x1="43820" y1="5750" x2="41948" y2="6750"/>
                        <a14:foregroundMark x1="60467" y1="11000" x2="60064" y2="17315"/>
                        <a14:foregroundMark x1="60674" y1="7750" x2="60467" y2="11000"/>
                        <a14:foregroundMark x1="57892" y1="20637" x2="56180" y2="24750"/>
                        <a14:foregroundMark x1="59301" y1="17250" x2="59236" y2="17406"/>
                        <a14:foregroundMark x1="61798" y1="11250" x2="59717" y2="16250"/>
                        <a14:foregroundMark x1="63540" y1="20014" x2="65169" y2="24500"/>
                        <a14:foregroundMark x1="91760" y1="20750" x2="87266" y2="24500"/>
                        <a14:foregroundMark x1="87640" y1="24500" x2="77154" y2="22250"/>
                        <a14:foregroundMark x1="90637" y1="23250" x2="83146" y2="27250"/>
                        <a14:foregroundMark x1="87266" y1="25250" x2="83521" y2="29000"/>
                        <a14:foregroundMark x1="84270" y1="28750" x2="81648" y2="30500"/>
                        <a14:foregroundMark x1="84270" y1="29750" x2="77154" y2="32500"/>
                        <a14:backgroundMark x1="62547" y1="11000" x2="62547" y2="11000"/>
                        <a14:backgroundMark x1="62921" y1="19000" x2="65169" y2="16750"/>
                        <a14:backgroundMark x1="62921" y1="17000" x2="63670" y2="20000"/>
                        <a14:backgroundMark x1="63670" y1="16250" x2="63670" y2="17250"/>
                      </a14:backgroundRemoval>
                    </a14:imgEffect>
                  </a14:imgLayer>
                </a14:imgProps>
              </a:ext>
              <a:ext uri="{28A0092B-C50C-407E-A947-70E740481C1C}">
                <a14:useLocalDpi xmlns:a14="http://schemas.microsoft.com/office/drawing/2010/main" val="0"/>
              </a:ext>
            </a:extLst>
          </a:blip>
          <a:stretch>
            <a:fillRect/>
          </a:stretch>
        </p:blipFill>
        <p:spPr>
          <a:xfrm>
            <a:off x="7509055" y="4586917"/>
            <a:ext cx="1449458" cy="217147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FCB5B76-51E4-44BA-99F4-73A3E136A26F}"/>
              </a:ext>
            </a:extLst>
          </p:cNvPr>
          <p:cNvPicPr>
            <a:picLocks noChangeAspect="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backgroundRemoval t="4250" b="96063" l="10567" r="36033">
                        <a14:foregroundMark x1="12600" y1="6813" x2="16733" y2="37250"/>
                        <a14:foregroundMark x1="32767" y1="4250" x2="27933" y2="37250"/>
                        <a14:foregroundMark x1="27933" y1="37250" x2="27933" y2="37250"/>
                        <a14:foregroundMark x1="35533" y1="15875" x2="33433" y2="42375"/>
                        <a14:foregroundMark x1="32400" y1="95750" x2="30700" y2="56313"/>
                        <a14:foregroundMark x1="30700" y1="56313" x2="30700" y2="56313"/>
                        <a14:foregroundMark x1="14467" y1="95438" x2="23267" y2="96063"/>
                        <a14:foregroundMark x1="12767" y1="75063" x2="12400" y2="87875"/>
                        <a14:foregroundMark x1="12400" y1="87875" x2="13967" y2="94438"/>
                        <a14:foregroundMark x1="12233" y1="13000" x2="12400" y2="78313"/>
                        <a14:foregroundMark x1="18967" y1="4875" x2="30867" y2="9438"/>
                        <a14:foregroundMark x1="35167" y1="22688" x2="35700" y2="33688"/>
                        <a14:foregroundMark x1="35700" y1="33688" x2="35700" y2="33688"/>
                        <a14:foregroundMark x1="36033" y1="38875" x2="33267" y2="72250"/>
                        <a14:foregroundMark x1="33267" y1="72250" x2="33100" y2="72813"/>
                        <a14:foregroundMark x1="35700" y1="59875" x2="34467" y2="76688"/>
                        <a14:foregroundMark x1="35700" y1="78625" x2="33800" y2="93188"/>
                        <a14:foregroundMark x1="33800" y1="93188" x2="33800" y2="93188"/>
                        <a14:foregroundMark x1="18267" y1="12000" x2="21567" y2="23625"/>
                        <a14:foregroundMark x1="21567" y1="23625" x2="25333" y2="31063"/>
                        <a14:foregroundMark x1="33800" y1="9438" x2="33633" y2="28813"/>
                        <a14:foregroundMark x1="32933" y1="13938" x2="15333" y2="16188"/>
                        <a14:foregroundMark x1="22933" y1="94750" x2="32767" y2="96063"/>
                        <a14:foregroundMark x1="35867" y1="86688" x2="32900" y2="95188"/>
                        <a14:foregroundMark x1="32900" y1="95188" x2="32400" y2="95438"/>
                      </a14:backgroundRemoval>
                    </a14:imgEffect>
                  </a14:imgLayer>
                </a14:imgProps>
              </a:ext>
              <a:ext uri="{28A0092B-C50C-407E-A947-70E740481C1C}">
                <a14:useLocalDpi xmlns:a14="http://schemas.microsoft.com/office/drawing/2010/main" val="0"/>
              </a:ext>
            </a:extLst>
          </a:blip>
          <a:srcRect l="7500" r="61667"/>
          <a:stretch/>
        </p:blipFill>
        <p:spPr>
          <a:xfrm rot="21121033">
            <a:off x="4128976" y="4011746"/>
            <a:ext cx="1499616" cy="2593928"/>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BDFC1852-24A8-4CA0-AD67-4A613C071E7F}"/>
              </a:ext>
            </a:extLst>
          </p:cNvPr>
          <p:cNvPicPr>
            <a:picLocks noChangeAspect="1"/>
          </p:cNvPicPr>
          <p:nvPr/>
        </p:nvPicPr>
        <p:blipFill rotWithShape="1">
          <a:blip r:embed="rId12">
            <a:duotone>
              <a:schemeClr val="bg2">
                <a:shade val="45000"/>
                <a:satMod val="135000"/>
              </a:schemeClr>
              <a:prstClr val="white"/>
            </a:duotone>
            <a:extLst>
              <a:ext uri="{BEBA8EAE-BF5A-486C-A8C5-ECC9F3942E4B}">
                <a14:imgProps xmlns:a14="http://schemas.microsoft.com/office/drawing/2010/main">
                  <a14:imgLayer r:embed="rId13">
                    <a14:imgEffect>
                      <a14:backgroundRemoval t="45954" b="89740" l="4191" r="86272">
                        <a14:foregroundMark x1="4913" y1="46821" x2="12283" y2="62428"/>
                        <a14:foregroundMark x1="4335" y1="89884" x2="8382" y2="80058"/>
                        <a14:foregroundMark x1="85116" y1="50289" x2="78035" y2="57948"/>
                        <a14:foregroundMark x1="78035" y1="57948" x2="77601" y2="57948"/>
                        <a14:foregroundMark x1="86272" y1="51012" x2="82803" y2="59249"/>
                        <a14:foregroundMark x1="82803" y1="59249" x2="78757" y2="59827"/>
                        <a14:foregroundMark x1="5347" y1="61705" x2="6069" y2="68497"/>
                        <a14:foregroundMark x1="77147" y1="48699" x2="76497" y2="49095"/>
                        <a14:foregroundMark x1="78096" y1="48121" x2="77147" y2="48699"/>
                        <a14:foregroundMark x1="79046" y1="47543" x2="78096" y2="48121"/>
                        <a14:foregroundMark x1="76487" y1="48121" x2="75818" y2="48381"/>
                        <a14:foregroundMark x1="77601" y1="47688" x2="76487" y2="48121"/>
                        <a14:backgroundMark x1="63150" y1="87428" x2="63150" y2="87428"/>
                        <a14:backgroundMark x1="74855" y1="48699" x2="74855" y2="48699"/>
                        <a14:backgroundMark x1="75434" y1="47977" x2="73410" y2="49133"/>
                        <a14:backgroundMark x1="75434" y1="47688" x2="75434" y2="47688"/>
                        <a14:backgroundMark x1="75434" y1="48121" x2="75434" y2="48121"/>
                        <a14:backgroundMark x1="75723" y1="47977" x2="75723" y2="47977"/>
                      </a14:backgroundRemoval>
                    </a14:imgEffect>
                  </a14:imgLayer>
                </a14:imgProps>
              </a:ext>
              <a:ext uri="{28A0092B-C50C-407E-A947-70E740481C1C}">
                <a14:useLocalDpi xmlns:a14="http://schemas.microsoft.com/office/drawing/2010/main" val="0"/>
              </a:ext>
            </a:extLst>
          </a:blip>
          <a:srcRect t="41111" r="10916" b="8855"/>
          <a:stretch/>
        </p:blipFill>
        <p:spPr>
          <a:xfrm>
            <a:off x="16905" y="4251731"/>
            <a:ext cx="4174095" cy="2344401"/>
          </a:xfrm>
          <a:prstGeom prst="rect">
            <a:avLst/>
          </a:prstGeom>
          <a:ln>
            <a:noFill/>
          </a:ln>
          <a:effectLst>
            <a:outerShdw blurRad="292100" dist="139700" dir="2700000" algn="tl" rotWithShape="0">
              <a:srgbClr val="333333">
                <a:alpha val="65000"/>
              </a:srgbClr>
            </a:outerShdw>
          </a:effectLst>
        </p:spPr>
      </p:pic>
      <p:sp>
        <p:nvSpPr>
          <p:cNvPr id="34827" name="Text Box 11"/>
          <p:cNvSpPr txBox="1">
            <a:spLocks noChangeArrowheads="1"/>
          </p:cNvSpPr>
          <p:nvPr/>
        </p:nvSpPr>
        <p:spPr bwMode="auto">
          <a:xfrm>
            <a:off x="98302" y="5029201"/>
            <a:ext cx="886021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fontAlgn="base">
              <a:spcBef>
                <a:spcPct val="50000"/>
              </a:spcBef>
              <a:spcAft>
                <a:spcPct val="0"/>
              </a:spcAft>
              <a:defRPr sz="2800" b="1">
                <a:ln w="10160">
                  <a:noFill/>
                  <a:prstDash val="solid"/>
                </a:ln>
                <a:solidFill>
                  <a:srgbClr val="FFFFFF"/>
                </a:solidFill>
                <a:effectLst>
                  <a:glow rad="228600">
                    <a:schemeClr val="accent4">
                      <a:satMod val="175000"/>
                    </a:schemeClr>
                  </a:glow>
                  <a:outerShdw blurRad="38100" dist="22860" dir="5400000" algn="tl" rotWithShape="0">
                    <a:srgbClr val="000000">
                      <a:alpha val="30000"/>
                    </a:srgbClr>
                  </a:outerShdw>
                </a:effectLst>
                <a:latin typeface="Comic Sans MS" panose="030F0702030302020204" pitchFamily="66"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سوف تترك كل هذه الأشياء خلفك</a:t>
            </a:r>
            <a:endPar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rPr>
              <a:t>(جامعة 5: 15، 2: 19)</a:t>
            </a:r>
            <a:endParaRPr kumimoji="0" lang="en-US" altLang="en-US" sz="2800" b="1" i="0" u="none" strike="noStrike" kern="1200" cap="none" spc="0" normalizeH="0" baseline="0" noProof="0" dirty="0">
              <a:ln w="10160">
                <a:noFill/>
                <a:prstDash val="solid"/>
              </a:ln>
              <a:solidFill>
                <a:srgbClr val="FFFFFF"/>
              </a:solidFill>
              <a:effectLst>
                <a:glow rad="228600">
                  <a:srgbClr val="000000">
                    <a:satMod val="175000"/>
                  </a:srgbClr>
                </a:glow>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391942188"/>
      </p:ext>
    </p:extLst>
  </p:cSld>
  <p:clrMapOvr>
    <a:masterClrMapping/>
  </p:clrMapOvr>
  <mc:AlternateContent xmlns:mc="http://schemas.openxmlformats.org/markup-compatibility/2006" xmlns:p14="http://schemas.microsoft.com/office/powerpoint/2010/main">
    <mc:Choice Requires="p14">
      <p:transition spd="slow" p14:dur="2000" advTm="147273">
        <p:fade/>
      </p:transition>
    </mc:Choice>
    <mc:Fallback xmlns="">
      <p:transition spd="slow" advTm="147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p:cTn id="7" dur="500" fill="hold"/>
                                        <p:tgtEl>
                                          <p:spTgt spid="34827"/>
                                        </p:tgtEl>
                                        <p:attrNameLst>
                                          <p:attrName>ppt_w</p:attrName>
                                        </p:attrNameLst>
                                      </p:cBhvr>
                                      <p:tavLst>
                                        <p:tav tm="0">
                                          <p:val>
                                            <p:fltVal val="0"/>
                                          </p:val>
                                        </p:tav>
                                        <p:tav tm="100000">
                                          <p:val>
                                            <p:strVal val="#ppt_w"/>
                                          </p:val>
                                        </p:tav>
                                      </p:tavLst>
                                    </p:anim>
                                    <p:anim calcmode="lin" valueType="num">
                                      <p:cBhvr>
                                        <p:cTn id="8" dur="500" fill="hold"/>
                                        <p:tgtEl>
                                          <p:spTgt spid="34827"/>
                                        </p:tgtEl>
                                        <p:attrNameLst>
                                          <p:attrName>ppt_h</p:attrName>
                                        </p:attrNameLst>
                                      </p:cBhvr>
                                      <p:tavLst>
                                        <p:tav tm="0">
                                          <p:val>
                                            <p:fltVal val="0"/>
                                          </p:val>
                                        </p:tav>
                                        <p:tav tm="100000">
                                          <p:val>
                                            <p:strVal val="#ppt_h"/>
                                          </p:val>
                                        </p:tav>
                                      </p:tavLst>
                                    </p:anim>
                                    <p:animEffect transition="in" filter="fade">
                                      <p:cBhvr>
                                        <p:cTn id="9" dur="500"/>
                                        <p:tgtEl>
                                          <p:spTgt spid="34827"/>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amond(in)">
                                      <p:cBhvr>
                                        <p:cTn id="1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C0066"/>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Arial" panose="020B0604020202020204" pitchFamily="34" charset="0"/>
              </a:rPr>
              <a:t>ماذا نتعلم؟</a:t>
            </a:r>
            <a:endParaRPr kumimoji="0" lang="en-US" sz="3600" b="1" i="0" u="none" strike="noStrike" kern="1200" cap="all" spc="0" normalizeH="0" baseline="0" noProof="0" dirty="0">
              <a:ln w="19050" cmpd="sng">
                <a:solidFill>
                  <a:srgbClr val="CC0066"/>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2F54C04A-EB74-4828-8533-ACBF81665906}"/>
              </a:ext>
            </a:extLst>
          </p:cNvPr>
          <p:cNvSpPr txBox="1"/>
          <p:nvPr/>
        </p:nvSpPr>
        <p:spPr>
          <a:xfrm>
            <a:off x="352927" y="453662"/>
            <a:ext cx="8257673" cy="95410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Arial" panose="020B0604020202020204" pitchFamily="34" charset="0"/>
              </a:rPr>
              <a:t>1. أدرك أنك مجرد وكيل ولست المالك لكل ما وضعه الله في يديك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rPr>
              <a:t> </a:t>
            </a: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Arial" panose="020B0604020202020204" pitchFamily="34" charset="0"/>
              </a:rPr>
              <a:t>    (1 أخ 29: 14)</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Comic Sans MS" pitchFamily="66" charset="0"/>
              <a:ea typeface="+mn-ea"/>
              <a:cs typeface="+mn-cs"/>
            </a:endParaRP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7732571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481263" y="350335"/>
            <a:ext cx="8357937" cy="95410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rPr>
              <a:t>2. استثمر أموالك وممتلكاتك ووقتك لتعزيز الترحيب بك في السماء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rPr>
              <a:t>    (لو 16: 9؛ مت 6: 19-21).</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5059278" y="914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48563" y="730788"/>
              <a:ext cx="2089623" cy="70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هل سيكون هناك أحد في السماء بسببك؟</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20" name="Picture 10">
            <a:extLst>
              <a:ext uri="{FF2B5EF4-FFF2-40B4-BE49-F238E27FC236}">
                <a16:creationId xmlns:a16="http://schemas.microsoft.com/office/drawing/2014/main" id="{F413C036-5BBF-4AF0-9AC1-F4C5DF96D2A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00" t="14075" r="7343" b="8125"/>
          <a:stretch/>
        </p:blipFill>
        <p:spPr bwMode="auto">
          <a:xfrm rot="21267912">
            <a:off x="967962" y="2024448"/>
            <a:ext cx="3015877" cy="195189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9">
            <a:extLst>
              <a:ext uri="{FF2B5EF4-FFF2-40B4-BE49-F238E27FC236}">
                <a16:creationId xmlns:a16="http://schemas.microsoft.com/office/drawing/2014/main" id="{D2D4D11A-54B6-4405-810C-08F5E8AEE2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514" t="24720" r="47575" b="42557"/>
          <a:stretch/>
        </p:blipFill>
        <p:spPr bwMode="auto">
          <a:xfrm rot="20188190">
            <a:off x="642612" y="3312179"/>
            <a:ext cx="1288882" cy="187068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BE4824EF-7D2C-4645-BF78-6609A43C613A}"/>
              </a:ext>
            </a:extLst>
          </p:cNvPr>
          <p:cNvPicPr>
            <a:picLocks noChangeAspect="1"/>
          </p:cNvPicPr>
          <p:nvPr/>
        </p:nvPicPr>
        <p:blipFill rotWithShape="1">
          <a:blip r:embed="rId11">
            <a:extLst>
              <a:ext uri="{28A0092B-C50C-407E-A947-70E740481C1C}">
                <a14:useLocalDpi xmlns:a14="http://schemas.microsoft.com/office/drawing/2010/main" val="0"/>
              </a:ext>
            </a:extLst>
          </a:blip>
          <a:srcRect l="21993" t="3607" r="7975" b="11008"/>
          <a:stretch/>
        </p:blipFill>
        <p:spPr>
          <a:xfrm rot="516541">
            <a:off x="3512988" y="2767423"/>
            <a:ext cx="1527390" cy="1862212"/>
          </a:xfrm>
          <a:prstGeom prst="rect">
            <a:avLst/>
          </a:prstGeom>
          <a:solidFill>
            <a:srgbClr val="FFFFFF">
              <a:shade val="85000"/>
            </a:srgbClr>
          </a:solidFill>
          <a:ln w="762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814260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Scale>
                                      <p:cBhvr>
                                        <p:cTn id="14"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9"/>
                                        </p:tgtEl>
                                        <p:attrNameLst>
                                          <p:attrName>ppt_x</p:attrName>
                                          <p:attrName>ppt_y</p:attrName>
                                        </p:attrNameLst>
                                      </p:cBhvr>
                                    </p:animMotion>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Scale>
                                      <p:cBhvr>
                                        <p:cTn id="2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7"/>
                                        </p:tgtEl>
                                        <p:attrNameLst>
                                          <p:attrName>ppt_x</p:attrName>
                                          <p:attrName>ppt_y</p:attrName>
                                        </p:attrNameLst>
                                      </p:cBhvr>
                                    </p:animMotion>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14: 25-35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يحذر  المسيح بالنظر إلى رفض إسرائيل اشتراك تلاميذه في قرار إرادي برفض أي سلطة أخرى وحساب النفقة والتوحد مع المسيح حتى لا يدخل المرء حياة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التلمذة ومن ثم ينشق</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E76417AE-DAB6-45D6-8693-8507D13C5753}"/>
              </a:ext>
            </a:extLst>
          </p:cNvPr>
          <p:cNvSpPr txBox="1"/>
          <p:nvPr/>
        </p:nvSpPr>
        <p:spPr>
          <a:xfrm>
            <a:off x="208547" y="351443"/>
            <a:ext cx="8807116" cy="52322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rPr>
              <a:t>3. الأمانة في الوكالة تبدأ الآن بأشياء صغيرة (لو 16: 10؛ 1 كو 4: 2).</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9DA0C4C5-1C82-4470-9B31-E92BDEA8DE39}"/>
              </a:ext>
            </a:extLst>
          </p:cNvPr>
          <p:cNvGrpSpPr/>
          <p:nvPr/>
        </p:nvGrpSpPr>
        <p:grpSpPr>
          <a:xfrm>
            <a:off x="649839" y="1295400"/>
            <a:ext cx="3886201" cy="3932322"/>
            <a:chOff x="6242257" y="-289299"/>
            <a:chExt cx="3039824" cy="3324429"/>
          </a:xfrm>
        </p:grpSpPr>
        <p:sp>
          <p:nvSpPr>
            <p:cNvPr id="17" name="Explosion 1 8">
              <a:extLst>
                <a:ext uri="{FF2B5EF4-FFF2-40B4-BE49-F238E27FC236}">
                  <a16:creationId xmlns:a16="http://schemas.microsoft.com/office/drawing/2014/main" id="{405C55F9-BB29-4B97-8B9F-7E26409231E7}"/>
                </a:ext>
              </a:extLst>
            </p:cNvPr>
            <p:cNvSpPr/>
            <p:nvPr/>
          </p:nvSpPr>
          <p:spPr>
            <a:xfrm>
              <a:off x="6242257" y="-289299"/>
              <a:ext cx="3039824" cy="3324429"/>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 Box 8">
              <a:extLst>
                <a:ext uri="{FF2B5EF4-FFF2-40B4-BE49-F238E27FC236}">
                  <a16:creationId xmlns:a16="http://schemas.microsoft.com/office/drawing/2014/main" id="{6ADC2943-B75A-4327-A281-4FC7B25ACCAF}"/>
                </a:ext>
              </a:extLst>
            </p:cNvPr>
            <p:cNvSpPr txBox="1">
              <a:spLocks noChangeArrowheads="1"/>
            </p:cNvSpPr>
            <p:nvPr/>
          </p:nvSpPr>
          <p:spPr bwMode="auto">
            <a:xfrm>
              <a:off x="6717357" y="645231"/>
              <a:ext cx="2089623" cy="101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نادرا ما يزيد         العطاء بشكل متناسب   مع الدخل</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13" name="Picture 9" descr="Coin - Quarter 5">
            <a:extLst>
              <a:ext uri="{FF2B5EF4-FFF2-40B4-BE49-F238E27FC236}">
                <a16:creationId xmlns:a16="http://schemas.microsoft.com/office/drawing/2014/main" id="{41A8DB86-66EC-4C75-9258-472D8E59D2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2400" y="1295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Coin - Penny 5">
            <a:extLst>
              <a:ext uri="{FF2B5EF4-FFF2-40B4-BE49-F238E27FC236}">
                <a16:creationId xmlns:a16="http://schemas.microsoft.com/office/drawing/2014/main" id="{911C9C4F-D893-4728-A184-17DA1DE1F1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1752600"/>
            <a:ext cx="3048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DROB01R">
            <a:extLst>
              <a:ext uri="{FF2B5EF4-FFF2-40B4-BE49-F238E27FC236}">
                <a16:creationId xmlns:a16="http://schemas.microsoft.com/office/drawing/2014/main" id="{060771E4-AAA1-42ED-9661-B00F4E659E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34200" y="5029200"/>
            <a:ext cx="2057400" cy="175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257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 2.77457E-6 L 0 0.66589 " pathEditMode="relative" ptsTypes="AA">
                                      <p:cBhvr>
                                        <p:cTn id="17" dur="2000" fill="hold"/>
                                        <p:tgtEl>
                                          <p:spTgt spid="19"/>
                                        </p:tgtEl>
                                        <p:attrNameLst>
                                          <p:attrName>ppt_x</p:attrName>
                                          <p:attrName>ppt_y</p:attrName>
                                        </p:attrNameLst>
                                      </p:cBhvr>
                                    </p:animMotion>
                                  </p:childTnLst>
                                </p:cTn>
                              </p:par>
                            </p:childTnLst>
                          </p:cTn>
                        </p:par>
                        <p:par>
                          <p:cTn id="18" fill="hold">
                            <p:stCondLst>
                              <p:cond delay="4000"/>
                            </p:stCondLst>
                            <p:childTnLst>
                              <p:par>
                                <p:cTn id="19" presetID="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0-#ppt_h/2"/>
                                          </p:val>
                                        </p:tav>
                                        <p:tav tm="100000">
                                          <p:val>
                                            <p:strVal val="#ppt_y"/>
                                          </p:val>
                                        </p:tav>
                                      </p:tavLst>
                                    </p:anim>
                                  </p:childTnLst>
                                </p:cTn>
                              </p:par>
                            </p:childTnLst>
                          </p:cTn>
                        </p:par>
                        <p:par>
                          <p:cTn id="23" fill="hold">
                            <p:stCondLst>
                              <p:cond delay="5000"/>
                            </p:stCondLst>
                            <p:childTnLst>
                              <p:par>
                                <p:cTn id="24" presetID="0" presetClass="path" presetSubtype="0" accel="50000" decel="50000" fill="hold" nodeType="afterEffect">
                                  <p:stCondLst>
                                    <p:cond delay="0"/>
                                  </p:stCondLst>
                                  <p:childTnLst>
                                    <p:animMotion origin="layout" path="M -1.94444E-6 1.85185E-6 L 0.00834 0.71018 " pathEditMode="relative" rAng="0" ptsTypes="AA">
                                      <p:cBhvr>
                                        <p:cTn id="25" dur="2000" fill="hold"/>
                                        <p:tgtEl>
                                          <p:spTgt spid="13"/>
                                        </p:tgtEl>
                                        <p:attrNameLst>
                                          <p:attrName>ppt_x</p:attrName>
                                          <p:attrName>ppt_y</p:attrName>
                                        </p:attrNameLst>
                                      </p:cBhvr>
                                      <p:rCtr x="417" y="35509"/>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C7A92C0-B41D-4C44-9E2F-303F3F6F28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86" b="99823" l="2241" r="71226">
                        <a14:foregroundMark x1="23349" y1="3186" x2="32665" y2="13628"/>
                        <a14:foregroundMark x1="4835" y1="16814" x2="2358" y2="33451"/>
                        <a14:foregroundMark x1="2358" y1="33451" x2="5189" y2="44425"/>
                        <a14:foregroundMark x1="18750" y1="36814" x2="22524" y2="39292"/>
                        <a14:foregroundMark x1="31132" y1="29558" x2="35142" y2="26018"/>
                        <a14:foregroundMark x1="53538" y1="74159" x2="65448" y2="95398"/>
                        <a14:foregroundMark x1="65448" y1="95398" x2="65920" y2="99115"/>
                        <a14:foregroundMark x1="67217" y1="86195" x2="71108" y2="99823"/>
                        <a14:foregroundMark x1="71108" y1="99823" x2="71226" y2="99823"/>
                        <a14:foregroundMark x1="8844" y1="4779" x2="8137" y2="5841"/>
                        <a14:foregroundMark x1="9198" y1="5841" x2="6250" y2="7611"/>
                        <a14:foregroundMark x1="27594" y1="3186" x2="27830" y2="4779"/>
                      </a14:backgroundRemoval>
                    </a14:imgEffect>
                  </a14:imgLayer>
                </a14:imgProps>
              </a:ext>
              <a:ext uri="{28A0092B-C50C-407E-A947-70E740481C1C}">
                <a14:useLocalDpi xmlns:a14="http://schemas.microsoft.com/office/drawing/2010/main" val="0"/>
              </a:ext>
            </a:extLst>
          </a:blip>
          <a:srcRect r="27500"/>
          <a:stretch/>
        </p:blipFill>
        <p:spPr>
          <a:xfrm flipH="1">
            <a:off x="6096000" y="4305927"/>
            <a:ext cx="2859933" cy="262827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662736" cy="95410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rPr>
              <a:t>4. إن إهدار أموالك وفرصك يحد من مقدار استخدام الله لك الآن ومكافأتك لاحقًا (لو 16: 11؛ 19: 17).</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335305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28337"/>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486238BD-CF5D-41FA-856C-E41B33CF822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389" b="98938" l="10495" r="66274">
                        <a14:foregroundMark x1="35967" y1="33451" x2="43868" y2="35221"/>
                        <a14:foregroundMark x1="66274" y1="65841" x2="63325" y2="80708"/>
                        <a14:foregroundMark x1="61203" y1="93451" x2="14976" y2="96637"/>
                        <a14:foregroundMark x1="14976" y1="96637" x2="14269" y2="96991"/>
                        <a14:foregroundMark x1="26297" y1="72035" x2="49175" y2="78407"/>
                        <a14:foregroundMark x1="32311" y1="74513" x2="26415" y2="80531"/>
                        <a14:foregroundMark x1="11439" y1="63717" x2="11557" y2="85664"/>
                        <a14:foregroundMark x1="10967" y1="92920" x2="10967" y2="92920"/>
                        <a14:foregroundMark x1="10613" y1="75929" x2="11085" y2="81947"/>
                        <a14:foregroundMark x1="21816" y1="39646" x2="26179" y2="38053"/>
                        <a14:foregroundMark x1="22642" y1="39823" x2="22052" y2="43894"/>
                        <a14:foregroundMark x1="23113" y1="39292" x2="27948" y2="38230"/>
                        <a14:foregroundMark x1="47642" y1="34513" x2="51415" y2="36814"/>
                        <a14:foregroundMark x1="43278" y1="33274" x2="47524" y2="35221"/>
                        <a14:foregroundMark x1="51061" y1="71681" x2="44104" y2="86018"/>
                        <a14:foregroundMark x1="22642" y1="38938" x2="26415" y2="38761"/>
                        <a14:foregroundMark x1="23113" y1="38761" x2="26297" y2="38230"/>
                        <a14:foregroundMark x1="17689" y1="96460" x2="17571" y2="98938"/>
                        <a14:foregroundMark x1="30660" y1="34159" x2="37146" y2="32212"/>
                        <a14:foregroundMark x1="37146" y1="32212" x2="38797" y2="32212"/>
                        <a14:foregroundMark x1="52476" y1="37522" x2="54599" y2="40531"/>
                      </a14:backgroundRemoval>
                    </a14:imgEffect>
                  </a14:imgLayer>
                </a14:imgProps>
              </a:ext>
              <a:ext uri="{28A0092B-C50C-407E-A947-70E740481C1C}">
                <a14:useLocalDpi xmlns:a14="http://schemas.microsoft.com/office/drawing/2010/main" val="0"/>
              </a:ext>
            </a:extLst>
          </a:blip>
          <a:srcRect l="8332" t="28737" r="30001"/>
          <a:stretch/>
        </p:blipFill>
        <p:spPr>
          <a:xfrm>
            <a:off x="609600" y="5349689"/>
            <a:ext cx="1958969" cy="150831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15CEDE2A-6052-4601-940E-33638648AA50}"/>
              </a:ext>
            </a:extLst>
          </p:cNvPr>
          <p:cNvSpPr txBox="1"/>
          <p:nvPr/>
        </p:nvSpPr>
        <p:spPr>
          <a:xfrm>
            <a:off x="352928" y="609600"/>
            <a:ext cx="8410072"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rPr>
              <a:t>5. كن داهية وتصرف سريعًا لتعظيم كنوزك في السماء بالطريقة التي تستثمر بها مواردك في عمل الله على الأرض (في 4: 15-17).</a:t>
            </a:r>
            <a:endParaRPr kumimoji="0" lang="en-US" sz="2800" b="1" i="0" u="none" strike="noStrike" kern="1200" cap="none" spc="0" normalizeH="0" baseline="0" noProof="0" dirty="0">
              <a:ln>
                <a:noFill/>
              </a:ln>
              <a:solidFill>
                <a:srgbClr val="000000"/>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84A3F092-5F6C-4D04-96A7-BBAB48149DB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733" b="97446" l="69182" r="96387">
                        <a14:foregroundMark x1="80659" y1="3733" x2="84697" y2="15128"/>
                        <a14:foregroundMark x1="71201" y1="92534" x2="75452" y2="97446"/>
                      </a14:backgroundRemoval>
                    </a14:imgEffect>
                    <a14:imgEffect>
                      <a14:brightnessContrast contrast="-20000"/>
                    </a14:imgEffect>
                  </a14:imgLayer>
                </a14:imgProps>
              </a:ext>
              <a:ext uri="{28A0092B-C50C-407E-A947-70E740481C1C}">
                <a14:useLocalDpi xmlns:a14="http://schemas.microsoft.com/office/drawing/2010/main" val="0"/>
              </a:ext>
            </a:extLst>
          </a:blip>
          <a:srcRect l="65833" b="2241"/>
          <a:stretch/>
        </p:blipFill>
        <p:spPr>
          <a:xfrm>
            <a:off x="6268189" y="2407167"/>
            <a:ext cx="2875811" cy="4450833"/>
          </a:xfrm>
          <a:prstGeom prst="rect">
            <a:avLst/>
          </a:prstGeom>
        </p:spPr>
      </p:pic>
    </p:spTree>
    <p:custDataLst>
      <p:tags r:id="rId1"/>
    </p:custDataLst>
    <p:extLst>
      <p:ext uri="{BB962C8B-B14F-4D97-AF65-F5344CB8AC3E}">
        <p14:creationId xmlns:p14="http://schemas.microsoft.com/office/powerpoint/2010/main" val="2418450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F735463-B78A-214D-9DED-40ED2AE30EEB}"/>
              </a:ext>
            </a:extLst>
          </p:cNvPr>
          <p:cNvGrpSpPr/>
          <p:nvPr/>
        </p:nvGrpSpPr>
        <p:grpSpPr>
          <a:xfrm>
            <a:off x="-340696" y="-151965"/>
            <a:ext cx="4934346" cy="7323925"/>
            <a:chOff x="4514952" y="90980"/>
            <a:chExt cx="4934346" cy="7323925"/>
          </a:xfrm>
        </p:grpSpPr>
        <p:pic>
          <p:nvPicPr>
            <p:cNvPr id="14" name="Picture 13">
              <a:extLst>
                <a:ext uri="{FF2B5EF4-FFF2-40B4-BE49-F238E27FC236}">
                  <a16:creationId xmlns:a16="http://schemas.microsoft.com/office/drawing/2014/main" id="{402CC4F1-FDDA-B447-8A71-EBC3C45F22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779448" y="90980"/>
              <a:ext cx="4669850" cy="7323925"/>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1E67D5F-38E5-3E4E-AD39-EB7D9492FCC6}"/>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6" name="Group 15">
            <a:extLst>
              <a:ext uri="{FF2B5EF4-FFF2-40B4-BE49-F238E27FC236}">
                <a16:creationId xmlns:a16="http://schemas.microsoft.com/office/drawing/2014/main" id="{5B8C0483-1539-BD4E-BDEF-F9981BFB8354}"/>
              </a:ext>
            </a:extLst>
          </p:cNvPr>
          <p:cNvGrpSpPr/>
          <p:nvPr/>
        </p:nvGrpSpPr>
        <p:grpSpPr>
          <a:xfrm>
            <a:off x="4560276" y="-75842"/>
            <a:ext cx="4614849" cy="7017380"/>
            <a:chOff x="4571999" y="-4689"/>
            <a:chExt cx="4614849" cy="7017380"/>
          </a:xfrm>
        </p:grpSpPr>
        <p:pic>
          <p:nvPicPr>
            <p:cNvPr id="17" name="Picture 5">
              <a:extLst>
                <a:ext uri="{FF2B5EF4-FFF2-40B4-BE49-F238E27FC236}">
                  <a16:creationId xmlns:a16="http://schemas.microsoft.com/office/drawing/2014/main" id="{5C219760-EA74-1745-BFC5-25FE5DFE7F2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1999" y="-4689"/>
              <a:ext cx="4614849" cy="701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http://upload.wikimedia.org/wikipedia/commons/thumb/d/d4/Fedor_Bronnikov_007.jpg/200px-Fedor_Bronnikov_007.jpg">
              <a:extLst>
                <a:ext uri="{FF2B5EF4-FFF2-40B4-BE49-F238E27FC236}">
                  <a16:creationId xmlns:a16="http://schemas.microsoft.com/office/drawing/2014/main" id="{710DFB45-7780-0F40-B4E8-B91EDD77177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03AC2B9-E89B-4E87-917C-E34CC3B09AA0}"/>
              </a:ext>
            </a:extLst>
          </p:cNvPr>
          <p:cNvSpPr txBox="1"/>
          <p:nvPr/>
        </p:nvSpPr>
        <p:spPr>
          <a:xfrm>
            <a:off x="2270736" y="1294076"/>
            <a:ext cx="455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لوقا 16: 19-31</a:t>
            </a:r>
            <a:endParaRPr kumimoji="0" lang="en-US" sz="40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E782D3D-C953-4298-B8DE-1DBD941B2494}"/>
              </a:ext>
            </a:extLst>
          </p:cNvPr>
          <p:cNvSpPr txBox="1"/>
          <p:nvPr/>
        </p:nvSpPr>
        <p:spPr>
          <a:xfrm>
            <a:off x="-45072" y="524635"/>
            <a:ext cx="91890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الرجل الغني ولعازر</a:t>
            </a:r>
            <a:endParaRPr kumimoji="0" lang="en-US" sz="5400" b="1" i="0" u="none" strike="noStrike" kern="1200" cap="none" spc="0" normalizeH="0" baseline="0" noProof="0" dirty="0">
              <a:ln w="10160">
                <a:solidFill>
                  <a:srgbClr val="C0504D">
                    <a:lumMod val="50000"/>
                  </a:srgbClr>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E229DCDF-F538-884A-8B2C-9E94527AD5FF}"/>
              </a:ext>
            </a:extLst>
          </p:cNvPr>
          <p:cNvSpPr>
            <a:spLocks noChangeArrowheads="1"/>
          </p:cNvSpPr>
          <p:nvPr/>
        </p:nvSpPr>
        <p:spPr bwMode="auto">
          <a:xfrm>
            <a:off x="23811" y="6108879"/>
            <a:ext cx="912018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ديفيد مارتن</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mmanChurch</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2661236958"/>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50F42E-C9D7-44CE-AFDC-A1DF56C38D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257" y="168979"/>
            <a:ext cx="8843319" cy="6463216"/>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D815B163-E824-4F0D-AFDF-27A2683B463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8" b="98435" l="10724" r="99304">
                        <a14:foregroundMark x1="46797" y1="31812" x2="42061" y2="98435"/>
                        <a14:foregroundMark x1="80641" y1="32725" x2="88301" y2="92568"/>
                        <a14:foregroundMark x1="88301" y1="92568" x2="88301" y2="92568"/>
                        <a14:foregroundMark x1="94011" y1="35463" x2="99443" y2="88657"/>
                        <a14:foregroundMark x1="99443" y1="88657" x2="98329" y2="94394"/>
                        <a14:foregroundMark x1="74513" y1="41721" x2="60724" y2="71578"/>
                        <a14:foregroundMark x1="81198" y1="12256" x2="80223" y2="38983"/>
                        <a14:foregroundMark x1="49164" y1="22947" x2="45404" y2="37158"/>
                        <a14:foregroundMark x1="40669" y1="19817" x2="44011" y2="32725"/>
                        <a14:foregroundMark x1="43036" y1="20209" x2="52507" y2="23338"/>
                        <a14:foregroundMark x1="76462" y1="11734" x2="84958" y2="13168"/>
                        <a14:foregroundMark x1="85515" y1="12256" x2="75487" y2="10430"/>
                        <a14:foregroundMark x1="80223" y1="10821" x2="85515" y2="11343"/>
                        <a14:foregroundMark x1="74513" y1="21643" x2="77855" y2="30508"/>
                        <a14:foregroundMark x1="73955" y1="20730" x2="79805" y2="31030"/>
                        <a14:foregroundMark x1="73259" y1="19166" x2="73538" y2="23598"/>
                        <a14:foregroundMark x1="84262" y1="10561" x2="81198" y2="9909"/>
                        <a14:foregroundMark x1="26602" y1="82920" x2="27298" y2="88005"/>
                        <a14:backgroundMark x1="33426" y1="33638" x2="22981" y2="47979"/>
                        <a14:backgroundMark x1="22981" y1="47979" x2="18663" y2="63103"/>
                        <a14:backgroundMark x1="18663" y1="63103" x2="18663" y2="63103"/>
                        <a14:backgroundMark x1="22563" y1="79140" x2="25348" y2="83051"/>
                        <a14:backgroundMark x1="25348" y1="76010" x2="25348" y2="77445"/>
                        <a14:backgroundMark x1="37744" y1="35463" x2="27716" y2="24250"/>
                        <a14:backgroundMark x1="54875" y1="31030" x2="62535" y2="42112"/>
                        <a14:backgroundMark x1="64485" y1="26467" x2="61560" y2="34029"/>
                        <a14:backgroundMark x1="71031" y1="22425" x2="69220" y2="27901"/>
                        <a14:backgroundMark x1="93036" y1="29205" x2="91643" y2="21643"/>
                        <a14:backgroundMark x1="20613" y1="82790" x2="19220" y2="98827"/>
                        <a14:backgroundMark x1="19220" y1="98827" x2="19220" y2="98827"/>
                        <a14:backgroundMark x1="51950" y1="34550" x2="57382" y2="34550"/>
                        <a14:backgroundMark x1="25348" y1="77314" x2="25070" y2="80052"/>
                        <a14:backgroundMark x1="71309" y1="27119" x2="71309" y2="28031"/>
                      </a14:backgroundRemoval>
                    </a14:imgEffect>
                  </a14:imgLayer>
                </a14:imgProps>
              </a:ext>
              <a:ext uri="{28A0092B-C50C-407E-A947-70E740481C1C}">
                <a14:useLocalDpi xmlns:a14="http://schemas.microsoft.com/office/drawing/2010/main"/>
              </a:ext>
            </a:extLst>
          </a:blip>
          <a:srcRect b="-178"/>
          <a:stretch/>
        </p:blipFill>
        <p:spPr>
          <a:xfrm>
            <a:off x="3124201" y="392978"/>
            <a:ext cx="5867400" cy="6272199"/>
          </a:xfrm>
          <a:prstGeom prst="rect">
            <a:avLst/>
          </a:prstGeom>
        </p:spPr>
      </p:pic>
      <p:sp>
        <p:nvSpPr>
          <p:cNvPr id="6" name="TextBox 5"/>
          <p:cNvSpPr txBox="1"/>
          <p:nvPr/>
        </p:nvSpPr>
        <p:spPr>
          <a:xfrm>
            <a:off x="2914649" y="712625"/>
            <a:ext cx="33147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Arial" panose="020B0604020202020204" pitchFamily="34" charset="0"/>
                <a:sym typeface="Wingdings"/>
              </a:rPr>
              <a:t>لوقا 16</a:t>
            </a:r>
            <a:r>
              <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sym typeface="Wingdings"/>
              </a:rPr>
              <a:t>)</a:t>
            </a:r>
            <a:endParaRPr kumimoji="0" lang="en-US" sz="2800" b="1" i="0" u="none" strike="noStrike" kern="1200" cap="none" spc="0" normalizeH="0" baseline="0" noProof="0" dirty="0">
              <a:ln>
                <a:noFill/>
              </a:ln>
              <a:solidFill>
                <a:srgbClr val="432003"/>
              </a:solidFill>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1394" y="222680"/>
            <a:ext cx="876299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Arial" panose="020B0604020202020204" pitchFamily="34" charset="0"/>
              </a:rPr>
              <a:t>تعليم يسوع عن المال</a:t>
            </a:r>
            <a:endParaRPr kumimoji="0" lang="en-US" sz="32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12BB1615-79E8-48DC-A888-030D859DBA8B}"/>
              </a:ext>
            </a:extLst>
          </p:cNvPr>
          <p:cNvSpPr txBox="1"/>
          <p:nvPr/>
        </p:nvSpPr>
        <p:spPr>
          <a:xfrm>
            <a:off x="157548" y="47244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وكيل الظلم</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F68BBAC0-3ABD-4E2A-B3BB-20EC8B6B516B}"/>
              </a:ext>
            </a:extLst>
          </p:cNvPr>
          <p:cNvSpPr txBox="1"/>
          <p:nvPr/>
        </p:nvSpPr>
        <p:spPr>
          <a:xfrm>
            <a:off x="4784739" y="474345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الرجل الغني/لعازر</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grpSp>
        <p:nvGrpSpPr>
          <p:cNvPr id="5" name="Group 4">
            <a:extLst>
              <a:ext uri="{FF2B5EF4-FFF2-40B4-BE49-F238E27FC236}">
                <a16:creationId xmlns:a16="http://schemas.microsoft.com/office/drawing/2014/main" id="{77A606ED-392F-43AA-BB92-60887EBF6085}"/>
              </a:ext>
            </a:extLst>
          </p:cNvPr>
          <p:cNvGrpSpPr/>
          <p:nvPr/>
        </p:nvGrpSpPr>
        <p:grpSpPr>
          <a:xfrm>
            <a:off x="184424" y="5267980"/>
            <a:ext cx="4109652" cy="1042991"/>
            <a:chOff x="184424" y="5267980"/>
            <a:chExt cx="4109652" cy="1042991"/>
          </a:xfrm>
        </p:grpSpPr>
        <p:sp>
          <p:nvSpPr>
            <p:cNvPr id="12" name="TextBox 11">
              <a:extLst>
                <a:ext uri="{FF2B5EF4-FFF2-40B4-BE49-F238E27FC236}">
                  <a16:creationId xmlns:a16="http://schemas.microsoft.com/office/drawing/2014/main" id="{D7FFB337-FEFF-49AD-A3CA-EE422227EB85}"/>
                </a:ext>
              </a:extLst>
            </p:cNvPr>
            <p:cNvSpPr txBox="1"/>
            <p:nvPr/>
          </p:nvSpPr>
          <p:spPr>
            <a:xfrm>
              <a:off x="184424" y="5787751"/>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النظر نحو المستقبل</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4" name="Arrow: Down 3">
              <a:extLst>
                <a:ext uri="{FF2B5EF4-FFF2-40B4-BE49-F238E27FC236}">
                  <a16:creationId xmlns:a16="http://schemas.microsoft.com/office/drawing/2014/main" id="{E2263399-09BC-44D5-BEB3-DFB9EE2D49CD}"/>
                </a:ext>
              </a:extLst>
            </p:cNvPr>
            <p:cNvSpPr/>
            <p:nvPr/>
          </p:nvSpPr>
          <p:spPr>
            <a:xfrm>
              <a:off x="2059359" y="526798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grpSp>
        <p:nvGrpSpPr>
          <p:cNvPr id="8" name="Group 7">
            <a:extLst>
              <a:ext uri="{FF2B5EF4-FFF2-40B4-BE49-F238E27FC236}">
                <a16:creationId xmlns:a16="http://schemas.microsoft.com/office/drawing/2014/main" id="{4DDB4513-B194-4717-8E2D-9DEC8A38506F}"/>
              </a:ext>
            </a:extLst>
          </p:cNvPr>
          <p:cNvGrpSpPr/>
          <p:nvPr/>
        </p:nvGrpSpPr>
        <p:grpSpPr>
          <a:xfrm>
            <a:off x="4860634" y="5278160"/>
            <a:ext cx="4109652" cy="1036260"/>
            <a:chOff x="4860634" y="5278160"/>
            <a:chExt cx="4109652" cy="1036260"/>
          </a:xfrm>
        </p:grpSpPr>
        <p:sp>
          <p:nvSpPr>
            <p:cNvPr id="14" name="TextBox 13">
              <a:extLst>
                <a:ext uri="{FF2B5EF4-FFF2-40B4-BE49-F238E27FC236}">
                  <a16:creationId xmlns:a16="http://schemas.microsoft.com/office/drawing/2014/main" id="{2E75D7E9-B364-4AA3-9675-337F1EA36CA7}"/>
                </a:ext>
              </a:extLst>
            </p:cNvPr>
            <p:cNvSpPr txBox="1"/>
            <p:nvPr/>
          </p:nvSpPr>
          <p:spPr>
            <a:xfrm>
              <a:off x="4860634" y="5791200"/>
              <a:ext cx="4109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النظر هنا والآن</a:t>
              </a:r>
              <a:endParaRPr kumimoji="0" lang="en-US" sz="2800" b="1" i="0" u="none" strike="noStrike" kern="1200" cap="none" spc="0" normalizeH="0" baseline="0" noProof="0" dirty="0">
                <a:ln>
                  <a:noFill/>
                </a:ln>
                <a:solidFill>
                  <a:srgbClr val="FFFF00"/>
                </a:solidFill>
                <a:effectLst>
                  <a:glow rad="127000">
                    <a:prstClr val="black"/>
                  </a:glow>
                </a:effectLst>
                <a:uLnTx/>
                <a:uFillTx/>
                <a:latin typeface="Comic Sans MS" panose="030F0702030302020204" pitchFamily="66" charset="0"/>
                <a:ea typeface="+mn-ea"/>
                <a:cs typeface="+mn-cs"/>
              </a:endParaRPr>
            </a:p>
          </p:txBody>
        </p:sp>
        <p:sp>
          <p:nvSpPr>
            <p:cNvPr id="15" name="Arrow: Down 14">
              <a:extLst>
                <a:ext uri="{FF2B5EF4-FFF2-40B4-BE49-F238E27FC236}">
                  <a16:creationId xmlns:a16="http://schemas.microsoft.com/office/drawing/2014/main" id="{32D5ED6C-A0D9-4CFE-952D-227C7A2F2006}"/>
                </a:ext>
              </a:extLst>
            </p:cNvPr>
            <p:cNvSpPr/>
            <p:nvPr/>
          </p:nvSpPr>
          <p:spPr>
            <a:xfrm>
              <a:off x="6601804" y="5278160"/>
              <a:ext cx="531441" cy="523220"/>
            </a:xfrm>
            <a:prstGeom prst="downArrow">
              <a:avLst/>
            </a:prstGeom>
            <a:solidFill>
              <a:srgbClr val="FFCA7D"/>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530073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2000" fill="hold"/>
                                        <p:tgtEl>
                                          <p:spTgt spid="19"/>
                                        </p:tgtEl>
                                        <p:attrNameLst>
                                          <p:attrName>ppt_x</p:attrName>
                                        </p:attrNameLst>
                                      </p:cBhvr>
                                      <p:tavLst>
                                        <p:tav tm="0">
                                          <p:val>
                                            <p:strVal val="1+#ppt_w/2"/>
                                          </p:val>
                                        </p:tav>
                                        <p:tav tm="100000">
                                          <p:val>
                                            <p:strVal val="#ppt_x"/>
                                          </p:val>
                                        </p:tav>
                                      </p:tavLst>
                                    </p:anim>
                                    <p:anim calcmode="lin" valueType="num">
                                      <p:cBhvr additive="base">
                                        <p:cTn id="19"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93389A0-C2C7-4AFA-91F5-6E42D13012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2680"/>
            <a:ext cx="8823192" cy="641264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2914650" y="861935"/>
            <a:ext cx="33147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sym typeface="Wingdings"/>
              </a:rPr>
              <a:t>لوقا 16: 13-15</a:t>
            </a:r>
            <a:endParaRPr kumimoji="0" lang="en-US" sz="2900" b="1" i="0" u="none" strike="noStrike" kern="1200" cap="none" spc="50" normalizeH="0" baseline="0" noProof="0" dirty="0">
              <a:ln w="9525" cmpd="sng">
                <a:solidFill>
                  <a:srgbClr val="5C2C04"/>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4AC1CC4-BC9A-40D8-9B3F-832491277374}"/>
              </a:ext>
            </a:extLst>
          </p:cNvPr>
          <p:cNvSpPr txBox="1"/>
          <p:nvPr/>
        </p:nvSpPr>
        <p:spPr>
          <a:xfrm>
            <a:off x="133353" y="304800"/>
            <a:ext cx="8762997"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i="0" u="none" strike="noStrike" kern="1200" cap="none" spc="50" normalizeH="0" baseline="0" noProof="0" dirty="0">
                <a:ln w="19050" cmpd="sng">
                  <a:solidFill>
                    <a:srgbClr val="5C2C04"/>
                  </a:solidFill>
                  <a:prstDash val="solid"/>
                </a:ln>
                <a:solidFill>
                  <a:prstClr val="white"/>
                </a:solidFill>
                <a:effectLst/>
                <a:uLnTx/>
                <a:uFillTx/>
                <a:latin typeface="Arial" panose="020B0604020202020204" pitchFamily="34" charset="0"/>
                <a:ea typeface="+mn-ea"/>
                <a:cs typeface="Arial" panose="020B0604020202020204" pitchFamily="34" charset="0"/>
              </a:rPr>
              <a:t>سياق المثل</a:t>
            </a:r>
            <a:endParaRPr kumimoji="0" lang="en-US" sz="3400" b="1" i="0" u="none" strike="noStrike" kern="1200" cap="none" spc="50" normalizeH="0" baseline="0" noProof="0" dirty="0">
              <a:ln w="19050" cmpd="sng">
                <a:solidFill>
                  <a:srgbClr val="5C2C04"/>
                </a:solidFill>
                <a:prstDash val="solid"/>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248C4EC5-A850-4AF1-A3E6-D85F416F87E2}"/>
              </a:ext>
            </a:extLst>
          </p:cNvPr>
          <p:cNvSpPr txBox="1"/>
          <p:nvPr/>
        </p:nvSpPr>
        <p:spPr>
          <a:xfrm>
            <a:off x="397002" y="5168205"/>
            <a:ext cx="81373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228600">
                    <a:prstClr val="black">
                      <a:alpha val="70000"/>
                    </a:prstClr>
                  </a:glow>
                </a:effectLst>
                <a:uLnTx/>
                <a:uFillTx/>
                <a:latin typeface="Arial" panose="020B0604020202020204" pitchFamily="34" charset="0"/>
                <a:ea typeface="+mn-ea"/>
                <a:cs typeface="Arial" panose="020B0604020202020204" pitchFamily="34" charset="0"/>
                <a:sym typeface="Wingdings"/>
              </a:rPr>
              <a:t>المسألة: هل الغنى دليل على قبول الله                               والفقر دليل على رفضه؟</a:t>
            </a:r>
            <a:endParaRPr kumimoji="0" lang="en-US" sz="2800" b="1" i="0" u="none" strike="noStrike" kern="1200" cap="none" spc="0" normalizeH="0" baseline="0" noProof="0" dirty="0">
              <a:ln>
                <a:noFill/>
              </a:ln>
              <a:solidFill>
                <a:prstClr val="white"/>
              </a:solidFill>
              <a:effectLst>
                <a:glow rad="228600">
                  <a:prstClr val="black">
                    <a:alpha val="70000"/>
                  </a:prstClr>
                </a:glow>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C6AC2C53-04D6-432F-969E-144A969F6E7A}"/>
              </a:ext>
            </a:extLst>
          </p:cNvPr>
          <p:cNvGrpSpPr/>
          <p:nvPr/>
        </p:nvGrpSpPr>
        <p:grpSpPr>
          <a:xfrm>
            <a:off x="114300" y="829407"/>
            <a:ext cx="2705100" cy="2714508"/>
            <a:chOff x="3295650" y="3124200"/>
            <a:chExt cx="2857500" cy="2714508"/>
          </a:xfrm>
        </p:grpSpPr>
        <p:sp>
          <p:nvSpPr>
            <p:cNvPr id="31" name="Explosion: 8 Points 30">
              <a:extLst>
                <a:ext uri="{FF2B5EF4-FFF2-40B4-BE49-F238E27FC236}">
                  <a16:creationId xmlns:a16="http://schemas.microsoft.com/office/drawing/2014/main" id="{2357908E-970C-40C9-B5A3-7FBF647951C1}"/>
                </a:ext>
              </a:extLst>
            </p:cNvPr>
            <p:cNvSpPr/>
            <p:nvPr/>
          </p:nvSpPr>
          <p:spPr>
            <a:xfrm>
              <a:off x="3352800" y="3124200"/>
              <a:ext cx="2743200" cy="2714508"/>
            </a:xfrm>
            <a:prstGeom prst="irregularSeal1">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5271DFD7-477B-4B2E-B169-A2916EB89569}"/>
                </a:ext>
              </a:extLst>
            </p:cNvPr>
            <p:cNvSpPr txBox="1"/>
            <p:nvPr/>
          </p:nvSpPr>
          <p:spPr>
            <a:xfrm>
              <a:off x="3295650" y="3940845"/>
              <a:ext cx="2857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a:rPr>
                <a:t>متى</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a:rPr>
              </a:br>
              <a:r>
                <a:rPr kumimoji="0" lang="ar-J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a:rPr>
                <a:t>19: 23-25</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C86E2A2A-BA33-4A01-A664-4DE70DBE451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517" b="98897" l="2000" r="99400">
                        <a14:foregroundMark x1="81400" y1="85793" x2="83200" y2="99172"/>
                        <a14:foregroundMark x1="70300" y1="15724" x2="72600" y2="24690"/>
                        <a14:foregroundMark x1="91500" y1="40000" x2="94300" y2="41241"/>
                        <a14:foregroundMark x1="5700" y1="72414" x2="2000" y2="71862"/>
                        <a14:foregroundMark x1="98000" y1="45655" x2="99400" y2="45655"/>
                        <a14:foregroundMark x1="72200" y1="20276" x2="74900" y2="36828"/>
                        <a14:foregroundMark x1="72169" y1="20677" x2="74898" y2="36090"/>
                        <a14:foregroundMark x1="72715" y1="20113" x2="73533" y2="32143"/>
                        <a14:foregroundMark x1="73124" y1="21992" x2="74898" y2="39850"/>
                        <a14:foregroundMark x1="75853" y1="40414" x2="76398" y2="51880"/>
                        <a14:foregroundMark x1="76808" y1="46805" x2="76398" y2="42481"/>
                        <a14:foregroundMark x1="67121" y1="18233" x2="67121" y2="26504"/>
                        <a14:foregroundMark x1="65757" y1="18233" x2="68486" y2="28383"/>
                        <a14:foregroundMark x1="66166" y1="15038" x2="68486" y2="23308"/>
                        <a14:foregroundMark x1="68895" y1="36090" x2="73533" y2="55075"/>
                        <a14:foregroundMark x1="77217" y1="50000" x2="78172" y2="61466"/>
                        <a14:foregroundMark x1="69850" y1="35338" x2="73533" y2="57331"/>
                        <a14:foregroundMark x1="73533" y1="57331" x2="74079" y2="58271"/>
                      </a14:backgroundRemoval>
                    </a14:imgEffect>
                  </a14:imgLayer>
                </a14:imgProps>
              </a:ext>
              <a:ext uri="{28A0092B-C50C-407E-A947-70E740481C1C}">
                <a14:useLocalDpi xmlns:a14="http://schemas.microsoft.com/office/drawing/2010/main"/>
              </a:ext>
            </a:extLst>
          </a:blip>
          <a:srcRect l="22500"/>
          <a:stretch/>
        </p:blipFill>
        <p:spPr>
          <a:xfrm>
            <a:off x="-304800" y="4648200"/>
            <a:ext cx="2362200" cy="2209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02907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
                                        </p:tgtEl>
                                      </p:cBhvr>
                                    </p:animEffect>
                                    <p:anim calcmode="lin" valueType="num">
                                      <p:cBhvr>
                                        <p:cTn id="21" dur="1000"/>
                                        <p:tgtEl>
                                          <p:spTgt spid="3"/>
                                        </p:tgtEl>
                                        <p:attrNameLst>
                                          <p:attrName>ppt_x</p:attrName>
                                        </p:attrNameLst>
                                      </p:cBhvr>
                                      <p:tavLst>
                                        <p:tav tm="0">
                                          <p:val>
                                            <p:strVal val="ppt_x"/>
                                          </p:val>
                                        </p:tav>
                                        <p:tav tm="100000">
                                          <p:val>
                                            <p:strVal val="ppt_x"/>
                                          </p:val>
                                        </p:tav>
                                      </p:tavLst>
                                    </p:anim>
                                    <p:anim calcmode="lin" valueType="num">
                                      <p:cBhvr>
                                        <p:cTn id="22" dur="1000"/>
                                        <p:tgtEl>
                                          <p:spTgt spid="3"/>
                                        </p:tgtEl>
                                        <p:attrNameLst>
                                          <p:attrName>ppt_y</p:attrName>
                                        </p:attrNameLst>
                                      </p:cBhvr>
                                      <p:tavLst>
                                        <p:tav tm="0">
                                          <p:val>
                                            <p:strVal val="ppt_y"/>
                                          </p:val>
                                        </p:tav>
                                        <p:tav tm="100000">
                                          <p:val>
                                            <p:strVal val="ppt_y+.1"/>
                                          </p:val>
                                        </p:tav>
                                      </p:tavLst>
                                    </p:anim>
                                    <p:set>
                                      <p:cBhvr>
                                        <p:cTn id="23" dur="1" fill="hold">
                                          <p:stCondLst>
                                            <p:cond delay="9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52402" y="171922"/>
            <a:ext cx="8839196" cy="657177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414093" y="965775"/>
            <a:ext cx="4698751" cy="6044625"/>
          </a:xfrm>
          <a:prstGeom prst="ellipse">
            <a:avLst/>
          </a:prstGeom>
          <a:ln>
            <a:noFill/>
          </a:ln>
          <a:effectLst>
            <a:softEdge rad="635000"/>
          </a:effectLst>
        </p:spPr>
      </p:pic>
      <p:sp>
        <p:nvSpPr>
          <p:cNvPr id="5" name="TextBox 4"/>
          <p:cNvSpPr txBox="1"/>
          <p:nvPr/>
        </p:nvSpPr>
        <p:spPr>
          <a:xfrm>
            <a:off x="381000" y="1217635"/>
            <a:ext cx="44958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كان فاحش الثراء</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81000" y="1751035"/>
            <a:ext cx="44958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كان لباسه ملكياً</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81000" y="2284435"/>
            <a:ext cx="44958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كان يتناول طعامًا فاخرًا كل يوم</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28600" y="3277027"/>
            <a:ext cx="4648200" cy="95410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كان يعيش في قصر مسور</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228600" y="3800247"/>
            <a:ext cx="4648199" cy="954107"/>
          </a:xfrm>
          <a:prstGeom prst="rect">
            <a:avLst/>
          </a:prstGeom>
          <a:noFill/>
        </p:spPr>
        <p:txBody>
          <a:bodyPr wrap="square" rtlCol="0">
            <a:spAutoFit/>
          </a:bodyPr>
          <a:lstStyle/>
          <a:p>
            <a:pPr marL="407988" marR="0" lvl="0" indent="-333375"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كان يعرف لعازر لكنه تجاهل حاجاته</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228599" y="4734580"/>
            <a:ext cx="46482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اسمه غير مذكور</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FBAF307-4017-4FDF-9377-A63ECE306A4E}"/>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504D">
                      <a:lumMod val="50000"/>
                    </a:srgbClr>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504D">
                    <a:lumMod val="50000"/>
                  </a:srgbClr>
                </a:solidFill>
                <a:prstDash val="solid"/>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20D4BD7-E971-48DD-86E5-5CE110F509A8}"/>
              </a:ext>
            </a:extLst>
          </p:cNvPr>
          <p:cNvSpPr txBox="1"/>
          <p:nvPr/>
        </p:nvSpPr>
        <p:spPr>
          <a:xfrm>
            <a:off x="228600" y="2760784"/>
            <a:ext cx="464819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sym typeface="Wingdings"/>
              </a:rPr>
              <a:t> كان يبدو متديناً</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0460507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Arial" panose="020B0604020202020204" pitchFamily="34" charset="0"/>
                <a:ea typeface="+mn-ea"/>
                <a:cs typeface="Arial" panose="020B0604020202020204" pitchFamily="34" charset="0"/>
              </a:rPr>
              <a:t>لعازر</a:t>
            </a:r>
            <a:endPar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423236" cy="95410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معنى اسمه</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b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الرجل الذي يساعده الله</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537912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متسولاً معدماً</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76202" y="2597028"/>
            <a:ext cx="571499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عاجزًا جسديًا ومغطى بالقروح المفتوحة</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228601" y="3101198"/>
            <a:ext cx="556259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يشتاق إلى فتات المائدة</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524839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617AD-F628-4697-8B9F-809D68453A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700" y="200025"/>
            <a:ext cx="8610600" cy="6457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41174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140067"/>
            <a:ext cx="88392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http://upload.wikimedia.org/wikipedia/commons/thumb/d/d4/Fedor_Bronnikov_007.jpg/200px-Fedor_Bronnikov_0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62979" y="642155"/>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3DBF16-0780-4830-8E51-13C9AE3AFFC7}"/>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Arial" panose="020B0604020202020204" pitchFamily="34" charset="0"/>
                <a:ea typeface="+mn-ea"/>
                <a:cs typeface="Arial" panose="020B0604020202020204" pitchFamily="34" charset="0"/>
              </a:rPr>
              <a:t>لعازر</a:t>
            </a:r>
            <a:endParaRPr kumimoji="0" lang="en-US" sz="3600" b="1" i="0" u="none" strike="noStrike" kern="1200" cap="none" spc="50" normalizeH="0" baseline="0" noProof="0" dirty="0">
              <a:ln w="19050" cmpd="sng">
                <a:solidFill>
                  <a:srgbClr val="EEECE1">
                    <a:lumMod val="10000"/>
                  </a:srgbClr>
                </a:solidFill>
                <a:prstDash val="solid"/>
              </a:ln>
              <a:solidFill>
                <a:srgbClr val="6F3505"/>
              </a:solidFill>
              <a:effectLst>
                <a:glow rad="228600">
                  <a:srgbClr val="EEECE1">
                    <a:alpha val="40000"/>
                  </a:srgbClr>
                </a:glo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0EB8FC6-D3CB-4C8A-8DC7-199992C8277E}"/>
              </a:ext>
            </a:extLst>
          </p:cNvPr>
          <p:cNvSpPr txBox="1"/>
          <p:nvPr/>
        </p:nvSpPr>
        <p:spPr>
          <a:xfrm>
            <a:off x="367964" y="1623871"/>
            <a:ext cx="5423236" cy="954107"/>
          </a:xfrm>
          <a:prstGeom prst="rect">
            <a:avLst/>
          </a:prstGeom>
          <a:noFill/>
        </p:spPr>
        <p:txBody>
          <a:bodyPr wrap="square" rtlCol="0">
            <a:spAutoFit/>
          </a:bodyPr>
          <a:lstStyle/>
          <a:p>
            <a:pPr marL="347663" marR="0" lvl="0" indent="-347663"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معنى اسمه</a:t>
            </a:r>
            <a:b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b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الرجل الذي يساعده الله</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8A947E4-BB35-43E2-8715-B4B063952902}"/>
              </a:ext>
            </a:extLst>
          </p:cNvPr>
          <p:cNvSpPr txBox="1"/>
          <p:nvPr/>
        </p:nvSpPr>
        <p:spPr>
          <a:xfrm>
            <a:off x="412080" y="1100651"/>
            <a:ext cx="537912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متسولاً معدماً</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078DF57-9503-40DA-9A31-EC6C855DC935}"/>
              </a:ext>
            </a:extLst>
          </p:cNvPr>
          <p:cNvSpPr txBox="1"/>
          <p:nvPr/>
        </p:nvSpPr>
        <p:spPr>
          <a:xfrm>
            <a:off x="76202" y="2597028"/>
            <a:ext cx="5714998" cy="523220"/>
          </a:xfrm>
          <a:prstGeom prst="rect">
            <a:avLst/>
          </a:prstGeom>
          <a:noFill/>
        </p:spPr>
        <p:txBody>
          <a:bodyPr wrap="square" rtlCol="0">
            <a:spAutoFit/>
          </a:bodyPr>
          <a:lstStyle/>
          <a:p>
            <a:pPr marL="347663" marR="0" lvl="0" indent="-347663"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عاجزًا جسديًا ومغطى بالقروح المفتوحة</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7CE62E75-B7F0-41DC-BC4F-F0D0B9AC42ED}"/>
              </a:ext>
            </a:extLst>
          </p:cNvPr>
          <p:cNvSpPr txBox="1"/>
          <p:nvPr/>
        </p:nvSpPr>
        <p:spPr>
          <a:xfrm>
            <a:off x="228601" y="3101198"/>
            <a:ext cx="556259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sym typeface="Wingdings"/>
              </a:rPr>
              <a:t>كان يشتاق إلى فتات المائدة</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5C25CB4-001E-780D-CAF2-C03E65678828}"/>
              </a:ext>
            </a:extLst>
          </p:cNvPr>
          <p:cNvSpPr txBox="1"/>
          <p:nvPr/>
        </p:nvSpPr>
        <p:spPr>
          <a:xfrm>
            <a:off x="190500" y="3624418"/>
            <a:ext cx="56007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 </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Arial" panose="020B0604020202020204" pitchFamily="34" charset="0"/>
                <a:sym typeface="Wingdings"/>
              </a:rPr>
              <a:t>كانت الكلاب البرية تلحس قروحه</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6191339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فكر الله نحو الخطاة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7251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15: 1-32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الفريسيين يؤمنون أن الله يكره الخطاة ويبتعد عنهم فقد قدم يسوع ثلاثة أمثال ليوضح محبة الله للخطاة حيث يبحث عنهم ويفرح كثيراً في توبتهم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98953F-933A-40A2-8DE5-55423297F454}"/>
              </a:ext>
            </a:extLst>
          </p:cNvPr>
          <p:cNvGrpSpPr/>
          <p:nvPr/>
        </p:nvGrpSpPr>
        <p:grpSpPr>
          <a:xfrm>
            <a:off x="-140819" y="219311"/>
            <a:ext cx="4698751" cy="6486289"/>
            <a:chOff x="4514952" y="248122"/>
            <a:chExt cx="4698751" cy="6486289"/>
          </a:xfrm>
        </p:grpSpPr>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53447"/>
            <a:stretch/>
          </p:blipFill>
          <p:spPr>
            <a:xfrm>
              <a:off x="4857994" y="248122"/>
              <a:ext cx="4135760" cy="6486289"/>
            </a:xfrm>
            <a:prstGeom prst="rect">
              <a:avLst/>
            </a:prstGeom>
            <a:solidFill>
              <a:srgbClr val="FFFFFF">
                <a:shade val="85000"/>
              </a:srgbClr>
            </a:solidFill>
            <a:ln w="1905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flipH="1">
              <a:off x="4514952" y="406685"/>
              <a:ext cx="4698751" cy="6044625"/>
            </a:xfrm>
            <a:prstGeom prst="ellipse">
              <a:avLst/>
            </a:prstGeom>
            <a:ln>
              <a:noFill/>
            </a:ln>
            <a:effectLst>
              <a:softEdge rad="635000"/>
            </a:effectLst>
          </p:spPr>
        </p:pic>
      </p:grpSp>
      <p:grpSp>
        <p:nvGrpSpPr>
          <p:cNvPr id="14" name="Group 13">
            <a:extLst>
              <a:ext uri="{FF2B5EF4-FFF2-40B4-BE49-F238E27FC236}">
                <a16:creationId xmlns:a16="http://schemas.microsoft.com/office/drawing/2014/main" id="{68C49201-3428-4A10-BAC5-B8CC50E25397}"/>
              </a:ext>
            </a:extLst>
          </p:cNvPr>
          <p:cNvGrpSpPr/>
          <p:nvPr/>
        </p:nvGrpSpPr>
        <p:grpSpPr>
          <a:xfrm>
            <a:off x="4560277" y="68914"/>
            <a:ext cx="4381500" cy="6662547"/>
            <a:chOff x="4572000" y="140067"/>
            <a:chExt cx="4381500" cy="6662547"/>
          </a:xfrm>
        </p:grpSpPr>
        <p:pic>
          <p:nvPicPr>
            <p:cNvPr id="15" name="Picture 5">
              <a:extLst>
                <a:ext uri="{FF2B5EF4-FFF2-40B4-BE49-F238E27FC236}">
                  <a16:creationId xmlns:a16="http://schemas.microsoft.com/office/drawing/2014/main" id="{9738114A-F1CC-4EB9-A938-660843AD83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0" y="140067"/>
              <a:ext cx="4381500" cy="6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http://upload.wikimedia.org/wikipedia/commons/thumb/d/d4/Fedor_Bronnikov_007.jpg/200px-Fedor_Bronnikov_007.jpg">
              <a:extLst>
                <a:ext uri="{FF2B5EF4-FFF2-40B4-BE49-F238E27FC236}">
                  <a16:creationId xmlns:a16="http://schemas.microsoft.com/office/drawing/2014/main" id="{FB71992C-69AA-47F5-868E-1820C75AC5D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7595" y="530430"/>
              <a:ext cx="3910310" cy="596322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10638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6" descr="Ancient Roman Funeral">
            <a:extLst>
              <a:ext uri="{FF2B5EF4-FFF2-40B4-BE49-F238E27FC236}">
                <a16:creationId xmlns:a16="http://schemas.microsoft.com/office/drawing/2014/main" id="{67974C2D-DBFF-4D93-ACB1-931DAE1D65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5944" y="1574615"/>
            <a:ext cx="7044513" cy="51309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BF2E61-D174-43CD-BB59-BFA6B0EE270B}"/>
              </a:ext>
            </a:extLst>
          </p:cNvPr>
          <p:cNvSpPr txBox="1"/>
          <p:nvPr/>
        </p:nvSpPr>
        <p:spPr>
          <a:xfrm>
            <a:off x="398056" y="1097561"/>
            <a:ext cx="7620000" cy="954107"/>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 مات ودفن</a:t>
            </a:r>
            <a:br>
              <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sym typeface="Wingdings"/>
              </a:rPr>
            </a:br>
            <a:r>
              <a:rPr kumimoji="0" lang="ar-JO"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Arial" panose="020B0604020202020204" pitchFamily="34" charset="0"/>
                <a:sym typeface="Wingdings"/>
              </a:rPr>
              <a:t>    (في روعة وأبهة)</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8" name="TextBox 7">
            <a:extLst>
              <a:ext uri="{FF2B5EF4-FFF2-40B4-BE49-F238E27FC236}">
                <a16:creationId xmlns:a16="http://schemas.microsoft.com/office/drawing/2014/main" id="{765E13E5-ECDA-4C2D-8416-4879DA06E7C5}"/>
              </a:ext>
            </a:extLst>
          </p:cNvPr>
          <p:cNvSpPr txBox="1"/>
          <p:nvPr/>
        </p:nvSpPr>
        <p:spPr>
          <a:xfrm>
            <a:off x="838201" y="3810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0000"/>
                  </a:solidFill>
                  <a:prstDash val="solid"/>
                </a:ln>
                <a:solidFill>
                  <a:prstClr val="white"/>
                </a:solidFill>
                <a:effectLst>
                  <a:glow rad="127000">
                    <a:prstClr val="black"/>
                  </a:glow>
                </a:effectLst>
                <a:uLnTx/>
                <a:uFillTx/>
                <a:latin typeface="Comic Sans MS" panose="030F0702030302020204" pitchFamily="66"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0000"/>
                </a:solidFill>
                <a:prstDash val="solid"/>
              </a:ln>
              <a:solidFill>
                <a:prstClr val="white"/>
              </a:solidFill>
              <a:effectLst>
                <a:glow rad="127000">
                  <a:prstClr val="black"/>
                </a:glow>
              </a:effectLst>
              <a:uLnTx/>
              <a:uFillTx/>
              <a:latin typeface="Comic Sans MS" panose="030F0702030302020204" pitchFamily="66" charset="0"/>
              <a:ea typeface="+mn-ea"/>
              <a:cs typeface="+mn-cs"/>
            </a:endParaRPr>
          </a:p>
        </p:txBody>
      </p:sp>
      <p:sp>
        <p:nvSpPr>
          <p:cNvPr id="2" name="Rectangle 1">
            <a:extLst>
              <a:ext uri="{FF2B5EF4-FFF2-40B4-BE49-F238E27FC236}">
                <a16:creationId xmlns:a16="http://schemas.microsoft.com/office/drawing/2014/main" id="{50370A96-900D-4C5E-86BC-F64F157F4A2A}"/>
              </a:ext>
            </a:extLst>
          </p:cNvPr>
          <p:cNvSpPr/>
          <p:nvPr/>
        </p:nvSpPr>
        <p:spPr>
          <a:xfrm>
            <a:off x="152400" y="152400"/>
            <a:ext cx="8839200" cy="65532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27000">
                  <a:prstClr val="black"/>
                </a:glo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1621494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67D0997C-D736-4283-B9F9-F55FFDC377FA}"/>
              </a:ext>
            </a:extLst>
          </p:cNvPr>
          <p:cNvSpPr txBox="1"/>
          <p:nvPr/>
        </p:nvSpPr>
        <p:spPr>
          <a:xfrm>
            <a:off x="228599" y="1176385"/>
            <a:ext cx="7086601"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Arial" panose="020B0604020202020204" pitchFamily="34" charset="0"/>
                <a:sym typeface="Wingdings"/>
              </a:rPr>
              <a:t>مات لكنه حتى لم يدفن</a:t>
            </a:r>
            <a:endParaRPr kumimoji="0" lang="en-US" sz="2800" b="1" i="0" u="none" strike="noStrike" kern="1200" cap="none" spc="0" normalizeH="0" baseline="0" noProof="0" dirty="0">
              <a:ln>
                <a:noFill/>
              </a:ln>
              <a:solidFill>
                <a:prstClr val="black"/>
              </a:solidFill>
              <a:effectLst>
                <a:glow rad="228600">
                  <a:prstClr val="white">
                    <a:alpha val="40000"/>
                  </a:prstClr>
                </a:glow>
              </a:effectLst>
              <a:uLnTx/>
              <a:uFillTx/>
              <a:latin typeface="Comic Sans MS" panose="030F0702030302020204" pitchFamily="66" charset="0"/>
              <a:ea typeface="+mn-ea"/>
              <a:cs typeface="+mn-cs"/>
              <a:sym typeface="Wingdings"/>
            </a:endParaRPr>
          </a:p>
        </p:txBody>
      </p:sp>
      <p:sp>
        <p:nvSpPr>
          <p:cNvPr id="11" name="TextBox 10">
            <a:extLst>
              <a:ext uri="{FF2B5EF4-FFF2-40B4-BE49-F238E27FC236}">
                <a16:creationId xmlns:a16="http://schemas.microsoft.com/office/drawing/2014/main" id="{00B0827D-94BE-4FB0-881D-7492E7220162}"/>
              </a:ext>
            </a:extLst>
          </p:cNvPr>
          <p:cNvSpPr txBox="1"/>
          <p:nvPr/>
        </p:nvSpPr>
        <p:spPr>
          <a:xfrm>
            <a:off x="228601" y="356135"/>
            <a:ext cx="876299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50" normalizeH="0" baseline="0" noProof="0" dirty="0">
                <a:ln w="19050" cmpd="sng">
                  <a:solidFill>
                    <a:srgbClr val="EEECE1">
                      <a:lumMod val="10000"/>
                    </a:srgbClr>
                  </a:solidFill>
                  <a:prstDash val="solid"/>
                </a:ln>
                <a:solidFill>
                  <a:srgbClr val="4F81BD">
                    <a:lumMod val="50000"/>
                  </a:srgbClr>
                </a:solidFill>
                <a:effectLst>
                  <a:glow rad="228600">
                    <a:srgbClr val="EEECE1">
                      <a:alpha val="40000"/>
                    </a:srgbClr>
                  </a:glow>
                </a:effectLst>
                <a:uLnTx/>
                <a:uFillTx/>
                <a:latin typeface="Comic Sans MS" panose="030F0702030302020204" pitchFamily="66" charset="0"/>
                <a:ea typeface="+mn-ea"/>
                <a:cs typeface="Arial" panose="020B0604020202020204" pitchFamily="34" charset="0"/>
              </a:rPr>
              <a:t>لعازر</a:t>
            </a:r>
            <a:endParaRPr kumimoji="0" lang="en-US" sz="3600" b="1" i="0" u="none" strike="noStrike" kern="1200" cap="none" spc="50" normalizeH="0" baseline="0" noProof="0" dirty="0">
              <a:ln w="19050" cmpd="sng">
                <a:solidFill>
                  <a:srgbClr val="EEECE1">
                    <a:lumMod val="10000"/>
                  </a:srgbClr>
                </a:solidFill>
                <a:prstDash val="solid"/>
              </a:ln>
              <a:solidFill>
                <a:srgbClr val="4F81BD">
                  <a:lumMod val="50000"/>
                </a:srgbClr>
              </a:solidFill>
              <a:effectLst>
                <a:glow rad="228600">
                  <a:srgbClr val="EEECE1">
                    <a:alpha val="40000"/>
                  </a:srgb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2" y="1534700"/>
            <a:ext cx="7086601" cy="5766084"/>
          </a:xfrm>
          <a:prstGeom prst="rect">
            <a:avLst/>
          </a:prstGeom>
          <a:effectLst>
            <a:glow>
              <a:schemeClr val="accent1">
                <a:alpha val="0"/>
              </a:schemeClr>
            </a:glow>
            <a:softEdge rad="1270000"/>
          </a:effectLst>
        </p:spPr>
      </p:pic>
      <p:sp>
        <p:nvSpPr>
          <p:cNvPr id="6" name="TextBox 5">
            <a:extLst>
              <a:ext uri="{FF2B5EF4-FFF2-40B4-BE49-F238E27FC236}">
                <a16:creationId xmlns:a16="http://schemas.microsoft.com/office/drawing/2014/main" id="{0A75E0D4-E4A4-453E-BBFA-53D75203B5E5}"/>
              </a:ext>
            </a:extLst>
          </p:cNvPr>
          <p:cNvSpPr txBox="1"/>
          <p:nvPr/>
        </p:nvSpPr>
        <p:spPr>
          <a:xfrm>
            <a:off x="7467600" y="6396698"/>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Valley of Gehenna</a:t>
            </a:r>
          </a:p>
        </p:txBody>
      </p:sp>
    </p:spTree>
    <p:custDataLst>
      <p:tags r:id="rId1"/>
    </p:custDataLst>
    <p:extLst>
      <p:ext uri="{BB962C8B-B14F-4D97-AF65-F5344CB8AC3E}">
        <p14:creationId xmlns:p14="http://schemas.microsoft.com/office/powerpoint/2010/main" val="2921419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280BDF12-AF65-4CA9-9816-920C0013CE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004078-0D2D-495B-9C77-5E33BF99EFBE}"/>
              </a:ext>
            </a:extLst>
          </p:cNvPr>
          <p:cNvSpPr txBox="1"/>
          <p:nvPr/>
        </p:nvSpPr>
        <p:spPr>
          <a:xfrm>
            <a:off x="457200" y="4107240"/>
            <a:ext cx="60198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Arial" panose="020B0604020202020204" pitchFamily="34" charset="0"/>
                <a:ea typeface="+mn-ea"/>
                <a:cs typeface="Arial" panose="020B0604020202020204" pitchFamily="34" charset="0"/>
                <a:sym typeface="Wingdings"/>
              </a:rPr>
              <a:t>استيقظ في الجحيم/جهنم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7F976DE-0288-475C-A55C-904BCD48656A}"/>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0000"/>
                  </a:solidFill>
                  <a:prstDash val="solid"/>
                </a:ln>
                <a:solidFill>
                  <a:prstClr val="white"/>
                </a:solidFill>
                <a:effectLst/>
                <a:uLnTx/>
                <a:uFillTx/>
                <a:latin typeface="Arial" panose="020B0604020202020204" pitchFamily="34"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84DE3B21-76BC-4A32-A608-E57935AB4292}"/>
              </a:ext>
            </a:extLst>
          </p:cNvPr>
          <p:cNvGrpSpPr/>
          <p:nvPr/>
        </p:nvGrpSpPr>
        <p:grpSpPr>
          <a:xfrm>
            <a:off x="5270312" y="395585"/>
            <a:ext cx="3733800" cy="4191001"/>
            <a:chOff x="3236083" y="2839928"/>
            <a:chExt cx="2859564" cy="3126988"/>
          </a:xfrm>
        </p:grpSpPr>
        <p:sp>
          <p:nvSpPr>
            <p:cNvPr id="11" name="Explosion: 8 Points 10">
              <a:extLst>
                <a:ext uri="{FF2B5EF4-FFF2-40B4-BE49-F238E27FC236}">
                  <a16:creationId xmlns:a16="http://schemas.microsoft.com/office/drawing/2014/main" id="{C881F6F1-12E2-4704-A7FB-DB23937EADBF}"/>
                </a:ext>
              </a:extLst>
            </p:cNvPr>
            <p:cNvSpPr/>
            <p:nvPr/>
          </p:nvSpPr>
          <p:spPr>
            <a:xfrm>
              <a:off x="3236083" y="2839928"/>
              <a:ext cx="2859564" cy="3126988"/>
            </a:xfrm>
            <a:prstGeom prst="irregularSeal1">
              <a:avLst/>
            </a:prstGeom>
            <a:gradFill flip="none" rotWithShape="1">
              <a:gsLst>
                <a:gs pos="7000">
                  <a:schemeClr val="accent6">
                    <a:lumMod val="0"/>
                    <a:lumOff val="100000"/>
                  </a:schemeClr>
                </a:gs>
                <a:gs pos="62000">
                  <a:schemeClr val="accent6">
                    <a:lumMod val="100000"/>
                  </a:schemeClr>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9A6A299-B7F7-4FED-81A0-0E75F452A7C3}"/>
                </a:ext>
              </a:extLst>
            </p:cNvPr>
            <p:cNvSpPr txBox="1"/>
            <p:nvPr/>
          </p:nvSpPr>
          <p:spPr>
            <a:xfrm>
              <a:off x="3644592" y="3681861"/>
              <a:ext cx="2073768" cy="10333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2800" b="1" i="0" u="none" strike="noStrike" kern="1200" cap="none" spc="0" normalizeH="0" baseline="0" noProof="0" dirty="0">
                <a:ln>
                  <a:noFill/>
                </a:ln>
                <a:solidFill>
                  <a:srgbClr val="6F3505"/>
                </a:solidFill>
                <a:effectLst/>
                <a:uLnTx/>
                <a:uFillTx/>
                <a:latin typeface="Arial" panose="020B0604020202020204" pitchFamily="34" charset="0"/>
                <a:ea typeface="+mn-ea"/>
                <a:cs typeface="Arial" panose="020B0604020202020204" pitchFamily="34" charset="0"/>
                <a:sym typeface="Wingding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6F3505"/>
                  </a:solidFill>
                  <a:effectLst/>
                  <a:uLnTx/>
                  <a:uFillTx/>
                  <a:latin typeface="Arial" panose="020B0604020202020204" pitchFamily="34" charset="0"/>
                  <a:ea typeface="+mn-ea"/>
                  <a:cs typeface="Arial" panose="020B0604020202020204" pitchFamily="34" charset="0"/>
                  <a:sym typeface="Wingdings"/>
                </a:rPr>
                <a:t>الغنى لا يشير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6F3505"/>
                  </a:solidFill>
                  <a:effectLst/>
                  <a:uLnTx/>
                  <a:uFillTx/>
                  <a:latin typeface="Arial" panose="020B0604020202020204" pitchFamily="34" charset="0"/>
                  <a:ea typeface="+mn-ea"/>
                  <a:cs typeface="Arial" panose="020B0604020202020204" pitchFamily="34" charset="0"/>
                  <a:sym typeface="Wingdings"/>
                </a:rPr>
                <a:t>إلى قبول الله</a:t>
              </a:r>
              <a:endParaRPr kumimoji="0" lang="en-US" sz="2800" b="1" i="0" u="none" strike="noStrike" kern="1200" cap="none" spc="0" normalizeH="0" baseline="0" noProof="0" dirty="0">
                <a:ln>
                  <a:noFill/>
                </a:ln>
                <a:solidFill>
                  <a:srgbClr val="6F3505"/>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465EF21C-8488-C416-4A75-DB47AD0ED26E}"/>
              </a:ext>
            </a:extLst>
          </p:cNvPr>
          <p:cNvSpPr txBox="1"/>
          <p:nvPr/>
        </p:nvSpPr>
        <p:spPr>
          <a:xfrm>
            <a:off x="5694218" y="-2202873"/>
            <a:ext cx="184731" cy="369332"/>
          </a:xfrm>
          <a:prstGeom prst="rect">
            <a:avLst/>
          </a:prstGeom>
          <a:noFill/>
        </p:spPr>
        <p:txBody>
          <a:bodyPr wrap="none" rtlCol="0">
            <a:spAutoFit/>
          </a:bodyPr>
          <a:lstStyle/>
          <a:p>
            <a:endParaRPr lang="en-US"/>
          </a:p>
        </p:txBody>
      </p:sp>
    </p:spTree>
    <p:custDataLst>
      <p:tags r:id="rId1"/>
    </p:custDataLst>
    <p:extLst>
      <p:ext uri="{BB962C8B-B14F-4D97-AF65-F5344CB8AC3E}">
        <p14:creationId xmlns:p14="http://schemas.microsoft.com/office/powerpoint/2010/main" val="14305149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C3FD25B7-A1FF-4AB5-9C45-A8B4EBC296EE}"/>
              </a:ext>
            </a:extLst>
          </p:cNvPr>
          <p:cNvSpPr txBox="1"/>
          <p:nvPr/>
        </p:nvSpPr>
        <p:spPr>
          <a:xfrm>
            <a:off x="376452" y="3670330"/>
            <a:ext cx="77724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 مات وحملته الملائكة إلى حضن إبراهيم</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لعازر</a:t>
            </a:r>
            <a:endPar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F24229AB-29A6-4CD9-8DCB-AF3C615B5407}"/>
              </a:ext>
            </a:extLst>
          </p:cNvPr>
          <p:cNvGrpSpPr/>
          <p:nvPr/>
        </p:nvGrpSpPr>
        <p:grpSpPr>
          <a:xfrm>
            <a:off x="5505450" y="428442"/>
            <a:ext cx="3486150" cy="3758625"/>
            <a:chOff x="3425748" y="3162532"/>
            <a:chExt cx="2669899" cy="2804384"/>
          </a:xfrm>
        </p:grpSpPr>
        <p:sp>
          <p:nvSpPr>
            <p:cNvPr id="7" name="Explosion: 8 Points 6">
              <a:extLst>
                <a:ext uri="{FF2B5EF4-FFF2-40B4-BE49-F238E27FC236}">
                  <a16:creationId xmlns:a16="http://schemas.microsoft.com/office/drawing/2014/main" id="{4A7129AA-DB12-496E-8FB0-61F2E148F978}"/>
                </a:ext>
              </a:extLst>
            </p:cNvPr>
            <p:cNvSpPr/>
            <p:nvPr/>
          </p:nvSpPr>
          <p:spPr>
            <a:xfrm>
              <a:off x="3425748" y="3162532"/>
              <a:ext cx="2669899" cy="2804384"/>
            </a:xfrm>
            <a:prstGeom prst="irregularSeal1">
              <a:avLst/>
            </a:prstGeom>
            <a:gradFill flip="none" rotWithShape="1">
              <a:gsLst>
                <a:gs pos="7000">
                  <a:schemeClr val="accent6">
                    <a:lumMod val="0"/>
                    <a:lumOff val="100000"/>
                  </a:schemeClr>
                </a:gs>
                <a:gs pos="62000">
                  <a:srgbClr val="FFC000"/>
                </a:gs>
              </a:gsLst>
              <a:path path="circle">
                <a:fillToRect l="50000" t="50000" r="50000" b="50000"/>
              </a:path>
              <a:tileRect/>
            </a:gradFill>
            <a:ln w="28575">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AADD3FD-A0C8-4565-B472-3E17B4294126}"/>
                </a:ext>
              </a:extLst>
            </p:cNvPr>
            <p:cNvSpPr txBox="1"/>
            <p:nvPr/>
          </p:nvSpPr>
          <p:spPr>
            <a:xfrm>
              <a:off x="3834257" y="3958493"/>
              <a:ext cx="1794522" cy="711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a:rPr>
                <a:t>الفقر لا يشير    إلى رفض الله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2311041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ncrypted-tbn1.gstatic.com/images?q=tbn:ANd9GcRxGoH11-4PuqpMv6hgLSBZbz424pD4Qp7-WgxKMNl3-Zq3J6E7Cw">
            <a:extLst>
              <a:ext uri="{FF2B5EF4-FFF2-40B4-BE49-F238E27FC236}">
                <a16:creationId xmlns:a16="http://schemas.microsoft.com/office/drawing/2014/main" id="{D3203364-1AFA-4D32-BFB5-8F97355E7E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E0A84C-0899-43FA-B8C6-4CFD2ACBD187}"/>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endParaRPr>
          </a:p>
        </p:txBody>
      </p:sp>
      <p:sp>
        <p:nvSpPr>
          <p:cNvPr id="12" name="TextBox 11">
            <a:extLst>
              <a:ext uri="{FF2B5EF4-FFF2-40B4-BE49-F238E27FC236}">
                <a16:creationId xmlns:a16="http://schemas.microsoft.com/office/drawing/2014/main" id="{890DB439-EFE2-48CE-8BE4-D1ED7CE86844}"/>
              </a:ext>
            </a:extLst>
          </p:cNvPr>
          <p:cNvSpPr txBox="1"/>
          <p:nvPr/>
        </p:nvSpPr>
        <p:spPr>
          <a:xfrm>
            <a:off x="457200" y="410724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استيقظ في الجحيم/جهنم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3" name="TextBox 12">
            <a:extLst>
              <a:ext uri="{FF2B5EF4-FFF2-40B4-BE49-F238E27FC236}">
                <a16:creationId xmlns:a16="http://schemas.microsoft.com/office/drawing/2014/main" id="{54FB0BEE-E294-48CA-8C16-9137FA81BA44}"/>
              </a:ext>
            </a:extLst>
          </p:cNvPr>
          <p:cNvSpPr txBox="1"/>
          <p:nvPr/>
        </p:nvSpPr>
        <p:spPr>
          <a:xfrm>
            <a:off x="457200" y="4649510"/>
            <a:ext cx="60198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كان في العذاب</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89926223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97310-C49F-43C5-B3F1-762218A1D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CDF09044-EFF8-40EE-9ED2-5DE46A381374}"/>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لعازر</a:t>
            </a:r>
            <a:endPar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836BCDB-8FAF-463C-A16F-33D1D19976AF}"/>
              </a:ext>
            </a:extLst>
          </p:cNvPr>
          <p:cNvSpPr txBox="1"/>
          <p:nvPr/>
        </p:nvSpPr>
        <p:spPr>
          <a:xfrm>
            <a:off x="376451" y="4640510"/>
            <a:ext cx="77724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أقام وليمة في مكان كريم (مت 8: 11)</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AA73F268-93BB-4682-BAE3-1A43072FD113}"/>
              </a:ext>
            </a:extLst>
          </p:cNvPr>
          <p:cNvSpPr txBox="1"/>
          <p:nvPr/>
        </p:nvSpPr>
        <p:spPr>
          <a:xfrm>
            <a:off x="376452" y="3670330"/>
            <a:ext cx="7772400" cy="523220"/>
          </a:xfrm>
          <a:prstGeom prst="rect">
            <a:avLst/>
          </a:prstGeom>
          <a:noFill/>
        </p:spPr>
        <p:txBody>
          <a:bodyPr wrap="square" rtlCol="0">
            <a:spAutoFit/>
          </a:bodyPr>
          <a:lstStyle>
            <a:defPPr>
              <a:defRPr lang="en-US"/>
            </a:defPPr>
            <a:lvl1pPr>
              <a:defRPr sz="2800" b="1">
                <a:solidFill>
                  <a:schemeClr val="bg1"/>
                </a:solidFill>
                <a:effectLst>
                  <a:glow rad="228600">
                    <a:schemeClr val="tx1">
                      <a:alpha val="99000"/>
                    </a:schemeClr>
                  </a:glow>
                </a:effectLst>
                <a:latin typeface="Comic Sans MS" panose="030F0702030302020204" pitchFamily="66"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sym typeface="Wingdings"/>
              </a:rPr>
              <a:t> مات وحملته الملائكة إلى حضن إبراهيم (الفردوس، السماء)</a:t>
            </a:r>
            <a:endParaRPr kumimoji="0" lang="en-US" sz="2800" b="1" i="0" u="none" strike="noStrike" kern="1200" cap="none" spc="0" normalizeH="0" baseline="0" noProof="0" dirty="0">
              <a:ln>
                <a:noFill/>
              </a:ln>
              <a:solidFill>
                <a:prstClr val="white"/>
              </a:solidFill>
              <a:effectLst>
                <a:glow rad="228600">
                  <a:prstClr val="black">
                    <a:alpha val="99000"/>
                  </a:prstClr>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440869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RxGoH11-4PuqpMv6hgLSBZbz424pD4Qp7-WgxKMNl3-Zq3J6E7Cw">
            <a:extLst>
              <a:ext uri="{FF2B5EF4-FFF2-40B4-BE49-F238E27FC236}">
                <a16:creationId xmlns:a16="http://schemas.microsoft.com/office/drawing/2014/main" id="{CF1E5515-3AC3-4FA5-94E4-95989FEFF4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C776E-828A-4511-AE18-4DDA64FEC814}"/>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55BF5308-67FA-45D4-BBD9-86CAE2C90D9A}"/>
              </a:ext>
            </a:extLst>
          </p:cNvPr>
          <p:cNvSpPr txBox="1"/>
          <p:nvPr/>
        </p:nvSpPr>
        <p:spPr>
          <a:xfrm>
            <a:off x="457200" y="410724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استيقظ في الجحيم/جهنم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92EE5659-65EB-40A8-B812-C49245871746}"/>
              </a:ext>
            </a:extLst>
          </p:cNvPr>
          <p:cNvSpPr txBox="1"/>
          <p:nvPr/>
        </p:nvSpPr>
        <p:spPr>
          <a:xfrm>
            <a:off x="457200" y="464951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 </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كان في العذاب</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0F20769-F182-4920-B410-11086301D4A2}"/>
              </a:ext>
            </a:extLst>
          </p:cNvPr>
          <p:cNvSpPr txBox="1"/>
          <p:nvPr/>
        </p:nvSpPr>
        <p:spPr>
          <a:xfrm>
            <a:off x="457200" y="519178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طلب الرحمة بصراخ من أبينا إبراهيم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C4159E17-43F8-4765-A5CC-E9FD74B4EC0C}"/>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636" b="90000" l="9951" r="89806">
                        <a14:foregroundMark x1="50243" y1="9636" x2="50243" y2="9636"/>
                      </a14:backgroundRemoval>
                    </a14:imgEffect>
                    <a14:imgEffect>
                      <a14:saturation sat="33000"/>
                    </a14:imgEffect>
                  </a14:imgLayer>
                </a14:imgProps>
              </a:ext>
              <a:ext uri="{28A0092B-C50C-407E-A947-70E740481C1C}">
                <a14:useLocalDpi xmlns:a14="http://schemas.microsoft.com/office/drawing/2010/main"/>
              </a:ext>
            </a:extLst>
          </a:blip>
          <a:stretch>
            <a:fillRect/>
          </a:stretch>
        </p:blipFill>
        <p:spPr>
          <a:xfrm>
            <a:off x="8229600" y="6200120"/>
            <a:ext cx="549893" cy="734080"/>
          </a:xfrm>
          <a:prstGeom prst="rect">
            <a:avLst/>
          </a:prstGeom>
        </p:spPr>
      </p:pic>
    </p:spTree>
    <p:custDataLst>
      <p:tags r:id="rId1"/>
    </p:custDataLst>
    <p:extLst>
      <p:ext uri="{BB962C8B-B14F-4D97-AF65-F5344CB8AC3E}">
        <p14:creationId xmlns:p14="http://schemas.microsoft.com/office/powerpoint/2010/main" val="4175950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4" presetClass="path" presetSubtype="0" accel="50000" decel="50000" fill="hold" nodeType="afterEffect">
                                  <p:stCondLst>
                                    <p:cond delay="0"/>
                                  </p:stCondLst>
                                  <p:childTnLst>
                                    <p:animMotion origin="layout" path="M -4.72222E-6 1.11111E-6 L 0.03195 -0.04005 C 0.03855 -0.04908 0.04879 -0.05394 0.05938 -0.05394 C 0.07136 -0.05394 0.08091 -0.04908 0.08768 -0.04005 L 0.11997 1.11111E-6 " pathEditMode="relative" rAng="0" ptsTypes="AAAAA">
                                      <p:cBhvr>
                                        <p:cTn id="16" dur="500" fill="hold"/>
                                        <p:tgtEl>
                                          <p:spTgt spid="3"/>
                                        </p:tgtEl>
                                        <p:attrNameLst>
                                          <p:attrName>ppt_x</p:attrName>
                                          <p:attrName>ppt_y</p:attrName>
                                        </p:attrNameLst>
                                      </p:cBhvr>
                                      <p:rCtr x="5990"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20ECFA-B93A-4337-B0E1-4A1D2D303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152400"/>
            <a:ext cx="8812549" cy="6553200"/>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E039FBC4-3CCF-447C-9988-AF52FB5B18B8}"/>
              </a:ext>
            </a:extLst>
          </p:cNvPr>
          <p:cNvSpPr txBox="1"/>
          <p:nvPr/>
        </p:nvSpPr>
        <p:spPr>
          <a:xfrm>
            <a:off x="3200400" y="329625"/>
            <a:ext cx="2895600" cy="61555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لعازر</a:t>
            </a:r>
            <a:endParaRPr kumimoji="0" lang="en-US" sz="3400" b="1" i="0" u="none" strike="noStrike" kern="1200" cap="none" spc="50" normalizeH="0" baseline="0" noProof="0" dirty="0">
              <a:ln w="11430"/>
              <a:solidFill>
                <a:prstClr val="black"/>
              </a:soli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04BFD2CF-F474-4D6B-AC72-1CA3DBBA47A0}"/>
              </a:ext>
            </a:extLst>
          </p:cNvPr>
          <p:cNvSpPr txBox="1"/>
          <p:nvPr/>
        </p:nvSpPr>
        <p:spPr>
          <a:xfrm>
            <a:off x="376452" y="464051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أقام وليمة في مكان كريم (مت 8: 11)</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FC2974FD-9330-4D93-81E3-8B37C5889CF8}"/>
              </a:ext>
            </a:extLst>
          </p:cNvPr>
          <p:cNvSpPr txBox="1"/>
          <p:nvPr/>
        </p:nvSpPr>
        <p:spPr>
          <a:xfrm>
            <a:off x="376452" y="367033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مات وحملته الملائكة إلى حضن إبراهيم (الفردوس، السماء)</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AA8EDB67-7BB6-48C4-8F3E-7703EF6B441A}"/>
              </a:ext>
            </a:extLst>
          </p:cNvPr>
          <p:cNvSpPr txBox="1"/>
          <p:nvPr/>
        </p:nvSpPr>
        <p:spPr>
          <a:xfrm>
            <a:off x="376452" y="5163730"/>
            <a:ext cx="77724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a:t>
            </a:r>
            <a:r>
              <a:rPr kumimoji="0" lang="ar-JO"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sym typeface="Wingdings"/>
              </a:rPr>
              <a:t> كان في تعزية</a:t>
            </a:r>
            <a:endParaRPr kumimoji="0" lang="en-US" sz="2800" b="1" i="0" u="none" strike="noStrike" kern="1200" cap="none" spc="0" normalizeH="0" baseline="0" noProof="0" dirty="0">
              <a:ln>
                <a:noFill/>
              </a:ln>
              <a:solidFill>
                <a:prstClr val="white"/>
              </a:solidFill>
              <a:effectLst>
                <a:glow rad="228600">
                  <a:prstClr val="black"/>
                </a:glo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1251741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RxGoH11-4PuqpMv6hgLSBZbz424pD4Qp7-WgxKMNl3-Zq3J6E7Cw">
            <a:extLst>
              <a:ext uri="{FF2B5EF4-FFF2-40B4-BE49-F238E27FC236}">
                <a16:creationId xmlns:a16="http://schemas.microsoft.com/office/drawing/2014/main" id="{CF1E5515-3AC3-4FA5-94E4-95989FEFF4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flipH="1">
            <a:off x="152398" y="171833"/>
            <a:ext cx="8776009" cy="65643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C776E-828A-4511-AE18-4DDA64FEC814}"/>
              </a:ext>
            </a:extLst>
          </p:cNvPr>
          <p:cNvSpPr txBox="1"/>
          <p:nvPr/>
        </p:nvSpPr>
        <p:spPr>
          <a:xfrm>
            <a:off x="762000" y="228600"/>
            <a:ext cx="7620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Arial" panose="020B0604020202020204" pitchFamily="34" charset="0"/>
              </a:rPr>
              <a:t>الرجل الغني</a:t>
            </a:r>
            <a:endParaRPr kumimoji="0" lang="en-US" sz="3600" b="1" i="0" u="none" strike="noStrike" kern="1200" cap="all" spc="0" normalizeH="0" baseline="0" noProof="0" dirty="0">
              <a:ln w="19050" cmpd="sng">
                <a:solidFill>
                  <a:srgbClr val="C00000"/>
                </a:solidFill>
                <a:prstDash val="solid"/>
              </a:ln>
              <a:solidFill>
                <a:prstClr val="white"/>
              </a:solidFill>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55BF5308-67FA-45D4-BBD9-86CAE2C90D9A}"/>
              </a:ext>
            </a:extLst>
          </p:cNvPr>
          <p:cNvSpPr txBox="1"/>
          <p:nvPr/>
        </p:nvSpPr>
        <p:spPr>
          <a:xfrm>
            <a:off x="457200" y="410724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استيقظ في الجحيم/جهنم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7" name="TextBox 16">
            <a:extLst>
              <a:ext uri="{FF2B5EF4-FFF2-40B4-BE49-F238E27FC236}">
                <a16:creationId xmlns:a16="http://schemas.microsoft.com/office/drawing/2014/main" id="{92EE5659-65EB-40A8-B812-C49245871746}"/>
              </a:ext>
            </a:extLst>
          </p:cNvPr>
          <p:cNvSpPr txBox="1"/>
          <p:nvPr/>
        </p:nvSpPr>
        <p:spPr>
          <a:xfrm>
            <a:off x="457200" y="464951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 </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كان في العذاب</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18" name="TextBox 17">
            <a:extLst>
              <a:ext uri="{FF2B5EF4-FFF2-40B4-BE49-F238E27FC236}">
                <a16:creationId xmlns:a16="http://schemas.microsoft.com/office/drawing/2014/main" id="{F0F20769-F182-4920-B410-11086301D4A2}"/>
              </a:ext>
            </a:extLst>
          </p:cNvPr>
          <p:cNvSpPr txBox="1"/>
          <p:nvPr/>
        </p:nvSpPr>
        <p:spPr>
          <a:xfrm>
            <a:off x="457200" y="5191780"/>
            <a:ext cx="594360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طلب الرحمة بصراخ من أبينا إبراهيم</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
        <p:nvSpPr>
          <p:cNvPr id="2" name="TextBox 1">
            <a:extLst>
              <a:ext uri="{FF2B5EF4-FFF2-40B4-BE49-F238E27FC236}">
                <a16:creationId xmlns:a16="http://schemas.microsoft.com/office/drawing/2014/main" id="{EE00DD81-E68A-8F67-1FD8-DAF36DDCA3C8}"/>
              </a:ext>
            </a:extLst>
          </p:cNvPr>
          <p:cNvSpPr txBox="1"/>
          <p:nvPr/>
        </p:nvSpPr>
        <p:spPr>
          <a:xfrm>
            <a:off x="152398" y="5751493"/>
            <a:ext cx="6248403" cy="954107"/>
          </a:xfrm>
          <a:prstGeom prst="rect">
            <a:avLst/>
          </a:prstGeom>
          <a:noFill/>
        </p:spPr>
        <p:txBody>
          <a:bodyPr wrap="square" rtlCol="0">
            <a:spAutoFit/>
          </a:bodyPr>
          <a:lstStyle>
            <a:defPPr>
              <a:defRPr lang="en-US"/>
            </a:defPPr>
            <a:lvl1pPr>
              <a:defRPr sz="2800" b="1">
                <a:solidFill>
                  <a:schemeClr val="bg1"/>
                </a:solidFill>
                <a:effectLst>
                  <a:glow rad="228600">
                    <a:schemeClr val="tx1">
                      <a:alpha val="78000"/>
                    </a:schemeClr>
                  </a:glow>
                </a:effectLst>
                <a:latin typeface="Comic Sans MS" panose="030F0702030302020204" pitchFamily="66" charset="0"/>
              </a:defRPr>
            </a:lvl1pPr>
          </a:lstStyle>
          <a:p>
            <a:pPr marL="287338" marR="0" lvl="0" indent="-287338"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sym typeface="Wingdings"/>
              </a:rPr>
              <a:t></a:t>
            </a:r>
            <a:r>
              <a:rPr kumimoji="0" lang="ar-JO"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Arial" panose="020B0604020202020204" pitchFamily="34" charset="0"/>
                <a:sym typeface="Wingdings"/>
              </a:rPr>
              <a:t> لقد حصل على أشياء جيدة في حياته لكن عدم توبته أدى إلى عذاب أبدي</a:t>
            </a:r>
            <a:endParaRPr kumimoji="0" lang="en-US" sz="2800" b="1" i="0" u="none" strike="noStrike" kern="1200" cap="none" spc="0" normalizeH="0" baseline="0" noProof="0" dirty="0">
              <a:ln>
                <a:noFill/>
              </a:ln>
              <a:solidFill>
                <a:prstClr val="white"/>
              </a:solidFill>
              <a:effectLst>
                <a:glow rad="228600">
                  <a:prstClr val="black">
                    <a:alpha val="78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4367585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7EDDAC5-BA97-4E63-98F1-E25C60F97BE6}"/>
  <p:tag name="GENSWF_ADVANCE_TIME" val="93.995"/>
  <p:tag name="TIMING" val="|9.543"/>
</p:tagLst>
</file>

<file path=ppt/tags/tag10.xml><?xml version="1.0" encoding="utf-8"?>
<p:tagLst xmlns:a="http://schemas.openxmlformats.org/drawingml/2006/main" xmlns:r="http://schemas.openxmlformats.org/officeDocument/2006/relationships" xmlns:p="http://schemas.openxmlformats.org/presentationml/2006/main">
  <p:tag name="ISPRING_SLIDE_ID_2" val="{66D1CBF5-1F14-433E-92FA-DC5261A31A35}"/>
  <p:tag name="GENSWF_ADVANCE_TIME" val="130.884"/>
  <p:tag name="TIMING" val="|4.078|2.165|4.666|7.483|15.479|7.178|16.04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8B43008-9922-4521-986B-3958ACE62E0E}"/>
  <p:tag name="GENSWF_ADVANCE_TIME" val="71.878"/>
  <p:tag name="TIMING" val="|54.461"/>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C6C7F2F-657F-4093-A790-AD88BB1BB56C}"/>
  <p:tag name="GENSWF_ADVANCE_TIME" val="147.273"/>
  <p:tag name="TIMING" val="|103.773"/>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14F8D94-B96C-4087-B08E-426DB3E60B96}"/>
  <p:tag name="GENSWF_ADVANCE_TIME" val="85.77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50E5936-7741-481D-BF9C-9CFDD774647F}"/>
  <p:tag name="GENSWF_ADVANCE_TIME" val="212.495"/>
  <p:tag name="TIMING" val="|54.732|62.935|41.193|45.807"/>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600C610-0A9A-461E-A3F6-41525E3070B2}"/>
  <p:tag name="GENSWF_ADVANCE_TIME" val="44.233"/>
  <p:tag name="TIMING" val="|2.573|11.316"/>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476638-D9A0-4A46-A5BF-63ADDD46E19A}"/>
  <p:tag name="GENSWF_ADVANCE_TIME" val="16.27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405F061-2EEA-42E2-A668-1136E6CE701D}"/>
  <p:tag name="GENSWF_ADVANCE_TIME" val="101.832"/>
  <p:tag name="TIMING" val="|49.303"/>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D5CA7AC-2018-439E-B41E-3884C1A7FE71}"/>
  <p:tag name="GENSWF_ADVANCE_TIME" val="20.604"/>
</p:tagLst>
</file>

<file path=ppt/tags/tag19.xml><?xml version="1.0" encoding="utf-8"?>
<p:tagLst xmlns:a="http://schemas.openxmlformats.org/drawingml/2006/main" xmlns:r="http://schemas.openxmlformats.org/officeDocument/2006/relationships" xmlns:p="http://schemas.openxmlformats.org/presentationml/2006/main">
  <p:tag name="ISPRING_SLIDE_ID_2" val="{E8C58108-C8F0-4F4C-81EC-293051253125}"/>
  <p:tag name="GENSWF_ADVANCE_TIME" val="146.713"/>
  <p:tag name="TIMING" val="|64.199|37.682|16.759"/>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03ABC33-E43C-414D-A263-5062D31FDCF5}"/>
  <p:tag name="GENSWF_ADVANCE_TIME" val="54.829"/>
  <p:tag name="TIMING" val="|2.426|7.688"/>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BD91654-ABF0-44F8-B53D-B5D197FD9F89}"/>
  <p:tag name="GENSWF_ADVANCE_TIME" val="453.878"/>
  <p:tag name="TIMING" val="|237.075|28.103|52.046|112.89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385056E0-CE9E-4619-8303-B239C484D28F}"/>
  <p:tag name="GENSWF_ADVANCE_TIME" val="233.477"/>
  <p:tag name="TIMING" val="|6.498|8.903|75.131|31.229|19.78|33.906|16.434"/>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6FB0F858-1DB8-430D-8FE5-2613EF696C39}"/>
  <p:tag name="GENSWF_ADVANCE_TIME" val="113.900"/>
  <p:tag name="TIMING" val="|1.511|37.922|23.781|30.999"/>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AAF443BC-A26D-4126-A2AE-94622C1C87C7}"/>
  <p:tag name="GENSWF_ADVANCE_TIME" val="47.077"/>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FB0F858-1DB8-430D-8FE5-2613EF696C39}"/>
  <p:tag name="GENSWF_ADVANCE_TIME" val="113.900"/>
  <p:tag name="TIMING" val="|1.511|37.922|23.781|30.999"/>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3E1A123E-3A42-4822-A527-CE40F9418DA1}"/>
  <p:tag name="GENSWF_ADVANCE_TIME" val="26.939"/>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759DB823-7E67-4576-8D33-D2E97224F873}"/>
  <p:tag name="GENSWF_ADVANCE_TIME" val="42.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31D8D10F-CB06-4D37-BF2E-555985528929}"/>
  <p:tag name="GENSWF_ADVANCE_TIME" val="93.032"/>
  <p:tag name="TIMING" val="|45.578"/>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97C69816-2729-4D96-8B0F-C7909D1D6770}"/>
  <p:tag name="GENSWF_ADVANCE_TIME" val="137.103"/>
  <p:tag name="TIMING" val="|36.191"/>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1E750A8B-7C2C-4631-A83F-907EA3B1FE91}"/>
  <p:tag name="GENSWF_ADVANCE_TIME" val="87.726"/>
  <p:tag name="TIMING" val="|77.608"/>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D0A7CF11-D17C-4BCC-9F9E-7689CB671219}"/>
  <p:tag name="GENSWF_ADVANCE_TIME" val="391.235"/>
  <p:tag name="TIMING" val="|130.624|20.038|45.671|146.105|18.497"/>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E95DEEA-A4C5-42E0-96B4-40B8AAF95A51}"/>
  <p:tag name="GENSWF_ADVANCE_TIME" val="41.414"/>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9BF4F269-761D-4246-A51F-39776449BEF6}"/>
  <p:tag name="GENSWF_ADVANCE_TIME" val="55.641"/>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4F252BD-F7CD-4009-98AD-BEB53A0DCD77}"/>
  <p:tag name="GENSWF_ADVANCE_TIME" val="131.235"/>
  <p:tag name="TIMING" val="|82.548"/>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4B83C69E-3FC5-4370-963B-9C87B4622D91}"/>
  <p:tag name="GENSWF_ADVANCE_TIME" val="30.154"/>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F4F252BD-F7CD-4009-98AD-BEB53A0DCD77}"/>
  <p:tag name="GENSWF_ADVANCE_TIME" val="131.235"/>
  <p:tag name="TIMING" val="|82.548"/>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4B83C69E-3FC5-4370-963B-9C87B4622D91}"/>
  <p:tag name="GENSWF_ADVANCE_TIME" val="30.154"/>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38B7CCE-6F35-44ED-A575-AA6C16FA5EAC}"/>
  <p:tag name="GENSWF_ADVANCE_TIME" val="105.623"/>
  <p:tag name="TIMING" val="|5.106|55.186|22.783|9.123"/>
</p:tagLst>
</file>

<file path=ppt/tags/tag37.xml><?xml version="1.0" encoding="utf-8"?>
<p:tagLst xmlns:a="http://schemas.openxmlformats.org/drawingml/2006/main" xmlns:r="http://schemas.openxmlformats.org/officeDocument/2006/relationships" xmlns:p="http://schemas.openxmlformats.org/presentationml/2006/main">
  <p:tag name="ISPRING_SLIDE_ID_2" val="{66A99659-6AAE-4382-9402-57335436A6F4}"/>
  <p:tag name="GENSWF_ADVANCE_TIME" val="178.622"/>
  <p:tag name="TIMING" val="|6.011|53.233|10.988|20.296|43.191"/>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0DED5CD-A47B-43BA-8926-E56EB46E947F}"/>
  <p:tag name="GENSWF_ADVANCE_TIME" val="348.426"/>
  <p:tag name="TIMING" val="|10.471|16.842|19.268|24.611|63.743|42.725|15.826|62.139"/>
</p:tagLst>
</file>

<file path=ppt/tags/tag4.xml><?xml version="1.0" encoding="utf-8"?>
<p:tagLst xmlns:a="http://schemas.openxmlformats.org/drawingml/2006/main" xmlns:r="http://schemas.openxmlformats.org/officeDocument/2006/relationships" xmlns:p="http://schemas.openxmlformats.org/presentationml/2006/main">
  <p:tag name="ISPRING_SLIDE_ID_2" val="{DA902A8C-B37A-4E26-B362-20265007011F}"/>
  <p:tag name="GENSWF_ADVANCE_TIME" val="16.11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D425C20F-5D34-44B6-B9F8-644533134588}"/>
  <p:tag name="GENSWF_ADVANCE_TIME" val="180.219"/>
  <p:tag name="TIMING" val="|14.924|11.16|4.247|33.796|94.88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4E0D3B5E-8488-4D51-9167-0D9C36FAB87B}"/>
  <p:tag name="GENSWF_ADVANCE_TIME" val="228.767"/>
  <p:tag name="TIMING" val="|3.605|20.953|27.193|4.074|36.47"/>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DDC3C87-8B09-4C3B-8C24-BD425E06FEE6}"/>
  <p:tag name="GENSWF_ADVANCE_TIME" val="62.106"/>
  <p:tag name="TIMING" val="|25.595|21.23"/>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93985FE7-22BE-4237-A908-B6D9CA6B313F}"/>
  <p:tag name="GENSWF_ADVANCE_TIME" val="259.359"/>
  <p:tag name="TIMING" val="|82.861|41.659|8.39|26.815|24.094"/>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8B80DE8C-619B-4C70-93C3-93EFEFAB6C5E}"/>
  <p:tag name="GENSWF_ADVANCE_TIME" val="64.190"/>
  <p:tag name="TIMING" val="|11.189|5.598|6.495|3.359|8.04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7198</TotalTime>
  <Words>15574</Words>
  <Application>Microsoft Macintosh PowerPoint</Application>
  <PresentationFormat>On-screen Show (4:3)</PresentationFormat>
  <Paragraphs>1197</Paragraphs>
  <Slides>191</Slides>
  <Notes>169</Notes>
  <HiddenSlides>0</HiddenSlides>
  <MMClips>0</MMClips>
  <ScaleCrop>false</ScaleCrop>
  <HeadingPairs>
    <vt:vector size="6" baseType="variant">
      <vt:variant>
        <vt:lpstr>Fonts Used</vt:lpstr>
      </vt:variant>
      <vt:variant>
        <vt:i4>15</vt:i4>
      </vt:variant>
      <vt:variant>
        <vt:lpstr>Theme</vt:lpstr>
      </vt:variant>
      <vt:variant>
        <vt:i4>27</vt:i4>
      </vt:variant>
      <vt:variant>
        <vt:lpstr>Slide Titles</vt:lpstr>
      </vt:variant>
      <vt:variant>
        <vt:i4>191</vt:i4>
      </vt:variant>
    </vt:vector>
  </HeadingPairs>
  <TitlesOfParts>
    <vt:vector size="233" baseType="lpstr">
      <vt:lpstr>BONES</vt:lpstr>
      <vt:lpstr>ＭＳ Ｐゴシック</vt:lpstr>
      <vt:lpstr>Osaka</vt:lpstr>
      <vt:lpstr>Times</vt:lpstr>
      <vt:lpstr>Accordance</vt:lpstr>
      <vt:lpstr>Arial</vt:lpstr>
      <vt:lpstr>Arial Black</vt:lpstr>
      <vt:lpstr>Avenir Black</vt:lpstr>
      <vt:lpstr>Calibri</vt:lpstr>
      <vt:lpstr>Calibri Light</vt:lpstr>
      <vt:lpstr>Comic Sans MS</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Default Design</vt:lpstr>
      <vt:lpstr>13_Default Design</vt:lpstr>
      <vt:lpstr>2_Mountain</vt:lpstr>
      <vt:lpstr>2_Default Design</vt:lpstr>
      <vt:lpstr>8_Blank Presentation</vt:lpstr>
      <vt:lpstr>10_Office Theme</vt:lpstr>
      <vt:lpstr>3_Orbit</vt:lpstr>
      <vt:lpstr>49_Blank Presentation</vt:lpstr>
      <vt:lpstr>11_Office Theme</vt:lpstr>
      <vt:lpstr>1_Ribbons</vt:lpstr>
      <vt:lpstr>Fireball</vt:lpstr>
      <vt:lpstr>Gesture</vt:lpstr>
      <vt:lpstr>24_Office Theme</vt:lpstr>
      <vt:lpstr>10_Blank Presentation</vt:lpstr>
      <vt:lpstr>2_Office Theme</vt:lpstr>
      <vt:lpstr>3_Office Theme</vt:lpstr>
      <vt:lpstr>3_Default Design</vt:lpstr>
      <vt:lpstr>22_Blank Presentation</vt:lpstr>
      <vt:lpstr>3_Blank Presentation</vt:lpstr>
      <vt:lpstr>15_Blank Presentation</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PowerPoint Presentation</vt:lpstr>
      <vt:lpstr>PowerPoint Presentation</vt:lpstr>
      <vt:lpstr>PowerPoint Presentation</vt:lpstr>
      <vt:lpstr>نحن خراف</vt:lpstr>
      <vt:lpstr>تميل الأغنام إلى الضلال</vt:lpstr>
      <vt:lpstr>تصبح الأغنام الضائعة وحيدة</vt:lpstr>
      <vt:lpstr>تميل الأغنام إلى العودة</vt:lpstr>
      <vt:lpstr>لكن الضلال له ثمن.</vt:lpstr>
      <vt:lpstr>لوقا 15: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نقل الى الفردوس (Paradise)</vt:lpstr>
      <vt:lpstr>PowerPoint Presentation</vt:lpstr>
      <vt:lpstr>PowerPoint Presentation</vt:lpstr>
      <vt:lpstr>PowerPoint Presentation</vt:lpstr>
      <vt:lpstr>PowerPoint Presentation</vt:lpstr>
      <vt:lpstr>PowerPoint Presentation</vt:lpstr>
      <vt:lpstr>PowerPoint Presentation</vt:lpstr>
      <vt:lpstr>يسوع          يقيم           لعازر         (يوحنا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يسوع           يقيم            لعازر         (يوحنا 11)</vt:lpstr>
      <vt:lpstr>PowerPoint Presentation</vt:lpstr>
      <vt:lpstr>يسوع           يقيم            لعازر         (يوحنا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يسوع، مريم ومرثا (يوحنا 11)</vt:lpstr>
      <vt:lpstr>مرثا (يوحنا 11)</vt:lpstr>
      <vt:lpstr>مريم (يوحنا 11)</vt:lpstr>
      <vt:lpstr>مرثا ومريم (يوحنا 11)</vt:lpstr>
      <vt:lpstr>اختلاف مرثا عن مريم في يوحنا 11</vt:lpstr>
      <vt:lpstr>اختلاف مرثا عن مريم في يوحنا 11</vt:lpstr>
      <vt:lpstr>هل كانت مريم المجدلية  هي المرأة  حاملة قارورة الطيب؟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الفترات الزمنيَّة للأنبياء</vt:lpstr>
      <vt:lpstr>قَبْل الألفيَّة (Premillenialism) </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54</cp:revision>
  <dcterms:created xsi:type="dcterms:W3CDTF">2018-02-05T03:13:19Z</dcterms:created>
  <dcterms:modified xsi:type="dcterms:W3CDTF">2025-03-18T17:27:47Z</dcterms:modified>
</cp:coreProperties>
</file>