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theme/theme2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6.xml" ContentType="application/vnd.openxmlformats-officedocument.theme+xml"/>
  <Override PartName="/ppt/slideLayouts/slideLayout211.xml" ContentType="application/vnd.openxmlformats-officedocument.presentationml.slideLayout+xml"/>
  <Override PartName="/ppt/theme/theme37.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3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4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43.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2" r:id="rId14"/>
    <p:sldMasterId id="2147483784" r:id="rId15"/>
    <p:sldMasterId id="2147483786" r:id="rId16"/>
    <p:sldMasterId id="2147483788" r:id="rId17"/>
    <p:sldMasterId id="2147483790" r:id="rId18"/>
    <p:sldMasterId id="2147483792" r:id="rId19"/>
    <p:sldMasterId id="2147483805" r:id="rId20"/>
    <p:sldMasterId id="2147483807" r:id="rId21"/>
    <p:sldMasterId id="2147483809" r:id="rId22"/>
    <p:sldMasterId id="2147483813" r:id="rId23"/>
    <p:sldMasterId id="2147483815" r:id="rId24"/>
    <p:sldMasterId id="2147483819" r:id="rId25"/>
    <p:sldMasterId id="2147483823" r:id="rId26"/>
    <p:sldMasterId id="2147483825" r:id="rId27"/>
    <p:sldMasterId id="2147483827" r:id="rId28"/>
    <p:sldMasterId id="2147483829"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12" r:id="rId38"/>
    <p:sldMasterId id="2147483926" r:id="rId39"/>
    <p:sldMasterId id="2147483939" r:id="rId40"/>
    <p:sldMasterId id="2147483952" r:id="rId41"/>
    <p:sldMasterId id="2147483964" r:id="rId42"/>
    <p:sldMasterId id="2147483976" r:id="rId43"/>
    <p:sldMasterId id="2147483989" r:id="rId44"/>
  </p:sldMasterIdLst>
  <p:notesMasterIdLst>
    <p:notesMasterId r:id="rId272"/>
  </p:notesMasterIdLst>
  <p:sldIdLst>
    <p:sldId id="256" r:id="rId45"/>
    <p:sldId id="5338" r:id="rId46"/>
    <p:sldId id="5347" r:id="rId47"/>
    <p:sldId id="5339" r:id="rId48"/>
    <p:sldId id="257" r:id="rId49"/>
    <p:sldId id="271" r:id="rId50"/>
    <p:sldId id="313" r:id="rId51"/>
    <p:sldId id="314" r:id="rId52"/>
    <p:sldId id="315" r:id="rId53"/>
    <p:sldId id="316" r:id="rId54"/>
    <p:sldId id="317" r:id="rId55"/>
    <p:sldId id="318" r:id="rId56"/>
    <p:sldId id="482" r:id="rId57"/>
    <p:sldId id="320" r:id="rId58"/>
    <p:sldId id="321" r:id="rId59"/>
    <p:sldId id="322" r:id="rId60"/>
    <p:sldId id="323" r:id="rId61"/>
    <p:sldId id="324" r:id="rId62"/>
    <p:sldId id="325" r:id="rId63"/>
    <p:sldId id="326" r:id="rId64"/>
    <p:sldId id="327" r:id="rId65"/>
    <p:sldId id="328" r:id="rId66"/>
    <p:sldId id="329" r:id="rId67"/>
    <p:sldId id="483" r:id="rId68"/>
    <p:sldId id="272" r:id="rId69"/>
    <p:sldId id="273" r:id="rId70"/>
    <p:sldId id="274" r:id="rId71"/>
    <p:sldId id="275" r:id="rId72"/>
    <p:sldId id="331" r:id="rId73"/>
    <p:sldId id="332" r:id="rId74"/>
    <p:sldId id="333" r:id="rId75"/>
    <p:sldId id="484" r:id="rId76"/>
    <p:sldId id="479" r:id="rId77"/>
    <p:sldId id="276"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258" r:id="rId91"/>
    <p:sldId id="297" r:id="rId92"/>
    <p:sldId id="298" r:id="rId93"/>
    <p:sldId id="299" r:id="rId94"/>
    <p:sldId id="300" r:id="rId95"/>
    <p:sldId id="301" r:id="rId96"/>
    <p:sldId id="302" r:id="rId97"/>
    <p:sldId id="303" r:id="rId98"/>
    <p:sldId id="304" r:id="rId99"/>
    <p:sldId id="305" r:id="rId100"/>
    <p:sldId id="306" r:id="rId101"/>
    <p:sldId id="307" r:id="rId102"/>
    <p:sldId id="308" r:id="rId103"/>
    <p:sldId id="309" r:id="rId104"/>
    <p:sldId id="310" r:id="rId105"/>
    <p:sldId id="286" r:id="rId106"/>
    <p:sldId id="287" r:id="rId107"/>
    <p:sldId id="288" r:id="rId108"/>
    <p:sldId id="289" r:id="rId109"/>
    <p:sldId id="290" r:id="rId110"/>
    <p:sldId id="291" r:id="rId111"/>
    <p:sldId id="292" r:id="rId112"/>
    <p:sldId id="293" r:id="rId113"/>
    <p:sldId id="294" r:id="rId114"/>
    <p:sldId id="295" r:id="rId115"/>
    <p:sldId id="296" r:id="rId116"/>
    <p:sldId id="259" r:id="rId117"/>
    <p:sldId id="348" r:id="rId118"/>
    <p:sldId id="349" r:id="rId119"/>
    <p:sldId id="350" r:id="rId120"/>
    <p:sldId id="351" r:id="rId121"/>
    <p:sldId id="352" r:id="rId122"/>
    <p:sldId id="353" r:id="rId123"/>
    <p:sldId id="354" r:id="rId124"/>
    <p:sldId id="355" r:id="rId125"/>
    <p:sldId id="472" r:id="rId126"/>
    <p:sldId id="357" r:id="rId127"/>
    <p:sldId id="358" r:id="rId128"/>
    <p:sldId id="359" r:id="rId129"/>
    <p:sldId id="360" r:id="rId130"/>
    <p:sldId id="361" r:id="rId131"/>
    <p:sldId id="473" r:id="rId132"/>
    <p:sldId id="260" r:id="rId133"/>
    <p:sldId id="363" r:id="rId134"/>
    <p:sldId id="364" r:id="rId135"/>
    <p:sldId id="365" r:id="rId136"/>
    <p:sldId id="366" r:id="rId137"/>
    <p:sldId id="474" r:id="rId138"/>
    <p:sldId id="368" r:id="rId139"/>
    <p:sldId id="369" r:id="rId140"/>
    <p:sldId id="370" r:id="rId141"/>
    <p:sldId id="371" r:id="rId142"/>
    <p:sldId id="372" r:id="rId143"/>
    <p:sldId id="373" r:id="rId144"/>
    <p:sldId id="374" r:id="rId145"/>
    <p:sldId id="375" r:id="rId146"/>
    <p:sldId id="376" r:id="rId147"/>
    <p:sldId id="377" r:id="rId148"/>
    <p:sldId id="378" r:id="rId149"/>
    <p:sldId id="379" r:id="rId150"/>
    <p:sldId id="380" r:id="rId151"/>
    <p:sldId id="381" r:id="rId152"/>
    <p:sldId id="382" r:id="rId153"/>
    <p:sldId id="383" r:id="rId154"/>
    <p:sldId id="384" r:id="rId155"/>
    <p:sldId id="385" r:id="rId156"/>
    <p:sldId id="386" r:id="rId157"/>
    <p:sldId id="387" r:id="rId158"/>
    <p:sldId id="388" r:id="rId159"/>
    <p:sldId id="261" r:id="rId160"/>
    <p:sldId id="389" r:id="rId161"/>
    <p:sldId id="390" r:id="rId162"/>
    <p:sldId id="391" r:id="rId163"/>
    <p:sldId id="392" r:id="rId164"/>
    <p:sldId id="393" r:id="rId165"/>
    <p:sldId id="394" r:id="rId166"/>
    <p:sldId id="395" r:id="rId167"/>
    <p:sldId id="396" r:id="rId168"/>
    <p:sldId id="397" r:id="rId169"/>
    <p:sldId id="398" r:id="rId170"/>
    <p:sldId id="399" r:id="rId171"/>
    <p:sldId id="400" r:id="rId172"/>
    <p:sldId id="401" r:id="rId173"/>
    <p:sldId id="402" r:id="rId174"/>
    <p:sldId id="403" r:id="rId175"/>
    <p:sldId id="404" r:id="rId176"/>
    <p:sldId id="405" r:id="rId177"/>
    <p:sldId id="480" r:id="rId178"/>
    <p:sldId id="475" r:id="rId179"/>
    <p:sldId id="408" r:id="rId180"/>
    <p:sldId id="409" r:id="rId181"/>
    <p:sldId id="410" r:id="rId182"/>
    <p:sldId id="411" r:id="rId183"/>
    <p:sldId id="412" r:id="rId184"/>
    <p:sldId id="413" r:id="rId185"/>
    <p:sldId id="414" r:id="rId186"/>
    <p:sldId id="476" r:id="rId187"/>
    <p:sldId id="416" r:id="rId188"/>
    <p:sldId id="417" r:id="rId189"/>
    <p:sldId id="418" r:id="rId190"/>
    <p:sldId id="419" r:id="rId191"/>
    <p:sldId id="420" r:id="rId192"/>
    <p:sldId id="421" r:id="rId193"/>
    <p:sldId id="422" r:id="rId194"/>
    <p:sldId id="423" r:id="rId195"/>
    <p:sldId id="424" r:id="rId196"/>
    <p:sldId id="425" r:id="rId197"/>
    <p:sldId id="426" r:id="rId198"/>
    <p:sldId id="427" r:id="rId199"/>
    <p:sldId id="428" r:id="rId200"/>
    <p:sldId id="429" r:id="rId201"/>
    <p:sldId id="430" r:id="rId202"/>
    <p:sldId id="431" r:id="rId203"/>
    <p:sldId id="432" r:id="rId204"/>
    <p:sldId id="433" r:id="rId205"/>
    <p:sldId id="434" r:id="rId206"/>
    <p:sldId id="435" r:id="rId207"/>
    <p:sldId id="436" r:id="rId208"/>
    <p:sldId id="437" r:id="rId209"/>
    <p:sldId id="438" r:id="rId210"/>
    <p:sldId id="439" r:id="rId211"/>
    <p:sldId id="440" r:id="rId212"/>
    <p:sldId id="441" r:id="rId213"/>
    <p:sldId id="442" r:id="rId214"/>
    <p:sldId id="443" r:id="rId215"/>
    <p:sldId id="444" r:id="rId216"/>
    <p:sldId id="445" r:id="rId217"/>
    <p:sldId id="446" r:id="rId218"/>
    <p:sldId id="447" r:id="rId219"/>
    <p:sldId id="448" r:id="rId220"/>
    <p:sldId id="449" r:id="rId221"/>
    <p:sldId id="450" r:id="rId222"/>
    <p:sldId id="451" r:id="rId223"/>
    <p:sldId id="452" r:id="rId224"/>
    <p:sldId id="481" r:id="rId225"/>
    <p:sldId id="262" r:id="rId226"/>
    <p:sldId id="5341" r:id="rId227"/>
    <p:sldId id="5342" r:id="rId228"/>
    <p:sldId id="5345" r:id="rId229"/>
    <p:sldId id="5344" r:id="rId230"/>
    <p:sldId id="5346" r:id="rId231"/>
    <p:sldId id="2410" r:id="rId232"/>
    <p:sldId id="263" r:id="rId233"/>
    <p:sldId id="264" r:id="rId234"/>
    <p:sldId id="454" r:id="rId235"/>
    <p:sldId id="455" r:id="rId236"/>
    <p:sldId id="456" r:id="rId237"/>
    <p:sldId id="265" r:id="rId238"/>
    <p:sldId id="266" r:id="rId239"/>
    <p:sldId id="267" r:id="rId240"/>
    <p:sldId id="457" r:id="rId241"/>
    <p:sldId id="458" r:id="rId242"/>
    <p:sldId id="459" r:id="rId243"/>
    <p:sldId id="460" r:id="rId244"/>
    <p:sldId id="461" r:id="rId245"/>
    <p:sldId id="462" r:id="rId246"/>
    <p:sldId id="463" r:id="rId247"/>
    <p:sldId id="464" r:id="rId248"/>
    <p:sldId id="465" r:id="rId249"/>
    <p:sldId id="466" r:id="rId250"/>
    <p:sldId id="467" r:id="rId251"/>
    <p:sldId id="468" r:id="rId252"/>
    <p:sldId id="469" r:id="rId253"/>
    <p:sldId id="268" r:id="rId254"/>
    <p:sldId id="269" r:id="rId255"/>
    <p:sldId id="277" r:id="rId256"/>
    <p:sldId id="278" r:id="rId257"/>
    <p:sldId id="279" r:id="rId258"/>
    <p:sldId id="470" r:id="rId259"/>
    <p:sldId id="280" r:id="rId260"/>
    <p:sldId id="281" r:id="rId261"/>
    <p:sldId id="282" r:id="rId262"/>
    <p:sldId id="283" r:id="rId263"/>
    <p:sldId id="284" r:id="rId264"/>
    <p:sldId id="285" r:id="rId265"/>
    <p:sldId id="270" r:id="rId266"/>
    <p:sldId id="507" r:id="rId267"/>
    <p:sldId id="5348" r:id="rId268"/>
    <p:sldId id="319" r:id="rId269"/>
    <p:sldId id="311" r:id="rId270"/>
    <p:sldId id="312" r:id="rId2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47"/>
            <p14:sldId id="5339"/>
          </p14:sldIdLst>
        </p14:section>
        <p14:section name="A. Conflict at Feast of Tabernacles" id="{7E406A9E-20D2-4240-B4CA-875C45FC331A}">
          <p14:sldIdLst>
            <p14:sldId id="257"/>
            <p14:sldId id="271"/>
            <p14:sldId id="313"/>
            <p14:sldId id="314"/>
            <p14:sldId id="315"/>
            <p14:sldId id="316"/>
            <p14:sldId id="317"/>
            <p14:sldId id="318"/>
            <p14:sldId id="482"/>
            <p14:sldId id="320"/>
            <p14:sldId id="321"/>
            <p14:sldId id="322"/>
            <p14:sldId id="323"/>
            <p14:sldId id="324"/>
            <p14:sldId id="325"/>
            <p14:sldId id="326"/>
            <p14:sldId id="327"/>
            <p14:sldId id="328"/>
            <p14:sldId id="329"/>
            <p14:sldId id="483"/>
            <p14:sldId id="272"/>
            <p14:sldId id="273"/>
            <p14:sldId id="274"/>
            <p14:sldId id="275"/>
            <p14:sldId id="331"/>
            <p14:sldId id="332"/>
            <p14:sldId id="333"/>
            <p14:sldId id="484"/>
            <p14:sldId id="479"/>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472"/>
            <p14:sldId id="357"/>
            <p14:sldId id="358"/>
            <p14:sldId id="359"/>
            <p14:sldId id="360"/>
            <p14:sldId id="361"/>
            <p14:sldId id="473"/>
          </p14:sldIdLst>
        </p14:section>
        <p14:section name="D. Conflict Over His Person" id="{21B44CCC-CA7C-4D99-9B61-ECF1A45B9492}">
          <p14:sldIdLst>
            <p14:sldId id="260"/>
            <p14:sldId id="363"/>
            <p14:sldId id="364"/>
            <p14:sldId id="365"/>
            <p14:sldId id="366"/>
            <p14:sldId id="474"/>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80"/>
            <p14:sldId id="475"/>
            <p14:sldId id="408"/>
            <p14:sldId id="409"/>
            <p14:sldId id="410"/>
            <p14:sldId id="411"/>
            <p14:sldId id="412"/>
            <p14:sldId id="413"/>
            <p14:sldId id="414"/>
            <p14:sldId id="476"/>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81"/>
          </p14:sldIdLst>
        </p14:section>
        <p14:section name="F. Conflict Over the Shepherd" id="{E0905D04-C66D-4B7A-9FEA-61C2A3E37AB7}">
          <p14:sldIdLst>
            <p14:sldId id="262"/>
            <p14:sldId id="5341"/>
            <p14:sldId id="5342"/>
            <p14:sldId id="5345"/>
            <p14:sldId id="5344"/>
            <p14:sldId id="5346"/>
            <p14:sldId id="2410"/>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1"/>
            <p14:sldId id="462"/>
            <p14:sldId id="463"/>
            <p14:sldId id="464"/>
            <p14:sldId id="465"/>
            <p14:sldId id="466"/>
            <p14:sldId id="467"/>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0"/>
            <p14:sldId id="280"/>
            <p14:sldId id="281"/>
            <p14:sldId id="282"/>
            <p14:sldId id="283"/>
            <p14:sldId id="284"/>
            <p14:sldId id="285"/>
          </p14:sldIdLst>
        </p14:section>
        <p14:section name="N. Conflict at the Feast of Dedication" id="{5995B530-0B72-4CD7-9B3B-A32F6058E1C1}">
          <p14:sldIdLst>
            <p14:sldId id="270"/>
            <p14:sldId id="507"/>
            <p14:sldId id="5348"/>
            <p14:sldId id="319"/>
            <p14:sldId id="311"/>
            <p14:sldId id="3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3E04"/>
    <a:srgbClr val="E4CD68"/>
    <a:srgbClr val="0E297C"/>
    <a:srgbClr val="1D212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19" autoAdjust="0"/>
    <p:restoredTop sz="78665" autoAdjust="0"/>
  </p:normalViewPr>
  <p:slideViewPr>
    <p:cSldViewPr snapToGrid="0">
      <p:cViewPr varScale="1">
        <p:scale>
          <a:sx n="53" d="100"/>
          <a:sy n="53" d="100"/>
        </p:scale>
        <p:origin x="1266" y="3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181" Type="http://schemas.openxmlformats.org/officeDocument/2006/relationships/slide" Target="slides/slide137.xml"/><Relationship Id="rId216" Type="http://schemas.openxmlformats.org/officeDocument/2006/relationships/slide" Target="slides/slide172.xml"/><Relationship Id="rId237" Type="http://schemas.openxmlformats.org/officeDocument/2006/relationships/slide" Target="slides/slide193.xml"/><Relationship Id="rId258" Type="http://schemas.openxmlformats.org/officeDocument/2006/relationships/slide" Target="slides/slide21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slide" Target="slides/slide127.xml"/><Relationship Id="rId192" Type="http://schemas.openxmlformats.org/officeDocument/2006/relationships/slide" Target="slides/slide148.xml"/><Relationship Id="rId206" Type="http://schemas.openxmlformats.org/officeDocument/2006/relationships/slide" Target="slides/slide162.xml"/><Relationship Id="rId227" Type="http://schemas.openxmlformats.org/officeDocument/2006/relationships/slide" Target="slides/slide183.xml"/><Relationship Id="rId248" Type="http://schemas.openxmlformats.org/officeDocument/2006/relationships/slide" Target="slides/slide204.xml"/><Relationship Id="rId269" Type="http://schemas.openxmlformats.org/officeDocument/2006/relationships/slide" Target="slides/slide22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5" Type="http://schemas.openxmlformats.org/officeDocument/2006/relationships/slide" Target="slides/slide31.xml"/><Relationship Id="rId96" Type="http://schemas.openxmlformats.org/officeDocument/2006/relationships/slide" Target="slides/slide52.xml"/><Relationship Id="rId140" Type="http://schemas.openxmlformats.org/officeDocument/2006/relationships/slide" Target="slides/slide96.xml"/><Relationship Id="rId161" Type="http://schemas.openxmlformats.org/officeDocument/2006/relationships/slide" Target="slides/slide117.xml"/><Relationship Id="rId182" Type="http://schemas.openxmlformats.org/officeDocument/2006/relationships/slide" Target="slides/slide138.xml"/><Relationship Id="rId217" Type="http://schemas.openxmlformats.org/officeDocument/2006/relationships/slide" Target="slides/slide173.xml"/><Relationship Id="rId6" Type="http://schemas.openxmlformats.org/officeDocument/2006/relationships/slideMaster" Target="slideMasters/slideMaster6.xml"/><Relationship Id="rId238" Type="http://schemas.openxmlformats.org/officeDocument/2006/relationships/slide" Target="slides/slide194.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44" Type="http://schemas.openxmlformats.org/officeDocument/2006/relationships/slideMaster" Target="slideMasters/slideMaster44.xml"/><Relationship Id="rId65" Type="http://schemas.openxmlformats.org/officeDocument/2006/relationships/slide" Target="slides/slide21.xml"/><Relationship Id="rId86" Type="http://schemas.openxmlformats.org/officeDocument/2006/relationships/slide" Target="slides/slide42.xml"/><Relationship Id="rId130" Type="http://schemas.openxmlformats.org/officeDocument/2006/relationships/slide" Target="slides/slide86.xml"/><Relationship Id="rId151" Type="http://schemas.openxmlformats.org/officeDocument/2006/relationships/slide" Target="slides/slide107.xml"/><Relationship Id="rId172" Type="http://schemas.openxmlformats.org/officeDocument/2006/relationships/slide" Target="slides/slide128.xml"/><Relationship Id="rId193" Type="http://schemas.openxmlformats.org/officeDocument/2006/relationships/slide" Target="slides/slide149.xml"/><Relationship Id="rId207" Type="http://schemas.openxmlformats.org/officeDocument/2006/relationships/slide" Target="slides/slide163.xml"/><Relationship Id="rId228" Type="http://schemas.openxmlformats.org/officeDocument/2006/relationships/slide" Target="slides/slide184.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20" Type="http://schemas.openxmlformats.org/officeDocument/2006/relationships/slide" Target="slides/slide76.xml"/><Relationship Id="rId141" Type="http://schemas.openxmlformats.org/officeDocument/2006/relationships/slide" Target="slides/slide97.xml"/><Relationship Id="rId7" Type="http://schemas.openxmlformats.org/officeDocument/2006/relationships/slideMaster" Target="slideMasters/slideMaster7.xml"/><Relationship Id="rId162" Type="http://schemas.openxmlformats.org/officeDocument/2006/relationships/slide" Target="slides/slide118.xml"/><Relationship Id="rId183" Type="http://schemas.openxmlformats.org/officeDocument/2006/relationships/slide" Target="slides/slide139.xml"/><Relationship Id="rId218" Type="http://schemas.openxmlformats.org/officeDocument/2006/relationships/slide" Target="slides/slide174.xml"/><Relationship Id="rId239" Type="http://schemas.openxmlformats.org/officeDocument/2006/relationships/slide" Target="slides/slide195.xml"/><Relationship Id="rId250" Type="http://schemas.openxmlformats.org/officeDocument/2006/relationships/slide" Target="slides/slide206.xml"/><Relationship Id="rId271" Type="http://schemas.openxmlformats.org/officeDocument/2006/relationships/slide" Target="slides/slide227.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notesMaster" Target="notesMasters/notesMaster1.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presProps" Target="presProps.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theme" Target="theme/theme1.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tableStyles" Target="tableStyles.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pPr/>
              <a:t>16/03/2024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pPr/>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en-US" altLang="en-US">
                <a:ea typeface="ＭＳ Ｐゴシック" panose="020B0600070205080204" pitchFamily="34" charset="-128"/>
              </a:rPr>
              <a:t>John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1">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Jesus—or at least one of the most recent depictions of him by bone specialists who studied first-century skeletons.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8</a:t>
            </a:fld>
            <a:endParaRPr lang="en-GB"/>
          </a:p>
        </p:txBody>
      </p:sp>
    </p:spTree>
    <p:extLst>
      <p:ext uri="{BB962C8B-B14F-4D97-AF65-F5344CB8AC3E}">
        <p14:creationId xmlns:p14="http://schemas.microsoft.com/office/powerpoint/2010/main" val="3574567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He gave legal counsel to a Christian taxi driver who bought a taxi for about $2000, but then the Taliban-associated lenders discovered he was a Christian, so they demanded $12,000 instead!  After Edwin brought the case to the police, the lenders murdered him in his home on September 28, 2010—just three weeks ago 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76</a:t>
            </a:fld>
            <a:endParaRPr lang="en-GB"/>
          </a:p>
        </p:txBody>
      </p:sp>
    </p:spTree>
    <p:extLst>
      <p:ext uri="{BB962C8B-B14F-4D97-AF65-F5344CB8AC3E}">
        <p14:creationId xmlns:p14="http://schemas.microsoft.com/office/powerpoint/2010/main" val="786239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90</a:t>
            </a:fld>
            <a:endParaRPr lang="en-GB"/>
          </a:p>
        </p:txBody>
      </p:sp>
    </p:spTree>
    <p:extLst>
      <p:ext uri="{BB962C8B-B14F-4D97-AF65-F5344CB8AC3E}">
        <p14:creationId xmlns:p14="http://schemas.microsoft.com/office/powerpoint/2010/main" val="2725198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الحرية</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101</a:t>
            </a:fld>
            <a:endParaRPr lang="en-GB"/>
          </a:p>
        </p:txBody>
      </p:sp>
    </p:spTree>
    <p:extLst>
      <p:ext uri="{BB962C8B-B14F-4D97-AF65-F5344CB8AC3E}">
        <p14:creationId xmlns:p14="http://schemas.microsoft.com/office/powerpoint/2010/main" val="283342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us think Jesus is not very cool—so we make him out to be according to our preferences.</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9</a:t>
            </a:fld>
            <a:endParaRPr lang="en-GB"/>
          </a:p>
        </p:txBody>
      </p:sp>
    </p:spTree>
    <p:extLst>
      <p:ext uri="{BB962C8B-B14F-4D97-AF65-F5344CB8AC3E}">
        <p14:creationId xmlns:p14="http://schemas.microsoft.com/office/powerpoint/2010/main" val="3151749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127</a:t>
            </a:fld>
            <a:endParaRPr lang="en-GB"/>
          </a:p>
        </p:txBody>
      </p:sp>
    </p:spTree>
    <p:extLst>
      <p:ext uri="{BB962C8B-B14F-4D97-AF65-F5344CB8AC3E}">
        <p14:creationId xmlns:p14="http://schemas.microsoft.com/office/powerpoint/2010/main" val="1351962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73290C37-3DED-4A90-9213-20AA8DD8CA43}" type="slidenum">
              <a:rPr lang="en-US" altLang="en-US" sz="1200" smtClean="0">
                <a:solidFill>
                  <a:srgbClr val="000000"/>
                </a:solidFill>
              </a:rPr>
              <a:pPr algn="r" defTabSz="914400" eaLnBrk="1" fontAlgn="base" hangingPunct="1">
                <a:spcBef>
                  <a:spcPct val="0"/>
                </a:spcBef>
                <a:spcAft>
                  <a:spcPct val="0"/>
                </a:spcAft>
                <a:defRPr/>
              </a:pPr>
              <a:t>134</a:t>
            </a:fld>
            <a:endParaRPr lang="en-US" altLang="en-US" sz="1200">
              <a:solidFill>
                <a:srgbClr val="000000"/>
              </a:solidFill>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LC_05-Opposition-131</a:t>
            </a:r>
          </a:p>
          <a:p>
            <a:pPr eaLnBrk="1" hangingPunct="1"/>
            <a:r>
              <a:rPr lang="en-US" altLang="en-US" dirty="0">
                <a:latin typeface="Times New Roman" panose="02020603050405020304" pitchFamily="18" charset="0"/>
                <a:ea typeface="ＭＳ Ｐゴシック" panose="020B0600070205080204" pitchFamily="34" charset="-128"/>
              </a:rPr>
              <a:t>NS-04-John1-12-slide 143</a:t>
            </a:r>
          </a:p>
        </p:txBody>
      </p:sp>
    </p:spTree>
    <p:extLst>
      <p:ext uri="{BB962C8B-B14F-4D97-AF65-F5344CB8AC3E}">
        <p14:creationId xmlns:p14="http://schemas.microsoft.com/office/powerpoint/2010/main" val="239724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dirty="0">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cited by Joe White and Nicholas </a:t>
            </a:r>
            <a:r>
              <a:rPr lang="en-US" altLang="en-US" dirty="0" err="1">
                <a:latin typeface="Times New Roman" panose="02020603050405020304" pitchFamily="18" charset="0"/>
                <a:ea typeface="ＭＳ Ｐゴシック" panose="020B0600070205080204" pitchFamily="34" charset="-128"/>
                <a:cs typeface="Arial" panose="020B0604020202020204" pitchFamily="34" charset="0"/>
              </a:rPr>
              <a:t>Comninellis</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a:t>
            </a:r>
            <a:r>
              <a:rPr lang="en-US" altLang="en-US" i="1" dirty="0">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_________</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Common Arabic-121</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OS-01-Genesis1-3</a:t>
            </a:r>
          </a:p>
          <a:p>
            <a:r>
              <a:rPr lang="en-US" altLang="en-US" dirty="0">
                <a:latin typeface="Times New Roman" panose="02020603050405020304" pitchFamily="18" charset="0"/>
                <a:ea typeface="ＭＳ Ｐゴシック" panose="020B0600070205080204" pitchFamily="34" charset="-128"/>
                <a:cs typeface="Arial" panose="020B0604020202020204" pitchFamily="34" charset="0"/>
              </a:rPr>
              <a:t>LS-05-Opposition-141</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latin typeface="+mn-lt"/>
                <a:ea typeface="+mn-ea"/>
                <a:cs typeface="+mn-cs"/>
              </a:rPr>
              <a:t>The popular TV series "Touched by an Angel" is filled with spirituality but never mentions Jesus</a:t>
            </a:r>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11</a:t>
            </a:fld>
            <a:endParaRPr lang="en-GB"/>
          </a:p>
        </p:txBody>
      </p:sp>
    </p:spTree>
    <p:extLst>
      <p:ext uri="{BB962C8B-B14F-4D97-AF65-F5344CB8AC3E}">
        <p14:creationId xmlns:p14="http://schemas.microsoft.com/office/powerpoint/2010/main" val="2818635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a:t>
            </a:r>
            <a:r>
              <a:rPr lang="ar-SA" dirty="0"/>
              <a:t>أربعة أعياد ميلاد</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32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Christianity is mocked with the disrespectful appearance of Pastor Phil.</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pPr/>
              <a:t>14</a:t>
            </a:fld>
            <a:endParaRPr lang="en-GB"/>
          </a:p>
        </p:txBody>
      </p:sp>
    </p:spTree>
    <p:extLst>
      <p:ext uri="{BB962C8B-B14F-4D97-AF65-F5344CB8AC3E}">
        <p14:creationId xmlns:p14="http://schemas.microsoft.com/office/powerpoint/2010/main" val="19691926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E7CCEC-6E57-804F-AE13-645919665B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5245167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16/3/2024</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16/3/2024</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16/3/2024</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16/3/2024</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16/3/2024</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16/3/2024</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16/3/2024</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16/3/2024</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16/3/2024</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16/3/2024</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16/3/2024</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16/3/2024</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16/3/2024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16/3/2024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16/3/2024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16/3/2024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16/3/2024</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16/3/2024</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16/3/2024</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16/3/2024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16/3/2024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16/3/2024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16/3/2024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solidFill>
                <a:srgbClr val="FFFFFF"/>
              </a:solidFill>
              <a:latin typeface="Times New Roman"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solidFill>
                  <a:srgbClr val="FFFFFF"/>
                </a:solidFill>
              </a:rPr>
              <a:pPr/>
              <a:t>16/3/2024</a:t>
            </a:fld>
            <a:endParaRPr lang="en-US" altLang="en-US">
              <a:solidFill>
                <a:srgbClr val="FFFFFF"/>
              </a:solidFill>
            </a:endParaRPr>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97800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solidFill>
                  <a:srgbClr val="FFFFFF"/>
                </a:solidFill>
              </a:rPr>
              <a:pPr/>
              <a:t>16/3/2024</a:t>
            </a:fld>
            <a:endParaRPr lang="en-US" altLang="en-US">
              <a:solidFill>
                <a:srgbClr val="FFFFFF"/>
              </a:solidFill>
            </a:endParaRPr>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18257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solidFill>
                  <a:srgbClr val="FFFFFF"/>
                </a:solidFill>
              </a:rPr>
              <a:pPr/>
              <a:t>16/3/2024</a:t>
            </a:fld>
            <a:endParaRPr lang="en-US" altLang="en-US">
              <a:solidFill>
                <a:srgbClr val="FFFFFF"/>
              </a:solidFill>
            </a:endParaRPr>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587519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solidFill>
                  <a:srgbClr val="FFFFFF"/>
                </a:solidFill>
              </a:rPr>
              <a:pPr/>
              <a:t>16/3/2024</a:t>
            </a:fld>
            <a:endParaRPr lang="en-US" altLang="en-US">
              <a:solidFill>
                <a:srgbClr val="FFFFFF"/>
              </a:solidFill>
            </a:endParaRPr>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9510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solidFill>
                  <a:srgbClr val="FFFFFF"/>
                </a:solidFill>
              </a:rPr>
              <a:pPr/>
              <a:t>16/3/2024</a:t>
            </a:fld>
            <a:endParaRPr lang="en-US" altLang="en-US">
              <a:solidFill>
                <a:srgbClr val="FFFFFF"/>
              </a:solidFill>
            </a:endParaRPr>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72159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solidFill>
                  <a:srgbClr val="FFFFFF"/>
                </a:solidFill>
              </a:rPr>
              <a:pPr/>
              <a:t>16/3/2024</a:t>
            </a:fld>
            <a:endParaRPr lang="en-US" altLang="en-US">
              <a:solidFill>
                <a:srgbClr val="FFFFFF"/>
              </a:solidFill>
            </a:endParaRPr>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503189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solidFill>
                  <a:srgbClr val="FFFFFF"/>
                </a:solidFill>
              </a:rPr>
              <a:pPr/>
              <a:t>16/3/2024</a:t>
            </a:fld>
            <a:endParaRPr lang="en-US" altLang="en-US">
              <a:solidFill>
                <a:srgbClr val="FFFFFF"/>
              </a:solidFill>
            </a:endParaRPr>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2313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solidFill>
                  <a:srgbClr val="FFFFFF"/>
                </a:solidFill>
              </a:rPr>
              <a:pPr/>
              <a:t>16/3/2024</a:t>
            </a:fld>
            <a:endParaRPr lang="en-US" altLang="en-US">
              <a:solidFill>
                <a:srgbClr val="FFFFFF"/>
              </a:solidFill>
            </a:endParaRPr>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6558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solidFill>
                  <a:srgbClr val="FFFFFF"/>
                </a:solidFill>
              </a:rPr>
              <a:pPr/>
              <a:t>16/3/2024</a:t>
            </a:fld>
            <a:endParaRPr lang="en-US" altLang="en-US">
              <a:solidFill>
                <a:srgbClr val="FFFFFF"/>
              </a:solidFill>
            </a:endParaRPr>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593615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solidFill>
                  <a:srgbClr val="FFFFFF"/>
                </a:solidFill>
              </a:rPr>
              <a:pPr/>
              <a:t>16/3/2024</a:t>
            </a:fld>
            <a:endParaRPr lang="en-US" altLang="en-US">
              <a:solidFill>
                <a:srgbClr val="FFFFFF"/>
              </a:solidFill>
            </a:endParaRPr>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162760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solidFill>
                  <a:srgbClr val="FFFFFF"/>
                </a:solidFill>
              </a:rPr>
              <a:pPr/>
              <a:t>16/3/2024</a:t>
            </a:fld>
            <a:endParaRPr lang="en-US" altLang="en-US">
              <a:solidFill>
                <a:srgbClr val="FFFFFF"/>
              </a:solidFill>
            </a:endParaRPr>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14665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solidFill>
                  <a:srgbClr val="FFFFFF"/>
                </a:solidFill>
              </a:rPr>
              <a:pPr/>
              <a:t>16/3/2024</a:t>
            </a:fld>
            <a:endParaRPr lang="en-US" altLang="en-US">
              <a:solidFill>
                <a:srgbClr val="FFFFFF"/>
              </a:solidFill>
            </a:endParaRPr>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540856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565125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082866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97864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25947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65397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66314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06297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118950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170281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633031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6867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493595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31176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8021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84784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1041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903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787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897841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92889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69009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955728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72843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54805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82973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b="1" i="0">
                <a:cs typeface="Arial" panose="020B0604020202020204" pitchFamily="34" charset="0"/>
              </a:defRPr>
            </a:lvl1pPr>
          </a:lstStyle>
          <a:p>
            <a:pPr lvl="0"/>
            <a:r>
              <a:rPr lang="en-US" altLang="en-US" noProof="0" dirty="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b="1" i="0">
                <a:cs typeface="Arial" panose="020B0604020202020204" pitchFamily="34" charset="0"/>
              </a:defRPr>
            </a:lvl1pPr>
          </a:lstStyle>
          <a:p>
            <a:pPr lvl="0"/>
            <a:r>
              <a:rPr lang="en-US" altLang="en-US" noProof="0" dirty="0"/>
              <a:t>Click to edit Master title style</a:t>
            </a:r>
          </a:p>
        </p:txBody>
      </p:sp>
    </p:spTree>
    <p:extLst>
      <p:ext uri="{BB962C8B-B14F-4D97-AF65-F5344CB8AC3E}">
        <p14:creationId xmlns:p14="http://schemas.microsoft.com/office/powerpoint/2010/main" val="14925543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57710758"/>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292741683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23788082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3128627083"/>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2626407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699319350"/>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491203204"/>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56490564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62069730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7980862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13893734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7643120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27514153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21045973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8426197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039005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2523348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2526322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960213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424067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20193793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385F58B-0A99-774C-86E7-D0DEE40305EA}" type="slidenum">
              <a:rPr lang="en-US"/>
              <a:pPr>
                <a:defRPr/>
              </a:pPr>
              <a:t>‹#›</a:t>
            </a:fld>
            <a:endParaRPr lang="en-US"/>
          </a:p>
        </p:txBody>
      </p:sp>
    </p:spTree>
    <p:extLst>
      <p:ext uri="{BB962C8B-B14F-4D97-AF65-F5344CB8AC3E}">
        <p14:creationId xmlns:p14="http://schemas.microsoft.com/office/powerpoint/2010/main" val="16027651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F468693-6177-4F46-A9B2-7CF6D761F915}" type="slidenum">
              <a:rPr lang="en-US"/>
              <a:pPr>
                <a:defRPr/>
              </a:pPr>
              <a:t>‹#›</a:t>
            </a:fld>
            <a:endParaRPr lang="en-US"/>
          </a:p>
        </p:txBody>
      </p:sp>
    </p:spTree>
    <p:extLst>
      <p:ext uri="{BB962C8B-B14F-4D97-AF65-F5344CB8AC3E}">
        <p14:creationId xmlns:p14="http://schemas.microsoft.com/office/powerpoint/2010/main" val="18193711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A8B7F44-1399-2442-80E2-3D0B53C6F93F}" type="slidenum">
              <a:rPr lang="en-US"/>
              <a:pPr>
                <a:defRPr/>
              </a:pPr>
              <a:t>‹#›</a:t>
            </a:fld>
            <a:endParaRPr lang="en-US"/>
          </a:p>
        </p:txBody>
      </p:sp>
    </p:spTree>
    <p:extLst>
      <p:ext uri="{BB962C8B-B14F-4D97-AF65-F5344CB8AC3E}">
        <p14:creationId xmlns:p14="http://schemas.microsoft.com/office/powerpoint/2010/main" val="2318145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6F8310C-2D39-5245-9515-8259F8D81E7D}" type="slidenum">
              <a:rPr lang="en-US"/>
              <a:pPr>
                <a:defRPr/>
              </a:pPr>
              <a:t>‹#›</a:t>
            </a:fld>
            <a:endParaRPr lang="en-US"/>
          </a:p>
        </p:txBody>
      </p:sp>
    </p:spTree>
    <p:extLst>
      <p:ext uri="{BB962C8B-B14F-4D97-AF65-F5344CB8AC3E}">
        <p14:creationId xmlns:p14="http://schemas.microsoft.com/office/powerpoint/2010/main" val="26901121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3EF6D314-2962-D747-A8B3-877423B606B2}" type="slidenum">
              <a:rPr lang="en-US"/>
              <a:pPr>
                <a:defRPr/>
              </a:pPr>
              <a:t>‹#›</a:t>
            </a:fld>
            <a:endParaRPr lang="en-US"/>
          </a:p>
        </p:txBody>
      </p:sp>
    </p:spTree>
    <p:extLst>
      <p:ext uri="{BB962C8B-B14F-4D97-AF65-F5344CB8AC3E}">
        <p14:creationId xmlns:p14="http://schemas.microsoft.com/office/powerpoint/2010/main" val="12954272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502E828-E5C4-0F4C-8F73-919242535751}" type="slidenum">
              <a:rPr lang="en-US"/>
              <a:pPr>
                <a:defRPr/>
              </a:pPr>
              <a:t>‹#›</a:t>
            </a:fld>
            <a:endParaRPr lang="en-US"/>
          </a:p>
        </p:txBody>
      </p:sp>
    </p:spTree>
    <p:extLst>
      <p:ext uri="{BB962C8B-B14F-4D97-AF65-F5344CB8AC3E}">
        <p14:creationId xmlns:p14="http://schemas.microsoft.com/office/powerpoint/2010/main" val="159716063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87E51D22-B64D-3243-AB48-7AE0D9FF32F9}" type="slidenum">
              <a:rPr lang="en-US"/>
              <a:pPr>
                <a:defRPr/>
              </a:pPr>
              <a:t>‹#›</a:t>
            </a:fld>
            <a:endParaRPr lang="en-US"/>
          </a:p>
        </p:txBody>
      </p:sp>
    </p:spTree>
    <p:extLst>
      <p:ext uri="{BB962C8B-B14F-4D97-AF65-F5344CB8AC3E}">
        <p14:creationId xmlns:p14="http://schemas.microsoft.com/office/powerpoint/2010/main" val="12891663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776F274-65EB-0640-B176-1F3F30605F5A}" type="slidenum">
              <a:rPr lang="en-US"/>
              <a:pPr>
                <a:defRPr/>
              </a:pPr>
              <a:t>‹#›</a:t>
            </a:fld>
            <a:endParaRPr lang="en-US"/>
          </a:p>
        </p:txBody>
      </p:sp>
    </p:spTree>
    <p:extLst>
      <p:ext uri="{BB962C8B-B14F-4D97-AF65-F5344CB8AC3E}">
        <p14:creationId xmlns:p14="http://schemas.microsoft.com/office/powerpoint/2010/main" val="38814900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1E22530-71CF-524D-A2A1-5C0F0357D7C9}" type="slidenum">
              <a:rPr lang="en-US"/>
              <a:pPr>
                <a:defRPr/>
              </a:pPr>
              <a:t>‹#›</a:t>
            </a:fld>
            <a:endParaRPr lang="en-US"/>
          </a:p>
        </p:txBody>
      </p:sp>
    </p:spTree>
    <p:extLst>
      <p:ext uri="{BB962C8B-B14F-4D97-AF65-F5344CB8AC3E}">
        <p14:creationId xmlns:p14="http://schemas.microsoft.com/office/powerpoint/2010/main" val="3230100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A70B42-C768-DC40-8ED6-10BE16526C4F}" type="slidenum">
              <a:rPr lang="en-US"/>
              <a:pPr>
                <a:defRPr/>
              </a:pPr>
              <a:t>‹#›</a:t>
            </a:fld>
            <a:endParaRPr lang="en-US"/>
          </a:p>
        </p:txBody>
      </p:sp>
    </p:spTree>
    <p:extLst>
      <p:ext uri="{BB962C8B-B14F-4D97-AF65-F5344CB8AC3E}">
        <p14:creationId xmlns:p14="http://schemas.microsoft.com/office/powerpoint/2010/main" val="9589691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C01874C9-1A1E-3942-9994-D113232452B4}" type="slidenum">
              <a:rPr lang="en-US"/>
              <a:pPr>
                <a:defRPr/>
              </a:pPr>
              <a:t>‹#›</a:t>
            </a:fld>
            <a:endParaRPr lang="en-US"/>
          </a:p>
        </p:txBody>
      </p:sp>
    </p:spTree>
    <p:extLst>
      <p:ext uri="{BB962C8B-B14F-4D97-AF65-F5344CB8AC3E}">
        <p14:creationId xmlns:p14="http://schemas.microsoft.com/office/powerpoint/2010/main" val="21937542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2914667E-1044-6149-8484-8D8BD9748092}" type="slidenum">
              <a:rPr lang="en-US"/>
              <a:pPr>
                <a:defRPr/>
              </a:pPr>
              <a:t>‹#›</a:t>
            </a:fld>
            <a:endParaRPr lang="en-US"/>
          </a:p>
        </p:txBody>
      </p:sp>
    </p:spTree>
    <p:extLst>
      <p:ext uri="{BB962C8B-B14F-4D97-AF65-F5344CB8AC3E}">
        <p14:creationId xmlns:p14="http://schemas.microsoft.com/office/powerpoint/2010/main" val="10445827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8361395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21987951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10501600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19697775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37384350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1667774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3710030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20921134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24155339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40952758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6044269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220302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16/03/2024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16/3/2024</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16/3/2024</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16/3/2024</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13.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9.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3.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2.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12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3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3.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39.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40.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41.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4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theme" Target="../theme/theme4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44.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16/3/2024</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16/3/2024</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16/3/2024</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16/03/2024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16/3/2024</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a:solidFill>
                  <a:srgbClr val="FFFFFF"/>
                </a:solidFill>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9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solidFill>
                  <a:srgbClr val="FFFFFF"/>
                </a:solidFill>
              </a:rPr>
              <a:pPr/>
              <a:t>16/3/2024</a:t>
            </a:fld>
            <a:endParaRPr lang="en-US" altLang="en-US">
              <a:solidFill>
                <a:srgbClr val="FFFFFF"/>
              </a:solidFill>
            </a:endParaRPr>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solidFill>
                <a:srgbClr val="FFFFFF"/>
              </a:solidFill>
            </a:endParaRPr>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816347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873895106"/>
      </p:ext>
    </p:extLst>
  </p:cSld>
  <p:clrMap bg1="dk2" tx1="lt1" bg2="dk1"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147130999"/>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fade/>
  </p:transition>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Font typeface="Wingdings" pitchFamily="2" charset="2"/>
        <a:buChar char="§"/>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Font typeface="Wingdings" pitchFamily="2" charset="2"/>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2432216"/>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0" charset="0"/>
              </a:endParaRPr>
            </a:p>
          </p:txBody>
        </p:sp>
        <p:grpSp>
          <p:nvGrpSpPr>
            <p:cNvPr id="132105" name="Group 4"/>
            <p:cNvGrpSpPr>
              <a:grpSpLocks/>
            </p:cNvGrpSpPr>
            <p:nvPr/>
          </p:nvGrpSpPr>
          <p:grpSpPr bwMode="auto">
            <a:xfrm>
              <a:off x="48" y="102"/>
              <a:ext cx="96" cy="4128"/>
              <a:chOff x="48" y="102"/>
              <a:chExt cx="96" cy="4128"/>
            </a:xfrm>
          </p:grpSpPr>
          <p:sp>
            <p:nvSpPr>
              <p:cNvPr id="13210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0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1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2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213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3209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pPr>
              <a:defRPr/>
            </a:pPr>
            <a:fld id="{EF8D6BEB-CB04-EA48-AB1B-FFD6837B4E3F}"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642217"/>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cs typeface="Arial" charset="0"/>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941649"/>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13.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126.xml"/><Relationship Id="rId4" Type="http://schemas.openxmlformats.org/officeDocument/2006/relationships/image" Target="../media/image11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6.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6.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7.xml"/><Relationship Id="rId4" Type="http://schemas.openxmlformats.org/officeDocument/2006/relationships/image" Target="../media/image78.jpeg"/></Relationships>
</file>

<file path=ppt/slides/_rels/slide12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211.xml"/><Relationship Id="rId4"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6.xml"/></Relationships>
</file>

<file path=ppt/slides/_rels/slide1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2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4.xml"/><Relationship Id="rId1" Type="http://schemas.openxmlformats.org/officeDocument/2006/relationships/slideLayout" Target="../slideLayouts/slideLayout12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6.xml"/></Relationships>
</file>

<file path=ppt/slides/_rels/slide1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5.xml"/><Relationship Id="rId1" Type="http://schemas.openxmlformats.org/officeDocument/2006/relationships/slideLayout" Target="../slideLayouts/slideLayout198.xml"/></Relationships>
</file>

<file path=ppt/slides/_rels/slide1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2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6.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26.xml"/></Relationships>
</file>

<file path=ppt/slides/_rels/slide1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6.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6.xml"/></Relationships>
</file>

<file path=ppt/slides/_rels/slide15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6.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6.xml"/></Relationships>
</file>

<file path=ppt/slides/_rels/slide15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2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2.xml"/><Relationship Id="rId1" Type="http://schemas.openxmlformats.org/officeDocument/2006/relationships/slideLayout" Target="../slideLayouts/slideLayout134.xml"/><Relationship Id="rId4" Type="http://schemas.openxmlformats.org/officeDocument/2006/relationships/image" Target="../media/image154.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35.xml"/><Relationship Id="rId4" Type="http://schemas.openxmlformats.org/officeDocument/2006/relationships/image" Target="../media/image1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4.xml"/><Relationship Id="rId1" Type="http://schemas.openxmlformats.org/officeDocument/2006/relationships/slideLayout" Target="../slideLayouts/slideLayout13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5.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3.xml"/></Relationships>
</file>

<file path=ppt/slides/_rels/slide1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50.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5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54.xml"/></Relationships>
</file>

<file path=ppt/slides/_rels/slide1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65.jpeg"/><Relationship Id="rId1" Type="http://schemas.openxmlformats.org/officeDocument/2006/relationships/slideLayout" Target="../slideLayouts/slideLayout165.xml"/><Relationship Id="rId4" Type="http://schemas.openxmlformats.org/officeDocument/2006/relationships/image" Target="../media/image166.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5.xml"/><Relationship Id="rId1" Type="http://schemas.openxmlformats.org/officeDocument/2006/relationships/slideLayout" Target="../slideLayouts/slideLayout1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6.xml"/><Relationship Id="rId1" Type="http://schemas.openxmlformats.org/officeDocument/2006/relationships/slideLayout" Target="../slideLayouts/slideLayout182.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1.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7.xml"/><Relationship Id="rId1" Type="http://schemas.openxmlformats.org/officeDocument/2006/relationships/slideLayout" Target="../slideLayouts/slideLayout18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8.xml"/><Relationship Id="rId1" Type="http://schemas.openxmlformats.org/officeDocument/2006/relationships/slideLayout" Target="../slideLayouts/slideLayout18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9.xml"/><Relationship Id="rId1" Type="http://schemas.openxmlformats.org/officeDocument/2006/relationships/slideLayout" Target="../slideLayouts/slideLayout1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70.xml"/><Relationship Id="rId1" Type="http://schemas.openxmlformats.org/officeDocument/2006/relationships/slideLayout" Target="../slideLayouts/slideLayout1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1.xml"/><Relationship Id="rId1" Type="http://schemas.openxmlformats.org/officeDocument/2006/relationships/slideLayout" Target="../slideLayouts/slideLayout18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2.xml"/><Relationship Id="rId1" Type="http://schemas.openxmlformats.org/officeDocument/2006/relationships/slideLayout" Target="../slideLayouts/slideLayout182.xml"/></Relationships>
</file>

<file path=ppt/slides/_rels/slide2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182.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4.xml"/><Relationship Id="rId1" Type="http://schemas.openxmlformats.org/officeDocument/2006/relationships/slideLayout" Target="../slideLayouts/slideLayout18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75.xml"/><Relationship Id="rId1" Type="http://schemas.openxmlformats.org/officeDocument/2006/relationships/slideLayout" Target="../slideLayouts/slideLayout182.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93.xml"/></Relationships>
</file>

<file path=ppt/slides/_rels/slide2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6.xml"/><Relationship Id="rId1" Type="http://schemas.openxmlformats.org/officeDocument/2006/relationships/slideLayout" Target="../slideLayouts/slideLayout272.xml"/><Relationship Id="rId6" Type="http://schemas.openxmlformats.org/officeDocument/2006/relationships/image" Target="../media/image180.emf"/><Relationship Id="rId5" Type="http://schemas.openxmlformats.org/officeDocument/2006/relationships/image" Target="../media/image179.jpeg"/><Relationship Id="rId4" Type="http://schemas.openxmlformats.org/officeDocument/2006/relationships/image" Target="../media/image178.jpeg"/></Relationships>
</file>

<file path=ppt/slides/_rels/slide22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77.xml"/><Relationship Id="rId1" Type="http://schemas.openxmlformats.org/officeDocument/2006/relationships/slideLayout" Target="../slideLayouts/slideLayout284.xml"/><Relationship Id="rId4" Type="http://schemas.openxmlformats.org/officeDocument/2006/relationships/image" Target="../media/image182.jpeg"/></Relationships>
</file>

<file path=ppt/slides/_rels/slide22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186.jpeg"/><Relationship Id="rId2" Type="http://schemas.openxmlformats.org/officeDocument/2006/relationships/notesSlide" Target="../notesSlides/notesSlide78.xml"/><Relationship Id="rId1" Type="http://schemas.openxmlformats.org/officeDocument/2006/relationships/slideLayout" Target="../slideLayouts/slideLayout265.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79.xml"/><Relationship Id="rId1" Type="http://schemas.openxmlformats.org/officeDocument/2006/relationships/slideLayout" Target="../slideLayouts/slideLayout84.xml"/><Relationship Id="rId4" Type="http://schemas.openxmlformats.org/officeDocument/2006/relationships/image" Target="../media/image188.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34.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4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8.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08.xml"/><Relationship Id="rId5" Type="http://schemas.openxmlformats.org/officeDocument/2006/relationships/image" Target="../media/image72.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34.xml"/><Relationship Id="rId1" Type="http://schemas.openxmlformats.org/officeDocument/2006/relationships/slideLayout" Target="../slideLayouts/slideLayout110.xml"/><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7200" b="1" kern="0" dirty="0">
                <a:solidFill>
                  <a:srgbClr val="FFFFFF"/>
                </a:solidFill>
                <a:effectLst>
                  <a:glow rad="228600">
                    <a:srgbClr val="000000"/>
                  </a:glow>
                </a:effectLst>
                <a:latin typeface="Arial" panose="020B0604020202020204" pitchFamily="34" charset="0"/>
                <a:cs typeface="Arial" panose="020B0604020202020204" pitchFamily="34" charset="0"/>
              </a:rPr>
              <a:t>مقاومة الملك</a:t>
            </a:r>
            <a:endParaRPr kumimoji="0" lang="en-US" sz="6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98-119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19750" y="5785852"/>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 وأقوال وأعمال يسوع المسيح (جراند رابيدز: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قاوم القادة اليهود يسوع في عدة صراعات حول شخصه ومعجزاته وكانوا يتساءلون حول سلطته كإله</a:t>
            </a: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ar-JO" altLang="en-US" dirty="0"/>
              <a:t>رحلة الحياة</a:t>
            </a:r>
            <a:endParaRPr lang="en-US" altLang="en-US" dirty="0"/>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ar-JO" altLang="en-US" dirty="0"/>
              <a:t>الحرية</a:t>
            </a:r>
            <a:endParaRPr lang="en-US" altLang="en-US" dirty="0"/>
          </a:p>
        </p:txBody>
      </p:sp>
      <p:sp>
        <p:nvSpPr>
          <p:cNvPr id="3" name="TextBox 2">
            <a:extLst>
              <a:ext uri="{FF2B5EF4-FFF2-40B4-BE49-F238E27FC236}">
                <a16:creationId xmlns:a16="http://schemas.microsoft.com/office/drawing/2014/main" id="{FF08341C-6539-99CE-2A7D-974E71D0B53A}"/>
              </a:ext>
            </a:extLst>
          </p:cNvPr>
          <p:cNvSpPr txBox="1"/>
          <p:nvPr/>
        </p:nvSpPr>
        <p:spPr>
          <a:xfrm>
            <a:off x="548640" y="4990838"/>
            <a:ext cx="4572000" cy="1323439"/>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ar-JO" altLang="en-US" dirty="0"/>
              <a:t>الحرية (يوحنا 8: 34)</a:t>
            </a:r>
            <a:endParaRPr lang="en-US" altLang="en-US" dirty="0"/>
          </a:p>
        </p:txBody>
      </p:sp>
      <p:sp>
        <p:nvSpPr>
          <p:cNvPr id="2" name="TextBox 1">
            <a:extLst>
              <a:ext uri="{FF2B5EF4-FFF2-40B4-BE49-F238E27FC236}">
                <a16:creationId xmlns:a16="http://schemas.microsoft.com/office/drawing/2014/main" id="{31357A74-B546-C206-0F12-C67C9BC6B594}"/>
              </a:ext>
            </a:extLst>
          </p:cNvPr>
          <p:cNvSpPr txBox="1"/>
          <p:nvPr/>
        </p:nvSpPr>
        <p:spPr>
          <a:xfrm>
            <a:off x="402336" y="4058150"/>
            <a:ext cx="4572000" cy="2554545"/>
          </a:xfrm>
          <a:prstGeom prst="rect">
            <a:avLst/>
          </a:prstGeom>
          <a:noFill/>
        </p:spPr>
        <p:txBody>
          <a:bodyPr wrap="square">
            <a:spAutoFit/>
          </a:bodyPr>
          <a:lstStyle/>
          <a:p>
            <a:pPr algn="ctr" rtl="1"/>
            <a:r>
              <a:rPr lang="ar-SA" sz="8000" dirty="0">
                <a:solidFill>
                  <a:schemeClr val="bg1"/>
                </a:solidFill>
                <a:latin typeface="Arial" panose="020B0604020202020204" pitchFamily="34" charset="0"/>
                <a:cs typeface="Arial" panose="020B0604020202020204" pitchFamily="34" charset="0"/>
              </a:rPr>
              <a:t>حرية</a:t>
            </a:r>
          </a:p>
          <a:p>
            <a:pPr algn="ctr" rtl="1"/>
            <a:r>
              <a:rPr lang="ar-SA" sz="8000" dirty="0">
                <a:solidFill>
                  <a:schemeClr val="bg1"/>
                </a:solidFill>
                <a:latin typeface="Arial" panose="020B0604020202020204" pitchFamily="34" charset="0"/>
                <a:cs typeface="Arial" panose="020B0604020202020204" pitchFamily="34" charset="0"/>
              </a:rPr>
              <a:t>يوحنا 8: 34</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rtl="1" eaLnBrk="1" hangingPunct="1">
              <a:lnSpc>
                <a:spcPct val="100000"/>
              </a:lnSpc>
            </a:pP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ب. إن هؤلاء الذين يرفضون يسوع يقدمون الشيطان كأبيهم حتى إلى نقطة محاولة قتل المرسل </a:t>
            </a:r>
            <a:b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ar-JO"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(8: 39-59)</a:t>
            </a:r>
            <a:endPar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977900" indent="-790575" rtl="1" eaLnBrk="1" hangingPunct="1">
              <a:lnSpc>
                <a:spcPct val="100000"/>
              </a:lnSpc>
            </a:pPr>
            <a:r>
              <a:rPr lang="ar-JO" altLang="en-US" sz="4000" dirty="0">
                <a:effectLst/>
                <a:latin typeface="Arial" panose="020B0604020202020204" pitchFamily="34" charset="0"/>
                <a:ea typeface="ＭＳ Ｐゴシック" panose="020B0600070205080204" pitchFamily="34" charset="-128"/>
              </a:rPr>
              <a:t>1. هؤلاء الذين يرفضون يسوع يقدمون الشيطان كأبيهم (8: 39-47)</a:t>
            </a:r>
            <a:endParaRPr lang="en-US" altLang="en-US" sz="4000" dirty="0">
              <a:effectLst/>
              <a:latin typeface="Arial" panose="020B0604020202020204" pitchFamily="34" charset="0"/>
              <a:ea typeface="ＭＳ Ｐゴシック" panose="020B0600070205080204" pitchFamily="34" charset="-128"/>
            </a:endParaRP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pPr rtl="1">
              <a:lnSpc>
                <a:spcPct val="100000"/>
              </a:lnSpc>
            </a:pPr>
            <a:r>
              <a:rPr lang="ar-JO"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أنتم من أب هو إبليس ذاك كان قتالاً للناس من البدء... متى تكلم بالكذب فإنه يتكلم مما له (8: 44)</a:t>
            </a:r>
            <a:r>
              <a:rPr lang="ar-SA"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cstate="print">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rtl="1"/>
            <a:r>
              <a:rPr lang="ar-JO" sz="3200" dirty="0">
                <a:solidFill>
                  <a:schemeClr val="bg1"/>
                </a:solidFill>
              </a:rPr>
              <a:t>أنت تعرف كيف يمكنني أن أخبرك عندما تكذب؟ ... شفتيك تتحرك</a:t>
            </a:r>
            <a:endPar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rtl="1" eaLnBrk="1" hangingPunct="1">
              <a:lnSpc>
                <a:spcPct val="100000"/>
              </a:lnSpc>
            </a:pPr>
            <a:r>
              <a:rPr lang="ar-JO" altLang="en-US" sz="4000" dirty="0">
                <a:effectLst/>
                <a:latin typeface="Arial" panose="020B0604020202020204" pitchFamily="34" charset="0"/>
                <a:ea typeface="ＭＳ Ｐゴシック" panose="020B0600070205080204" pitchFamily="34" charset="-128"/>
                <a:cs typeface="Arial" panose="020B0604020202020204" pitchFamily="34" charset="0"/>
              </a:rPr>
              <a:t>2. يرفض البعض الله لدرجة أنهم يحاولون قتل المرسل (8: 48-59)</a:t>
            </a:r>
            <a:endParaRPr lang="en-US" altLang="en-US" sz="400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قتل مؤمن صومالي</a:t>
            </a:r>
          </a:p>
          <a:p>
            <a:pPr marL="0" marR="0" lvl="0" indent="0" algn="ctr" defTabSz="914400" rtl="1" eaLnBrk="1" fontAlgn="base" latinLnBrk="0" hangingPunct="1">
              <a:lnSpc>
                <a:spcPct val="100000"/>
              </a:lnSpc>
              <a:spcBef>
                <a:spcPct val="20000"/>
              </a:spcBef>
              <a:spcAft>
                <a:spcPct val="0"/>
              </a:spcAft>
              <a:buClr>
                <a:srgbClr val="FFCC99"/>
              </a:buClr>
              <a:buSzPct val="90000"/>
              <a:tabLst/>
              <a:defRPr/>
            </a:pPr>
            <a:r>
              <a:rPr lang="ar-JO" altLang="en-US" sz="3600" b="1" dirty="0">
                <a:solidFill>
                  <a:srgbClr val="FFFFFF"/>
                </a:solidFill>
                <a:latin typeface="Arial" panose="020B0604020202020204" pitchFamily="34" charset="0"/>
                <a:cs typeface="Arial" panose="020B0604020202020204" pitchFamily="34" charset="0"/>
              </a:rPr>
              <a:t>من أجل إيمانه</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659861" y="532075"/>
            <a:ext cx="7169150" cy="1914525"/>
          </a:xfrm>
          <a:effectLst>
            <a:outerShdw blurRad="63500" dist="35921" dir="2700000" algn="ctr" rotWithShape="0">
              <a:schemeClr val="bg1">
                <a:alpha val="74997"/>
              </a:schemeClr>
            </a:outerShdw>
          </a:effectLst>
        </p:spPr>
        <p:txBody>
          <a:bodyPr/>
          <a:lstStyle/>
          <a:p>
            <a:pPr marL="446088" indent="-446088" rtl="1" eaLnBrk="1" hangingPunct="1"/>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قبل أن يكون إبراهيم</a:t>
            </a:r>
            <a:b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rPr>
              <a:t>أنا كائن</a:t>
            </a:r>
            <a:endParaRPr lang="en-US" altLang="en-US" dirty="0">
              <a:solidFill>
                <a:srgbClr val="FFCC99"/>
              </a:solidFill>
              <a:effectLst>
                <a:outerShdw blurRad="38100" dist="38100" dir="2700000" algn="tl">
                  <a:schemeClr val="bg1"/>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58</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11225"/>
            <a:ext cx="9156699" cy="541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rtl="1" eaLnBrk="1" hangingPunct="1"/>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قول المسيح </a:t>
            </a:r>
            <a:r>
              <a:rPr lang="ar-JO" altLang="en-US" sz="3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أنا هو </a:t>
            </a:r>
            <a:r>
              <a:rPr lang="ar-JO"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rPr>
              <a:t>... ادعاءات في إنجيل يوحنا</a:t>
            </a:r>
            <a:endParaRPr lang="en-US" altLang="en-US" sz="3200" dirty="0">
              <a:solidFill>
                <a:srgbClr val="FFFF59"/>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نور العالم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إبراهيم</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الراعي الصالح</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الباب</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والآب واحد</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 والحياة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الطريق والحق والحياة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33400" marR="0" lvl="0" indent="-533400" algn="r" defTabSz="914400" rtl="1"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الكرمة الحقيقية</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ar-JO"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فرفعوا حجارة ليرجموه</a:t>
            </a:r>
            <a:endParaRPr lang="en-US" altLang="en-US" dirty="0">
              <a:solidFill>
                <a:srgbClr val="FFCC99"/>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59</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21B6D0-C6FF-655B-BAF8-1D246ACFC5EB}"/>
              </a:ext>
            </a:extLst>
          </p:cNvPr>
          <p:cNvSpPr txBox="1"/>
          <p:nvPr/>
        </p:nvSpPr>
        <p:spPr>
          <a:xfrm>
            <a:off x="982980" y="4657001"/>
            <a:ext cx="4636008" cy="707886"/>
          </a:xfrm>
          <a:prstGeom prst="rect">
            <a:avLst/>
          </a:prstGeom>
          <a:noFill/>
        </p:spPr>
        <p:txBody>
          <a:bodyPr wrap="square">
            <a:spAutoFit/>
          </a:bodyPr>
          <a:lstStyle/>
          <a:p>
            <a:r>
              <a:rPr lang="ar-SA" sz="4000" dirty="0"/>
              <a:t>لمست من قبل ملاك</a:t>
            </a:r>
            <a:endParaRPr lang="en-US" sz="4000" dirty="0"/>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pPr rtl="1"/>
            <a:r>
              <a:rPr lang="ar-JO"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sz="5400" dirty="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كيف نتوقع أن يتجاوب الناس مع ادعاء المسيح أنه الله الأبدي الذي يخلصنا من الخطية؟</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199" y="3962400"/>
            <a:ext cx="7439025"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20000"/>
              </a:spcBef>
              <a:spcAft>
                <a:spcPct val="0"/>
              </a:spcAft>
              <a:buClr>
                <a:srgbClr val="800000"/>
              </a:buClr>
              <a:buSzPct val="60000"/>
              <a:buFontTx/>
              <a:buNone/>
              <a:tabLst/>
              <a:defRPr/>
            </a:pP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ادعاء المسيح أنه الله يظهر </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أفضل</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و</a:t>
            </a:r>
            <a:r>
              <a:rPr lang="ar-JO" altLang="en-US" sz="4000" b="1" dirty="0">
                <a:solidFill>
                  <a:srgbClr val="C00000"/>
                </a:solidFill>
                <a:effectLst>
                  <a:outerShdw blurRad="38100" dist="38100" dir="2700000" algn="tl">
                    <a:srgbClr val="FFFFFF"/>
                  </a:outerShdw>
                </a:effectLst>
                <a:latin typeface="Arial" panose="020B0604020202020204" pitchFamily="34" charset="0"/>
                <a:cs typeface="Arial" panose="020B0604020202020204" pitchFamily="34" charset="0"/>
              </a:rPr>
              <a:t>أسوأ</a:t>
            </a:r>
            <a:r>
              <a:rPr lang="ar-JO" altLang="en-US" sz="40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ما فينا</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cstate="print">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7784593" cy="3231654"/>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يسوع هو نور الحياة</a:t>
            </a: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(12-20)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يسوع مرسل من السماء من الله الآب (21-30)</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3. يستطيع يسوع أن يجعلك ابن الله (31-38)</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523875" marR="0" lvl="0" indent="-523875" algn="r" defTabSz="914400" rtl="1" eaLnBrk="1" fontAlgn="base" latinLnBrk="0" hangingPunct="1">
              <a:lnSpc>
                <a:spcPct val="100000"/>
              </a:lnSpc>
              <a:spcBef>
                <a:spcPts val="1200"/>
              </a:spcBef>
              <a:spcAft>
                <a:spcPts val="1200"/>
              </a:spcAft>
              <a:buClrTx/>
              <a:buSzTx/>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4. يسوع هو الله الأبدي (39-59)</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algn="r" rtl="1" eaLnBrk="1" hangingPunct="1">
              <a:lnSpc>
                <a:spcPct val="100000"/>
              </a:lnSpc>
              <a:defRPr/>
            </a:pPr>
            <a:r>
              <a:rPr lang="ar-JO" sz="5400" dirty="0">
                <a:solidFill>
                  <a:srgbClr val="FFFFFF"/>
                </a:solidFill>
                <a:latin typeface="Arial" panose="020B0604020202020204" pitchFamily="34" charset="0"/>
                <a:cs typeface="Arial" panose="020B0604020202020204" pitchFamily="34" charset="0"/>
              </a:rPr>
              <a:t>من هو يسوع؟</a:t>
            </a:r>
            <a:endParaRPr lang="en-US" sz="5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pPr algn="r" rtl="1"/>
            <a:r>
              <a:rPr lang="ar-JO" altLang="en-US" b="1" dirty="0">
                <a:solidFill>
                  <a:schemeClr val="bg1"/>
                </a:solidFill>
                <a:cs typeface="Arial" panose="020B0604020202020204" pitchFamily="34" charset="0"/>
              </a:rPr>
              <a:t>3 تجاوبات</a:t>
            </a:r>
            <a:endParaRPr lang="en-US" altLang="en-US" b="1" dirty="0">
              <a:solidFill>
                <a:schemeClr val="bg1"/>
              </a:solidFill>
              <a:cs typeface="Arial" panose="020B0604020202020204" pitchFamily="34" charset="0"/>
            </a:endParaRP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8971472"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البعض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معادون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(12-20)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الكثيرون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يؤمنون</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(21-30)</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a:p>
            <a:pPr marL="712788" marR="0" lvl="0" indent="-712788"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a:t>
            </a:r>
            <a:r>
              <a:rPr kumimoji="0" lang="ar-JO"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   الكل </a:t>
            </a:r>
            <a:r>
              <a:rPr kumimoji="0" lang="ar-JO" altLang="en-US" sz="4400" b="1" i="0" u="sng"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rPr>
              <a:t>معلن</a:t>
            </a:r>
            <a:r>
              <a:rPr kumimoji="0" lang="ar-JO" altLang="en-US" sz="4400" b="1" i="0" u="none" strike="noStrike" kern="1200" cap="none" spc="0" normalizeH="0" noProof="0" dirty="0">
                <a:ln>
                  <a:noFill/>
                </a:ln>
                <a:solidFill>
                  <a:srgbClr val="000000"/>
                </a:solidFill>
                <a:effectLst/>
                <a:uLnTx/>
                <a:uFillTx/>
                <a:latin typeface="Arial" pitchFamily="34" charset="0"/>
                <a:ea typeface="ヒラギノ角ゴ Pro W3" charset="-128"/>
                <a:cs typeface="Arial" pitchFamily="34" charset="0"/>
              </a:rPr>
              <a:t> إما من الله أو الشيطان (31-59)</a:t>
            </a:r>
            <a:endParaRPr kumimoji="0" lang="en-US" altLang="en-US" sz="4400" b="1" i="0" u="none" strike="noStrike" kern="1200" cap="none" spc="0" normalizeH="0" baseline="0" noProof="0" dirty="0">
              <a:ln>
                <a:noFill/>
              </a:ln>
              <a:solidFill>
                <a:srgbClr val="000000"/>
              </a:solidFill>
              <a:effectLst/>
              <a:uLnTx/>
              <a:uFillTx/>
              <a:latin typeface="Arial" pitchFamily="34" charset="0"/>
              <a:ea typeface="ヒラギノ角ゴ Pro W3" charset="-128"/>
              <a:cs typeface="Arial" pitchFamily="34" charset="0"/>
            </a:endParaRP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ar-JO" altLang="en-US" sz="6000" b="1" dirty="0"/>
              <a:t>سر نحو النور</a:t>
            </a:r>
            <a:endParaRPr lang="en-US" altLang="en-US" sz="6000" b="1" dirty="0"/>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914400"/>
            <a:ext cx="9144000" cy="1143000"/>
          </a:xfrm>
        </p:spPr>
        <p:txBody>
          <a:bodyPr/>
          <a:lstStyle/>
          <a:p>
            <a:r>
              <a:rPr lang="ar-JO" altLang="en-US" dirty="0">
                <a:solidFill>
                  <a:srgbClr val="FFFFFF"/>
                </a:solidFill>
                <a:effectLst/>
                <a:latin typeface="Arial" panose="020B0604020202020204" pitchFamily="34" charset="0"/>
                <a:ea typeface="ＭＳ Ｐゴシック" panose="020B0600070205080204" pitchFamily="34" charset="-128"/>
              </a:rPr>
              <a:t>كذاب – مجنون - رب</a:t>
            </a:r>
            <a:endParaRPr lang="en-US" altLang="en-US" dirty="0">
              <a:solidFill>
                <a:srgbClr val="FFFFFF"/>
              </a:solidFill>
              <a:effectLst/>
              <a:latin typeface="Arial" panose="020B0604020202020204" pitchFamily="34" charset="0"/>
              <a:ea typeface="ＭＳ Ｐゴシック" panose="020B0600070205080204" pitchFamily="34" charset="-128"/>
            </a:endParaRPr>
          </a:p>
        </p:txBody>
      </p:sp>
      <p:grpSp>
        <p:nvGrpSpPr>
          <p:cNvPr id="13" name="Group 12">
            <a:extLst>
              <a:ext uri="{FF2B5EF4-FFF2-40B4-BE49-F238E27FC236}">
                <a16:creationId xmlns:a16="http://schemas.microsoft.com/office/drawing/2014/main" id="{7DDAE9BF-B499-B0D7-30C2-49D3264844B8}"/>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6B6DD926-33AF-3D7E-B7A6-145E1063F1F2}"/>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قال 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5" name="Title 1">
              <a:extLst>
                <a:ext uri="{FF2B5EF4-FFF2-40B4-BE49-F238E27FC236}">
                  <a16:creationId xmlns:a16="http://schemas.microsoft.com/office/drawing/2014/main" id="{0C66766F-CEB6-36AF-ABEB-F9FC3980871E}"/>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أنا الله</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grpSp>
        <p:nvGrpSpPr>
          <p:cNvPr id="8" name="Group 7">
            <a:extLst>
              <a:ext uri="{FF2B5EF4-FFF2-40B4-BE49-F238E27FC236}">
                <a16:creationId xmlns:a16="http://schemas.microsoft.com/office/drawing/2014/main" id="{01574E90-25E0-B411-8A21-38CA4B434B4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ECD42236-D1CC-615F-A5E7-216CB615DE38}"/>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 هو الله</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7" name="Title 1">
              <a:extLst>
                <a:ext uri="{FF2B5EF4-FFF2-40B4-BE49-F238E27FC236}">
                  <a16:creationId xmlns:a16="http://schemas.microsoft.com/office/drawing/2014/main" id="{3B7BE482-51A7-42E8-EC88-0F6E1CE4D9E3}"/>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رب</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grpSp>
        <p:nvGrpSpPr>
          <p:cNvPr id="9" name="Group 8">
            <a:extLst>
              <a:ext uri="{FF2B5EF4-FFF2-40B4-BE49-F238E27FC236}">
                <a16:creationId xmlns:a16="http://schemas.microsoft.com/office/drawing/2014/main" id="{E5EB7CE6-8C47-5AC9-7609-386EA7FA9F42}"/>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D5168354-29C2-68AC-5E6A-2CDC857A1AF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1" name="Title 1">
              <a:extLst>
                <a:ext uri="{FF2B5EF4-FFF2-40B4-BE49-F238E27FC236}">
                  <a16:creationId xmlns:a16="http://schemas.microsoft.com/office/drawing/2014/main" id="{89DB9E3A-A7C6-116A-7439-37EDE8155735}"/>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مجنون</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sp>
        <p:nvSpPr>
          <p:cNvPr id="12" name="Title 1">
            <a:extLst>
              <a:ext uri="{FF2B5EF4-FFF2-40B4-BE49-F238E27FC236}">
                <a16:creationId xmlns:a16="http://schemas.microsoft.com/office/drawing/2014/main" id="{5F0022D0-F51F-8D11-B3C6-B7B077DC10B9}"/>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قول صحيح</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4" name="Title 1">
            <a:extLst>
              <a:ext uri="{FF2B5EF4-FFF2-40B4-BE49-F238E27FC236}">
                <a16:creationId xmlns:a16="http://schemas.microsoft.com/office/drawing/2014/main" id="{A5B2DD86-ACC7-9506-ED6C-5F5D255074D4}"/>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قول خاطئ</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5" name="Title 1">
            <a:extLst>
              <a:ext uri="{FF2B5EF4-FFF2-40B4-BE49-F238E27FC236}">
                <a16:creationId xmlns:a16="http://schemas.microsoft.com/office/drawing/2014/main" id="{028A3CA0-BC58-B463-96A2-19300235F91C}"/>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إذا كان غير مخلص</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6" name="Title 1">
            <a:extLst>
              <a:ext uri="{FF2B5EF4-FFF2-40B4-BE49-F238E27FC236}">
                <a16:creationId xmlns:a16="http://schemas.microsoft.com/office/drawing/2014/main" id="{3A761326-E18C-6C88-7E96-30F6EDF3BC45}"/>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إذا كان مخلص</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nvGrpSpPr>
          <p:cNvPr id="17" name="Group 16">
            <a:extLst>
              <a:ext uri="{FF2B5EF4-FFF2-40B4-BE49-F238E27FC236}">
                <a16:creationId xmlns:a16="http://schemas.microsoft.com/office/drawing/2014/main" id="{8B3025CE-BDA0-7164-02A7-EA4BF512F508}"/>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215874B7-3B8D-3AC4-0936-EB02276923D6}"/>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rPr>
                <a:t>يسوع</a:t>
              </a:r>
              <a:endParaRPr lang="en-US" altLang="en-US" sz="3600" kern="0" dirty="0">
                <a:solidFill>
                  <a:srgbClr val="FFFFFF"/>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sp>
          <p:nvSpPr>
            <p:cNvPr id="19" name="Title 1">
              <a:extLst>
                <a:ext uri="{FF2B5EF4-FFF2-40B4-BE49-F238E27FC236}">
                  <a16:creationId xmlns:a16="http://schemas.microsoft.com/office/drawing/2014/main" id="{195E72D6-BEF7-76A8-DB4A-526F2553921D}"/>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ar-JO"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rPr>
                <a:t>كاذب</a:t>
              </a:r>
              <a:endParaRPr lang="en-US" altLang="en-US" sz="3600" kern="0" dirty="0">
                <a:solidFill>
                  <a:srgbClr val="FFFF00"/>
                </a:solidFill>
                <a:effectLst>
                  <a:glow rad="228600">
                    <a:schemeClr val="bg1">
                      <a:alpha val="81000"/>
                    </a:schemeClr>
                  </a:glow>
                </a:effectLst>
                <a:latin typeface="Arial" panose="020B0604020202020204" pitchFamily="34" charset="0"/>
                <a:ea typeface="ＭＳ Ｐゴシック" panose="020B0600070205080204" pitchFamily="34" charset="-128"/>
              </a:endParaRPr>
            </a:p>
          </p:txBody>
        </p:sp>
      </p:grpSp>
      <p:cxnSp>
        <p:nvCxnSpPr>
          <p:cNvPr id="21" name="Straight Arrow Connector 20">
            <a:extLst>
              <a:ext uri="{FF2B5EF4-FFF2-40B4-BE49-F238E27FC236}">
                <a16:creationId xmlns:a16="http://schemas.microsoft.com/office/drawing/2014/main" id="{55A8C2A7-3DD2-248B-E4C5-4DF61F1BE24D}"/>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A12AF47D-3C23-8498-6141-2796C9AF8B55}"/>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C5D5299D-0412-E24F-F648-D412D7A88531}"/>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ar-JO"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د. ل. مودي</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noProof="0" dirty="0">
                <a:solidFill>
                  <a:srgbClr val="FFFFFF"/>
                </a:solidFill>
                <a:effectLst>
                  <a:glow rad="228600">
                    <a:srgbClr val="000000"/>
                  </a:glow>
                </a:effectLst>
                <a:latin typeface="Arial"/>
                <a:cs typeface="Arial"/>
              </a:rPr>
              <a:t>ج. </a:t>
            </a:r>
            <a:r>
              <a:rPr lang="ar-JO" sz="5400" b="1" kern="0" dirty="0">
                <a:solidFill>
                  <a:srgbClr val="FFFFFF"/>
                </a:solidFill>
                <a:effectLst>
                  <a:glow rad="228600">
                    <a:srgbClr val="000000"/>
                  </a:glow>
                </a:effectLst>
                <a:latin typeface="Arial"/>
                <a:cs typeface="Arial"/>
              </a:rPr>
              <a:t>صراع حول شفاء الرجل الأعمى</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9: 1-41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شفاء الرجل المؤولود أعمى في السبت يقدم يسوع ادعاءه كنور للذين في الظلمة وانه يجب عبادته باعتباره 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ar-JO" altLang="en-US" sz="4000" b="1" dirty="0">
                <a:solidFill>
                  <a:srgbClr val="FFFF66"/>
                </a:solidFill>
                <a:effectLst/>
                <a:latin typeface="Arial" panose="020B0604020202020204" pitchFamily="34" charset="0"/>
                <a:cs typeface="Arial" panose="020B0604020202020204" pitchFamily="34" charset="0"/>
              </a:rPr>
              <a:t>ألا يعلم العميان أنهم عميان؟</a:t>
            </a:r>
            <a:br>
              <a:rPr lang="en-US" altLang="en-US" sz="3600" dirty="0">
                <a:solidFill>
                  <a:srgbClr val="FFFF66"/>
                </a:solidFill>
                <a:effectLst/>
                <a:latin typeface="Arial" panose="020B0604020202020204" pitchFamily="34" charset="0"/>
                <a:cs typeface="Arial" panose="020B0604020202020204" pitchFamily="34" charset="0"/>
              </a:rPr>
            </a:br>
            <a:r>
              <a:rPr lang="ar-JO" altLang="en-US" sz="3600" b="1" dirty="0">
                <a:solidFill>
                  <a:srgbClr val="FFFF66"/>
                </a:solidFill>
                <a:effectLst/>
                <a:latin typeface="Arial" panose="020B0604020202020204" pitchFamily="34" charset="0"/>
                <a:cs typeface="Arial" panose="020B0604020202020204" pitchFamily="34" charset="0"/>
              </a:rPr>
              <a:t>يوحنا 9</a:t>
            </a:r>
            <a:endParaRPr lang="en-US" altLang="en-US" sz="3600" b="1" dirty="0">
              <a:solidFill>
                <a:srgbClr val="FFFF66"/>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العمى الروحي</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9491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12C8817-8A98-07F1-483E-1B1D828AE621}"/>
              </a:ext>
            </a:extLst>
          </p:cNvPr>
          <p:cNvGrpSpPr/>
          <p:nvPr/>
        </p:nvGrpSpPr>
        <p:grpSpPr>
          <a:xfrm>
            <a:off x="0" y="1542197"/>
            <a:ext cx="4572000" cy="5315803"/>
            <a:chOff x="0" y="1542197"/>
            <a:chExt cx="4572000" cy="5315803"/>
          </a:xfrm>
        </p:grpSpPr>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4F000BB-ACC0-33F3-0863-C9B919CC2CC9}"/>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ar-SA" sz="4000" b="1" kern="0" dirty="0">
                  <a:solidFill>
                    <a:srgbClr val="1D2122"/>
                  </a:solidFill>
                  <a:effectLst/>
                  <a:latin typeface="Arial" panose="020B0604020202020204" pitchFamily="34" charset="0"/>
                  <a:cs typeface="Arial" panose="020B0604020202020204" pitchFamily="34" charset="0"/>
                </a:rPr>
                <a:t>مغفرة</a:t>
              </a:r>
              <a:endParaRPr lang="en-US" sz="4000" b="1" kern="0" dirty="0">
                <a:solidFill>
                  <a:srgbClr val="1D2122"/>
                </a:solidFill>
                <a:effectLst/>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a:effectLst/>
        </p:spPr>
        <p:txBody>
          <a:bodyPr/>
          <a:lstStyle/>
          <a:p>
            <a:pPr eaLnBrk="1" hangingPunct="1">
              <a:defRPr/>
            </a:pPr>
            <a:r>
              <a:rPr lang="ar-JO" b="1" dirty="0">
                <a:solidFill>
                  <a:schemeClr val="tx1"/>
                </a:solidFill>
                <a:effectLst/>
                <a:latin typeface="Arial" panose="020B0604020202020204" pitchFamily="34" charset="0"/>
                <a:cs typeface="Arial" panose="020B0604020202020204" pitchFamily="34" charset="0"/>
              </a:rPr>
              <a:t>الشفاء من العمى الروحي</a:t>
            </a:r>
            <a:endParaRPr lang="en-US" b="1" dirty="0">
              <a:solidFill>
                <a:schemeClr val="tx1"/>
              </a:solidFill>
              <a:effectLst/>
              <a:latin typeface="Arial" panose="020B0604020202020204" pitchFamily="34" charset="0"/>
              <a:cs typeface="Arial" panose="020B0604020202020204" pitchFamily="34" charset="0"/>
            </a:endParaRP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الأبدية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الحياة المكتفية</a:t>
              </a:r>
              <a:endParaRPr kumimoji="0" 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rtl="1" eaLnBrk="1" hangingPunct="1">
              <a:defRPr/>
            </a:pPr>
            <a:r>
              <a:rPr lang="ar-JO" dirty="0">
                <a:latin typeface="Arial" panose="020B0604020202020204" pitchFamily="34" charset="0"/>
                <a:ea typeface="+mj-ea"/>
                <a:cs typeface="Arial" panose="020B0604020202020204" pitchFamily="34" charset="0"/>
              </a:rPr>
              <a:t>والمؤمنون </a:t>
            </a:r>
            <a:br>
              <a:rPr lang="en-US"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يعتبرون             أغبياء </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rtl="1"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5763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 </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 </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cstate="print">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br>
              <a:rPr lang="en-US"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ما الذي يجب أن نراه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solidFill>
                  <a:srgbClr val="FFFF00"/>
                </a:solidFill>
                <a:effectLst>
                  <a:outerShdw blurRad="38100" dist="38100" dir="2700000" algn="tl">
                    <a:srgbClr val="000080"/>
                  </a:outerShdw>
                </a:effectLst>
                <a:latin typeface="Arial" panose="020B0604020202020204" pitchFamily="34" charset="0"/>
                <a:cs typeface="Arial" panose="020B0604020202020204" pitchFamily="34" charset="0"/>
              </a:rPr>
              <a:t>لمنع</a:t>
            </a: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 العمى الروحي – </a:t>
            </a:r>
            <a:b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فينا وفي الآخرين؟</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34339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5400" b="0" i="0" u="none" strike="noStrike" kern="1200" cap="none" spc="0" normalizeH="0" baseline="0" noProof="0" dirty="0">
                <a:ln>
                  <a:noFill/>
                </a:ln>
                <a:solidFill>
                  <a:srgbClr val="FFFFFF"/>
                </a:solidFill>
                <a:effectLst/>
                <a:uLnTx/>
                <a:uFillTx/>
              </a:rPr>
              <a:t>3 وجهات نظر</a:t>
            </a:r>
            <a:endParaRPr kumimoji="0" lang="en-US" altLang="en-US" sz="5400" b="0" i="0" u="none" strike="noStrike" kern="1200" cap="none" spc="0" normalizeH="0" baseline="0" noProof="0" dirty="0">
              <a:ln>
                <a:noFill/>
              </a:ln>
              <a:solidFill>
                <a:srgbClr val="FFFFFF"/>
              </a:solidFill>
              <a:effectLst/>
              <a:uLnTx/>
              <a:uFillTx/>
            </a:endParaRP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1878842"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معجزة</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298059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جدل</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033516"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قرار</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614149" y="0"/>
            <a:ext cx="8529851" cy="2057400"/>
          </a:xfrm>
        </p:spPr>
        <p:txBody>
          <a:bodyPr/>
          <a:lstStyle/>
          <a:p>
            <a:pPr marL="715963" indent="-715963" algn="r" eaLnBrk="1" hangingPunct="1"/>
            <a:br>
              <a:rPr lang="en-US" altLang="en-US" sz="5400" b="1" dirty="0">
                <a:latin typeface="Arial" panose="020B0604020202020204" pitchFamily="34" charset="0"/>
                <a:cs typeface="Arial" panose="020B0604020202020204" pitchFamily="34" charset="0"/>
              </a:rPr>
            </a:br>
            <a:r>
              <a:rPr lang="ar-JO" altLang="en-US" sz="5400" b="1" dirty="0">
                <a:latin typeface="Arial" panose="020B0604020202020204" pitchFamily="34" charset="0"/>
                <a:cs typeface="Arial" panose="020B0604020202020204" pitchFamily="34" charset="0"/>
              </a:rPr>
              <a:t>1. جعل يسوع </a:t>
            </a:r>
            <a:r>
              <a:rPr lang="ar-JO" altLang="en-US" sz="5400" b="1" u="sng" dirty="0">
                <a:solidFill>
                  <a:srgbClr val="FFFF00"/>
                </a:solidFill>
                <a:latin typeface="Arial" panose="020B0604020202020204" pitchFamily="34" charset="0"/>
                <a:cs typeface="Arial" panose="020B0604020202020204" pitchFamily="34" charset="0"/>
              </a:rPr>
              <a:t>العميان</a:t>
            </a:r>
            <a:r>
              <a:rPr lang="ar-JO" altLang="en-US" sz="5400" b="1" dirty="0">
                <a:solidFill>
                  <a:srgbClr val="FFFF00"/>
                </a:solidFill>
                <a:latin typeface="Arial" panose="020B0604020202020204" pitchFamily="34" charset="0"/>
                <a:cs typeface="Arial" panose="020B0604020202020204" pitchFamily="34" charset="0"/>
              </a:rPr>
              <a:t> </a:t>
            </a:r>
            <a:r>
              <a:rPr lang="ar-JO" altLang="en-US" sz="5400" b="1" u="sng" dirty="0">
                <a:solidFill>
                  <a:srgbClr val="FFFF00"/>
                </a:solidFill>
                <a:latin typeface="Arial" panose="020B0604020202020204" pitchFamily="34" charset="0"/>
                <a:cs typeface="Arial" panose="020B0604020202020204" pitchFamily="34" charset="0"/>
              </a:rPr>
              <a:t>يبصرون</a:t>
            </a:r>
            <a:endParaRPr lang="en-US" altLang="en-US" sz="5400"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820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cstate="print">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8991600" cy="2133600"/>
          </a:xfrm>
        </p:spPr>
        <p:txBody>
          <a:bodyPr/>
          <a:lstStyle/>
          <a:p>
            <a:pPr marL="400050" indent="-400050" algn="r" rtl="1" eaLnBrk="1" hangingPunct="1"/>
            <a:r>
              <a:rPr lang="ar-JO" altLang="en-US" b="1" dirty="0">
                <a:effectLst>
                  <a:outerShdw blurRad="38100" dist="38100" dir="2700000" algn="tl">
                    <a:srgbClr val="000080"/>
                  </a:outerShdw>
                </a:effectLst>
                <a:latin typeface="Arial" panose="020B0604020202020204" pitchFamily="34" charset="0"/>
                <a:cs typeface="Arial" panose="020B0604020202020204" pitchFamily="34" charset="0"/>
              </a:rPr>
              <a:t>أ. شفاء يسوع لرجل أعمى أثبت أنه يعطي البصر الروحي أيضاً (9: 1-7)</a:t>
            </a:r>
            <a:endParaRPr lang="en-US" altLang="en-US"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31949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1. ولد هذا الرجل أعمى ليظهر أن الله منح يسوع أن يهب الحياة الأبدية (9: 1-5)</a:t>
            </a:r>
            <a:endParaRPr lang="en-US" altLang="en-US" sz="40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8174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لماذا هذا العمى؟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cstate="print">
            <a:extLst>
              <a:ext uri="{28A0092B-C50C-407E-A947-70E740481C1C}">
                <a14:useLocalDpi xmlns:a14="http://schemas.microsoft.com/office/drawing/2010/main" val="0"/>
              </a:ext>
            </a:extLst>
          </a:blip>
          <a:srcRect l="49110" t="13303" r="27467" b="11111"/>
          <a:stretch>
            <a:fillRect/>
          </a:stretch>
        </p:blipFill>
        <p:spPr bwMode="auto">
          <a:xfrm>
            <a:off x="6303982" y="0"/>
            <a:ext cx="27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0"/>
            <a:ext cx="6303982" cy="914400"/>
          </a:xfrm>
        </p:spPr>
        <p:txBody>
          <a:bodyPr/>
          <a:lstStyle/>
          <a:p>
            <a:pPr marL="715963" indent="-715963"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خروج 20: 4-5</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0" y="762000"/>
            <a:ext cx="6222796"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rPr>
              <a:t>لا تصنع لك تمثالاً منحوتاً... لا تسجد لهن ولا تعبدهن لأني أنا الرب إلهك إله غيور أفتقد ذنوب الآباء في ال</a:t>
            </a:r>
            <a:r>
              <a:rPr lang="ar-SA" altLang="en-US" sz="3600" b="1" dirty="0">
                <a:solidFill>
                  <a:srgbClr val="FFFFFF"/>
                </a:solidFill>
              </a:rPr>
              <a:t>أ</a:t>
            </a:r>
            <a:r>
              <a:rPr lang="ar-JO" altLang="en-US" sz="3600" b="1" dirty="0">
                <a:solidFill>
                  <a:srgbClr val="FFFFFF"/>
                </a:solidFill>
              </a:rPr>
              <a:t>بناء في الجيل الثالث والرابع من مبغضي</a:t>
            </a:r>
            <a:r>
              <a:rPr lang="ar-SA" altLang="en-US" sz="3600" b="1" dirty="0">
                <a:solidFill>
                  <a:srgbClr val="FFFFFF"/>
                </a:solidFill>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225092" y="0"/>
            <a:ext cx="2833994" cy="9144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خطية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225092" y="5715000"/>
            <a:ext cx="2833994" cy="1143000"/>
          </a:xfrm>
          <a:prstGeom prst="rect">
            <a:avLst/>
          </a:prstGeom>
          <a:noFill/>
          <a:ln w="9525">
            <a:noFill/>
            <a:miter lim="800000"/>
            <a:headEnd/>
            <a:tailEnd/>
          </a:ln>
          <a:effectLst/>
        </p:spPr>
        <p:txBody>
          <a:bodyPr anchor="ctr"/>
          <a:lstStyle/>
          <a:p>
            <a:pPr marL="715963" marR="0" lvl="0" indent="-715963"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معاناة</a:t>
            </a:r>
            <a:endPar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198659" y="838200"/>
            <a:ext cx="1148917"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rPr>
              <a:t>2. أثبت يسوع أنه طريق الحياة الأبدية من خلال شفاء الرجل المعجزي (9: 6-7)</a:t>
            </a:r>
            <a:endParaRPr lang="en-US" altLang="en-US" sz="4000" b="1" dirty="0">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rtl="1" eaLnBrk="1" hangingPunct="1"/>
            <a:r>
              <a:rPr lang="ar-JO" altLang="en-US" b="1" dirty="0">
                <a:solidFill>
                  <a:schemeClr val="tx1"/>
                </a:solidFill>
                <a:effectLst>
                  <a:outerShdw blurRad="38100" dist="38100" dir="2700000" algn="tl">
                    <a:srgbClr val="000080"/>
                  </a:outerShdw>
                </a:effectLst>
              </a:rPr>
              <a:t>لماذا وضع يسوع الطين على عيني الرجل</a:t>
            </a:r>
            <a:r>
              <a:rPr lang="ar-SA" altLang="en-US" b="1" dirty="0">
                <a:solidFill>
                  <a:schemeClr val="tx1"/>
                </a:solidFill>
                <a:effectLst>
                  <a:outerShdw blurRad="38100" dist="38100" dir="2700000" algn="tl">
                    <a:srgbClr val="000080"/>
                  </a:outerShdw>
                </a:effectLst>
              </a:rPr>
              <a:t>؟</a:t>
            </a:r>
            <a:r>
              <a:rPr lang="ar-JO" altLang="en-US" b="1" dirty="0">
                <a:solidFill>
                  <a:schemeClr val="tx1"/>
                </a:solidFill>
                <a:effectLst>
                  <a:outerShdw blurRad="38100" dist="38100" dir="2700000" algn="tl">
                    <a:srgbClr val="000080"/>
                  </a:outerShdw>
                </a:effectLst>
              </a:rPr>
              <a:t> </a:t>
            </a:r>
            <a:br>
              <a:rPr lang="ar-JO" altLang="en-US" b="1" dirty="0">
                <a:solidFill>
                  <a:schemeClr val="tx1"/>
                </a:solidFill>
                <a:effectLst>
                  <a:outerShdw blurRad="38100" dist="38100" dir="2700000" algn="tl">
                    <a:srgbClr val="000080"/>
                  </a:outerShdw>
                </a:effectLst>
              </a:rPr>
            </a:br>
            <a:r>
              <a:rPr lang="ar-JO" altLang="en-US" b="1" dirty="0">
                <a:solidFill>
                  <a:schemeClr val="tx1"/>
                </a:solidFill>
                <a:effectLst>
                  <a:outerShdw blurRad="38100" dist="38100" dir="2700000" algn="tl">
                    <a:srgbClr val="000080"/>
                  </a:outerShdw>
                </a:effectLst>
              </a:rPr>
              <a:t>(9: 6)</a:t>
            </a:r>
            <a:endParaRPr lang="en-US" altLang="en-US" b="1" dirty="0">
              <a:solidFill>
                <a:schemeClr val="tx1"/>
              </a:solidFill>
              <a:effectLst>
                <a:outerShdw blurRad="38100" dist="38100" dir="2700000" algn="tl">
                  <a:srgbClr val="000080"/>
                </a:outerShdw>
              </a:effectLst>
            </a:endParaRP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968C405-E445-E1C5-B30E-6AD1678A907A}"/>
              </a:ext>
            </a:extLst>
          </p:cNvPr>
          <p:cNvSpPr txBox="1"/>
          <p:nvPr/>
        </p:nvSpPr>
        <p:spPr>
          <a:xfrm>
            <a:off x="6373368" y="3875270"/>
            <a:ext cx="2313432" cy="1200329"/>
          </a:xfrm>
          <a:prstGeom prst="rect">
            <a:avLst/>
          </a:prstGeom>
          <a:noFill/>
        </p:spPr>
        <p:txBody>
          <a:bodyPr wrap="square">
            <a:spAutoFit/>
          </a:bodyPr>
          <a:lstStyle/>
          <a:p>
            <a:pPr algn="ctr" rtl="1"/>
            <a:r>
              <a:rPr lang="ar-SA" sz="3600" dirty="0"/>
              <a:t>أربعة</a:t>
            </a:r>
            <a:endParaRPr lang="en-US" sz="3600" dirty="0"/>
          </a:p>
          <a:p>
            <a:pPr algn="ctr" rtl="1"/>
            <a:r>
              <a:rPr lang="ar-SA" sz="3600" dirty="0"/>
              <a:t> أعياد ميلاد</a:t>
            </a:r>
            <a:endParaRPr lang="en-US" sz="3600" dirty="0"/>
          </a:p>
        </p:txBody>
      </p:sp>
    </p:spTree>
    <p:extLst>
      <p:ext uri="{BB962C8B-B14F-4D97-AF65-F5344CB8AC3E}">
        <p14:creationId xmlns:p14="http://schemas.microsoft.com/office/powerpoint/2010/main" val="3700279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cstate="print">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1883664"/>
            <a:ext cx="6437376" cy="2764536"/>
          </a:xfrm>
        </p:spPr>
        <p:txBody>
          <a:bodyPr/>
          <a:lstStyle/>
          <a:p>
            <a:pPr eaLnBrk="1" hangingPunct="1"/>
            <a:br>
              <a:rPr lang="en-US"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شكل يسوع آدم من التراب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(يو 1: 3، </a:t>
            </a:r>
            <a:br>
              <a:rPr lang="ar-JO" altLang="en-US" sz="4000" dirty="0">
                <a:solidFill>
                  <a:schemeClr val="bg1"/>
                </a:solidFill>
                <a:effectLst>
                  <a:outerShdw blurRad="38100" dist="38100" dir="2700000" algn="tl">
                    <a:schemeClr val="tx1"/>
                  </a:outerShdw>
                </a:effectLst>
              </a:rPr>
            </a:br>
            <a:r>
              <a:rPr lang="ar-JO" altLang="en-US" sz="4000" dirty="0">
                <a:solidFill>
                  <a:schemeClr val="bg1"/>
                </a:solidFill>
                <a:effectLst>
                  <a:outerShdw blurRad="38100" dist="38100" dir="2700000" algn="tl">
                    <a:schemeClr val="tx1"/>
                  </a:outerShdw>
                </a:effectLst>
              </a:rPr>
              <a:t>تك 2: 7)</a:t>
            </a:r>
            <a:endParaRPr lang="en-US" altLang="en-US" sz="4000" dirty="0">
              <a:solidFill>
                <a:schemeClr val="bg1"/>
              </a:solidFill>
              <a:effectLst>
                <a:outerShdw blurRad="38100" dist="38100" dir="2700000" algn="tl">
                  <a:schemeClr val="tx1"/>
                </a:outerShdw>
              </a:effectLst>
            </a:endParaRPr>
          </a:p>
        </p:txBody>
      </p:sp>
    </p:spTree>
    <p:extLst>
      <p:ext uri="{BB962C8B-B14F-4D97-AF65-F5344CB8AC3E}">
        <p14:creationId xmlns:p14="http://schemas.microsoft.com/office/powerpoint/2010/main" val="4178343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rPr>
              <a:t>زاد الغسيل إيمانه</a:t>
            </a:r>
            <a:endParaRPr lang="en-US" b="1" dirty="0">
              <a:solidFill>
                <a:schemeClr val="tx1"/>
              </a:solidFill>
              <a:effectLst>
                <a:outerShdw blurRad="38100" dist="38100" dir="2700000" algn="tl">
                  <a:srgbClr val="000000">
                    <a:alpha val="43137"/>
                  </a:srgbClr>
                </a:outerShdw>
              </a:effectLst>
            </a:endParaRP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cstate="print">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الرحلة إلى بركة سلوام</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بركة سلوام</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الهيكل</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520700" indent="-520700" rtl="1" eaLnBrk="1" hangingPunct="1"/>
            <a:r>
              <a:rPr lang="ar-JO" altLang="en-US" sz="4000" b="1" dirty="0">
                <a:effectLst>
                  <a:outerShdw blurRad="38100" dist="38100" dir="2700000" algn="tl">
                    <a:srgbClr val="000080"/>
                  </a:outerShdw>
                </a:effectLst>
                <a:latin typeface="Arial" panose="020B0604020202020204" pitchFamily="34" charset="0"/>
                <a:cs typeface="Arial" panose="020B0604020202020204" pitchFamily="34" charset="0"/>
              </a:rPr>
              <a:t>ب. هل تؤمن أن الله أرسل يسوع ليشفي عماك الشخصي؟</a:t>
            </a:r>
            <a:endParaRPr lang="en-US" altLang="en-US" sz="40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49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71440"/>
            <a:ext cx="7772400" cy="838200"/>
          </a:xfrm>
        </p:spPr>
        <p:txBody>
          <a:bodyPr/>
          <a:lstStyle/>
          <a:p>
            <a:pPr rtl="1"/>
            <a:r>
              <a:rPr lang="ar-JO"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معجزات إنجيل يوحنا</a:t>
            </a:r>
            <a:endParaRPr lang="en-US" altLang="en-US" sz="5400" b="1" dirty="0">
              <a:solidFill>
                <a:schemeClr val="bg2"/>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1436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200"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lang="en-US" altLang="en-US" sz="3200" b="1" dirty="0">
              <a:solidFill>
                <a:srgbClr val="000000"/>
              </a:solidFill>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إلى خمر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(2: 1-11)</a:t>
            </a:r>
            <a:endParaRPr lang="en-US" altLang="en-US" b="1" dirty="0">
              <a:solidFill>
                <a:srgbClr val="000000"/>
              </a:solidFill>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 </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ابن</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قائد المئة</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4: 46-54</a:t>
            </a:r>
            <a:endParaRPr lang="en-US" altLang="en-US" b="1" dirty="0">
              <a:solidFill>
                <a:srgbClr val="000000"/>
              </a:solidFill>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المشلول</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5: 1-18</a:t>
            </a:r>
            <a:endParaRPr lang="en-US" altLang="en-US" b="1" dirty="0">
              <a:solidFill>
                <a:srgbClr val="000000"/>
              </a:solidFill>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إطعام</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5000</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1-15</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rgbClr val="0E297C"/>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المشي</a:t>
            </a:r>
          </a:p>
          <a:p>
            <a:pPr algn="ctr" defTabSz="914400" rtl="1" fontAlgn="base">
              <a:spcBef>
                <a:spcPct val="0"/>
              </a:spcBef>
              <a:spcAft>
                <a:spcPct val="0"/>
              </a:spcAft>
              <a:defRPr/>
            </a:pPr>
            <a:r>
              <a:rPr lang="ar-JO" sz="2400" b="1" dirty="0">
                <a:latin typeface="Arial" panose="020B0604020202020204" pitchFamily="34" charset="0"/>
                <a:ea typeface="ＭＳ Ｐゴシック" panose="020B0600070205080204" pitchFamily="34" charset="-128"/>
                <a:cs typeface="Arial" panose="020B0604020202020204" pitchFamily="34" charset="0"/>
              </a:rPr>
              <a:t>على الماء</a:t>
            </a:r>
            <a:br>
              <a:rPr lang="en-US" sz="2400" b="1" dirty="0">
                <a:latin typeface="Arial" panose="020B0604020202020204" pitchFamily="34" charset="0"/>
                <a:ea typeface="ＭＳ Ｐゴシック" panose="020B0600070205080204" pitchFamily="34" charset="-128"/>
                <a:cs typeface="Arial" panose="020B0604020202020204" pitchFamily="34" charset="0"/>
              </a:rPr>
            </a:br>
            <a:r>
              <a:rPr lang="ar-JO" sz="2400" b="1" dirty="0">
                <a:latin typeface="Arial" panose="020B0604020202020204" pitchFamily="34" charset="0"/>
                <a:ea typeface="ＭＳ Ｐゴシック" panose="020B0600070205080204" pitchFamily="34" charset="-128"/>
                <a:cs typeface="Arial" panose="020B0604020202020204" pitchFamily="34" charset="0"/>
              </a:rPr>
              <a:t>6: 16-24</a:t>
            </a:r>
            <a:endParaRPr lang="en-US" sz="24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شفاء</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الرجل الأعمى</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9: 1-7</a:t>
            </a:r>
            <a:endParaRPr lang="en-US" altLang="en-US" b="1" dirty="0">
              <a:solidFill>
                <a:srgbClr val="000000"/>
              </a:solidFill>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إقامة</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لعازر</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11: 1-45</a:t>
            </a:r>
            <a:endParaRPr lang="en-US" altLang="en-US" b="1" dirty="0">
              <a:solidFill>
                <a:srgbClr val="000000"/>
              </a:solidFill>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0E297C"/>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قيامة</a:t>
            </a:r>
          </a:p>
          <a:p>
            <a:pPr algn="ctr" defTabSz="914400" rtl="1" eaLnBrk="1" fontAlgn="base" hangingPunct="1">
              <a:spcBef>
                <a:spcPct val="0"/>
              </a:spcBef>
              <a:spcAft>
                <a:spcPct val="0"/>
              </a:spcAft>
              <a:defRPr/>
            </a:pPr>
            <a:r>
              <a:rPr lang="ar-JO" altLang="en-US" b="1" dirty="0">
                <a:latin typeface="Arial" panose="020B0604020202020204" pitchFamily="34" charset="0"/>
                <a:cs typeface="Arial" panose="020B0604020202020204" pitchFamily="34" charset="0"/>
              </a:rPr>
              <a:t>المسيح</a:t>
            </a:r>
            <a:br>
              <a:rPr lang="en-US" altLang="en-US" b="1" dirty="0">
                <a:latin typeface="Arial" panose="020B0604020202020204" pitchFamily="34" charset="0"/>
                <a:cs typeface="Arial" panose="020B0604020202020204" pitchFamily="34" charset="0"/>
              </a:rPr>
            </a:br>
            <a:r>
              <a:rPr lang="ar-JO" altLang="en-US" b="1" dirty="0">
                <a:latin typeface="Arial" panose="020B0604020202020204" pitchFamily="34" charset="0"/>
                <a:cs typeface="Arial" panose="020B0604020202020204" pitchFamily="34" charset="0"/>
              </a:rPr>
              <a:t>20: 1-31</a:t>
            </a:r>
            <a:endParaRPr lang="en-US" altLang="en-US" b="1" dirty="0">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صيد</a:t>
            </a:r>
          </a:p>
          <a:p>
            <a:pPr algn="ctr" defTabSz="914400" rtl="1" eaLnBrk="1" fontAlgn="base" hangingPunct="1">
              <a:spcBef>
                <a:spcPct val="0"/>
              </a:spcBef>
              <a:spcAft>
                <a:spcPct val="0"/>
              </a:spcAft>
              <a:defRPr/>
            </a:pPr>
            <a:r>
              <a:rPr lang="ar-JO" altLang="en-US" b="1" dirty="0">
                <a:solidFill>
                  <a:srgbClr val="000000"/>
                </a:solidFill>
                <a:latin typeface="Arial" panose="020B0604020202020204" pitchFamily="34" charset="0"/>
                <a:cs typeface="Arial" panose="020B0604020202020204" pitchFamily="34" charset="0"/>
              </a:rPr>
              <a:t>السمك</a:t>
            </a:r>
            <a:br>
              <a:rPr lang="en-US" altLang="en-US" b="1" dirty="0">
                <a:solidFill>
                  <a:srgbClr val="000000"/>
                </a:solidFill>
                <a:latin typeface="Arial" panose="020B0604020202020204" pitchFamily="34" charset="0"/>
                <a:cs typeface="Arial" panose="020B0604020202020204" pitchFamily="34" charset="0"/>
              </a:rPr>
            </a:br>
            <a:r>
              <a:rPr lang="ar-JO" altLang="en-US" b="1" dirty="0">
                <a:solidFill>
                  <a:srgbClr val="000000"/>
                </a:solidFill>
                <a:latin typeface="Arial" panose="020B0604020202020204" pitchFamily="34" charset="0"/>
                <a:cs typeface="Arial" panose="020B0604020202020204" pitchFamily="34" charset="0"/>
              </a:rPr>
              <a:t>21: 1-3</a:t>
            </a:r>
            <a:endParaRPr lang="en-US" alt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395785" y="0"/>
            <a:ext cx="8748215"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endParaRPr lang="en-US" altLang="en-US" sz="5400" b="1" dirty="0">
              <a:solidFill>
                <a:schemeClr val="tx1"/>
              </a:solidFill>
            </a:endParaRPr>
          </a:p>
        </p:txBody>
      </p:sp>
    </p:spTree>
    <p:extLst>
      <p:ext uri="{BB962C8B-B14F-4D97-AF65-F5344CB8AC3E}">
        <p14:creationId xmlns:p14="http://schemas.microsoft.com/office/powerpoint/2010/main" val="1166847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rtl="1" eaLnBrk="1" hangingPunct="1"/>
            <a:br>
              <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بينما رفض الفريسيون بشكل متزايد شهادته وصاروا عميان روحياً </a:t>
            </a:r>
            <a:b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br>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(8-34)</a:t>
            </a:r>
            <a:endParaRPr lang="en-US" altLang="en-US" sz="3200" b="1" dirty="0">
              <a:solidFill>
                <a:schemeClr val="tx1"/>
              </a:solidFill>
              <a:effectLst>
                <a:outerShdw blurRad="38100" dist="38100" dir="2700000" algn="tl">
                  <a:srgbClr val="000080"/>
                </a:outerShdw>
              </a:effectLst>
              <a:latin typeface="Arial" panose="020B0604020202020204" pitchFamily="34" charset="0"/>
              <a:cs typeface="Arial" panose="020B0604020202020204" pitchFamily="34" charset="0"/>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cstate="print">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354286"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rPr>
                <a:t>أ. الرجل الأعمى ربح بصيرة روحية متزايدة</a:t>
              </a:r>
              <a:endParaRPr kumimoji="0" lang="en-US" altLang="en-US" sz="32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cstate="print">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الثقة بالقوانين أكثر من عمل الله (8-16)</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هذا الإنسان ليس من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rPr>
              <a:t>لأنه لا يحفظ السبت (16أ)</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80"/>
                  </a:outerShdw>
                </a:effectLst>
              </a:rPr>
              <a:t>اضطهاد شهود الله (17-23)</a:t>
            </a:r>
            <a:r>
              <a:rPr lang="ar-SA" altLang="en-US" sz="3600" b="1" dirty="0">
                <a:solidFill>
                  <a:srgbClr val="FFFFFF"/>
                </a:solidFill>
                <a:effectLst>
                  <a:outerShdw blurRad="38100" dist="38100" dir="2700000" algn="tl">
                    <a:srgbClr val="000080"/>
                  </a:outerShdw>
                </a:effectLst>
              </a:rPr>
              <a:t>.</a:t>
            </a:r>
            <a:endParaRPr kumimoji="0" lang="en-US" alt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91856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(أربعة أعياد ميلاد) القس فيل</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دليل العمى الروحي</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رفض المسيح بالرغم من وجود الدليل (24-34)</a:t>
            </a:r>
            <a:r>
              <a:rPr lang="ar-SA" sz="3600" b="1" dirty="0">
                <a:solidFill>
                  <a:srgbClr val="FFFFFF"/>
                </a:solidFill>
                <a:effectLst>
                  <a:outerShdw blurRad="38100" dist="38100" dir="2700000" algn="tl">
                    <a:srgbClr val="000080"/>
                  </a:outerShdw>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9706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cstate="print">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pPr rtl="1"/>
            <a:r>
              <a:rPr lang="ar-JO" altLang="en-US" sz="3200" b="1" dirty="0">
                <a:effectLst>
                  <a:outerShdw blurRad="38100" dist="38100" dir="2700000" algn="tl">
                    <a:srgbClr val="000080"/>
                  </a:outerShdw>
                </a:effectLst>
                <a:latin typeface="Arial" panose="020B0604020202020204" pitchFamily="34" charset="0"/>
                <a:cs typeface="Arial" panose="020B0604020202020204" pitchFamily="34" charset="0"/>
              </a:rPr>
              <a:t>32 منذ الدهر لم يسمع أن أحداً فتح عيني مولود أعمى 33 لو لم يكن هذا من الله لم يقدر أن يفعل شيئاً (32-33)</a:t>
            </a:r>
            <a:endParaRPr lang="en-US" altLang="en-US" sz="3200" b="1"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لا استرداد للبصر في العهد القديم</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لم يشفي التلاميذ العميان</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شفاء العميان كانت معجزة المسيح الأكثر انتشاراً</a:t>
            </a:r>
            <a:endParaRPr kumimoji="0" lang="en-US"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endParaRPr>
          </a:p>
          <a:p>
            <a:pPr marL="536575" marR="0" lvl="0" indent="-53657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30000" noProof="0" dirty="0">
                <a:ln>
                  <a:noFill/>
                </a:ln>
                <a:solidFill>
                  <a:srgbClr val="FFFFFF"/>
                </a:solidFill>
                <a:effectLst>
                  <a:outerShdw blurRad="38100" dist="38100" dir="2700000" algn="tl">
                    <a:srgbClr val="000080"/>
                  </a:outerShdw>
                </a:effectLst>
                <a:uLnTx/>
                <a:uFillTx/>
              </a:rPr>
              <a:t>دليل كونه المسيا</a:t>
            </a:r>
            <a:endParaRPr kumimoji="0" lang="en-US" altLang="en-US" sz="5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rtl="1" eaLnBrk="1" hangingPunct="1"/>
            <a:br>
              <a:rPr lang="en-US" altLang="en-US" b="1" dirty="0">
                <a:solidFill>
                  <a:srgbClr val="000005"/>
                </a:solidFill>
                <a:effectLst/>
                <a:latin typeface="Arial" panose="020B0604020202020204" pitchFamily="34" charset="0"/>
                <a:cs typeface="Arial" panose="020B0604020202020204" pitchFamily="34" charset="0"/>
              </a:rPr>
            </a:br>
            <a:r>
              <a:rPr lang="ar-JO" altLang="en-US" b="1" dirty="0">
                <a:solidFill>
                  <a:srgbClr val="000005"/>
                </a:solidFill>
                <a:effectLst/>
                <a:latin typeface="Arial" panose="020B0604020202020204" pitchFamily="34" charset="0"/>
                <a:cs typeface="Arial" panose="020B0604020202020204" pitchFamily="34" charset="0"/>
              </a:rPr>
              <a:t>ب. هل البصر دليل على أن يسوع يمكن أن يساعدك لربح أو خسارة البصر الروحي؟</a:t>
            </a:r>
            <a:endParaRPr lang="en-US" altLang="en-US" b="1" dirty="0">
              <a:solidFill>
                <a:srgbClr val="000005"/>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2771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التواضع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JO" sz="2800" b="1" dirty="0">
                <a:latin typeface="Arial" panose="020B0604020202020204" pitchFamily="34" charset="0"/>
                <a:cs typeface="Arial" panose="020B0604020202020204" pitchFamily="34" charset="0"/>
              </a:rPr>
              <a:t>لست متعجرفًا جدًا للإعتقاد بأنني توصلت إلى الحقيقة بشأن أي شيء، لكنني متأكد تمامًا من أن كل ما تقوله ليس خطأً فحسب، بل إنه غبي حقًا أيضًا.</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pPr rtl="1"/>
            <a:r>
              <a:rPr lang="ar-JO" sz="3600" dirty="0">
                <a:solidFill>
                  <a:srgbClr val="FFFF00"/>
                </a:solidFill>
                <a:latin typeface="Arial" panose="020B0604020202020204" pitchFamily="34" charset="0"/>
                <a:cs typeface="Arial" panose="020B0604020202020204" pitchFamily="34" charset="0"/>
              </a:rPr>
              <a:t>هل نشأت الحياة على أنها صدفة؟</a:t>
            </a:r>
            <a:endParaRPr lang="en-US" altLang="en-US" sz="3600" dirty="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3200" b="1" dirty="0">
                <a:solidFill>
                  <a:schemeClr val="bg1"/>
                </a:solidFill>
              </a:rPr>
              <a:t>"لا يوجد سوى تفسيران محتملان لكيفية نشأة الحياة: التولد التلقائي الذي ينشأ عن التطور أو عمل الله الخلاق الخارق .... ليس هناك إمكانية أخرى. تم دحض التوليد التلقائي علميًا منذ 120 عامًا من قبل لويس باستير وآخرين، لكن هذا يتركنا مع احتمال واحد فقط ... أن الحياة جاءت كعمل خارق للطبيعة من قبل الله، لكن لا يمكنني قبول هذه الفلسفة لأنني لا أريد للإيمان بالله. لذلك، اخترت أن أصدق أن الجيل التلقائي الذي أعلم أنه مستحيل علميًا يؤدي إلى التطور</a:t>
            </a:r>
            <a:r>
              <a:rPr lang="ar-SA" sz="3200" b="1" dirty="0">
                <a:solidFill>
                  <a:schemeClr val="bg1"/>
                </a:solidFill>
              </a:rPr>
              <a:t>.</a:t>
            </a:r>
            <a:r>
              <a:rPr lang="ar-JO" sz="3200" b="1" dirty="0">
                <a:solidFill>
                  <a:schemeClr val="bg1"/>
                </a:solidFill>
              </a:rPr>
              <a:t>"</a:t>
            </a:r>
            <a:endParaRPr kumimoji="0" lang="en-US" altLang="en-US" sz="3200" b="1" i="0" u="none" strike="noStrike" kern="1200" cap="none" spc="0" normalizeH="0" baseline="0" noProof="0" dirty="0">
              <a:ln>
                <a:noFill/>
              </a:ln>
              <a:solidFill>
                <a:schemeClr val="bg1"/>
              </a:solidFill>
              <a:effectLst/>
              <a:uLnTx/>
              <a:uFillTx/>
            </a:endParaRP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6019800" y="4765674"/>
            <a:ext cx="3124200" cy="1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ctr" defTabSz="914400" rtl="1" fontAlgn="base">
              <a:spcBef>
                <a:spcPct val="20000"/>
              </a:spcBef>
              <a:spcAft>
                <a:spcPct val="0"/>
              </a:spcAft>
              <a:defRPr/>
            </a:pPr>
            <a:r>
              <a:rPr lang="ar-JO" sz="2400" b="1" dirty="0">
                <a:solidFill>
                  <a:schemeClr val="bg1"/>
                </a:solidFill>
              </a:rPr>
              <a:t>دكتور جورج والد </a:t>
            </a:r>
          </a:p>
          <a:p>
            <a:pPr lvl="0" algn="ctr" defTabSz="914400" rtl="1" fontAlgn="base">
              <a:spcBef>
                <a:spcPct val="20000"/>
              </a:spcBef>
              <a:spcAft>
                <a:spcPct val="0"/>
              </a:spcAft>
              <a:defRPr/>
            </a:pPr>
            <a:r>
              <a:rPr lang="ar-JO" sz="2400" b="1" dirty="0">
                <a:solidFill>
                  <a:schemeClr val="bg1"/>
                </a:solidFill>
              </a:rPr>
              <a:t>أستاذ فخري في علم الأحياء بجامعة هارفارد </a:t>
            </a:r>
          </a:p>
          <a:p>
            <a:pPr lvl="0" algn="ctr" defTabSz="914400" rtl="1" fontAlgn="base">
              <a:spcBef>
                <a:spcPct val="20000"/>
              </a:spcBef>
              <a:spcAft>
                <a:spcPct val="0"/>
              </a:spcAft>
              <a:defRPr/>
            </a:pPr>
            <a:r>
              <a:rPr lang="ar-JO" sz="2400" b="1" dirty="0">
                <a:solidFill>
                  <a:schemeClr val="bg1"/>
                </a:solidFill>
              </a:rPr>
              <a:t>الحائز على جائزة نوبل في علم الأحياء، 1971</a:t>
            </a:r>
            <a:endParaRPr kumimoji="0" lang="en-US" altLang="en-US" sz="2400" b="1" i="0" u="none" strike="noStrike" kern="1200" cap="none" spc="0" normalizeH="0" baseline="0" noProof="0" dirty="0">
              <a:ln>
                <a:noFill/>
              </a:ln>
              <a:solidFill>
                <a:schemeClr val="bg1"/>
              </a:solidFill>
              <a:effectLst/>
              <a:uLnTx/>
              <a:uFillTx/>
              <a:ea typeface="ＭＳ Ｐゴシック" panose="020B0600070205080204" pitchFamily="34" charset="-128"/>
            </a:endParaRP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982639" y="0"/>
            <a:ext cx="8161361" cy="2057400"/>
          </a:xfrm>
        </p:spPr>
        <p:txBody>
          <a:bodyPr/>
          <a:lstStyle/>
          <a:p>
            <a:pPr marL="715963" indent="-715963" rtl="1" eaLnBrk="1" hangingPunct="1"/>
            <a:br>
              <a:rPr lang="en-US" altLang="en-US" sz="5400" b="1" dirty="0"/>
            </a:br>
            <a:r>
              <a:rPr lang="ar-JO" altLang="en-US" sz="5400" b="1" dirty="0"/>
              <a:t>1. جعل يسوع </a:t>
            </a:r>
            <a:r>
              <a:rPr lang="ar-JO" altLang="en-US" sz="5400" b="1" u="sng" dirty="0">
                <a:solidFill>
                  <a:srgbClr val="FFFF00"/>
                </a:solidFill>
              </a:rPr>
              <a:t>العميان</a:t>
            </a:r>
            <a:r>
              <a:rPr lang="ar-JO" altLang="en-US" sz="5400" b="1" dirty="0">
                <a:solidFill>
                  <a:srgbClr val="FFFF00"/>
                </a:solidFill>
              </a:rPr>
              <a:t> </a:t>
            </a:r>
            <a:r>
              <a:rPr lang="ar-JO" altLang="en-US" sz="5400" b="1" u="sng" dirty="0">
                <a:solidFill>
                  <a:srgbClr val="FFFF00"/>
                </a:solidFill>
              </a:rPr>
              <a:t>يبصرون</a:t>
            </a:r>
            <a:r>
              <a:rPr lang="ar-SA" altLang="en-US" sz="5400" b="1" u="sng" dirty="0">
                <a:solidFill>
                  <a:srgbClr val="FFFF00"/>
                </a:solidFill>
              </a:rPr>
              <a:t>.</a:t>
            </a:r>
            <a:endParaRPr lang="en-US" altLang="en-US" sz="54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rtl="1" eaLnBrk="1" hangingPunct="1"/>
            <a:r>
              <a:rPr lang="ar-JO" altLang="en-US" b="1" dirty="0">
                <a:effectLst/>
              </a:rPr>
              <a:t>2. </a:t>
            </a:r>
            <a:r>
              <a:rPr lang="ar-JO" altLang="en-US" b="1" u="sng" dirty="0">
                <a:solidFill>
                  <a:srgbClr val="FFFF00"/>
                </a:solidFill>
                <a:effectLst/>
              </a:rPr>
              <a:t>يغير</a:t>
            </a:r>
            <a:r>
              <a:rPr lang="ar-JO" altLang="en-US" b="1" dirty="0">
                <a:effectLst/>
              </a:rPr>
              <a:t> يسوع </a:t>
            </a:r>
            <a:r>
              <a:rPr lang="ar-JO" altLang="en-US" b="1" u="sng" dirty="0">
                <a:solidFill>
                  <a:srgbClr val="FFFF00"/>
                </a:solidFill>
                <a:effectLst/>
              </a:rPr>
              <a:t>حياة</a:t>
            </a:r>
            <a:r>
              <a:rPr lang="ar-JO" altLang="en-US" b="1" dirty="0">
                <a:effectLst/>
              </a:rPr>
              <a:t> الناس (9: 8-34)</a:t>
            </a:r>
            <a:r>
              <a:rPr lang="ar-SA" altLang="en-US" b="1" dirty="0">
                <a:effectLst/>
              </a:rPr>
              <a:t>.</a:t>
            </a:r>
            <a:endParaRPr lang="en-US" altLang="en-US" b="1" dirty="0">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137779" cy="1828800"/>
          </a:xfrm>
        </p:spPr>
        <p:txBody>
          <a:bodyPr/>
          <a:lstStyle/>
          <a:p>
            <a:pPr marL="715963" indent="-715963" rtl="1" eaLnBrk="1" hangingPunct="1">
              <a:defRPr/>
            </a:pPr>
            <a:br>
              <a:rPr lang="en-US" b="1" dirty="0">
                <a:solidFill>
                  <a:schemeClr val="tx1"/>
                </a:solidFill>
                <a:effectLst>
                  <a:outerShdw blurRad="38100" dist="38100" dir="2700000" algn="tl">
                    <a:srgbClr val="000000">
                      <a:alpha val="43137"/>
                    </a:srgbClr>
                  </a:outerShdw>
                </a:effectLst>
              </a:rPr>
            </a:br>
            <a:r>
              <a:rPr lang="ar-JO" b="1" dirty="0">
                <a:solidFill>
                  <a:schemeClr val="tx1"/>
                </a:solidFill>
                <a:effectLst>
                  <a:outerShdw blurRad="38100" dist="38100" dir="2700000" algn="tl">
                    <a:srgbClr val="000000">
                      <a:alpha val="43137"/>
                    </a:srgbClr>
                  </a:outerShdw>
                </a:effectLst>
              </a:rPr>
              <a:t>3. يستحق يسوع </a:t>
            </a:r>
            <a:r>
              <a:rPr lang="ar-JO" b="1" dirty="0">
                <a:solidFill>
                  <a:srgbClr val="FFFF00"/>
                </a:solidFill>
                <a:effectLst>
                  <a:outerShdw blurRad="38100" dist="38100" dir="2700000" algn="tl">
                    <a:srgbClr val="000000">
                      <a:alpha val="43137"/>
                    </a:srgbClr>
                  </a:outerShdw>
                </a:effectLst>
              </a:rPr>
              <a:t>العبادة</a:t>
            </a:r>
            <a:r>
              <a:rPr lang="ar-JO" b="1" dirty="0">
                <a:solidFill>
                  <a:schemeClr val="tx1"/>
                </a:solidFill>
                <a:effectLst>
                  <a:outerShdw blurRad="38100" dist="38100" dir="2700000" algn="tl">
                    <a:srgbClr val="000000">
                      <a:alpha val="43137"/>
                    </a:srgbClr>
                  </a:outerShdw>
                </a:effectLst>
              </a:rPr>
              <a:t> كونه </a:t>
            </a:r>
            <a:r>
              <a:rPr lang="ar-JO" b="1" dirty="0">
                <a:solidFill>
                  <a:srgbClr val="FFFF00"/>
                </a:solidFill>
                <a:effectLst>
                  <a:outerShdw blurRad="38100" dist="38100" dir="2700000" algn="tl">
                    <a:srgbClr val="000000">
                      <a:alpha val="43137"/>
                    </a:srgbClr>
                  </a:outerShdw>
                </a:effectLst>
              </a:rPr>
              <a:t>الله</a:t>
            </a:r>
            <a:r>
              <a:rPr lang="ar-JO" b="1" dirty="0">
                <a:solidFill>
                  <a:schemeClr val="tx1"/>
                </a:solidFill>
                <a:effectLst>
                  <a:outerShdw blurRad="38100" dist="38100" dir="2700000" algn="tl">
                    <a:srgbClr val="000000">
                      <a:alpha val="43137"/>
                    </a:srgbClr>
                  </a:outerShdw>
                </a:effectLst>
              </a:rPr>
              <a:t> (35-41)</a:t>
            </a:r>
            <a:r>
              <a:rPr lang="en-US" b="1" dirty="0">
                <a:solidFill>
                  <a:schemeClr val="tx1"/>
                </a:solidFill>
                <a:effectLst>
                  <a:outerShdw blurRad="38100" dist="38100" dir="2700000" algn="tl">
                    <a:srgbClr val="000000">
                      <a:alpha val="43137"/>
                    </a:srgbClr>
                  </a:outerShdw>
                </a:effectLst>
              </a:rPr>
              <a:t>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تجاوبات عكسية</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سابقاً اعترف بيسوع أنه الله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(35-38)</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أدان يسوع الفريسيين لرفضه كإله (39-41)</a:t>
            </a:r>
            <a:r>
              <a:rPr lang="ar-SA"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cstate="print">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39 فقال يسوه لدينونة أتيت أنا إلى هذا العالم حتى يبصر الذين لا يبصرون ويعمى الذين يبصرون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i="0" u="none" strike="noStrike" kern="1200" cap="none" spc="0" normalizeH="0" baseline="0" dirty="0">
                <a:ln>
                  <a:noFill/>
                </a:ln>
                <a:solidFill>
                  <a:srgbClr val="FFFFFF"/>
                </a:solidFill>
                <a:effectLst>
                  <a:outerShdw blurRad="38100" dist="38100" dir="2700000" algn="tl">
                    <a:srgbClr val="000080"/>
                  </a:outerShdw>
                </a:effectLst>
                <a:uLnTx/>
                <a:uFillTx/>
              </a:rPr>
              <a:t>40 فسمع هذا الذين</a:t>
            </a:r>
            <a:r>
              <a:rPr kumimoji="0" lang="ar-JO" altLang="en-US" sz="4000" b="1" i="0" u="none" strike="noStrike" kern="1200" cap="none" spc="0" normalizeH="0" dirty="0">
                <a:ln>
                  <a:noFill/>
                </a:ln>
                <a:solidFill>
                  <a:srgbClr val="FFFFFF"/>
                </a:solidFill>
                <a:effectLst>
                  <a:outerShdw blurRad="38100" dist="38100" dir="2700000" algn="tl">
                    <a:srgbClr val="000080"/>
                  </a:outerShdw>
                </a:effectLst>
                <a:uLnTx/>
                <a:uFillTx/>
              </a:rPr>
              <a:t> كانوا معه من الفريسيين وقالوا له ألعلنا نحن أيضاً عميان</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baseline="0" noProof="0" dirty="0">
                <a:solidFill>
                  <a:srgbClr val="FFFFFF"/>
                </a:solidFill>
                <a:effectLst>
                  <a:outerShdw blurRad="38100" dist="38100" dir="2700000" algn="tl">
                    <a:srgbClr val="000080"/>
                  </a:outerShdw>
                </a:effectLst>
              </a:rPr>
              <a:t>41</a:t>
            </a:r>
            <a:r>
              <a:rPr lang="ar-JO" altLang="en-US" sz="4000" b="1" noProof="0" dirty="0">
                <a:solidFill>
                  <a:srgbClr val="FFFFFF"/>
                </a:solidFill>
                <a:effectLst>
                  <a:outerShdw blurRad="38100" dist="38100" dir="2700000" algn="tl">
                    <a:srgbClr val="000080"/>
                  </a:outerShdw>
                </a:effectLst>
              </a:rPr>
              <a:t> قال لهم يسوع لو كنتم عمياناً لما كانت لكم خطية ولكن الآن تقولون إننا نبصر فخطيتكم باقية</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noProof="0" dirty="0">
                <a:solidFill>
                  <a:srgbClr val="FFFFFF"/>
                </a:solidFill>
                <a:effectLst>
                  <a:outerShdw blurRad="38100" dist="38100" dir="2700000" algn="tl">
                    <a:srgbClr val="000080"/>
                  </a:outerShdw>
                </a:effectLst>
              </a:rPr>
              <a:t>يوحنا 9: 39-41</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rtl="1" eaLnBrk="1" hangingPunct="1">
              <a:defRPr/>
            </a:pPr>
            <a:br>
              <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كيف يجب أن نستجيب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عندما نرى أن يسوع </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هو حقًا الله نفسه؟</a:t>
            </a:r>
            <a:endParaRPr lang="en-US" sz="4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cstate="print">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cstate="print">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rtl="1" eaLnBrk="1" hangingPunct="1">
              <a:defRPr/>
            </a:pPr>
            <a:r>
              <a:rPr lang="ar-JO"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الأعمى الحقيقي</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830" b="1594"/>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algn="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الرجل الأعمى يرى</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من هو الرجل</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effectLst>
                  <a:outerShdw blurRad="38100" dist="38100" dir="2700000" algn="tl">
                    <a:srgbClr val="000080"/>
                  </a:outerShdw>
                </a:effectLst>
              </a:rPr>
              <a:t>الأعمى الحقيقي؟</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197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رجل</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يدعى يسوع (7)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085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نبي</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(17)</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5973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رجل </a:t>
            </a:r>
            <a:r>
              <a:rPr kumimoji="0" lang="ar-JO" altLang="en-US" sz="4400" b="1" i="0" u="none" strike="noStrike" kern="1200" cap="none" spc="0" normalizeH="0" baseline="0" noProof="0" dirty="0">
                <a:ln>
                  <a:noFill/>
                </a:ln>
                <a:solidFill>
                  <a:srgbClr val="FFFF00"/>
                </a:solidFill>
                <a:effectLst>
                  <a:outerShdw blurRad="38100" dist="38100" dir="2700000" algn="tl">
                    <a:srgbClr val="000080"/>
                  </a:outerShdw>
                </a:effectLst>
                <a:uLnTx/>
                <a:uFillTx/>
              </a:rPr>
              <a:t>من الله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(33)</a:t>
            </a:r>
            <a:r>
              <a:rPr kumimoji="0" lang="ar-SA"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88619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rPr>
              <a:t> </a:t>
            </a:r>
            <a:r>
              <a:rPr lang="ar-JO" altLang="en-US" b="1" dirty="0">
                <a:solidFill>
                  <a:srgbClr val="FFFF00"/>
                </a:solidFill>
                <a:effectLst>
                  <a:outerShdw blurRad="38100" dist="38100" dir="2700000" algn="tl">
                    <a:srgbClr val="000080"/>
                  </a:outerShdw>
                </a:effectLst>
              </a:rPr>
              <a:t>الله</a:t>
            </a:r>
            <a:r>
              <a:rPr lang="ar-JO" altLang="en-US" b="1" dirty="0">
                <a:solidFill>
                  <a:srgbClr val="FFFFFF"/>
                </a:solidFill>
                <a:effectLst>
                  <a:outerShdw blurRad="38100" dist="38100" dir="2700000" algn="tl">
                    <a:srgbClr val="000080"/>
                  </a:outerShdw>
                </a:effectLst>
              </a:rPr>
              <a:t>: يسوع المعبود (38)</a:t>
            </a:r>
            <a:r>
              <a:rPr lang="ar-SA" altLang="en-US" b="1" dirty="0">
                <a:solidFill>
                  <a:srgbClr val="FFFFFF"/>
                </a:solidFill>
                <a:effectLst>
                  <a:outerShdw blurRad="38100" dist="38100" dir="2700000" algn="tl">
                    <a:srgbClr val="000080"/>
                  </a:outerShdw>
                </a:effectLst>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p:spPr>
        <p:txBody>
          <a:bodyPr/>
          <a:lstStyle/>
          <a:p>
            <a:pPr algn="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b="1" dirty="0">
                <a:solidFill>
                  <a:srgbClr val="FFFFFF"/>
                </a:solidFill>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lvl="0"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 </a:t>
            </a:r>
            <a:r>
              <a:rPr lang="ar-JO" b="1" dirty="0"/>
              <a:t>يسوع </a:t>
            </a:r>
            <a:r>
              <a:rPr lang="ar-JO" b="1" dirty="0">
                <a:solidFill>
                  <a:srgbClr val="FFFF00"/>
                </a:solidFill>
              </a:rPr>
              <a:t>رجل محتال </a:t>
            </a:r>
            <a:r>
              <a:rPr lang="ar-JO" b="1" dirty="0"/>
              <a:t>(</a:t>
            </a:r>
            <a:r>
              <a:rPr lang="ar-SA" b="1" dirty="0"/>
              <a:t>15</a:t>
            </a:r>
            <a:r>
              <a:rPr lang="ar-JO" b="1" dirty="0"/>
              <a:t>، </a:t>
            </a:r>
            <a:r>
              <a:rPr lang="ar-SA" b="1" dirty="0"/>
              <a:t>18</a:t>
            </a:r>
            <a:r>
              <a:rPr lang="ar-JO" b="1" dirty="0"/>
              <a:t>)</a:t>
            </a:r>
            <a:r>
              <a:rPr lang="ar-SA" b="1" dirty="0"/>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a:t>
            </a:r>
            <a:r>
              <a:rPr kumimoji="0" lang="ar-JO" altLang="en-US" sz="4400" b="1" i="0" u="none" strike="noStrike" kern="1200" cap="none" spc="0" normalizeH="0" noProof="0" dirty="0">
                <a:ln>
                  <a:noFill/>
                </a:ln>
                <a:solidFill>
                  <a:srgbClr val="FFFFFF"/>
                </a:solidFill>
                <a:uLnTx/>
                <a:uFillTx/>
              </a:rPr>
              <a:t> </a:t>
            </a:r>
            <a:r>
              <a:rPr kumimoji="0" lang="ar-JO" altLang="en-US" sz="4400" b="1" i="0" u="none" strike="noStrike" kern="1200" cap="none" spc="0" normalizeH="0" noProof="0" dirty="0">
                <a:ln>
                  <a:noFill/>
                </a:ln>
                <a:solidFill>
                  <a:srgbClr val="FFFF00"/>
                </a:solidFill>
                <a:uLnTx/>
                <a:uFillTx/>
              </a:rPr>
              <a:t>كاسر السبت </a:t>
            </a:r>
            <a:r>
              <a:rPr kumimoji="0" lang="ar-JO" altLang="en-US" sz="4400" b="1" i="0" u="none" strike="noStrike" kern="1200" cap="none" spc="0" normalizeH="0" noProof="0" dirty="0">
                <a:ln>
                  <a:noFill/>
                </a:ln>
                <a:solidFill>
                  <a:srgbClr val="FFFFFF"/>
                </a:solidFill>
                <a:uLnTx/>
                <a:uFillTx/>
              </a:rPr>
              <a:t>(16)</a:t>
            </a:r>
            <a:r>
              <a:rPr kumimoji="0" lang="ar-SA" altLang="en-US" sz="4400" b="1" i="0" u="none" strike="noStrike" kern="1200" cap="none" spc="0" normalizeH="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الرجل الأعمى </a:t>
            </a:r>
            <a:r>
              <a:rPr kumimoji="0" lang="ar-JO" altLang="en-US" sz="4400" b="1" i="0" u="none" strike="noStrike" kern="1200" cap="none" spc="0" normalizeH="0" baseline="0" noProof="0" dirty="0">
                <a:ln>
                  <a:noFill/>
                </a:ln>
                <a:solidFill>
                  <a:srgbClr val="FFFF00"/>
                </a:solidFill>
                <a:uLnTx/>
                <a:uFillTx/>
              </a:rPr>
              <a:t>مخدوع</a:t>
            </a:r>
            <a:r>
              <a:rPr kumimoji="0" lang="ar-JO" altLang="en-US" sz="4400" b="1" i="0" u="none" strike="noStrike" kern="1200" cap="none" spc="0" normalizeH="0" baseline="0" noProof="0" dirty="0">
                <a:ln>
                  <a:noFill/>
                </a:ln>
                <a:solidFill>
                  <a:srgbClr val="FFFFFF"/>
                </a:solidFill>
                <a:uLnTx/>
                <a:uFillTx/>
              </a:rPr>
              <a:t> (17)</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uLnTx/>
                <a:uFillTx/>
              </a:rPr>
              <a:t>سيشوه</a:t>
            </a:r>
            <a:r>
              <a:rPr kumimoji="0" lang="ar-JO" altLang="en-US" sz="4400" b="1" i="0" u="none" strike="noStrike" kern="1200" cap="none" spc="0" normalizeH="0" baseline="0" noProof="0" dirty="0">
                <a:ln>
                  <a:noFill/>
                </a:ln>
                <a:solidFill>
                  <a:srgbClr val="FFFF00"/>
                </a:solidFill>
                <a:uLnTx/>
                <a:uFillTx/>
              </a:rPr>
              <a:t> الوالدين </a:t>
            </a:r>
            <a:r>
              <a:rPr kumimoji="0" lang="ar-JO" altLang="en-US" sz="4400" b="1" i="0" u="none" strike="noStrike" kern="1200" cap="none" spc="0" normalizeH="0" baseline="0" noProof="0" dirty="0">
                <a:ln>
                  <a:noFill/>
                </a:ln>
                <a:uLnTx/>
                <a:uFillTx/>
              </a:rPr>
              <a:t>مصداقيته (19)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uLnTx/>
                <a:uFillTx/>
              </a:rPr>
              <a:t>التهديد</a:t>
            </a:r>
            <a:r>
              <a:rPr kumimoji="0" lang="ar-JO" altLang="en-US" sz="4400" b="1" i="0" u="none" strike="noStrike" kern="1200" cap="none" spc="0" normalizeH="0" baseline="0" noProof="0" dirty="0">
                <a:ln>
                  <a:noFill/>
                </a:ln>
                <a:solidFill>
                  <a:srgbClr val="FFFF00"/>
                </a:solidFill>
                <a:uLnTx/>
                <a:uFillTx/>
              </a:rPr>
              <a:t> بالحرمان </a:t>
            </a:r>
            <a:r>
              <a:rPr kumimoji="0" lang="ar-JO" altLang="en-US" sz="4400" b="1" i="0" u="none" strike="noStrike" kern="1200" cap="none" spc="0" normalizeH="0" baseline="0" noProof="0" dirty="0">
                <a:ln>
                  <a:noFill/>
                </a:ln>
                <a:uLnTx/>
                <a:uFillTx/>
              </a:rPr>
              <a:t>(22)</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لعنة </a:t>
            </a:r>
            <a:r>
              <a:rPr kumimoji="0" lang="ar-JO" altLang="en-US" sz="4400" b="1" i="0" u="none" strike="noStrike" kern="1200" cap="none" spc="0" normalizeH="0" baseline="0" noProof="0" dirty="0">
                <a:ln>
                  <a:noFill/>
                </a:ln>
                <a:uLnTx/>
                <a:uFillTx/>
              </a:rPr>
              <a:t>باسم الله (24أ)</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cstate="print">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algn="r" rtl="1" eaLnBrk="1" hangingPunct="1">
              <a:defRPr/>
            </a:pPr>
            <a:r>
              <a:rPr lang="ar-JO" b="1" dirty="0">
                <a:solidFill>
                  <a:schemeClr val="tx1"/>
                </a:solidFill>
                <a:effectLst/>
                <a:latin typeface="Arial" panose="020B0604020202020204" pitchFamily="34" charset="0"/>
                <a:cs typeface="Arial" panose="020B0604020202020204" pitchFamily="34" charset="0"/>
              </a:rPr>
              <a:t>الفريسيين عميان</a:t>
            </a:r>
            <a:endParaRPr lang="en-US" b="1" dirty="0">
              <a:solidFill>
                <a:schemeClr val="tx1"/>
              </a:solidFill>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من هو الرجل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uLnTx/>
                <a:uFillTx/>
              </a:rPr>
              <a:t>الأعمى الحقيقي؟</a:t>
            </a:r>
            <a:endParaRPr kumimoji="0" lang="en-US" altLang="en-US" sz="4400" b="1" i="0" u="none" strike="noStrike" kern="1200" cap="none" spc="0" normalizeH="0" baseline="0" noProof="0" dirty="0">
              <a:ln>
                <a:noFill/>
              </a:ln>
              <a:solidFill>
                <a:srgbClr val="FFFFFF"/>
              </a:solidFill>
              <a:uLnTx/>
              <a:uFillTx/>
            </a:endParaRP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خاطئ</a:t>
            </a:r>
            <a:r>
              <a:rPr kumimoji="0" lang="ar-JO" altLang="en-US" sz="4400" b="1" i="0" u="none" strike="noStrike" kern="1200" cap="none" spc="0" normalizeH="0" baseline="0" noProof="0" dirty="0">
                <a:ln>
                  <a:noFill/>
                </a:ln>
                <a:solidFill>
                  <a:srgbClr val="FFFFFF"/>
                </a:solidFill>
                <a:uLnTx/>
                <a:uFillTx/>
              </a:rPr>
              <a:t> (24ب)</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يسوع </a:t>
            </a:r>
            <a:r>
              <a:rPr kumimoji="0" lang="ar-JO" altLang="en-US" sz="4400" b="1" i="0" u="none" strike="noStrike" kern="1200" cap="none" spc="0" normalizeH="0" baseline="0" noProof="0" dirty="0">
                <a:ln>
                  <a:noFill/>
                </a:ln>
                <a:solidFill>
                  <a:srgbClr val="FFFF00"/>
                </a:solidFill>
                <a:uLnTx/>
                <a:uFillTx/>
              </a:rPr>
              <a:t>مخادع</a:t>
            </a:r>
            <a:r>
              <a:rPr kumimoji="0" lang="ar-JO" altLang="en-US" sz="4400" b="1" i="0" u="none" strike="noStrike" kern="1200" cap="none" spc="0" normalizeH="0" baseline="0" noProof="0" dirty="0">
                <a:ln>
                  <a:noFill/>
                </a:ln>
                <a:solidFill>
                  <a:srgbClr val="FFFFFF"/>
                </a:solidFill>
                <a:uLnTx/>
                <a:uFillTx/>
              </a:rPr>
              <a:t> (26)</a:t>
            </a:r>
            <a:r>
              <a:rPr kumimoji="0" lang="ar-SA" altLang="en-US" sz="4400" b="1" i="0" u="none" strike="noStrike" kern="1200" cap="none" spc="0" normalizeH="0" baseline="0" noProof="0" dirty="0">
                <a:ln>
                  <a:noFill/>
                </a:ln>
                <a:solidFill>
                  <a:srgbClr val="FFFFFF"/>
                </a:solidFill>
                <a:uLnTx/>
                <a:uFillTx/>
              </a:rPr>
              <a:t>.</a:t>
            </a:r>
            <a:endParaRPr kumimoji="0" lang="en-US" altLang="en-US" sz="4400" b="1" i="0" u="none" strike="noStrike" kern="1200" cap="none" spc="0" normalizeH="0" baseline="0" noProof="0" dirty="0">
              <a:ln>
                <a:noFill/>
              </a:ln>
              <a:solidFill>
                <a:srgbClr val="FFFFFF"/>
              </a:solidFill>
              <a:uLnTx/>
              <a:uFillTx/>
            </a:endParaRP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algn="r" defTabSz="914400" rtl="1" eaLnBrk="1" fontAlgn="base" hangingPunct="1">
              <a:spcBef>
                <a:spcPct val="0"/>
              </a:spcBef>
              <a:spcAft>
                <a:spcPct val="0"/>
              </a:spcAf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lang="ar-JO" altLang="en-US" b="1" dirty="0">
                <a:solidFill>
                  <a:srgbClr val="FFFFFF"/>
                </a:solidFill>
              </a:rPr>
              <a:t>الرجل الأعمى </a:t>
            </a:r>
            <a:r>
              <a:rPr lang="ar-JO" altLang="en-US" b="1" dirty="0">
                <a:solidFill>
                  <a:srgbClr val="FFFF00"/>
                </a:solidFill>
              </a:rPr>
              <a:t>مخدوع</a:t>
            </a:r>
            <a:r>
              <a:rPr lang="ar-JO" altLang="en-US" b="1" dirty="0">
                <a:solidFill>
                  <a:srgbClr val="FFFFFF"/>
                </a:solidFill>
              </a:rPr>
              <a:t> (26)</a:t>
            </a:r>
            <a:r>
              <a:rPr lang="ar-SA" altLang="en-US" b="1" dirty="0">
                <a:solidFill>
                  <a:srgbClr val="FFFFFF"/>
                </a:solidFill>
              </a:rPr>
              <a:t>.</a:t>
            </a:r>
            <a:endParaRPr lang="en-US" altLang="en-US" b="1" dirty="0">
              <a:solidFill>
                <a:srgbClr val="FFFFFF"/>
              </a:solidFill>
            </a:endParaRP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1" y="4465638"/>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لعن </a:t>
            </a:r>
            <a:r>
              <a:rPr kumimoji="0" lang="ar-JO" altLang="en-US" sz="4400" b="1" i="0" u="none" strike="noStrike" kern="1200" cap="none" spc="0" normalizeH="0" baseline="0" noProof="0" dirty="0">
                <a:ln>
                  <a:noFill/>
                </a:ln>
                <a:uLnTx/>
                <a:uFillTx/>
              </a:rPr>
              <a:t>الرجل الأعمى (28)</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1" y="524192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 </a:t>
            </a:r>
            <a:r>
              <a:rPr kumimoji="0" lang="ar-JO" altLang="en-US" sz="4400" b="1" i="0" u="none" strike="noStrike" kern="1200" cap="none" spc="0" normalizeH="0" baseline="0" noProof="0" dirty="0">
                <a:ln>
                  <a:noFill/>
                </a:ln>
                <a:solidFill>
                  <a:srgbClr val="FFFF00"/>
                </a:solidFill>
                <a:uLnTx/>
                <a:uFillTx/>
              </a:rPr>
              <a:t>كذب </a:t>
            </a:r>
            <a:r>
              <a:rPr kumimoji="0" lang="ar-JO" altLang="en-US" sz="4400" b="1" i="0" u="none" strike="noStrike" kern="1200" cap="none" spc="0" normalizeH="0" baseline="0" noProof="0" dirty="0">
                <a:ln>
                  <a:noFill/>
                </a:ln>
                <a:uLnTx/>
                <a:uFillTx/>
              </a:rPr>
              <a:t>حول أصل يسوع (29)</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1" y="60198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FF"/>
                </a:solidFill>
                <a:uLnTx/>
                <a:uFillTx/>
              </a:rPr>
              <a:t> </a:t>
            </a:r>
            <a:r>
              <a:rPr kumimoji="0" lang="ar-JO" altLang="en-US" sz="4400" b="1" i="0" u="none" strike="noStrike" kern="1200" cap="none" spc="0" normalizeH="0" baseline="0" noProof="0" dirty="0">
                <a:ln>
                  <a:noFill/>
                </a:ln>
                <a:solidFill>
                  <a:srgbClr val="FFFF00"/>
                </a:solidFill>
                <a:uLnTx/>
                <a:uFillTx/>
              </a:rPr>
              <a:t>حرمان </a:t>
            </a:r>
            <a:r>
              <a:rPr kumimoji="0" lang="ar-JO" altLang="en-US" sz="4400" b="1" i="0" u="none" strike="noStrike" kern="1200" cap="none" spc="0" normalizeH="0" baseline="0" noProof="0" dirty="0">
                <a:ln>
                  <a:noFill/>
                </a:ln>
                <a:uLnTx/>
                <a:uFillTx/>
              </a:rPr>
              <a:t>الرجل الأعمى (34)</a:t>
            </a:r>
            <a:r>
              <a:rPr kumimoji="0" lang="ar-SA" altLang="en-US" sz="4400" b="1" i="0" u="none" strike="noStrike" kern="1200" cap="none" spc="0" normalizeH="0" baseline="0" noProof="0" dirty="0">
                <a:ln>
                  <a:noFill/>
                </a:ln>
                <a:uLnTx/>
                <a:uFillTx/>
              </a:rPr>
              <a:t>.</a:t>
            </a:r>
            <a:endParaRPr kumimoji="0" lang="en-US" altLang="en-US" sz="4400" b="1" i="0" u="none" strike="noStrike" kern="1200" cap="none" spc="0" normalizeH="0" baseline="0" noProof="0" dirty="0">
              <a:ln>
                <a:noFill/>
              </a:ln>
              <a:uLnTx/>
              <a:uFillTx/>
            </a:endParaRP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يوحنا 9</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كيف يمكنك تجنب العمى الروحي؟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تجاوب بالإيمان لما </a:t>
            </a:r>
            <a:r>
              <a:rPr kumimoji="0" lang="ar-JO"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تعرفه</a:t>
            </a: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عن يسوع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26795718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هل لديك عمى ألوان؟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857250" marR="0" lvl="0" indent="-857250" algn="r" defTabSz="914400" rtl="1" eaLnBrk="1" fontAlgn="base" latinLnBrk="0" hangingPunct="1">
              <a:lnSpc>
                <a:spcPct val="100000"/>
              </a:lnSpc>
              <a:spcBef>
                <a:spcPct val="0"/>
              </a:spcBef>
              <a:spcAft>
                <a:spcPct val="0"/>
              </a:spcAft>
              <a:buClrTx/>
              <a:buSzTx/>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1. يسوع يجعل العمي يبصرون</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9637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4000" b="1" dirty="0">
                <a:solidFill>
                  <a:srgbClr val="FFFFFF"/>
                </a:solidFill>
                <a:effectLst>
                  <a:outerShdw blurRad="38100" dist="38100" dir="2700000" algn="tl">
                    <a:srgbClr val="000080"/>
                  </a:outerShdw>
                </a:effectLst>
              </a:rPr>
              <a:t>2. يغير يسوع حياة الناس</a:t>
            </a:r>
            <a:endParaRPr kumimoji="0" lang="en-US" altLang="en-US" sz="4000" b="1" i="0" u="none" strike="noStrike" kern="1200" cap="none" spc="0" normalizeH="0" baseline="0" noProof="0" dirty="0">
              <a:ln>
                <a:noFill/>
              </a:ln>
              <a:solidFill>
                <a:srgbClr val="FFFFFF"/>
              </a:solidFill>
              <a:effectLst>
                <a:outerShdw blurRad="38100" dist="38100" dir="2700000" algn="tl">
                  <a:srgbClr val="000080"/>
                </a:outerShdw>
              </a:effectLst>
              <a:uLnTx/>
              <a:uFillTx/>
            </a:endParaRP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3. يستحق يسوع العبادة كإله</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هيلن كيلر</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1880-1968</a:t>
            </a: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kumimoji="0" lang="en-US" sz="54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rtl="1" eaLnBrk="1" hangingPunct="1">
              <a:defRPr/>
            </a:pP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على كل من يريد الشفاء من العمى الروحي </a:t>
            </a:r>
            <a:b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 يؤمن بأن يسوع هو الله</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إعلان الحق</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 1-7</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algn="r"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1 رجل ولد أعمى</a:t>
            </a: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نحن عميان روحياً منذ الولادة ولهذا نحتاج إلى الولادة الثانية والتي يستطيع الله فقط أن يمنحها</a:t>
            </a:r>
            <a:endParaRPr lang="en-US" altLang="en-US" b="1" dirty="0">
              <a:effectLst/>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2-4أ  يا معلم من أخطأ ....؟ لكي تظهر أعمال الله فيه</a:t>
            </a:r>
            <a:endParaRPr lang="en-US" altLang="en-US" b="1" dirty="0">
              <a:solidFill>
                <a:srgbClr val="FFFF66"/>
              </a:solidFill>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قدرة المسيح على مداواة عمانا الروحي تظهر بأنه الله</a:t>
            </a:r>
            <a:endParaRPr lang="en-US" altLang="en-US" b="1" dirty="0">
              <a:effectLst/>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solidFill>
                  <a:srgbClr val="FFFF66"/>
                </a:solidFill>
                <a:effectLst/>
                <a:latin typeface="Arial" panose="020B0604020202020204" pitchFamily="34" charset="0"/>
                <a:cs typeface="Arial" panose="020B0604020202020204" pitchFamily="34" charset="0"/>
              </a:rPr>
              <a:t>9: 4ب-5  نهار وليل</a:t>
            </a:r>
            <a:endParaRPr lang="en-US" altLang="en-US" b="1" dirty="0">
              <a:solidFill>
                <a:srgbClr val="FFFF66"/>
              </a:solidFill>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أرسل من الله ليعمل لكن عمله توقف خلال صلبه - قيامته </a:t>
            </a:r>
            <a:endParaRPr lang="en-US" altLang="en-US" b="1" dirty="0">
              <a:effectLst/>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box(in)">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box(in)">
                                      <p:cBhvr>
                                        <p:cTn id="17" dur="500"/>
                                        <p:tgtEl>
                                          <p:spTgt spid="21507">
                                            <p:txEl>
                                              <p:pRg st="3" end="3"/>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21507">
                                            <p:txEl>
                                              <p:pRg st="4" end="4"/>
                                            </p:txEl>
                                          </p:spTgt>
                                        </p:tgtEl>
                                        <p:attrNameLst>
                                          <p:attrName>style.visibility</p:attrName>
                                        </p:attrNameLst>
                                      </p:cBhvr>
                                      <p:to>
                                        <p:strVal val="visible"/>
                                      </p:to>
                                    </p:set>
                                    <p:animEffect transition="in" filter="box(in)">
                                      <p:cBhvr>
                                        <p:cTn id="20" dur="500"/>
                                        <p:tgtEl>
                                          <p:spTgt spid="2150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1507">
                                            <p:txEl>
                                              <p:pRg st="6" end="6"/>
                                            </p:txEl>
                                          </p:spTgt>
                                        </p:tgtEl>
                                        <p:attrNameLst>
                                          <p:attrName>style.visibility</p:attrName>
                                        </p:attrNameLst>
                                      </p:cBhvr>
                                      <p:to>
                                        <p:strVal val="visible"/>
                                      </p:to>
                                    </p:set>
                                    <p:animEffect transition="in" filter="box(in)">
                                      <p:cBhvr>
                                        <p:cTn id="25" dur="500"/>
                                        <p:tgtEl>
                                          <p:spTgt spid="21507">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21507">
                                            <p:txEl>
                                              <p:pRg st="7" end="7"/>
                                            </p:txEl>
                                          </p:spTgt>
                                        </p:tgtEl>
                                        <p:attrNameLst>
                                          <p:attrName>style.visibility</p:attrName>
                                        </p:attrNameLst>
                                      </p:cBhvr>
                                      <p:to>
                                        <p:strVal val="visible"/>
                                      </p:to>
                                    </p:set>
                                    <p:animEffect transition="in" filter="box(in)">
                                      <p:cBhvr>
                                        <p:cTn id="28"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ar-JO" sz="5400" b="1" dirty="0">
                <a:solidFill>
                  <a:srgbClr val="FFFF00"/>
                </a:solidFill>
                <a:effectLst/>
                <a:latin typeface="Arial" panose="020B0604020202020204" pitchFamily="34" charset="0"/>
                <a:cs typeface="Arial" panose="020B0604020202020204" pitchFamily="34" charset="0"/>
              </a:rPr>
              <a:t>ألوهية المسيح</a:t>
            </a:r>
            <a:endParaRPr lang="en-US" sz="5400" b="1" dirty="0">
              <a:solidFill>
                <a:srgbClr val="FFFF00"/>
              </a:solidFill>
              <a:effectLst/>
              <a:latin typeface="Arial" panose="020B0604020202020204" pitchFamily="34" charset="0"/>
              <a:cs typeface="Arial" panose="020B0604020202020204" pitchFamily="34" charset="0"/>
            </a:endParaRP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algn="r"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6  الطين واللعاب</a:t>
            </a:r>
            <a:endParaRPr lang="en-US" altLang="en-US" b="1" dirty="0">
              <a:solidFill>
                <a:srgbClr val="FFFF00"/>
              </a:solidFill>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يؤمن إيريناوس بأن هذا العمل ليظهر يسوع بصفته الخالق (تك 2: 7)</a:t>
            </a:r>
            <a:endParaRPr lang="en-US" altLang="en-US" b="1" dirty="0">
              <a:effectLst/>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solidFill>
                  <a:srgbClr val="FFFF00"/>
                </a:solidFill>
                <a:effectLst/>
                <a:latin typeface="Arial" panose="020B0604020202020204" pitchFamily="34" charset="0"/>
                <a:cs typeface="Arial" panose="020B0604020202020204" pitchFamily="34" charset="0"/>
              </a:rPr>
              <a:t>9: 7  سلوام تعني مرسل</a:t>
            </a:r>
            <a:endParaRPr lang="en-US" altLang="en-US" b="1" dirty="0">
              <a:solidFill>
                <a:srgbClr val="FFFF00"/>
              </a:solidFill>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كان يسوع مرسلاً من الله</a:t>
            </a:r>
            <a:endParaRPr lang="en-US" altLang="en-US" b="1" dirty="0">
              <a:effectLst/>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b="1" dirty="0">
              <a:effectLst/>
              <a:latin typeface="Arial" panose="020B0604020202020204" pitchFamily="34" charset="0"/>
              <a:cs typeface="Arial" panose="020B0604020202020204" pitchFamily="34" charset="0"/>
            </a:endParaRPr>
          </a:p>
          <a:p>
            <a:pPr algn="r" eaLnBrk="1" hangingPunct="1">
              <a:lnSpc>
                <a:spcPct val="80000"/>
              </a:lnSpc>
              <a:buFont typeface="Wingdings" panose="05000000000000000000" pitchFamily="2" charset="2"/>
              <a:buNone/>
            </a:pPr>
            <a:r>
              <a:rPr lang="ar-JO" altLang="en-US" b="1" dirty="0">
                <a:effectLst/>
                <a:latin typeface="Arial" panose="020B0604020202020204" pitchFamily="34" charset="0"/>
                <a:cs typeface="Arial" panose="020B0604020202020204" pitchFamily="34" charset="0"/>
              </a:rPr>
              <a:t>يرمز الماء للروح القدس لهذا فالرجل الأعمى مولود من الماء والروح (3: 5)</a:t>
            </a:r>
            <a:endParaRPr lang="en-US" alt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ar-JO" altLang="en-US" sz="3600" b="1" dirty="0">
                <a:solidFill>
                  <a:schemeClr val="tx1"/>
                </a:solidFill>
                <a:latin typeface="Arial" panose="020B0604020202020204" pitchFamily="34" charset="0"/>
                <a:cs typeface="Arial" panose="020B0604020202020204" pitchFamily="34" charset="0"/>
              </a:rPr>
              <a:t>ما هو الحق في الأعداد 1-7؟</a:t>
            </a:r>
            <a:endParaRPr lang="en-US" altLang="en-US" sz="3600" dirty="0">
              <a:solidFill>
                <a:srgbClr val="FFFF66"/>
              </a:solidFill>
              <a:effectLst/>
              <a:latin typeface="Arial" panose="020B0604020202020204" pitchFamily="34" charset="0"/>
              <a:cs typeface="Arial" panose="020B060402020202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يسوع هو ابن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لأنه مرسل من الله </a:t>
            </a:r>
          </a:p>
          <a:p>
            <a:pPr algn="ctr" eaLnBrk="1" hangingPunct="1">
              <a:buFont typeface="Wingdings" panose="05000000000000000000" pitchFamily="2" charset="2"/>
              <a:buNone/>
            </a:pPr>
            <a:r>
              <a:rPr lang="ar-JO" altLang="en-US" sz="4000" b="1" dirty="0">
                <a:solidFill>
                  <a:srgbClr val="FFFF66"/>
                </a:solidFill>
                <a:effectLst/>
                <a:latin typeface="Arial" panose="020B0604020202020204" pitchFamily="34" charset="0"/>
                <a:cs typeface="Arial" panose="020B0604020202020204" pitchFamily="34" charset="0"/>
              </a:rPr>
              <a:t>ليعطي الحق الروحي للعميان</a:t>
            </a:r>
            <a:endParaRPr lang="en-US" altLang="en-US" sz="4400"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كان النور الحقيقي الذي ينير كل إنسان آتياً إلى العالم (1: 9)</a:t>
            </a: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800" b="1" dirty="0">
              <a:effectLst>
                <a:outerShdw blurRad="38100" dist="38100" dir="2700000" algn="tl">
                  <a:srgbClr val="000080"/>
                </a:outerShdw>
              </a:effectLst>
              <a:latin typeface="Arial" panose="020B0604020202020204" pitchFamily="34" charset="0"/>
              <a:cs typeface="Arial" panose="020B0604020202020204" pitchFamily="34" charset="0"/>
            </a:endParaRPr>
          </a:p>
          <a:p>
            <a:pPr algn="r" rtl="1" eaLnBrk="1" hangingPunct="1"/>
            <a:r>
              <a:rPr lang="ar-JO" altLang="en-US" sz="2800" b="1" dirty="0">
                <a:effectLst>
                  <a:outerShdw blurRad="38100" dist="38100" dir="2700000" algn="tl">
                    <a:srgbClr val="000080"/>
                  </a:outerShdw>
                </a:effectLst>
                <a:latin typeface="Arial" panose="020B0604020202020204" pitchFamily="34" charset="0"/>
                <a:cs typeface="Arial" panose="020B0604020202020204" pitchFamily="34" charset="0"/>
              </a:rPr>
              <a:t>الحق الحق أقول لك إن كان لا يولد من فوق لا يقدر أن يرى ملكوت الله (3: 3) </a:t>
            </a:r>
            <a:endParaRPr lang="en-US" altLang="en-US" sz="2800" dirty="0">
              <a:effectLst>
                <a:outerShdw blurRad="38100" dist="38100" dir="2700000" algn="tl">
                  <a:srgbClr val="000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2534">
                                            <p:txEl>
                                              <p:pRg st="1" end="1"/>
                                            </p:txEl>
                                          </p:spTgt>
                                        </p:tgtEl>
                                        <p:attrNameLst>
                                          <p:attrName>style.visibility</p:attrName>
                                        </p:attrNameLst>
                                      </p:cBhvr>
                                      <p:to>
                                        <p:strVal val="visible"/>
                                      </p:to>
                                    </p:set>
                                    <p:animEffect transition="in" filter="box(in)">
                                      <p:cBhvr>
                                        <p:cTn id="12" dur="500"/>
                                        <p:tgtEl>
                                          <p:spTgt spid="225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animEffect transition="in" filter="box(in)">
                                      <p:cBhvr>
                                        <p:cTn id="17" dur="500"/>
                                        <p:tgtEl>
                                          <p:spTgt spid="225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2534">
                                            <p:txEl>
                                              <p:pRg st="4" end="4"/>
                                            </p:txEl>
                                          </p:spTgt>
                                        </p:tgtEl>
                                        <p:attrNameLst>
                                          <p:attrName>style.visibility</p:attrName>
                                        </p:attrNameLst>
                                      </p:cBhvr>
                                      <p:to>
                                        <p:strVal val="visible"/>
                                      </p:to>
                                    </p:set>
                                    <p:animEffect transition="in" filter="diamond(in)">
                                      <p:cBhvr>
                                        <p:cTn id="22" dur="2000"/>
                                        <p:tgtEl>
                                          <p:spTgt spid="22534">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22534">
                                            <p:txEl>
                                              <p:pRg st="6" end="6"/>
                                            </p:txEl>
                                          </p:spTgt>
                                        </p:tgtEl>
                                        <p:attrNameLst>
                                          <p:attrName>style.visibility</p:attrName>
                                        </p:attrNameLst>
                                      </p:cBhvr>
                                      <p:to>
                                        <p:strVal val="visible"/>
                                      </p:to>
                                    </p:set>
                                    <p:animEffect transition="in" filter="diamond(in)">
                                      <p:cBhvr>
                                        <p:cTn id="25" dur="2000"/>
                                        <p:tgtEl>
                                          <p:spTgt spid="225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ar-JO" dirty="0">
                <a:solidFill>
                  <a:srgbClr val="FFFF00"/>
                </a:solidFill>
                <a:latin typeface="Arial" panose="020B0604020202020204" pitchFamily="34" charset="0"/>
                <a:cs typeface="Arial" panose="020B0604020202020204" pitchFamily="34" charset="0"/>
              </a:rPr>
              <a:t>القصد الأول</a:t>
            </a:r>
            <a:br>
              <a:rPr lang="en-US" dirty="0">
                <a:solidFill>
                  <a:srgbClr val="FFFF00"/>
                </a:solidFill>
                <a:latin typeface="Arial" panose="020B0604020202020204" pitchFamily="34" charset="0"/>
                <a:cs typeface="Arial" panose="020B0604020202020204" pitchFamily="34" charset="0"/>
              </a:rPr>
            </a:br>
            <a:r>
              <a:rPr lang="ar-JO" dirty="0">
                <a:solidFill>
                  <a:srgbClr val="FFFF00"/>
                </a:solidFill>
                <a:latin typeface="Arial" panose="020B0604020202020204" pitchFamily="34" charset="0"/>
                <a:cs typeface="Arial" panose="020B0604020202020204" pitchFamily="34" charset="0"/>
              </a:rPr>
              <a:t>شفى يسوع الرجل الأعمى</a:t>
            </a:r>
            <a:endParaRPr lang="en-US" dirty="0">
              <a:solidFill>
                <a:srgbClr val="FFFF00"/>
              </a:solidFill>
              <a:latin typeface="Arial" panose="020B0604020202020204" pitchFamily="34" charset="0"/>
              <a:cs typeface="Arial" panose="020B0604020202020204" pitchFamily="34" charset="0"/>
            </a:endParaRP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dirty="0">
              <a:solidFill>
                <a:srgbClr val="FFFF00"/>
              </a:solidFill>
              <a:latin typeface="Arial" panose="020B0604020202020204" pitchFamily="34" charset="0"/>
              <a:cs typeface="Arial" panose="020B0604020202020204" pitchFamily="34" charset="0"/>
            </a:endParaRPr>
          </a:p>
          <a:p>
            <a:pPr algn="ctr" eaLnBrk="1" hangingPunct="1">
              <a:buFont typeface="Wingdings" charset="2"/>
              <a:buNone/>
              <a:defRPr/>
            </a:pPr>
            <a:r>
              <a:rPr lang="ar-JO" sz="4800" b="1" dirty="0">
                <a:latin typeface="Arial" panose="020B0604020202020204" pitchFamily="34" charset="0"/>
                <a:cs typeface="Arial" panose="020B0604020202020204" pitchFamily="34" charset="0"/>
              </a:rPr>
              <a:t>إعلان العمى</a:t>
            </a:r>
            <a:endParaRPr lang="en-US" sz="4800" b="1" dirty="0">
              <a:latin typeface="Arial" panose="020B0604020202020204" pitchFamily="34" charset="0"/>
              <a:cs typeface="Arial" panose="020B0604020202020204" pitchFamily="34" charset="0"/>
            </a:endParaRPr>
          </a:p>
          <a:p>
            <a:pPr algn="ctr" eaLnBrk="1" hangingPunct="1">
              <a:buFont typeface="Wingdings" charset="2"/>
              <a:buNone/>
              <a:defRPr/>
            </a:pPr>
            <a:r>
              <a:rPr lang="ar-JO" sz="4800" dirty="0">
                <a:latin typeface="Arial" panose="020B0604020202020204" pitchFamily="34" charset="0"/>
                <a:cs typeface="Arial" panose="020B0604020202020204" pitchFamily="34" charset="0"/>
              </a:rPr>
              <a:t>9: 8-34</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algn="ctr" rtl="1" eaLnBrk="1" hangingPunct="1"/>
            <a:r>
              <a:rPr lang="ar-JO" altLang="en-US" b="1" dirty="0">
                <a:solidFill>
                  <a:srgbClr val="FFFF00"/>
                </a:solidFill>
                <a:latin typeface="Arial" panose="020B0604020202020204" pitchFamily="34" charset="0"/>
                <a:cs typeface="Arial" panose="020B0604020202020204" pitchFamily="34" charset="0"/>
              </a:rPr>
              <a:t>من الذي كان أعمى بالحقيقة؟</a:t>
            </a:r>
            <a:endParaRPr lang="en-US" altLang="en-US" b="1" dirty="0">
              <a:solidFill>
                <a:schemeClr val="tx1"/>
              </a:solidFill>
              <a:latin typeface="Arial" panose="020B0604020202020204" pitchFamily="34" charset="0"/>
              <a:cs typeface="Arial" panose="020B0604020202020204" pitchFamily="34" charset="0"/>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579427" y="2743200"/>
            <a:ext cx="60311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800" b="1" dirty="0"/>
              <a:t>الفريسيين؟</a:t>
            </a:r>
            <a:r>
              <a:rPr lang="ar-JO" altLang="en-US" sz="2800" b="1" dirty="0">
                <a:solidFill>
                  <a:srgbClr val="FF0000"/>
                </a:solidFill>
              </a:rPr>
              <a:t> </a:t>
            </a:r>
            <a:r>
              <a:rPr lang="ar-JO" altLang="en-US" sz="2800" b="1" dirty="0">
                <a:solidFill>
                  <a:schemeClr val="accent6">
                    <a:lumMod val="75000"/>
                  </a:schemeClr>
                </a:solidFill>
              </a:rPr>
              <a:t>أم</a:t>
            </a:r>
            <a:r>
              <a:rPr lang="ar-JO" altLang="en-US" sz="2800" b="1" dirty="0">
                <a:solidFill>
                  <a:srgbClr val="FF0000"/>
                </a:solidFill>
              </a:rPr>
              <a:t> الرجل الأعمى؟</a:t>
            </a:r>
            <a:endParaRPr kumimoji="0" lang="en-US" altLang="en-US" sz="2800" b="1" i="0" u="none" strike="noStrike" kern="1200" cap="none" spc="0" normalizeH="0" baseline="0" noProof="0" dirty="0">
              <a:ln>
                <a:noFill/>
              </a:ln>
              <a:solidFill>
                <a:srgbClr val="FF0000"/>
              </a:solidFill>
              <a:effectLst/>
              <a:uLnTx/>
              <a:uFillTx/>
            </a:endParaRP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algn="ctr" eaLnBrk="1" hangingPunct="1"/>
            <a:r>
              <a:rPr lang="ar-JO" altLang="en-US" sz="3800" b="1" dirty="0">
                <a:solidFill>
                  <a:srgbClr val="FFFF66"/>
                </a:solidFill>
                <a:latin typeface="Arial" panose="020B0604020202020204" pitchFamily="34" charset="0"/>
                <a:cs typeface="Arial" panose="020B0604020202020204" pitchFamily="34" charset="0"/>
              </a:rPr>
              <a:t>خطوات في إيمان الرجل الأعمى</a:t>
            </a:r>
            <a:endParaRPr lang="en-US" altLang="en-US" dirty="0">
              <a:solidFill>
                <a:srgbClr val="FFFF99"/>
              </a:solidFill>
              <a:latin typeface="Arial" panose="020B0604020202020204" pitchFamily="34" charset="0"/>
              <a:cs typeface="Arial" panose="020B0604020202020204" pitchFamily="34" charset="0"/>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155743" cy="4419600"/>
          </a:xfrm>
        </p:spPr>
        <p:txBody>
          <a:bodyPr/>
          <a:lstStyle/>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من قبل جيرانه (8-12)</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الأعمى ووالدية من قبل الفريسيين (13-23)</a:t>
            </a:r>
            <a:endParaRPr lang="en-US" altLang="en-US" sz="2400" b="1" dirty="0">
              <a:solidFill>
                <a:schemeClr val="folHlink"/>
              </a:solidFill>
              <a:latin typeface="Arial" panose="020B0604020202020204" pitchFamily="34" charset="0"/>
              <a:cs typeface="Arial" panose="020B0604020202020204" pitchFamily="34" charset="0"/>
            </a:endParaRPr>
          </a:p>
          <a:p>
            <a:pPr eaLnBrk="1" hangingPunct="1">
              <a:buNone/>
            </a:pPr>
            <a:endParaRPr lang="en-US" altLang="en-US" sz="2400" b="1" dirty="0">
              <a:solidFill>
                <a:schemeClr val="folHlink"/>
              </a:solidFill>
              <a:latin typeface="Arial" panose="020B0604020202020204" pitchFamily="34" charset="0"/>
              <a:cs typeface="Arial" panose="020B0604020202020204" pitchFamily="34" charset="0"/>
            </a:endParaRPr>
          </a:p>
          <a:p>
            <a:pPr algn="r" rtl="1" eaLnBrk="1" hangingPunct="1"/>
            <a:r>
              <a:rPr lang="ar-JO" altLang="en-US" sz="2400" b="1" dirty="0">
                <a:solidFill>
                  <a:schemeClr val="folHlink"/>
                </a:solidFill>
                <a:latin typeface="Arial" panose="020B0604020202020204" pitchFamily="34" charset="0"/>
                <a:cs typeface="Arial" panose="020B0604020202020204" pitchFamily="34" charset="0"/>
              </a:rPr>
              <a:t>تم استجواب الرجل من قبل الفريسيين ثانية (24-34)</a:t>
            </a:r>
            <a:endParaRPr lang="en-US" altLang="en-US" sz="2400" b="1" dirty="0">
              <a:solidFill>
                <a:schemeClr val="folHlink"/>
              </a:solidFill>
              <a:latin typeface="Arial" panose="020B0604020202020204" pitchFamily="34" charset="0"/>
              <a:cs typeface="Arial" panose="020B0604020202020204" pitchFamily="34" charset="0"/>
            </a:endParaRP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الرجل الذي يدعى يسوع (11)</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Clr>
                <a:schemeClr val="tx1"/>
              </a:buClr>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إنه نبي (17)</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Blip>
                <a:blip r:embed="rId3"/>
              </a:buBlip>
            </a:pPr>
            <a:r>
              <a:rPr lang="ar-JO" altLang="en-US" sz="2000" b="1" dirty="0">
                <a:solidFill>
                  <a:srgbClr val="FF0000"/>
                </a:solidFill>
                <a:latin typeface="Arial" panose="020B0604020202020204" pitchFamily="34" charset="0"/>
                <a:cs typeface="Arial" panose="020B0604020202020204" pitchFamily="34" charset="0"/>
              </a:rPr>
              <a:t>سواء كان خاطئاً أم لا أنا لا أعلم لكني أعلم شيئاً واحداً أنني كنت أعمى ولكن الآن أبصر (25)</a:t>
            </a:r>
            <a:endParaRPr lang="en-US" altLang="en-US" sz="2000" b="1" dirty="0">
              <a:solidFill>
                <a:srgbClr val="FF0000"/>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endParaRPr lang="en-US" altLang="en-US" sz="2000" b="1" dirty="0">
              <a:solidFill>
                <a:srgbClr val="FF0000"/>
              </a:solidFill>
              <a:latin typeface="Arial" panose="020B0604020202020204" pitchFamily="34" charset="0"/>
              <a:cs typeface="Arial" panose="020B0604020202020204" pitchFamily="34" charset="0"/>
            </a:endParaRPr>
          </a:p>
          <a:p>
            <a:pPr algn="r" rtl="1" eaLnBrk="1" hangingPunct="1">
              <a:lnSpc>
                <a:spcPct val="90000"/>
              </a:lnSpc>
              <a:buClr>
                <a:schemeClr val="tx1"/>
              </a:buClr>
              <a:buFont typeface="Wingdings" panose="05000000000000000000" pitchFamily="2" charset="2"/>
              <a:buChar char="Ø"/>
            </a:pPr>
            <a:r>
              <a:rPr lang="ar-JO" altLang="en-US" sz="2000" b="1" dirty="0">
                <a:solidFill>
                  <a:srgbClr val="FF0000"/>
                </a:solidFill>
                <a:latin typeface="Arial" panose="020B0604020202020204" pitchFamily="34" charset="0"/>
                <a:cs typeface="Arial" panose="020B0604020202020204" pitchFamily="34" charset="0"/>
              </a:rPr>
              <a:t>إن لم يكن هذا الرجل من الله لما استطاع أن يفعل شيئاً (33)</a:t>
            </a:r>
            <a:endParaRPr lang="en-US" altLang="en-US" sz="2000" b="1" dirty="0">
              <a:solidFill>
                <a:srgbClr val="FF0000"/>
              </a:solidFill>
              <a:latin typeface="Arial" panose="020B0604020202020204" pitchFamily="34" charset="0"/>
              <a:cs typeface="Arial" panose="020B0604020202020204" pitchFamily="34" charset="0"/>
            </a:endParaRP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غير المؤمنون</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00"/>
                </a:solidFill>
                <a:uLnTx/>
                <a:uFillTx/>
                <a:cs typeface="Arial" panose="020B0604020202020204" pitchFamily="34" charset="0"/>
              </a:rPr>
              <a:t> في يوحنا 5-6</a:t>
            </a:r>
            <a:endParaRPr kumimoji="0" lang="en-US" altLang="en-US" sz="2800" b="1" u="none" strike="noStrike" kern="1200" cap="none" spc="0" normalizeH="0" baseline="0" noProof="0" dirty="0">
              <a:ln>
                <a:noFill/>
              </a:ln>
              <a:solidFill>
                <a:srgbClr val="FFFF00"/>
              </a:solidFill>
              <a:uLnTx/>
              <a:uFillTx/>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algn="ctr" rtl="1" eaLnBrk="1" hangingPunct="1"/>
            <a:r>
              <a:rPr lang="ar-JO" altLang="en-US" sz="3800" b="1" dirty="0">
                <a:solidFill>
                  <a:srgbClr val="FFFF66"/>
                </a:solidFill>
                <a:latin typeface="Arial" panose="020B0604020202020204" pitchFamily="34" charset="0"/>
                <a:cs typeface="Arial" panose="020B0604020202020204" pitchFamily="34" charset="0"/>
              </a:rPr>
              <a:t>خطوات في عدم إيمان الفريسيين</a:t>
            </a:r>
            <a:endParaRPr lang="en-US" altLang="en-US" dirty="0">
              <a:latin typeface="Arial" panose="020B0604020202020204" pitchFamily="34" charset="0"/>
              <a:cs typeface="Arial" panose="020B0604020202020204" pitchFamily="34" charset="0"/>
            </a:endParaRPr>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6666CC"/>
                </a:solidFill>
                <a:effectLst/>
                <a:uLnTx/>
                <a:uFillTx/>
              </a:rPr>
              <a:t>هذا الرجل ليس من الله (17)</a:t>
            </a:r>
            <a:endParaRPr kumimoji="0" lang="en-US" altLang="en-US" sz="2400" b="1" i="0" u="none" strike="noStrike" kern="1200" cap="none" spc="0" normalizeH="0" baseline="0" noProof="0" dirty="0">
              <a:ln>
                <a:noFill/>
              </a:ln>
              <a:solidFill>
                <a:srgbClr val="6666CC"/>
              </a:solidFill>
              <a:effectLst/>
              <a:uLnTx/>
              <a:uFillTx/>
            </a:endParaRP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2400" b="1" i="0" u="none" strike="noStrike" kern="1200" cap="none" spc="0" normalizeH="0" baseline="0" noProof="0" dirty="0">
                <a:ln>
                  <a:noFill/>
                </a:ln>
                <a:solidFill>
                  <a:srgbClr val="FF0000"/>
                </a:solidFill>
                <a:effectLst/>
                <a:uLnTx/>
                <a:uFillTx/>
              </a:rPr>
              <a:t>هذا الرجل خاطئ (25)</a:t>
            </a:r>
            <a:endParaRPr kumimoji="0" lang="en-US" altLang="en-US" sz="2400" b="1" i="0" u="none" strike="noStrike" kern="1200" cap="none" spc="0" normalizeH="0" baseline="0" noProof="0" dirty="0">
              <a:ln>
                <a:noFill/>
              </a:ln>
              <a:solidFill>
                <a:srgbClr val="FF0000"/>
              </a:solidFill>
              <a:effectLst/>
              <a:uLnTx/>
              <a:uFillTx/>
            </a:endParaRP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0000"/>
                </a:solidFill>
              </a:rPr>
              <a:t>أنتم تلاميذه أما نحن فتلاميذ موسى (29)</a:t>
            </a:r>
            <a:endParaRPr kumimoji="0" lang="en-US" altLang="en-US" sz="2400" b="1" i="0" u="none" strike="noStrike" kern="1200" cap="none" spc="0" normalizeH="0" baseline="0" noProof="0" dirty="0">
              <a:ln>
                <a:noFill/>
              </a:ln>
              <a:solidFill>
                <a:srgbClr val="000000"/>
              </a:solidFill>
              <a:effectLst/>
              <a:uLnTx/>
              <a:uFillTx/>
            </a:endParaRP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lang="ar-JO" altLang="en-US" sz="2400" b="1" dirty="0">
                <a:solidFill>
                  <a:srgbClr val="007301"/>
                </a:solidFill>
              </a:rPr>
              <a:t>أنت مولود بجملتك في الخطية وأنت تعلمنا (34)</a:t>
            </a:r>
            <a:endParaRPr kumimoji="0" lang="en-US" altLang="en-US" sz="2400" b="1" i="0" u="none" strike="noStrike" kern="1200" cap="none" spc="0" normalizeH="0" baseline="0" noProof="0" dirty="0">
              <a:ln>
                <a:noFill/>
              </a:ln>
              <a:solidFill>
                <a:srgbClr val="007301"/>
              </a:solidFill>
              <a:effectLst/>
              <a:uLnTx/>
              <a:uFillTx/>
            </a:endParaRP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تباينات</a:t>
            </a:r>
            <a:endParaRPr lang="en-US" altLang="en-US" dirty="0">
              <a:solidFill>
                <a:srgbClr val="FFFF00"/>
              </a:solidFill>
              <a:latin typeface="Arial" panose="020B0604020202020204" pitchFamily="34" charset="0"/>
              <a:cs typeface="Arial" panose="020B0604020202020204" pitchFamily="34" charset="0"/>
            </a:endParaRP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الرجل الأعمى</a:t>
            </a:r>
            <a:endParaRPr lang="en-US" altLang="en-US" sz="2400" b="1" u="sng" dirty="0">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لم يرى يسوع مطلقاً قبل شفاؤه</a:t>
            </a:r>
            <a:r>
              <a:rPr lang="en-US" altLang="en-US" sz="2400" b="1" dirty="0">
                <a:solidFill>
                  <a:srgbClr val="000099"/>
                </a:solidFill>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يعرف القليل عن الناموس الموسوي</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متسول</a:t>
            </a:r>
            <a:endParaRPr lang="en-US" altLang="en-US" sz="2400" b="1" dirty="0">
              <a:solidFill>
                <a:srgbClr val="000099"/>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استقبل الحق الروحي</a:t>
            </a:r>
          </a:p>
          <a:p>
            <a:pPr algn="ctr"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en-US"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البصر الروحي</a:t>
            </a:r>
            <a:r>
              <a:rPr lang="en-US" altLang="en-US" sz="2400" b="1" dirty="0">
                <a:solidFill>
                  <a:srgbClr val="FF0000"/>
                </a:solidFill>
                <a:latin typeface="Arial" panose="020B0604020202020204" pitchFamily="34" charset="0"/>
                <a:cs typeface="Arial" panose="020B0604020202020204" pitchFamily="34" charset="0"/>
              </a:rPr>
              <a: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ar-JO" altLang="en-US" sz="2400" b="1" u="sng" dirty="0">
                <a:latin typeface="Arial" panose="020B0604020202020204" pitchFamily="34" charset="0"/>
                <a:cs typeface="Arial" panose="020B0604020202020204" pitchFamily="34" charset="0"/>
              </a:rPr>
              <a:t>الفريسيين</a:t>
            </a:r>
            <a:r>
              <a:rPr lang="en-US" altLang="en-US" sz="2400" b="1" u="sng" dirty="0">
                <a:latin typeface="Arial" panose="020B0604020202020204" pitchFamily="34" charset="0"/>
                <a:cs typeface="Arial" panose="020B0604020202020204" pitchFamily="34" charset="0"/>
              </a:rPr>
              <a:t> </a:t>
            </a: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شهدوا تعاليم ومعجزات يسوع</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ادعوا معرفة كلمة الله</a:t>
            </a:r>
            <a:endParaRPr lang="en-US" altLang="en-US" sz="2400" b="1" dirty="0">
              <a:solidFill>
                <a:srgbClr val="000099"/>
              </a:solidFill>
              <a:latin typeface="Arial" panose="020B0604020202020204" pitchFamily="34" charset="0"/>
              <a:cs typeface="Arial" panose="020B0604020202020204" pitchFamily="34" charset="0"/>
            </a:endParaRPr>
          </a:p>
          <a:p>
            <a:pPr algn="r" rtl="1" eaLnBrk="1" hangingPunct="1"/>
            <a:r>
              <a:rPr lang="ar-JO" altLang="en-US" sz="2400" b="1" dirty="0">
                <a:solidFill>
                  <a:srgbClr val="000099"/>
                </a:solidFill>
                <a:latin typeface="Arial" panose="020B0604020202020204" pitchFamily="34" charset="0"/>
                <a:cs typeface="Arial" panose="020B0604020202020204" pitchFamily="34" charset="0"/>
              </a:rPr>
              <a:t>متدينين</a:t>
            </a:r>
            <a:endParaRPr lang="en-US" altLang="en-US" sz="2400" b="1" dirty="0">
              <a:solidFill>
                <a:srgbClr val="000099"/>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ar-JO" altLang="en-US" sz="2400" b="1" dirty="0">
                <a:solidFill>
                  <a:srgbClr val="FF0000"/>
                </a:solidFill>
                <a:latin typeface="Arial" panose="020B0604020202020204" pitchFamily="34" charset="0"/>
                <a:cs typeface="Arial" panose="020B0604020202020204" pitchFamily="34" charset="0"/>
              </a:rPr>
              <a:t>رفضوا الحق الروحي</a:t>
            </a:r>
          </a:p>
          <a:p>
            <a:pPr algn="ctr"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en-US" altLang="en-US" sz="2400" b="1" dirty="0">
                <a:solidFill>
                  <a:srgbClr val="FF0000"/>
                </a:solidFill>
                <a:latin typeface="Arial" panose="020B0604020202020204" pitchFamily="34" charset="0"/>
                <a:cs typeface="Arial" panose="020B0604020202020204" pitchFamily="34" charset="0"/>
              </a:rPr>
              <a:t>(</a:t>
            </a:r>
            <a:r>
              <a:rPr lang="ar-JO" altLang="en-US" sz="2400" b="1" dirty="0">
                <a:solidFill>
                  <a:srgbClr val="FF0000"/>
                </a:solidFill>
                <a:latin typeface="Arial" panose="020B0604020202020204" pitchFamily="34" charset="0"/>
                <a:cs typeface="Arial" panose="020B0604020202020204" pitchFamily="34" charset="0"/>
              </a:rPr>
              <a:t>العمى الروحي</a:t>
            </a:r>
            <a:r>
              <a:rPr lang="en-US" altLang="en-US" sz="2400" b="1" dirty="0">
                <a:solidFill>
                  <a:srgbClr val="FF0000"/>
                </a:solidFill>
                <a:latin typeface="Arial" panose="020B0604020202020204" pitchFamily="34" charset="0"/>
                <a:cs typeface="Arial" panose="020B0604020202020204" pitchFamily="34" charset="0"/>
              </a:rPr>
              <a:t>)</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5" end="5"/>
                                            </p:txEl>
                                          </p:spTgt>
                                        </p:tgtEl>
                                        <p:attrNameLst>
                                          <p:attrName>style.visibility</p:attrName>
                                        </p:attrNameLst>
                                      </p:cBhvr>
                                      <p:to>
                                        <p:strVal val="visible"/>
                                      </p:to>
                                    </p:set>
                                    <p:anim to="" calcmode="lin" valueType="num">
                                      <p:cBhvr>
                                        <p:cTn id="44" dur="1" fill="hold"/>
                                        <p:tgtEl>
                                          <p:spTgt spid="75780">
                                            <p:txEl>
                                              <p:pRg st="5" end="5"/>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5" end="5"/>
                                            </p:txEl>
                                          </p:spTgt>
                                        </p:tgtEl>
                                        <p:attrNameLst>
                                          <p:attrName>style.visibility</p:attrName>
                                        </p:attrNameLst>
                                      </p:cBhvr>
                                      <p:to>
                                        <p:strVal val="visible"/>
                                      </p:to>
                                    </p:set>
                                    <p:animEffect transition="in" filter="strips(downLeft)">
                                      <p:cBhvr>
                                        <p:cTn id="57" dur="500"/>
                                        <p:tgtEl>
                                          <p:spTgt spid="75781">
                                            <p:txEl>
                                              <p:pRg st="5" end="5"/>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algn="ctr" eaLnBrk="1" hangingPunct="1"/>
            <a:r>
              <a:rPr lang="ar-JO" altLang="en-US" dirty="0">
                <a:solidFill>
                  <a:srgbClr val="FFFF66"/>
                </a:solidFill>
                <a:latin typeface="Arial" panose="020B0604020202020204" pitchFamily="34" charset="0"/>
                <a:cs typeface="Arial" panose="020B0604020202020204" pitchFamily="34" charset="0"/>
              </a:rPr>
              <a:t>ما الذي سبب العمى؟</a:t>
            </a:r>
            <a:endParaRPr lang="en-US" altLang="en-US" dirty="0">
              <a:solidFill>
                <a:srgbClr val="FFFF66"/>
              </a:solidFill>
              <a:latin typeface="Arial" panose="020B0604020202020204" pitchFamily="34" charset="0"/>
              <a:cs typeface="Arial" panose="020B0604020202020204" pitchFamily="34" charset="0"/>
            </a:endParaRP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algn="r" rtl="1" eaLnBrk="1" hangingPunct="1">
              <a:lnSpc>
                <a:spcPct val="80000"/>
              </a:lnSpc>
            </a:pPr>
            <a:r>
              <a:rPr lang="ar-JO" altLang="en-US" sz="2800" dirty="0">
                <a:solidFill>
                  <a:srgbClr val="FF0000"/>
                </a:solidFill>
                <a:latin typeface="Arial" panose="020B0604020202020204" pitchFamily="34" charset="0"/>
                <a:cs typeface="Arial" panose="020B0604020202020204" pitchFamily="34" charset="0"/>
              </a:rPr>
              <a:t>قال أبواه هذا لأنهما كانا يخافان من اليهود لأن اليهود كانوا قد تعاهدوا أنه إن اعترف أحد بأنه المسيح يخرج من المجمع (22)</a:t>
            </a:r>
            <a:endParaRPr lang="en-US" altLang="en-US" sz="2800" dirty="0">
              <a:solidFill>
                <a:srgbClr val="FF0000"/>
              </a:solidFill>
              <a:latin typeface="Arial" panose="020B0604020202020204" pitchFamily="34" charset="0"/>
              <a:cs typeface="Arial" panose="020B0604020202020204" pitchFamily="34" charset="0"/>
            </a:endParaRPr>
          </a:p>
          <a:p>
            <a:pPr eaLnBrk="1" hangingPunct="1">
              <a:lnSpc>
                <a:spcPct val="80000"/>
              </a:lnSpc>
            </a:pPr>
            <a:endParaRPr lang="en-US" altLang="en-US" sz="2800" dirty="0">
              <a:solidFill>
                <a:srgbClr val="FF0000"/>
              </a:solidFill>
              <a:latin typeface="Arial" panose="020B0604020202020204" pitchFamily="34" charset="0"/>
              <a:cs typeface="Arial" panose="020B0604020202020204" pitchFamily="34" charset="0"/>
            </a:endParaRPr>
          </a:p>
          <a:p>
            <a:pPr algn="r" rtl="1" eaLnBrk="1" hangingPunct="1">
              <a:lnSpc>
                <a:spcPct val="80000"/>
              </a:lnSpc>
            </a:pPr>
            <a:r>
              <a:rPr lang="ar-JO" altLang="en-US" sz="2800" dirty="0">
                <a:solidFill>
                  <a:srgbClr val="FF0000"/>
                </a:solidFill>
                <a:latin typeface="Arial" panose="020B0604020202020204" pitchFamily="34" charset="0"/>
                <a:cs typeface="Arial" panose="020B0604020202020204" pitchFamily="34" charset="0"/>
              </a:rPr>
              <a:t>إن تركناه هكذا يؤمن الجميع به فيأتي الرومانيون ويأخذون موضعنا وأمتنا (يوحنا 11: 48)</a:t>
            </a:r>
            <a:endParaRPr lang="en-US" altLang="en-US" sz="2800" dirty="0">
              <a:solidFill>
                <a:srgbClr val="FF0000"/>
              </a:solidFill>
              <a:latin typeface="Arial" panose="020B0604020202020204" pitchFamily="34" charset="0"/>
              <a:cs typeface="Arial" panose="020B0604020202020204" pitchFamily="34" charset="0"/>
            </a:endParaRPr>
          </a:p>
          <a:p>
            <a:pPr eaLnBrk="1" hangingPunct="1">
              <a:lnSpc>
                <a:spcPct val="80000"/>
              </a:lnSpc>
              <a:buFont typeface="Wingdings" panose="05000000000000000000" pitchFamily="2" charset="2"/>
              <a:buNone/>
            </a:pPr>
            <a:endParaRPr lang="en-US" altLang="en-US" sz="2800" dirty="0">
              <a:solidFill>
                <a:srgbClr val="FF0000"/>
              </a:solidFill>
              <a:latin typeface="Arial" panose="020B0604020202020204" pitchFamily="34" charset="0"/>
              <a:cs typeface="Arial" panose="020B0604020202020204" pitchFamily="34" charset="0"/>
            </a:endParaRPr>
          </a:p>
          <a:p>
            <a:pPr algn="ctr" eaLnBrk="1" hangingPunct="1">
              <a:lnSpc>
                <a:spcPct val="80000"/>
              </a:lnSpc>
              <a:buFont typeface="Wingdings" panose="05000000000000000000" pitchFamily="2" charset="2"/>
              <a:buNone/>
            </a:pPr>
            <a:r>
              <a:rPr lang="en-US" altLang="en-US" sz="2800" dirty="0">
                <a:solidFill>
                  <a:srgbClr val="FF0000"/>
                </a:solidFill>
                <a:latin typeface="Arial" panose="020B0604020202020204" pitchFamily="34" charset="0"/>
                <a:cs typeface="Arial" panose="020B0604020202020204" pitchFamily="34" charset="0"/>
              </a:rPr>
              <a:t>  	</a:t>
            </a:r>
            <a:r>
              <a:rPr lang="ar-JO" altLang="en-US" sz="2800" dirty="0">
                <a:solidFill>
                  <a:srgbClr val="000099"/>
                </a:solidFill>
                <a:latin typeface="Arial" panose="020B0604020202020204" pitchFamily="34" charset="0"/>
                <a:cs typeface="Arial" panose="020B0604020202020204" pitchFamily="34" charset="0"/>
              </a:rPr>
              <a:t>السمعة، الكبرياء والثروة</a:t>
            </a:r>
            <a:br>
              <a:rPr lang="en-US" altLang="en-US" sz="2800" dirty="0">
                <a:solidFill>
                  <a:srgbClr val="000099"/>
                </a:solidFill>
                <a:latin typeface="Arial" panose="020B0604020202020204" pitchFamily="34" charset="0"/>
                <a:cs typeface="Arial" panose="020B0604020202020204" pitchFamily="34" charset="0"/>
              </a:rPr>
            </a:br>
            <a:r>
              <a:rPr lang="ar-JO" altLang="en-US" sz="2800" dirty="0">
                <a:solidFill>
                  <a:srgbClr val="000099"/>
                </a:solidFill>
                <a:latin typeface="Arial" panose="020B0604020202020204" pitchFamily="34" charset="0"/>
                <a:cs typeface="Arial" panose="020B0604020202020204" pitchFamily="34" charset="0"/>
              </a:rPr>
              <a:t>سببت عماهم الروحي</a:t>
            </a:r>
            <a:endParaRPr lang="en-US" altLang="en-US" sz="2800"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algn="ctr" eaLnBrk="1" hangingPunct="1"/>
            <a:r>
              <a:rPr lang="ar-JO" altLang="en-US" dirty="0">
                <a:solidFill>
                  <a:srgbClr val="FFFF00"/>
                </a:solidFill>
                <a:latin typeface="Arial" panose="020B0604020202020204" pitchFamily="34" charset="0"/>
                <a:cs typeface="Arial" panose="020B0604020202020204" pitchFamily="34" charset="0"/>
              </a:rPr>
              <a:t>عاش الفريسيون في الظلمة</a:t>
            </a:r>
            <a:endParaRPr lang="en-US" altLang="en-US" dirty="0">
              <a:solidFill>
                <a:srgbClr val="FFFF00"/>
              </a:solidFill>
              <a:latin typeface="Arial" panose="020B0604020202020204" pitchFamily="34" charset="0"/>
              <a:cs typeface="Arial" panose="020B0604020202020204" pitchFamily="34" charset="0"/>
            </a:endParaRP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dirty="0">
              <a:solidFill>
                <a:srgbClr val="FF0000"/>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ar-JO" altLang="en-US" b="1" dirty="0">
                <a:solidFill>
                  <a:srgbClr val="FF0000"/>
                </a:solidFill>
                <a:latin typeface="Arial" panose="020B0604020202020204" pitchFamily="34" charset="0"/>
                <a:cs typeface="Arial" panose="020B0604020202020204" pitchFamily="34" charset="0"/>
              </a:rPr>
              <a:t>إلى خاصته جاء وخاصته لم تقبله</a:t>
            </a:r>
            <a:endParaRPr lang="en-US" altLang="en-US" sz="2400" b="1" dirty="0">
              <a:solidFill>
                <a:srgbClr val="FF0000"/>
              </a:solidFill>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2400" b="1" dirty="0">
                <a:solidFill>
                  <a:srgbClr val="FF0000"/>
                </a:solidFill>
                <a:latin typeface="Arial" panose="020B0604020202020204" pitchFamily="34" charset="0"/>
                <a:cs typeface="Arial" panose="020B0604020202020204" pitchFamily="34" charset="0"/>
              </a:rPr>
              <a:t>                                    </a:t>
            </a:r>
            <a:r>
              <a:rPr lang="ar-JO" altLang="en-US" sz="2400" b="1" dirty="0">
                <a:solidFill>
                  <a:srgbClr val="000099"/>
                </a:solidFill>
                <a:latin typeface="Arial" panose="020B0604020202020204" pitchFamily="34" charset="0"/>
                <a:cs typeface="Arial" panose="020B0604020202020204" pitchFamily="34" charset="0"/>
              </a:rPr>
              <a:t>يوحنا 1: 11</a:t>
            </a:r>
            <a:endParaRPr lang="en-US" altLang="en-US" sz="2400" b="1" dirty="0">
              <a:solidFill>
                <a:srgbClr val="000099"/>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endParaRPr lang="en-US" altLang="en-US" sz="2400" b="1" dirty="0">
              <a:solidFill>
                <a:srgbClr val="000099"/>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ar-JO" altLang="en-US" b="1" dirty="0">
                <a:solidFill>
                  <a:srgbClr val="FF0000"/>
                </a:solidFill>
                <a:latin typeface="Arial" panose="020B0604020202020204" pitchFamily="34" charset="0"/>
                <a:cs typeface="Arial" panose="020B0604020202020204" pitchFamily="34" charset="0"/>
              </a:rPr>
              <a:t>لأن كل من يعمل السيآت يبغض النور ولا يأتي إلى النور لئلا توبخ أعماله</a:t>
            </a:r>
            <a:endParaRPr lang="en-US" altLang="en-US" sz="2400" b="1" dirty="0">
              <a:solidFill>
                <a:srgbClr val="FF0000"/>
              </a:solidFill>
              <a:latin typeface="Arial" panose="020B0604020202020204" pitchFamily="34" charset="0"/>
              <a:cs typeface="Arial" panose="020B0604020202020204" pitchFamily="34" charset="0"/>
            </a:endParaRPr>
          </a:p>
          <a:p>
            <a:pPr algn="ctr" eaLnBrk="1" hangingPunct="1">
              <a:buFont typeface="Wingdings" panose="05000000000000000000" pitchFamily="2" charset="2"/>
              <a:buNone/>
            </a:pPr>
            <a:r>
              <a:rPr lang="ar-JO" altLang="en-US" sz="2400" b="1" dirty="0">
                <a:solidFill>
                  <a:srgbClr val="000099"/>
                </a:solidFill>
                <a:latin typeface="Arial" panose="020B0604020202020204" pitchFamily="34" charset="0"/>
                <a:cs typeface="Arial" panose="020B0604020202020204" pitchFamily="34" charset="0"/>
              </a:rPr>
              <a:t>يوحنا 3: 20</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rtl="1" eaLnBrk="1" hangingPunct="1">
              <a:defRPr/>
            </a:pPr>
            <a:r>
              <a:rPr lang="ar-JO" dirty="0">
                <a:solidFill>
                  <a:srgbClr val="FFFF00"/>
                </a:solidFill>
                <a:latin typeface="Arial" panose="020B0604020202020204" pitchFamily="34" charset="0"/>
                <a:cs typeface="Arial" panose="020B0604020202020204" pitchFamily="34" charset="0"/>
              </a:rPr>
              <a:t>لماذا كانوا عمياناً؟</a:t>
            </a:r>
            <a:endParaRPr lang="en-US" dirty="0">
              <a:solidFill>
                <a:srgbClr val="FFFF00"/>
              </a:solidFill>
              <a:latin typeface="Arial" panose="020B0604020202020204" pitchFamily="34" charset="0"/>
              <a:cs typeface="Arial" panose="020B0604020202020204" pitchFamily="34" charset="0"/>
            </a:endParaRP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rtl="1" eaLnBrk="1" hangingPunct="1">
              <a:buFont typeface="Wingdings" charset="2"/>
              <a:buNone/>
              <a:defRPr/>
            </a:pPr>
            <a:r>
              <a:rPr lang="ar-JO" sz="3600" b="1" dirty="0">
                <a:latin typeface="Arial" panose="020B0604020202020204" pitchFamily="34" charset="0"/>
                <a:cs typeface="Arial" panose="020B0604020202020204" pitchFamily="34" charset="0"/>
              </a:rPr>
              <a:t>كان الفريسيون عميان روحياً لأنهم رفضوا شهادة الرجل الأعمى وألوهية المسيح</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النتيجة</a:t>
            </a:r>
            <a:endParaRPr kumimoji="0" lang="en-GB" sz="3600" b="0" i="0" u="none" strike="noStrike" kern="10" cap="none" spc="0" normalizeH="0" baseline="0" noProof="0" dirty="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endParaRP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r>
              <a:rPr lang="ar-JO" sz="3600" kern="10" noProof="0" dirty="0">
                <a:ln w="19050">
                  <a:solidFill>
                    <a:srgbClr val="99CCFF"/>
                  </a:solidFill>
                  <a:round/>
                  <a:headEnd/>
                  <a:tailEnd/>
                </a:ln>
                <a:solidFill>
                  <a:srgbClr val="0066CC"/>
                </a:solidFill>
                <a:effectLst>
                  <a:outerShdw dist="35921" dir="2700000" algn="ctr" rotWithShape="0">
                    <a:srgbClr val="990000">
                      <a:alpha val="74997"/>
                    </a:srgbClr>
                  </a:outerShdw>
                </a:effectLst>
                <a:latin typeface="Impact" panose="020B0806030902050204" pitchFamily="34" charset="0"/>
                <a:cs typeface="Arial" panose="020B0604020202020204" pitchFamily="34" charset="0"/>
              </a:rPr>
              <a:t>35-41</a:t>
            </a:r>
            <a:r>
              <a:rPr kumimoji="0" lang="en-GB"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a:t>
            </a:r>
          </a:p>
        </p:txBody>
      </p:sp>
    </p:spTree>
    <p:extLst>
      <p:ext uri="{BB962C8B-B14F-4D97-AF65-F5344CB8AC3E}">
        <p14:creationId xmlns:p14="http://schemas.microsoft.com/office/powerpoint/2010/main" val="1391896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للرجل الأعمى </a:t>
            </a:r>
            <a:r>
              <a:rPr lang="ar-JO" sz="2800" dirty="0">
                <a:latin typeface="Arial" panose="020B0604020202020204" pitchFamily="34" charset="0"/>
                <a:cs typeface="Arial" panose="020B0604020202020204" pitchFamily="34" charset="0"/>
              </a:rPr>
              <a:t>(35-38)</a:t>
            </a:r>
            <a:endParaRPr lang="en-US" sz="2800" dirty="0">
              <a:latin typeface="Arial" panose="020B0604020202020204" pitchFamily="34" charset="0"/>
              <a:cs typeface="Arial" panose="020B0604020202020204" pitchFamily="34" charset="0"/>
            </a:endParaRP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algn="r" rtl="1" eaLnBrk="1" hangingPunct="1"/>
            <a:r>
              <a:rPr lang="ar-JO" altLang="en-US" dirty="0">
                <a:solidFill>
                  <a:srgbClr val="FFFF00"/>
                </a:solidFill>
                <a:latin typeface="Arial" panose="020B0604020202020204" pitchFamily="34" charset="0"/>
                <a:cs typeface="Arial" panose="020B0604020202020204" pitchFamily="34" charset="0"/>
              </a:rPr>
              <a:t>استطاع الرجل الأعمى أن يرى ملكوت الله لأنه صار مولوداً ثانية</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r>
              <a:rPr lang="en-US" altLang="en-US" dirty="0">
                <a:solidFill>
                  <a:srgbClr val="FFFF00"/>
                </a:solidFill>
                <a:latin typeface="Arial" panose="020B0604020202020204" pitchFamily="34" charset="0"/>
                <a:cs typeface="Arial" panose="020B0604020202020204" pitchFamily="34" charset="0"/>
              </a:rPr>
              <a:t> </a:t>
            </a:r>
          </a:p>
          <a:p>
            <a:pPr algn="r" rtl="1" eaLnBrk="1" hangingPunct="1"/>
            <a:r>
              <a:rPr lang="ar-JO" altLang="en-US" dirty="0">
                <a:solidFill>
                  <a:srgbClr val="FFFF00"/>
                </a:solidFill>
                <a:latin typeface="Arial" panose="020B0604020202020204" pitchFamily="34" charset="0"/>
                <a:cs typeface="Arial" panose="020B0604020202020204" pitchFamily="34" charset="0"/>
              </a:rPr>
              <a:t>صار المتسول الأعمى ابناً 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r>
              <a:rPr lang="ar-JO" altLang="en-US" dirty="0">
                <a:solidFill>
                  <a:srgbClr val="FFFF00"/>
                </a:solidFill>
                <a:latin typeface="Arial" panose="020B0604020202020204" pitchFamily="34" charset="0"/>
                <a:cs typeface="Arial" panose="020B0604020202020204" pitchFamily="34" charset="0"/>
              </a:rPr>
              <a:t>عبد الرجل الأعمى ابن الله</a:t>
            </a: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endParaRPr lang="en-US" altLang="en-US" dirty="0">
              <a:solidFill>
                <a:srgbClr val="FFFF00"/>
              </a:solidFill>
              <a:latin typeface="Arial" panose="020B0604020202020204" pitchFamily="34" charset="0"/>
              <a:cs typeface="Arial" panose="020B0604020202020204" pitchFamily="34" charset="0"/>
            </a:endParaRPr>
          </a:p>
          <a:p>
            <a:pPr algn="r" rtl="1" eaLnBrk="1" hangingPunct="1">
              <a:buFont typeface="Wingdings" panose="05000000000000000000" pitchFamily="2" charset="2"/>
              <a:buNone/>
            </a:pP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النتيجة بالنسبة للفريسيين </a:t>
            </a:r>
            <a:r>
              <a:rPr lang="ar-JO" sz="2800" dirty="0">
                <a:latin typeface="Arial" panose="020B0604020202020204" pitchFamily="34" charset="0"/>
                <a:cs typeface="Arial" panose="020B0604020202020204" pitchFamily="34" charset="0"/>
              </a:rPr>
              <a:t>(39-41)</a:t>
            </a:r>
            <a:endParaRPr lang="en-US" sz="2800" dirty="0">
              <a:latin typeface="Arial" panose="020B0604020202020204" pitchFamily="34" charset="0"/>
              <a:cs typeface="Arial" panose="020B0604020202020204" pitchFamily="34" charset="0"/>
            </a:endParaRP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سوف يدان الفريسيين ويحاسبوا لأنهم رفضوا يسوع كابن الله بملء إرادتهم (39أ)</a:t>
            </a:r>
            <a:r>
              <a:rPr lang="en-US" altLang="en-US" dirty="0">
                <a:solidFill>
                  <a:srgbClr val="FFFF00"/>
                </a:solidFill>
                <a:latin typeface="Arial" panose="020B0604020202020204" pitchFamily="34" charset="0"/>
                <a:cs typeface="Arial" panose="020B0604020202020204" pitchFamily="34" charset="0"/>
              </a:rPr>
              <a:t> </a:t>
            </a: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انحطت قدرة الفريسيين على رؤية الحق الروحي (39ب)</a:t>
            </a:r>
            <a:endParaRPr lang="en-US" altLang="en-US" dirty="0">
              <a:solidFill>
                <a:srgbClr val="FFFF00"/>
              </a:solidFill>
              <a:latin typeface="Arial" panose="020B0604020202020204" pitchFamily="34" charset="0"/>
              <a:cs typeface="Arial" panose="020B0604020202020204" pitchFamily="34" charset="0"/>
            </a:endParaRPr>
          </a:p>
          <a:p>
            <a:pPr algn="ctr" rtl="1" eaLnBrk="1" hangingPunct="1">
              <a:lnSpc>
                <a:spcPct val="90000"/>
              </a:lnSpc>
            </a:pPr>
            <a:endParaRPr lang="en-US" altLang="en-US" dirty="0">
              <a:solidFill>
                <a:srgbClr val="FFFF00"/>
              </a:solidFill>
              <a:latin typeface="Arial" panose="020B0604020202020204" pitchFamily="34" charset="0"/>
              <a:cs typeface="Arial" panose="020B0604020202020204" pitchFamily="34" charset="0"/>
            </a:endParaRPr>
          </a:p>
          <a:p>
            <a:pPr algn="r" rtl="1" eaLnBrk="1" hangingPunct="1">
              <a:lnSpc>
                <a:spcPct val="90000"/>
              </a:lnSpc>
            </a:pPr>
            <a:r>
              <a:rPr lang="ar-JO" altLang="en-US" dirty="0">
                <a:solidFill>
                  <a:srgbClr val="FFFF00"/>
                </a:solidFill>
                <a:latin typeface="Arial" panose="020B0604020202020204" pitchFamily="34" charset="0"/>
                <a:cs typeface="Arial" panose="020B0604020202020204" pitchFamily="34" charset="0"/>
              </a:rPr>
              <a:t>استمر الفريسيون بحمل إثمهم عليهم (41ب)</a:t>
            </a:r>
            <a:endParaRPr lang="en-US" alt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rtl="1" eaLnBrk="1" hangingPunct="1">
              <a:defRPr/>
            </a:pPr>
            <a:r>
              <a:rPr lang="ar-JO" dirty="0">
                <a:latin typeface="Arial" panose="020B0604020202020204" pitchFamily="34" charset="0"/>
                <a:cs typeface="Arial" panose="020B0604020202020204" pitchFamily="34" charset="0"/>
              </a:rPr>
              <a:t>يوحنا 3: 17-18</a:t>
            </a:r>
            <a:endParaRPr lang="en-US" dirty="0">
              <a:latin typeface="Arial" panose="020B0604020202020204" pitchFamily="34" charset="0"/>
              <a:cs typeface="Arial" panose="020B0604020202020204" pitchFamily="34" charset="0"/>
            </a:endParaRP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rtl="1" eaLnBrk="1" hangingPunct="1">
              <a:lnSpc>
                <a:spcPct val="90000"/>
              </a:lnSpc>
              <a:buFont typeface="Wingdings" panose="05000000000000000000" pitchFamily="2" charset="2"/>
              <a:buNone/>
            </a:pPr>
            <a:r>
              <a:rPr lang="ar-JO" altLang="en-US" sz="5400" b="1" dirty="0">
                <a:effectLst/>
                <a:latin typeface="Arial" panose="020B0604020202020204" pitchFamily="34" charset="0"/>
                <a:cs typeface="Arial" panose="020B0604020202020204" pitchFamily="34" charset="0"/>
              </a:rPr>
              <a:t>لأنه لم يرسل الله ابنه إلى العالم ليدين العالم بل ليخلص به العالم الذي يؤمن به لا يدان والذي لا يؤمن قد دين لأنه لم يؤمن باسم ابن الله الوحيد</a:t>
            </a:r>
            <a:r>
              <a:rPr lang="ar-SA" altLang="en-US" sz="5400" b="1" dirty="0">
                <a:effectLst/>
                <a:latin typeface="Arial" panose="020B0604020202020204" pitchFamily="34" charset="0"/>
                <a:cs typeface="Arial" panose="020B0604020202020204" pitchFamily="34" charset="0"/>
              </a:rPr>
              <a:t>.</a:t>
            </a:r>
            <a:endParaRPr lang="en-US" altLang="en-US" sz="54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رسالة يوحنا</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يسوع هو الحق ... لهذا</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الذين </a:t>
            </a:r>
            <a:r>
              <a:rPr lang="ar-JO" altLang="en-US" sz="2800" b="1" u="sng" dirty="0">
                <a:solidFill>
                  <a:srgbClr val="000099"/>
                </a:solidFill>
              </a:rPr>
              <a:t>يؤمنون</a:t>
            </a:r>
            <a:r>
              <a:rPr lang="ar-JO" altLang="en-US" sz="2800" b="1" dirty="0">
                <a:solidFill>
                  <a:srgbClr val="000099"/>
                </a:solidFill>
              </a:rPr>
              <a:t> بيسوع يجب أن يعرفوا الحق والحق سوف </a:t>
            </a:r>
            <a:r>
              <a:rPr lang="ar-JO" altLang="en-US" sz="2800" b="1" u="sng" dirty="0">
                <a:solidFill>
                  <a:srgbClr val="000099"/>
                </a:solidFill>
              </a:rPr>
              <a:t>يحررهم</a:t>
            </a:r>
            <a:endParaRPr kumimoji="0" lang="en-US" altLang="en-US" sz="2800" b="1" i="0" u="sng"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dirty="0">
              <a:ln>
                <a:noFill/>
              </a:ln>
              <a:solidFill>
                <a:srgbClr val="000099"/>
              </a:solidFill>
              <a:effectLst/>
              <a:uLnTx/>
              <a:uFillTx/>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altLang="en-US" sz="2800" b="1" dirty="0">
                <a:solidFill>
                  <a:srgbClr val="000099"/>
                </a:solidFill>
              </a:rPr>
              <a:t>أما هؤلاء الذين </a:t>
            </a:r>
            <a:r>
              <a:rPr lang="ar-JO" altLang="en-US" sz="2800" b="1" u="sng" dirty="0">
                <a:solidFill>
                  <a:srgbClr val="000099"/>
                </a:solidFill>
              </a:rPr>
              <a:t>يرفضون</a:t>
            </a:r>
            <a:r>
              <a:rPr lang="ar-JO" altLang="en-US" sz="2800" b="1" dirty="0">
                <a:solidFill>
                  <a:srgbClr val="000099"/>
                </a:solidFill>
              </a:rPr>
              <a:t> يسوع باعتباره ابن الله سوف </a:t>
            </a:r>
            <a:r>
              <a:rPr lang="ar-JO" altLang="en-US" sz="2800" b="1" u="sng" dirty="0">
                <a:solidFill>
                  <a:srgbClr val="000099"/>
                </a:solidFill>
              </a:rPr>
              <a:t>يدانون</a:t>
            </a:r>
            <a:r>
              <a:rPr kumimoji="0" lang="en-US" altLang="en-US" sz="2800" b="1" i="0" u="none" strike="noStrike" kern="1200" cap="none" spc="0" normalizeH="0" baseline="0" noProof="0" dirty="0">
                <a:ln>
                  <a:noFill/>
                </a:ln>
                <a:solidFill>
                  <a:srgbClr val="000099"/>
                </a:solidFill>
                <a:effectLst/>
                <a:uLnTx/>
                <a:uFillTx/>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u="none" strike="noStrike" kern="1200" cap="none" spc="0" normalizeH="0" baseline="0" noProof="0">
              <a:ln>
                <a:noFill/>
              </a:ln>
              <a:solidFill>
                <a:srgbClr val="FFFFFF"/>
              </a:solidFill>
              <a:effectLst/>
              <a:uLnTx/>
              <a:uFillTx/>
              <a:cs typeface="Arial" panose="020B0604020202020204" pitchFamily="34" charset="0"/>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ar-JO" sz="4400" dirty="0">
                <a:solidFill>
                  <a:srgbClr val="000000"/>
                </a:solidFill>
                <a:latin typeface="Arial" panose="020B0604020202020204" pitchFamily="34" charset="0"/>
                <a:ea typeface="+mj-ea"/>
                <a:cs typeface="Arial" panose="020B0604020202020204" pitchFamily="34" charset="0"/>
              </a:rPr>
              <a:t>موضوعنا اليوم</a:t>
            </a:r>
            <a:endParaRPr lang="en-US" sz="4400" dirty="0">
              <a:solidFill>
                <a:srgbClr val="000000"/>
              </a:solidFill>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a:t>
            </a:r>
            <a:r>
              <a:rPr lang="ar-JO" sz="5400" b="1" kern="0" dirty="0">
                <a:solidFill>
                  <a:srgbClr val="FF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منقسمة</a:t>
            </a:r>
            <a:r>
              <a:rPr lang="ar-JO"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 بخصوص المسيح؟</a:t>
            </a:r>
            <a:endParaRPr lang="en-US" sz="5400" b="1" kern="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3 أسباب</a:t>
            </a:r>
            <a:endParaRPr kumimoji="0" lang="en-US" sz="5400" b="1"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algn="ctr" rtl="1" eaLnBrk="1" hangingPunct="1"/>
            <a:r>
              <a:rPr lang="ar-JO" altLang="en-US" dirty="0">
                <a:latin typeface="Arial" panose="020B0604020202020204" pitchFamily="34" charset="0"/>
                <a:ea typeface="ＭＳ Ｐゴシック" panose="020B0600070205080204" pitchFamily="34" charset="-128"/>
                <a:cs typeface="Arial" panose="020B0604020202020204" pitchFamily="34" charset="0"/>
              </a:rPr>
              <a:t>تطبيق</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لا نتبع خطوات الفريسيين العميان بكبريائهم، سمعتهم وثروتهم</a:t>
            </a:r>
          </a:p>
          <a:p>
            <a:pPr algn="ctr" rtl="1" eaLnBrk="1" hangingPunct="1">
              <a:buFontTx/>
              <a:buNone/>
            </a:pP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a:p>
            <a:pPr algn="ctr" rtl="1" eaLnBrk="1" hangingPunct="1">
              <a:buFontTx/>
              <a:buNone/>
            </a:pPr>
            <a:r>
              <a:rPr lang="ar-JO"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rPr>
              <a:t>دعونا نتبع مثال الرجل الأعمى الذي أطاع بتواضع وصدق كلمته</a:t>
            </a:r>
            <a:endParaRPr lang="en-US" altLang="en-US" b="1" dirty="0">
              <a:solidFill>
                <a:srgbClr val="000099"/>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66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الذي أنقذنا من سلطان الظلمة</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dirty="0">
                <a:solidFill>
                  <a:srgbClr val="FFFFFF"/>
                </a:solidFill>
                <a:latin typeface="Arial" panose="020B0604020202020204" pitchFamily="34" charset="0"/>
                <a:cs typeface="Arial" panose="020B0604020202020204" pitchFamily="34" charset="0"/>
              </a:rPr>
              <a:t>و نقلنا إلى ملكوت ابن محبته</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defTabSz="914400" rtl="1" eaLnBrk="1" fontAlgn="base" hangingPunct="1">
              <a:spcBef>
                <a:spcPct val="0"/>
              </a:spcBef>
              <a:spcAft>
                <a:spcPct val="0"/>
              </a:spcAft>
              <a:defRPr/>
            </a:pPr>
            <a:r>
              <a:rPr lang="ar-JO" altLang="en-US" sz="3600" b="1" baseline="30000" dirty="0">
                <a:solidFill>
                  <a:srgbClr val="FFFFFF"/>
                </a:solidFill>
                <a:latin typeface="Arial" panose="020B0604020202020204" pitchFamily="34" charset="0"/>
                <a:cs typeface="Arial" panose="020B0604020202020204" pitchFamily="34" charset="0"/>
              </a:rPr>
              <a:t>14</a:t>
            </a:r>
            <a:r>
              <a:rPr lang="ar-JO" altLang="en-US" sz="3600" b="1" dirty="0">
                <a:solidFill>
                  <a:srgbClr val="FFFFFF"/>
                </a:solidFill>
                <a:latin typeface="Arial" panose="020B0604020202020204" pitchFamily="34" charset="0"/>
                <a:cs typeface="Arial" panose="020B0604020202020204" pitchFamily="34" charset="0"/>
              </a:rPr>
              <a:t> الذي لنا فيه الفداء بدمه غفران الخطايا</a:t>
            </a:r>
            <a:r>
              <a:rPr lang="en-US" altLang="en-US" sz="3600" b="1" baseline="30000" dirty="0">
                <a:solidFill>
                  <a:srgbClr val="FFFFFF"/>
                </a:solidFill>
                <a:latin typeface="Arial" panose="020B0604020202020204" pitchFamily="34" charset="0"/>
                <a:cs typeface="Arial" panose="020B0604020202020204" pitchFamily="34" charset="0"/>
              </a:rPr>
              <a:t> </a:t>
            </a:r>
          </a:p>
          <a:p>
            <a:pPr algn="ctr" defTabSz="914400" rtl="1" eaLnBrk="1" fontAlgn="base" hangingPunct="1">
              <a:spcBef>
                <a:spcPct val="0"/>
              </a:spcBef>
              <a:spcAft>
                <a:spcPct val="0"/>
              </a:spcAft>
              <a:defRPr/>
            </a:pPr>
            <a:r>
              <a:rPr lang="ar-SA" altLang="en-US" sz="3600" b="1" dirty="0">
                <a:solidFill>
                  <a:srgbClr val="FFFFFF"/>
                </a:solidFill>
                <a:latin typeface="Arial" panose="020B0604020202020204" pitchFamily="34" charset="0"/>
                <a:cs typeface="Arial" panose="020B0604020202020204" pitchFamily="34" charset="0"/>
              </a:rPr>
              <a:t>(</a:t>
            </a:r>
            <a:r>
              <a:rPr lang="ar-JO" altLang="en-US" sz="3600" b="1" dirty="0" err="1">
                <a:solidFill>
                  <a:srgbClr val="FFFFFF"/>
                </a:solidFill>
                <a:latin typeface="Arial" panose="020B0604020202020204" pitchFamily="34" charset="0"/>
                <a:cs typeface="Arial" panose="020B0604020202020204" pitchFamily="34" charset="0"/>
              </a:rPr>
              <a:t>كو</a:t>
            </a:r>
            <a:r>
              <a:rPr lang="ar-JO" altLang="en-US" sz="3600" b="1" dirty="0">
                <a:solidFill>
                  <a:srgbClr val="FFFFFF"/>
                </a:solidFill>
                <a:latin typeface="Arial" panose="020B0604020202020204" pitchFamily="34" charset="0"/>
                <a:cs typeface="Arial" panose="020B0604020202020204" pitchFamily="34" charset="0"/>
              </a:rPr>
              <a:t> 1: 13-14</a:t>
            </a:r>
            <a:r>
              <a:rPr lang="ar-SA" altLang="en-US" sz="3600" b="1" dirty="0">
                <a:solidFill>
                  <a:srgbClr val="FFFFFF"/>
                </a:solidFill>
                <a:latin typeface="Arial" panose="020B0604020202020204" pitchFamily="34" charset="0"/>
                <a:cs typeface="Arial" panose="020B0604020202020204" pitchFamily="34" charset="0"/>
              </a:rPr>
              <a:t>)</a:t>
            </a:r>
            <a:endParaRPr lang="en-US" alt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ح. صراع حول الراعي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1-21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أعلن المسيح أن بقية قليلة من إسرائيل تبعته باعتباره الراعي الحقيقي، الصالح، الوحيد والمطيع وهم قاموا</a:t>
            </a:r>
            <a:r>
              <a:rPr kumimoji="0" lang="ar-JO" sz="3200" b="1" u="none" strike="noStrike" kern="0" cap="none" spc="0" normalizeH="0" noProof="0" dirty="0">
                <a:ln>
                  <a:noFill/>
                </a:ln>
                <a:solidFill>
                  <a:srgbClr val="FFFFFF"/>
                </a:solidFill>
                <a:effectLst>
                  <a:glow rad="228600">
                    <a:srgbClr val="220011"/>
                  </a:glow>
                </a:effectLst>
                <a:uLnTx/>
                <a:uFillTx/>
                <a:latin typeface="Arial"/>
                <a:ea typeface="ＭＳ Ｐゴシック" charset="0"/>
                <a:cs typeface="Arial"/>
              </a:rPr>
              <a:t> بدعوة من تبعوا الفريسيين كمعلمين كذبة له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pPr rtl="1"/>
            <a:r>
              <a:rPr lang="ar-JO" altLang="en-US" sz="4000" dirty="0">
                <a:latin typeface="Arial" panose="020B0604020202020204" pitchFamily="34" charset="0"/>
              </a:rPr>
              <a:t>لمن أو ماذا تستمع؟</a:t>
            </a:r>
            <a:endParaRPr lang="en-US" altLang="en-US" sz="4000" dirty="0">
              <a:latin typeface="Arial" panose="020B0604020202020204" pitchFamily="34" charset="0"/>
            </a:endParaRP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pPr algn="r" rtl="1"/>
            <a:endParaRPr lang="en-SG" altLang="en-US" dirty="0"/>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pPr rtl="1"/>
            <a:r>
              <a:rPr lang="ar-JO" altLang="en-US" sz="4000" dirty="0">
                <a:latin typeface="Arial" panose="020B0604020202020204" pitchFamily="34" charset="0"/>
              </a:rPr>
              <a:t>كيف ينظر يسوع إلى الخراف؟</a:t>
            </a:r>
            <a:endParaRPr lang="en-US" altLang="en-US" sz="4000" dirty="0">
              <a:latin typeface="Arial" panose="020B0604020202020204" pitchFamily="34" charset="0"/>
            </a:endParaRP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rtl="1"/>
            <a:r>
              <a:rPr lang="ar-SA" sz="2800" b="1" dirty="0">
                <a:solidFill>
                  <a:schemeClr val="bg1"/>
                </a:solidFill>
                <a:latin typeface="Arial" panose="020B0604020202020204" pitchFamily="34" charset="0"/>
                <a:cs typeface="Arial" panose="020B0604020202020204" pitchFamily="34" charset="0"/>
              </a:rPr>
              <a:t>يوحنا 10 : 4</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وَمَتَى أَخْرَجَ خِرَافَهُ الْخَاصَّةَ يَذْهَبُ أَمَامَهَا وَالْخِرَافُ تَتْبَعُهُ لأَنَّهَا تَعْرِفُ صَوْتَهُ.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122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037920-1D9F-3325-58FF-76315BF8D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0"/>
            <a:ext cx="9144000" cy="1251856"/>
          </a:xfrm>
          <a:solidFill>
            <a:schemeClr val="tx1"/>
          </a:solidFill>
        </p:spPr>
        <p:txBody>
          <a:bodyPr>
            <a:noAutofit/>
          </a:bodyPr>
          <a:lstStyle/>
          <a:p>
            <a:pPr algn="ctr"/>
            <a:r>
              <a:rPr lang="ar-SA" sz="2800" b="1" dirty="0">
                <a:solidFill>
                  <a:schemeClr val="bg1"/>
                </a:solidFill>
                <a:latin typeface="Arial" panose="020B0604020202020204" pitchFamily="34" charset="0"/>
                <a:cs typeface="Arial" panose="020B0604020202020204" pitchFamily="34" charset="0"/>
              </a:rPr>
              <a:t>يوحنا 10 : 7</a:t>
            </a:r>
            <a:br>
              <a:rPr lang="ar-SA" sz="2800" b="1" dirty="0">
                <a:solidFill>
                  <a:schemeClr val="bg1"/>
                </a:solidFill>
                <a:latin typeface="Arial" panose="020B0604020202020204" pitchFamily="34" charset="0"/>
                <a:cs typeface="Arial" panose="020B0604020202020204" pitchFamily="34" charset="0"/>
              </a:rPr>
            </a:br>
            <a:r>
              <a:rPr lang="ar-SA" sz="2800" b="1" dirty="0">
                <a:solidFill>
                  <a:schemeClr val="bg1"/>
                </a:solidFill>
                <a:latin typeface="Arial" panose="020B0604020202020204" pitchFamily="34" charset="0"/>
                <a:cs typeface="Arial" panose="020B0604020202020204" pitchFamily="34" charset="0"/>
              </a:rPr>
              <a:t>فَقَالَ لَهُمْ يَسُوعُ أَيْضاً: «الْحَقَّ الْحَقَّ أَقُولُ لَكُمْ: إِنِّي أَنَا بَابُ الْخِرَافِ. </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55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dirty="0">
              <a:latin typeface="Arial" panose="020B0604020202020204" pitchFamily="34" charset="0"/>
            </a:endParaRPr>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dirty="0">
              <a:latin typeface="Arial" panose="020B0604020202020204" pitchFamily="34" charset="0"/>
            </a:endParaRPr>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566610"/>
          </a:xfrm>
        </p:spPr>
        <p:txBody>
          <a:bodyPr/>
          <a:lstStyle/>
          <a:p>
            <a:pPr algn="r" rtl="1"/>
            <a:r>
              <a:rPr lang="ar-JO" altLang="en-US" sz="3600" dirty="0"/>
              <a:t>سي.إس. لويس، المسيحية المجردة، 55-56</a:t>
            </a:r>
            <a:endParaRPr lang="en-US" altLang="en-US" sz="3600"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033590"/>
            <a:ext cx="8229600" cy="5257800"/>
          </a:xfrm>
        </p:spPr>
        <p:txBody>
          <a:bodyPr/>
          <a:lstStyle/>
          <a:p>
            <a:pPr algn="r" rtl="1">
              <a:lnSpc>
                <a:spcPct val="80000"/>
              </a:lnSpc>
              <a:buFont typeface="Wingdings" pitchFamily="2" charset="2"/>
              <a:buNone/>
            </a:pPr>
            <a:r>
              <a:rPr lang="ar-JO" altLang="en-US" dirty="0">
                <a:latin typeface="Arial" panose="020B0604020202020204" pitchFamily="34" charset="0"/>
              </a:rPr>
              <a:t>أنا هنا أحاول منع أي شخص من قول الشيء الغبي الذي يقوله الناس عنه في كثير من الأحيان: أنا مستعد لقبول يسوع كمعلم أخلاقي عظيم، لكنني لا أقبل ادعاءه بأنه الله. هذا هو الشيء الوحيد الذي يجب ألا نقوله. </a:t>
            </a:r>
          </a:p>
          <a:p>
            <a:pPr algn="r" rtl="1">
              <a:lnSpc>
                <a:spcPct val="80000"/>
              </a:lnSpc>
              <a:buFont typeface="Wingdings" pitchFamily="2" charset="2"/>
              <a:buNone/>
            </a:pPr>
            <a:r>
              <a:rPr lang="ar-JO" altLang="en-US" dirty="0">
                <a:latin typeface="Arial" panose="020B0604020202020204" pitchFamily="34" charset="0"/>
              </a:rPr>
              <a:t>إن الرجل الذي كان مجرد رجل وقال مثل هذه الأشياء التي قالها يسوع لن يكون معلمًا أخلاقيًا عظيمًا. إما أن يكون مجنونًا – على مستوى الرجل الذي يقول إنه بيضة مسلوقة – أو أنه سيكون شيطان الجحيم. يجب عليك أن تختار. </a:t>
            </a:r>
          </a:p>
          <a:p>
            <a:pPr algn="r" rtl="1">
              <a:lnSpc>
                <a:spcPct val="80000"/>
              </a:lnSpc>
              <a:buFont typeface="Wingdings" pitchFamily="2" charset="2"/>
              <a:buNone/>
            </a:pPr>
            <a:r>
              <a:rPr lang="ar-JO" altLang="en-US" dirty="0">
                <a:latin typeface="Arial" panose="020B0604020202020204" pitchFamily="34" charset="0"/>
              </a:rPr>
              <a:t>فإما أن هذا الرجل كان، ولا يزال، ابن الله: وإما أنه مجنون أو شيء أسوأ. يمكنك أن تسكته لأنه أحمق، ويمكنك أن تبصق عليه وتقتله كشيطان؛ أو يمكنك أن تسقط عند قدميه وتدعوه الرب والإله. ولكن دعونا لا نأتي بأي هراء حول كونه معلمًا بشريًا عظيمًا. ولم يترك ذلك مفتوحًا لنا. وقال انه لا ينوي ذلك.</a:t>
            </a:r>
            <a:endParaRPr lang="en-US" altLang="en-US" dirty="0">
              <a:latin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خ. شهادة الإثنين والسبعون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1-24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أرسل المسيح التلاميذ الإثنين والسبعون ليشهدوا للجموع أنه المسيا وأن الملكوت قريب بالرغم من المقاومة المتزايدة من القادة لشخصه، وهذا يعلن أن الناس العاديين بدأوا يتجادلون حول شخصه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ar-JO" dirty="0">
                <a:latin typeface="Arial" panose="020B0604020202020204" pitchFamily="34" charset="0"/>
                <a:ea typeface="+mj-ea"/>
                <a:cs typeface="Arial" panose="020B0604020202020204" pitchFamily="34" charset="0"/>
              </a:rPr>
              <a:t>1. كل شخص يمتلك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عن المسيح </a:t>
            </a:r>
            <a:br>
              <a:rPr lang="ar-JO"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220200" cy="83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منقسمة بخصوص المسيح؟</a:t>
            </a:r>
            <a:endParaRPr lang="en-US"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د. الصراع حول السؤال عن الحياة الأبدية</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i="1" kern="0" dirty="0">
                <a:solidFill>
                  <a:srgbClr val="FFFFFF"/>
                </a:solidFill>
                <a:effectLst>
                  <a:outerShdw blurRad="38100" dist="38100" dir="2700000" algn="tl">
                    <a:srgbClr val="000000"/>
                  </a:outerShdw>
                </a:effectLst>
                <a:latin typeface="Arial"/>
                <a:ea typeface="ＭＳ Ｐゴシック" charset="0"/>
                <a:cs typeface="Arial"/>
              </a:rPr>
              <a:t>105</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i="1" kern="0" dirty="0">
                <a:solidFill>
                  <a:srgbClr val="FFFFFF"/>
                </a:solidFill>
                <a:effectLst>
                  <a:outerShdw blurRad="38100" dist="38100" dir="2700000" algn="tl">
                    <a:srgbClr val="000000"/>
                  </a:outerShdw>
                </a:effectLst>
                <a:latin typeface="Arial"/>
                <a:ea typeface="ＭＳ Ｐゴシック" charset="0"/>
                <a:cs typeface="Arial"/>
              </a:rPr>
              <a:t>لوقا 10: 25-37</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علم يسوع مثل السامري الصالح ليوضح أن القريب هو شخص محتاج يمكن تسديد احتياجه ليعلن ثمر التوبة لناموسي يسأل عن أي صلاح يعمل ليكون في الملكوت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rtl="1">
              <a:defRPr/>
            </a:pPr>
            <a:r>
              <a:rPr lang="ar-JO" sz="4000" b="1" dirty="0">
                <a:solidFill>
                  <a:srgbClr val="FFFFFF"/>
                </a:solidFill>
                <a:effectLst>
                  <a:glow rad="266700">
                    <a:schemeClr val="tx1">
                      <a:alpha val="88000"/>
                    </a:schemeClr>
                  </a:glow>
                </a:effectLst>
                <a:latin typeface="Arial" charset="0"/>
                <a:ea typeface="ＭＳ Ｐゴシック" charset="0"/>
              </a:rPr>
              <a:t>السامري الصالح (لوقا 10)</a:t>
            </a:r>
            <a:endParaRPr lang="en-US" sz="4000" b="1" dirty="0">
              <a:solidFill>
                <a:srgbClr val="FFFFFF"/>
              </a:solidFill>
              <a:effectLst>
                <a:glow rad="266700">
                  <a:schemeClr val="tx1">
                    <a:alpha val="88000"/>
                  </a:schemeClr>
                </a:glow>
              </a:effectLst>
              <a:latin typeface="Arial" charset="0"/>
              <a:ea typeface="ＭＳ Ｐゴシック" charset="0"/>
            </a:endParaRPr>
          </a:p>
        </p:txBody>
      </p:sp>
      <p:sp>
        <p:nvSpPr>
          <p:cNvPr id="876546" name="Text Box 5"/>
          <p:cNvSpPr txBox="1">
            <a:spLocks noChangeArrowheads="1"/>
          </p:cNvSpPr>
          <p:nvPr/>
        </p:nvSpPr>
        <p:spPr bwMode="auto">
          <a:xfrm>
            <a:off x="8410581" y="44455"/>
            <a:ext cx="530850"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endPar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endParaRP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rtl="1" eaLnBrk="1" hangingPunct="1"/>
            <a:r>
              <a:rPr lang="ar-JO" sz="3600" dirty="0">
                <a:solidFill>
                  <a:srgbClr val="FFFF00"/>
                </a:solidFill>
                <a:latin typeface="Arial" pitchFamily="34" charset="0"/>
                <a:cs typeface="Arial" pitchFamily="34" charset="0"/>
              </a:rPr>
              <a:t>تفسير أغسطينوس المجازي لمثل السامري الصالح </a:t>
            </a:r>
            <a:br>
              <a:rPr lang="ar-JO" sz="3600" dirty="0">
                <a:solidFill>
                  <a:srgbClr val="FFFF00"/>
                </a:solidFill>
                <a:latin typeface="Arial" pitchFamily="34" charset="0"/>
                <a:cs typeface="Arial" pitchFamily="34" charset="0"/>
              </a:rPr>
            </a:br>
            <a:r>
              <a:rPr lang="ar-JO" sz="3600" dirty="0">
                <a:solidFill>
                  <a:srgbClr val="FFFF00"/>
                </a:solidFill>
                <a:latin typeface="Arial" pitchFamily="34" charset="0"/>
                <a:cs typeface="Arial" pitchFamily="34" charset="0"/>
              </a:rPr>
              <a:t>(لوقا 15)</a:t>
            </a:r>
            <a:endParaRPr lang="en-US" sz="3600" dirty="0">
              <a:solidFill>
                <a:srgbClr val="FFFF00"/>
              </a:solidFill>
              <a:latin typeface="Arial" pitchFamily="34" charset="0"/>
              <a:cs typeface="Arial" pitchFamily="34" charset="0"/>
            </a:endParaRPr>
          </a:p>
        </p:txBody>
      </p:sp>
      <p:sp>
        <p:nvSpPr>
          <p:cNvPr id="15363" name="Rectangle 3"/>
          <p:cNvSpPr>
            <a:spLocks noGrp="1" noChangeArrowheads="1"/>
          </p:cNvSpPr>
          <p:nvPr>
            <p:ph idx="1"/>
          </p:nvPr>
        </p:nvSpPr>
        <p:spPr>
          <a:xfrm>
            <a:off x="533400" y="1600201"/>
            <a:ext cx="8229600" cy="762000"/>
          </a:xfrm>
        </p:spPr>
        <p:txBody>
          <a:bodyPr/>
          <a:lstStyle/>
          <a:p>
            <a:pPr algn="r" rtl="1" eaLnBrk="1" hangingPunct="1">
              <a:buFont typeface="Wingdings" charset="0"/>
              <a:buNone/>
            </a:pPr>
            <a:r>
              <a:rPr lang="en-US" b="1"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النص</a:t>
            </a:r>
            <a:r>
              <a:rPr lang="en-US" sz="2800" b="1" u="sng" dirty="0">
                <a:solidFill>
                  <a:schemeClr val="bg1"/>
                </a:solidFill>
                <a:latin typeface="Arial" panose="020B0604020202020204" pitchFamily="34" charset="0"/>
                <a:cs typeface="Arial" panose="020B0604020202020204" pitchFamily="34" charset="0"/>
              </a:rPr>
              <a:t>				</a:t>
            </a:r>
            <a:r>
              <a:rPr lang="ar-JO" sz="2800" b="1" u="sng" dirty="0">
                <a:solidFill>
                  <a:schemeClr val="bg1"/>
                </a:solidFill>
                <a:latin typeface="Arial" panose="020B0604020202020204" pitchFamily="34" charset="0"/>
                <a:cs typeface="Arial" panose="020B0604020202020204" pitchFamily="34" charset="0"/>
              </a:rPr>
              <a:t>التفسير</a:t>
            </a:r>
            <a:endParaRPr lang="en-US" b="1" u="sng" dirty="0">
              <a:solidFill>
                <a:schemeClr val="bg1"/>
              </a:solidFill>
              <a:latin typeface="Arial" panose="020B0604020202020204" pitchFamily="34" charset="0"/>
              <a:cs typeface="Arial" panose="020B0604020202020204" pitchFamily="34"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الإنسان</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اللصوص</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الأرواح الشريرة والشياطين</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عروه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سلبوا خلوده</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ضربوه</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جربوه بالخطية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الكاهن واللاوي</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خدمة العهد القديم</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التي لم تفعل شيئاً لآدم</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السامري الصالح</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المسيح</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lvl="0" indent="-342781" algn="r" defTabSz="914400" rtl="1" fontAlgn="base">
              <a:spcBef>
                <a:spcPct val="20000"/>
              </a:spcBef>
              <a:spcAft>
                <a:spcPct val="0"/>
              </a:spcAft>
              <a:buClr>
                <a:srgbClr val="009999"/>
              </a:buClr>
              <a:buBlip>
                <a:blip r:embed="rId2"/>
              </a:buBlip>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صب</a:t>
            </a:r>
            <a:r>
              <a:rPr kumimoji="0" lang="ar-JO" sz="2000" b="1" i="0" u="none" strike="noStrike" kern="1200" cap="none" spc="0" normalizeH="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عليها زيتاً وخمراً</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lang="en-US" sz="20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 </a:t>
            </a:r>
            <a:r>
              <a:rPr lang="ar-JO" sz="2000" b="1" dirty="0">
                <a:solidFill>
                  <a:schemeClr val="bg1"/>
                </a:solidFill>
                <a:latin typeface="Arial" panose="020B0604020202020204" pitchFamily="34" charset="0"/>
                <a:cs typeface="Arial" panose="020B0604020202020204" pitchFamily="34" charset="0"/>
              </a:rPr>
              <a:t>يقيد الخطيئة بالرجاء ونصيحة للعمل مع روح متحمسة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الكنيسة</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صاحب الفندق</a:t>
            </a:r>
            <a:r>
              <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الرسول بولس</a:t>
            </a:r>
            <a:endParaRPr kumimoji="0" lang="en-US" sz="2000" b="1" i="0" u="none" strike="noStrike" kern="1200" cap="none" spc="0" normalizeH="0" baseline="0" noProof="0" dirty="0">
              <a:ln>
                <a:noFill/>
              </a:ln>
              <a:solidFill>
                <a:schemeClr val="bg1"/>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a:p>
            <a:pPr marL="342781" marR="0" lvl="0" indent="-342781" algn="r" defTabSz="914400" rtl="1"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chemeClr val="bg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rot="20200280">
            <a:off x="915228" y="2346412"/>
            <a:ext cx="7195787" cy="2215959"/>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حقاً؟</a:t>
            </a:r>
            <a:endPar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JO"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rPr>
              <a:t>عطف الله</a:t>
            </a:r>
            <a:endPar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Arial" pitchFamily="34" charset="0"/>
              <a:ea typeface="+mj-ea"/>
              <a:cs typeface="Arial" pitchFamily="34" charset="0"/>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rPr>
              <a:t>لوقا 10: 25-37</a:t>
            </a:r>
            <a:endPar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Arial" pitchFamily="34" charset="0"/>
              <a:cs typeface="Arial" pitchFamily="34" charset="0"/>
            </a:endParaRP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ذ. مثال عن الشركة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10: 38-42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يمدح المسيح شركة مريم أكثر من خدمة مرثا وهذا يظهر أن الإنشغال مع المسيح أكثر أهمية من الإنشغال للمسيح</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ر. تعليمات عن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يعرف يسوع مناطق الإحتياج التي يجب على المرء أن يقدمها لله ويعلم أهمية الصلاة بلجاجة كشخص لديه احتياج يقدم توسلات لشخص يمكنه تسديد الإحتياج حتى يشجع على الصلاة لأجل مجيء الروح بعد 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ز. صراع حول شفاء الرجل الأخرس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14-36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رداً على اتهام الشعب بأن المسيح أخرج الروح الشرير من الرجل الخرس بقوة الشيطان يعلم يسوع أن استمرار الأمة في حالة عدم الإيمان يجعل حالتها أسوأ من قبل خدمة يوحنا وأن ظلمتها الروحية سوف تأتي بالدينونة ليس بسبب نقص الإعلان لكن لأن الأمة رفضت الإعلان الذي أخذته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يسوع يشفي رجلاً أخرس</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3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متى 9: 32-34، لوقا 11: 14-23</a:t>
            </a:r>
            <a:endPar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p:nvPr/>
        </p:nvGrpSpPr>
        <p:grpSpPr>
          <a:xfrm>
            <a:off x="251520" y="188640"/>
            <a:ext cx="2627784" cy="1352678"/>
            <a:chOff x="5508104" y="620690"/>
            <a:chExt cx="2627784" cy="1352678"/>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cstate="print"/>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1475656" cy="12806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000000"/>
                </a:solidFill>
                <a:effectLst/>
                <a:uLnTx/>
                <a:uFillTx/>
                <a:cs typeface="Arial" panose="020B0604020202020204" pitchFamily="34" charset="0"/>
              </a:rPr>
              <a:t>لأنه ليس أحد يعمل شيئاً في الخفاء وهو يريد أن يكون علانية إن كنت تعمل هذه الأشياء</a:t>
            </a:r>
            <a:r>
              <a:rPr kumimoji="0" lang="ar-JO" altLang="en-US" b="1" u="none" strike="noStrike" kern="1200" cap="none" spc="0" normalizeH="0" noProof="0" dirty="0">
                <a:ln>
                  <a:noFill/>
                </a:ln>
                <a:solidFill>
                  <a:srgbClr val="000000"/>
                </a:solidFill>
                <a:effectLst/>
                <a:uLnTx/>
                <a:uFillTx/>
                <a:cs typeface="Arial" panose="020B0604020202020204" pitchFamily="34" charset="0"/>
              </a:rPr>
              <a:t> فأظهر نفسك للعالم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noProof="0" dirty="0">
                <a:ln>
                  <a:noFill/>
                </a:ln>
                <a:solidFill>
                  <a:srgbClr val="000000"/>
                </a:solidFill>
                <a:effectLst/>
                <a:uLnTx/>
                <a:uFillTx/>
                <a:cs typeface="Arial" panose="020B0604020202020204" pitchFamily="34" charset="0"/>
              </a:rPr>
              <a:t>(7: 4)</a:t>
            </a:r>
            <a:endParaRPr kumimoji="0" lang="en-US" altLang="en-US" sz="1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uLnTx/>
                <a:uFillTx/>
                <a:cs typeface="Arial" panose="020B0604020202020204" pitchFamily="34" charset="0"/>
              </a:rPr>
              <a:t>إن وقتي لم يحضر بعد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uLnTx/>
                <a:uFillTx/>
                <a:cs typeface="Arial" panose="020B0604020202020204" pitchFamily="34" charset="0"/>
              </a:rPr>
              <a:t>و أما وقتكم ففي كل حين حاضر</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b="1" u="none" strike="noStrike" kern="1200" cap="none" spc="0" normalizeH="0" baseline="0" noProof="0" dirty="0">
                <a:ln>
                  <a:noFill/>
                </a:ln>
                <a:solidFill>
                  <a:srgbClr val="FFFFFF"/>
                </a:solidFill>
                <a:effectLst/>
                <a:uLnTx/>
                <a:uFillTx/>
                <a:cs typeface="Arial" panose="020B0604020202020204" pitchFamily="34" charset="0"/>
              </a:rPr>
              <a:t>لأن وقتي لم يكمل بعد</a:t>
            </a:r>
            <a:endParaRPr kumimoji="0" lang="en-US" altLang="en-US"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584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b="1" dirty="0">
                <a:solidFill>
                  <a:schemeClr val="bg1"/>
                </a:solidFill>
                <a:cs typeface="Arial" panose="020B0604020202020204" pitchFamily="34" charset="0"/>
              </a:rPr>
              <a:t>الانتقال بين خدمة الجليل وعيد المظال في أورشليم</a:t>
            </a:r>
            <a:endParaRPr kumimoji="0" lang="en-US" altLang="en-US" sz="3200" b="1" u="none" strike="noStrike" kern="1200" cap="none" spc="0" normalizeH="0" baseline="0" noProof="0" dirty="0">
              <a:ln>
                <a:noFill/>
              </a:ln>
              <a:solidFill>
                <a:schemeClr val="bg1"/>
              </a:solidFill>
              <a:effectLst/>
              <a:uLnTx/>
              <a:uFillTx/>
              <a:cs typeface="Arial" panose="020B0604020202020204" pitchFamily="34" charset="0"/>
            </a:endParaRP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rPr>
              <a:t>و كان عيد اليهود عيد المظال قريباً</a:t>
            </a:r>
            <a:b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b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r>
              <a:rPr lang="ar-JO" altLang="en-US" b="1" dirty="0">
                <a:solidFill>
                  <a:srgbClr val="000000"/>
                </a:solidFill>
                <a:cs typeface="Arial" panose="020B0604020202020204" pitchFamily="34" charset="0"/>
              </a:rPr>
              <a:t>7: 2</a:t>
            </a:r>
            <a:r>
              <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rPr>
              <a:t>)</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إخوة يسوع</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ar-JO"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الساعة في إنجيل يوحنا</a:t>
            </a:r>
            <a:endParaRPr lang="en-US" altLang="en-US"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0" y="1581595"/>
            <a:ext cx="90678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b="1" dirty="0">
                <a:solidFill>
                  <a:srgbClr val="FFFFFF"/>
                </a:solidFill>
                <a:effectLst>
                  <a:outerShdw blurRad="38100" dist="38100" dir="2700000" algn="tl">
                    <a:srgbClr val="808080"/>
                  </a:outerShdw>
                </a:effectLst>
                <a:cs typeface="Arial" panose="020B0604020202020204" pitchFamily="34" charset="0"/>
              </a:rPr>
              <a:t>عدد مرات ورود الكلمة في ترجمة ناسب (باليونانية كلها أورا ما عدا 7: 6، 8)</a:t>
            </a:r>
            <a:endParaRPr kumimoji="0" lang="en-US" altLang="en-US"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2: 4     لم تأت </a:t>
            </a:r>
            <a:r>
              <a:rPr lang="ar-JO" altLang="en-US" sz="2800" b="1" dirty="0">
                <a:solidFill>
                  <a:srgbClr val="FFFF00"/>
                </a:solidFill>
                <a:effectLst>
                  <a:outerShdw blurRad="38100" dist="38100" dir="2700000" algn="tl">
                    <a:srgbClr val="808080"/>
                  </a:outerShdw>
                </a:effectLst>
                <a:cs typeface="Arial" panose="020B0604020202020204" pitchFamily="34" charset="0"/>
              </a:rPr>
              <a:t>ساعتي</a:t>
            </a:r>
            <a:r>
              <a:rPr lang="ar-JO" altLang="en-US" sz="2800" b="1" dirty="0">
                <a:solidFill>
                  <a:srgbClr val="FFFFFF"/>
                </a:solidFill>
                <a:effectLst>
                  <a:outerShdw blurRad="38100" dist="38100" dir="2700000" algn="tl">
                    <a:srgbClr val="808080"/>
                  </a:outerShdw>
                </a:effectLst>
                <a:cs typeface="Arial" panose="020B0604020202020204" pitchFamily="34" charset="0"/>
              </a:rPr>
              <a:t>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6     إن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وقتي</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(كيروس باليونانية) لم يحضر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lang="ar-JO" altLang="en-US" sz="2800" b="1" dirty="0">
                <a:solidFill>
                  <a:srgbClr val="FFFFFF"/>
                </a:solidFill>
                <a:effectLst>
                  <a:outerShdw blurRad="38100" dist="38100" dir="2700000" algn="tl">
                    <a:srgbClr val="808080"/>
                  </a:outerShdw>
                </a:effectLst>
                <a:cs typeface="Arial" panose="020B0604020202020204" pitchFamily="34" charset="0"/>
              </a:rPr>
              <a:t>7: 8     لأن </a:t>
            </a:r>
            <a:r>
              <a:rPr lang="ar-JO" altLang="en-US" sz="2800" b="1" dirty="0">
                <a:solidFill>
                  <a:srgbClr val="FFFF00"/>
                </a:solidFill>
                <a:effectLst>
                  <a:outerShdw blurRad="38100" dist="38100" dir="2700000" algn="tl">
                    <a:srgbClr val="808080"/>
                  </a:outerShdw>
                </a:effectLst>
                <a:cs typeface="Arial" panose="020B0604020202020204" pitchFamily="34" charset="0"/>
              </a:rPr>
              <a:t>وقتي</a:t>
            </a:r>
            <a:r>
              <a:rPr lang="ar-JO" altLang="en-US" sz="2800" b="1" dirty="0">
                <a:solidFill>
                  <a:srgbClr val="FFFFFF"/>
                </a:solidFill>
                <a:effectLst>
                  <a:outerShdw blurRad="38100" dist="38100" dir="2700000" algn="tl">
                    <a:srgbClr val="808080"/>
                  </a:outerShdw>
                </a:effectLst>
                <a:cs typeface="Arial" panose="020B0604020202020204" pitchFamily="34" charset="0"/>
              </a:rPr>
              <a:t> (كيروس باليونانية) لم يكمل بعد</a:t>
            </a: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7: 30   لأن </a:t>
            </a:r>
            <a:r>
              <a:rPr kumimoji="0" lang="ar-JO" altLang="en-US" sz="2800" b="1" i="0" u="none" strike="noStrike" kern="1200" cap="none" spc="0" normalizeH="0" baseline="0" noProof="0" dirty="0">
                <a:ln>
                  <a:noFill/>
                </a:ln>
                <a:solidFill>
                  <a:srgbClr val="FFFF00"/>
                </a:solidFill>
                <a:effectLst>
                  <a:outerShdw blurRad="38100" dist="38100" dir="2700000" algn="tl">
                    <a:srgbClr val="808080"/>
                  </a:outerShdw>
                </a:effectLst>
                <a:uLnTx/>
                <a:uFillTx/>
                <a:cs typeface="Arial" panose="020B0604020202020204" pitchFamily="34" charset="0"/>
              </a:rPr>
              <a:t>ساعته</a:t>
            </a:r>
            <a:r>
              <a:rPr kumimoji="0" lang="ar-JO"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rPr>
              <a:t> لم تكن قد جاءت بعد</a:t>
            </a:r>
            <a:endParaRPr kumimoji="0" lang="en-US" altLang="en-US" sz="28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1079500" marR="0" lvl="0" indent="-1079500" algn="r" defTabSz="914400" rtl="1" eaLnBrk="1" fontAlgn="base" latinLnBrk="0" hangingPunct="1">
              <a:lnSpc>
                <a:spcPct val="100000"/>
              </a:lnSpc>
              <a:spcBef>
                <a:spcPct val="0"/>
              </a:spcBef>
              <a:spcAft>
                <a:spcPct val="0"/>
              </a:spcAft>
              <a:buClrTx/>
              <a:buSzTx/>
              <a:buFontTx/>
              <a:buNone/>
              <a:tabLst>
                <a:tab pos="901700" algn="l"/>
              </a:tabLst>
              <a:defRPr/>
            </a:pPr>
            <a:endParaRPr kumimoji="0" lang="en-US" altLang="en-US"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س. صراع حول الطقوس الفريسية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109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11: 37-54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يدين المسيح الفريسيين علانية بسبب تقاليدهم التي أتاهت إسرائيل عن القصد الأصلي للتوراة معلناً استحالة المصالحة بين المسيح والفريسيين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ش. تعليمات حول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110-118</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يخاطب المسيح المؤمنين من بين الجموع بخصوص الممارسات الفريسية وبرنامج الله بالنظر إلى رفض إسرائيل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1. الرياء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110</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819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يحذر المسيح التلاميذ والجموع أن الفريسيين غير أبرار على الرغمن من ادعائهم أنهم مقبولون لدى الله حتى يشجع هؤلاء على حساب النفقة عن قطع العلاقات مع الفريسيين ليحافظوا مصيرهم الأبدي من خلال وضع ثقتهم فيه</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2. الشهوة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13-34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يحذر يسوع التلاميذ أن الممارسة الفريسية في الإتكال على الغنى كأساس قبولهم أمام الله نابعة من الجشع وبهذا يتكل تلاميذه عليه بالإيمان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3. اليقظة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112</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35-41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في ضوء تأجيل الملكوت يحذر المسيح التلاميذ ليكونوا يقظين، منتظرين وحاضرين عند مجيئه</a:t>
            </a:r>
            <a:r>
              <a:rPr kumimoji="0" lang="ar-JO" sz="3200" b="1" u="none" strike="noStrike" kern="0" cap="none" spc="0" normalizeH="0" noProof="0" dirty="0">
                <a:ln>
                  <a:noFill/>
                </a:ln>
                <a:solidFill>
                  <a:srgbClr val="FFFFFF"/>
                </a:solidFill>
                <a:effectLst>
                  <a:glow rad="228600">
                    <a:srgbClr val="220011"/>
                  </a:glow>
                </a:effectLst>
                <a:uLnTx/>
                <a:uFillTx/>
                <a:latin typeface="Arial"/>
                <a:ea typeface="ＭＳ Ｐゴシック" charset="0"/>
                <a:cs typeface="Arial"/>
              </a:rPr>
              <a:t> ثانية لأن الملكوت لم يلغى بل تأجل حتى تاريخ مستقبلي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pPr rtl="1"/>
            <a:r>
              <a:rPr lang="ar-JO" dirty="0">
                <a:solidFill>
                  <a:schemeClr val="bg1"/>
                </a:solidFill>
                <a:latin typeface="Arial" panose="020B0604020202020204" pitchFamily="34" charset="0"/>
                <a:ea typeface="ＭＳ Ｐゴシック" charset="0"/>
                <a:cs typeface="Arial" panose="020B0604020202020204" pitchFamily="34" charset="0"/>
              </a:rPr>
              <a:t>لوقا 12: 35-38</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35 لتكن أحقاؤكم </a:t>
            </a:r>
            <a:r>
              <a:rPr lang="ar-JO" sz="3200" b="1" noProof="0"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ممنطقة</a:t>
            </a:r>
            <a:r>
              <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وسرجكم موقدة</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36 وأنتم مثل أناس ينتظرون سيدهم متى يرجع من العرس حتى إذا جاء وقرع يفتحون له للوقت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37 طوبى لأولئك العبيد الذين إذا جاء سيدهم يجدهم ساهرين الحق أقول لكم إنه يتمنطق </a:t>
            </a:r>
            <a:r>
              <a:rPr lang="ar-JO" sz="3200" b="1" noProof="0" dirty="0" err="1">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ويتكئهم</a:t>
            </a:r>
            <a:r>
              <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 ويتقدم ويخدمهم</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38 وإن أتى في الهزيع الثاني أو أتى في الهزيع الثالث ووجدهم هكذا فطوبى لأولئك العبيد</a:t>
            </a:r>
            <a:endParaRPr lang="ar-JO"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(لوقا 12: 35-38)</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4. الأمانة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42-48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يعلم المسيح تلاميذه أن هؤلاء اليقظين يجب أن يبقوا أمناء حتى يوضح لهم درجات كل من المكافآت والعقوبات التي ستتحدد بناء على درجة كل شخص في الأمانة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a:cs typeface="Arial"/>
              </a:rPr>
              <a:t>5. تأثير مجيئه</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114</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49-53</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يعلم المسيح أنه عند رجوعه سيكون هناك دينونة تأتي بانقسام حول شخص المسيح حتى يشجع الشعب على الإنفصال</a:t>
            </a:r>
            <a:r>
              <a:rPr kumimoji="0" lang="ar-JO" sz="3200" b="1" u="none" strike="noStrike" kern="0" cap="none" spc="0" normalizeH="0" noProof="0" dirty="0">
                <a:ln>
                  <a:noFill/>
                </a:ln>
                <a:solidFill>
                  <a:srgbClr val="FFFFFF"/>
                </a:solidFill>
                <a:effectLst>
                  <a:glow rad="228600">
                    <a:srgbClr val="220011"/>
                  </a:glow>
                </a:effectLst>
                <a:uLnTx/>
                <a:uFillTx/>
                <a:latin typeface="Arial"/>
                <a:ea typeface="ＭＳ Ｐゴシック" charset="0"/>
                <a:cs typeface="Arial"/>
              </a:rPr>
              <a:t> عن الفريسية والإلتصاق به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6. علامات الأزمنة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115</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12: 54-59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يوبخ المسيح الجموع لقدرتهم على تفسير الطقس ولكن ليس العلامات التي تصادق على شخصه حتى يحثهم على طلب المصالحة مع القاضي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7. الإهتمام بالتوبة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116</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يدحض المسيح التعليم الشائع أن المآسي تحدث فقط للناس الخطاة ليحذر الجموع أن الدينونة ستأتي عليهم إذا رفضوا التوبة كون الجيل بأكمله مستحق للدينونة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8. الإهتمام بحاجة إسرائيل</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10-17</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يشفي المسيح امرأة منحنية في السبت ليصور حاجة إسرائيل له باعتباره المسيا وليظهر ما كان يريد عمله لو أن الأمة وثقت به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b="1" kern="0" dirty="0">
                <a:solidFill>
                  <a:srgbClr val="FFFFFF"/>
                </a:solidFill>
                <a:effectLst>
                  <a:glow rad="228600">
                    <a:srgbClr val="000000"/>
                  </a:glow>
                </a:effectLst>
                <a:latin typeface="Arial"/>
                <a:cs typeface="Arial"/>
              </a:rPr>
              <a:t>9. بخصوص برنامج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118</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لوقا 13: 18-21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بهدف دعم إحباط التلاميذ من نقص تجاوب الجموع يشجعهم يسوع بأنه يعرف أنهم لن يتجاوبوا وأن بداية الملكوت ستكون صغيرة وستنمو بهدوء وبانتشار لا رجعة فيه لتنتج شكل جديد كبير من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ص. صراع حول عيد التجديد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119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10: 22-39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يدعي المسيح أنه مسيا الله كما هو واضح في كلامه وأعماله حتى يدرك اليهود الرافضين له أنهم رفضوا الإيمان ليس بسبب دليل غير</a:t>
            </a:r>
            <a:r>
              <a:rPr kumimoji="0" lang="ar-JO" sz="3200" b="1" u="none" strike="noStrike" kern="0" cap="none" spc="0" normalizeH="0" noProof="0" dirty="0">
                <a:ln>
                  <a:noFill/>
                </a:ln>
                <a:solidFill>
                  <a:srgbClr val="FFFFFF"/>
                </a:solidFill>
                <a:effectLst>
                  <a:glow rad="228600">
                    <a:srgbClr val="220011"/>
                  </a:glow>
                </a:effectLst>
                <a:uLnTx/>
                <a:uFillTx/>
                <a:latin typeface="Arial"/>
                <a:ea typeface="ＭＳ Ｐゴシック" charset="0"/>
                <a:cs typeface="Arial"/>
              </a:rPr>
              <a:t> كافي بل بسبب رفضهم للدليل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8" name="Rectangle 5"/>
          <p:cNvSpPr>
            <a:spLocks noGrp="1" noChangeArrowheads="1"/>
          </p:cNvSpPr>
          <p:nvPr>
            <p:ph type="title"/>
          </p:nvPr>
        </p:nvSpPr>
        <p:spPr>
          <a:xfrm>
            <a:off x="152400" y="76200"/>
            <a:ext cx="3200400" cy="1120552"/>
          </a:xfrm>
        </p:spPr>
        <p:txBody>
          <a:bodyPr/>
          <a:lstStyle/>
          <a:p>
            <a:pPr algn="ctr" eaLnBrk="1" hangingPunct="1"/>
            <a:r>
              <a:rPr lang="ar-JO" sz="4000" b="1" kern="1200" dirty="0">
                <a:solidFill>
                  <a:srgbClr val="FFFFFF"/>
                </a:solidFill>
                <a:effectLst>
                  <a:outerShdw blurRad="50800" dist="88900" dir="2700000" algn="tl" rotWithShape="0">
                    <a:srgbClr val="000000">
                      <a:alpha val="90000"/>
                    </a:srgbClr>
                  </a:outerShdw>
                </a:effectLst>
                <a:latin typeface="Arial" panose="020B0604020202020204" pitchFamily="34" charset="0"/>
                <a:ea typeface="ＭＳ Ｐゴシック" charset="0"/>
                <a:cs typeface="Arial" panose="020B0604020202020204" pitchFamily="34" charset="0"/>
              </a:rPr>
              <a:t>أنطيوخس الرابع أبيفانس</a:t>
            </a:r>
            <a:endParaRPr lang="en-US" sz="4000" dirty="0">
              <a:latin typeface="Arial" panose="020B0604020202020204" pitchFamily="34" charset="0"/>
              <a:ea typeface="ＭＳ Ｐゴシック" charset="0"/>
              <a:cs typeface="Arial" panose="020B0604020202020204" pitchFamily="34" charset="0"/>
            </a:endParaRPr>
          </a:p>
        </p:txBody>
      </p:sp>
      <p:pic>
        <p:nvPicPr>
          <p:cNvPr id="797699"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1330424"/>
            <a:ext cx="3055938" cy="4114800"/>
          </a:xfrm>
          <a:noFill/>
          <a:extLst>
            <a:ext uri="{909E8E84-426E-40dd-AFC4-6F175D3DCCD1}">
              <a14:hiddenFill xmlns:a14="http://schemas.microsoft.com/office/drawing/2010/main" xmlns="">
                <a:solidFill>
                  <a:srgbClr val="FFFFFF"/>
                </a:solidFill>
              </a14:hiddenFill>
            </a:ext>
          </a:extLst>
        </p:spPr>
      </p:pic>
      <p:sp>
        <p:nvSpPr>
          <p:cNvPr id="81927" name="Text Box 7"/>
          <p:cNvSpPr txBox="1">
            <a:spLocks noChangeArrowheads="1"/>
          </p:cNvSpPr>
          <p:nvPr/>
        </p:nvSpPr>
        <p:spPr bwMode="auto">
          <a:xfrm>
            <a:off x="3200400" y="304800"/>
            <a:ext cx="5943600" cy="341632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١١ : ٢٩-٣٠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[وَفِي الْمِيعَادِ يَعُودُ وَيَدْخُلُ الْجَنُوبَ وَلَكِنْ لاَ يَكُونُ الآخِرُ كَالأَوَّلِ. فَتَأْتِي عَلَيْهِ سُفُنٌ مِنْ كِتِّيمَ </a:t>
            </a:r>
            <a:r>
              <a:rPr kumimoji="0" lang="ar-SA" sz="36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فَيَيْئَسُ</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وَيَرْجِعُ وَيَغْتَاظُ عَلَى الْعَهْدِ الْمُقَدَّسِ وَيَعْمَلُ وَيَرْجِعُ وَيَصْغَى إِلَى الَّذِينَ تَرَكُوا الْعَهْدَ الْمُقَدَّسَ. </a:t>
            </a:r>
          </a:p>
        </p:txBody>
      </p:sp>
      <p:pic>
        <p:nvPicPr>
          <p:cNvPr id="797701"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077072"/>
            <a:ext cx="60086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869407"/>
            <a:ext cx="2649537"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34" name="AutoShape 14"/>
          <p:cNvSpPr>
            <a:spLocks noChangeArrowheads="1"/>
          </p:cNvSpPr>
          <p:nvPr/>
        </p:nvSpPr>
        <p:spPr bwMode="auto">
          <a:xfrm>
            <a:off x="5638800" y="5486400"/>
            <a:ext cx="1066800" cy="381000"/>
          </a:xfrm>
          <a:prstGeom prst="curvedUpArrow">
            <a:avLst>
              <a:gd name="adj1" fmla="val 56000"/>
              <a:gd name="adj2" fmla="val 112000"/>
              <a:gd name="adj3" fmla="val 33333"/>
            </a:avLst>
          </a:prstGeom>
          <a:solidFill>
            <a:srgbClr val="BA1236"/>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97704" name="Text Box 15"/>
          <p:cNvSpPr txBox="1">
            <a:spLocks noChangeArrowheads="1"/>
          </p:cNvSpPr>
          <p:nvPr/>
        </p:nvSpPr>
        <p:spPr bwMode="auto">
          <a:xfrm>
            <a:off x="9294813"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152400"/>
            <a:ext cx="2971800" cy="1981200"/>
          </a:xfrm>
        </p:spPr>
        <p:txBody>
          <a:bodyPr/>
          <a:lstStyle/>
          <a:p>
            <a:pPr algn="ctr" rtl="1" eaLnBrk="1" hangingPunct="1"/>
            <a:r>
              <a:rPr lang="ar-JO" sz="3600" dirty="0">
                <a:latin typeface="Arial" charset="0"/>
                <a:ea typeface="ＭＳ Ｐゴシック" charset="0"/>
              </a:rPr>
              <a:t>الثورة        </a:t>
            </a:r>
            <a:r>
              <a:rPr lang="ar-JO" sz="3600" dirty="0" err="1">
                <a:latin typeface="Arial" charset="0"/>
                <a:ea typeface="ＭＳ Ｐゴシック" charset="0"/>
              </a:rPr>
              <a:t>المكابية</a:t>
            </a:r>
            <a:r>
              <a:rPr lang="ar-JO" sz="3600" dirty="0">
                <a:latin typeface="Arial" charset="0"/>
                <a:ea typeface="ＭＳ Ｐゴシック" charset="0"/>
              </a:rPr>
              <a:t>      المبكرة</a:t>
            </a:r>
            <a:br>
              <a:rPr lang="ar-SA" sz="3600" dirty="0">
                <a:latin typeface="Arial" charset="0"/>
                <a:ea typeface="ＭＳ Ｐゴシック" charset="0"/>
              </a:rPr>
            </a:br>
            <a:r>
              <a:rPr lang="ar-SA" sz="3600" dirty="0">
                <a:latin typeface="Arial" charset="0"/>
                <a:ea typeface="ＭＳ Ｐゴシック" charset="0"/>
              </a:rPr>
              <a:t>167- 164 ق.م</a:t>
            </a:r>
            <a:endParaRPr lang="en-US" sz="3600" dirty="0">
              <a:latin typeface="Arial" charset="0"/>
              <a:ea typeface="ＭＳ Ｐゴシック" charset="0"/>
            </a:endParaRP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متاثياس يقتل اليهودي والمسؤول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ماتاثياس      وأولاده يفرون    إلى التلال</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أبولونيوس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يهزم       سيرون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يهوذا          يداهم      السوريين</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66</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9 فروع</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r>
              <a:rPr kumimoji="0" lang="ar-JO" sz="2000" b="1" i="0"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الحانوكاه</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rtl="1" eaLnBrk="1" hangingPunct="1"/>
            <a:r>
              <a:rPr lang="ar-JO" altLang="en-US" sz="4000" dirty="0">
                <a:latin typeface="Arial" pitchFamily="34" charset="0"/>
                <a:cs typeface="Arial" pitchFamily="34" charset="0"/>
              </a:rPr>
              <a:t>الحانوكاه (عيد النور)</a:t>
            </a:r>
            <a:br>
              <a:rPr lang="ar-JO" altLang="en-US" sz="4000" dirty="0">
                <a:latin typeface="Arial" pitchFamily="34" charset="0"/>
                <a:cs typeface="Arial" pitchFamily="34" charset="0"/>
              </a:rPr>
            </a:br>
            <a:r>
              <a:rPr lang="ar-JO" sz="4000" dirty="0">
                <a:latin typeface="Arial" panose="020B0604020202020204" pitchFamily="34" charset="0"/>
                <a:cs typeface="Arial" panose="020B0604020202020204" pitchFamily="34" charset="0"/>
              </a:rPr>
              <a:t>يحيي ذكرى انتصار يهوذا المكابي على السلوقيين </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عام 164 قبل الميلاد</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156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منارة من            7 فروع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(منتظم)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704039" cy="461665"/>
          </a:xfrm>
          <a:prstGeom prst="rect">
            <a:avLst/>
          </a:prstGeom>
          <a:noFill/>
          <a:ln w="12700" cap="sq">
            <a:noFill/>
            <a:miter lim="800000"/>
            <a:headEnd type="none" w="sm" len="sm"/>
            <a:tailEnd type="none" w="sm" len="sm"/>
          </a:ln>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184</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04665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حياة المسيح</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78279" y="592346"/>
            <a:ext cx="8229600" cy="2323381"/>
          </a:xfrm>
          <a:solidFill>
            <a:schemeClr val="tx1"/>
          </a:solidFill>
        </p:spPr>
        <p:txBody>
          <a:bodyPr/>
          <a:lstStyle/>
          <a:p>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علينا أن نقرر من يكون المسيح</a:t>
            </a:r>
            <a:b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و نمنح هذا الخيار للآخرين</a:t>
            </a:r>
            <a:endParaRPr lang="en-US" altLang="en-US" sz="4400" dirty="0">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C43C78BC-B16F-04BF-8F88-E67E1AC99BD1}"/>
              </a:ext>
            </a:extLst>
          </p:cNvPr>
          <p:cNvSpPr/>
          <p:nvPr/>
        </p:nvSpPr>
        <p:spPr>
          <a:xfrm>
            <a:off x="0" y="5572664"/>
            <a:ext cx="9144000" cy="128533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1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ar-JO" dirty="0">
                <a:latin typeface="Arial" panose="020B0604020202020204" pitchFamily="34" charset="0"/>
                <a:ea typeface="+mj-ea"/>
                <a:cs typeface="Arial" panose="020B0604020202020204" pitchFamily="34" charset="0"/>
              </a:rPr>
              <a:t>1. كل شخص يمتلك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عن المسيح </a:t>
            </a:r>
            <a:br>
              <a:rPr lang="ar-JO"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220200" cy="838200"/>
          </a:xfrm>
          <a:prstGeom prst="rect">
            <a:avLst/>
          </a:prstGeom>
          <a:noFill/>
          <a:ln w="9525">
            <a:noFill/>
            <a:miter lim="800000"/>
            <a:headEnd/>
            <a:tailEnd/>
          </a:ln>
          <a:effectLst/>
        </p:spPr>
        <p:txBody>
          <a:bodyPr anchor="ctr"/>
          <a:lstStyle/>
          <a:p>
            <a:pPr lvl="0" algn="ctr" defTabSz="914400" fontAlgn="base">
              <a:spcBef>
                <a:spcPct val="0"/>
              </a:spcBef>
              <a:spcAft>
                <a:spcPct val="0"/>
              </a:spcAft>
              <a:defRPr/>
            </a:pPr>
            <a:r>
              <a:rPr lang="ar-JO"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منقسمة بخصوص المسيح؟</a:t>
            </a:r>
            <a:endParaRPr lang="en-US"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47668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16-24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يتجاوب المسيح من خلال تقديم التفسير أنه الله الآب علمه وليس الرابيين وكمرسل من الله عليهم أن يخضعوا لتعليمه كونه من الله كما كان يفترض بهم أن يخضعوا لتعليم موسى كونه من 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00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استجواب شخص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الجموع مترددة بخصوص الإستنتاج أن يسوع هو المسيح حقاً لأن الفريسيين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لم يعتقلوه ولأنهم يستطيعون تتبع إقامته في الناصرة ونسبه إلى يوسف وبالتالي يعذرون أنفسهم لعدم إيمانهم بدلاً من تقصي الحقائق</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330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تفسير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يفسر المسيح أن اصله سماوي بدلاً من الناصرة وأبوه هو الله الآب بدلاً من يوسف حتى يعرفوا هويته الحقيقية كابن الله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التجاوب</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31-36</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التجاوب مع تفسير المسيح كان مختلطاً فالبعض آمنوا والقادة أشد رغبة في قتله لتجديفه مع أنه حاول الهرب من براثنهم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rtl="1" eaLnBrk="1" hangingPunct="1">
              <a:defRPr/>
            </a:pPr>
            <a:r>
              <a:rPr lang="ar-JO" sz="6000" dirty="0">
                <a:solidFill>
                  <a:schemeClr val="tx1"/>
                </a:solidFill>
                <a:effectLst/>
                <a:latin typeface="Arial" panose="020B0604020202020204" pitchFamily="34" charset="0"/>
                <a:ea typeface="+mj-ea"/>
                <a:cs typeface="Arial" panose="020B0604020202020204" pitchFamily="34" charset="0"/>
              </a:rPr>
              <a:t>ليس لدي شيء </a:t>
            </a:r>
            <a:br>
              <a:rPr lang="ar-JO" sz="6000" dirty="0">
                <a:solidFill>
                  <a:schemeClr val="tx1"/>
                </a:solidFill>
                <a:effectLst/>
                <a:latin typeface="Arial" panose="020B0604020202020204" pitchFamily="34" charset="0"/>
                <a:ea typeface="+mj-ea"/>
                <a:cs typeface="Arial" panose="020B0604020202020204" pitchFamily="34" charset="0"/>
              </a:rPr>
            </a:br>
            <a:r>
              <a:rPr lang="ar-JO" sz="6000" dirty="0">
                <a:solidFill>
                  <a:schemeClr val="tx1"/>
                </a:solidFill>
                <a:effectLst/>
                <a:latin typeface="Arial" panose="020B0604020202020204" pitchFamily="34" charset="0"/>
                <a:ea typeface="+mj-ea"/>
                <a:cs typeface="Arial" panose="020B0604020202020204" pitchFamily="34" charset="0"/>
              </a:rPr>
              <a:t>ضد الله</a:t>
            </a:r>
            <a:endParaRPr lang="en-US" sz="6000" dirty="0">
              <a:solidFill>
                <a:schemeClr val="tx1"/>
              </a:solidFill>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rtl="1" eaLnBrk="1" hangingPunct="1">
              <a:defRPr/>
            </a:pPr>
            <a:r>
              <a:rPr lang="ar-JO" sz="6000" dirty="0">
                <a:latin typeface="Arial" panose="020B0604020202020204" pitchFamily="34" charset="0"/>
                <a:cs typeface="Arial" panose="020B0604020202020204" pitchFamily="34" charset="0"/>
              </a:rPr>
              <a:t>إنه نادي المعجبين الخاص به الذي لا أطيقه</a:t>
            </a:r>
            <a:endParaRPr lang="en-US" sz="6000" kern="0" dirty="0">
              <a:effectLs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1502186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rtl="1" eaLnBrk="1" hangingPunct="1">
              <a:defRPr/>
            </a:pPr>
            <a:r>
              <a:rPr lang="ar-JO" dirty="0">
                <a:latin typeface="Arial" panose="020B0604020202020204" pitchFamily="34" charset="0"/>
                <a:ea typeface="+mj-ea"/>
                <a:cs typeface="Arial" panose="020B0604020202020204" pitchFamily="34" charset="0"/>
              </a:rPr>
              <a:t>1. كل شخص يمتلك قراره </a:t>
            </a:r>
            <a:r>
              <a:rPr lang="ar-JO" dirty="0">
                <a:solidFill>
                  <a:srgbClr val="FFFF00"/>
                </a:solidFill>
                <a:latin typeface="Arial" panose="020B0604020202020204" pitchFamily="34" charset="0"/>
                <a:ea typeface="+mj-ea"/>
                <a:cs typeface="Arial" panose="020B0604020202020204" pitchFamily="34" charset="0"/>
              </a:rPr>
              <a:t>الخاص</a:t>
            </a:r>
            <a:r>
              <a:rPr lang="ar-JO" dirty="0">
                <a:latin typeface="Arial" panose="020B0604020202020204" pitchFamily="34" charset="0"/>
                <a:ea typeface="+mj-ea"/>
                <a:cs typeface="Arial" panose="020B0604020202020204" pitchFamily="34" charset="0"/>
              </a:rPr>
              <a:t> عن المسيح </a:t>
            </a:r>
            <a:br>
              <a:rPr lang="ar-JO"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(7: 1-13)</a:t>
            </a:r>
            <a:endParaRPr lang="en-US" dirty="0">
              <a:latin typeface="Arial" panose="020B0604020202020204" pitchFamily="34" charset="0"/>
              <a:ea typeface="+mj-ea"/>
              <a:cs typeface="Arial" panose="020B0604020202020204" pitchFamily="34" charset="0"/>
            </a:endParaRP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6019800"/>
            <a:ext cx="9220200" cy="838200"/>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منقسمة بخصوص المسيح؟</a:t>
            </a:r>
            <a:endParaRPr lang="en-US" sz="40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930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cstate="print">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371600"/>
          </a:xfrm>
          <a:solidFill>
            <a:srgbClr val="000000"/>
          </a:solidFill>
        </p:spPr>
        <p:txBody>
          <a:bodyPr/>
          <a:lstStyle/>
          <a:p>
            <a:pPr marL="579438" indent="-579438"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2. يرفض الناس تعاليم المسيح لأنهم </a:t>
            </a:r>
            <a: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يرفضون الله </a:t>
            </a:r>
            <a:br>
              <a:rPr lang="ar-JO" altLang="en-US" u="sng"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b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(7: 14-36)</a:t>
            </a:r>
            <a:r>
              <a:rPr lang="en-US" altLang="en-US" dirty="0">
                <a:effectLst/>
                <a:latin typeface="Arial" panose="020B0604020202020204" pitchFamily="34" charset="0"/>
                <a:ea typeface="ＭＳ Ｐゴシック" panose="020B0600070205080204" pitchFamily="34" charset="-128"/>
                <a:cs typeface="Arial" panose="020B0604020202020204" pitchFamily="34" charset="0"/>
              </a:rPr>
              <a:t>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دعوة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37-52</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يقدم يسوع نفسه على أنه إنجاز مراسم الإناء الذهبي في العيد مذكراً إياهم بتزويد الله الماء لإسرائيل ويدعو الجميع إلى الوثوق به لإشباع عطشهم الروحي مما أنتج تجاوباً مختلطاً</a:t>
            </a: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rtl="1" eaLnBrk="1" hangingPunct="1"/>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3. ادعاء يسوع بمنح الحياة البدية دائماً يجد استجابات </a:t>
            </a:r>
            <a:r>
              <a:rPr lang="ar-JO" altLang="en-US" dirty="0">
                <a:solidFill>
                  <a:srgbClr val="FFFF00"/>
                </a:solidFill>
                <a:effectLst/>
                <a:latin typeface="Arial" panose="020B0604020202020204" pitchFamily="34" charset="0"/>
                <a:ea typeface="ＭＳ Ｐゴシック" panose="020B0600070205080204" pitchFamily="34" charset="-128"/>
                <a:cs typeface="Arial" panose="020B0604020202020204" pitchFamily="34" charset="0"/>
              </a:rPr>
              <a:t>مختلطة</a:t>
            </a:r>
            <a:r>
              <a:rPr lang="ar-JO" altLang="en-US" dirty="0">
                <a:effectLst/>
                <a:latin typeface="Arial" panose="020B0604020202020204" pitchFamily="34" charset="0"/>
                <a:ea typeface="ＭＳ Ｐゴシック" panose="020B0600070205080204" pitchFamily="34" charset="-128"/>
                <a:cs typeface="Arial" panose="020B0604020202020204" pitchFamily="34" charset="0"/>
              </a:rPr>
              <a:t> (7: 37-52)</a:t>
            </a:r>
            <a:endParaRPr lang="en-US" altLang="en-US" dirty="0">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lvl="0" algn="ctr" defTabSz="914400" rtl="1" fontAlgn="base">
              <a:spcBef>
                <a:spcPct val="0"/>
              </a:spcBef>
              <a:spcAft>
                <a:spcPct val="0"/>
              </a:spcAft>
              <a:defRPr/>
            </a:pPr>
            <a:r>
              <a:rPr lang="ar-JO"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rPr>
              <a:t>لماذا يمتلك الناس آراء منقسمة بخصوص المسيح؟</a:t>
            </a:r>
            <a:endParaRPr lang="en-US" sz="3600" b="1" kern="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rtl="1" eaLnBrk="1" hangingPunct="1">
              <a:defRPr/>
            </a:pPr>
            <a:r>
              <a:rPr lang="ar-JO" dirty="0">
                <a:latin typeface="Arial" panose="020B0604020202020204" pitchFamily="34" charset="0"/>
                <a:ea typeface="+mj-ea"/>
                <a:cs typeface="Arial" panose="020B0604020202020204" pitchFamily="34" charset="0"/>
              </a:rPr>
              <a:t>أورشليم</a:t>
            </a:r>
            <a:endParaRPr lang="en-US" dirty="0">
              <a:latin typeface="Arial" panose="020B0604020202020204" pitchFamily="34" charset="0"/>
              <a:ea typeface="+mj-ea"/>
              <a:cs typeface="Arial" panose="020B0604020202020204" pitchFamily="34" charset="0"/>
            </a:endParaRP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cs typeface="Arial" panose="020B0604020202020204" pitchFamily="34" charset="0"/>
              </a:rPr>
              <a:t>عيد المظال</a:t>
            </a:r>
            <a:endParaRPr kumimoji="0" lang="en-US" altLang="en-US" sz="4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rPr>
              <a:t>عدد 20: 8-11</a:t>
            </a:r>
            <a:endPar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Arial" pitchFamily="-111" charset="0"/>
              <a:cs typeface="Arial" panose="020B0604020202020204" pitchFamily="34" charset="0"/>
            </a:endParaRP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rtl="1" eaLnBrk="1" hangingPunct="1">
              <a:spcBef>
                <a:spcPct val="50000"/>
              </a:spcBef>
              <a:defRPr/>
            </a:pPr>
            <a:r>
              <a:rPr lang="ar-JO" sz="5400" dirty="0">
                <a:solidFill>
                  <a:srgbClr val="FFFF00"/>
                </a:solidFill>
                <a:latin typeface="Arial" panose="020B0604020202020204" pitchFamily="34" charset="0"/>
                <a:ea typeface="+mj-ea"/>
                <a:cs typeface="Arial" panose="020B0604020202020204" pitchFamily="34" charset="0"/>
              </a:rPr>
              <a:t>ماء من الصخرة</a:t>
            </a:r>
            <a:endParaRPr lang="en-US" sz="5400" dirty="0">
              <a:solidFill>
                <a:srgbClr val="FFFF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cstate="print">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إن عطش أحد فليقبل إلي ويشرب</a:t>
            </a:r>
            <a:b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38 من آمن بي كما قال الكتاب </a:t>
            </a:r>
            <a:b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تجري من بطنه أنهار ماء حي</a:t>
            </a:r>
            <a:br>
              <a:rPr lang="en-US"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b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r>
              <a:rPr lang="ar-JO"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يوحنا 7: 37-38</a:t>
            </a:r>
            <a:r>
              <a:rPr lang="ar-SA" altLang="en-US" sz="3600" dirty="0">
                <a:solidFill>
                  <a:schemeClr val="tx1"/>
                </a:solidFill>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a:t>
            </a:r>
            <a:endParaRPr lang="en-US" altLang="en-US" sz="36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algn="r" rtl="1"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شخص فضولي</a:t>
            </a:r>
            <a:r>
              <a:rPr lang="ar-JO" altLang="en-US" sz="3200" b="1" dirty="0">
                <a:solidFill>
                  <a:srgbClr val="FFFF00"/>
                </a:solidFill>
                <a:effectLst>
                  <a:outerShdw blurRad="38100" dist="38100" dir="2700000" algn="tl">
                    <a:srgbClr val="808080"/>
                  </a:outerShdw>
                </a:effectLst>
                <a:cs typeface="Arial" panose="020B0604020202020204" pitchFamily="34" charset="0"/>
              </a:rPr>
              <a:t>: من أين له كل هذه المعرفة؟ (14-15)</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أعطاني إياها الله</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منزعج</a:t>
            </a:r>
            <a:r>
              <a:rPr lang="ar-JO" altLang="en-US" sz="3200" b="1" dirty="0">
                <a:solidFill>
                  <a:srgbClr val="FFFF00"/>
                </a:solidFill>
                <a:effectLst>
                  <a:outerShdw blurRad="38100" dist="38100" dir="2700000" algn="tl">
                    <a:srgbClr val="FFFFFF"/>
                  </a:outerShdw>
                </a:effectLst>
                <a:cs typeface="Arial" panose="020B0604020202020204" pitchFamily="34" charset="0"/>
              </a:rPr>
              <a:t>: أنت مسكون بالشياطين</a:t>
            </a:r>
            <a:r>
              <a:rPr lang="ar-SA" altLang="en-US" sz="3200" b="1" dirty="0">
                <a:solidFill>
                  <a:srgbClr val="FFFF00"/>
                </a:solidFill>
                <a:effectLst>
                  <a:outerShdw blurRad="38100" dist="38100" dir="2700000" algn="tl">
                    <a:srgbClr val="FFFFFF"/>
                  </a:outerShdw>
                </a:effectLst>
                <a:cs typeface="Arial" panose="020B0604020202020204" pitchFamily="34" charset="0"/>
              </a:rPr>
              <a:t> </a:t>
            </a:r>
            <a:r>
              <a:rPr kumimoji="0" lang="ar-JO"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rPr>
              <a:t>من</a:t>
            </a:r>
            <a:r>
              <a:rPr kumimoji="0" lang="ar-JO" altLang="en-US" sz="3200" b="1" i="0" u="none" strike="noStrike" kern="1200" cap="none" spc="0" normalizeH="0" noProof="0" dirty="0">
                <a:ln>
                  <a:noFill/>
                </a:ln>
                <a:solidFill>
                  <a:srgbClr val="FFFF00"/>
                </a:solidFill>
                <a:effectLst>
                  <a:outerShdw blurRad="38100" dist="38100" dir="2700000" algn="tl">
                    <a:srgbClr val="FFFFFF"/>
                  </a:outerShdw>
                </a:effectLst>
                <a:uLnTx/>
                <a:uFillTx/>
                <a:cs typeface="Arial" panose="020B0604020202020204" pitchFamily="34" charset="0"/>
              </a:rPr>
              <a:t> يريد أن يقتلك؟ (20)</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 </a:t>
            </a:r>
            <a:r>
              <a:rPr lang="ar-JO" altLang="en-US" sz="3200" b="1" dirty="0">
                <a:solidFill>
                  <a:srgbClr val="FFFFFF"/>
                </a:solidFill>
                <a:effectLst>
                  <a:outerShdw blurRad="38100" dist="38100" dir="2700000" algn="tl">
                    <a:srgbClr val="808080"/>
                  </a:outerShdw>
                </a:effectLst>
                <a:cs typeface="Arial" panose="020B0604020202020204" pitchFamily="34" charset="0"/>
              </a:rPr>
              <a:t>: المراؤون هم من يهتمون بالختان أكثر من الناس</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س وج</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0" y="1066800"/>
            <a:ext cx="90678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r" defTabSz="914400" rtl="1" eaLnBrk="1" fontAlgn="base" hangingPunct="1">
              <a:spcBef>
                <a:spcPct val="0"/>
              </a:spcBef>
              <a:spcAft>
                <a:spcPct val="0"/>
              </a:spcAft>
              <a:defRPr/>
            </a:pPr>
            <a:r>
              <a:rPr lang="ar-JO" sz="3200" b="1" u="sng" dirty="0">
                <a:solidFill>
                  <a:srgbClr val="FFFF00"/>
                </a:solidFill>
                <a:cs typeface="Arial" panose="020B0604020202020204" pitchFamily="34" charset="0"/>
              </a:rPr>
              <a:t>شخص غير عارف</a:t>
            </a:r>
            <a:r>
              <a:rPr lang="ar-JO" sz="3200" b="1" dirty="0">
                <a:solidFill>
                  <a:srgbClr val="FFFF00"/>
                </a:solidFill>
                <a:cs typeface="Arial" panose="020B0604020202020204" pitchFamily="34" charset="0"/>
              </a:rPr>
              <a:t>: "أليس هذا هو الرجل الذي يحاولون قتله؟ لكن المسيح سيظهر ببساطة ... "(25).</a:t>
            </a:r>
          </a:p>
          <a:p>
            <a:pPr lvl="0" algn="r" defTabSz="914400" rtl="1" eaLnBrk="1" fontAlgn="base" hangingPunct="1">
              <a:spcBef>
                <a:spcPct val="0"/>
              </a:spcBef>
              <a:spcAft>
                <a:spcPct val="0"/>
              </a:spcAf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تعلمون من أين أنا لكنكم لا تعرفون الله</a:t>
            </a:r>
            <a:r>
              <a:rPr lang="ar-SA" altLang="en-US" sz="3200" b="1" dirty="0">
                <a:solidFill>
                  <a:srgbClr val="FFFFFF"/>
                </a:solidFill>
                <a:effectLst>
                  <a:outerShdw blurRad="38100" dist="38100" dir="2700000" algn="tl">
                    <a:srgbClr val="808080"/>
                  </a:outerShdw>
                </a:effectLst>
                <a:cs typeface="Arial" panose="020B0604020202020204" pitchFamily="34" charset="0"/>
              </a:rPr>
              <a:t>.</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00"/>
                </a:solidFill>
                <a:effectLst>
                  <a:outerShdw blurRad="38100" dist="38100" dir="2700000" algn="tl">
                    <a:srgbClr val="FFFFFF"/>
                  </a:outerShdw>
                </a:effectLst>
                <a:cs typeface="Arial" panose="020B0604020202020204" pitchFamily="34" charset="0"/>
              </a:rPr>
              <a:t>شخص مؤمن</a:t>
            </a:r>
            <a:r>
              <a:rPr lang="ar-JO" altLang="en-US" sz="3200" b="1" dirty="0">
                <a:solidFill>
                  <a:srgbClr val="FFFF00"/>
                </a:solidFill>
                <a:effectLst>
                  <a:outerShdw blurRad="38100" dist="38100" dir="2700000" algn="tl">
                    <a:srgbClr val="FFFFFF"/>
                  </a:outerShdw>
                </a:effectLst>
                <a:cs typeface="Arial" panose="020B0604020202020204" pitchFamily="34" charset="0"/>
              </a:rPr>
              <a:t>: هل سيصنع المسيا معجزات أكثر من يسوع؟ (31)</a:t>
            </a:r>
            <a:endParaRPr kumimoji="0" lang="en-US" altLang="en-US" sz="3200" b="1" i="0" u="none" strike="noStrike" kern="1200" cap="none" spc="0" normalizeH="0" baseline="0" noProof="0" dirty="0">
              <a:ln>
                <a:noFill/>
              </a:ln>
              <a:solidFill>
                <a:srgbClr val="FFFF00"/>
              </a:solidFill>
              <a:effectLst>
                <a:outerShdw blurRad="38100" dist="38100" dir="2700000" algn="tl">
                  <a:srgbClr val="FFFFFF"/>
                </a:outerShdw>
              </a:effectLst>
              <a:uLnTx/>
              <a:uFillTx/>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200" b="1" u="sng" dirty="0">
                <a:solidFill>
                  <a:srgbClr val="FFFFFF"/>
                </a:solidFill>
                <a:effectLst>
                  <a:outerShdw blurRad="38100" dist="38100" dir="2700000" algn="tl">
                    <a:srgbClr val="808080"/>
                  </a:outerShdw>
                </a:effectLst>
                <a:cs typeface="Arial" panose="020B0604020202020204" pitchFamily="34" charset="0"/>
              </a:rPr>
              <a:t>جواب يسوع</a:t>
            </a:r>
            <a:r>
              <a:rPr lang="ar-JO" altLang="en-US" sz="3200" b="1" dirty="0">
                <a:solidFill>
                  <a:srgbClr val="FFFFFF"/>
                </a:solidFill>
                <a:effectLst>
                  <a:outerShdw blurRad="38100" dist="38100" dir="2700000" algn="tl">
                    <a:srgbClr val="808080"/>
                  </a:outerShdw>
                </a:effectLst>
                <a:cs typeface="Arial" panose="020B0604020202020204" pitchFamily="34" charset="0"/>
              </a:rPr>
              <a:t>: سأكون معكم لفترة قصيرة (حوالي 6 شهور) لكنكم لن تجدوني ولا تستطيعون أن تتبعوني</a:t>
            </a:r>
            <a:r>
              <a:rPr lang="ar-SA" altLang="en-US" sz="3200" b="1" dirty="0">
                <a:solidFill>
                  <a:srgbClr val="FFFFFF"/>
                </a:solidFill>
                <a:effectLst>
                  <a:outerShdw blurRad="38100" dist="38100" dir="2700000" algn="tl">
                    <a:srgbClr val="808080"/>
                  </a:outerShdw>
                </a:effectLst>
                <a:cs typeface="Arial" panose="020B0604020202020204" pitchFamily="34" charset="0"/>
              </a:rPr>
              <a:t>.</a:t>
            </a:r>
            <a:r>
              <a:rPr lang="ar-JO" altLang="en-US" sz="3200" b="1" dirty="0">
                <a:solidFill>
                  <a:srgbClr val="FFFFFF"/>
                </a:solidFill>
                <a:effectLst>
                  <a:outerShdw blurRad="38100" dist="38100" dir="2700000" algn="tl">
                    <a:srgbClr val="808080"/>
                  </a:outerShdw>
                </a:effectLst>
                <a:cs typeface="Arial" panose="020B0604020202020204" pitchFamily="34" charset="0"/>
              </a:rPr>
              <a:t> </a:t>
            </a:r>
            <a:endParaRPr kumimoji="0" lang="en-US" altLang="en-US" sz="3200" b="1" i="0" u="none" strike="noStrike" kern="1200" cap="none" spc="0" normalizeH="0" baseline="0" noProof="0" dirty="0">
              <a:ln>
                <a:noFill/>
              </a:ln>
              <a:solidFill>
                <a:srgbClr val="FFFFFF"/>
              </a:solidFill>
              <a:effectLst>
                <a:outerShdw blurRad="38100" dist="38100" dir="2700000" algn="tl">
                  <a:srgbClr val="808080"/>
                </a:outerShdw>
              </a:effectLst>
              <a:uLnTx/>
              <a:uFillTx/>
              <a:cs typeface="Arial" panose="020B0604020202020204" pitchFamily="34" charset="0"/>
            </a:endParaRP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cstate="print">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a:effectLst/>
        </p:spPr>
        <p:txBody>
          <a:bodyPr/>
          <a:lstStyle/>
          <a:p>
            <a:pPr eaLnBrk="1" hangingPunct="1">
              <a:defRPr/>
            </a:pPr>
            <a:r>
              <a:rPr lang="ar-JO" dirty="0">
                <a:effectLst>
                  <a:glow rad="228600">
                    <a:schemeClr val="accent4">
                      <a:satMod val="175000"/>
                      <a:alpha val="72000"/>
                    </a:schemeClr>
                  </a:glow>
                </a:effectLst>
                <a:latin typeface="Arial" panose="020B0604020202020204" pitchFamily="34" charset="0"/>
                <a:ea typeface="+mj-ea"/>
                <a:cs typeface="Arial" panose="020B0604020202020204" pitchFamily="34" charset="0"/>
              </a:rPr>
              <a:t>أي منهم أنت؟</a:t>
            </a:r>
            <a:endParaRPr lang="en-US" dirty="0">
              <a:effectLst>
                <a:glow rad="228600">
                  <a:schemeClr val="accent4">
                    <a:satMod val="175000"/>
                    <a:alpha val="72000"/>
                  </a:schemeClr>
                </a:glow>
              </a:effectLst>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فضولي؟</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منزعج؟</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غير عارف؟</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a:p>
            <a:pPr marL="723900" marR="0" lvl="0" indent="-723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altLang="en-US" sz="5400" b="1" i="0" u="none" strike="noStrike" kern="1200" cap="none" spc="0" normalizeH="0" baseline="0" noProof="0" dirty="0">
                <a:ln>
                  <a:noFill/>
                </a:ln>
                <a:solidFill>
                  <a:srgbClr val="FFFF00"/>
                </a:solidFill>
                <a:effectLst>
                  <a:glow rad="228600">
                    <a:schemeClr val="accent4">
                      <a:satMod val="175000"/>
                      <a:alpha val="72000"/>
                    </a:schemeClr>
                  </a:glow>
                </a:effectLst>
                <a:uLnTx/>
                <a:uFillTx/>
                <a:cs typeface="Arial" panose="020B0604020202020204" pitchFamily="34" charset="0"/>
              </a:rPr>
              <a:t>مؤمن؟</a:t>
            </a:r>
            <a:endParaRPr kumimoji="0" lang="en-US" altLang="en-US" sz="5400" b="1" i="0" u="none" strike="noStrike" kern="1200" cap="none" spc="0" normalizeH="0" baseline="0" noProof="0" dirty="0">
              <a:ln>
                <a:noFill/>
              </a:ln>
              <a:solidFill>
                <a:srgbClr val="FFFFFF"/>
              </a:solidFill>
              <a:effectLst>
                <a:glow rad="228600">
                  <a:schemeClr val="accent4">
                    <a:satMod val="175000"/>
                    <a:alpha val="72000"/>
                  </a:schemeClr>
                </a:glow>
              </a:effectLst>
              <a:uLnTx/>
              <a:uFillTx/>
              <a:cs typeface="Arial" panose="020B0604020202020204" pitchFamily="34" charset="0"/>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ar-JO" dirty="0">
                <a:latin typeface="Arial" panose="020B0604020202020204" pitchFamily="34" charset="0"/>
                <a:ea typeface="+mj-ea"/>
                <a:cs typeface="Arial" panose="020B0604020202020204" pitchFamily="34" charset="0"/>
              </a:rPr>
              <a:t>الفكرة الرئيسية</a:t>
            </a:r>
            <a:endParaRPr lang="en-US" dirty="0">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600"/>
            <a:ext cx="8229600" cy="20574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يرفض الناس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لأنهم لا يقبلون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u="sng" dirty="0">
                <a:solidFill>
                  <a:srgbClr val="FF0000"/>
                </a:solidFill>
                <a:effectLst>
                  <a:outerShdw blurRad="38100" dist="38100" dir="2700000" algn="tl">
                    <a:srgbClr val="FFFFFF"/>
                  </a:outerShdw>
                </a:effectLst>
                <a:cs typeface="Arial" panose="020B0604020202020204" pitchFamily="34" charset="0"/>
              </a:rPr>
              <a:t>سلطة</a:t>
            </a:r>
            <a:r>
              <a:rPr lang="ar-JO" altLang="en-US" sz="4000" b="1" dirty="0">
                <a:solidFill>
                  <a:srgbClr val="000000"/>
                </a:solidFill>
                <a:effectLst>
                  <a:outerShdw blurRad="38100" dist="38100" dir="2700000" algn="tl">
                    <a:srgbClr val="FFFFFF"/>
                  </a:outerShdw>
                </a:effectLst>
                <a:cs typeface="Arial" panose="020B0604020202020204" pitchFamily="34" charset="0"/>
              </a:rPr>
              <a:t>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000" b="1" dirty="0">
                <a:solidFill>
                  <a:srgbClr val="000000"/>
                </a:solidFill>
                <a:effectLst>
                  <a:outerShdw blurRad="38100" dist="38100" dir="2700000" algn="tl">
                    <a:srgbClr val="FFFFFF"/>
                  </a:outerShdw>
                </a:effectLst>
                <a:cs typeface="Arial" panose="020B0604020202020204" pitchFamily="34" charset="0"/>
              </a:rPr>
              <a:t>على حياتهم</a:t>
            </a:r>
            <a:endParaRPr kumimoji="0" lang="en-US"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cs typeface="Arial" panose="020B0604020202020204" pitchFamily="34" charset="0"/>
            </a:endParaRP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1112"/>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F93EC12-D428-9687-CAA6-7371C11A7F06}"/>
              </a:ext>
            </a:extLst>
          </p:cNvPr>
          <p:cNvSpPr/>
          <p:nvPr/>
        </p:nvSpPr>
        <p:spPr>
          <a:xfrm>
            <a:off x="457200" y="2249424"/>
            <a:ext cx="8083296" cy="148132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SA" sz="6600" dirty="0">
                <a:solidFill>
                  <a:schemeClr val="bg1"/>
                </a:solidFill>
              </a:rPr>
              <a:t>دفع يسوع كل شيء</a:t>
            </a:r>
            <a:endParaRPr lang="en-US" sz="6600" dirty="0">
              <a:solidFill>
                <a:schemeClr val="bg1"/>
              </a:solidFill>
            </a:endParaRPr>
          </a:p>
          <a:p>
            <a:pPr algn="ctr" rtl="1"/>
            <a:r>
              <a:rPr lang="ar-SA" sz="3600" dirty="0">
                <a:solidFill>
                  <a:schemeClr val="bg1"/>
                </a:solidFill>
              </a:rPr>
              <a:t>إشعياء 53: 5</a:t>
            </a:r>
            <a:endParaRPr lang="en-US" sz="3600" dirty="0">
              <a:solidFill>
                <a:schemeClr val="bg1"/>
              </a:solidFill>
            </a:endParaRPr>
          </a:p>
        </p:txBody>
      </p:sp>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لماذا لا يؤمنون اليوم؟</a:t>
            </a:r>
            <a:endParaRPr lang="en-US" dirty="0">
              <a:latin typeface="Arial" panose="020B0604020202020204" pitchFamily="34" charset="0"/>
              <a:ea typeface="+mj-ea"/>
              <a:cs typeface="Arial" panose="020B0604020202020204" pitchFamily="34" charset="0"/>
            </a:endParaRP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a:cs typeface="Arial"/>
              </a:rPr>
              <a:t>ب. صراع حول الناموس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99</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7: 53-8: 11</a:t>
            </a:r>
            <a:endParaRPr lang="en-US" sz="28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من خلال رفض إصدار الدينونة على المرأة التي أمسكت في زنا أحبط المسيح فخ الفريسيين لجعله يعترف بأن الشريعة الموسوية صارمة </a:t>
            </a:r>
            <a:r>
              <a:rPr lang="en-US" sz="3200" b="1" kern="0" dirty="0">
                <a:solidFill>
                  <a:srgbClr val="FFFFFF"/>
                </a:solidFill>
                <a:effectLst>
                  <a:glow rad="228600">
                    <a:srgbClr val="220011"/>
                  </a:glow>
                </a:effectLst>
                <a:latin typeface="Arial"/>
                <a:ea typeface="ＭＳ Ｐゴシック" charset="0"/>
                <a:cs typeface="Arial"/>
              </a:rPr>
              <a:t> </a:t>
            </a:r>
            <a:r>
              <a:rPr lang="ar-JO" sz="3200" b="1" kern="0" dirty="0">
                <a:solidFill>
                  <a:srgbClr val="FFFFFF"/>
                </a:solidFill>
                <a:effectLst>
                  <a:glow rad="228600">
                    <a:srgbClr val="220011"/>
                  </a:glow>
                </a:effectLst>
                <a:latin typeface="Arial"/>
                <a:ea typeface="ＭＳ Ｐゴシック" charset="0"/>
                <a:cs typeface="Arial"/>
              </a:rPr>
              <a:t>للغاية بحيث لا يمكن مراعاتها والموافقة على التفسيرات الفريسية المخففة للناموس</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84791"/>
          </a:xfrm>
          <a:prstGeom prst="rect">
            <a:avLst/>
          </a:prstGeom>
          <a:noFill/>
        </p:spPr>
        <p:txBody>
          <a:bodyPr wrap="square" lIns="91237" tIns="45619" rIns="91237" bIns="45619">
            <a:spAutoFit/>
          </a:bodyPr>
          <a:lstStyle/>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يسوع والمرأة                                     </a:t>
            </a:r>
            <a:endParaRPr lang="ar-SA"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a:p>
            <a:pPr marL="0" marR="0" lvl="0" indent="0" algn="ctr" defTabSz="912870" rtl="1"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التي أمسكت في زنا</a:t>
            </a:r>
            <a:endPar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 8: 2-11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grpSp>
        <p:nvGrpSpPr>
          <p:cNvPr id="7" name="Group 6"/>
          <p:cNvGrpSpPr/>
          <p:nvPr/>
        </p:nvGrpSpPr>
        <p:grpSpPr>
          <a:xfrm>
            <a:off x="6299680" y="116632"/>
            <a:ext cx="2660102" cy="1572182"/>
            <a:chOff x="5508104" y="620689"/>
            <a:chExt cx="2660102" cy="1572182"/>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1363958"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صراع في عيد المظال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يتم استجواب سلطة المسيح وشخصه والرد عليهما في عيد المظال مما يمنح اليهود غير المؤمنين دافعاً إضافياً لقتله </a:t>
            </a: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استجواب سلطة المسيح</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1</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تتساءل الجموع في أورشليم عن قدرة يسوع على التعليم بسلطان بشكل مستقل عن التعليم الرباني، وهذا يجهز المشهد للمسيح ليعلن عن طبيعته الحقيقية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br>
              <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كيف يمكننا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نظهر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تحنن الله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في عالم يعتقد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أن المسيحية </a:t>
            </a:r>
            <a:b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br>
            <a:r>
              <a:rPr lang="ar-JO" altLang="en-US" sz="4000"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تديننا</a:t>
            </a:r>
            <a:r>
              <a:rPr lang="ar-JO"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فقط؟</a:t>
            </a:r>
            <a:endParaRPr lang="en-US" altLang="en-US" sz="4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ar-JO" altLang="en-US" b="1" dirty="0">
                <a:solidFill>
                  <a:schemeClr val="bg1"/>
                </a:solidFill>
                <a:latin typeface="Arial" panose="020B0604020202020204" pitchFamily="34" charset="0"/>
                <a:cs typeface="Arial" panose="020B0604020202020204" pitchFamily="34" charset="0"/>
              </a:rPr>
              <a:t>نص يوحنا 7: 53-8: 11</a:t>
            </a:r>
            <a:endParaRPr lang="en-US" altLang="en-US" b="1" dirty="0">
              <a:solidFill>
                <a:schemeClr val="bg1"/>
              </a:solidFill>
              <a:latin typeface="Arial" panose="020B0604020202020204" pitchFamily="34" charset="0"/>
              <a:cs typeface="Arial" panose="020B0604020202020204" pitchFamily="34" charset="0"/>
            </a:endParaRP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موحى به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kern="0" dirty="0">
                <a:solidFill>
                  <a:srgbClr val="FFFFFF"/>
                </a:solidFill>
                <a:latin typeface="Arial" panose="020B0604020202020204" pitchFamily="34" charset="0"/>
                <a:ea typeface="ＭＳ Ｐゴシック"/>
                <a:cs typeface="Arial" panose="020B0604020202020204" pitchFamily="34" charset="0"/>
              </a:rPr>
              <a:t>أم لا؟</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pPr rtl="1"/>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منقسمة</a:t>
            </a:r>
            <a:r>
              <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a:t>
            </a:r>
            <a:r>
              <a:rPr lang="ar-JO"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آراء</a:t>
            </a:r>
            <a:endParaRPr lang="en-US" altLang="en-US" sz="48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200" b="1" dirty="0">
                <a:solidFill>
                  <a:schemeClr val="bg1"/>
                </a:solidFill>
                <a:cs typeface="Arial" panose="020B0604020202020204" pitchFamily="34" charset="0"/>
              </a:rPr>
              <a:t>"يتفق جميع علماء النصوص تقريبًا على أن هذه الآيات </a:t>
            </a:r>
            <a:r>
              <a:rPr lang="ar-JO" sz="3200" b="1" dirty="0">
                <a:solidFill>
                  <a:srgbClr val="FFFF00"/>
                </a:solidFill>
                <a:cs typeface="Arial" panose="020B0604020202020204" pitchFamily="34" charset="0"/>
              </a:rPr>
              <a:t>لم تكن جزءًا من الأصل</a:t>
            </a:r>
            <a:r>
              <a:rPr lang="ar-JO" sz="3200" b="1" dirty="0">
                <a:solidFill>
                  <a:schemeClr val="bg1"/>
                </a:solidFill>
                <a:cs typeface="Arial" panose="020B0604020202020204" pitchFamily="34" charset="0"/>
              </a:rPr>
              <a:t> ... يختلف أسلوب ومفردات هذا المقطع عن بقية الإنجيل، ويقطع المقطع التسلسل من ٧: ٥٢-٨: ١٢. ربما يكون جزءًا من التقليد الشفوي الحقيقي الذي أضافه النساخ إلى المخطوطات اليونانية اللاحقة ".</a:t>
            </a:r>
            <a:endParaRPr kumimoji="0" lang="en-US" altLang="en-US" sz="32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sz="3200" b="1" dirty="0">
                <a:solidFill>
                  <a:schemeClr val="bg1"/>
                </a:solidFill>
                <a:effectLst>
                  <a:outerShdw blurRad="38100" dist="38100" dir="2700000" algn="tl">
                    <a:srgbClr val="808080"/>
                  </a:outerShdw>
                </a:effectLst>
                <a:cs typeface="Arial" panose="020B0604020202020204" pitchFamily="34" charset="0"/>
              </a:rPr>
              <a:t>إدوين أ. بلوم، معرفة الكتاب المقدس</a:t>
            </a:r>
            <a:endParaRPr kumimoji="0" lang="en-US" altLang="en-US" sz="32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endParaRPr kumimoji="0" lang="en-US" altLang="en-US" sz="32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algn="ctr" defTabSz="914400" rtl="1" eaLnBrk="0" fontAlgn="base" hangingPunct="0">
              <a:spcBef>
                <a:spcPct val="20000"/>
              </a:spcBef>
              <a:spcAft>
                <a:spcPct val="0"/>
              </a:spcAft>
              <a:defRPr/>
            </a:pPr>
            <a:r>
              <a:rPr lang="ar-JO" sz="3200" b="1" dirty="0">
                <a:solidFill>
                  <a:schemeClr val="bg1"/>
                </a:solidFill>
                <a:cs typeface="Arial" panose="020B0604020202020204" pitchFamily="34" charset="0"/>
              </a:rPr>
              <a:t>"يبدو أن معظم العلماء يتفقون على أن المقطع </a:t>
            </a:r>
            <a:r>
              <a:rPr lang="ar-JO" sz="3200" b="1" dirty="0">
                <a:solidFill>
                  <a:srgbClr val="FFFF00"/>
                </a:solidFill>
                <a:cs typeface="Arial" panose="020B0604020202020204" pitchFamily="34" charset="0"/>
              </a:rPr>
              <a:t>جزء من الكتاب المقدس الموحى به </a:t>
            </a:r>
            <a:r>
              <a:rPr lang="ar-JO" sz="3200" b="1" dirty="0">
                <a:solidFill>
                  <a:schemeClr val="bg1"/>
                </a:solidFill>
                <a:cs typeface="Arial" panose="020B0604020202020204" pitchFamily="34" charset="0"/>
              </a:rPr>
              <a:t>[على سبيل المثال، ف. بروس]. في الواقع، يمكن بسهولة رؤية تطور الفصل بأكمله من هذا الحدث المذهل في الهيكل... سيكون الانتقال من يوحنا 7</a:t>
            </a:r>
            <a:r>
              <a:rPr lang="ar-SA" sz="3200" b="1" dirty="0">
                <a:solidFill>
                  <a:schemeClr val="bg1"/>
                </a:solidFill>
                <a:cs typeface="Arial" panose="020B0604020202020204" pitchFamily="34" charset="0"/>
              </a:rPr>
              <a:t> </a:t>
            </a:r>
            <a:r>
              <a:rPr lang="ar-JO" sz="3200" b="1" dirty="0">
                <a:solidFill>
                  <a:schemeClr val="bg1"/>
                </a:solidFill>
                <a:cs typeface="Arial" panose="020B0604020202020204" pitchFamily="34" charset="0"/>
              </a:rPr>
              <a:t>:52 إلى 8</a:t>
            </a:r>
            <a:r>
              <a:rPr lang="ar-SA" sz="3200" b="1" dirty="0">
                <a:solidFill>
                  <a:schemeClr val="bg1"/>
                </a:solidFill>
                <a:cs typeface="Arial" panose="020B0604020202020204" pitchFamily="34" charset="0"/>
              </a:rPr>
              <a:t> </a:t>
            </a:r>
            <a:r>
              <a:rPr lang="ar-JO" sz="3200" b="1" dirty="0">
                <a:solidFill>
                  <a:schemeClr val="bg1"/>
                </a:solidFill>
                <a:cs typeface="Arial" panose="020B0604020202020204" pitchFamily="34" charset="0"/>
              </a:rPr>
              <a:t>:12 مفاجئًا جدًا بدون قسم انتقالي.“</a:t>
            </a:r>
            <a:endParaRPr kumimoji="0" lang="en-US" altLang="en-US" sz="32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a:p>
            <a:pPr marL="0" marR="0" lvl="0" indent="0" algn="ctr" defTabSz="914400" rtl="1" eaLnBrk="0" fontAlgn="base" latinLnBrk="0" hangingPunct="0">
              <a:lnSpc>
                <a:spcPct val="100000"/>
              </a:lnSpc>
              <a:spcBef>
                <a:spcPct val="20000"/>
              </a:spcBef>
              <a:spcAft>
                <a:spcPct val="0"/>
              </a:spcAft>
              <a:buClrTx/>
              <a:buSzTx/>
              <a:buFontTx/>
              <a:buNone/>
              <a:tabLst/>
              <a:defRPr/>
            </a:pPr>
            <a:r>
              <a:rPr lang="ar-JO" altLang="en-US" sz="3200" b="1" dirty="0">
                <a:solidFill>
                  <a:schemeClr val="bg1"/>
                </a:solidFill>
                <a:effectLst>
                  <a:outerShdw blurRad="38100" dist="38100" dir="2700000" algn="tl">
                    <a:srgbClr val="808080"/>
                  </a:outerShdw>
                </a:effectLst>
                <a:cs typeface="Arial" panose="020B0604020202020204" pitchFamily="34" charset="0"/>
              </a:rPr>
              <a:t>وارين ويرزبي، الكتاب المقدس التفسيري</a:t>
            </a:r>
            <a:endParaRPr kumimoji="0" lang="en-US" altLang="en-US" sz="3200" b="1" u="none" strike="noStrike" kern="1200" cap="none" spc="0" normalizeH="0" baseline="0" noProof="0" dirty="0">
              <a:ln>
                <a:noFill/>
              </a:ln>
              <a:solidFill>
                <a:schemeClr val="bg1"/>
              </a:solidFill>
              <a:effectLst>
                <a:outerShdw blurRad="38100" dist="38100" dir="2700000" algn="tl">
                  <a:srgbClr val="808080"/>
                </a:outerShdw>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800" b="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uLnTx/>
              <a:uFillTx/>
              <a:cs typeface="Arial" panose="020B0604020202020204" pitchFamily="34" charset="0"/>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الإسكندرية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1"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الغرب</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3 أنواع نصوص</a:t>
            </a:r>
            <a:endParaRPr kumimoji="0" lang="en-GB" altLang="en-US" sz="48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endParaRP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u="none" strike="noStrike" kern="1200" cap="none" spc="0" normalizeH="0" baseline="0" noProof="0">
              <a:ln>
                <a:noFill/>
              </a:ln>
              <a:solidFill>
                <a:srgbClr val="FFFFFF"/>
              </a:solidFill>
              <a:effectLst>
                <a:outerShdw blurRad="38100" dist="38100" dir="2700000" algn="tl">
                  <a:srgbClr val="000000"/>
                </a:outerShdw>
              </a:effectLst>
              <a:uLnTx/>
              <a:uFillTx/>
              <a:cs typeface="Arial" panose="020B0604020202020204" pitchFamily="34" charset="0"/>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67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2600" b="1" dirty="0">
                <a:solidFill>
                  <a:srgbClr val="76F774"/>
                </a:solidFill>
                <a:effectLst>
                  <a:outerShdw blurRad="38100" dist="38100" dir="2700000" algn="tl">
                    <a:srgbClr val="000000"/>
                  </a:outerShdw>
                </a:effectLst>
                <a:cs typeface="Arial" panose="020B0604020202020204" pitchFamily="34" charset="0"/>
              </a:rPr>
              <a:t>بيزنطة</a:t>
            </a:r>
            <a:endParaRPr kumimoji="0" lang="en-GB" altLang="en-US" sz="2600" b="1" u="none" strike="noStrike" kern="1200" cap="none" spc="0" normalizeH="0" baseline="0" noProof="0" dirty="0">
              <a:ln>
                <a:noFill/>
              </a:ln>
              <a:solidFill>
                <a:srgbClr val="76F774"/>
              </a:solidFill>
              <a:effectLst>
                <a:outerShdw blurRad="38100" dist="38100" dir="2700000" algn="tl">
                  <a:srgbClr val="000000"/>
                </a:outerShdw>
              </a:effectLst>
              <a:uLnTx/>
              <a:uFillTx/>
              <a:cs typeface="Arial" panose="020B0604020202020204" pitchFamily="34" charset="0"/>
            </a:endParaRP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الأبكر (200-400 م)     المخطوطات </a:t>
            </a:r>
            <a:r>
              <a:rPr lang="ar-JO" altLang="en-US" sz="3200" b="1" noProof="0" dirty="0">
                <a:effectLst>
                  <a:outerShdw blurRad="38100" dist="38100" dir="2700000" algn="tl">
                    <a:srgbClr val="000000"/>
                  </a:outerShdw>
                </a:effectLst>
                <a:cs typeface="Arial" panose="020B0604020202020204" pitchFamily="34" charset="0"/>
              </a:rPr>
              <a:t>ألغتها</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altLang="en-US" sz="3200" b="1" noProof="0" dirty="0">
                <a:solidFill>
                  <a:srgbClr val="FFFF00"/>
                </a:solidFill>
                <a:effectLst>
                  <a:outerShdw blurRad="38100" dist="38100" dir="2700000" algn="tl">
                    <a:srgbClr val="000000"/>
                  </a:outerShdw>
                </a:effectLst>
                <a:cs typeface="Arial" panose="020B0604020202020204" pitchFamily="34" charset="0"/>
              </a:rPr>
              <a:t>متأخر (600 م)      المخطوطات </a:t>
            </a:r>
            <a:r>
              <a:rPr lang="ar-JO" altLang="en-US" sz="3200" b="1" noProof="0" dirty="0">
                <a:effectLst>
                  <a:outerShdw blurRad="38100" dist="38100" dir="2700000" algn="tl">
                    <a:srgbClr val="000000"/>
                  </a:outerShdw>
                </a:effectLst>
                <a:cs typeface="Arial" panose="020B0604020202020204" pitchFamily="34" charset="0"/>
              </a:rPr>
              <a:t>حفظتها</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7744"/>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altLang="en-US" sz="3200" b="1" u="none" strike="noStrike" kern="1200" cap="none" spc="0" normalizeH="0" baseline="0" dirty="0">
                <a:ln>
                  <a:noFill/>
                </a:ln>
                <a:solidFill>
                  <a:srgbClr val="FFFF00"/>
                </a:solidFill>
                <a:effectLst>
                  <a:outerShdw blurRad="38100" dist="38100" dir="2700000" algn="tl">
                    <a:srgbClr val="000000"/>
                  </a:outerShdw>
                </a:effectLst>
                <a:uLnTx/>
                <a:uFillTx/>
                <a:cs typeface="Arial" panose="020B0604020202020204" pitchFamily="34" charset="0"/>
              </a:rPr>
              <a:t>الأكثر</a:t>
            </a:r>
            <a:r>
              <a:rPr kumimoji="0" lang="ar-JO" altLang="en-US" sz="3200" b="1" u="none" strike="noStrike" kern="1200" cap="none" spc="0" normalizeH="0" dirty="0">
                <a:ln>
                  <a:noFill/>
                </a:ln>
                <a:solidFill>
                  <a:srgbClr val="FFFF00"/>
                </a:solidFill>
                <a:effectLst>
                  <a:outerShdw blurRad="38100" dist="38100" dir="2700000" algn="tl">
                    <a:srgbClr val="000000"/>
                  </a:outerShdw>
                </a:effectLst>
                <a:uLnTx/>
                <a:uFillTx/>
                <a:cs typeface="Arial" panose="020B0604020202020204" pitchFamily="34" charset="0"/>
              </a:rPr>
              <a:t> تأخراً (1000 م) المخطوطات </a:t>
            </a:r>
            <a:r>
              <a:rPr kumimoji="0" lang="ar-JO" altLang="en-US" sz="3200" b="1" u="none" strike="noStrike" kern="1200" cap="none" spc="0" normalizeH="0" dirty="0">
                <a:ln>
                  <a:noFill/>
                </a:ln>
                <a:effectLst>
                  <a:outerShdw blurRad="38100" dist="38100" dir="2700000" algn="tl">
                    <a:srgbClr val="000000"/>
                  </a:outerShdw>
                </a:effectLst>
                <a:uLnTx/>
                <a:uFillTx/>
                <a:cs typeface="Arial" panose="020B0604020202020204" pitchFamily="34" charset="0"/>
              </a:rPr>
              <a:t>حفظتها</a:t>
            </a:r>
            <a:r>
              <a:rPr kumimoji="0" lang="en-GB" altLang="en-US" sz="3200" b="1" u="none" strike="noStrike" kern="1200" cap="none" spc="0" normalizeH="0" baseline="0" noProof="0" dirty="0">
                <a:ln>
                  <a:noFill/>
                </a:ln>
                <a:solidFill>
                  <a:srgbClr val="FFFF00"/>
                </a:solidFill>
                <a:effectLst>
                  <a:outerShdw blurRad="38100" dist="38100" dir="2700000" algn="tl">
                    <a:srgbClr val="000000"/>
                  </a:outerShdw>
                </a:effectLst>
                <a:uLnTx/>
                <a:uFillTx/>
                <a:cs typeface="Arial" panose="020B0604020202020204" pitchFamily="34" charset="0"/>
              </a:rPr>
              <a: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pPr rtl="1"/>
            <a:r>
              <a:rPr lang="ar-JO"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لاحظ التتابع</a:t>
            </a:r>
            <a:endParaRPr lang="en-US" altLang="en-US"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u="sng" dirty="0">
                <a:solidFill>
                  <a:srgbClr val="000090"/>
                </a:solidFill>
                <a:cs typeface="Arial" panose="020B0604020202020204" pitchFamily="34" charset="0"/>
              </a:rPr>
              <a:t>يكشف</a:t>
            </a:r>
            <a:r>
              <a:rPr lang="ar-JO" altLang="en-US" sz="3200" b="1" dirty="0">
                <a:solidFill>
                  <a:srgbClr val="000090"/>
                </a:solidFill>
                <a:cs typeface="Arial" panose="020B0604020202020204" pitchFamily="34" charset="0"/>
              </a:rPr>
              <a:t> يسوع </a:t>
            </a:r>
            <a:r>
              <a:rPr lang="ar-JO" altLang="en-US" sz="3200" b="1" u="sng" dirty="0">
                <a:solidFill>
                  <a:srgbClr val="000090"/>
                </a:solidFill>
                <a:cs typeface="Arial" panose="020B0604020202020204" pitchFamily="34" charset="0"/>
              </a:rPr>
              <a:t>النية الشريرة</a:t>
            </a:r>
            <a:r>
              <a:rPr lang="ar-JO" altLang="en-US" sz="3200" b="1" dirty="0">
                <a:solidFill>
                  <a:srgbClr val="000090"/>
                </a:solidFill>
                <a:cs typeface="Arial" panose="020B0604020202020204" pitchFamily="34" charset="0"/>
              </a:rPr>
              <a:t> للفريسيين    (8: 10)</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noProof="0" dirty="0">
                <a:solidFill>
                  <a:srgbClr val="000090"/>
                </a:solidFill>
                <a:cs typeface="Arial" panose="020B0604020202020204" pitchFamily="34" charset="0"/>
              </a:rPr>
              <a:t>يسوع هو                </a:t>
            </a:r>
            <a:r>
              <a:rPr lang="ar-JO" altLang="en-US" sz="3200" b="1" u="sng" noProof="0" dirty="0">
                <a:solidFill>
                  <a:srgbClr val="000090"/>
                </a:solidFill>
                <a:cs typeface="Arial" panose="020B0604020202020204" pitchFamily="34" charset="0"/>
              </a:rPr>
              <a:t>نور</a:t>
            </a:r>
            <a:r>
              <a:rPr lang="ar-JO" altLang="en-US" sz="3200" b="1" noProof="0" dirty="0">
                <a:solidFill>
                  <a:srgbClr val="000090"/>
                </a:solidFill>
                <a:cs typeface="Arial" panose="020B0604020202020204" pitchFamily="34" charset="0"/>
              </a:rPr>
              <a:t> العالم               (8: 12)</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الفريسيون  </a:t>
            </a:r>
            <a:r>
              <a:rPr lang="ar-JO" altLang="en-US" sz="3200" b="1" u="sng" dirty="0">
                <a:solidFill>
                  <a:srgbClr val="800000"/>
                </a:solidFill>
                <a:cs typeface="Arial" panose="020B0604020202020204" pitchFamily="34" charset="0"/>
              </a:rPr>
              <a:t>دينونة خاطئة</a:t>
            </a:r>
            <a:r>
              <a:rPr lang="ar-JO" altLang="en-US" sz="3200" b="1" dirty="0">
                <a:solidFill>
                  <a:srgbClr val="800000"/>
                </a:solidFill>
                <a:cs typeface="Arial" panose="020B0604020202020204" pitchFamily="34" charset="0"/>
              </a:rPr>
              <a:t>          (8: 15)</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800000"/>
                </a:solidFill>
                <a:cs typeface="Arial" panose="020B0604020202020204" pitchFamily="34" charset="0"/>
              </a:rPr>
              <a:t>أصدر يسوع        </a:t>
            </a:r>
            <a:r>
              <a:rPr lang="ar-JO" altLang="en-US" sz="3200" b="1" u="sng" dirty="0">
                <a:solidFill>
                  <a:srgbClr val="800000"/>
                </a:solidFill>
                <a:cs typeface="Arial" panose="020B0604020202020204" pitchFamily="34" charset="0"/>
              </a:rPr>
              <a:t>دينونة صحيحة</a:t>
            </a:r>
            <a:r>
              <a:rPr lang="ar-JO" altLang="en-US" sz="3200" b="1" dirty="0">
                <a:solidFill>
                  <a:srgbClr val="800000"/>
                </a:solidFill>
                <a:cs typeface="Arial" panose="020B0604020202020204" pitchFamily="34" charset="0"/>
              </a:rPr>
              <a:t>        (8: 16)</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رجمها</a:t>
            </a:r>
            <a:r>
              <a:rPr lang="ar-JO" altLang="en-US" sz="3200" b="1" dirty="0">
                <a:solidFill>
                  <a:srgbClr val="000090"/>
                </a:solidFill>
                <a:cs typeface="Arial" panose="020B0604020202020204" pitchFamily="34" charset="0"/>
              </a:rPr>
              <a:t>                   (8: 5)</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dirty="0">
                <a:solidFill>
                  <a:srgbClr val="000090"/>
                </a:solidFill>
                <a:cs typeface="Arial" panose="020B0604020202020204" pitchFamily="34" charset="0"/>
              </a:rPr>
              <a:t>حاول الفريسيون      </a:t>
            </a:r>
            <a:r>
              <a:rPr lang="ar-JO" altLang="en-US" sz="3200" b="1" u="sng" dirty="0">
                <a:solidFill>
                  <a:srgbClr val="000090"/>
                </a:solidFill>
                <a:cs typeface="Arial" panose="020B0604020202020204" pitchFamily="34" charset="0"/>
              </a:rPr>
              <a:t>رجم يسوع</a:t>
            </a:r>
            <a:r>
              <a:rPr lang="ar-JO" altLang="en-US" sz="3200" b="1" dirty="0">
                <a:solidFill>
                  <a:srgbClr val="000090"/>
                </a:solidFill>
                <a:cs typeface="Arial" panose="020B0604020202020204" pitchFamily="34" charset="0"/>
              </a:rPr>
              <a:t>              (8: 59)</a:t>
            </a:r>
            <a:endParaRPr kumimoji="0" lang="en-US" altLang="en-US" sz="3200" b="1" i="0" u="none" strike="noStrike" kern="1200" cap="none" spc="0" normalizeH="0" baseline="0" noProof="0" dirty="0">
              <a:ln>
                <a:noFill/>
              </a:ln>
              <a:solidFill>
                <a:srgbClr val="000090"/>
              </a:solidFill>
              <a:effectLst/>
              <a:uLnTx/>
              <a:uFillTx/>
              <a:cs typeface="Arial" panose="020B0604020202020204" pitchFamily="34" charset="0"/>
            </a:endParaRP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rtl="1" eaLnBrk="1" hangingPunct="1"/>
            <a:r>
              <a:rPr lang="ar-JO" altLang="en-US" b="1" dirty="0">
                <a:solidFill>
                  <a:schemeClr val="bg1"/>
                </a:solidFill>
                <a:latin typeface="Arial" panose="020B0604020202020204" pitchFamily="34" charset="0"/>
                <a:cs typeface="Arial" panose="020B0604020202020204" pitchFamily="34" charset="0"/>
              </a:rPr>
              <a:t>أين نتجه اليوم....</a:t>
            </a:r>
            <a:endParaRPr lang="en-US" altLang="en-US" b="1" dirty="0">
              <a:solidFill>
                <a:schemeClr val="bg1"/>
              </a:solidFill>
              <a:latin typeface="Arial" panose="020B0604020202020204" pitchFamily="34" charset="0"/>
              <a:cs typeface="Arial" panose="020B0604020202020204" pitchFamily="34" charset="0"/>
            </a:endParaRP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المقطع</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التطبيقات</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r>
              <a:rPr lang="ar-JO"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rPr>
              <a:t>ما الفكرة؟</a:t>
            </a:r>
            <a:endParaRPr lang="en-US" altLang="en-US" sz="6000" b="1" dirty="0">
              <a:solidFill>
                <a:srgbClr val="8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أظهر رحمة للتائبين</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تدع الناس تخدعك</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كن أكثر ذكاء عندما تزني حتى لا يتم الإمساك بك</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يسوع لم يتبع الناموس حقيقة</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اغفر للناس قبل أن تتوب – هذا ما فعله يسوع</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altLang="en-US" sz="3200" b="1" dirty="0">
                <a:solidFill>
                  <a:srgbClr val="800000"/>
                </a:solidFill>
                <a:cs typeface="Arial" panose="020B0604020202020204" pitchFamily="34" charset="0"/>
              </a:rPr>
              <a:t>لا تستعجل إلقاء الحجارة</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a:p>
            <a:pPr marL="266700" marR="0" lvl="0" indent="-2667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altLang="en-US" sz="3200" b="1" i="0" u="none" strike="noStrike" kern="1200" cap="none" spc="0" normalizeH="0" baseline="0" noProof="0" dirty="0">
                <a:ln>
                  <a:noFill/>
                </a:ln>
                <a:solidFill>
                  <a:srgbClr val="800000"/>
                </a:solidFill>
                <a:effectLst/>
                <a:uLnTx/>
                <a:uFillTx/>
                <a:cs typeface="Arial" panose="020B0604020202020204" pitchFamily="34" charset="0"/>
              </a:rPr>
              <a:t>الله ليس جاداً بشأن الخطية بعد كل شيء</a:t>
            </a:r>
            <a:endParaRPr kumimoji="0" lang="en-US" altLang="en-US" sz="3200" b="1" i="0" u="none" strike="noStrike" kern="1200" cap="none" spc="0" normalizeH="0" baseline="0" noProof="0" dirty="0">
              <a:ln>
                <a:noFill/>
              </a:ln>
              <a:solidFill>
                <a:srgbClr val="800000"/>
              </a:solidFill>
              <a:effectLst/>
              <a:uLnTx/>
              <a:uFillTx/>
              <a:cs typeface="Arial" panose="020B0604020202020204" pitchFamily="34" charset="0"/>
            </a:endParaRP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rtl="1"/>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1. أظهر يسوع الحنان الحقيقي للناموس من خلال </a:t>
            </a:r>
            <a:r>
              <a:rPr lang="ar-JO" altLang="en-US" b="1" dirty="0">
                <a:solidFill>
                  <a:srgbClr val="FFFF00"/>
                </a:solidFill>
                <a:effectLst>
                  <a:outerShdw blurRad="38100" dist="38100" dir="2700000" algn="tl">
                    <a:srgbClr val="808080"/>
                  </a:outerShdw>
                </a:effectLst>
                <a:latin typeface="Arial" panose="020B0604020202020204" pitchFamily="34" charset="0"/>
                <a:cs typeface="Arial" panose="020B0604020202020204" pitchFamily="34" charset="0"/>
              </a:rPr>
              <a:t>مسامحة</a:t>
            </a:r>
            <a:r>
              <a:rPr lang="ar-JO"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 المرأة الزانية (7: 53-8: 11)</a:t>
            </a:r>
            <a:endParaRPr lang="en-US" altLang="en-US"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7200" b="0" i="0" u="none" strike="noStrike" kern="1200" cap="none" spc="0" normalizeH="0" baseline="0" noProof="0" dirty="0">
                <a:ln>
                  <a:noFill/>
                </a:ln>
                <a:solidFill>
                  <a:srgbClr val="000000"/>
                </a:solidFill>
                <a:effectLst/>
                <a:uLnTx/>
                <a:uFillTx/>
                <a:cs typeface="Arial" panose="020B0604020202020204" pitchFamily="34" charset="0"/>
              </a:rPr>
              <a:t>يوحنا 7</a:t>
            </a:r>
            <a:endParaRPr kumimoji="0" lang="en-US" altLang="en-US" sz="72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آراء              منقسمة</a:t>
            </a:r>
            <a:endParaRPr lang="en-US" sz="6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a:outerShdw blurRad="63500" dist="35921" dir="2700000" algn="ctr" rotWithShape="0">
              <a:schemeClr val="tx2">
                <a:alpha val="74997"/>
              </a:schemeClr>
            </a:outerShdw>
          </a:effectLst>
        </p:spPr>
        <p:txBody>
          <a:bodyPr/>
          <a:lstStyle/>
          <a:p>
            <a:pPr marL="625475" indent="-625475" algn="r" rtl="1" eaLnBrk="1" hangingPunct="1"/>
            <a:r>
              <a:rPr lang="ar-JO" altLang="en-US" sz="3600" b="1" dirty="0">
                <a:latin typeface="Arial" panose="020B0604020202020204" pitchFamily="34" charset="0"/>
                <a:cs typeface="Arial" panose="020B0604020202020204" pitchFamily="34" charset="0"/>
              </a:rPr>
              <a:t>أ. أحضر الفريسيون امرأة زانية إلى يسوع للمحافظة على قوتهم من خلال إدانة يسوع (7: 53-8: 6أ)</a:t>
            </a:r>
            <a:r>
              <a:rPr lang="en-US" altLang="en-US" sz="3600" b="1" dirty="0">
                <a:latin typeface="Arial" panose="020B0604020202020204" pitchFamily="34" charset="0"/>
                <a:cs typeface="Arial" panose="020B0604020202020204" pitchFamily="34" charset="0"/>
              </a:rPr>
              <a:t> </a:t>
            </a:r>
            <a:endParaRPr lang="en-US" altLang="en-US" sz="3600" b="1" dirty="0">
              <a:solidFill>
                <a:schemeClr val="bg1"/>
              </a:solidFill>
              <a:latin typeface="Arial" panose="020B0604020202020204" pitchFamily="34" charset="0"/>
              <a:cs typeface="Arial" panose="020B0604020202020204" pitchFamily="34" charset="0"/>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rtl="1"/>
            <a:br>
              <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ب. أظهر يسوع خطية الفريسيين من خلال اتباع الحنان الحقيقي للناموس لإدانة </a:t>
            </a:r>
            <a:r>
              <a:rPr lang="ar-JO" altLang="en-US" b="1" dirty="0" err="1">
                <a:solidFill>
                  <a:schemeClr val="bg1"/>
                </a:solidFill>
                <a:latin typeface="Arial" panose="020B0604020202020204" pitchFamily="34" charset="0"/>
                <a:ea typeface="ＭＳ Ｐゴシック" panose="020B0600070205080204" pitchFamily="34" charset="-128"/>
                <a:cs typeface="Arial" panose="020B0604020202020204" pitchFamily="34" charset="0"/>
              </a:rPr>
              <a:t>الخطاة</a:t>
            </a:r>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وفداء التائبين (8: 6ب-11)</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algn="ctr" rtl="1" eaLnBrk="1" hangingPunct="1"/>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لماذا أعطى الله الناموس على جبل سيناء؟</a:t>
            </a:r>
            <a:endPar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7"/>
            <a:ext cx="8692308" cy="2105005"/>
          </a:xfrm>
          <a:effectLst>
            <a:outerShdw blurRad="63500" dist="35921" dir="2700000" algn="ctr" rotWithShape="0">
              <a:schemeClr val="tx2">
                <a:alpha val="74997"/>
              </a:schemeClr>
            </a:outerShdw>
          </a:effectLst>
        </p:spPr>
        <p:txBody>
          <a:bodyPr/>
          <a:lstStyle/>
          <a:p>
            <a:pPr marL="625475" indent="-625475" algn="r" rtl="1" eaLnBrk="1" hangingPunct="1"/>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2. أظهر حنان الله من خلال مساعدة الناس على </a:t>
            </a:r>
            <a:r>
              <a:rPr lang="ar-JO" altLang="en-US" b="1" dirty="0">
                <a:solidFill>
                  <a:srgbClr val="FFFF00"/>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التوبة</a:t>
            </a: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br>
            <a:r>
              <a:rPr lang="ar-JO" altLang="en-US" b="1"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rPr>
              <a:t>(الفكرة الرئيسية)</a:t>
            </a:r>
            <a:endParaRPr lang="en-US" altLang="en-US"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a:cs typeface="Arial"/>
              </a:rPr>
              <a:t>ت. صراع حول النور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en-US" sz="2800" b="1" kern="0" dirty="0">
                <a:solidFill>
                  <a:srgbClr val="FFFFFF"/>
                </a:solidFill>
                <a:effectLst>
                  <a:outerShdw blurRad="38100" dist="38100" dir="2700000" algn="tl">
                    <a:srgbClr val="000000"/>
                  </a:outerShdw>
                </a:effectLst>
                <a:latin typeface="Arial"/>
                <a:ea typeface="ＭＳ Ｐゴシック" charset="0"/>
                <a:cs typeface="Arial"/>
              </a:rPr>
              <a:t>100</a:t>
            </a: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a:ea typeface="ＭＳ Ｐゴシック" charset="0"/>
                <a:cs typeface="Arial"/>
              </a:rPr>
              <a:t>يوحنا 8: </a:t>
            </a:r>
            <a:r>
              <a:rPr lang="en-US" sz="2800" b="1" kern="0" dirty="0">
                <a:solidFill>
                  <a:srgbClr val="FFFFFF"/>
                </a:solidFill>
                <a:effectLst>
                  <a:outerShdw blurRad="38100" dist="38100" dir="2700000" algn="tl">
                    <a:srgbClr val="000000"/>
                  </a:outerShdw>
                </a:effectLst>
                <a:latin typeface="Arial"/>
                <a:ea typeface="ＭＳ Ｐゴシック" charset="0"/>
                <a:cs typeface="Arial"/>
              </a:rPr>
              <a:t>20-12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a:ea typeface="ＭＳ Ｐゴシック" charset="0"/>
                <a:cs typeface="Arial"/>
              </a:rPr>
              <a:t>تصريح المسيح بأنه نور العالم يقدم نفسه بأنه المسيا متوقع في عيد المظال وهو ادعاء مرفوض من قبل الفريسيين لأنه شهد عن نفسه وقد تجاوبوا مع المسيح الذي أشار عن شهادة الاب الإضافية لنفسه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cstate="print">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ar-JO" sz="6000" dirty="0">
                <a:solidFill>
                  <a:schemeClr val="tx1"/>
                </a:solidFill>
                <a:latin typeface="Arial" panose="020B0604020202020204" pitchFamily="34" charset="0"/>
                <a:cs typeface="Arial" panose="020B0604020202020204" pitchFamily="34" charset="0"/>
              </a:rPr>
              <a:t>نور</a:t>
            </a:r>
            <a:r>
              <a:rPr lang="ar-JO" sz="6000" dirty="0">
                <a:solidFill>
                  <a:srgbClr val="FFCC99"/>
                </a:solidFill>
                <a:latin typeface="Arial" panose="020B0604020202020204" pitchFamily="34" charset="0"/>
                <a:cs typeface="Arial" panose="020B0604020202020204" pitchFamily="34" charset="0"/>
              </a:rPr>
              <a:t> العالم</a:t>
            </a:r>
            <a:endParaRPr lang="en-US" sz="6000" dirty="0">
              <a:solidFill>
                <a:srgbClr val="FFCC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8: 12-59</a:t>
            </a:r>
            <a:endParaRPr kumimoji="0" lang="en-US"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ar-JO"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rPr>
              <a:t>هل يستطيع الناس أن يميزوا</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و النور؟</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الظلمة</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rPr>
              <a:t>بين</a:t>
            </a:r>
            <a:endParaRPr kumimoji="0" lang="en-US" altLang="en-US" sz="4800" b="1" i="0" u="none" strike="noStrike" kern="1200" cap="none" spc="0" normalizeH="0" baseline="0" noProof="0" dirty="0">
              <a:ln>
                <a:noFill/>
              </a:ln>
              <a:solidFill>
                <a:srgbClr val="FFFFCC"/>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إدوين بول</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28 أيلول 2010</a:t>
            </a:r>
            <a:endParaRPr kumimoji="0" lang="en-US" sz="3200" b="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cstate="print">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rtl="1" eaLnBrk="1" hangingPunct="1"/>
            <a:r>
              <a:rPr lang="ar-JO" altLang="en-US" sz="3600" u="sng" dirty="0">
                <a:effectLst/>
                <a:latin typeface="Arial" panose="020B0604020202020204" pitchFamily="34" charset="0"/>
                <a:cs typeface="Arial" panose="020B0604020202020204" pitchFamily="34" charset="0"/>
              </a:rPr>
              <a:t>يسوع (الكلمة) </a:t>
            </a:r>
            <a:r>
              <a:rPr lang="ar-JO" altLang="en-US" sz="3600" u="sng" dirty="0">
                <a:solidFill>
                  <a:srgbClr val="FFFF00"/>
                </a:solidFill>
                <a:effectLst/>
                <a:latin typeface="Arial" panose="020B0604020202020204" pitchFamily="34" charset="0"/>
                <a:cs typeface="Arial" panose="020B0604020202020204" pitchFamily="34" charset="0"/>
              </a:rPr>
              <a:t>كان الله </a:t>
            </a:r>
            <a:r>
              <a:rPr lang="ar-JO" altLang="en-US" sz="3600" u="sng" dirty="0">
                <a:effectLst/>
                <a:latin typeface="Arial" panose="020B0604020202020204" pitchFamily="34" charset="0"/>
                <a:cs typeface="Arial" panose="020B0604020202020204" pitchFamily="34" charset="0"/>
              </a:rPr>
              <a:t>(1: 1ت)</a:t>
            </a:r>
            <a:endParaRPr lang="en-US" altLang="en-US" sz="3600" dirty="0">
              <a:effectLst/>
              <a:latin typeface="Arial" panose="020B0604020202020204" pitchFamily="34" charset="0"/>
              <a:cs typeface="Arial" panose="020B0604020202020204" pitchFamily="34" charset="0"/>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في البدء كان الكلمة</a:t>
            </a:r>
          </a:p>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والكلمة كان عند الله</a:t>
            </a:r>
          </a:p>
          <a:p>
            <a:pPr marL="0" indent="0" algn="ctr" rtl="1" eaLnBrk="1" hangingPunct="1">
              <a:buFontTx/>
              <a:buNone/>
            </a:pPr>
            <a:r>
              <a:rPr lang="ar-JO" altLang="en-US" sz="3600" dirty="0">
                <a:effectLst/>
                <a:latin typeface="Arial" panose="020B0604020202020204" pitchFamily="34" charset="0"/>
                <a:cs typeface="Arial" panose="020B0604020202020204" pitchFamily="34" charset="0"/>
              </a:rPr>
              <a:t>و</a:t>
            </a:r>
            <a:r>
              <a:rPr lang="ar-JO" altLang="en-US" sz="3600" dirty="0">
                <a:solidFill>
                  <a:srgbClr val="FFFF00"/>
                </a:solidFill>
                <a:effectLst/>
                <a:latin typeface="Arial" panose="020B0604020202020204" pitchFamily="34" charset="0"/>
                <a:cs typeface="Arial" panose="020B0604020202020204" pitchFamily="34" charset="0"/>
              </a:rPr>
              <a:t>كان الكلمة الله</a:t>
            </a:r>
            <a:r>
              <a:rPr lang="en-US" altLang="en-US" sz="3600" dirty="0">
                <a:solidFill>
                  <a:srgbClr val="FFFF00"/>
                </a:solidFill>
                <a:effectLst/>
                <a:latin typeface="Arial" panose="020B0604020202020204" pitchFamily="34" charset="0"/>
                <a:cs typeface="Arial" panose="020B0604020202020204" pitchFamily="34" charset="0"/>
              </a:rPr>
              <a:t> </a:t>
            </a:r>
          </a:p>
          <a:p>
            <a:pPr marL="0" indent="0" algn="ctr" rtl="1" eaLnBrk="1" hangingPunct="1">
              <a:buFontTx/>
              <a:buNone/>
            </a:pPr>
            <a:endParaRPr lang="en-US" altLang="en-US" sz="3600" dirty="0">
              <a:effectLst/>
              <a:latin typeface="Arial" panose="020B0604020202020204" pitchFamily="34" charset="0"/>
              <a:cs typeface="Arial" panose="020B0604020202020204" pitchFamily="34" charset="0"/>
            </a:endParaRPr>
          </a:p>
          <a:p>
            <a:pPr marL="0" indent="0" algn="ctr" rtl="1" eaLnBrk="1" hangingPunct="1">
              <a:buFontTx/>
              <a:buNone/>
            </a:pPr>
            <a:r>
              <a:rPr lang="ar-SA" altLang="en-US" sz="3600" dirty="0">
                <a:effectLst/>
                <a:latin typeface="Arial" panose="020B0604020202020204" pitchFamily="34" charset="0"/>
                <a:cs typeface="Arial" panose="020B0604020202020204" pitchFamily="34" charset="0"/>
              </a:rPr>
              <a:t>(</a:t>
            </a:r>
            <a:r>
              <a:rPr lang="ar-JO" altLang="en-US" sz="3600" dirty="0">
                <a:effectLst/>
                <a:latin typeface="Arial" panose="020B0604020202020204" pitchFamily="34" charset="0"/>
                <a:cs typeface="Arial" panose="020B0604020202020204" pitchFamily="34" charset="0"/>
              </a:rPr>
              <a:t>يوحنا 1: 1</a:t>
            </a:r>
            <a:r>
              <a:rPr lang="ar-SA" altLang="en-US" sz="3600" dirty="0">
                <a:effectLst/>
                <a:latin typeface="Arial" panose="020B0604020202020204" pitchFamily="34" charset="0"/>
                <a:cs typeface="Arial" panose="020B0604020202020204" pitchFamily="34" charset="0"/>
              </a:rPr>
              <a:t>)</a:t>
            </a:r>
            <a:endParaRPr lang="en-US" altLang="en-US"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pPr rtl="1"/>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الإنتقال العظيم</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أنقذنا من سلطان الظلمة</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نقلنا إلى</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ملكوت ابن محبته</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baseline="30000" dirty="0">
                <a:solidFill>
                  <a:srgbClr val="FFFFFF"/>
                </a:solidFill>
                <a:latin typeface="Arial" panose="020B0604020202020204" pitchFamily="34" charset="0"/>
                <a:cs typeface="Arial" panose="020B0604020202020204" pitchFamily="34" charset="0"/>
              </a:rPr>
              <a:t>14</a:t>
            </a:r>
            <a:r>
              <a:rPr lang="ar-JO" altLang="en-US" sz="2800" b="1" dirty="0">
                <a:solidFill>
                  <a:srgbClr val="FFFFFF"/>
                </a:solidFill>
                <a:latin typeface="Arial" panose="020B0604020202020204" pitchFamily="34" charset="0"/>
                <a:cs typeface="Arial" panose="020B0604020202020204" pitchFamily="34" charset="0"/>
              </a:rPr>
              <a:t> الذي لنا فيه الفداء بدمه غفران الخطايا</a:t>
            </a:r>
            <a:r>
              <a:rPr lang="en-US" altLang="en-US" sz="2800" b="1" baseline="30000" dirty="0">
                <a:solidFill>
                  <a:srgbClr val="FFFFFF"/>
                </a:solidFill>
                <a:latin typeface="Arial" panose="020B0604020202020204" pitchFamily="34"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28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كو</a:t>
            </a:r>
            <a:r>
              <a:rPr kumimoji="0" lang="ar-JO" altLang="en-US" sz="2800" b="1" i="0" u="none" strike="noStrike" kern="1200" cap="none" spc="0" normalizeH="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1: 13-14</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كيف يجب أن نتوقع </a:t>
            </a:r>
            <a:r>
              <a:rPr lang="ar-JO" altLang="en-US" sz="3200" b="1"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تجاوب</a:t>
            </a:r>
            <a:r>
              <a:rPr lang="ar-JO"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 الناس مع ادعاء المسيح أنه الله الأبدي؟</a:t>
            </a:r>
            <a:endParaRPr lang="en-US" altLang="en-US" sz="32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ar-JO" sz="6600" dirty="0">
                <a:latin typeface="Arial" panose="020B0604020202020204" pitchFamily="34" charset="0"/>
                <a:ea typeface="+mj-ea"/>
                <a:cs typeface="Arial" panose="020B0604020202020204" pitchFamily="34" charset="0"/>
              </a:rPr>
              <a:t>من يكون هذا؟</a:t>
            </a:r>
            <a:endParaRPr lang="en-US" sz="6600" dirty="0">
              <a:latin typeface="Arial" panose="020B0604020202020204" pitchFamily="34" charset="0"/>
              <a:ea typeface="+mj-ea"/>
              <a:cs typeface="Arial" panose="020B0604020202020204" pitchFamily="34" charset="0"/>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rtl="1"/>
            <a:r>
              <a:rPr lang="ar-SA"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a:t>
            </a:r>
            <a:r>
              <a:rPr lang="ar-JO"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يوحنا 6-8</a:t>
            </a:r>
            <a:endPar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الخبز</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6</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الماء</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7</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النور</a:t>
            </a:r>
          </a:p>
          <a:p>
            <a:pPr marL="342900" marR="0" lvl="0" indent="-342900" algn="ctr" defTabSz="914400" rtl="1" eaLnBrk="0" fontAlgn="base" latinLnBrk="0" hangingPunct="0">
              <a:lnSpc>
                <a:spcPct val="100000"/>
              </a:lnSpc>
              <a:spcBef>
                <a:spcPct val="20000"/>
              </a:spcBef>
              <a:spcAft>
                <a:spcPct val="0"/>
              </a:spcAft>
              <a:buClr>
                <a:srgbClr val="800000"/>
              </a:buClr>
              <a:buSzPct val="60000"/>
              <a:buFont typeface="Wingdings" charset="2"/>
              <a:buNone/>
              <a:tabLst/>
              <a:defRPr/>
            </a:pPr>
            <a:r>
              <a:rPr lang="ar-JO" sz="4800" kern="0" dirty="0">
                <a:solidFill>
                  <a:srgbClr val="FFFFFF"/>
                </a:solidFill>
                <a:latin typeface="Arial" panose="020B0604020202020204" pitchFamily="34" charset="0"/>
                <a:ea typeface="ＭＳ Ｐゴシック" charset="-128"/>
                <a:cs typeface="Arial" panose="020B0604020202020204" pitchFamily="34" charset="0"/>
              </a:rPr>
              <a:t>8</a:t>
            </a:r>
            <a:endParaRPr kumimoji="0" lang="en-US"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cstate="print">
            <a:extLst>
              <a:ext uri="{28A0092B-C50C-407E-A947-70E740481C1C}">
                <a14:useLocalDpi xmlns:a14="http://schemas.microsoft.com/office/drawing/2010/main" val="0"/>
              </a:ext>
            </a:extLst>
          </a:blip>
          <a:srcRect l="30939" r="25937" b="35001"/>
          <a:stretch>
            <a:fillRect/>
          </a:stretch>
        </p:blipFill>
        <p:spPr bwMode="auto">
          <a:xfrm>
            <a:off x="5638800" y="475488"/>
            <a:ext cx="3505200" cy="386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pPr rtl="1"/>
            <a:r>
              <a:rPr lang="ar-JO" altLang="en-US" sz="3200" dirty="0">
                <a:solidFill>
                  <a:srgbClr val="FFFFFF"/>
                </a:solidFill>
                <a:ea typeface="ＭＳ Ｐゴシック" panose="020B0600070205080204" pitchFamily="34" charset="-128"/>
              </a:rPr>
              <a:t>كيف يجب أن نتوقع </a:t>
            </a:r>
            <a:r>
              <a:rPr lang="ar-JO" altLang="en-US" sz="3200" dirty="0">
                <a:solidFill>
                  <a:srgbClr val="FFFF00"/>
                </a:solidFill>
                <a:ea typeface="ＭＳ Ｐゴシック" panose="020B0600070205080204" pitchFamily="34" charset="-128"/>
              </a:rPr>
              <a:t>تجاوب</a:t>
            </a:r>
            <a:r>
              <a:rPr lang="ar-JO" altLang="en-US" sz="3200" dirty="0">
                <a:solidFill>
                  <a:srgbClr val="FFFFFF"/>
                </a:solidFill>
                <a:ea typeface="ＭＳ Ｐゴシック" panose="020B0600070205080204" pitchFamily="34" charset="-128"/>
              </a:rPr>
              <a:t> الناس مع ادعاء المسيح أنه الله الأبدي؟</a:t>
            </a:r>
            <a:endPar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استجابات</a:t>
            </a:r>
            <a:endPar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523875" indent="-523875"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rtl="1" eaLnBrk="1" hangingPunct="1"/>
            <a:r>
              <a:rPr lang="ar-JO"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أنا هو نور العالم</a:t>
            </a:r>
            <a:endParaRPr lang="en-US" altLang="en-US" dirty="0">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charset="2"/>
              <a:buNone/>
              <a:tabLst/>
              <a:defRPr/>
            </a:pPr>
            <a:r>
              <a:rPr kumimoji="0" lang="ar-JO"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يوحنا 8: 12</a:t>
            </a:r>
            <a:endParaRPr kumimoji="0" lang="en-US" sz="3600" b="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cstate="print">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ar-JO" sz="4400" dirty="0">
                <a:latin typeface="Arial" panose="020B0604020202020204" pitchFamily="34" charset="0"/>
                <a:cs typeface="Arial" panose="020B0604020202020204" pitchFamily="34" charset="0"/>
              </a:rPr>
              <a:t>الادعاء حصري  الإله الواحد فقط يمكن أن يفعله. لاحظ أن يسوع ادعى أنه نور العالم وليس نورًا. على الرغم من أن المطالبة حصرية إلا أن العرض شامل - أي عرض يمكن للجميع الاستجابة له</a:t>
            </a:r>
            <a:r>
              <a:rPr lang="ar-SA" sz="4400" dirty="0">
                <a:latin typeface="Arial" panose="020B0604020202020204" pitchFamily="34" charset="0"/>
                <a:cs typeface="Arial" panose="020B0604020202020204" pitchFamily="34" charset="0"/>
              </a:rPr>
              <a:t>.</a:t>
            </a:r>
            <a:r>
              <a:rPr lang="ar-JO" sz="4400" dirty="0">
                <a:latin typeface="Arial" panose="020B0604020202020204" pitchFamily="34" charset="0"/>
                <a:cs typeface="Arial" panose="020B0604020202020204" pitchFamily="34" charset="0"/>
              </a:rPr>
              <a:t>"</a:t>
            </a:r>
            <a:endParaRPr lang="en-US" altLang="en-US" sz="4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lang="ar-JO" altLang="en-US" sz="32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تشارلز سويندول، اتباع المسيح رجل الله، 33</a:t>
            </a:r>
            <a:r>
              <a:rPr kumimoji="0" lang="en-US" altLang="en-US" sz="32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cstate="print">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ar-JO"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rPr>
              <a:t>شاهدين (تث 17: 6)</a:t>
            </a:r>
            <a:endParaRPr lang="en-US" altLang="en-US" sz="6000" dirty="0">
              <a:effectLst>
                <a:outerShdw blurRad="38100" dist="38100" dir="2700000" algn="tl">
                  <a:schemeClr val="bg1"/>
                </a:outerShdw>
              </a:effectLst>
              <a:latin typeface="Arial" panose="020B0604020202020204" pitchFamily="34" charset="0"/>
              <a:ea typeface="ＭＳ Ｐゴシック" panose="020B0600070205080204" pitchFamily="34" charset="-128"/>
            </a:endParaRP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على فم شاهدين </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أ</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و ثلاثة شهود يقتل الذي يقتل</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لا يقتل على فم شاهد واحد</a:t>
            </a:r>
            <a:r>
              <a:rPr kumimoji="0" lang="ar-SA"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cstate="print">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ar-JO" sz="4400" dirty="0">
                <a:effectLst/>
                <a:latin typeface="Arial" charset="0"/>
              </a:rPr>
              <a:t>يسوع هو          نور الحياة      (12-20)</a:t>
            </a:r>
            <a:endParaRPr lang="en-US" sz="4400" dirty="0">
              <a:effectLst/>
              <a:latin typeface="Arial" charset="0"/>
            </a:endParaRP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2807576"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النور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CC99"/>
                </a:solidFill>
                <a:effectLst>
                  <a:outerShdw blurRad="38100" dist="38100" dir="2700000" algn="tl">
                    <a:srgbClr val="FFFFFF"/>
                  </a:outerShdw>
                </a:effectLst>
                <a:uLnTx/>
                <a:uFillTx/>
                <a:latin typeface="Arial" panose="020B0604020202020204" pitchFamily="34" charset="0"/>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lang="ar-JO" altLang="en-US" sz="4400" b="1" dirty="0">
                <a:solidFill>
                  <a:srgbClr val="FFFFFF"/>
                </a:solidFill>
                <a:effectLst>
                  <a:outerShdw blurRad="38100" dist="38100" dir="2700000" algn="tl">
                    <a:srgbClr val="800000"/>
                  </a:outerShdw>
                </a:effectLst>
                <a:latin typeface="Arial" panose="020B0604020202020204" pitchFamily="34" charset="0"/>
                <a:cs typeface="Arial" panose="020B0604020202020204" pitchFamily="34" charset="0"/>
              </a:rPr>
              <a:t>الحياة </a:t>
            </a:r>
            <a:r>
              <a:rPr kumimoji="0" lang="en-US" altLang="en-US" sz="4400" b="1" i="0" u="none" strike="noStrike" kern="1200" cap="none" spc="0" normalizeH="0" baseline="0" noProof="0" dirty="0">
                <a:ln>
                  <a:noFill/>
                </a:ln>
                <a:solidFill>
                  <a:srgbClr val="FFFFFF"/>
                </a:solidFill>
                <a:effectLst>
                  <a:outerShdw blurRad="38100" dist="38100" dir="2700000" algn="tl">
                    <a:srgbClr val="800000"/>
                  </a:outerShdw>
                </a:effectLst>
                <a:uLnTx/>
                <a:uFillTx/>
                <a:latin typeface="Arial" panose="020B0604020202020204" pitchFamily="34" charset="0"/>
                <a:cs typeface="Arial" panose="020B0604020202020204" pitchFamily="34" charset="0"/>
              </a:rPr>
              <a:t>		</a:t>
            </a:r>
            <a:endParaRPr kumimoji="0" lang="en-US" altLang="en-US" sz="4400" b="1" i="0" u="none" strike="noStrike" kern="1200" cap="none" spc="0" normalizeH="0" baseline="0" noProof="0" dirty="0">
              <a:ln>
                <a:noFill/>
              </a:ln>
              <a:solidFill>
                <a:srgbClr val="FF9933"/>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الظلمة</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1"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ar-JO"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الموت</a:t>
            </a: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724"/>
            <a:chOff x="692445" y="435259"/>
            <a:chExt cx="7537155" cy="5649084"/>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2954883" y="4514861"/>
              <a:ext cx="2851951" cy="156948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العداوة</a:t>
              </a:r>
              <a:endPar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endParaRP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pPr rtl="1"/>
            <a:r>
              <a:rPr lang="ar-JO"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أوبرا وينفري</a:t>
            </a:r>
            <a:endParaRPr lang="en-US" altLang="en-US" sz="60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fontAlgn="base">
              <a:spcBef>
                <a:spcPct val="20000"/>
              </a:spcBef>
              <a:spcAft>
                <a:spcPct val="0"/>
              </a:spcAft>
              <a:buClr>
                <a:srgbClr val="800000"/>
              </a:buClr>
              <a:buSzPct val="60000"/>
              <a:defRPr/>
            </a:pPr>
            <a:r>
              <a:rPr lang="ar-JO" sz="4000" dirty="0">
                <a:latin typeface="Arial" panose="020B0604020202020204" pitchFamily="34" charset="0"/>
                <a:cs typeface="Arial" panose="020B0604020202020204" pitchFamily="34" charset="0"/>
              </a:rPr>
              <a:t>هل يهتم الله بقلبك ... أم يهتم الله أن تسمي ابنه يسوع؟</a:t>
            </a:r>
            <a:endParaRPr kumimoji="0" lang="en-US" alt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685800" indent="-685800" rtl="1"/>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3993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صراع حول شخصه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8: 21-59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تصريح المسيح حول هويته المسيانية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وألوهيته واجه مقاومة مفتوحة ومحاولة قتل غير ناجحة عن طريق الرجم من قبل القادة اليهود والذين ازدادوا اصراراً على قتله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cstate="print">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ar-JO" dirty="0">
                <a:latin typeface="Arial" panose="020B0604020202020204" pitchFamily="34" charset="0"/>
                <a:ea typeface="+mj-ea"/>
                <a:cs typeface="Arial" panose="020B0604020202020204" pitchFamily="34" charset="0"/>
              </a:rPr>
              <a:t>ماذا تعتقد عن يسوع؟</a:t>
            </a:r>
            <a:endParaRPr lang="en-US" dirty="0">
              <a:latin typeface="Arial" panose="020B0604020202020204" pitchFamily="34" charset="0"/>
              <a:ea typeface="+mj-ea"/>
              <a:cs typeface="Arial" panose="020B0604020202020204" pitchFamily="34" charset="0"/>
            </a:endParaRPr>
          </a:p>
        </p:txBody>
      </p:sp>
      <p:sp>
        <p:nvSpPr>
          <p:cNvPr id="3" name="Rectangle 2">
            <a:extLst>
              <a:ext uri="{FF2B5EF4-FFF2-40B4-BE49-F238E27FC236}">
                <a16:creationId xmlns:a16="http://schemas.microsoft.com/office/drawing/2014/main" id="{0BAFFA16-96B3-F844-0BEE-E172CC5226B1}"/>
              </a:ext>
            </a:extLst>
          </p:cNvPr>
          <p:cNvSpPr/>
          <p:nvPr/>
        </p:nvSpPr>
        <p:spPr>
          <a:xfrm>
            <a:off x="1876098" y="6117021"/>
            <a:ext cx="5849006" cy="74097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ar-SA" sz="5400" dirty="0">
                <a:solidFill>
                  <a:schemeClr val="tx1"/>
                </a:solidFill>
              </a:rPr>
              <a:t>يسوع ليس سعيدا </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cstate="print">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rtl="1" eaLnBrk="1" hangingPunct="1">
              <a:defRPr/>
            </a:pPr>
            <a:r>
              <a:rPr lang="ar-JO"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أنت؟</a:t>
            </a:r>
            <a:endParaRPr lang="en-US" sz="80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ar-JO"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 8: 25</a:t>
            </a:r>
            <a:endParaRPr kumimoji="0" lang="en-US" altLang="en-US" sz="36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ar-JO"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هويتي؟ أنا الله (25-30)</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فوق</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800" b="1" i="0" u="none" strike="noStrike" kern="1200" cap="none" spc="0" normalizeH="0" baseline="0" noProof="0" dirty="0">
                <a:ln>
                  <a:noFill/>
                </a:ln>
                <a:solidFill>
                  <a:srgbClr val="FFCC99"/>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حياة أبدية</a:t>
            </a:r>
            <a:r>
              <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endParaRPr kumimoji="0" lang="en-US" altLang="en-US" sz="4800" b="1" i="0" u="none" strike="noStrike" kern="1200" cap="none" spc="0" normalizeH="0" baseline="0" noProof="0" dirty="0">
              <a:ln>
                <a:noFill/>
              </a:ln>
              <a:solidFill>
                <a:srgbClr val="FF9933"/>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glow rad="127000">
              <a:schemeClr val="tx1"/>
            </a:glow>
            <a:outerShdw blurRad="50800" dist="38100" dir="2700000" rotWithShape="0">
              <a:srgbClr val="FFFFFF">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أسفل</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Tx/>
              <a:buNone/>
              <a:tabLst/>
              <a:defRPr/>
            </a:pPr>
            <a:r>
              <a:rPr kumimoji="0" lang="ar-JO"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موت بالخطايا</a:t>
            </a:r>
            <a:r>
              <a:rPr kumimoji="0" lang="en-US" sz="4800" b="1" i="0" u="none" strike="noStrike" kern="1200" cap="none" spc="0" normalizeH="0" baseline="0" noProof="0" dirty="0">
                <a:ln>
                  <a:noFill/>
                </a:ln>
                <a:solidFill>
                  <a:srgbClr val="000000"/>
                </a:solidFill>
                <a:effectLst>
                  <a:glow rad="228600">
                    <a:schemeClr val="tx1">
                      <a:alpha val="88000"/>
                    </a:schemeClr>
                  </a:glow>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فقال لهم أنتم من أسفل أما أنا فمن فوق أنتم من هذا العالم أما انا فلست من هذا العالم فقلت لكم إنكم تموتون في خطاياكم لأنكم إن لم تؤمنوا أني أنا هو تموتون في خطاياكم </a:t>
            </a:r>
            <a:r>
              <a:rPr kumimoji="0" lang="ar-SA"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(يوحنا 8: 23-24)</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pPr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أناس كثيرون هناك وضعوا ثقتهم فيه (30)</a:t>
            </a:r>
            <a:r>
              <a:rPr lang="ar-SA"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pPr marL="685800" indent="-685800" rtl="1">
              <a:lnSpc>
                <a:spcPct val="100000"/>
              </a:lnSpc>
            </a:pPr>
            <a:r>
              <a:rPr lang="ar-JO" altLang="en-US" sz="4400" dirty="0">
                <a:solidFill>
                  <a:srgbClr val="FFFFFF"/>
                </a:solidFill>
                <a:effectLst/>
                <a:latin typeface="Arial" panose="020B0604020202020204" pitchFamily="34" charset="0"/>
                <a:ea typeface="ＭＳ Ｐゴシック" panose="020B0600070205080204" pitchFamily="34" charset="-128"/>
              </a:rPr>
              <a:t>1. البعض </a:t>
            </a:r>
            <a:r>
              <a:rPr lang="ar-JO" altLang="en-US" sz="4400" u="sng" dirty="0">
                <a:solidFill>
                  <a:srgbClr val="FFFF00"/>
                </a:solidFill>
                <a:effectLst/>
                <a:latin typeface="Arial" panose="020B0604020202020204" pitchFamily="34" charset="0"/>
                <a:ea typeface="ＭＳ Ｐゴシック" panose="020B0600070205080204" pitchFamily="34" charset="-128"/>
              </a:rPr>
              <a:t>معادون</a:t>
            </a:r>
            <a:r>
              <a:rPr lang="ar-JO" altLang="en-US" sz="4400" dirty="0">
                <a:solidFill>
                  <a:srgbClr val="FFFFFF"/>
                </a:solidFill>
                <a:effectLst/>
                <a:latin typeface="Arial" panose="020B0604020202020204" pitchFamily="34" charset="0"/>
                <a:ea typeface="ＭＳ Ｐゴシック" panose="020B0600070205080204" pitchFamily="34" charset="-128"/>
              </a:rPr>
              <a:t> للمسيح باعتباره طريق الخلاص (8: 12-20)</a:t>
            </a:r>
            <a:endParaRPr lang="en-US" altLang="en-US" sz="4400" dirty="0">
              <a:solidFill>
                <a:srgbClr val="FFFFFF"/>
              </a:solidFill>
              <a:effectLst/>
              <a:latin typeface="Arial" panose="020B0604020202020204" pitchFamily="34" charset="0"/>
              <a:ea typeface="ＭＳ Ｐゴシック" panose="020B0600070205080204" pitchFamily="34" charset="-128"/>
            </a:endParaRP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2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8885208" cy="1752600"/>
          </a:xfrm>
        </p:spPr>
        <p:txBody>
          <a:bodyPr/>
          <a:lstStyle/>
          <a:p>
            <a:pPr marL="685800" indent="-685800" rtl="1"/>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2. </a:t>
            </a:r>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يؤمن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الكثيرون أن الآب أرسل يسوع من السماء (21-30)</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31227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596962"/>
          </a:xfrm>
        </p:spPr>
        <p:txBody>
          <a:bodyPr/>
          <a:lstStyle/>
          <a:p>
            <a:pPr marL="1069975" indent="-1069975" rtl="1">
              <a:lnSpc>
                <a:spcPct val="100000"/>
              </a:lnSpc>
            </a:pP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3. كل شيء </a:t>
            </a:r>
            <a:r>
              <a:rPr lang="ar-JO" altLang="en-US" u="sng"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معلن</a:t>
            </a:r>
            <a:r>
              <a:rPr lang="ar-JO"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إما من الله أو الشيطان (31-59)</a:t>
            </a:r>
            <a:endPar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9CB88E4C-1EA7-1D22-E1C9-BA5BB2B3D8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96962"/>
            <a:ext cx="8597900" cy="52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rtl="1">
              <a:lnSpc>
                <a:spcPct val="100000"/>
              </a:lnSpc>
            </a:pPr>
            <a:r>
              <a:rPr lang="ar-JO" altLang="en-US" sz="4000" dirty="0">
                <a:solidFill>
                  <a:srgbClr val="FFFFCC"/>
                </a:solidFill>
                <a:effectLst/>
                <a:latin typeface="Arial" panose="020B0604020202020204" pitchFamily="34" charset="0"/>
                <a:ea typeface="ＭＳ Ｐゴシック" panose="020B0600070205080204" pitchFamily="34" charset="-128"/>
              </a:rPr>
              <a:t>أ. المؤمنون بيسوع أحرار من العبودية ليصيروا نسل إبراهيم الروحي (31-38)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1"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ar-JO"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ابن الله</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pPr rtl="1"/>
            <a:r>
              <a:rPr lang="ar-JO" altLang="en-US" dirty="0">
                <a:solidFill>
                  <a:srgbClr val="FFFF00"/>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الإيمان</a:t>
            </a:r>
            <a:r>
              <a:rPr lang="ar-JO"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في إنجيل يوحنا</a:t>
            </a:r>
            <a:endParaRPr lang="en-US" altLang="en-US"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856488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و</a:t>
            </a:r>
            <a:r>
              <a:rPr kumimoji="0" lang="ar-JO" altLang="en-US" sz="44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بينما هو يتكلم </a:t>
            </a:r>
            <a:r>
              <a:rPr kumimoji="0" lang="ar-JO" altLang="en-US" sz="4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آمن</a:t>
            </a:r>
            <a:r>
              <a:rPr kumimoji="0" lang="ar-JO" altLang="en-US" sz="44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به كثيرون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31 فقال يسوع لليهود الذين </a:t>
            </a:r>
            <a:r>
              <a:rPr kumimoji="0" lang="ar-JO" altLang="en-US" sz="44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آمنوا</a:t>
            </a:r>
            <a:r>
              <a:rPr kumimoji="0" lang="ar-JO" altLang="en-US" sz="44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به إنكم إن ثبتم في كلامي فبالحقيقة تكونون تلاميذي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32 وتعرفون الحق والحق يحرركم</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baseline="0" dirty="0">
                <a:solidFill>
                  <a:srgbClr val="FFFFFF"/>
                </a:solidFill>
                <a:latin typeface="Arial" panose="020B0604020202020204" pitchFamily="34" charset="0"/>
                <a:cs typeface="Arial" panose="020B0604020202020204" pitchFamily="34" charset="0"/>
              </a:rPr>
              <a:t>(يوحنا</a:t>
            </a:r>
            <a:r>
              <a:rPr lang="ar-JO" altLang="en-US" sz="4400" b="1" dirty="0">
                <a:solidFill>
                  <a:srgbClr val="FFFFFF"/>
                </a:solidFill>
                <a:latin typeface="Arial" panose="020B0604020202020204" pitchFamily="34" charset="0"/>
                <a:cs typeface="Arial" panose="020B0604020202020204" pitchFamily="34" charset="0"/>
              </a:rPr>
              <a:t> 8: 30-32)</a:t>
            </a:r>
            <a:endParaRPr kumimoji="0" lang="en-US" altLang="en-US" sz="5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890016" y="6169025"/>
            <a:ext cx="7772400" cy="688975"/>
          </a:xfrm>
        </p:spPr>
        <p:txBody>
          <a:bodyPr/>
          <a:lstStyle/>
          <a:p>
            <a:r>
              <a:rPr lang="ar-JO" altLang="en-US" dirty="0">
                <a:solidFill>
                  <a:schemeClr val="bg1"/>
                </a:solidFill>
                <a:latin typeface="Arial" panose="020B0604020202020204" pitchFamily="34" charset="0"/>
                <a:cs typeface="Arial" panose="020B0604020202020204" pitchFamily="34" charset="0"/>
              </a:rPr>
              <a:t>يوحنا 8: 34</a:t>
            </a:r>
            <a:endParaRPr lang="en-US" altLang="en-US"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449DE-076B-E941-A21E-E41A6EE067FA}"/>
              </a:ext>
            </a:extLst>
          </p:cNvPr>
          <p:cNvSpPr/>
          <p:nvPr/>
        </p:nvSpPr>
        <p:spPr bwMode="auto">
          <a:xfrm>
            <a:off x="0" y="4608576"/>
            <a:ext cx="9144000" cy="1362456"/>
          </a:xfrm>
          <a:prstGeom prst="rect">
            <a:avLst/>
          </a:prstGeom>
          <a:solidFill>
            <a:srgbClr val="1F3E0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ar-SA" sz="4400" dirty="0">
                <a:solidFill>
                  <a:schemeClr val="bg1"/>
                </a:solidFill>
                <a:latin typeface="Arial" panose="020B0604020202020204" pitchFamily="34" charset="0"/>
                <a:cs typeface="Arial" panose="020B0604020202020204" pitchFamily="34" charset="0"/>
              </a:rPr>
              <a:t>"أَجَابَهُمْ يَسُوعُ: «الْحَقَّ </a:t>
            </a:r>
            <a:r>
              <a:rPr lang="ar-SA" sz="4400" dirty="0" err="1">
                <a:solidFill>
                  <a:schemeClr val="bg1"/>
                </a:solidFill>
                <a:latin typeface="Arial" panose="020B0604020202020204" pitchFamily="34" charset="0"/>
                <a:cs typeface="Arial" panose="020B0604020202020204" pitchFamily="34" charset="0"/>
              </a:rPr>
              <a:t>الْحَقَّ</a:t>
            </a:r>
            <a:r>
              <a:rPr lang="ar-SA" sz="4400" dirty="0">
                <a:solidFill>
                  <a:schemeClr val="bg1"/>
                </a:solidFill>
                <a:latin typeface="Arial" panose="020B0604020202020204" pitchFamily="34" charset="0"/>
                <a:cs typeface="Arial" panose="020B0604020202020204" pitchFamily="34" charset="0"/>
              </a:rPr>
              <a:t> أَقُولُ لَكُمْ: إِنَّ كُلَّ مَنْ يَعْمَلُ الْخَطِيَّةَ هُوَ عَبْدٌ لِلْخَطِيَّةِ."</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2692</TotalTime>
  <Words>6805</Words>
  <Application>Microsoft Office PowerPoint</Application>
  <PresentationFormat>On-screen Show (4:3)</PresentationFormat>
  <Paragraphs>849</Paragraphs>
  <Slides>227</Slides>
  <Notes>79</Notes>
  <HiddenSlides>0</HiddenSlides>
  <MMClips>1</MMClips>
  <ScaleCrop>false</ScaleCrop>
  <HeadingPairs>
    <vt:vector size="6" baseType="variant">
      <vt:variant>
        <vt:lpstr>Fonts Used</vt:lpstr>
      </vt:variant>
      <vt:variant>
        <vt:i4>14</vt:i4>
      </vt:variant>
      <vt:variant>
        <vt:lpstr>Theme</vt:lpstr>
      </vt:variant>
      <vt:variant>
        <vt:i4>44</vt:i4>
      </vt:variant>
      <vt:variant>
        <vt:lpstr>Slide Titles</vt:lpstr>
      </vt:variant>
      <vt:variant>
        <vt:i4>227</vt:i4>
      </vt:variant>
    </vt:vector>
  </HeadingPairs>
  <TitlesOfParts>
    <vt:vector size="285" baseType="lpstr">
      <vt:lpstr>Alan Den</vt:lpstr>
      <vt:lpstr>Arial</vt:lpstr>
      <vt:lpstr>Arial Black</vt:lpstr>
      <vt:lpstr>Arial Narrow</vt:lpstr>
      <vt:lpstr>Avenir Black</vt:lpstr>
      <vt:lpstr>Calibri</vt:lpstr>
      <vt:lpstr>Calibri Light</vt:lpstr>
      <vt:lpstr>Century Gothic</vt:lpstr>
      <vt:lpstr>Comic Sans MS</vt:lpstr>
      <vt:lpstr>Impact</vt:lpstr>
      <vt:lpstr>Tahoma</vt:lpstr>
      <vt:lpstr>Times</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2_Default Design</vt:lpstr>
      <vt:lpstr>3_Default Design</vt:lpstr>
      <vt:lpstr>2_Blank Presentation</vt:lpstr>
      <vt:lpstr>1_Generic</vt:lpstr>
      <vt:lpstr>2_Generic</vt:lpstr>
      <vt:lpstr>Beam</vt:lpstr>
      <vt:lpstr>3_Generic</vt:lpstr>
      <vt:lpstr>2_Beam</vt:lpstr>
      <vt:lpstr>4_Default Design</vt:lpstr>
      <vt:lpstr>5_Default Design</vt:lpstr>
      <vt:lpstr>4_Beam</vt:lpstr>
      <vt:lpstr>Radial</vt:lpstr>
      <vt:lpstr>Textured</vt:lpstr>
      <vt:lpstr>1_Slit</vt:lpstr>
      <vt:lpstr>Slit</vt:lpstr>
      <vt:lpstr>Stack of books design template</vt:lpstr>
      <vt:lpstr>6_Default Design</vt:lpstr>
      <vt:lpstr>7_Default Design</vt:lpstr>
      <vt:lpstr>2_Office Theme</vt:lpstr>
      <vt:lpstr>17_Blank Presentation</vt:lpstr>
      <vt:lpstr>3_Office Theme</vt:lpstr>
      <vt:lpstr>4_Blank Presentation</vt:lpstr>
      <vt:lpstr>49_Blank Presentation</vt:lpstr>
      <vt:lpstr>1_Soaring</vt:lpstr>
      <vt:lpstr>5_Generic</vt:lpstr>
      <vt:lpstr>1_Ribbons</vt:lpstr>
      <vt:lpstr>Fireball</vt:lpstr>
      <vt:lpstr>2_Slit</vt:lpstr>
      <vt:lpstr>3_Slit</vt:lpstr>
      <vt:lpstr>6_Azure</vt:lpstr>
      <vt:lpstr>Azure</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آراء              منقسمة</vt:lpstr>
      <vt:lpstr>من يكون هذا؟</vt:lpstr>
      <vt:lpstr>ماذا تعتقد عن يسوع؟</vt:lpstr>
      <vt:lpstr>Black</vt:lpstr>
      <vt:lpstr>Touched by an Angel</vt:lpstr>
      <vt:lpstr>والمؤمنون  يعتبرون             أغبياء </vt:lpstr>
      <vt:lpstr>Four Christmases</vt:lpstr>
      <vt:lpstr>(أربعة أعياد ميلاد) القس فيل</vt:lpstr>
      <vt:lpstr>Black</vt:lpstr>
      <vt:lpstr>موضوعنا اليوم</vt:lpstr>
      <vt:lpstr>شخص مثير للجدل في يوحنا 1-6</vt:lpstr>
      <vt:lpstr>موضوعنا اليوم</vt:lpstr>
      <vt:lpstr>1. كل شخص يمتلك قراره الخاص عن المسيح  (7: 1-13)</vt:lpstr>
      <vt:lpstr>إخوة يسوع</vt:lpstr>
      <vt:lpstr>الساعة في إنجيل يوحنا</vt:lpstr>
      <vt:lpstr>Black</vt:lpstr>
      <vt:lpstr>علينا أن نقرر من يكون المسيح و نمنح هذا الخيار للآخرين</vt:lpstr>
      <vt:lpstr>1. كل شخص يمتلك قراره الخاص عن المسيح  (7: 1-13)</vt:lpstr>
      <vt:lpstr>PowerPoint Presentation</vt:lpstr>
      <vt:lpstr>PowerPoint Presentation</vt:lpstr>
      <vt:lpstr>PowerPoint Presentation</vt:lpstr>
      <vt:lpstr>PowerPoint Presentation</vt:lpstr>
      <vt:lpstr>2. يرفض الناس تعاليم المسيح لأنهم يرفضون الله  (7: 14-36) </vt:lpstr>
      <vt:lpstr>Black</vt:lpstr>
      <vt:lpstr>ليس لدي شيء  ضد الله</vt:lpstr>
      <vt:lpstr>1. كل شخص يمتلك قراره الخاص عن المسيح  (7: 1-13)</vt:lpstr>
      <vt:lpstr>2. يرفض الناس تعاليم المسيح لأنهم يرفضون الله  (7: 14-36) </vt:lpstr>
      <vt:lpstr>PowerPoint Presentation</vt:lpstr>
      <vt:lpstr>3. ادعاء يسوع بمنح الحياة البدية دائماً يجد استجابات مختلطة (7: 37-52)</vt:lpstr>
      <vt:lpstr>أورشليم</vt:lpstr>
      <vt:lpstr>ماء من الصخرة</vt:lpstr>
      <vt:lpstr>إن عطش أحد فليقبل إلي ويشرب 38 من آمن بي كما قال الكتاب  تجري من بطنه أنهار ماء حي (يوحنا 7: 37-38)</vt:lpstr>
      <vt:lpstr>Black</vt:lpstr>
      <vt:lpstr>Black</vt:lpstr>
      <vt:lpstr>س وج</vt:lpstr>
      <vt:lpstr>س وج</vt:lpstr>
      <vt:lpstr>أي منهم أنت؟</vt:lpstr>
      <vt:lpstr>الفكرة الرئيسية</vt:lpstr>
      <vt:lpstr>Jesus Paid It All</vt:lpstr>
      <vt:lpstr>لماذا لا يؤمنون اليوم؟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 كيف يمكننا  أن نظهر  تحنن الله  في عالم يعتقد  أن المسيحية  تديننا فقط؟</vt:lpstr>
      <vt:lpstr>نص يوحنا 7: 53-8: 11</vt:lpstr>
      <vt:lpstr>منقسمة           آراء</vt:lpstr>
      <vt:lpstr>PowerPoint Presentation</vt:lpstr>
      <vt:lpstr>لاحظ التتابع</vt:lpstr>
      <vt:lpstr>أين نتجه اليوم....</vt:lpstr>
      <vt:lpstr>ما الفكرة؟</vt:lpstr>
      <vt:lpstr>1. أظهر يسوع الحنان الحقيقي للناموس من خلال مسامحة المرأة الزانية (7: 53-8: 11)</vt:lpstr>
      <vt:lpstr>أ. أحضر الفريسيون امرأة زانية إلى يسوع للمحافظة على قوتهم من خلال إدانة يسوع (7: 53-8: 6أ) </vt:lpstr>
      <vt:lpstr> ب. أظهر يسوع خطية الفريسيين من خلال اتباع الحنان الحقيقي للناموس لإدانة الخطاة وفداء التائبين (8: 6ب-11)</vt:lpstr>
      <vt:lpstr>2. أظهر حنان الله من خلال مساعدة الناس على التوبة  (الفكرة الرئيسية)</vt:lpstr>
      <vt:lpstr>PowerPoint Presentation</vt:lpstr>
      <vt:lpstr>نور العالم</vt:lpstr>
      <vt:lpstr>هل يستطيع الناس أن يميزوا</vt:lpstr>
      <vt:lpstr>إدوين بول</vt:lpstr>
      <vt:lpstr>يسوع (الكلمة) كان الله (1: 1ت)</vt:lpstr>
      <vt:lpstr>الإنتقال العظيم</vt:lpstr>
      <vt:lpstr>كيف يجب أن نتوقع تجاوب الناس مع ادعاء المسيح أنه الله الأبدي؟</vt:lpstr>
      <vt:lpstr>      يوحنا 6-8</vt:lpstr>
      <vt:lpstr>كيف يجب أن نتوقع تجاوب الناس مع ادعاء المسيح أنه الله الأبدي؟</vt:lpstr>
      <vt:lpstr>1. البعض معادون للمسيح باعتباره طريق الخلاص (8: 12-20)</vt:lpstr>
      <vt:lpstr>أنا هو نور العالم</vt:lpstr>
      <vt:lpstr>الادعاء حصري  الإله الواحد فقط يمكن أن يفعله. لاحظ أن يسوع ادعى أنه نور العالم وليس نورًا. على الرغم من أن المطالبة حصرية إلا أن العرض شامل - أي عرض يمكن للجميع الاستجابة له."</vt:lpstr>
      <vt:lpstr>شاهدين (تث 17: 6)</vt:lpstr>
      <vt:lpstr>يسوع هو          نور الحياة      (12-20)</vt:lpstr>
      <vt:lpstr>أوبرا وينفري</vt:lpstr>
      <vt:lpstr>1. البعض معادون للمسيح باعتباره طريق الخلاص (8: 12-20)</vt:lpstr>
      <vt:lpstr>PowerPoint Presentation</vt:lpstr>
      <vt:lpstr>2. يؤمن الكثيرون أن الآب أرسل يسوع من السماء (21-30)</vt:lpstr>
      <vt:lpstr>من أنت؟</vt:lpstr>
      <vt:lpstr>هويتي؟ أنا الله (25-30)  </vt:lpstr>
      <vt:lpstr>أناس كثيرون هناك وضعوا ثقتهم فيه (30).</vt:lpstr>
      <vt:lpstr>1. البعض معادون للمسيح باعتباره طريق الخلاص (8: 12-20)</vt:lpstr>
      <vt:lpstr>2. يؤمن الكثيرون أن الآب أرسل يسوع من السماء (21-30)</vt:lpstr>
      <vt:lpstr>3. كل شيء معلن إما من الله أو الشيطان (31-59)</vt:lpstr>
      <vt:lpstr>أ. المؤمنون بيسوع أحرار من العبودية ليصيروا نسل إبراهيم الروحي (31-38)</vt:lpstr>
      <vt:lpstr>الإيمان في إنجيل يوحنا</vt:lpstr>
      <vt:lpstr>يوحنا 8: 34</vt:lpstr>
      <vt:lpstr>رحلة الحياة</vt:lpstr>
      <vt:lpstr>الحرية</vt:lpstr>
      <vt:lpstr>الحرية (يوحنا 8: 34)</vt:lpstr>
      <vt:lpstr>ب. إن هؤلاء الذين يرفضون يسوع يقدمون الشيطان كأبيهم حتى إلى نقطة محاولة قتل المرسل  (8: 39-59)</vt:lpstr>
      <vt:lpstr>1. هؤلاء الذين يرفضون يسوع يقدمون الشيطان كأبيهم (8: 39-47)</vt:lpstr>
      <vt:lpstr>أنتم من أب هو إبليس ذاك كان قتالاً للناس من البدء... متى تكلم بالكذب فإنه يتكلم مما له (8: 44).</vt:lpstr>
      <vt:lpstr>2. يرفض البعض الله لدرجة أنهم يحاولون قتل المرسل (8: 48-59)</vt:lpstr>
      <vt:lpstr>قبل أن يكون إبراهيم أنا كائن</vt:lpstr>
      <vt:lpstr>قول المسيح أنا هو ... ادعاءات في إنجيل يوحنا</vt:lpstr>
      <vt:lpstr>فرفعوا حجارة ليرجموه</vt:lpstr>
      <vt:lpstr>الفكرة الرئيسية</vt:lpstr>
      <vt:lpstr>من هو يسوع؟</vt:lpstr>
      <vt:lpstr>3 تجاوبات</vt:lpstr>
      <vt:lpstr>سر نحو النور</vt:lpstr>
      <vt:lpstr>كذاب – مجنون - رب</vt:lpstr>
      <vt:lpstr>د. ل. مودي</vt:lpstr>
      <vt:lpstr>PowerPoint Presentation</vt:lpstr>
      <vt:lpstr>ألا يعلم العميان أنهم عميان؟ يوحنا 9</vt:lpstr>
      <vt:lpstr>العمى الروحي</vt:lpstr>
      <vt:lpstr>الشفاء من العمى الروحي</vt:lpstr>
      <vt:lpstr> ما الذي يجب أن نراه  لمنع العمى الروحي –  فينا وفي الآخرين؟</vt:lpstr>
      <vt:lpstr>         يوحنا 6-8</vt:lpstr>
      <vt:lpstr> ما الذي يجب أن نراه  لمنع العمى الروحي –  فينا وفي الآخرين؟</vt:lpstr>
      <vt:lpstr> 1. جعل يسوع العميان يبصرون</vt:lpstr>
      <vt:lpstr>أ. شفاء يسوع لرجل أعمى أثبت أنه يعطي البصر الروحي أيضاً (9: 1-7)</vt:lpstr>
      <vt:lpstr>1. ولد هذا الرجل أعمى ليظهر أن الله منح يسوع أن يهب الحياة الأبدية (9: 1-5)</vt:lpstr>
      <vt:lpstr>لماذا هذا العمى؟</vt:lpstr>
      <vt:lpstr>خروج 20: 4-5</vt:lpstr>
      <vt:lpstr>2. أثبت يسوع أنه طريق الحياة الأبدية من خلال شفاء الرجل المعجزي (9: 6-7)</vt:lpstr>
      <vt:lpstr>لماذا وضع يسوع الطين على عيني الرجل؟  (9: 6)</vt:lpstr>
      <vt:lpstr> شكل يسوع آدم من التراب  (يو 1: 3،  تك 2: 7)</vt:lpstr>
      <vt:lpstr>زاد الغسيل إيمانه</vt:lpstr>
      <vt:lpstr>الرحلة إلى بركة سلوام</vt:lpstr>
      <vt:lpstr>ب. هل تؤمن أن الله أرسل يسوع ليشفي عماك الشخصي؟</vt:lpstr>
      <vt:lpstr>معجزات إنجيل يوحنا</vt:lpstr>
      <vt:lpstr> 1. جعل يسوع العميان يبصرون</vt:lpstr>
      <vt:lpstr>2. يغير يسوع حياة الناس (9: 8-34).</vt:lpstr>
      <vt:lpstr> بينما رفض الفريسيون بشكل متزايد شهادته وصاروا عميان روحياً  (8-34)</vt:lpstr>
      <vt:lpstr>دليل العمى الروحي</vt:lpstr>
      <vt:lpstr>دليل العمى الروحي</vt:lpstr>
      <vt:lpstr>دليل العمى الروحي</vt:lpstr>
      <vt:lpstr>32 منذ الدهر لم يسمع أن أحداً فتح عيني مولود أعمى 33 لو لم يكن هذا من الله لم يقدر أن يفعل شيئاً (32-33)</vt:lpstr>
      <vt:lpstr> ب. هل البصر دليل على أن يسوع يمكن أن يساعدك لربح أو خسارة البصر الروحي؟</vt:lpstr>
      <vt:lpstr>التواضع</vt:lpstr>
      <vt:lpstr>هل نشأت الحياة على أنها صدفة؟</vt:lpstr>
      <vt:lpstr> 1. جعل يسوع العميان يبصرون.</vt:lpstr>
      <vt:lpstr>2. يغير يسوع حياة الناس (9: 8-34).</vt:lpstr>
      <vt:lpstr> 3. يستحق يسوع العبادة كونه الله (35-41) </vt:lpstr>
      <vt:lpstr>تجاوبات عكسية</vt:lpstr>
      <vt:lpstr>الرجل الأعمى سابقاً اعترف بيسوع أنه الله  (35-38).</vt:lpstr>
      <vt:lpstr>أدان يسوع الفريسيين لرفضه كإله (39-41).</vt:lpstr>
      <vt:lpstr>PowerPoint Presentation</vt:lpstr>
      <vt:lpstr> كيف يجب أن نستجيب  عندما نرى أن يسوع  هو حقًا الله نفسه؟</vt:lpstr>
      <vt:lpstr>؟؟؟؟؟؟؟؟</vt:lpstr>
      <vt:lpstr>الرجل الأعمى يرى</vt:lpstr>
      <vt:lpstr>الفريسيين عميان</vt:lpstr>
      <vt:lpstr>الفريسيين عميان</vt:lpstr>
      <vt:lpstr>الفكرة الرئيسية في يوحنا 9</vt:lpstr>
      <vt:lpstr>هل لديك عمى ألوان؟</vt:lpstr>
      <vt:lpstr>هيلن كيلر (1880-1968)</vt:lpstr>
      <vt:lpstr>على كل من يريد الشفاء من العمى الروحي  أن يؤمن بأن يسوع هو الله</vt:lpstr>
      <vt:lpstr>القصد الأول شفى يسوع الرجل الأعمى</vt:lpstr>
      <vt:lpstr>ألوهية المسيح</vt:lpstr>
      <vt:lpstr>ألوهية المسيح</vt:lpstr>
      <vt:lpstr>ما هو الحق في الأعداد 1-7؟</vt:lpstr>
      <vt:lpstr>القصد الأول شفى يسوع الرجل الأعمى</vt:lpstr>
      <vt:lpstr>Black</vt:lpstr>
      <vt:lpstr>Black</vt:lpstr>
      <vt:lpstr>من الذي كان أعمى بالحقيقة؟</vt:lpstr>
      <vt:lpstr>خطوات في إيمان الرجل الأعمى</vt:lpstr>
      <vt:lpstr>خطوات في عدم إيمان الفريسيين</vt:lpstr>
      <vt:lpstr>تباينات</vt:lpstr>
      <vt:lpstr>ما الذي سبب العمى؟</vt:lpstr>
      <vt:lpstr>عاش الفريسيون في الظلمة</vt:lpstr>
      <vt:lpstr>لماذا كانوا عمياناً؟</vt:lpstr>
      <vt:lpstr>PowerPoint Presentation</vt:lpstr>
      <vt:lpstr>النتيجة للرجل الأعمى (35-38)</vt:lpstr>
      <vt:lpstr>النتيجة بالنسبة للفريسيين (39-41)</vt:lpstr>
      <vt:lpstr>يوحنا 3: 17-18</vt:lpstr>
      <vt:lpstr>رسالة يوحنا</vt:lpstr>
      <vt:lpstr>تطبيق</vt:lpstr>
      <vt:lpstr>الإنتقال العظيم</vt:lpstr>
      <vt:lpstr>PowerPoint Presentation</vt:lpstr>
      <vt:lpstr>لمن أو ماذا تستمع؟</vt:lpstr>
      <vt:lpstr>كيف ينظر يسوع إلى الخراف؟</vt:lpstr>
      <vt:lpstr>يوحنا 10 : 4 وَمَتَى أَخْرَجَ خِرَافَهُ الْخَاصَّةَ يَذْهَبُ أَمَامَهَا وَالْخِرَافُ تَتْبَعُهُ لأَنَّهَا تَعْرِفُ صَوْتَهُ. </vt:lpstr>
      <vt:lpstr>يوحنا 10 : 7 فَقَالَ لَهُمْ يَسُوعُ أَيْضاً: «الْحَقَّ الْحَقَّ أَقُولُ لَكُمْ: إِنِّي أَنَا بَابُ الْخِرَافِ. </vt:lpstr>
      <vt:lpstr>PowerPoint Presentation</vt:lpstr>
      <vt:lpstr>سي.إس. لويس، المسيحية المجردة، 55-56</vt:lpstr>
      <vt:lpstr>PowerPoint Presentation</vt:lpstr>
      <vt:lpstr>PowerPoint Presentation</vt:lpstr>
      <vt:lpstr>السامري الصالح (لوقا 10)</vt:lpstr>
      <vt:lpstr>تفسير أغسطينوس المجازي لمثل السامري الصالح  (لوقا 15)</vt:lpstr>
      <vt:lpstr>عطف الله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لوقا 12: 35-38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أنطيوخس الرابع أبيفانس</vt:lpstr>
      <vt:lpstr>الثورة        المكابية      المبكرة 167- 164 ق.م</vt:lpstr>
      <vt:lpstr>الحانوكاه (عيد النور) يحيي ذكرى انتصار يهوذا المكابي على السلوقيين  عام 164 قبل الميلاد</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owner</cp:lastModifiedBy>
  <cp:revision>73</cp:revision>
  <dcterms:created xsi:type="dcterms:W3CDTF">2018-02-05T03:13:19Z</dcterms:created>
  <dcterms:modified xsi:type="dcterms:W3CDTF">2024-03-16T10:05:35Z</dcterms:modified>
</cp:coreProperties>
</file>