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2.xml" ContentType="application/vnd.openxmlformats-officedocument.theme+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theme/theme14.xml" ContentType="application/vnd.openxmlformats-officedocument.theme+xml"/>
  <Override PartName="/ppt/slideLayouts/slideLayout101.xml" ContentType="application/vnd.openxmlformats-officedocument.presentationml.slideLayout+xml"/>
  <Override PartName="/ppt/theme/theme15.xml" ContentType="application/vnd.openxmlformats-officedocument.theme+xml"/>
  <Override PartName="/ppt/slideLayouts/slideLayout102.xml" ContentType="application/vnd.openxmlformats-officedocument.presentationml.slideLayout+xml"/>
  <Override PartName="/ppt/theme/theme1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7.xml" ContentType="application/vnd.openxmlformats-officedocument.theme+xml"/>
  <Override PartName="/ppt/slideLayouts/slideLayout115.xml" ContentType="application/vnd.openxmlformats-officedocument.presentationml.slideLayout+xml"/>
  <Override PartName="/ppt/theme/theme18.xml" ContentType="application/vnd.openxmlformats-officedocument.theme+xml"/>
  <Override PartName="/ppt/slideLayouts/slideLayout116.xml" ContentType="application/vnd.openxmlformats-officedocument.presentationml.slideLayout+xml"/>
  <Override PartName="/ppt/theme/theme19.xml" ContentType="application/vnd.openxmlformats-officedocument.theme+xml"/>
  <Override PartName="/ppt/slideLayouts/slideLayout117.xml" ContentType="application/vnd.openxmlformats-officedocument.presentationml.slideLayout+xml"/>
  <Override PartName="/ppt/theme/theme2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2.xml" ContentType="application/vnd.openxmlformats-officedocument.theme+xml"/>
  <Override PartName="/ppt/slideLayouts/slideLayout123.xml" ContentType="application/vnd.openxmlformats-officedocument.presentationml.slideLayout+xml"/>
  <Override PartName="/ppt/theme/theme23.xml" ContentType="application/vnd.openxmlformats-officedocument.theme+xml"/>
  <Override PartName="/ppt/slideLayouts/slideLayout124.xml" ContentType="application/vnd.openxmlformats-officedocument.presentationml.slideLayout+xml"/>
  <Override PartName="/ppt/theme/theme24.xml" ContentType="application/vnd.openxmlformats-officedocument.theme+xml"/>
  <Override PartName="/ppt/slideLayouts/slideLayout125.xml" ContentType="application/vnd.openxmlformats-officedocument.presentationml.slideLayout+xml"/>
  <Override PartName="/ppt/theme/theme25.xml" ContentType="application/vnd.openxmlformats-officedocument.theme+xml"/>
  <Override PartName="/ppt/slideLayouts/slideLayout126.xml" ContentType="application/vnd.openxmlformats-officedocument.presentationml.slideLayout+xml"/>
  <Override PartName="/ppt/theme/theme2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2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3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31.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3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33.xml" ContentType="application/vnd.openxmlformats-officedocument.theme+xml"/>
  <Override PartName="/ppt/slideLayouts/slideLayout197.xml" ContentType="application/vnd.openxmlformats-officedocument.presentationml.slideLayout+xml"/>
  <Override PartName="/ppt/theme/theme34.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35.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36.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37.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38.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39.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40.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4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4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43.xml" ContentType="application/vnd.openxmlformats-officedocument.theme+xml"/>
  <Override PartName="/ppt/slideLayouts/slideLayout303.xml" ContentType="application/vnd.openxmlformats-officedocument.presentationml.slideLayout+xml"/>
  <Override PartName="/ppt/theme/theme44.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45.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46.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47.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48.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49.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2.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3.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43" r:id="rId10"/>
    <p:sldMasterId id="2147483755" r:id="rId11"/>
    <p:sldMasterId id="2147483768" r:id="rId12"/>
    <p:sldMasterId id="2147483782" r:id="rId13"/>
    <p:sldMasterId id="2147483784" r:id="rId14"/>
    <p:sldMasterId id="2147483786" r:id="rId15"/>
    <p:sldMasterId id="2147483788" r:id="rId16"/>
    <p:sldMasterId id="2147483792" r:id="rId17"/>
    <p:sldMasterId id="2147483807" r:id="rId18"/>
    <p:sldMasterId id="2147483809" r:id="rId19"/>
    <p:sldMasterId id="2147483813" r:id="rId20"/>
    <p:sldMasterId id="2147483815" r:id="rId21"/>
    <p:sldMasterId id="2147483819" r:id="rId22"/>
    <p:sldMasterId id="2147483823" r:id="rId23"/>
    <p:sldMasterId id="2147483825" r:id="rId24"/>
    <p:sldMasterId id="2147483827" r:id="rId25"/>
    <p:sldMasterId id="2147483829" r:id="rId26"/>
    <p:sldMasterId id="2147483833" r:id="rId27"/>
    <p:sldMasterId id="2147483836" r:id="rId28"/>
    <p:sldMasterId id="2147483848" r:id="rId29"/>
    <p:sldMasterId id="2147483860" r:id="rId30"/>
    <p:sldMasterId id="2147483872" r:id="rId31"/>
    <p:sldMasterId id="2147483884" r:id="rId32"/>
    <p:sldMasterId id="2147483896" r:id="rId33"/>
    <p:sldMasterId id="2147483910" r:id="rId34"/>
    <p:sldMasterId id="2147483912" r:id="rId35"/>
    <p:sldMasterId id="2147483926" r:id="rId36"/>
    <p:sldMasterId id="2147483939" r:id="rId37"/>
    <p:sldMasterId id="2147483952" r:id="rId38"/>
    <p:sldMasterId id="2147483964" r:id="rId39"/>
    <p:sldMasterId id="2147483976" r:id="rId40"/>
    <p:sldMasterId id="2147483989" r:id="rId41"/>
    <p:sldMasterId id="2147484002" r:id="rId42"/>
    <p:sldMasterId id="2147484014" r:id="rId43"/>
    <p:sldMasterId id="2147484026" r:id="rId44"/>
    <p:sldMasterId id="2147484028" r:id="rId45"/>
    <p:sldMasterId id="2147484066" r:id="rId46"/>
    <p:sldMasterId id="2147484080" r:id="rId47"/>
    <p:sldMasterId id="2147484092" r:id="rId48"/>
    <p:sldMasterId id="2147484104" r:id="rId49"/>
    <p:sldMasterId id="2147484116" r:id="rId50"/>
  </p:sldMasterIdLst>
  <p:notesMasterIdLst>
    <p:notesMasterId r:id="rId322"/>
  </p:notesMasterIdLst>
  <p:sldIdLst>
    <p:sldId id="256" r:id="rId51"/>
    <p:sldId id="5338" r:id="rId52"/>
    <p:sldId id="5347" r:id="rId53"/>
    <p:sldId id="5339" r:id="rId54"/>
    <p:sldId id="257" r:id="rId55"/>
    <p:sldId id="271" r:id="rId56"/>
    <p:sldId id="313" r:id="rId57"/>
    <p:sldId id="314" r:id="rId58"/>
    <p:sldId id="315" r:id="rId59"/>
    <p:sldId id="316" r:id="rId60"/>
    <p:sldId id="317" r:id="rId61"/>
    <p:sldId id="318" r:id="rId62"/>
    <p:sldId id="482" r:id="rId63"/>
    <p:sldId id="320" r:id="rId64"/>
    <p:sldId id="321" r:id="rId65"/>
    <p:sldId id="322" r:id="rId66"/>
    <p:sldId id="323" r:id="rId67"/>
    <p:sldId id="324" r:id="rId68"/>
    <p:sldId id="325" r:id="rId69"/>
    <p:sldId id="326" r:id="rId70"/>
    <p:sldId id="327" r:id="rId71"/>
    <p:sldId id="328" r:id="rId72"/>
    <p:sldId id="329" r:id="rId73"/>
    <p:sldId id="5649" r:id="rId74"/>
    <p:sldId id="272" r:id="rId75"/>
    <p:sldId id="273" r:id="rId76"/>
    <p:sldId id="274" r:id="rId77"/>
    <p:sldId id="275" r:id="rId78"/>
    <p:sldId id="5652" r:id="rId79"/>
    <p:sldId id="332" r:id="rId80"/>
    <p:sldId id="333" r:id="rId81"/>
    <p:sldId id="5650" r:id="rId82"/>
    <p:sldId id="479" r:id="rId83"/>
    <p:sldId id="276" r:id="rId84"/>
    <p:sldId id="336" r:id="rId85"/>
    <p:sldId id="337" r:id="rId86"/>
    <p:sldId id="338" r:id="rId87"/>
    <p:sldId id="339" r:id="rId88"/>
    <p:sldId id="340" r:id="rId89"/>
    <p:sldId id="5651" r:id="rId90"/>
    <p:sldId id="342" r:id="rId91"/>
    <p:sldId id="343" r:id="rId92"/>
    <p:sldId id="344" r:id="rId93"/>
    <p:sldId id="345" r:id="rId94"/>
    <p:sldId id="346" r:id="rId95"/>
    <p:sldId id="347" r:id="rId96"/>
    <p:sldId id="258" r:id="rId97"/>
    <p:sldId id="297" r:id="rId98"/>
    <p:sldId id="298" r:id="rId99"/>
    <p:sldId id="299" r:id="rId100"/>
    <p:sldId id="300" r:id="rId101"/>
    <p:sldId id="301" r:id="rId102"/>
    <p:sldId id="302" r:id="rId103"/>
    <p:sldId id="303" r:id="rId104"/>
    <p:sldId id="304" r:id="rId105"/>
    <p:sldId id="305" r:id="rId106"/>
    <p:sldId id="306" r:id="rId107"/>
    <p:sldId id="307" r:id="rId108"/>
    <p:sldId id="308" r:id="rId109"/>
    <p:sldId id="309" r:id="rId110"/>
    <p:sldId id="5626" r:id="rId111"/>
    <p:sldId id="286" r:id="rId112"/>
    <p:sldId id="287" r:id="rId113"/>
    <p:sldId id="288" r:id="rId114"/>
    <p:sldId id="289" r:id="rId115"/>
    <p:sldId id="290" r:id="rId116"/>
    <p:sldId id="291" r:id="rId117"/>
    <p:sldId id="292" r:id="rId118"/>
    <p:sldId id="293" r:id="rId119"/>
    <p:sldId id="294" r:id="rId120"/>
    <p:sldId id="295" r:id="rId121"/>
    <p:sldId id="296" r:id="rId122"/>
    <p:sldId id="259" r:id="rId123"/>
    <p:sldId id="348" r:id="rId124"/>
    <p:sldId id="349" r:id="rId125"/>
    <p:sldId id="350" r:id="rId126"/>
    <p:sldId id="351" r:id="rId127"/>
    <p:sldId id="352" r:id="rId128"/>
    <p:sldId id="353" r:id="rId129"/>
    <p:sldId id="354" r:id="rId130"/>
    <p:sldId id="355" r:id="rId131"/>
    <p:sldId id="472" r:id="rId132"/>
    <p:sldId id="357" r:id="rId133"/>
    <p:sldId id="358" r:id="rId134"/>
    <p:sldId id="359" r:id="rId135"/>
    <p:sldId id="360" r:id="rId136"/>
    <p:sldId id="361" r:id="rId137"/>
    <p:sldId id="5653" r:id="rId138"/>
    <p:sldId id="260" r:id="rId139"/>
    <p:sldId id="363" r:id="rId140"/>
    <p:sldId id="364" r:id="rId141"/>
    <p:sldId id="365" r:id="rId142"/>
    <p:sldId id="366" r:id="rId143"/>
    <p:sldId id="5654" r:id="rId144"/>
    <p:sldId id="368" r:id="rId145"/>
    <p:sldId id="369" r:id="rId146"/>
    <p:sldId id="370" r:id="rId147"/>
    <p:sldId id="371" r:id="rId148"/>
    <p:sldId id="5715" r:id="rId149"/>
    <p:sldId id="5716" r:id="rId150"/>
    <p:sldId id="5717" r:id="rId151"/>
    <p:sldId id="5718" r:id="rId152"/>
    <p:sldId id="5719" r:id="rId153"/>
    <p:sldId id="5720" r:id="rId154"/>
    <p:sldId id="5721" r:id="rId155"/>
    <p:sldId id="372" r:id="rId156"/>
    <p:sldId id="373" r:id="rId157"/>
    <p:sldId id="374" r:id="rId158"/>
    <p:sldId id="375" r:id="rId159"/>
    <p:sldId id="376" r:id="rId160"/>
    <p:sldId id="377" r:id="rId161"/>
    <p:sldId id="378" r:id="rId162"/>
    <p:sldId id="379" r:id="rId163"/>
    <p:sldId id="380" r:id="rId164"/>
    <p:sldId id="381" r:id="rId165"/>
    <p:sldId id="5722" r:id="rId166"/>
    <p:sldId id="382" r:id="rId167"/>
    <p:sldId id="383" r:id="rId168"/>
    <p:sldId id="384" r:id="rId169"/>
    <p:sldId id="385" r:id="rId170"/>
    <p:sldId id="386" r:id="rId171"/>
    <p:sldId id="388" r:id="rId172"/>
    <p:sldId id="261" r:id="rId173"/>
    <p:sldId id="389" r:id="rId174"/>
    <p:sldId id="390" r:id="rId175"/>
    <p:sldId id="391" r:id="rId176"/>
    <p:sldId id="392" r:id="rId177"/>
    <p:sldId id="5362" r:id="rId178"/>
    <p:sldId id="394" r:id="rId179"/>
    <p:sldId id="395" r:id="rId180"/>
    <p:sldId id="396" r:id="rId181"/>
    <p:sldId id="397" r:id="rId182"/>
    <p:sldId id="398" r:id="rId183"/>
    <p:sldId id="399" r:id="rId184"/>
    <p:sldId id="400" r:id="rId185"/>
    <p:sldId id="401" r:id="rId186"/>
    <p:sldId id="402" r:id="rId187"/>
    <p:sldId id="403" r:id="rId188"/>
    <p:sldId id="404" r:id="rId189"/>
    <p:sldId id="405" r:id="rId190"/>
    <p:sldId id="480" r:id="rId191"/>
    <p:sldId id="475" r:id="rId192"/>
    <p:sldId id="408" r:id="rId193"/>
    <p:sldId id="409" r:id="rId194"/>
    <p:sldId id="410" r:id="rId195"/>
    <p:sldId id="411" r:id="rId196"/>
    <p:sldId id="412" r:id="rId197"/>
    <p:sldId id="413" r:id="rId198"/>
    <p:sldId id="414" r:id="rId199"/>
    <p:sldId id="476" r:id="rId200"/>
    <p:sldId id="416" r:id="rId201"/>
    <p:sldId id="417" r:id="rId202"/>
    <p:sldId id="418" r:id="rId203"/>
    <p:sldId id="419" r:id="rId204"/>
    <p:sldId id="420" r:id="rId205"/>
    <p:sldId id="421" r:id="rId206"/>
    <p:sldId id="422" r:id="rId207"/>
    <p:sldId id="423" r:id="rId208"/>
    <p:sldId id="424" r:id="rId209"/>
    <p:sldId id="425" r:id="rId210"/>
    <p:sldId id="426" r:id="rId211"/>
    <p:sldId id="427" r:id="rId212"/>
    <p:sldId id="428" r:id="rId213"/>
    <p:sldId id="429" r:id="rId214"/>
    <p:sldId id="430" r:id="rId215"/>
    <p:sldId id="431" r:id="rId216"/>
    <p:sldId id="432" r:id="rId217"/>
    <p:sldId id="433" r:id="rId218"/>
    <p:sldId id="434" r:id="rId219"/>
    <p:sldId id="435" r:id="rId220"/>
    <p:sldId id="436" r:id="rId221"/>
    <p:sldId id="437" r:id="rId222"/>
    <p:sldId id="440" r:id="rId223"/>
    <p:sldId id="441" r:id="rId224"/>
    <p:sldId id="442" r:id="rId225"/>
    <p:sldId id="443" r:id="rId226"/>
    <p:sldId id="444" r:id="rId227"/>
    <p:sldId id="445" r:id="rId228"/>
    <p:sldId id="446" r:id="rId229"/>
    <p:sldId id="447" r:id="rId230"/>
    <p:sldId id="448" r:id="rId231"/>
    <p:sldId id="449" r:id="rId232"/>
    <p:sldId id="450" r:id="rId233"/>
    <p:sldId id="451" r:id="rId234"/>
    <p:sldId id="452" r:id="rId235"/>
    <p:sldId id="481" r:id="rId236"/>
    <p:sldId id="262" r:id="rId237"/>
    <p:sldId id="5341" r:id="rId238"/>
    <p:sldId id="5342" r:id="rId239"/>
    <p:sldId id="5345" r:id="rId240"/>
    <p:sldId id="5344" r:id="rId241"/>
    <p:sldId id="5346" r:id="rId242"/>
    <p:sldId id="2410" r:id="rId243"/>
    <p:sldId id="387" r:id="rId244"/>
    <p:sldId id="263" r:id="rId245"/>
    <p:sldId id="264" r:id="rId246"/>
    <p:sldId id="454" r:id="rId247"/>
    <p:sldId id="455" r:id="rId248"/>
    <p:sldId id="456" r:id="rId249"/>
    <p:sldId id="5704" r:id="rId250"/>
    <p:sldId id="5706" r:id="rId251"/>
    <p:sldId id="5485" r:id="rId252"/>
    <p:sldId id="4152" r:id="rId253"/>
    <p:sldId id="4153" r:id="rId254"/>
    <p:sldId id="4154" r:id="rId255"/>
    <p:sldId id="5548" r:id="rId256"/>
    <p:sldId id="4156" r:id="rId257"/>
    <p:sldId id="4157" r:id="rId258"/>
    <p:sldId id="4718" r:id="rId259"/>
    <p:sldId id="4763" r:id="rId260"/>
    <p:sldId id="4764" r:id="rId261"/>
    <p:sldId id="4158" r:id="rId262"/>
    <p:sldId id="4159" r:id="rId263"/>
    <p:sldId id="4161" r:id="rId264"/>
    <p:sldId id="265" r:id="rId265"/>
    <p:sldId id="266" r:id="rId266"/>
    <p:sldId id="5640" r:id="rId267"/>
    <p:sldId id="5641" r:id="rId268"/>
    <p:sldId id="5642" r:id="rId269"/>
    <p:sldId id="5643" r:id="rId270"/>
    <p:sldId id="5644" r:id="rId271"/>
    <p:sldId id="5645" r:id="rId272"/>
    <p:sldId id="5646" r:id="rId273"/>
    <p:sldId id="5647" r:id="rId274"/>
    <p:sldId id="5648" r:id="rId275"/>
    <p:sldId id="267" r:id="rId276"/>
    <p:sldId id="457" r:id="rId277"/>
    <p:sldId id="5351" r:id="rId278"/>
    <p:sldId id="5352" r:id="rId279"/>
    <p:sldId id="5353" r:id="rId280"/>
    <p:sldId id="5354" r:id="rId281"/>
    <p:sldId id="5355" r:id="rId282"/>
    <p:sldId id="5356" r:id="rId283"/>
    <p:sldId id="5357" r:id="rId284"/>
    <p:sldId id="5358" r:id="rId285"/>
    <p:sldId id="5359" r:id="rId286"/>
    <p:sldId id="5360" r:id="rId287"/>
    <p:sldId id="5361" r:id="rId288"/>
    <p:sldId id="5627" r:id="rId289"/>
    <p:sldId id="268" r:id="rId290"/>
    <p:sldId id="269" r:id="rId291"/>
    <p:sldId id="277" r:id="rId292"/>
    <p:sldId id="879" r:id="rId293"/>
    <p:sldId id="278" r:id="rId294"/>
    <p:sldId id="5628" r:id="rId295"/>
    <p:sldId id="5629" r:id="rId296"/>
    <p:sldId id="5630" r:id="rId297"/>
    <p:sldId id="5631" r:id="rId298"/>
    <p:sldId id="5632" r:id="rId299"/>
    <p:sldId id="5633" r:id="rId300"/>
    <p:sldId id="5634" r:id="rId301"/>
    <p:sldId id="5635" r:id="rId302"/>
    <p:sldId id="5636" r:id="rId303"/>
    <p:sldId id="5637" r:id="rId304"/>
    <p:sldId id="5638" r:id="rId305"/>
    <p:sldId id="5639" r:id="rId306"/>
    <p:sldId id="3801" r:id="rId307"/>
    <p:sldId id="279" r:id="rId308"/>
    <p:sldId id="470" r:id="rId309"/>
    <p:sldId id="280" r:id="rId310"/>
    <p:sldId id="281" r:id="rId311"/>
    <p:sldId id="282" r:id="rId312"/>
    <p:sldId id="283" r:id="rId313"/>
    <p:sldId id="284" r:id="rId314"/>
    <p:sldId id="285" r:id="rId315"/>
    <p:sldId id="270" r:id="rId316"/>
    <p:sldId id="507" r:id="rId317"/>
    <p:sldId id="5348" r:id="rId318"/>
    <p:sldId id="319" r:id="rId319"/>
    <p:sldId id="311" r:id="rId320"/>
    <p:sldId id="312" r:id="rId3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 id="5338"/>
            <p14:sldId id="5347"/>
            <p14:sldId id="5339"/>
          </p14:sldIdLst>
        </p14:section>
        <p14:section name="A. Conflict at Feast of Tabernacles" id="{7E406A9E-20D2-4240-B4CA-875C45FC331A}">
          <p14:sldIdLst>
            <p14:sldId id="257"/>
            <p14:sldId id="271"/>
            <p14:sldId id="313"/>
            <p14:sldId id="314"/>
            <p14:sldId id="315"/>
            <p14:sldId id="316"/>
            <p14:sldId id="317"/>
            <p14:sldId id="318"/>
            <p14:sldId id="482"/>
            <p14:sldId id="320"/>
            <p14:sldId id="321"/>
            <p14:sldId id="322"/>
            <p14:sldId id="323"/>
            <p14:sldId id="324"/>
            <p14:sldId id="325"/>
            <p14:sldId id="326"/>
            <p14:sldId id="327"/>
            <p14:sldId id="328"/>
            <p14:sldId id="329"/>
            <p14:sldId id="5649"/>
            <p14:sldId id="272"/>
            <p14:sldId id="273"/>
            <p14:sldId id="274"/>
            <p14:sldId id="275"/>
            <p14:sldId id="5652"/>
            <p14:sldId id="332"/>
            <p14:sldId id="333"/>
            <p14:sldId id="5650"/>
            <p14:sldId id="479"/>
            <p14:sldId id="276"/>
            <p14:sldId id="336"/>
            <p14:sldId id="337"/>
            <p14:sldId id="338"/>
            <p14:sldId id="339"/>
            <p14:sldId id="340"/>
            <p14:sldId id="565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5626"/>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351"/>
            <p14:sldId id="352"/>
            <p14:sldId id="353"/>
            <p14:sldId id="354"/>
            <p14:sldId id="355"/>
            <p14:sldId id="472"/>
            <p14:sldId id="357"/>
            <p14:sldId id="358"/>
            <p14:sldId id="359"/>
            <p14:sldId id="360"/>
            <p14:sldId id="361"/>
            <p14:sldId id="5653"/>
          </p14:sldIdLst>
        </p14:section>
        <p14:section name="D. Conflict Over His Person" id="{21B44CCC-CA7C-4D99-9B61-ECF1A45B9492}">
          <p14:sldIdLst>
            <p14:sldId id="260"/>
            <p14:sldId id="363"/>
            <p14:sldId id="364"/>
            <p14:sldId id="365"/>
            <p14:sldId id="366"/>
            <p14:sldId id="5654"/>
            <p14:sldId id="368"/>
            <p14:sldId id="369"/>
            <p14:sldId id="370"/>
            <p14:sldId id="371"/>
            <p14:sldId id="5715"/>
            <p14:sldId id="5716"/>
            <p14:sldId id="5717"/>
            <p14:sldId id="5718"/>
            <p14:sldId id="5719"/>
            <p14:sldId id="5720"/>
            <p14:sldId id="5721"/>
            <p14:sldId id="372"/>
            <p14:sldId id="373"/>
            <p14:sldId id="374"/>
            <p14:sldId id="375"/>
            <p14:sldId id="376"/>
            <p14:sldId id="377"/>
            <p14:sldId id="378"/>
            <p14:sldId id="379"/>
            <p14:sldId id="380"/>
            <p14:sldId id="381"/>
            <p14:sldId id="5722"/>
            <p14:sldId id="382"/>
            <p14:sldId id="383"/>
            <p14:sldId id="384"/>
            <p14:sldId id="385"/>
            <p14:sldId id="386"/>
            <p14:sldId id="388"/>
          </p14:sldIdLst>
        </p14:section>
        <p14:section name="E. Conflict Over the Healing of the Blind Man" id="{6777B8D0-A3D1-4207-9B3C-1A9E44E2DFAA}">
          <p14:sldIdLst>
            <p14:sldId id="261"/>
            <p14:sldId id="389"/>
            <p14:sldId id="390"/>
            <p14:sldId id="391"/>
            <p14:sldId id="392"/>
            <p14:sldId id="5362"/>
            <p14:sldId id="394"/>
            <p14:sldId id="395"/>
            <p14:sldId id="396"/>
            <p14:sldId id="397"/>
            <p14:sldId id="398"/>
            <p14:sldId id="399"/>
            <p14:sldId id="400"/>
            <p14:sldId id="401"/>
            <p14:sldId id="402"/>
            <p14:sldId id="403"/>
            <p14:sldId id="404"/>
            <p14:sldId id="405"/>
            <p14:sldId id="480"/>
            <p14:sldId id="475"/>
            <p14:sldId id="408"/>
            <p14:sldId id="409"/>
            <p14:sldId id="410"/>
            <p14:sldId id="411"/>
            <p14:sldId id="412"/>
            <p14:sldId id="413"/>
            <p14:sldId id="414"/>
            <p14:sldId id="476"/>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40"/>
            <p14:sldId id="441"/>
            <p14:sldId id="442"/>
            <p14:sldId id="443"/>
            <p14:sldId id="444"/>
            <p14:sldId id="445"/>
            <p14:sldId id="446"/>
            <p14:sldId id="447"/>
            <p14:sldId id="448"/>
            <p14:sldId id="449"/>
            <p14:sldId id="450"/>
            <p14:sldId id="451"/>
            <p14:sldId id="452"/>
            <p14:sldId id="481"/>
          </p14:sldIdLst>
        </p14:section>
        <p14:section name="F. Conflict Over the Shepherd" id="{E0905D04-C66D-4B7A-9FEA-61C2A3E37AB7}">
          <p14:sldIdLst>
            <p14:sldId id="262"/>
            <p14:sldId id="5341"/>
            <p14:sldId id="5342"/>
            <p14:sldId id="5345"/>
            <p14:sldId id="5344"/>
            <p14:sldId id="5346"/>
            <p14:sldId id="2410"/>
            <p14:sldId id="387"/>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54"/>
            <p14:sldId id="455"/>
            <p14:sldId id="456"/>
            <p14:sldId id="5704"/>
            <p14:sldId id="5706"/>
            <p14:sldId id="5485"/>
            <p14:sldId id="4152"/>
            <p14:sldId id="4153"/>
            <p14:sldId id="4154"/>
            <p14:sldId id="5548"/>
            <p14:sldId id="4156"/>
            <p14:sldId id="4157"/>
            <p14:sldId id="4718"/>
            <p14:sldId id="4763"/>
            <p14:sldId id="4764"/>
            <p14:sldId id="4158"/>
            <p14:sldId id="4159"/>
            <p14:sldId id="4161"/>
          </p14:sldIdLst>
        </p14:section>
        <p14:section name="I. An Example of Fellowship" id="{DA300C17-5A7F-42C2-9FCD-A168DF0DF720}">
          <p14:sldIdLst>
            <p14:sldId id="265"/>
          </p14:sldIdLst>
        </p14:section>
        <p14:section name="J. Instruction in Prayer" id="{EE02EB89-E733-4CCB-A601-2DF2F7830E5E}">
          <p14:sldIdLst>
            <p14:sldId id="266"/>
            <p14:sldId id="5640"/>
            <p14:sldId id="5641"/>
            <p14:sldId id="5642"/>
            <p14:sldId id="5643"/>
            <p14:sldId id="5644"/>
            <p14:sldId id="5645"/>
            <p14:sldId id="5646"/>
            <p14:sldId id="5647"/>
            <p14:sldId id="5648"/>
          </p14:sldIdLst>
        </p14:section>
        <p14:section name="K. Conflict over the Healing of the Dumb Man" id="{247A2904-F072-4A8E-B4D3-243488836256}">
          <p14:sldIdLst>
            <p14:sldId id="267"/>
            <p14:sldId id="457"/>
            <p14:sldId id="5351"/>
            <p14:sldId id="5352"/>
            <p14:sldId id="5353"/>
            <p14:sldId id="5354"/>
            <p14:sldId id="5355"/>
            <p14:sldId id="5356"/>
            <p14:sldId id="5357"/>
            <p14:sldId id="5358"/>
            <p14:sldId id="5359"/>
            <p14:sldId id="5360"/>
            <p14:sldId id="5361"/>
            <p14:sldId id="5627"/>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879"/>
            <p14:sldId id="278"/>
            <p14:sldId id="5628"/>
            <p14:sldId id="5629"/>
            <p14:sldId id="5630"/>
            <p14:sldId id="5631"/>
            <p14:sldId id="5632"/>
            <p14:sldId id="5633"/>
            <p14:sldId id="5634"/>
            <p14:sldId id="5635"/>
            <p14:sldId id="5636"/>
            <p14:sldId id="5637"/>
            <p14:sldId id="5638"/>
            <p14:sldId id="5639"/>
            <p14:sldId id="3801"/>
            <p14:sldId id="279"/>
            <p14:sldId id="470"/>
            <p14:sldId id="280"/>
            <p14:sldId id="281"/>
            <p14:sldId id="282"/>
            <p14:sldId id="283"/>
            <p14:sldId id="284"/>
            <p14:sldId id="285"/>
          </p14:sldIdLst>
        </p14:section>
        <p14:section name="N. Conflict at the Feast of Dedication" id="{5995B530-0B72-4CD7-9B3B-A32F6058E1C1}">
          <p14:sldIdLst>
            <p14:sldId id="270"/>
            <p14:sldId id="507"/>
            <p14:sldId id="5348"/>
            <p14:sldId id="319"/>
            <p14:sldId id="311"/>
            <p14:sldId id="3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CD68"/>
    <a:srgbClr val="FFFFFF"/>
    <a:srgbClr val="1F3E04"/>
    <a:srgbClr val="0E297C"/>
    <a:srgbClr val="1D212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389" autoAdjust="0"/>
    <p:restoredTop sz="76442" autoAdjust="0"/>
  </p:normalViewPr>
  <p:slideViewPr>
    <p:cSldViewPr snapToGrid="0">
      <p:cViewPr varScale="1">
        <p:scale>
          <a:sx n="84" d="100"/>
          <a:sy n="84" d="100"/>
        </p:scale>
        <p:origin x="192" y="1008"/>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7.xml"/><Relationship Id="rId299" Type="http://schemas.openxmlformats.org/officeDocument/2006/relationships/slide" Target="slides/slide249.xml"/><Relationship Id="rId21" Type="http://schemas.openxmlformats.org/officeDocument/2006/relationships/slideMaster" Target="slideMasters/slideMaster21.xml"/><Relationship Id="rId63" Type="http://schemas.openxmlformats.org/officeDocument/2006/relationships/slide" Target="slides/slide13.xml"/><Relationship Id="rId159" Type="http://schemas.openxmlformats.org/officeDocument/2006/relationships/slide" Target="slides/slide109.xml"/><Relationship Id="rId324" Type="http://schemas.openxmlformats.org/officeDocument/2006/relationships/viewProps" Target="viewProps.xml"/><Relationship Id="rId170" Type="http://schemas.openxmlformats.org/officeDocument/2006/relationships/slide" Target="slides/slide120.xml"/><Relationship Id="rId226" Type="http://schemas.openxmlformats.org/officeDocument/2006/relationships/slide" Target="slides/slide176.xml"/><Relationship Id="rId268" Type="http://schemas.openxmlformats.org/officeDocument/2006/relationships/slide" Target="slides/slide218.xml"/><Relationship Id="rId32" Type="http://schemas.openxmlformats.org/officeDocument/2006/relationships/slideMaster" Target="slideMasters/slideMaster32.xml"/><Relationship Id="rId74" Type="http://schemas.openxmlformats.org/officeDocument/2006/relationships/slide" Target="slides/slide24.xml"/><Relationship Id="rId128" Type="http://schemas.openxmlformats.org/officeDocument/2006/relationships/slide" Target="slides/slide78.xml"/><Relationship Id="rId5" Type="http://schemas.openxmlformats.org/officeDocument/2006/relationships/slideMaster" Target="slideMasters/slideMaster5.xml"/><Relationship Id="rId181" Type="http://schemas.openxmlformats.org/officeDocument/2006/relationships/slide" Target="slides/slide131.xml"/><Relationship Id="rId237" Type="http://schemas.openxmlformats.org/officeDocument/2006/relationships/slide" Target="slides/slide187.xml"/><Relationship Id="rId279" Type="http://schemas.openxmlformats.org/officeDocument/2006/relationships/slide" Target="slides/slide229.xml"/><Relationship Id="rId43" Type="http://schemas.openxmlformats.org/officeDocument/2006/relationships/slideMaster" Target="slideMasters/slideMaster43.xml"/><Relationship Id="rId139" Type="http://schemas.openxmlformats.org/officeDocument/2006/relationships/slide" Target="slides/slide89.xml"/><Relationship Id="rId290" Type="http://schemas.openxmlformats.org/officeDocument/2006/relationships/slide" Target="slides/slide240.xml"/><Relationship Id="rId304" Type="http://schemas.openxmlformats.org/officeDocument/2006/relationships/slide" Target="slides/slide254.xml"/><Relationship Id="rId85" Type="http://schemas.openxmlformats.org/officeDocument/2006/relationships/slide" Target="slides/slide35.xml"/><Relationship Id="rId150" Type="http://schemas.openxmlformats.org/officeDocument/2006/relationships/slide" Target="slides/slide100.xml"/><Relationship Id="rId192" Type="http://schemas.openxmlformats.org/officeDocument/2006/relationships/slide" Target="slides/slide142.xml"/><Relationship Id="rId206" Type="http://schemas.openxmlformats.org/officeDocument/2006/relationships/slide" Target="slides/slide156.xml"/><Relationship Id="rId248" Type="http://schemas.openxmlformats.org/officeDocument/2006/relationships/slide" Target="slides/slide198.xml"/><Relationship Id="rId12" Type="http://schemas.openxmlformats.org/officeDocument/2006/relationships/slideMaster" Target="slideMasters/slideMaster12.xml"/><Relationship Id="rId108" Type="http://schemas.openxmlformats.org/officeDocument/2006/relationships/slide" Target="slides/slide58.xml"/><Relationship Id="rId315" Type="http://schemas.openxmlformats.org/officeDocument/2006/relationships/slide" Target="slides/slide265.xml"/><Relationship Id="rId54" Type="http://schemas.openxmlformats.org/officeDocument/2006/relationships/slide" Target="slides/slide4.xml"/><Relationship Id="rId96" Type="http://schemas.openxmlformats.org/officeDocument/2006/relationships/slide" Target="slides/slide46.xml"/><Relationship Id="rId161" Type="http://schemas.openxmlformats.org/officeDocument/2006/relationships/slide" Target="slides/slide111.xml"/><Relationship Id="rId217" Type="http://schemas.openxmlformats.org/officeDocument/2006/relationships/slide" Target="slides/slide167.xml"/><Relationship Id="rId259" Type="http://schemas.openxmlformats.org/officeDocument/2006/relationships/slide" Target="slides/slide209.xml"/><Relationship Id="rId23" Type="http://schemas.openxmlformats.org/officeDocument/2006/relationships/slideMaster" Target="slideMasters/slideMaster23.xml"/><Relationship Id="rId119" Type="http://schemas.openxmlformats.org/officeDocument/2006/relationships/slide" Target="slides/slide69.xml"/><Relationship Id="rId270" Type="http://schemas.openxmlformats.org/officeDocument/2006/relationships/slide" Target="slides/slide220.xml"/><Relationship Id="rId326" Type="http://schemas.openxmlformats.org/officeDocument/2006/relationships/tableStyles" Target="tableStyles.xml"/><Relationship Id="rId65" Type="http://schemas.openxmlformats.org/officeDocument/2006/relationships/slide" Target="slides/slide15.xml"/><Relationship Id="rId130" Type="http://schemas.openxmlformats.org/officeDocument/2006/relationships/slide" Target="slides/slide80.xml"/><Relationship Id="rId172" Type="http://schemas.openxmlformats.org/officeDocument/2006/relationships/slide" Target="slides/slide122.xml"/><Relationship Id="rId228" Type="http://schemas.openxmlformats.org/officeDocument/2006/relationships/slide" Target="slides/slide178.xml"/><Relationship Id="rId281" Type="http://schemas.openxmlformats.org/officeDocument/2006/relationships/slide" Target="slides/slide231.xml"/><Relationship Id="rId34" Type="http://schemas.openxmlformats.org/officeDocument/2006/relationships/slideMaster" Target="slideMasters/slideMaster34.xml"/><Relationship Id="rId76" Type="http://schemas.openxmlformats.org/officeDocument/2006/relationships/slide" Target="slides/slide26.xml"/><Relationship Id="rId141" Type="http://schemas.openxmlformats.org/officeDocument/2006/relationships/slide" Target="slides/slide91.xml"/><Relationship Id="rId7" Type="http://schemas.openxmlformats.org/officeDocument/2006/relationships/slideMaster" Target="slideMasters/slideMaster7.xml"/><Relationship Id="rId162" Type="http://schemas.openxmlformats.org/officeDocument/2006/relationships/slide" Target="slides/slide112.xml"/><Relationship Id="rId183" Type="http://schemas.openxmlformats.org/officeDocument/2006/relationships/slide" Target="slides/slide133.xml"/><Relationship Id="rId218" Type="http://schemas.openxmlformats.org/officeDocument/2006/relationships/slide" Target="slides/slide168.xml"/><Relationship Id="rId239" Type="http://schemas.openxmlformats.org/officeDocument/2006/relationships/slide" Target="slides/slide189.xml"/><Relationship Id="rId250" Type="http://schemas.openxmlformats.org/officeDocument/2006/relationships/slide" Target="slides/slide200.xml"/><Relationship Id="rId271" Type="http://schemas.openxmlformats.org/officeDocument/2006/relationships/slide" Target="slides/slide221.xml"/><Relationship Id="rId292" Type="http://schemas.openxmlformats.org/officeDocument/2006/relationships/slide" Target="slides/slide242.xml"/><Relationship Id="rId306" Type="http://schemas.openxmlformats.org/officeDocument/2006/relationships/slide" Target="slides/slide25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6.xml"/><Relationship Id="rId87" Type="http://schemas.openxmlformats.org/officeDocument/2006/relationships/slide" Target="slides/slide37.xml"/><Relationship Id="rId110" Type="http://schemas.openxmlformats.org/officeDocument/2006/relationships/slide" Target="slides/slide60.xml"/><Relationship Id="rId131" Type="http://schemas.openxmlformats.org/officeDocument/2006/relationships/slide" Target="slides/slide81.xml"/><Relationship Id="rId152" Type="http://schemas.openxmlformats.org/officeDocument/2006/relationships/slide" Target="slides/slide102.xml"/><Relationship Id="rId173" Type="http://schemas.openxmlformats.org/officeDocument/2006/relationships/slide" Target="slides/slide123.xml"/><Relationship Id="rId194" Type="http://schemas.openxmlformats.org/officeDocument/2006/relationships/slide" Target="slides/slide144.xml"/><Relationship Id="rId208" Type="http://schemas.openxmlformats.org/officeDocument/2006/relationships/slide" Target="slides/slide158.xml"/><Relationship Id="rId229" Type="http://schemas.openxmlformats.org/officeDocument/2006/relationships/slide" Target="slides/slide179.xml"/><Relationship Id="rId240" Type="http://schemas.openxmlformats.org/officeDocument/2006/relationships/slide" Target="slides/slide190.xml"/><Relationship Id="rId261" Type="http://schemas.openxmlformats.org/officeDocument/2006/relationships/slide" Target="slides/slide21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6.xml"/><Relationship Id="rId77" Type="http://schemas.openxmlformats.org/officeDocument/2006/relationships/slide" Target="slides/slide27.xml"/><Relationship Id="rId100" Type="http://schemas.openxmlformats.org/officeDocument/2006/relationships/slide" Target="slides/slide50.xml"/><Relationship Id="rId282" Type="http://schemas.openxmlformats.org/officeDocument/2006/relationships/slide" Target="slides/slide232.xml"/><Relationship Id="rId317" Type="http://schemas.openxmlformats.org/officeDocument/2006/relationships/slide" Target="slides/slide267.xml"/><Relationship Id="rId8" Type="http://schemas.openxmlformats.org/officeDocument/2006/relationships/slideMaster" Target="slideMasters/slideMaster8.xml"/><Relationship Id="rId98" Type="http://schemas.openxmlformats.org/officeDocument/2006/relationships/slide" Target="slides/slide48.xml"/><Relationship Id="rId121" Type="http://schemas.openxmlformats.org/officeDocument/2006/relationships/slide" Target="slides/slide71.xml"/><Relationship Id="rId142" Type="http://schemas.openxmlformats.org/officeDocument/2006/relationships/slide" Target="slides/slide92.xml"/><Relationship Id="rId163" Type="http://schemas.openxmlformats.org/officeDocument/2006/relationships/slide" Target="slides/slide113.xml"/><Relationship Id="rId184" Type="http://schemas.openxmlformats.org/officeDocument/2006/relationships/slide" Target="slides/slide134.xml"/><Relationship Id="rId219" Type="http://schemas.openxmlformats.org/officeDocument/2006/relationships/slide" Target="slides/slide169.xml"/><Relationship Id="rId230" Type="http://schemas.openxmlformats.org/officeDocument/2006/relationships/slide" Target="slides/slide180.xml"/><Relationship Id="rId251" Type="http://schemas.openxmlformats.org/officeDocument/2006/relationships/slide" Target="slides/slide20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7.xml"/><Relationship Id="rId272" Type="http://schemas.openxmlformats.org/officeDocument/2006/relationships/slide" Target="slides/slide222.xml"/><Relationship Id="rId293" Type="http://schemas.openxmlformats.org/officeDocument/2006/relationships/slide" Target="slides/slide243.xml"/><Relationship Id="rId307" Type="http://schemas.openxmlformats.org/officeDocument/2006/relationships/slide" Target="slides/slide257.xml"/><Relationship Id="rId88" Type="http://schemas.openxmlformats.org/officeDocument/2006/relationships/slide" Target="slides/slide38.xml"/><Relationship Id="rId111" Type="http://schemas.openxmlformats.org/officeDocument/2006/relationships/slide" Target="slides/slide61.xml"/><Relationship Id="rId132" Type="http://schemas.openxmlformats.org/officeDocument/2006/relationships/slide" Target="slides/slide82.xml"/><Relationship Id="rId153" Type="http://schemas.openxmlformats.org/officeDocument/2006/relationships/slide" Target="slides/slide103.xml"/><Relationship Id="rId174" Type="http://schemas.openxmlformats.org/officeDocument/2006/relationships/slide" Target="slides/slide124.xml"/><Relationship Id="rId195" Type="http://schemas.openxmlformats.org/officeDocument/2006/relationships/slide" Target="slides/slide145.xml"/><Relationship Id="rId209" Type="http://schemas.openxmlformats.org/officeDocument/2006/relationships/slide" Target="slides/slide159.xml"/><Relationship Id="rId220" Type="http://schemas.openxmlformats.org/officeDocument/2006/relationships/slide" Target="slides/slide170.xml"/><Relationship Id="rId241" Type="http://schemas.openxmlformats.org/officeDocument/2006/relationships/slide" Target="slides/slide19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7.xml"/><Relationship Id="rId262" Type="http://schemas.openxmlformats.org/officeDocument/2006/relationships/slide" Target="slides/slide212.xml"/><Relationship Id="rId283" Type="http://schemas.openxmlformats.org/officeDocument/2006/relationships/slide" Target="slides/slide233.xml"/><Relationship Id="rId318" Type="http://schemas.openxmlformats.org/officeDocument/2006/relationships/slide" Target="slides/slide268.xml"/><Relationship Id="rId78" Type="http://schemas.openxmlformats.org/officeDocument/2006/relationships/slide" Target="slides/slide28.xml"/><Relationship Id="rId99" Type="http://schemas.openxmlformats.org/officeDocument/2006/relationships/slide" Target="slides/slide49.xml"/><Relationship Id="rId101" Type="http://schemas.openxmlformats.org/officeDocument/2006/relationships/slide" Target="slides/slide51.xml"/><Relationship Id="rId122" Type="http://schemas.openxmlformats.org/officeDocument/2006/relationships/slide" Target="slides/slide72.xml"/><Relationship Id="rId143" Type="http://schemas.openxmlformats.org/officeDocument/2006/relationships/slide" Target="slides/slide93.xml"/><Relationship Id="rId164" Type="http://schemas.openxmlformats.org/officeDocument/2006/relationships/slide" Target="slides/slide114.xml"/><Relationship Id="rId185" Type="http://schemas.openxmlformats.org/officeDocument/2006/relationships/slide" Target="slides/slide135.xml"/><Relationship Id="rId9" Type="http://schemas.openxmlformats.org/officeDocument/2006/relationships/slideMaster" Target="slideMasters/slideMaster9.xml"/><Relationship Id="rId210" Type="http://schemas.openxmlformats.org/officeDocument/2006/relationships/slide" Target="slides/slide160.xml"/><Relationship Id="rId26" Type="http://schemas.openxmlformats.org/officeDocument/2006/relationships/slideMaster" Target="slideMasters/slideMaster26.xml"/><Relationship Id="rId231" Type="http://schemas.openxmlformats.org/officeDocument/2006/relationships/slide" Target="slides/slide181.xml"/><Relationship Id="rId252" Type="http://schemas.openxmlformats.org/officeDocument/2006/relationships/slide" Target="slides/slide202.xml"/><Relationship Id="rId273" Type="http://schemas.openxmlformats.org/officeDocument/2006/relationships/slide" Target="slides/slide223.xml"/><Relationship Id="rId294" Type="http://schemas.openxmlformats.org/officeDocument/2006/relationships/slide" Target="slides/slide244.xml"/><Relationship Id="rId308" Type="http://schemas.openxmlformats.org/officeDocument/2006/relationships/slide" Target="slides/slide258.xml"/><Relationship Id="rId47" Type="http://schemas.openxmlformats.org/officeDocument/2006/relationships/slideMaster" Target="slideMasters/slideMaster47.xml"/><Relationship Id="rId68" Type="http://schemas.openxmlformats.org/officeDocument/2006/relationships/slide" Target="slides/slide18.xml"/><Relationship Id="rId89" Type="http://schemas.openxmlformats.org/officeDocument/2006/relationships/slide" Target="slides/slide39.xml"/><Relationship Id="rId112" Type="http://schemas.openxmlformats.org/officeDocument/2006/relationships/slide" Target="slides/slide62.xml"/><Relationship Id="rId133" Type="http://schemas.openxmlformats.org/officeDocument/2006/relationships/slide" Target="slides/slide83.xml"/><Relationship Id="rId154" Type="http://schemas.openxmlformats.org/officeDocument/2006/relationships/slide" Target="slides/slide104.xml"/><Relationship Id="rId175" Type="http://schemas.openxmlformats.org/officeDocument/2006/relationships/slide" Target="slides/slide125.xml"/><Relationship Id="rId196" Type="http://schemas.openxmlformats.org/officeDocument/2006/relationships/slide" Target="slides/slide146.xml"/><Relationship Id="rId200" Type="http://schemas.openxmlformats.org/officeDocument/2006/relationships/slide" Target="slides/slide150.xml"/><Relationship Id="rId16" Type="http://schemas.openxmlformats.org/officeDocument/2006/relationships/slideMaster" Target="slideMasters/slideMaster16.xml"/><Relationship Id="rId221" Type="http://schemas.openxmlformats.org/officeDocument/2006/relationships/slide" Target="slides/slide171.xml"/><Relationship Id="rId242" Type="http://schemas.openxmlformats.org/officeDocument/2006/relationships/slide" Target="slides/slide192.xml"/><Relationship Id="rId263" Type="http://schemas.openxmlformats.org/officeDocument/2006/relationships/slide" Target="slides/slide213.xml"/><Relationship Id="rId284" Type="http://schemas.openxmlformats.org/officeDocument/2006/relationships/slide" Target="slides/slide234.xml"/><Relationship Id="rId319" Type="http://schemas.openxmlformats.org/officeDocument/2006/relationships/slide" Target="slides/slide269.xml"/><Relationship Id="rId37" Type="http://schemas.openxmlformats.org/officeDocument/2006/relationships/slideMaster" Target="slideMasters/slideMaster37.xml"/><Relationship Id="rId58" Type="http://schemas.openxmlformats.org/officeDocument/2006/relationships/slide" Target="slides/slide8.xml"/><Relationship Id="rId79" Type="http://schemas.openxmlformats.org/officeDocument/2006/relationships/slide" Target="slides/slide29.xml"/><Relationship Id="rId102" Type="http://schemas.openxmlformats.org/officeDocument/2006/relationships/slide" Target="slides/slide52.xml"/><Relationship Id="rId123" Type="http://schemas.openxmlformats.org/officeDocument/2006/relationships/slide" Target="slides/slide73.xml"/><Relationship Id="rId144" Type="http://schemas.openxmlformats.org/officeDocument/2006/relationships/slide" Target="slides/slide94.xml"/><Relationship Id="rId90" Type="http://schemas.openxmlformats.org/officeDocument/2006/relationships/slide" Target="slides/slide40.xml"/><Relationship Id="rId165" Type="http://schemas.openxmlformats.org/officeDocument/2006/relationships/slide" Target="slides/slide115.xml"/><Relationship Id="rId186" Type="http://schemas.openxmlformats.org/officeDocument/2006/relationships/slide" Target="slides/slide136.xml"/><Relationship Id="rId211" Type="http://schemas.openxmlformats.org/officeDocument/2006/relationships/slide" Target="slides/slide161.xml"/><Relationship Id="rId232" Type="http://schemas.openxmlformats.org/officeDocument/2006/relationships/slide" Target="slides/slide182.xml"/><Relationship Id="rId253" Type="http://schemas.openxmlformats.org/officeDocument/2006/relationships/slide" Target="slides/slide203.xml"/><Relationship Id="rId274" Type="http://schemas.openxmlformats.org/officeDocument/2006/relationships/slide" Target="slides/slide224.xml"/><Relationship Id="rId295" Type="http://schemas.openxmlformats.org/officeDocument/2006/relationships/slide" Target="slides/slide245.xml"/><Relationship Id="rId309" Type="http://schemas.openxmlformats.org/officeDocument/2006/relationships/slide" Target="slides/slide2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9.xml"/><Relationship Id="rId113" Type="http://schemas.openxmlformats.org/officeDocument/2006/relationships/slide" Target="slides/slide63.xml"/><Relationship Id="rId134" Type="http://schemas.openxmlformats.org/officeDocument/2006/relationships/slide" Target="slides/slide84.xml"/><Relationship Id="rId320" Type="http://schemas.openxmlformats.org/officeDocument/2006/relationships/slide" Target="slides/slide270.xml"/><Relationship Id="rId80" Type="http://schemas.openxmlformats.org/officeDocument/2006/relationships/slide" Target="slides/slide30.xml"/><Relationship Id="rId155" Type="http://schemas.openxmlformats.org/officeDocument/2006/relationships/slide" Target="slides/slide105.xml"/><Relationship Id="rId176" Type="http://schemas.openxmlformats.org/officeDocument/2006/relationships/slide" Target="slides/slide126.xml"/><Relationship Id="rId197" Type="http://schemas.openxmlformats.org/officeDocument/2006/relationships/slide" Target="slides/slide147.xml"/><Relationship Id="rId201" Type="http://schemas.openxmlformats.org/officeDocument/2006/relationships/slide" Target="slides/slide151.xml"/><Relationship Id="rId222" Type="http://schemas.openxmlformats.org/officeDocument/2006/relationships/slide" Target="slides/slide172.xml"/><Relationship Id="rId243" Type="http://schemas.openxmlformats.org/officeDocument/2006/relationships/slide" Target="slides/slide193.xml"/><Relationship Id="rId264" Type="http://schemas.openxmlformats.org/officeDocument/2006/relationships/slide" Target="slides/slide214.xml"/><Relationship Id="rId285" Type="http://schemas.openxmlformats.org/officeDocument/2006/relationships/slide" Target="slides/slide23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24" Type="http://schemas.openxmlformats.org/officeDocument/2006/relationships/slide" Target="slides/slide74.xml"/><Relationship Id="rId310" Type="http://schemas.openxmlformats.org/officeDocument/2006/relationships/slide" Target="slides/slide260.xml"/><Relationship Id="rId70" Type="http://schemas.openxmlformats.org/officeDocument/2006/relationships/slide" Target="slides/slide20.xml"/><Relationship Id="rId91" Type="http://schemas.openxmlformats.org/officeDocument/2006/relationships/slide" Target="slides/slide41.xml"/><Relationship Id="rId145" Type="http://schemas.openxmlformats.org/officeDocument/2006/relationships/slide" Target="slides/slide95.xml"/><Relationship Id="rId166" Type="http://schemas.openxmlformats.org/officeDocument/2006/relationships/slide" Target="slides/slide116.xml"/><Relationship Id="rId187" Type="http://schemas.openxmlformats.org/officeDocument/2006/relationships/slide" Target="slides/slide137.xml"/><Relationship Id="rId1" Type="http://schemas.openxmlformats.org/officeDocument/2006/relationships/slideMaster" Target="slideMasters/slideMaster1.xml"/><Relationship Id="rId212" Type="http://schemas.openxmlformats.org/officeDocument/2006/relationships/slide" Target="slides/slide162.xml"/><Relationship Id="rId233" Type="http://schemas.openxmlformats.org/officeDocument/2006/relationships/slide" Target="slides/slide183.xml"/><Relationship Id="rId254" Type="http://schemas.openxmlformats.org/officeDocument/2006/relationships/slide" Target="slides/slide20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4.xml"/><Relationship Id="rId275" Type="http://schemas.openxmlformats.org/officeDocument/2006/relationships/slide" Target="slides/slide225.xml"/><Relationship Id="rId296" Type="http://schemas.openxmlformats.org/officeDocument/2006/relationships/slide" Target="slides/slide246.xml"/><Relationship Id="rId300" Type="http://schemas.openxmlformats.org/officeDocument/2006/relationships/slide" Target="slides/slide250.xml"/><Relationship Id="rId60" Type="http://schemas.openxmlformats.org/officeDocument/2006/relationships/slide" Target="slides/slide10.xml"/><Relationship Id="rId81" Type="http://schemas.openxmlformats.org/officeDocument/2006/relationships/slide" Target="slides/slide31.xml"/><Relationship Id="rId135" Type="http://schemas.openxmlformats.org/officeDocument/2006/relationships/slide" Target="slides/slide85.xml"/><Relationship Id="rId156" Type="http://schemas.openxmlformats.org/officeDocument/2006/relationships/slide" Target="slides/slide106.xml"/><Relationship Id="rId177" Type="http://schemas.openxmlformats.org/officeDocument/2006/relationships/slide" Target="slides/slide127.xml"/><Relationship Id="rId198" Type="http://schemas.openxmlformats.org/officeDocument/2006/relationships/slide" Target="slides/slide148.xml"/><Relationship Id="rId321" Type="http://schemas.openxmlformats.org/officeDocument/2006/relationships/slide" Target="slides/slide271.xml"/><Relationship Id="rId202" Type="http://schemas.openxmlformats.org/officeDocument/2006/relationships/slide" Target="slides/slide152.xml"/><Relationship Id="rId223" Type="http://schemas.openxmlformats.org/officeDocument/2006/relationships/slide" Target="slides/slide173.xml"/><Relationship Id="rId244" Type="http://schemas.openxmlformats.org/officeDocument/2006/relationships/slide" Target="slides/slide19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5.xml"/><Relationship Id="rId286" Type="http://schemas.openxmlformats.org/officeDocument/2006/relationships/slide" Target="slides/slide236.xml"/><Relationship Id="rId50" Type="http://schemas.openxmlformats.org/officeDocument/2006/relationships/slideMaster" Target="slideMasters/slideMaster50.xml"/><Relationship Id="rId104" Type="http://schemas.openxmlformats.org/officeDocument/2006/relationships/slide" Target="slides/slide54.xml"/><Relationship Id="rId125" Type="http://schemas.openxmlformats.org/officeDocument/2006/relationships/slide" Target="slides/slide75.xml"/><Relationship Id="rId146" Type="http://schemas.openxmlformats.org/officeDocument/2006/relationships/slide" Target="slides/slide96.xml"/><Relationship Id="rId167" Type="http://schemas.openxmlformats.org/officeDocument/2006/relationships/slide" Target="slides/slide117.xml"/><Relationship Id="rId188" Type="http://schemas.openxmlformats.org/officeDocument/2006/relationships/slide" Target="slides/slide138.xml"/><Relationship Id="rId311" Type="http://schemas.openxmlformats.org/officeDocument/2006/relationships/slide" Target="slides/slide261.xml"/><Relationship Id="rId71" Type="http://schemas.openxmlformats.org/officeDocument/2006/relationships/slide" Target="slides/slide21.xml"/><Relationship Id="rId92" Type="http://schemas.openxmlformats.org/officeDocument/2006/relationships/slide" Target="slides/slide42.xml"/><Relationship Id="rId213" Type="http://schemas.openxmlformats.org/officeDocument/2006/relationships/slide" Target="slides/slide163.xml"/><Relationship Id="rId234"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5.xml"/><Relationship Id="rId276" Type="http://schemas.openxmlformats.org/officeDocument/2006/relationships/slide" Target="slides/slide226.xml"/><Relationship Id="rId297" Type="http://schemas.openxmlformats.org/officeDocument/2006/relationships/slide" Target="slides/slide247.xml"/><Relationship Id="rId40" Type="http://schemas.openxmlformats.org/officeDocument/2006/relationships/slideMaster" Target="slideMasters/slideMaster40.xml"/><Relationship Id="rId115" Type="http://schemas.openxmlformats.org/officeDocument/2006/relationships/slide" Target="slides/slide65.xml"/><Relationship Id="rId136" Type="http://schemas.openxmlformats.org/officeDocument/2006/relationships/slide" Target="slides/slide86.xml"/><Relationship Id="rId157" Type="http://schemas.openxmlformats.org/officeDocument/2006/relationships/slide" Target="slides/slide107.xml"/><Relationship Id="rId178" Type="http://schemas.openxmlformats.org/officeDocument/2006/relationships/slide" Target="slides/slide128.xml"/><Relationship Id="rId301" Type="http://schemas.openxmlformats.org/officeDocument/2006/relationships/slide" Target="slides/slide251.xml"/><Relationship Id="rId322" Type="http://schemas.openxmlformats.org/officeDocument/2006/relationships/notesMaster" Target="notesMasters/notesMaster1.xml"/><Relationship Id="rId61" Type="http://schemas.openxmlformats.org/officeDocument/2006/relationships/slide" Target="slides/slide11.xml"/><Relationship Id="rId82" Type="http://schemas.openxmlformats.org/officeDocument/2006/relationships/slide" Target="slides/slide32.xml"/><Relationship Id="rId199" Type="http://schemas.openxmlformats.org/officeDocument/2006/relationships/slide" Target="slides/slide149.xml"/><Relationship Id="rId203" Type="http://schemas.openxmlformats.org/officeDocument/2006/relationships/slide" Target="slides/slide153.xml"/><Relationship Id="rId19" Type="http://schemas.openxmlformats.org/officeDocument/2006/relationships/slideMaster" Target="slideMasters/slideMaster19.xml"/><Relationship Id="rId224" Type="http://schemas.openxmlformats.org/officeDocument/2006/relationships/slide" Target="slides/slide174.xml"/><Relationship Id="rId245" Type="http://schemas.openxmlformats.org/officeDocument/2006/relationships/slide" Target="slides/slide195.xml"/><Relationship Id="rId266" Type="http://schemas.openxmlformats.org/officeDocument/2006/relationships/slide" Target="slides/slide216.xml"/><Relationship Id="rId287" Type="http://schemas.openxmlformats.org/officeDocument/2006/relationships/slide" Target="slides/slide237.xml"/><Relationship Id="rId30" Type="http://schemas.openxmlformats.org/officeDocument/2006/relationships/slideMaster" Target="slideMasters/slideMaster30.xml"/><Relationship Id="rId105" Type="http://schemas.openxmlformats.org/officeDocument/2006/relationships/slide" Target="slides/slide55.xml"/><Relationship Id="rId126" Type="http://schemas.openxmlformats.org/officeDocument/2006/relationships/slide" Target="slides/slide76.xml"/><Relationship Id="rId147" Type="http://schemas.openxmlformats.org/officeDocument/2006/relationships/slide" Target="slides/slide97.xml"/><Relationship Id="rId168" Type="http://schemas.openxmlformats.org/officeDocument/2006/relationships/slide" Target="slides/slide118.xml"/><Relationship Id="rId312" Type="http://schemas.openxmlformats.org/officeDocument/2006/relationships/slide" Target="slides/slide262.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189" Type="http://schemas.openxmlformats.org/officeDocument/2006/relationships/slide" Target="slides/slide139.xml"/><Relationship Id="rId3" Type="http://schemas.openxmlformats.org/officeDocument/2006/relationships/slideMaster" Target="slideMasters/slideMaster3.xml"/><Relationship Id="rId214" Type="http://schemas.openxmlformats.org/officeDocument/2006/relationships/slide" Target="slides/slide164.xml"/><Relationship Id="rId235" Type="http://schemas.openxmlformats.org/officeDocument/2006/relationships/slide" Target="slides/slide185.xml"/><Relationship Id="rId256" Type="http://schemas.openxmlformats.org/officeDocument/2006/relationships/slide" Target="slides/slide206.xml"/><Relationship Id="rId277" Type="http://schemas.openxmlformats.org/officeDocument/2006/relationships/slide" Target="slides/slide227.xml"/><Relationship Id="rId298" Type="http://schemas.openxmlformats.org/officeDocument/2006/relationships/slide" Target="slides/slide248.xml"/><Relationship Id="rId116" Type="http://schemas.openxmlformats.org/officeDocument/2006/relationships/slide" Target="slides/slide66.xml"/><Relationship Id="rId137" Type="http://schemas.openxmlformats.org/officeDocument/2006/relationships/slide" Target="slides/slide87.xml"/><Relationship Id="rId158" Type="http://schemas.openxmlformats.org/officeDocument/2006/relationships/slide" Target="slides/slide108.xml"/><Relationship Id="rId302" Type="http://schemas.openxmlformats.org/officeDocument/2006/relationships/slide" Target="slides/slide252.xml"/><Relationship Id="rId32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179" Type="http://schemas.openxmlformats.org/officeDocument/2006/relationships/slide" Target="slides/slide129.xml"/><Relationship Id="rId190" Type="http://schemas.openxmlformats.org/officeDocument/2006/relationships/slide" Target="slides/slide140.xml"/><Relationship Id="rId204" Type="http://schemas.openxmlformats.org/officeDocument/2006/relationships/slide" Target="slides/slide154.xml"/><Relationship Id="rId225" Type="http://schemas.openxmlformats.org/officeDocument/2006/relationships/slide" Target="slides/slide175.xml"/><Relationship Id="rId246" Type="http://schemas.openxmlformats.org/officeDocument/2006/relationships/slide" Target="slides/slide196.xml"/><Relationship Id="rId267" Type="http://schemas.openxmlformats.org/officeDocument/2006/relationships/slide" Target="slides/slide217.xml"/><Relationship Id="rId288" Type="http://schemas.openxmlformats.org/officeDocument/2006/relationships/slide" Target="slides/slide238.xml"/><Relationship Id="rId106" Type="http://schemas.openxmlformats.org/officeDocument/2006/relationships/slide" Target="slides/slide56.xml"/><Relationship Id="rId127" Type="http://schemas.openxmlformats.org/officeDocument/2006/relationships/slide" Target="slides/slide77.xml"/><Relationship Id="rId313" Type="http://schemas.openxmlformats.org/officeDocument/2006/relationships/slide" Target="slides/slide2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xml"/><Relationship Id="rId73" Type="http://schemas.openxmlformats.org/officeDocument/2006/relationships/slide" Target="slides/slide23.xml"/><Relationship Id="rId94" Type="http://schemas.openxmlformats.org/officeDocument/2006/relationships/slide" Target="slides/slide44.xml"/><Relationship Id="rId148" Type="http://schemas.openxmlformats.org/officeDocument/2006/relationships/slide" Target="slides/slide98.xml"/><Relationship Id="rId169" Type="http://schemas.openxmlformats.org/officeDocument/2006/relationships/slide" Target="slides/slide119.xml"/><Relationship Id="rId4" Type="http://schemas.openxmlformats.org/officeDocument/2006/relationships/slideMaster" Target="slideMasters/slideMaster4.xml"/><Relationship Id="rId180" Type="http://schemas.openxmlformats.org/officeDocument/2006/relationships/slide" Target="slides/slide130.xml"/><Relationship Id="rId215" Type="http://schemas.openxmlformats.org/officeDocument/2006/relationships/slide" Target="slides/slide165.xml"/><Relationship Id="rId236" Type="http://schemas.openxmlformats.org/officeDocument/2006/relationships/slide" Target="slides/slide186.xml"/><Relationship Id="rId257" Type="http://schemas.openxmlformats.org/officeDocument/2006/relationships/slide" Target="slides/slide207.xml"/><Relationship Id="rId278" Type="http://schemas.openxmlformats.org/officeDocument/2006/relationships/slide" Target="slides/slide228.xml"/><Relationship Id="rId303" Type="http://schemas.openxmlformats.org/officeDocument/2006/relationships/slide" Target="slides/slide253.xml"/><Relationship Id="rId42" Type="http://schemas.openxmlformats.org/officeDocument/2006/relationships/slideMaster" Target="slideMasters/slideMaster42.xml"/><Relationship Id="rId84" Type="http://schemas.openxmlformats.org/officeDocument/2006/relationships/slide" Target="slides/slide34.xml"/><Relationship Id="rId138" Type="http://schemas.openxmlformats.org/officeDocument/2006/relationships/slide" Target="slides/slide88.xml"/><Relationship Id="rId191" Type="http://schemas.openxmlformats.org/officeDocument/2006/relationships/slide" Target="slides/slide141.xml"/><Relationship Id="rId205" Type="http://schemas.openxmlformats.org/officeDocument/2006/relationships/slide" Target="slides/slide155.xml"/><Relationship Id="rId247" Type="http://schemas.openxmlformats.org/officeDocument/2006/relationships/slide" Target="slides/slide197.xml"/><Relationship Id="rId107" Type="http://schemas.openxmlformats.org/officeDocument/2006/relationships/slide" Target="slides/slide57.xml"/><Relationship Id="rId289" Type="http://schemas.openxmlformats.org/officeDocument/2006/relationships/slide" Target="slides/slide239.xml"/><Relationship Id="rId11" Type="http://schemas.openxmlformats.org/officeDocument/2006/relationships/slideMaster" Target="slideMasters/slideMaster11.xml"/><Relationship Id="rId53" Type="http://schemas.openxmlformats.org/officeDocument/2006/relationships/slide" Target="slides/slide3.xml"/><Relationship Id="rId149" Type="http://schemas.openxmlformats.org/officeDocument/2006/relationships/slide" Target="slides/slide99.xml"/><Relationship Id="rId314" Type="http://schemas.openxmlformats.org/officeDocument/2006/relationships/slide" Target="slides/slide264.xml"/><Relationship Id="rId95" Type="http://schemas.openxmlformats.org/officeDocument/2006/relationships/slide" Target="slides/slide45.xml"/><Relationship Id="rId160" Type="http://schemas.openxmlformats.org/officeDocument/2006/relationships/slide" Target="slides/slide110.xml"/><Relationship Id="rId216" Type="http://schemas.openxmlformats.org/officeDocument/2006/relationships/slide" Target="slides/slide166.xml"/><Relationship Id="rId258" Type="http://schemas.openxmlformats.org/officeDocument/2006/relationships/slide" Target="slides/slide208.xml"/><Relationship Id="rId22" Type="http://schemas.openxmlformats.org/officeDocument/2006/relationships/slideMaster" Target="slideMasters/slideMaster22.xml"/><Relationship Id="rId64" Type="http://schemas.openxmlformats.org/officeDocument/2006/relationships/slide" Target="slides/slide14.xml"/><Relationship Id="rId118" Type="http://schemas.openxmlformats.org/officeDocument/2006/relationships/slide" Target="slides/slide68.xml"/><Relationship Id="rId325" Type="http://schemas.openxmlformats.org/officeDocument/2006/relationships/theme" Target="theme/theme1.xml"/><Relationship Id="rId171" Type="http://schemas.openxmlformats.org/officeDocument/2006/relationships/slide" Target="slides/slide121.xml"/><Relationship Id="rId227" Type="http://schemas.openxmlformats.org/officeDocument/2006/relationships/slide" Target="slides/slide177.xml"/><Relationship Id="rId269" Type="http://schemas.openxmlformats.org/officeDocument/2006/relationships/slide" Target="slides/slide219.xml"/><Relationship Id="rId33" Type="http://schemas.openxmlformats.org/officeDocument/2006/relationships/slideMaster" Target="slideMasters/slideMaster33.xml"/><Relationship Id="rId129" Type="http://schemas.openxmlformats.org/officeDocument/2006/relationships/slide" Target="slides/slide79.xml"/><Relationship Id="rId280" Type="http://schemas.openxmlformats.org/officeDocument/2006/relationships/slide" Target="slides/slide230.xml"/><Relationship Id="rId75" Type="http://schemas.openxmlformats.org/officeDocument/2006/relationships/slide" Target="slides/slide25.xml"/><Relationship Id="rId140" Type="http://schemas.openxmlformats.org/officeDocument/2006/relationships/slide" Target="slides/slide90.xml"/><Relationship Id="rId182" Type="http://schemas.openxmlformats.org/officeDocument/2006/relationships/slide" Target="slides/slide132.xml"/><Relationship Id="rId6" Type="http://schemas.openxmlformats.org/officeDocument/2006/relationships/slideMaster" Target="slideMasters/slideMaster6.xml"/><Relationship Id="rId238" Type="http://schemas.openxmlformats.org/officeDocument/2006/relationships/slide" Target="slides/slide188.xml"/><Relationship Id="rId291" Type="http://schemas.openxmlformats.org/officeDocument/2006/relationships/slide" Target="slides/slide241.xml"/><Relationship Id="rId305" Type="http://schemas.openxmlformats.org/officeDocument/2006/relationships/slide" Target="slides/slide255.xml"/><Relationship Id="rId44" Type="http://schemas.openxmlformats.org/officeDocument/2006/relationships/slideMaster" Target="slideMasters/slideMaster44.xml"/><Relationship Id="rId86" Type="http://schemas.openxmlformats.org/officeDocument/2006/relationships/slide" Target="slides/slide36.xml"/><Relationship Id="rId151" Type="http://schemas.openxmlformats.org/officeDocument/2006/relationships/slide" Target="slides/slide101.xml"/><Relationship Id="rId193" Type="http://schemas.openxmlformats.org/officeDocument/2006/relationships/slide" Target="slides/slide143.xml"/><Relationship Id="rId207" Type="http://schemas.openxmlformats.org/officeDocument/2006/relationships/slide" Target="slides/slide157.xml"/><Relationship Id="rId249" Type="http://schemas.openxmlformats.org/officeDocument/2006/relationships/slide" Target="slides/slide199.xml"/><Relationship Id="rId13" Type="http://schemas.openxmlformats.org/officeDocument/2006/relationships/slideMaster" Target="slideMasters/slideMaster13.xml"/><Relationship Id="rId109" Type="http://schemas.openxmlformats.org/officeDocument/2006/relationships/slide" Target="slides/slide59.xml"/><Relationship Id="rId260" Type="http://schemas.openxmlformats.org/officeDocument/2006/relationships/slide" Target="slides/slide210.xml"/><Relationship Id="rId316" Type="http://schemas.openxmlformats.org/officeDocument/2006/relationships/slide" Target="slides/slide266.xml"/><Relationship Id="rId55" Type="http://schemas.openxmlformats.org/officeDocument/2006/relationships/slide" Target="slides/slide5.xml"/><Relationship Id="rId97" Type="http://schemas.openxmlformats.org/officeDocument/2006/relationships/slide" Target="slides/slide47.xml"/><Relationship Id="rId120"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pPr/>
              <a:t>14/04/2026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pPr/>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egM2y8-kHd0"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youtube.com/watch?v=TjCXogk64D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u="none" strike="noStrike" kern="1200" dirty="0">
                <a:solidFill>
                  <a:schemeClr val="tx1"/>
                </a:solidFill>
                <a:effectLst/>
                <a:latin typeface="+mn-lt"/>
                <a:ea typeface="+mn-ea"/>
                <a:cs typeface="+mn-cs"/>
              </a:rPr>
              <a:t>"There are two kinds of inheritance  - a salvation inheritance and a reward inheritance  - see chapter 4.  There are also several kinds of 'entering'—e.g., entering into salvation or into a way of kingdom living, a call to discipleship.  E.g. Matt 5:19-20</a:t>
            </a:r>
            <a:r>
              <a:rPr lang="en-US" sz="1200" dirty="0">
                <a:effectLst/>
                <a:latin typeface="TimesNewRoman"/>
              </a:rPr>
              <a:t>" (taught by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but I cannot find the exact quote.</a:t>
            </a:r>
            <a:endParaRPr lang="en-US" sz="1200" b="0" i="0" u="none" strike="noStrike" kern="1200" dirty="0">
              <a:solidFill>
                <a:schemeClr val="tx1"/>
              </a:solidFill>
              <a:effectLst/>
              <a:latin typeface="+mn-lt"/>
              <a:ea typeface="+mn-ea"/>
              <a:cs typeface="+mn-cs"/>
            </a:endParaRP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632430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Italic"/>
              </a:rPr>
              <a:t>Matthew certainly believed in salvation by faith alone, but here he says that some disciples who are not very faithful will still be in the kingdom. "</a:t>
            </a:r>
            <a:r>
              <a:rPr lang="en-US" sz="1200" dirty="0">
                <a:effectLst/>
                <a:latin typeface="TimesNewRoman"/>
              </a:rPr>
              <a:t>Jesus has made it clear in Matthew 5:19 that a life of good works is </a:t>
            </a:r>
            <a:r>
              <a:rPr lang="en-US" sz="1200" dirty="0">
                <a:effectLst/>
                <a:latin typeface="TimesNewRoman,Italic"/>
              </a:rPr>
              <a:t>not </a:t>
            </a:r>
            <a:r>
              <a:rPr lang="en-US" sz="1200" dirty="0">
                <a:effectLst/>
                <a:latin typeface="TimesNewRoman"/>
              </a:rPr>
              <a:t>necessary to be in the kingdom"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242).</a:t>
            </a:r>
            <a:endParaRPr lang="en-US" sz="1200" dirty="0">
              <a:effectLst/>
              <a:latin typeface="Arial,Italic"/>
            </a:endParaRPr>
          </a:p>
          <a:p>
            <a:r>
              <a:rPr lang="en-US" sz="1200" dirty="0">
                <a:effectLst/>
                <a:latin typeface="Arial,Italic"/>
              </a:rPr>
              <a:t>_____________</a:t>
            </a:r>
          </a:p>
          <a:p>
            <a:r>
              <a:rPr lang="en-US" sz="1200" dirty="0">
                <a:effectLst/>
                <a:latin typeface="Arial,Italic"/>
              </a:rPr>
              <a:t>"Are Works a Condition for Entering the Kingdom? </a:t>
            </a:r>
            <a:endParaRPr lang="en-US" dirty="0"/>
          </a:p>
          <a:p>
            <a:r>
              <a:rPr lang="en-US" sz="1200" dirty="0">
                <a:effectLst/>
                <a:latin typeface="TimesNewRoman"/>
              </a:rPr>
              <a:t>The New Testament includes 23 references to entering the kingdom, entering into “life,” seeking “life,” or seeking the kingdom. These passages, commonly called the “entry sayings,” are usually understood to refer to entrance into personal salvation either now or in the eschatological future. However, in many of these passages, entry into the kingdom or into “life” appears to be predicated on works.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 </a:t>
            </a:r>
            <a:endParaRPr lang="en-US" dirty="0"/>
          </a:p>
          <a:p>
            <a:r>
              <a:rPr lang="en-US" sz="1200" dirty="0">
                <a:effectLst/>
                <a:latin typeface="TimesNewRoman"/>
              </a:rPr>
              <a:t>For example to “enter the kingdom” requires a righteousness that is greater than that of the scribes and Pharisees (Matthew 5:20). Those who enter the kingdom must do so through the path of discipleship, the narrow gate (Matthew 7:13, 14). In order to enter the kingdom, one must do the “will of the Father,” that is, obey the precepts taught in the Sermon on the Mount (Matthew 7:21). To “enter into life,” which is an equivalent phrase, one must deal radically with sin, reject it, and remove it from one’s lifestyle (Matthew 18:3, 9). To enter the kingdom, one must be “converted” (Matthew 18:3, 9). Jesus tells the rich young ruler that to “enter into life” (which he equates with entering the kingdom, v. 23) one must “keep the commandments” (Matthew 19:17). Strenuous moral effort is required if one is to enter the kingdom (Mark 10:24, “how hard”). </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230-31).</a:t>
            </a:r>
            <a:endParaRPr lang="en-US" dirty="0"/>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699274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Is this imputed righteousness? "</a:t>
            </a:r>
            <a:r>
              <a:rPr lang="en-US" sz="1200" dirty="0">
                <a:effectLst/>
                <a:latin typeface="TimesNewRoman"/>
              </a:rPr>
              <a:t>The factor causing most scholars to reject this view is that Matthew himself defines what he means by “righteousness.” The word “righteousness” in Matthew’s gospel never means “imputed righteousness.” In this sermon righteousness refers to ethical kingdom behavior as will be demonstrated in the following discussion</a:t>
            </a:r>
            <a:r>
              <a:rPr lang="en-US" sz="1200" i="0" dirty="0">
                <a:effectLst/>
                <a:latin typeface="TimesNewRoman"/>
              </a:rPr>
              <a:t>….</a:t>
            </a:r>
          </a:p>
          <a:p>
            <a:r>
              <a:rPr lang="en-US" sz="1200" i="0" dirty="0">
                <a:effectLst/>
                <a:latin typeface="TimesNewRoman"/>
              </a:rPr>
              <a:t>"</a:t>
            </a:r>
            <a:r>
              <a:rPr lang="en-US" sz="1200" dirty="0">
                <a:effectLst/>
                <a:latin typeface="TimesNewRoman"/>
              </a:rPr>
              <a:t>The view that most closely fits the immediate context is that the greater righteousness is the ethical behavior described in the Sermon on the Mount. This behavior is achieved by daily dependence upon Christ and reflects an inner attitude that complies with the spirit of the Law. When the Law is obeyed with this spirit, it leads to a kingdom way of living and higher status in the kingdom. The Pharisees had reduced Torah to external legalisms and specific acts of obedience.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NewRoman"/>
              </a:rPr>
              <a:t>Matthew is writing to a Jewish audience, an audience steeped in the Old Testament. Therefore, a starting place to understanding righteousness is their Scripture744 which speaks of righteousness in two ways. First, and fundamentally, they knew that their faith could be counted as righteousness, as the encounter with Abraham clearly explained (Genesis 15:6). That kind of righteousness led to personal salvation. But the Old Testament also spoke of righteousness as ethical behavior, just like Matthew does</a:t>
            </a:r>
            <a:r>
              <a:rPr lang="en-US" sz="1000" dirty="0">
                <a:effectLst/>
                <a:latin typeface="TimesNewRoman"/>
              </a:rPr>
              <a:t>" (Joseph Dillow, </a:t>
            </a:r>
            <a:r>
              <a:rPr lang="en-US" sz="1000" i="1" dirty="0">
                <a:effectLst/>
                <a:latin typeface="TimesNewRoman"/>
              </a:rPr>
              <a:t>Final Destiny</a:t>
            </a:r>
            <a:r>
              <a:rPr lang="en-US" sz="1000" i="0" dirty="0">
                <a:effectLst/>
                <a:latin typeface="TimesNewRoman"/>
              </a:rPr>
              <a:t>, 4</a:t>
            </a:r>
            <a:r>
              <a:rPr lang="en-US" sz="1000" i="0" baseline="30000" dirty="0">
                <a:effectLst/>
                <a:latin typeface="TimesNewRoman"/>
              </a:rPr>
              <a:t>th</a:t>
            </a:r>
            <a:r>
              <a:rPr lang="en-US" sz="1000" i="0" dirty="0">
                <a:effectLst/>
                <a:latin typeface="TimesNewRoman"/>
              </a:rPr>
              <a:t> ed., 233).</a:t>
            </a:r>
          </a:p>
        </p:txBody>
      </p:sp>
    </p:spTree>
    <p:extLst>
      <p:ext uri="{BB962C8B-B14F-4D97-AF65-F5344CB8AC3E}">
        <p14:creationId xmlns:p14="http://schemas.microsoft.com/office/powerpoint/2010/main" val="11738713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a:t>
            </a:r>
            <a:r>
              <a:rPr lang="en-US" sz="1200" dirty="0">
                <a:effectLst/>
                <a:latin typeface="TimesNewRoman"/>
              </a:rPr>
              <a:t>Entering the kingdom now involves entering into an aspect of the future kingdom available under the New Covenant, a new way of life now, a rich way of living before God by means of the Spirit"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254).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effectLst/>
                <a:latin typeface="TimesNewRoman"/>
              </a:rPr>
              <a:t>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effectLst/>
                <a:latin typeface="TimesNewRoman"/>
              </a:rPr>
              <a:t>Footnote </a:t>
            </a:r>
            <a:r>
              <a:rPr lang="en-US" sz="1200" dirty="0">
                <a:effectLst/>
                <a:latin typeface="TimesNewRoman"/>
              </a:rPr>
              <a:t>731: "The “entry sayings” refer to these phrases: (1) “enter the kingdom of heaven” (Matthew 5:20; 7:21; 18:3; 19:23, 24; 23:13; Mark 9:47; 10:15, 25; Luke 18:17, 24, 25; John 3:5; Acts 14:22); (2) “entering into life” (Matthew 18:8, 9; 19:17; Mark 9:43; (3) “seeking life” (Luke 17:33; Romans 2:7); (4) “seeking the kingdom” (Matthew 6:33; 13:45; Luke 12:31). These seem to be parallel and explain one another" (Dillow, 230).</a:t>
            </a:r>
            <a:endParaRPr lang="en-US" dirty="0"/>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897654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ＭＳ Ｐゴシック" charset="0"/>
              </a:rPr>
              <a:t>"</a:t>
            </a:r>
            <a:r>
              <a:rPr lang="en-US" sz="1200" dirty="0">
                <a:effectLst/>
                <a:latin typeface="TimesNewRoman"/>
              </a:rPr>
              <a:t>Jesus tells the rich young ruler that to “enter into life” (which he equates with entering the kingdom, v. 23) one must “keep the commandments” (Matthew 19:17)…</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231).</a:t>
            </a:r>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251055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When we "do wrong" do we then not have salvation? Are we saved by faith plus not "doing wrong"? No, this verse does not show the requirements for salvation. It warns believers that sin keeps us from inheriting rewards after salvation. </a:t>
            </a:r>
          </a:p>
        </p:txBody>
      </p:sp>
    </p:spTree>
    <p:extLst>
      <p:ext uri="{BB962C8B-B14F-4D97-AF65-F5344CB8AC3E}">
        <p14:creationId xmlns:p14="http://schemas.microsoft.com/office/powerpoint/2010/main" val="42180016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Being greedy doesn't keep one from maintaining salvation. It keeps us from entering into a rich experience of life with Christ—that is, sin keeps us from fully appreciating our reward.</a:t>
            </a: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269911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Visits Martha and Mary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10:38</a:t>
            </a:r>
            <a:r>
              <a:rPr lang="en-US">
                <a:effectLst/>
                <a:latin typeface="Lucida Grande" panose="020B0600040502020204" pitchFamily="34" charset="0"/>
              </a:rPr>
              <a:t>    As Jesus and the disciples continued on their way to Jerusalem, they came to a certain village where a woman named Martha welcomed him into her home.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Her sister, Mary, sat at the Lord’s feet, listening to what he taught.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But Martha was distracted by the big dinner she was preparing. She came to Jesus and said, “Lord, doesn’t it seem unfair to you that my sister just sits here while I do all the work? Tell her to come and help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10:41</a:t>
            </a:r>
            <a:r>
              <a:rPr lang="en-US">
                <a:solidFill>
                  <a:srgbClr val="000000"/>
                </a:solidFill>
                <a:effectLst/>
                <a:latin typeface="Lucida Grande" panose="020B0600040502020204" pitchFamily="34" charset="0"/>
              </a:rPr>
              <a:t>    But the Lord said to her, </a:t>
            </a:r>
            <a:r>
              <a:rPr lang="en-US">
                <a:solidFill>
                  <a:srgbClr val="FF2500"/>
                </a:solidFill>
                <a:effectLst/>
                <a:latin typeface="Lucida Grande" panose="020B0600040502020204" pitchFamily="34" charset="0"/>
              </a:rPr>
              <a:t>“My dear Martha, you are worried and upset over all these details!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There is only one thing worth being concerned about. Mary has discovered it, and it will not be taken away from 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215</a:t>
            </a:fld>
            <a:endParaRPr lang="en-GB"/>
          </a:p>
        </p:txBody>
      </p:sp>
    </p:spTree>
    <p:extLst>
      <p:ext uri="{BB962C8B-B14F-4D97-AF65-F5344CB8AC3E}">
        <p14:creationId xmlns:p14="http://schemas.microsoft.com/office/powerpoint/2010/main" val="22898680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Teaching about Prayer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a:t>
            </a:r>
            <a:r>
              <a:rPr lang="en-US">
                <a:effectLst/>
                <a:latin typeface="Lucida Grande" panose="020B0600040502020204" pitchFamily="34" charset="0"/>
              </a:rPr>
              <a:t>    Once Jesus was in a certain place praying. As he finished, one of his disciples came to him and said, “Lord, teach us to pray, just as John taught his disciples.”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“This is how you should pray:</a:t>
            </a:r>
          </a:p>
          <a:p>
            <a:r>
              <a:rPr lang="en-US">
                <a:effectLst/>
                <a:latin typeface="Lucida Grande" panose="020B0600040502020204" pitchFamily="34" charset="0"/>
              </a:rPr>
              <a:t> </a:t>
            </a:r>
          </a:p>
          <a:p>
            <a:r>
              <a:rPr lang="en-US">
                <a:solidFill>
                  <a:srgbClr val="FF2500"/>
                </a:solidFill>
                <a:effectLst/>
                <a:latin typeface="Lucida Grande" panose="020B0600040502020204" pitchFamily="34" charset="0"/>
              </a:rPr>
              <a:t>“Father, may your name be kept holy.</a:t>
            </a:r>
          </a:p>
          <a:p>
            <a:r>
              <a:rPr lang="en-US">
                <a:solidFill>
                  <a:srgbClr val="FF2500"/>
                </a:solidFill>
                <a:effectLst/>
                <a:latin typeface="Lucida Grande" panose="020B0600040502020204" pitchFamily="34" charset="0"/>
              </a:rPr>
              <a:t>May your Kingdom come soon.</a:t>
            </a:r>
          </a:p>
          <a:p>
            <a:r>
              <a:rPr lang="en-US" b="1" baseline="30000">
                <a:solidFill>
                  <a:srgbClr val="006699"/>
                </a:solidFill>
                <a:effectLst/>
                <a:latin typeface="Helvetica Neue" panose="02000503000000020004" pitchFamily="2" charset="0"/>
              </a:rPr>
              <a:t>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Give us each day the food we need,</a:t>
            </a:r>
          </a:p>
          <a:p>
            <a:r>
              <a:rPr lang="en-US" b="1" baseline="30000">
                <a:solidFill>
                  <a:srgbClr val="006699"/>
                </a:solidFill>
                <a:effectLst/>
                <a:latin typeface="Helvetica Neue" panose="02000503000000020004" pitchFamily="2" charset="0"/>
              </a:rPr>
              <a:t>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forgive us our sins,</a:t>
            </a:r>
          </a:p>
          <a:p>
            <a:r>
              <a:rPr lang="en-US">
                <a:solidFill>
                  <a:srgbClr val="FF2500"/>
                </a:solidFill>
                <a:effectLst/>
                <a:latin typeface="Lucida Grande" panose="020B0600040502020204" pitchFamily="34" charset="0"/>
              </a:rPr>
              <a:t>as we forgive those who sin against us.</a:t>
            </a:r>
          </a:p>
          <a:p>
            <a:r>
              <a:rPr lang="en-US">
                <a:solidFill>
                  <a:srgbClr val="FF2500"/>
                </a:solidFill>
                <a:effectLst/>
                <a:latin typeface="Lucida Grande" panose="020B0600040502020204" pitchFamily="34" charset="0"/>
              </a:rPr>
              <a:t>And don’t let us yield to temptation.”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a:t>
            </a:r>
            <a:r>
              <a:rPr lang="en-US">
                <a:solidFill>
                  <a:srgbClr val="000000"/>
                </a:solidFill>
                <a:effectLst/>
                <a:latin typeface="Lucida Grande" panose="020B0600040502020204" pitchFamily="34" charset="0"/>
              </a:rPr>
              <a:t>    Then, teaching them more about prayer, he used this story: </a:t>
            </a:r>
            <a:r>
              <a:rPr lang="en-US">
                <a:solidFill>
                  <a:srgbClr val="FF2500"/>
                </a:solidFill>
                <a:effectLst/>
                <a:latin typeface="Lucida Grande" panose="020B0600040502020204" pitchFamily="34" charset="0"/>
              </a:rPr>
              <a:t>“Suppose you went to a friend’s house at midnight, wanting to borrow three loaves of bread. You say to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‘A friend of mine has just arrived for a visit, and I have nothing for him to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suppose he calls out from his bedroom, ‘Don’t bother me. The door is locked for the night, and my family and I are all in bed. I can’t help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But I tell you this—though he won’t do it for friendship’s sake, if you keep knocking long enough, he will get up and give you whatever you need because of your shameless persistence.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so I tell you, keep on asking, and you will receive what you ask for. Keep on seeking, and you will find. Keep on knocking, and the door will be opened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For everyone who asks, receives. Everyone who seeks, finds. And to everyone who knocks, the door will be opened.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fathers—if your children ask for a fish, do you give them a snake instead?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Or if they ask for an egg, do you give them a scorpion? Of course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So if you sinful people know how to give good gifts to your children, how much more will your heavenly Father give the Holy Spirit to those who ask him.”</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216</a:t>
            </a:fld>
            <a:endParaRPr lang="en-GB"/>
          </a:p>
        </p:txBody>
      </p:sp>
    </p:spTree>
    <p:extLst>
      <p:ext uri="{BB962C8B-B14F-4D97-AF65-F5344CB8AC3E}">
        <p14:creationId xmlns:p14="http://schemas.microsoft.com/office/powerpoint/2010/main" val="3802707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were surprised when they heard him. “How does he know so much when he hasn’t been trained?” they asked.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7:16</a:t>
            </a:r>
            <a:r>
              <a:rPr lang="en-US">
                <a:solidFill>
                  <a:srgbClr val="000000"/>
                </a:solidFill>
                <a:effectLst/>
                <a:latin typeface="Lucida Grande" panose="020B0600040502020204" pitchFamily="34" charset="0"/>
              </a:rPr>
              <a:t>    So Jesus told them, </a:t>
            </a:r>
            <a:r>
              <a:rPr lang="en-US">
                <a:solidFill>
                  <a:srgbClr val="FF2500"/>
                </a:solidFill>
                <a:effectLst/>
                <a:latin typeface="Lucida Grande" panose="020B0600040502020204" pitchFamily="34" charset="0"/>
              </a:rPr>
              <a:t>“My message is not my own; it comes from God who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Anyone who wants to do the will of God will know whether my teaching is from God or is merely my own.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Moses gave you the law, but none of you obeys it! In fact, you are trying to kill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7:20</a:t>
            </a:r>
            <a:r>
              <a:rPr lang="en-US">
                <a:effectLst/>
                <a:latin typeface="Lucida Grande" panose="020B0600040502020204" pitchFamily="34" charset="0"/>
              </a:rPr>
              <a:t>    The crowd replied, “You’re demon possessed! Who’s trying to kill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7:21</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did one miracle on the Sabbath, and you were amazed.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beneath the surface so you can judge correctly.”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Is Jesus the Messiah?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7:25</a:t>
            </a:r>
            <a:r>
              <a:rPr lang="en-US">
                <a:effectLst/>
                <a:latin typeface="Lucida Grande" panose="020B0600040502020204" pitchFamily="34" charset="0"/>
              </a:rPr>
              <a:t>    Some of the people who lived in Jerusalem started to ask each other, “Isn’t this the man they are trying to kill?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But here he is, speaking in public, and they say nothing to him. Could our leaders possibly believe that he is the Messiah?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But how could he be? For we know where this man comes from. When the Messiah comes, he will simply appear; no one will know where he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a:t>
            </a:r>
          </a:p>
          <a:p>
            <a:endParaRPr lang="en-US">
              <a:effectLst/>
              <a:latin typeface="Lucida Grande" panose="020B0600040502020204" pitchFamily="34" charset="0"/>
            </a:endParaRPr>
          </a:p>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Division and Unbelief</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a:t>
            </a:fld>
            <a:endParaRPr lang="en-GB"/>
          </a:p>
        </p:txBody>
      </p:sp>
    </p:spTree>
    <p:extLst>
      <p:ext uri="{BB962C8B-B14F-4D97-AF65-F5344CB8AC3E}">
        <p14:creationId xmlns:p14="http://schemas.microsoft.com/office/powerpoint/2010/main" val="37806538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When Jesus and His disciples came to a village a woman named Martha invited them to her home to eat. She had a sister called Mary, who sat listening to Jesus.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was very busy and under pressure to get food prepared and ready for her guests.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Her sister Mary was not helping but listening intently to what Jesus was teaching.</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 exasperated Martha finally blurted out, ‘Lord, don’t you care that my sister has left me to do the work by myself? Tell her to help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dear friend, you are so upset over all these details,’ Jesus replied.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is really only one thing worth being concerned about.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‘Mary has discovered it—and I won’t take it away from her!’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the Prince of Demons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 and when the demon was gone, the man began to speak. The crowds were amazed,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 an evil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spirit leaves a person, it goes into the desert, searching for rest. But when it finds none, it says, ‘I will return to the person I came from.’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So it returns and finds that its former home is all swept and in order.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Then the spirit finds seven other spirits more evil than itself, and they all enter the person and live there. And so that person is worse off than before.”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11:27</a:t>
            </a:r>
            <a:r>
              <a:rPr lang="en-US">
                <a:effectLst/>
                <a:latin typeface="Lucida Grande" panose="020B0600040502020204" pitchFamily="34" charset="0"/>
              </a:rPr>
              <a:t>    As he was speaking, a woman in the crowd called out, “God bless your mother—the womb from which you came, and the breasts that nursed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11:28</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even more blessed are all who hear the word of God and put it into practice.”</a:t>
            </a:r>
          </a:p>
          <a:p>
            <a:endParaRPr lang="en-US">
              <a:effectLst/>
              <a:latin typeface="Lucida Grande" panose="020B0600040502020204" pitchFamily="34" charset="0"/>
            </a:endParaRPr>
          </a:p>
          <a:p>
            <a:r>
              <a:rPr lang="en-US">
                <a:effectLst/>
                <a:latin typeface="Lucida Grande" panose="020B0600040502020204" pitchFamily="34" charset="0"/>
              </a:rPr>
              <a:t>The Sign of Jonah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11:29</a:t>
            </a:r>
            <a:r>
              <a:rPr lang="en-US">
                <a:solidFill>
                  <a:srgbClr val="000000"/>
                </a:solidFill>
                <a:effectLst/>
                <a:latin typeface="Lucida Grande" panose="020B0600040502020204" pitchFamily="34" charset="0"/>
              </a:rPr>
              <a:t>    As the crowd pressed in on Jesus, he said, </a:t>
            </a:r>
            <a:r>
              <a:rPr lang="en-US">
                <a:solidFill>
                  <a:srgbClr val="FF2500"/>
                </a:solidFill>
                <a:effectLst/>
                <a:latin typeface="Lucida Grande" panose="020B0600040502020204" pitchFamily="34" charset="0"/>
              </a:rPr>
              <a:t>“This evil generation keeps asking me to show them a miraculous sign. But the only sign I will give them is the sign of Jonah.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What happened to him was a sign to the people of Nineveh that God had sent him. What happens to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be a sign to these people that he was sent by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queen of Sheba</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stand up against this generation on judgment day and condemn it, for she came from a distant land to hear the wisdom of Solomon. Now someone greater than Solomon is here—but you refuse to listen.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The people of Nineveh will also stand up against this generation on judgment day and condemn it, for they repented of their sins at the preaching of Jonah. Now someone greater than Jonah is here—but you refuse to repent.</a:t>
            </a:r>
          </a:p>
          <a:p>
            <a:endParaRPr lang="en-US">
              <a:effectLst/>
              <a:latin typeface="Lucida Grande" panose="020B0600040502020204" pitchFamily="34" charset="0"/>
            </a:endParaRPr>
          </a:p>
          <a:p>
            <a:r>
              <a:rPr lang="en-US">
                <a:effectLst/>
                <a:latin typeface="Lucida Grande" panose="020B0600040502020204" pitchFamily="34" charset="0"/>
              </a:rPr>
              <a:t>Receiving the Light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 one lights a lamp and then hides it or puts it under a basket.</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Instead, a lamp is placed on a stand, where its light can be seen by all who enter the house.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“Your eye is like a lamp that provides light for your body. When your eye is healthy, your whole body is filled with light. But when it is unhealthy, your body is filled with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Make sure that the light you think you have is not actually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If you are filled with light, with no dark corners, then your whole life will be radiant, as though a floodlight were filling you with light.”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226</a:t>
            </a:fld>
            <a:endParaRPr lang="en-GB"/>
          </a:p>
        </p:txBody>
      </p:sp>
    </p:spTree>
    <p:extLst>
      <p:ext uri="{BB962C8B-B14F-4D97-AF65-F5344CB8AC3E}">
        <p14:creationId xmlns:p14="http://schemas.microsoft.com/office/powerpoint/2010/main" val="14486314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a:t>
            </a:r>
          </a:p>
        </p:txBody>
      </p:sp>
    </p:spTree>
    <p:extLst>
      <p:ext uri="{BB962C8B-B14F-4D97-AF65-F5344CB8AC3E}">
        <p14:creationId xmlns:p14="http://schemas.microsoft.com/office/powerpoint/2010/main" val="4119918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Is Jesus the Messiah?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7:25</a:t>
            </a:r>
            <a:r>
              <a:rPr lang="en-US">
                <a:effectLst/>
                <a:latin typeface="Lucida Grande" panose="020B0600040502020204" pitchFamily="34" charset="0"/>
              </a:rPr>
              <a:t>    Some of the people who lived in Jerusalem started to ask each other, “Isn’t this the man they are trying to kill?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But here he is, speaking in public, and they say nothing to him. Could our leaders possibly believe that he is the Messiah?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But how could he be? For we know where this man comes from. When the Messiah comes, he will simply appear; no one will know where he comes from.”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26</a:t>
            </a:fld>
            <a:endParaRPr lang="en-GB"/>
          </a:p>
        </p:txBody>
      </p:sp>
    </p:spTree>
    <p:extLst>
      <p:ext uri="{BB962C8B-B14F-4D97-AF65-F5344CB8AC3E}">
        <p14:creationId xmlns:p14="http://schemas.microsoft.com/office/powerpoint/2010/main" val="23015769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a:t>
            </a:r>
            <a:r>
              <a:rPr lang="en-US">
                <a:effectLst/>
                <a:latin typeface="Lucida Grande" panose="020B0600040502020204" pitchFamily="34" charset="0"/>
              </a:rPr>
              <a:t>nd when the demon was gone…</a:t>
            </a:r>
          </a:p>
        </p:txBody>
      </p:sp>
    </p:spTree>
    <p:extLst>
      <p:ext uri="{BB962C8B-B14F-4D97-AF65-F5344CB8AC3E}">
        <p14:creationId xmlns:p14="http://schemas.microsoft.com/office/powerpoint/2010/main" val="320054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man began to speak. </a:t>
            </a:r>
          </a:p>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 crowds were amazed…</a:t>
            </a:r>
          </a:p>
        </p:txBody>
      </p:sp>
    </p:spTree>
    <p:extLst>
      <p:ext uri="{BB962C8B-B14F-4D97-AF65-F5344CB8AC3E}">
        <p14:creationId xmlns:p14="http://schemas.microsoft.com/office/powerpoint/2010/main" val="29385301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p>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p>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p:txBody>
      </p:sp>
    </p:spTree>
    <p:extLst>
      <p:ext uri="{BB962C8B-B14F-4D97-AF65-F5344CB8AC3E}">
        <p14:creationId xmlns:p14="http://schemas.microsoft.com/office/powerpoint/2010/main" val="4146446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27</a:t>
            </a:fld>
            <a:endParaRPr lang="en-GB"/>
          </a:p>
        </p:txBody>
      </p:sp>
    </p:spTree>
    <p:extLst>
      <p:ext uri="{BB962C8B-B14F-4D97-AF65-F5344CB8AC3E}">
        <p14:creationId xmlns:p14="http://schemas.microsoft.com/office/powerpoint/2010/main" val="233103307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Criticizes the Religious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11:37</a:t>
            </a:r>
            <a:r>
              <a:rPr lang="en-US">
                <a:effectLst/>
                <a:latin typeface="Lucida Grande" panose="020B0600040502020204" pitchFamily="34" charset="0"/>
              </a:rPr>
              <a:t>    As Jesus was speaking, one of the Pharisees invited him home for a meal. So he went in and took his place at the table.</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His host was amazed to see that he sat down to eat without first performing the hand-washing ceremony required by Jewish custom.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Then the Lord said to him, </a:t>
            </a:r>
            <a:r>
              <a:rPr lang="en-US">
                <a:solidFill>
                  <a:srgbClr val="FF2500"/>
                </a:solidFill>
                <a:effectLst/>
                <a:latin typeface="Lucida Grande" panose="020B0600040502020204" pitchFamily="34" charset="0"/>
              </a:rPr>
              <a:t>“You Pharisees are so careful to clean the outside of the cup and the dish, but inside you are filthy—full of greed and wickedness!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Fools! Didn’t God make the inside as well as the outside?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So clean the inside by giving gifts to the poor, and you will be clean all over.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are careful to tithe even the tiniest income from your herb gardens,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you ignore justice and the love of God. You should tithe, yes, but do not neglect the more important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love to sit in the seats of honor in the synagogues and receive respectful greetings as you walk in the marketplaces.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Yes, what sorrow awaits you! For you are like hidden graves in a field. People walk over them without knowing the corruption they are stepping 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11:45</a:t>
            </a:r>
            <a:r>
              <a:rPr lang="en-US">
                <a:effectLst/>
                <a:latin typeface="Lucida Grande" panose="020B0600040502020204" pitchFamily="34" charset="0"/>
              </a:rPr>
              <a:t>    “Teacher,” said an expert in religious law, “you have insulted us, too, in what you just said.”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said Jesus, </a:t>
            </a:r>
            <a:r>
              <a:rPr lang="en-US">
                <a:solidFill>
                  <a:srgbClr val="FF2500"/>
                </a:solidFill>
                <a:effectLst/>
                <a:latin typeface="Lucida Grande" panose="020B0600040502020204" pitchFamily="34" charset="0"/>
              </a:rPr>
              <a:t>“what sorrow also awaits you experts in religious law! For you crush people with unbearable religious demands, and you never lift a finger to ease the burden.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What sorrow awaits you! For you build monuments for the prophets your own ancestors killed long ago.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in fact, you stand as witnesses who agree with what your ancestors did. They killed the prophets, and you join in their crime by building the monuments!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solidFill>
                  <a:srgbClr val="FF2500"/>
                </a:solidFill>
                <a:effectLst/>
                <a:latin typeface="Lucida Grande" panose="020B0600040502020204" pitchFamily="34" charset="0"/>
              </a:rPr>
              <a:t> This is what God in his wisdom said about you:</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will send prophets and apostles to them, but they will kill some and persecute the others.’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“As a result, this generation will be held responsible for the murder of all God’s prophets from the creation of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from the murder of Abel to the murder of Zechariah, who was killed between the altar and the sanctuary. Yes, it will certainly be charged against this generation.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experts in religious law! For you remove the key to knowledge from the people. You don’t enter the Kingdom yourselves, and you prevent others from entering.”</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11:53</a:t>
            </a:r>
            <a:r>
              <a:rPr lang="en-US">
                <a:effectLst/>
                <a:latin typeface="Lucida Grande" panose="020B0600040502020204" pitchFamily="34" charset="0"/>
              </a:rPr>
              <a:t>    As Jesus was leaving, the teachers of religious law and the Pharisees became hostile and tried to provoke him with many questions. </a:t>
            </a: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They wanted to trap him into saying something they could use against him.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240</a:t>
            </a:fld>
            <a:endParaRPr lang="en-GB"/>
          </a:p>
        </p:txBody>
      </p:sp>
    </p:spTree>
    <p:extLst>
      <p:ext uri="{BB962C8B-B14F-4D97-AF65-F5344CB8AC3E}">
        <p14:creationId xmlns:p14="http://schemas.microsoft.com/office/powerpoint/2010/main" val="12985543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a:t>
            </a:r>
            <a:r>
              <a:rPr lang="en-US">
                <a:solidFill>
                  <a:srgbClr val="000000"/>
                </a:solidFill>
                <a:effectLst/>
                <a:latin typeface="Lucida Grande" panose="020B0600040502020204" pitchFamily="34" charset="0"/>
              </a:rPr>
              <a:t>    Meanwhile, the crowds grew until thousands were milling about and stepping on each other. Jesus turned first to his disciples and warned them, </a:t>
            </a:r>
            <a:r>
              <a:rPr lang="en-US">
                <a:solidFill>
                  <a:srgbClr val="FF2500"/>
                </a:solidFill>
                <a:effectLst/>
                <a:latin typeface="Lucida Grande" panose="020B0600040502020204" pitchFamily="34" charset="0"/>
              </a:rPr>
              <a:t>“Beware of the yeast of the Pharisees—their hypocrisy.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 time is coming when everything that is covered up will be revealed, and all that is secret will be made known to all.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Whatever you have said in the dark will be heard in the light, and what you have whispered behind closed doors will be shouted from the housetops for all to hear!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“Dear friends, don’t be afraid of those who want to kill your body; they cannot do any more to you after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I’ll tell you whom to fear. Fear God, who has the power to kill you and then throw you into hell.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Yes, he’s the one to fear.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is the price of five sparrows—two copper coins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Yet God does not forget a single one of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the very hairs on your head are all numbered. So don’t be afraid; you are more valuable to God than a whole flock of sparrows.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tell you the truth, everyone who acknowledges me publicly here on earth,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also acknowledge in the presence of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But anyone who denies me here on earth will be denied before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Anyone who speaks against the Son of Man can be forgiven, but anyone who blasphemes the Holy Spirit will not be forgiven.</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when you are brought to trial in the synagogues and before rulers and authorities, don’t worry about how to defend yourself or what to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for the Holy Spirit will teach you at that time what needs to be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242</a:t>
            </a:fld>
            <a:endParaRPr lang="en-GB"/>
          </a:p>
        </p:txBody>
      </p:sp>
    </p:spTree>
    <p:extLst>
      <p:ext uri="{BB962C8B-B14F-4D97-AF65-F5344CB8AC3E}">
        <p14:creationId xmlns:p14="http://schemas.microsoft.com/office/powerpoint/2010/main" val="31333025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Rich Fool</a:t>
            </a:r>
          </a:p>
          <a:p>
            <a:endParaRPr lang="en-US">
              <a:effectLst/>
              <a:latin typeface="Lucida Grande" panose="020B0600040502020204" pitchFamily="34" charset="0"/>
            </a:endParaRPr>
          </a:p>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12:13</a:t>
            </a:r>
            <a:r>
              <a:rPr lang="en-US">
                <a:effectLst/>
                <a:latin typeface="Lucida Grande" panose="020B0600040502020204" pitchFamily="34" charset="0"/>
              </a:rPr>
              <a:t>    Then someone called from the crowd, “Teacher, please tell my brother to divide our father’s estate with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“Friend, who made me a judge over you to decide such things as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000000"/>
                </a:solidFill>
                <a:effectLst/>
                <a:latin typeface="Lucida Grande" panose="020B0600040502020204" pitchFamily="34" charset="0"/>
              </a:rPr>
              <a:t> Then he said, </a:t>
            </a:r>
            <a:r>
              <a:rPr lang="en-US">
                <a:solidFill>
                  <a:srgbClr val="FF2500"/>
                </a:solidFill>
                <a:effectLst/>
                <a:latin typeface="Lucida Grande" panose="020B0600040502020204" pitchFamily="34" charset="0"/>
              </a:rPr>
              <a:t>“Beware! Guard against every kind of greed. Life is not measured by how much you own.”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12:16</a:t>
            </a:r>
            <a:r>
              <a:rPr lang="en-US">
                <a:solidFill>
                  <a:srgbClr val="000000"/>
                </a:solidFill>
                <a:effectLst/>
                <a:latin typeface="Lucida Grande" panose="020B0600040502020204" pitchFamily="34" charset="0"/>
              </a:rPr>
              <a:t>    Then he told them a story: </a:t>
            </a:r>
            <a:r>
              <a:rPr lang="en-US">
                <a:solidFill>
                  <a:srgbClr val="FF2500"/>
                </a:solidFill>
                <a:effectLst/>
                <a:latin typeface="Lucida Grande" panose="020B0600040502020204" pitchFamily="34" charset="0"/>
              </a:rPr>
              <a:t>“A rich man had a fertile farm that produced fine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He said to himself, ‘What should I do? I don’t have room for all my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Then he said, ‘I know! I’ll tear down my barns and build bigger ones. Then I’ll have room enough to store all my wheat and other goods.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I’ll sit back and say to myself, “My friend, you have enough stored away for years to come. Now take it easy! Eat, drink, and be merry!”’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God said to him, ‘You fool! You will die this very night. Then who will get everything you worked for?’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a person is a fool to store up earthly wealth but not have a rich relationship with God.”</a:t>
            </a:r>
          </a:p>
          <a:p>
            <a:endParaRPr lang="en-US">
              <a:effectLst/>
              <a:latin typeface="Lucida Grande" panose="020B0600040502020204" pitchFamily="34" charset="0"/>
            </a:endParaRPr>
          </a:p>
          <a:p>
            <a:r>
              <a:rPr lang="en-US">
                <a:effectLst/>
                <a:latin typeface="Lucida Grande" panose="020B0600040502020204" pitchFamily="34" charset="0"/>
              </a:rPr>
              <a:t>Teaching about Money and Possessions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12:22</a:t>
            </a:r>
            <a:r>
              <a:rPr lang="en-US">
                <a:solidFill>
                  <a:srgbClr val="000000"/>
                </a:solidFill>
                <a:effectLst/>
                <a:latin typeface="Lucida Grande" panose="020B0600040502020204" pitchFamily="34" charset="0"/>
              </a:rPr>
              <a:t>    Then, turning to his disciples, Jesus said, </a:t>
            </a:r>
            <a:r>
              <a:rPr lang="en-US">
                <a:solidFill>
                  <a:srgbClr val="FF2500"/>
                </a:solidFill>
                <a:effectLst/>
                <a:latin typeface="Lucida Grande" panose="020B0600040502020204" pitchFamily="34" charset="0"/>
              </a:rPr>
              <a:t>“That is why I tell you not to worry about everyday life—whether you have enough food to eat or enough clothes to wear.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life is more than food, and your body more than clothing.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at the ravens. They don’t plant or harvest or store food in barns, for God feeds them. And you are far more valuable to him than any birds!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Can all your worries add a single moment to your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And if worry can’t accomplish a little thing like that, what’s the use of worrying over bigger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“Look at the lilies and how they grow. They don’t work or make their clothing, yet Solomon in all his glory was not dressed as beautifully as they are.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And if God cares so wonderfully for flowers that are here today and thrown into the fire tomorrow, he will certainly care for you. Why do you have so little faith?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don’t be concerned about what to eat and what to drink. Don’t worry about such things.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These things dominate the thoughts of unbelievers all over the world, but your Father already knows your needs.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Seek the Kingdom of God above all else, and he will give you everything you need.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“So don’t be afraid, little flock. For it gives your Father great happiness to give you the Kingdom.</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“Sell your possessions and give to those in need. This will store up treasure for you in heaven! And the purses of heaven never get old or develop holes. Your treasure will be safe; no thief can steal it and no moth can destroy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Wherever your treasure is, there the desires of your heart will also be.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244</a:t>
            </a:fld>
            <a:endParaRPr lang="en-GB"/>
          </a:p>
        </p:txBody>
      </p:sp>
    </p:spTree>
    <p:extLst>
      <p:ext uri="{BB962C8B-B14F-4D97-AF65-F5344CB8AC3E}">
        <p14:creationId xmlns:p14="http://schemas.microsoft.com/office/powerpoint/2010/main" val="308103773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was teaching a large crowd of many thousands. Someone in the crowd said to Him, ‘Teacher, tell my brother to divide our inheritance with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replied, ‘Who, appointed me a judge or an arbiter between you? Watch out! Be on your guard against all kinds of greed. Life is not defined by what you have, even when you have a lot.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then told this parable. ‘The farm of a certain rich man produced a terrific crop.</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 thought to himself, “What shall I do? I have nowhere to store my crops.”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he said, “This is what I’ll do. I will tear down my barns and build bigger ones to store my surplus grain.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‘“And I’ll say to myself, ‘You have plenty of grain laid up for many years.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28</a:t>
            </a:fld>
            <a:endParaRPr lang="en-GB"/>
          </a:p>
        </p:txBody>
      </p:sp>
    </p:spTree>
    <p:extLst>
      <p:ext uri="{BB962C8B-B14F-4D97-AF65-F5344CB8AC3E}">
        <p14:creationId xmlns:p14="http://schemas.microsoft.com/office/powerpoint/2010/main" val="311018920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“Take life easy; eat, drink and be merry.”</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‘But God said to him, “You fool!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very night your life will be demanded from you. Then who will get what you have prepared for yourself?”</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is how it will be with whoever stores up possessions for themselves but is not rich towards God.’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 a person is a </a:t>
            </a:r>
            <a:r>
              <a:rPr lang="en-US" b="1" dirty="0">
                <a:solidFill>
                  <a:srgbClr val="FF2500"/>
                </a:solidFill>
                <a:effectLst/>
                <a:latin typeface="Lucida Grande" panose="020B0600040502020204" pitchFamily="34" charset="0"/>
              </a:rPr>
              <a:t>fool </a:t>
            </a:r>
            <a:r>
              <a:rPr lang="en-US" dirty="0">
                <a:solidFill>
                  <a:srgbClr val="FF2500"/>
                </a:solidFill>
                <a:effectLst/>
                <a:latin typeface="Lucida Grande" panose="020B0600040502020204" pitchFamily="34" charset="0"/>
              </a:rPr>
              <a:t>to store up earthly wealth but not have a </a:t>
            </a:r>
            <a:r>
              <a:rPr lang="en-US" b="1" dirty="0">
                <a:solidFill>
                  <a:srgbClr val="FF2500"/>
                </a:solidFill>
                <a:effectLst/>
                <a:latin typeface="Lucida Grande" panose="020B0600040502020204" pitchFamily="34" charset="0"/>
              </a:rPr>
              <a:t>rich </a:t>
            </a:r>
            <a:r>
              <a:rPr lang="en-US" dirty="0">
                <a:solidFill>
                  <a:srgbClr val="FF2500"/>
                </a:solidFill>
                <a:effectLst/>
                <a:latin typeface="Lucida Grande" panose="020B0600040502020204" pitchFamily="34" charset="0"/>
              </a:rPr>
              <a:t>relationship with God.”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350076938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Be Ready for the Lord’s Coming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“Be dressed for service and keep your lamps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as though you were waiting for your master to return from the wedding feast. Then you will be ready to open the door and let him in the moment he arrives and knocks.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The servants who are ready and waiting for his return will be rewarded. I tell you the truth, he himself will seat them, put on an apron, and serve them as they sit and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He may come in the middle of the night or just before dawn.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whenever he comes, he will reward the servants who are ready.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“Understand this: If a homeowner knew exactly when a burglar was coming, he would not permit his house to be broken into.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You also must be ready all the time, for the Son of Man will come when least expected.”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12:41</a:t>
            </a:r>
            <a:r>
              <a:rPr lang="en-US">
                <a:effectLst/>
                <a:latin typeface="Lucida Grande" panose="020B0600040502020204" pitchFamily="34" charset="0"/>
              </a:rPr>
              <a:t>    Peter asked, “Lord, is that illustration just for us or for everyone?”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258</a:t>
            </a:fld>
            <a:endParaRPr lang="en-GB"/>
          </a:p>
        </p:txBody>
      </p:sp>
    </p:spTree>
    <p:extLst>
      <p:ext uri="{BB962C8B-B14F-4D97-AF65-F5344CB8AC3E}">
        <p14:creationId xmlns:p14="http://schemas.microsoft.com/office/powerpoint/2010/main" val="64032907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12:42</a:t>
            </a:r>
            <a:r>
              <a:rPr lang="en-US">
                <a:solidFill>
                  <a:srgbClr val="000000"/>
                </a:solidFill>
                <a:effectLst/>
                <a:latin typeface="Lucida Grande" panose="020B0600040502020204" pitchFamily="34" charset="0"/>
              </a:rPr>
              <a:t>    And the Lord replied, </a:t>
            </a:r>
            <a:r>
              <a:rPr lang="en-US">
                <a:solidFill>
                  <a:srgbClr val="FF2500"/>
                </a:solidFill>
                <a:effectLst/>
                <a:latin typeface="Lucida Grande" panose="020B0600040502020204" pitchFamily="34" charset="0"/>
              </a:rPr>
              <a:t>“A faithful, sensible servant is one to whom the master can give the responsibility of managing his other household servants and feeding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If the master returns and finds that the servant has done a good job, there will be a reward.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I tell you the truth, the master will put that servant in charge of all he owns.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But what if the servant thinks, ‘My master won’t be back for a while,’ and he begins beating the other servants, partying, and getting drunk?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The master will return unannounced and unexpected, and he will cut the servant in pieces and banish him with the unfaithful.</a:t>
            </a:r>
          </a:p>
          <a:p>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a servant who knows what the master wants, but isn’t prepared and doesn’t carry out those instructions, will be severely punished.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someone who does not know, and then does something wrong, will be punished only lightly. When someone has been given much, much will be required in return; and when someone has been entrusted with much, even more will be required.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260</a:t>
            </a:fld>
            <a:endParaRPr lang="en-GB"/>
          </a:p>
        </p:txBody>
      </p:sp>
    </p:spTree>
    <p:extLst>
      <p:ext uri="{BB962C8B-B14F-4D97-AF65-F5344CB8AC3E}">
        <p14:creationId xmlns:p14="http://schemas.microsoft.com/office/powerpoint/2010/main" val="421657781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come to set the world on fire, and I wish it were already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I have a terrible baptism of suffering ahead of me, and I am under a heavy burden until it is accomplished.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Do you think I have come to bring peace to the earth? No, I have come to divide people against each other!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52</a:t>
            </a:r>
            <a:r>
              <a:rPr lang="en-US">
                <a:solidFill>
                  <a:srgbClr val="FF2500"/>
                </a:solidFill>
                <a:effectLst/>
                <a:latin typeface="Lucida Grande" panose="020B0600040502020204" pitchFamily="34" charset="0"/>
              </a:rPr>
              <a:t> From now on families will be split apart, three in favor of me, and two against—or two in favor and three against.</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‘Father will be divided against son</a:t>
            </a:r>
          </a:p>
          <a:p>
            <a:r>
              <a:rPr lang="en-US">
                <a:solidFill>
                  <a:srgbClr val="FF2500"/>
                </a:solidFill>
                <a:effectLst/>
                <a:latin typeface="Lucida Grande" panose="020B0600040502020204" pitchFamily="34" charset="0"/>
              </a:rPr>
              <a:t>and son against father;</a:t>
            </a:r>
          </a:p>
          <a:p>
            <a:r>
              <a:rPr lang="en-US">
                <a:solidFill>
                  <a:srgbClr val="FF2500"/>
                </a:solidFill>
                <a:effectLst/>
                <a:latin typeface="Lucida Grande" panose="020B0600040502020204" pitchFamily="34" charset="0"/>
              </a:rPr>
              <a:t>mother against daughter</a:t>
            </a:r>
          </a:p>
          <a:p>
            <a:r>
              <a:rPr lang="en-US">
                <a:solidFill>
                  <a:srgbClr val="FF2500"/>
                </a:solidFill>
                <a:effectLst/>
                <a:latin typeface="Lucida Grande" panose="020B0600040502020204" pitchFamily="34" charset="0"/>
              </a:rPr>
              <a:t>and daughter against mother;</a:t>
            </a:r>
          </a:p>
          <a:p>
            <a:r>
              <a:rPr lang="en-US">
                <a:solidFill>
                  <a:srgbClr val="FF2500"/>
                </a:solidFill>
                <a:effectLst/>
                <a:latin typeface="Lucida Grande" panose="020B0600040502020204" pitchFamily="34" charset="0"/>
              </a:rPr>
              <a:t>and mother-in-law against daughter-in-law</a:t>
            </a:r>
          </a:p>
          <a:p>
            <a:r>
              <a:rPr lang="en-US">
                <a:solidFill>
                  <a:srgbClr val="FF2500"/>
                </a:solidFill>
                <a:effectLst/>
                <a:latin typeface="Lucida Grande" panose="020B0600040502020204" pitchFamily="34" charset="0"/>
              </a:rPr>
              <a:t>and daughter-in-law against mother-in-law.’”</a:t>
            </a: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261</a:t>
            </a:fld>
            <a:endParaRPr lang="en-GB"/>
          </a:p>
        </p:txBody>
      </p:sp>
    </p:spTree>
    <p:extLst>
      <p:ext uri="{BB962C8B-B14F-4D97-AF65-F5344CB8AC3E}">
        <p14:creationId xmlns:p14="http://schemas.microsoft.com/office/powerpoint/2010/main" val="60967318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Luke 12:54</a:t>
            </a:r>
            <a:r>
              <a:rPr lang="en-US">
                <a:solidFill>
                  <a:srgbClr val="000000"/>
                </a:solidFill>
                <a:effectLst/>
                <a:latin typeface="Lucida Grande" panose="020B0600040502020204" pitchFamily="34" charset="0"/>
              </a:rPr>
              <a:t>    Then Jesus turned to the crowd and said, </a:t>
            </a:r>
            <a:r>
              <a:rPr lang="en-US">
                <a:solidFill>
                  <a:srgbClr val="FF2500"/>
                </a:solidFill>
                <a:effectLst/>
                <a:latin typeface="Lucida Grande" panose="020B0600040502020204" pitchFamily="34" charset="0"/>
              </a:rPr>
              <a:t>“When you see clouds beginning to form in the west, you say, ‘Here comes a shower.’ And you are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When the south wind blows, you say, ‘Today will be a scorcher.’ And it is.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 fools! You know how to interpret the weather signs of the earth and sky, but you don’t know how to interpret the present times.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can’t you decide for yourselves what is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58</a:t>
            </a:r>
            <a:r>
              <a:rPr lang="en-US">
                <a:solidFill>
                  <a:srgbClr val="FF2500"/>
                </a:solidFill>
                <a:effectLst/>
                <a:latin typeface="Lucida Grande" panose="020B0600040502020204" pitchFamily="34" charset="0"/>
              </a:rPr>
              <a:t> When you are on the way to court with your accuser, try to settle the matter before you get there. Otherwise, your accuser may drag you before the judge, who will hand you over to an officer, who will throw you into prison.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solidFill>
                  <a:srgbClr val="FF2500"/>
                </a:solidFill>
                <a:effectLst/>
                <a:latin typeface="Lucida Grande" panose="020B0600040502020204" pitchFamily="34" charset="0"/>
              </a:rPr>
              <a:t> And if that happens, you won’t be free again until you have paid the very last penny.</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262</a:t>
            </a:fld>
            <a:endParaRPr lang="en-GB"/>
          </a:p>
        </p:txBody>
      </p:sp>
    </p:spTree>
    <p:extLst>
      <p:ext uri="{BB962C8B-B14F-4D97-AF65-F5344CB8AC3E}">
        <p14:creationId xmlns:p14="http://schemas.microsoft.com/office/powerpoint/2010/main" val="278664425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A Call to Repentance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a:t>
            </a:r>
            <a:r>
              <a:rPr lang="en-US">
                <a:solidFill>
                  <a:srgbClr val="000000"/>
                </a:solidFill>
                <a:effectLst/>
                <a:latin typeface="Lucida Grande" panose="020B0600040502020204" pitchFamily="34" charset="0"/>
              </a:rPr>
              <a:t>    About this time Jesus was informed that Pilate had murdered some people from Galilee as they were offering sacrifices at the Temple.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“Do you think those Galileans were worse sinners than all the other people from Galilee?”</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“Is that why they suffered?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Not at all! And you will perish, too, unless you repent of your sins and turn to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And what about the eighteen people who died when the tower in Siloam fell on them? Were they the worst sinners in Jerusalem?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No, and I tell you again that unless you repent, you will perish, too.”</a:t>
            </a:r>
          </a:p>
          <a:p>
            <a:endParaRPr lang="en-US">
              <a:effectLst/>
              <a:latin typeface="Lucida Grande" panose="020B0600040502020204" pitchFamily="34" charset="0"/>
            </a:endParaRPr>
          </a:p>
          <a:p>
            <a:r>
              <a:rPr lang="en-US">
                <a:effectLst/>
                <a:latin typeface="Lucida Grande" panose="020B0600040502020204" pitchFamily="34" charset="0"/>
              </a:rPr>
              <a:t>Parable of the Barren Fig Tree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13:6</a:t>
            </a:r>
            <a:r>
              <a:rPr lang="en-US">
                <a:solidFill>
                  <a:srgbClr val="000000"/>
                </a:solidFill>
                <a:effectLst/>
                <a:latin typeface="Lucida Grande" panose="020B0600040502020204" pitchFamily="34" charset="0"/>
              </a:rPr>
              <a:t>    Then Jesus told this story: </a:t>
            </a:r>
            <a:r>
              <a:rPr lang="en-US">
                <a:solidFill>
                  <a:srgbClr val="FF2500"/>
                </a:solidFill>
                <a:effectLst/>
                <a:latin typeface="Lucida Grande" panose="020B0600040502020204" pitchFamily="34" charset="0"/>
              </a:rPr>
              <a:t>“A man planted a fig tree in his garden and came again and again to see if there was any fruit on it, but he was always disappointed.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Finally, he said to his gardener, ‘I’ve waited three years, and there hasn’t been a single fig! Cut it down. It’s just taking up space in the garden.’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gardener answered, ‘Sir, give it one more chance. Leave it another year, and I’ll give it special attention and plenty of fertilizer.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If we get figs next year, fine. If not, then you can cut it down.’”</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263</a:t>
            </a:fld>
            <a:endParaRPr lang="en-GB"/>
          </a:p>
        </p:txBody>
      </p:sp>
    </p:spTree>
    <p:extLst>
      <p:ext uri="{BB962C8B-B14F-4D97-AF65-F5344CB8AC3E}">
        <p14:creationId xmlns:p14="http://schemas.microsoft.com/office/powerpoint/2010/main" val="1678212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p>
          <a:p>
            <a:endParaRPr lang="en-US">
              <a:effectLst/>
              <a:latin typeface="Lucida Grande" panose="020B0600040502020204" pitchFamily="34" charset="0"/>
            </a:endParaRPr>
          </a:p>
          <a:p>
            <a:r>
              <a:rPr lang="en-US">
                <a:effectLst/>
                <a:latin typeface="Lucida Grande" panose="020B0600040502020204" pitchFamily="34" charset="0"/>
              </a:rPr>
              <a:t>Division and Unbelief</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34</a:t>
            </a:fld>
            <a:endParaRPr lang="en-GB"/>
          </a:p>
        </p:txBody>
      </p:sp>
    </p:spTree>
    <p:extLst>
      <p:ext uri="{BB962C8B-B14F-4D97-AF65-F5344CB8AC3E}">
        <p14:creationId xmlns:p14="http://schemas.microsoft.com/office/powerpoint/2010/main" val="241978962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13:10</a:t>
            </a:r>
            <a:r>
              <a:rPr lang="en-US">
                <a:effectLst/>
                <a:latin typeface="Lucida Grande" panose="020B0600040502020204" pitchFamily="34" charset="0"/>
              </a:rPr>
              <a:t>    One Sabbath day as Jesus was teaching in a synagogue,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he saw a woman who had been crippled by an evil spirit. She had been bent double for eighteen years and was unable to stand up straight.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When Jesus saw her, he called her over and said, </a:t>
            </a:r>
            <a:r>
              <a:rPr lang="en-US">
                <a:solidFill>
                  <a:srgbClr val="FF2500"/>
                </a:solidFill>
                <a:effectLst/>
                <a:latin typeface="Lucida Grande" panose="020B0600040502020204" pitchFamily="34" charset="0"/>
              </a:rPr>
              <a:t>“Dear woman, you are healed of your sickness!”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Then he touched her, and instantly she could stand straight. How she praised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13:14</a:t>
            </a:r>
            <a:r>
              <a:rPr lang="en-US">
                <a:effectLst/>
                <a:latin typeface="Lucida Grande" panose="020B0600040502020204" pitchFamily="34" charset="0"/>
              </a:rPr>
              <a:t>    But the leader in charge of the synagogue was indignant that Jesus had healed her on the Sabbath day. “There are six days of the week for working,” he said to the crowd. “Come on those days to be healed, not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13:15</a:t>
            </a:r>
            <a:r>
              <a:rPr lang="en-US">
                <a:solidFill>
                  <a:srgbClr val="000000"/>
                </a:solidFill>
                <a:effectLst/>
                <a:latin typeface="Lucida Grande" panose="020B0600040502020204" pitchFamily="34" charset="0"/>
              </a:rPr>
              <a:t>    But the Lord replied, </a:t>
            </a:r>
            <a:r>
              <a:rPr lang="en-US">
                <a:solidFill>
                  <a:srgbClr val="FF2500"/>
                </a:solidFill>
                <a:effectLst/>
                <a:latin typeface="Lucida Grande" panose="020B0600040502020204" pitchFamily="34" charset="0"/>
              </a:rPr>
              <a:t>“You hypocrites! Each of you works on the Sabbath day! Don’t you untie your ox or your donkey from its stall on the Sabbath and lead it out for water?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This dear woman, a daughter of Abraham, has been held in bondage by Satan for eighteen years. Isn’t it right that she be released, even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13:17</a:t>
            </a:r>
            <a:r>
              <a:rPr lang="en-US">
                <a:effectLst/>
                <a:latin typeface="Lucida Grande" panose="020B0600040502020204" pitchFamily="34" charset="0"/>
              </a:rPr>
              <a:t>    This shamed his enemies, but all the people rejoiced at the wonderful things he did.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264</a:t>
            </a:fld>
            <a:endParaRPr lang="en-GB"/>
          </a:p>
        </p:txBody>
      </p:sp>
    </p:spTree>
    <p:extLst>
      <p:ext uri="{BB962C8B-B14F-4D97-AF65-F5344CB8AC3E}">
        <p14:creationId xmlns:p14="http://schemas.microsoft.com/office/powerpoint/2010/main" val="348307044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Mustard Seed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13:18</a:t>
            </a:r>
            <a:r>
              <a:rPr lang="en-US">
                <a:solidFill>
                  <a:srgbClr val="000000"/>
                </a:solidFill>
                <a:effectLst/>
                <a:latin typeface="Lucida Grande" panose="020B0600040502020204" pitchFamily="34" charset="0"/>
              </a:rPr>
              <a:t>    Then Jesus said, </a:t>
            </a:r>
            <a:r>
              <a:rPr lang="en-US">
                <a:solidFill>
                  <a:srgbClr val="FF2500"/>
                </a:solidFill>
                <a:effectLst/>
                <a:latin typeface="Lucida Grande" panose="020B0600040502020204" pitchFamily="34" charset="0"/>
              </a:rPr>
              <a:t>“What is the Kingdom of God like? How can I illustrate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It is like a tiny mustard seed that a man planted in a garden; it grows and becomes a tree, and the birds make nests in its branches.”</a:t>
            </a:r>
          </a:p>
          <a:p>
            <a:endParaRPr lang="en-US">
              <a:effectLst/>
              <a:latin typeface="Lucida Grande" panose="020B0600040502020204" pitchFamily="34" charset="0"/>
            </a:endParaRPr>
          </a:p>
          <a:p>
            <a:r>
              <a:rPr lang="en-US">
                <a:effectLst/>
                <a:latin typeface="Lucida Grande" panose="020B0600040502020204" pitchFamily="34" charset="0"/>
              </a:rPr>
              <a:t>Parable of the Yeast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13:20</a:t>
            </a:r>
            <a:r>
              <a:rPr lang="en-US">
                <a:solidFill>
                  <a:srgbClr val="000000"/>
                </a:solidFill>
                <a:effectLst/>
                <a:latin typeface="Lucida Grande" panose="020B0600040502020204" pitchFamily="34" charset="0"/>
              </a:rPr>
              <a:t>    He also asked, </a:t>
            </a:r>
            <a:r>
              <a:rPr lang="en-US">
                <a:solidFill>
                  <a:srgbClr val="FF2500"/>
                </a:solidFill>
                <a:effectLst/>
                <a:latin typeface="Lucida Grande" panose="020B0600040502020204" pitchFamily="34" charset="0"/>
              </a:rPr>
              <a:t>“What else is the Kingdom of God like?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It is like the yeast a woman used in making bread. Even though she put only a little yeast in three measures of flour, it permeated every part of the dough.”</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265</a:t>
            </a:fld>
            <a:endParaRPr lang="en-GB"/>
          </a:p>
        </p:txBody>
      </p:sp>
    </p:spTree>
    <p:extLst>
      <p:ext uri="{BB962C8B-B14F-4D97-AF65-F5344CB8AC3E}">
        <p14:creationId xmlns:p14="http://schemas.microsoft.com/office/powerpoint/2010/main" val="284174768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shows that the Jews reject him as Messiah of God, despite his words and works—not for lack of evidence.</a:t>
            </a:r>
          </a:p>
          <a:p>
            <a:endParaRPr lang="en-US" dirty="0"/>
          </a:p>
          <a:p>
            <a:r>
              <a:rPr lang="en-US">
                <a:effectLst/>
                <a:latin typeface="Lucida Grande" panose="020B0600040502020204" pitchFamily="34" charset="0"/>
              </a:rPr>
              <a:t>Jesus Claims to Be the Son of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10:22</a:t>
            </a:r>
            <a:r>
              <a:rPr lang="en-US">
                <a:effectLst/>
                <a:latin typeface="Lucida Grande" panose="020B0600040502020204" pitchFamily="34" charset="0"/>
              </a:rPr>
              <a:t>    It was now winter, and Jesus was in Jerusalem at the time of Hanukkah, the Festival of Dedication.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He was in the Temple, walking through the section known as Solomon’s Colonnade. </a:t>
            </a:r>
            <a:r>
              <a:rPr lang="en-US" b="1" baseline="30000">
                <a:solidFill>
                  <a:srgbClr val="006699"/>
                </a:solidFill>
                <a:effectLst/>
                <a:latin typeface="Helvetica Neue" panose="02000503000000020004" pitchFamily="2" charset="0"/>
              </a:rPr>
              <a:t>24</a:t>
            </a:r>
            <a:r>
              <a:rPr lang="en-US">
                <a:effectLst/>
                <a:latin typeface="Lucida Grande" panose="020B0600040502020204" pitchFamily="34" charset="0"/>
              </a:rPr>
              <a:t> The people surrounded him and asked, “How long are you going to keep us in suspense? If you are the Messiah, tell us plainly.”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10:25</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have already told you, and you don’t believe me. The proof is the work I do in my Father’s name.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But you don’t believe me because you are not my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My sheep listen to my voice; I know them, and they follow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I give them eternal life, and they will never perish. No one can snatch them away from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for my Father has given them to me, and he is more powerful than anyone else.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No one can snatch them from the Father’s hand.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 Father and I are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10:31</a:t>
            </a:r>
            <a:r>
              <a:rPr lang="en-US">
                <a:solidFill>
                  <a:srgbClr val="000000"/>
                </a:solidFill>
                <a:effectLst/>
                <a:latin typeface="Lucida Grande" panose="020B0600040502020204" pitchFamily="34" charset="0"/>
              </a:rPr>
              <a:t>    Once again the people picked up stones to kill him. </a:t>
            </a:r>
            <a:r>
              <a:rPr lang="en-US" b="1" baseline="30000">
                <a:solidFill>
                  <a:srgbClr val="006699"/>
                </a:solidFill>
                <a:effectLst/>
                <a:latin typeface="Helvetica Neue" panose="02000503000000020004" pitchFamily="2" charset="0"/>
              </a:rPr>
              <a:t>32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“At my Father’s direction I have done many good works. For which one are you going to stone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10:33</a:t>
            </a:r>
            <a:r>
              <a:rPr lang="en-US">
                <a:effectLst/>
                <a:latin typeface="Lucida Grande" panose="020B0600040502020204" pitchFamily="34" charset="0"/>
              </a:rPr>
              <a:t>    They replied, “We’re stoning you not for any good work, but for blasphemy! You, a mere man, claim to be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“It is written in your own Scriptures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that God said to certain leaders of the people, ‘I say, you are gods!’</a:t>
            </a:r>
            <a:r>
              <a:rPr lang="en-US" baseline="30000">
                <a:solidFill>
                  <a:srgbClr val="FF2500"/>
                </a:solidFill>
                <a:effectLst/>
                <a:latin typeface="Lucida Grande" panose="020B0600040502020204" pitchFamily="34" charset="0"/>
              </a:rPr>
              <a:t>b</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And you know that the Scriptures cannot be altered. So if those people who received God’s message were called ‘gods,’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why do you call it blasphemy when I say, ‘I am the Son of God’? After all, the Father set me apart and sent me into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Don’t believe me unless I carry out my Father’s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But if I do his work, believe in the evidence of the miraculous works I have done, even if you don’t believe me. Then you will know and understand that the Father is in me, and I am in the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10:39</a:t>
            </a:r>
            <a:r>
              <a:rPr lang="en-US">
                <a:effectLst/>
                <a:latin typeface="Lucida Grande" panose="020B0600040502020204" pitchFamily="34" charset="0"/>
              </a:rPr>
              <a:t>    Once again they tried to arrest him, but he got away and left them.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266</a:t>
            </a:fld>
            <a:endParaRPr lang="en-GB"/>
          </a:p>
        </p:txBody>
      </p:sp>
    </p:spTree>
    <p:extLst>
      <p:ext uri="{BB962C8B-B14F-4D97-AF65-F5344CB8AC3E}">
        <p14:creationId xmlns:p14="http://schemas.microsoft.com/office/powerpoint/2010/main" val="77882845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E7CCEC-6E57-804F-AE13-645919665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E831A-7022-2745-9FAA-5B5E8FF98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52451678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364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When Jesus added, </a:t>
            </a:r>
            <a:r>
              <a:rPr lang="en-US" altLang="en-US" b="1">
                <a:ea typeface="ＭＳ Ｐゴシック" panose="020B0600070205080204" pitchFamily="34" charset="-128"/>
              </a:rPr>
              <a:t>As the Scripture has said, He did not identify the Old Testament passage(s) He had in mind. But He may have thought of Psalm 78:15-16 and Zechariah 14:8 (cf. Ezek. 47:1-11; Rev. 22:1-2).</a:t>
            </a:r>
          </a:p>
          <a:p>
            <a:endParaRPr lang="en-US" altLang="en-US">
              <a:ea typeface="ＭＳ Ｐゴシック" panose="020B0600070205080204" pitchFamily="34" charset="-128"/>
            </a:endParaRPr>
          </a:p>
          <a:p>
            <a:pPr lvl="1"/>
            <a:r>
              <a:rPr lang="en-US" altLang="en-US">
                <a:ea typeface="ＭＳ Ｐゴシック" panose="020B0600070205080204" pitchFamily="34" charset="-128"/>
              </a:rPr>
              <a:t>John F. Walvoord, Roy B. Zuck and Dallas Theological Seminary., The Bible Knowledge Commentary : An Exposition of the Scriptures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Toyota’s Secret Weapon: A Car That Drinks Water</a:t>
            </a:r>
          </a:p>
          <a:p>
            <a:r>
              <a:rPr lang="en-US"/>
              <a:t>https://www.youtube.com/watch?v=twexksm_yRA</a:t>
            </a:r>
          </a:p>
          <a:p>
            <a:r>
              <a:rPr lang="en-US"/>
              <a:t>Accessed 17 October 2025</a:t>
            </a:r>
          </a:p>
          <a:p>
            <a:endParaRPr lang="en-US"/>
          </a:p>
          <a:p>
            <a:r>
              <a:rPr lang="en-US"/>
              <a:t>50,355 views Jul 21, 2025 </a:t>
            </a:r>
          </a:p>
          <a:p>
            <a:r>
              <a:rPr lang="en-US" sz="1200" kern="1200">
                <a:solidFill>
                  <a:schemeClr val="tx1"/>
                </a:solidFill>
                <a:effectLst/>
                <a:latin typeface="+mn-lt"/>
                <a:ea typeface="+mn-ea"/>
                <a:cs typeface="+mn-cs"/>
              </a:rPr>
              <a:t>Toyota is reportedly developing a groundbreaking water-powered engine that could redefine the future of clean transportation. Unlike electric vehicles that rely on lithium batteries or hydrogen cars requiring high-pressure tanks, this engine uses real-time electrolysis to convert water into hydrogen on demand. It’s compact, eco-friendly, and astonishingly simple—requiring only distilled water to run. With near-zero emissions and no dependency on rare earth metals, this innovation could offer a more accessible and sustainable alternative to EVs. In this video, we explore how Toyota’s new engine works, why it matters, and whether it could truly disrupt the global automotive landscape. Let’s dive in.</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See also the video about Stanley Meyer, a Christian man who invested a water-powered car but died a mysterious death in 1998. He apprarently was poisoned after 200,000 patents! His car was also stolen from his garage soon after and never seen again.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What Happened To The Man Who Invented The Water Powered Car?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But Apparently Not Everyone Was A Big Fan Of It So What Actually Happened To Him?</a:t>
            </a:r>
            <a:endParaRPr lang="en-US" b="1">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t>63,415 views Premiered Sep 9, 2023 </a:t>
            </a:r>
            <a:r>
              <a:rPr lang="en-US" sz="1200" kern="1200">
                <a:solidFill>
                  <a:schemeClr val="tx1"/>
                </a:solidFill>
                <a:effectLst/>
                <a:latin typeface="+mn-lt"/>
                <a:ea typeface="+mn-ea"/>
                <a:cs typeface="+mn-cs"/>
                <a:hlinkClick r:id="rId3"/>
              </a:rPr>
              <a:t>✪</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https://www.youtube.com/watch?v=egM2y8-kHd0</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r>
              <a:rPr lang="en-US"/>
              <a:t>0:03 </a:t>
            </a:r>
          </a:p>
          <a:p>
            <a:r>
              <a:rPr lang="en-US"/>
              <a:t>not need to run on oil-based fuels or </a:t>
            </a:r>
          </a:p>
          <a:p>
            <a:r>
              <a:rPr lang="en-US"/>
              <a:t>0:06 </a:t>
            </a:r>
          </a:p>
          <a:p>
            <a:r>
              <a:rPr lang="en-US"/>
              <a:t>that you've been told a lie this whole </a:t>
            </a:r>
          </a:p>
          <a:p>
            <a:r>
              <a:rPr lang="en-US"/>
              <a:t>0:09 </a:t>
            </a:r>
          </a:p>
          <a:p>
            <a:r>
              <a:rPr lang="en-US"/>
              <a:t>time </a:t>
            </a:r>
          </a:p>
          <a:p>
            <a:r>
              <a:rPr lang="en-US"/>
              <a:t>0:10 </a:t>
            </a:r>
          </a:p>
          <a:p>
            <a:r>
              <a:rPr lang="en-US"/>
              <a:t>what if it was a big cover-up because </a:t>
            </a:r>
          </a:p>
          <a:p>
            <a:r>
              <a:rPr lang="en-US"/>
              <a:t>0:12 </a:t>
            </a:r>
          </a:p>
          <a:p>
            <a:r>
              <a:rPr lang="en-US"/>
              <a:t>the people in power wanted you to keep </a:t>
            </a:r>
          </a:p>
          <a:p>
            <a:r>
              <a:rPr lang="en-US"/>
              <a:t>0:15 </a:t>
            </a:r>
          </a:p>
          <a:p>
            <a:r>
              <a:rPr lang="en-US"/>
              <a:t>buying Fuel and what if watered power </a:t>
            </a:r>
          </a:p>
          <a:p>
            <a:r>
              <a:rPr lang="en-US"/>
              <a:t>0:18 </a:t>
            </a:r>
          </a:p>
          <a:p>
            <a:r>
              <a:rPr lang="en-US"/>
              <a:t>cars already exist just that the people </a:t>
            </a:r>
          </a:p>
          <a:p>
            <a:r>
              <a:rPr lang="en-US"/>
              <a:t>0:22 </a:t>
            </a:r>
          </a:p>
          <a:p>
            <a:r>
              <a:rPr lang="en-US"/>
              <a:t>in power wanted to keep you in the dark </a:t>
            </a:r>
          </a:p>
          <a:p>
            <a:r>
              <a:rPr lang="en-US"/>
              <a:t>0:24 </a:t>
            </a:r>
          </a:p>
          <a:p>
            <a:r>
              <a:rPr lang="en-US"/>
              <a:t>about it for their own agenda </a:t>
            </a:r>
          </a:p>
          <a:p>
            <a:r>
              <a:rPr lang="en-US"/>
              <a:t>0:27 </a:t>
            </a:r>
          </a:p>
          <a:p>
            <a:r>
              <a:rPr lang="en-US"/>
              <a:t>well today we'll be taking a look at the </a:t>
            </a:r>
          </a:p>
          <a:p>
            <a:r>
              <a:rPr lang="en-US"/>
              <a:t>0:30 </a:t>
            </a:r>
          </a:p>
          <a:p>
            <a:r>
              <a:rPr lang="en-US"/>
              <a:t>mysterious circumstances surrounding the </a:t>
            </a:r>
          </a:p>
          <a:p>
            <a:r>
              <a:rPr lang="en-US"/>
              <a:t>0:33 </a:t>
            </a:r>
          </a:p>
          <a:p>
            <a:r>
              <a:rPr lang="en-US"/>
              <a:t>death of a man who claimed to have </a:t>
            </a:r>
          </a:p>
          <a:p>
            <a:r>
              <a:rPr lang="en-US"/>
              <a:t>0:35 </a:t>
            </a:r>
          </a:p>
          <a:p>
            <a:r>
              <a:rPr lang="en-US"/>
              <a:t>invented the water powered car </a:t>
            </a:r>
          </a:p>
          <a:p>
            <a:r>
              <a:rPr lang="en-US"/>
              <a:t>0:37 </a:t>
            </a:r>
          </a:p>
          <a:p>
            <a:r>
              <a:rPr lang="en-US"/>
              <a:t>[Music] </a:t>
            </a:r>
          </a:p>
          <a:p>
            <a:r>
              <a:rPr lang="en-US"/>
              <a:t>0:56 </a:t>
            </a:r>
          </a:p>
          <a:p>
            <a:r>
              <a:rPr lang="en-US"/>
              <a:t>rumors have always been floating around </a:t>
            </a:r>
          </a:p>
          <a:p>
            <a:r>
              <a:rPr lang="en-US"/>
              <a:t>0:59 </a:t>
            </a:r>
          </a:p>
          <a:p>
            <a:r>
              <a:rPr lang="en-US"/>
              <a:t>that there is a single Elite group of </a:t>
            </a:r>
          </a:p>
          <a:p>
            <a:r>
              <a:rPr lang="en-US"/>
              <a:t>1:01 </a:t>
            </a:r>
          </a:p>
          <a:p>
            <a:r>
              <a:rPr lang="en-US"/>
              <a:t>people in charge of the whole world </a:t>
            </a:r>
          </a:p>
          <a:p>
            <a:r>
              <a:rPr lang="en-US"/>
              <a:t>1:04 </a:t>
            </a:r>
          </a:p>
          <a:p>
            <a:r>
              <a:rPr lang="en-US"/>
              <a:t>controlling everything from the food you </a:t>
            </a:r>
          </a:p>
          <a:p>
            <a:r>
              <a:rPr lang="en-US"/>
              <a:t>1:07 </a:t>
            </a:r>
          </a:p>
          <a:p>
            <a:r>
              <a:rPr lang="en-US"/>
              <a:t>consume to the things you watch but </a:t>
            </a:r>
          </a:p>
          <a:p>
            <a:r>
              <a:rPr lang="en-US"/>
              <a:t>1:09 </a:t>
            </a:r>
          </a:p>
          <a:p>
            <a:r>
              <a:rPr lang="en-US"/>
              <a:t>that's just the thing it has always been </a:t>
            </a:r>
          </a:p>
          <a:p>
            <a:r>
              <a:rPr lang="en-US"/>
              <a:t>1:12 </a:t>
            </a:r>
          </a:p>
          <a:p>
            <a:r>
              <a:rPr lang="en-US"/>
              <a:t>rumors never once was there any real </a:t>
            </a:r>
          </a:p>
          <a:p>
            <a:r>
              <a:rPr lang="en-US"/>
              <a:t>1:15 </a:t>
            </a:r>
          </a:p>
          <a:p>
            <a:r>
              <a:rPr lang="en-US"/>
              <a:t>proof however today's story might just </a:t>
            </a:r>
          </a:p>
          <a:p>
            <a:r>
              <a:rPr lang="en-US"/>
              <a:t>1:18 </a:t>
            </a:r>
          </a:p>
          <a:p>
            <a:r>
              <a:rPr lang="en-US"/>
              <a:t>shed light on what has been going on in </a:t>
            </a:r>
          </a:p>
          <a:p>
            <a:r>
              <a:rPr lang="en-US"/>
              <a:t>1:21 </a:t>
            </a:r>
          </a:p>
          <a:p>
            <a:r>
              <a:rPr lang="en-US"/>
              <a:t>the shadows well you see with the way </a:t>
            </a:r>
          </a:p>
          <a:p>
            <a:r>
              <a:rPr lang="en-US"/>
              <a:t>1:25 </a:t>
            </a:r>
          </a:p>
          <a:p>
            <a:r>
              <a:rPr lang="en-US"/>
              <a:t>the economy is nowadays I don't think </a:t>
            </a:r>
          </a:p>
          <a:p>
            <a:r>
              <a:rPr lang="en-US"/>
              <a:t>1:27 </a:t>
            </a:r>
          </a:p>
          <a:p>
            <a:r>
              <a:rPr lang="en-US"/>
              <a:t>I'm alone when I wish cars would just </a:t>
            </a:r>
          </a:p>
          <a:p>
            <a:r>
              <a:rPr lang="en-US"/>
              <a:t>1:29 </a:t>
            </a:r>
          </a:p>
          <a:p>
            <a:r>
              <a:rPr lang="en-US"/>
              <a:t>run on the most abundant liquid on Earth </a:t>
            </a:r>
          </a:p>
          <a:p>
            <a:r>
              <a:rPr lang="en-US"/>
              <a:t>1:32 </a:t>
            </a:r>
          </a:p>
          <a:p>
            <a:r>
              <a:rPr lang="en-US"/>
              <a:t>but the difference here is that this man </a:t>
            </a:r>
          </a:p>
          <a:p>
            <a:r>
              <a:rPr lang="en-US"/>
              <a:t>1:34 </a:t>
            </a:r>
          </a:p>
          <a:p>
            <a:r>
              <a:rPr lang="en-US"/>
              <a:t>actually did it </a:t>
            </a:r>
          </a:p>
          <a:p>
            <a:r>
              <a:rPr lang="en-US"/>
              <a:t>1:37 </a:t>
            </a:r>
          </a:p>
          <a:p>
            <a:r>
              <a:rPr lang="en-US"/>
              <a:t>born in 1940 Stanley Mayer was sort of a </a:t>
            </a:r>
          </a:p>
          <a:p>
            <a:r>
              <a:rPr lang="en-US"/>
              <a:t>1:41 </a:t>
            </a:r>
          </a:p>
          <a:p>
            <a:r>
              <a:rPr lang="en-US"/>
              <a:t>prodigy and ever since a young age he </a:t>
            </a:r>
          </a:p>
          <a:p>
            <a:r>
              <a:rPr lang="en-US"/>
              <a:t>1:44 </a:t>
            </a:r>
          </a:p>
          <a:p>
            <a:r>
              <a:rPr lang="en-US"/>
              <a:t>had been building and creating things to </a:t>
            </a:r>
          </a:p>
          <a:p>
            <a:r>
              <a:rPr lang="en-US"/>
              <a:t>1:47 </a:t>
            </a:r>
          </a:p>
          <a:p>
            <a:r>
              <a:rPr lang="en-US"/>
              <a:t>give you context on how much of a genius </a:t>
            </a:r>
          </a:p>
          <a:p>
            <a:r>
              <a:rPr lang="en-US"/>
              <a:t>1:49 </a:t>
            </a:r>
          </a:p>
          <a:p>
            <a:r>
              <a:rPr lang="en-US"/>
              <a:t>this guy is he ended up applying for 200 </a:t>
            </a:r>
          </a:p>
          <a:p>
            <a:r>
              <a:rPr lang="en-US"/>
              <a:t>1:53 </a:t>
            </a:r>
          </a:p>
          <a:p>
            <a:r>
              <a:rPr lang="en-US"/>
              <a:t>000 patents throughout his lifetime with </a:t>
            </a:r>
          </a:p>
          <a:p>
            <a:r>
              <a:rPr lang="en-US"/>
              <a:t>1:56 </a:t>
            </a:r>
          </a:p>
          <a:p>
            <a:r>
              <a:rPr lang="en-US"/>
              <a:t>the patent office putting him on a fast </a:t>
            </a:r>
          </a:p>
          <a:p>
            <a:r>
              <a:rPr lang="en-US"/>
              <a:t>1:58 </a:t>
            </a:r>
          </a:p>
          <a:p>
            <a:r>
              <a:rPr lang="en-US"/>
              <a:t>track program in 1989 that allowed him </a:t>
            </a:r>
          </a:p>
          <a:p>
            <a:r>
              <a:rPr lang="en-US"/>
              <a:t>2:01 </a:t>
            </a:r>
          </a:p>
          <a:p>
            <a:r>
              <a:rPr lang="en-US"/>
              <a:t>to have priority when it came to </a:t>
            </a:r>
          </a:p>
          <a:p>
            <a:r>
              <a:rPr lang="en-US"/>
              <a:t>2:03 </a:t>
            </a:r>
          </a:p>
          <a:p>
            <a:r>
              <a:rPr lang="en-US"/>
              <a:t>approval of his patents that was nine </a:t>
            </a:r>
          </a:p>
          <a:p>
            <a:r>
              <a:rPr lang="en-US"/>
              <a:t>2:07 </a:t>
            </a:r>
          </a:p>
          <a:p>
            <a:r>
              <a:rPr lang="en-US"/>
              <a:t>brand new ideas every other day and well </a:t>
            </a:r>
          </a:p>
          <a:p>
            <a:r>
              <a:rPr lang="en-US"/>
              <a:t>2:10 </a:t>
            </a:r>
          </a:p>
          <a:p>
            <a:r>
              <a:rPr lang="en-US"/>
              <a:t>he still somehow managed to squeeze in </a:t>
            </a:r>
          </a:p>
          <a:p>
            <a:r>
              <a:rPr lang="en-US"/>
              <a:t>2:13 </a:t>
            </a:r>
          </a:p>
          <a:p>
            <a:r>
              <a:rPr lang="en-US"/>
              <a:t>time to work on the Gemini Space Program </a:t>
            </a:r>
          </a:p>
          <a:p>
            <a:r>
              <a:rPr lang="en-US"/>
              <a:t>2:16 </a:t>
            </a:r>
          </a:p>
          <a:p>
            <a:r>
              <a:rPr lang="en-US"/>
              <a:t>with NASA where he developed technology </a:t>
            </a:r>
          </a:p>
          <a:p>
            <a:r>
              <a:rPr lang="en-US"/>
              <a:t>2:18 </a:t>
            </a:r>
          </a:p>
          <a:p>
            <a:r>
              <a:rPr lang="en-US"/>
              <a:t>that was leaps ahead of its time and </a:t>
            </a:r>
          </a:p>
          <a:p>
            <a:r>
              <a:rPr lang="en-US"/>
              <a:t>2:22 </a:t>
            </a:r>
          </a:p>
          <a:p>
            <a:r>
              <a:rPr lang="en-US"/>
              <a:t>even though the majority of his initial </a:t>
            </a:r>
          </a:p>
          <a:p>
            <a:r>
              <a:rPr lang="en-US"/>
              <a:t>2:24 </a:t>
            </a:r>
          </a:p>
          <a:p>
            <a:r>
              <a:rPr lang="en-US"/>
              <a:t>work was solely funded in 1993 Stanley </a:t>
            </a:r>
          </a:p>
          <a:p>
            <a:r>
              <a:rPr lang="en-US"/>
              <a:t>2:28 </a:t>
            </a:r>
          </a:p>
          <a:p>
            <a:r>
              <a:rPr lang="en-US"/>
              <a:t>won the award of best inventor and </a:t>
            </a:r>
          </a:p>
          <a:p>
            <a:r>
              <a:rPr lang="en-US"/>
              <a:t>2:30 </a:t>
            </a:r>
          </a:p>
          <a:p>
            <a:r>
              <a:rPr lang="en-US"/>
              <a:t>received support from countries like </a:t>
            </a:r>
          </a:p>
          <a:p>
            <a:r>
              <a:rPr lang="en-US"/>
              <a:t>2:32 </a:t>
            </a:r>
          </a:p>
          <a:p>
            <a:r>
              <a:rPr lang="en-US"/>
              <a:t>Canada Sweden and even England and it's </a:t>
            </a:r>
          </a:p>
          <a:p>
            <a:r>
              <a:rPr lang="en-US"/>
              <a:t>2:36 </a:t>
            </a:r>
          </a:p>
          <a:p>
            <a:r>
              <a:rPr lang="en-US"/>
              <a:t>important to understand that countries </a:t>
            </a:r>
          </a:p>
          <a:p>
            <a:r>
              <a:rPr lang="en-US"/>
              <a:t>2:38 </a:t>
            </a:r>
          </a:p>
          <a:p>
            <a:r>
              <a:rPr lang="en-US"/>
              <a:t>would have done their due diligence </a:t>
            </a:r>
          </a:p>
          <a:p>
            <a:r>
              <a:rPr lang="en-US"/>
              <a:t>2:40 </a:t>
            </a:r>
          </a:p>
          <a:p>
            <a:r>
              <a:rPr lang="en-US"/>
              <a:t>before throwing money at someone in the </a:t>
            </a:r>
          </a:p>
          <a:p>
            <a:r>
              <a:rPr lang="en-US"/>
              <a:t>2:42 </a:t>
            </a:r>
          </a:p>
          <a:p>
            <a:r>
              <a:rPr lang="en-US"/>
              <a:t>name of supporting them am I right </a:t>
            </a:r>
          </a:p>
          <a:p>
            <a:r>
              <a:rPr lang="en-US"/>
              <a:t>2:45 </a:t>
            </a:r>
          </a:p>
          <a:p>
            <a:r>
              <a:rPr lang="en-US"/>
              <a:t>even though the majority of his patents </a:t>
            </a:r>
          </a:p>
          <a:p>
            <a:r>
              <a:rPr lang="en-US"/>
              <a:t>2:47 </a:t>
            </a:r>
          </a:p>
          <a:p>
            <a:r>
              <a:rPr lang="en-US"/>
              <a:t>were accepted by the patent office today </a:t>
            </a:r>
          </a:p>
          <a:p>
            <a:r>
              <a:rPr lang="en-US"/>
              <a:t>2:49 </a:t>
            </a:r>
          </a:p>
          <a:p>
            <a:r>
              <a:rPr lang="en-US"/>
              <a:t>we just want to focus on one specific </a:t>
            </a:r>
          </a:p>
          <a:p>
            <a:r>
              <a:rPr lang="en-US"/>
              <a:t>2:52 </a:t>
            </a:r>
          </a:p>
          <a:p>
            <a:r>
              <a:rPr lang="en-US"/>
              <a:t>one the one that could have cost him his </a:t>
            </a:r>
          </a:p>
          <a:p>
            <a:r>
              <a:rPr lang="en-US"/>
              <a:t>2:55 </a:t>
            </a:r>
          </a:p>
          <a:p>
            <a:r>
              <a:rPr lang="en-US"/>
              <a:t>life the patent of the water powered car </a:t>
            </a:r>
          </a:p>
          <a:p>
            <a:r>
              <a:rPr lang="en-US"/>
              <a:t>2:59 </a:t>
            </a:r>
          </a:p>
          <a:p>
            <a:r>
              <a:rPr lang="en-US"/>
              <a:t>well you see the reason behind this </a:t>
            </a:r>
          </a:p>
          <a:p>
            <a:r>
              <a:rPr lang="en-US"/>
              <a:t>3:02 </a:t>
            </a:r>
          </a:p>
          <a:p>
            <a:r>
              <a:rPr lang="en-US"/>
              <a:t>patent was that in 1975 Saudi Arabia cut </a:t>
            </a:r>
          </a:p>
          <a:p>
            <a:r>
              <a:rPr lang="en-US"/>
              <a:t>3:06 </a:t>
            </a:r>
          </a:p>
          <a:p>
            <a:r>
              <a:rPr lang="en-US"/>
              <a:t>the oil supply to the United States </a:t>
            </a:r>
          </a:p>
          <a:p>
            <a:r>
              <a:rPr lang="en-US"/>
              <a:t>3:08 </a:t>
            </a:r>
          </a:p>
          <a:p>
            <a:r>
              <a:rPr lang="en-US"/>
              <a:t>causing the oil prices to soar and as </a:t>
            </a:r>
          </a:p>
          <a:p>
            <a:r>
              <a:rPr lang="en-US"/>
              <a:t>3:11 </a:t>
            </a:r>
          </a:p>
          <a:p>
            <a:r>
              <a:rPr lang="en-US"/>
              <a:t>the oil reserves were slowly getting </a:t>
            </a:r>
          </a:p>
          <a:p>
            <a:r>
              <a:rPr lang="en-US"/>
              <a:t>3:13 </a:t>
            </a:r>
          </a:p>
          <a:p>
            <a:r>
              <a:rPr lang="en-US"/>
              <a:t>depleted it resulted in corporations </a:t>
            </a:r>
          </a:p>
          <a:p>
            <a:r>
              <a:rPr lang="en-US"/>
              <a:t>3:16 </a:t>
            </a:r>
          </a:p>
          <a:p>
            <a:r>
              <a:rPr lang="en-US"/>
              <a:t>going bankrupt one after another the car </a:t>
            </a:r>
          </a:p>
          <a:p>
            <a:r>
              <a:rPr lang="en-US"/>
              <a:t>3:20 </a:t>
            </a:r>
          </a:p>
          <a:p>
            <a:r>
              <a:rPr lang="en-US"/>
              <a:t>demand dropped to an all-time low </a:t>
            </a:r>
          </a:p>
          <a:p>
            <a:r>
              <a:rPr lang="en-US"/>
              <a:t>3:23 </a:t>
            </a:r>
          </a:p>
          <a:p>
            <a:r>
              <a:rPr lang="en-US"/>
              <a:t>even though alternative fuel sources </a:t>
            </a:r>
          </a:p>
          <a:p>
            <a:r>
              <a:rPr lang="en-US"/>
              <a:t>3:25 </a:t>
            </a:r>
          </a:p>
          <a:p>
            <a:r>
              <a:rPr lang="en-US"/>
              <a:t>were being pushed hard Stanley wanted a </a:t>
            </a:r>
          </a:p>
          <a:p>
            <a:r>
              <a:rPr lang="en-US"/>
              <a:t>3:28 </a:t>
            </a:r>
          </a:p>
          <a:p>
            <a:r>
              <a:rPr lang="en-US"/>
              <a:t>foolproof solution that will eradicate </a:t>
            </a:r>
          </a:p>
          <a:p>
            <a:r>
              <a:rPr lang="en-US"/>
              <a:t>3:30 </a:t>
            </a:r>
          </a:p>
          <a:p>
            <a:r>
              <a:rPr lang="en-US"/>
              <a:t>the use of oil once and for all making </a:t>
            </a:r>
          </a:p>
          <a:p>
            <a:r>
              <a:rPr lang="en-US"/>
              <a:t>3:33 </a:t>
            </a:r>
          </a:p>
          <a:p>
            <a:r>
              <a:rPr lang="en-US"/>
              <a:t>it possible for the country's economy to </a:t>
            </a:r>
          </a:p>
          <a:p>
            <a:r>
              <a:rPr lang="en-US"/>
              <a:t>3:36 </a:t>
            </a:r>
          </a:p>
          <a:p>
            <a:r>
              <a:rPr lang="en-US"/>
              <a:t>not be dependent on the oil supply his </a:t>
            </a:r>
          </a:p>
          <a:p>
            <a:r>
              <a:rPr lang="en-US"/>
              <a:t>3:39 </a:t>
            </a:r>
          </a:p>
          <a:p>
            <a:r>
              <a:rPr lang="en-US"/>
              <a:t>solution to it was the hydrogen car </a:t>
            </a:r>
          </a:p>
          <a:p>
            <a:r>
              <a:rPr lang="en-US"/>
              <a:t>3:41 </a:t>
            </a:r>
          </a:p>
          <a:p>
            <a:r>
              <a:rPr lang="en-US"/>
              <a:t>you see Stanley realized that he could </a:t>
            </a:r>
          </a:p>
          <a:p>
            <a:r>
              <a:rPr lang="en-US"/>
              <a:t>3:44 </a:t>
            </a:r>
          </a:p>
          <a:p>
            <a:r>
              <a:rPr lang="en-US"/>
              <a:t>harness hydrogen by splitting atoms of </a:t>
            </a:r>
          </a:p>
          <a:p>
            <a:r>
              <a:rPr lang="en-US"/>
              <a:t>3:47 </a:t>
            </a:r>
          </a:p>
          <a:p>
            <a:r>
              <a:rPr lang="en-US"/>
              <a:t>water through the process of </a:t>
            </a:r>
          </a:p>
          <a:p>
            <a:r>
              <a:rPr lang="en-US"/>
              <a:t>3:49 </a:t>
            </a:r>
          </a:p>
          <a:p>
            <a:r>
              <a:rPr lang="en-US"/>
              <a:t>electrolysis into its basic forms oxygen </a:t>
            </a:r>
          </a:p>
          <a:p>
            <a:r>
              <a:rPr lang="en-US"/>
              <a:t>3:52 </a:t>
            </a:r>
          </a:p>
          <a:p>
            <a:r>
              <a:rPr lang="en-US"/>
              <a:t>and hydrogen and since hydrogen was </a:t>
            </a:r>
          </a:p>
          <a:p>
            <a:r>
              <a:rPr lang="en-US"/>
              <a:t>3:54 </a:t>
            </a:r>
          </a:p>
          <a:p>
            <a:r>
              <a:rPr lang="en-US"/>
              <a:t>combustible it would be used to power </a:t>
            </a:r>
          </a:p>
          <a:p>
            <a:r>
              <a:rPr lang="en-US"/>
              <a:t>3:57 </a:t>
            </a:r>
          </a:p>
          <a:p>
            <a:r>
              <a:rPr lang="en-US"/>
              <a:t>the car while fresh oxygen would be </a:t>
            </a:r>
          </a:p>
          <a:p>
            <a:r>
              <a:rPr lang="en-US"/>
              <a:t>3:59 </a:t>
            </a:r>
          </a:p>
          <a:p>
            <a:r>
              <a:rPr lang="en-US"/>
              <a:t>released through the exhaust essentially </a:t>
            </a:r>
          </a:p>
          <a:p>
            <a:r>
              <a:rPr lang="en-US"/>
              <a:t>4:02 </a:t>
            </a:r>
          </a:p>
          <a:p>
            <a:r>
              <a:rPr lang="en-US"/>
              <a:t>powering an automobile by water </a:t>
            </a:r>
          </a:p>
          <a:p>
            <a:r>
              <a:rPr lang="en-US"/>
              <a:t>4:05 </a:t>
            </a:r>
          </a:p>
          <a:p>
            <a:r>
              <a:rPr lang="en-US"/>
              <a:t>it was a miracle and after a few more </a:t>
            </a:r>
          </a:p>
          <a:p>
            <a:r>
              <a:rPr lang="en-US"/>
              <a:t>4:08 </a:t>
            </a:r>
          </a:p>
          <a:p>
            <a:r>
              <a:rPr lang="en-US"/>
              <a:t>months of tinkering Stanley had a fully </a:t>
            </a:r>
          </a:p>
          <a:p>
            <a:r>
              <a:rPr lang="en-US"/>
              <a:t>4:11 </a:t>
            </a:r>
          </a:p>
          <a:p>
            <a:r>
              <a:rPr lang="en-US"/>
              <a:t>running buggy that was powered by water </a:t>
            </a:r>
          </a:p>
          <a:p>
            <a:r>
              <a:rPr lang="en-US"/>
              <a:t>4:13 </a:t>
            </a:r>
          </a:p>
          <a:p>
            <a:r>
              <a:rPr lang="en-US"/>
              <a:t>people flocked from all over the country </a:t>
            </a:r>
          </a:p>
          <a:p>
            <a:r>
              <a:rPr lang="en-US"/>
              <a:t>4:16 </a:t>
            </a:r>
          </a:p>
          <a:p>
            <a:r>
              <a:rPr lang="en-US"/>
              <a:t>to see how this miracle could </a:t>
            </a:r>
          </a:p>
          <a:p>
            <a:r>
              <a:rPr lang="en-US"/>
              <a:t>4:18 </a:t>
            </a:r>
          </a:p>
          <a:p>
            <a:r>
              <a:rPr lang="en-US"/>
              <a:t>potentially Resurrect The American </a:t>
            </a:r>
          </a:p>
          <a:p>
            <a:r>
              <a:rPr lang="en-US"/>
              <a:t>4:20 </a:t>
            </a:r>
          </a:p>
          <a:p>
            <a:r>
              <a:rPr lang="en-US"/>
              <a:t>economy even showing it to Skeptics like </a:t>
            </a:r>
          </a:p>
          <a:p>
            <a:r>
              <a:rPr lang="en-US"/>
              <a:t>4:23 </a:t>
            </a:r>
          </a:p>
          <a:p>
            <a:r>
              <a:rPr lang="en-US"/>
              <a:t>Professor Michael Langton the dean of </a:t>
            </a:r>
          </a:p>
          <a:p>
            <a:r>
              <a:rPr lang="en-US"/>
              <a:t>4:25 </a:t>
            </a:r>
          </a:p>
          <a:p>
            <a:r>
              <a:rPr lang="en-US"/>
              <a:t>engineering at Mary College in London </a:t>
            </a:r>
          </a:p>
          <a:p>
            <a:r>
              <a:rPr lang="en-US"/>
              <a:t>4:28 </a:t>
            </a:r>
          </a:p>
          <a:p>
            <a:r>
              <a:rPr lang="en-US"/>
              <a:t>who for the longest time claimed that it </a:t>
            </a:r>
          </a:p>
          <a:p>
            <a:r>
              <a:rPr lang="en-US"/>
              <a:t>4:30 </a:t>
            </a:r>
          </a:p>
          <a:p>
            <a:r>
              <a:rPr lang="en-US"/>
              <a:t>wasn't possible until he saw Stanley </a:t>
            </a:r>
          </a:p>
          <a:p>
            <a:r>
              <a:rPr lang="en-US"/>
              <a:t>4:33 </a:t>
            </a:r>
          </a:p>
          <a:p>
            <a:r>
              <a:rPr lang="en-US"/>
              <a:t>Meyer's creation </a:t>
            </a:r>
          </a:p>
          <a:p>
            <a:r>
              <a:rPr lang="en-US"/>
              <a:t>4:35 </a:t>
            </a:r>
          </a:p>
          <a:p>
            <a:r>
              <a:rPr lang="en-US"/>
              <a:t>well it wasn't just the world that was </a:t>
            </a:r>
          </a:p>
          <a:p>
            <a:r>
              <a:rPr lang="en-US"/>
              <a:t>4:38 </a:t>
            </a:r>
          </a:p>
          <a:p>
            <a:r>
              <a:rPr lang="en-US"/>
              <a:t>watching Stanley Meyer and his water </a:t>
            </a:r>
          </a:p>
          <a:p>
            <a:r>
              <a:rPr lang="en-US"/>
              <a:t>4:40 </a:t>
            </a:r>
          </a:p>
          <a:p>
            <a:r>
              <a:rPr lang="en-US"/>
              <a:t>powered cars zip about using only water </a:t>
            </a:r>
          </a:p>
          <a:p>
            <a:r>
              <a:rPr lang="en-US"/>
              <a:t>4:43 </a:t>
            </a:r>
          </a:p>
          <a:p>
            <a:r>
              <a:rPr lang="en-US"/>
              <a:t>other people were watching as well </a:t>
            </a:r>
          </a:p>
          <a:p>
            <a:r>
              <a:rPr lang="en-US"/>
              <a:t>4:48 </a:t>
            </a:r>
          </a:p>
          <a:p>
            <a:r>
              <a:rPr lang="en-US"/>
              <a:t>through his efforts Stanley was slowly </a:t>
            </a:r>
          </a:p>
          <a:p>
            <a:r>
              <a:rPr lang="en-US"/>
              <a:t>4:51 </a:t>
            </a:r>
          </a:p>
          <a:p>
            <a:r>
              <a:rPr lang="en-US"/>
              <a:t>rising up to be one of science's </a:t>
            </a:r>
          </a:p>
          <a:p>
            <a:r>
              <a:rPr lang="en-US"/>
              <a:t>4:53 </a:t>
            </a:r>
          </a:p>
          <a:p>
            <a:r>
              <a:rPr lang="en-US"/>
              <a:t>upcoming stars that was until 1996. that </a:t>
            </a:r>
          </a:p>
          <a:p>
            <a:r>
              <a:rPr lang="en-US"/>
              <a:t>4:59 </a:t>
            </a:r>
          </a:p>
          <a:p>
            <a:r>
              <a:rPr lang="en-US"/>
              <a:t>was the year everything seemed to have </a:t>
            </a:r>
          </a:p>
          <a:p>
            <a:r>
              <a:rPr lang="en-US"/>
              <a:t>5:01 </a:t>
            </a:r>
          </a:p>
          <a:p>
            <a:r>
              <a:rPr lang="en-US"/>
              <a:t>gone wrong for Stanley </a:t>
            </a:r>
          </a:p>
          <a:p>
            <a:r>
              <a:rPr lang="en-US"/>
              <a:t>5:03 </a:t>
            </a:r>
          </a:p>
          <a:p>
            <a:r>
              <a:rPr lang="en-US"/>
              <a:t>allegations started to rise up that the </a:t>
            </a:r>
          </a:p>
          <a:p>
            <a:r>
              <a:rPr lang="en-US"/>
              <a:t>5:06 </a:t>
            </a:r>
          </a:p>
          <a:p>
            <a:r>
              <a:rPr lang="en-US"/>
              <a:t>hydrogen-powered car was a hoax and was </a:t>
            </a:r>
          </a:p>
          <a:p>
            <a:r>
              <a:rPr lang="en-US"/>
              <a:t>5:09 </a:t>
            </a:r>
          </a:p>
          <a:p>
            <a:r>
              <a:rPr lang="en-US"/>
              <a:t>all a ploy to funnel money out of </a:t>
            </a:r>
          </a:p>
          <a:p>
            <a:r>
              <a:rPr lang="en-US"/>
              <a:t>5:11 </a:t>
            </a:r>
          </a:p>
          <a:p>
            <a:r>
              <a:rPr lang="en-US"/>
              <a:t>investors leading to Meyer being slapped </a:t>
            </a:r>
          </a:p>
          <a:p>
            <a:r>
              <a:rPr lang="en-US"/>
              <a:t>5:14 </a:t>
            </a:r>
          </a:p>
          <a:p>
            <a:r>
              <a:rPr lang="en-US"/>
              <a:t>with countless lawsuits Meyer was </a:t>
            </a:r>
          </a:p>
          <a:p>
            <a:r>
              <a:rPr lang="en-US"/>
              <a:t>5:17 </a:t>
            </a:r>
          </a:p>
          <a:p>
            <a:r>
              <a:rPr lang="en-US"/>
              <a:t>eventually dragged to court where his </a:t>
            </a:r>
          </a:p>
          <a:p>
            <a:r>
              <a:rPr lang="en-US"/>
              <a:t>5:19 </a:t>
            </a:r>
          </a:p>
          <a:p>
            <a:r>
              <a:rPr lang="en-US"/>
              <a:t>water-fueled car was examined and taken </a:t>
            </a:r>
          </a:p>
          <a:p>
            <a:r>
              <a:rPr lang="en-US"/>
              <a:t>5:22 </a:t>
            </a:r>
          </a:p>
          <a:p>
            <a:r>
              <a:rPr lang="en-US"/>
              <a:t>apart by three expert Witnesses who then </a:t>
            </a:r>
          </a:p>
          <a:p>
            <a:r>
              <a:rPr lang="en-US"/>
              <a:t>5:25 </a:t>
            </a:r>
          </a:p>
          <a:p>
            <a:r>
              <a:rPr lang="en-US"/>
              <a:t>went on to testify in court that there </a:t>
            </a:r>
          </a:p>
          <a:p>
            <a:r>
              <a:rPr lang="en-US"/>
              <a:t>5:27 </a:t>
            </a:r>
          </a:p>
          <a:p>
            <a:r>
              <a:rPr lang="en-US"/>
              <a:t>was nothing revolutionary about the fuel </a:t>
            </a:r>
          </a:p>
          <a:p>
            <a:r>
              <a:rPr lang="en-US"/>
              <a:t>5:30 </a:t>
            </a:r>
          </a:p>
          <a:p>
            <a:r>
              <a:rPr lang="en-US"/>
              <a:t>cell at all claiming that it lacked the </a:t>
            </a:r>
          </a:p>
          <a:p>
            <a:r>
              <a:rPr lang="en-US"/>
              <a:t>5:33 </a:t>
            </a:r>
          </a:p>
          <a:p>
            <a:r>
              <a:rPr lang="en-US"/>
              <a:t>necessary science to actually power a </a:t>
            </a:r>
          </a:p>
          <a:p>
            <a:r>
              <a:rPr lang="en-US"/>
              <a:t>5:36 </a:t>
            </a:r>
          </a:p>
          <a:p>
            <a:r>
              <a:rPr lang="en-US"/>
              <a:t>working car </a:t>
            </a:r>
          </a:p>
          <a:p>
            <a:r>
              <a:rPr lang="en-US"/>
              <a:t>5:37 </a:t>
            </a:r>
          </a:p>
          <a:p>
            <a:r>
              <a:rPr lang="en-US"/>
              <a:t>quote one of the witnesses creating </a:t>
            </a:r>
          </a:p>
          <a:p>
            <a:r>
              <a:rPr lang="en-US"/>
              <a:t>5:39 </a:t>
            </a:r>
          </a:p>
          <a:p>
            <a:r>
              <a:rPr lang="en-US"/>
              <a:t>hydrogen with simple electrolysis is </a:t>
            </a:r>
          </a:p>
          <a:p>
            <a:r>
              <a:rPr lang="en-US"/>
              <a:t>5:42 </a:t>
            </a:r>
          </a:p>
          <a:p>
            <a:r>
              <a:rPr lang="en-US"/>
              <a:t>nothing new </a:t>
            </a:r>
          </a:p>
          <a:p>
            <a:r>
              <a:rPr lang="en-US"/>
              <a:t>5:43 </a:t>
            </a:r>
          </a:p>
          <a:p>
            <a:r>
              <a:rPr lang="en-US"/>
              <a:t>being deemed as illegitimate this was </a:t>
            </a:r>
          </a:p>
          <a:p>
            <a:r>
              <a:rPr lang="en-US"/>
              <a:t>5:46 </a:t>
            </a:r>
          </a:p>
          <a:p>
            <a:r>
              <a:rPr lang="en-US"/>
              <a:t>probably the biggest hit for Meyer and </a:t>
            </a:r>
          </a:p>
          <a:p>
            <a:r>
              <a:rPr lang="en-US"/>
              <a:t>5:49 </a:t>
            </a:r>
          </a:p>
          <a:p>
            <a:r>
              <a:rPr lang="en-US"/>
              <a:t>when the court decided that Meyer repay </a:t>
            </a:r>
          </a:p>
          <a:p>
            <a:r>
              <a:rPr lang="en-US"/>
              <a:t>5:51 </a:t>
            </a:r>
          </a:p>
          <a:p>
            <a:r>
              <a:rPr lang="en-US"/>
              <a:t>all his investors it really shut him </a:t>
            </a:r>
          </a:p>
          <a:p>
            <a:r>
              <a:rPr lang="en-US"/>
              <a:t>5:54 </a:t>
            </a:r>
          </a:p>
          <a:p>
            <a:r>
              <a:rPr lang="en-US"/>
              <a:t>down </a:t>
            </a:r>
          </a:p>
          <a:p>
            <a:r>
              <a:rPr lang="en-US"/>
              <a:t>5:55 </a:t>
            </a:r>
          </a:p>
          <a:p>
            <a:r>
              <a:rPr lang="en-US"/>
              <a:t>sudden lack of funding minty had to stop </a:t>
            </a:r>
          </a:p>
          <a:p>
            <a:r>
              <a:rPr lang="en-US"/>
              <a:t>5:58 </a:t>
            </a:r>
          </a:p>
          <a:p>
            <a:r>
              <a:rPr lang="en-US"/>
              <a:t>all development this was a huge blow to </a:t>
            </a:r>
          </a:p>
          <a:p>
            <a:r>
              <a:rPr lang="en-US"/>
              <a:t>6:01 </a:t>
            </a:r>
          </a:p>
          <a:p>
            <a:r>
              <a:rPr lang="en-US"/>
              <a:t>Meyer as he was on the verge of </a:t>
            </a:r>
          </a:p>
          <a:p>
            <a:r>
              <a:rPr lang="en-US"/>
              <a:t>6:03 </a:t>
            </a:r>
          </a:p>
          <a:p>
            <a:r>
              <a:rPr lang="en-US"/>
              <a:t>bankruptcy his patents were picked off </a:t>
            </a:r>
          </a:p>
          <a:p>
            <a:r>
              <a:rPr lang="en-US"/>
              <a:t>6:06 </a:t>
            </a:r>
          </a:p>
          <a:p>
            <a:r>
              <a:rPr lang="en-US"/>
              <a:t>him one by one in a final attempt to </a:t>
            </a:r>
          </a:p>
          <a:p>
            <a:r>
              <a:rPr lang="en-US"/>
              <a:t>6:09 </a:t>
            </a:r>
          </a:p>
          <a:p>
            <a:r>
              <a:rPr lang="en-US"/>
              <a:t>stay afloat </a:t>
            </a:r>
          </a:p>
          <a:p>
            <a:r>
              <a:rPr lang="en-US"/>
              <a:t>6:12 </a:t>
            </a:r>
          </a:p>
          <a:p>
            <a:r>
              <a:rPr lang="en-US"/>
              <a:t>person that he was Stanley never once </a:t>
            </a:r>
          </a:p>
          <a:p>
            <a:r>
              <a:rPr lang="en-US"/>
              <a:t>6:15 </a:t>
            </a:r>
          </a:p>
          <a:p>
            <a:r>
              <a:rPr lang="en-US"/>
              <a:t>caved in and still continued to trudge </a:t>
            </a:r>
          </a:p>
          <a:p>
            <a:r>
              <a:rPr lang="en-US"/>
              <a:t>6:18 </a:t>
            </a:r>
          </a:p>
          <a:p>
            <a:r>
              <a:rPr lang="en-US"/>
              <a:t>along in an attempt to independently </a:t>
            </a:r>
          </a:p>
          <a:p>
            <a:r>
              <a:rPr lang="en-US"/>
              <a:t>6:20 </a:t>
            </a:r>
          </a:p>
          <a:p>
            <a:r>
              <a:rPr lang="en-US"/>
              <a:t>develop his water powered car now </a:t>
            </a:r>
          </a:p>
          <a:p>
            <a:r>
              <a:rPr lang="en-US"/>
              <a:t>6:23 </a:t>
            </a:r>
          </a:p>
          <a:p>
            <a:r>
              <a:rPr lang="en-US"/>
              <a:t>operating from his garage things were at </a:t>
            </a:r>
          </a:p>
          <a:p>
            <a:r>
              <a:rPr lang="en-US"/>
              <a:t>6:26 </a:t>
            </a:r>
          </a:p>
          <a:p>
            <a:r>
              <a:rPr lang="en-US"/>
              <a:t>an all-time low and little by little the </a:t>
            </a:r>
          </a:p>
          <a:p>
            <a:r>
              <a:rPr lang="en-US"/>
              <a:t>6:29 </a:t>
            </a:r>
          </a:p>
          <a:p>
            <a:r>
              <a:rPr lang="en-US"/>
              <a:t>resources dried up </a:t>
            </a:r>
          </a:p>
          <a:p>
            <a:r>
              <a:rPr lang="en-US"/>
              <a:t>6:31 </a:t>
            </a:r>
          </a:p>
          <a:p>
            <a:r>
              <a:rPr lang="en-US"/>
              <a:t>Stanley and his brother Stefan continued </a:t>
            </a:r>
          </a:p>
          <a:p>
            <a:r>
              <a:rPr lang="en-US"/>
              <a:t>6:34 </a:t>
            </a:r>
          </a:p>
          <a:p>
            <a:r>
              <a:rPr lang="en-US"/>
              <a:t>to lobby for investors to fund his </a:t>
            </a:r>
          </a:p>
          <a:p>
            <a:r>
              <a:rPr lang="en-US"/>
              <a:t>6:36 </a:t>
            </a:r>
          </a:p>
          <a:p>
            <a:r>
              <a:rPr lang="en-US"/>
              <a:t>research but due to the court order </a:t>
            </a:r>
          </a:p>
          <a:p>
            <a:r>
              <a:rPr lang="en-US"/>
              <a:t>6:39 </a:t>
            </a:r>
          </a:p>
          <a:p>
            <a:r>
              <a:rPr lang="en-US"/>
              <a:t>nobody took up his offer </a:t>
            </a:r>
          </a:p>
          <a:p>
            <a:r>
              <a:rPr lang="en-US"/>
              <a:t>6:41 </a:t>
            </a:r>
          </a:p>
          <a:p>
            <a:r>
              <a:rPr lang="en-US"/>
              <a:t>until one day when an anonymous phone </a:t>
            </a:r>
          </a:p>
          <a:p>
            <a:r>
              <a:rPr lang="en-US"/>
              <a:t>6:44 </a:t>
            </a:r>
          </a:p>
          <a:p>
            <a:r>
              <a:rPr lang="en-US"/>
              <a:t>call came in at the Meyer residence with </a:t>
            </a:r>
          </a:p>
          <a:p>
            <a:r>
              <a:rPr lang="en-US"/>
              <a:t>6:47 </a:t>
            </a:r>
          </a:p>
          <a:p>
            <a:r>
              <a:rPr lang="en-US"/>
              <a:t>someone on the other end saying that </a:t>
            </a:r>
          </a:p>
          <a:p>
            <a:r>
              <a:rPr lang="en-US"/>
              <a:t>6:49 </a:t>
            </a:r>
          </a:p>
          <a:p>
            <a:r>
              <a:rPr lang="en-US"/>
              <a:t>they were big fans of Meyer's work and </a:t>
            </a:r>
          </a:p>
          <a:p>
            <a:r>
              <a:rPr lang="en-US"/>
              <a:t>6:52 </a:t>
            </a:r>
          </a:p>
          <a:p>
            <a:r>
              <a:rPr lang="en-US"/>
              <a:t>would like to arrange a meeting to </a:t>
            </a:r>
          </a:p>
          <a:p>
            <a:r>
              <a:rPr lang="en-US"/>
              <a:t>6:53 </a:t>
            </a:r>
          </a:p>
          <a:p>
            <a:r>
              <a:rPr lang="en-US"/>
              <a:t>discuss a potential investment the Meyer </a:t>
            </a:r>
          </a:p>
          <a:p>
            <a:r>
              <a:rPr lang="en-US"/>
              <a:t>6:57 </a:t>
            </a:r>
          </a:p>
          <a:p>
            <a:r>
              <a:rPr lang="en-US"/>
              <a:t>Brothers immediately jumped at the </a:t>
            </a:r>
          </a:p>
          <a:p>
            <a:r>
              <a:rPr lang="en-US"/>
              <a:t>6:59 </a:t>
            </a:r>
          </a:p>
          <a:p>
            <a:r>
              <a:rPr lang="en-US"/>
              <a:t>opportunity and the meeting was set </a:t>
            </a:r>
          </a:p>
          <a:p>
            <a:r>
              <a:rPr lang="en-US"/>
              <a:t>7:02 </a:t>
            </a:r>
          </a:p>
          <a:p>
            <a:r>
              <a:rPr lang="en-US"/>
              <a:t>21st of March 1998 was the fateful day </a:t>
            </a:r>
          </a:p>
          <a:p>
            <a:r>
              <a:rPr lang="en-US"/>
              <a:t>7:07 </a:t>
            </a:r>
          </a:p>
          <a:p>
            <a:r>
              <a:rPr lang="en-US"/>
              <a:t>Story Goes that the Meyer Brothers </a:t>
            </a:r>
          </a:p>
          <a:p>
            <a:r>
              <a:rPr lang="en-US"/>
              <a:t>7:10 </a:t>
            </a:r>
          </a:p>
          <a:p>
            <a:r>
              <a:rPr lang="en-US"/>
              <a:t>arrived early at the restaurant where </a:t>
            </a:r>
          </a:p>
          <a:p>
            <a:r>
              <a:rPr lang="en-US"/>
              <a:t>7:12 </a:t>
            </a:r>
          </a:p>
          <a:p>
            <a:r>
              <a:rPr lang="en-US"/>
              <a:t>they met with two Belgian investors </a:t>
            </a:r>
          </a:p>
          <a:p>
            <a:r>
              <a:rPr lang="en-US"/>
              <a:t>7:14 </a:t>
            </a:r>
          </a:p>
          <a:p>
            <a:r>
              <a:rPr lang="en-US"/>
              <a:t>allegedly Stanley ordered cranberry </a:t>
            </a:r>
          </a:p>
          <a:p>
            <a:r>
              <a:rPr lang="en-US"/>
              <a:t>7:17 </a:t>
            </a:r>
          </a:p>
          <a:p>
            <a:r>
              <a:rPr lang="en-US"/>
              <a:t>juice and upon toasting to the closing </a:t>
            </a:r>
          </a:p>
          <a:p>
            <a:r>
              <a:rPr lang="en-US"/>
              <a:t>7:19 </a:t>
            </a:r>
          </a:p>
          <a:p>
            <a:r>
              <a:rPr lang="en-US"/>
              <a:t>of a deal Stanley grabbed his neck and </a:t>
            </a:r>
          </a:p>
          <a:p>
            <a:r>
              <a:rPr lang="en-US"/>
              <a:t>7:22 </a:t>
            </a:r>
          </a:p>
          <a:p>
            <a:r>
              <a:rPr lang="en-US"/>
              <a:t>ran out of the restaurant to the car </a:t>
            </a:r>
          </a:p>
          <a:p>
            <a:r>
              <a:rPr lang="en-US"/>
              <a:t>7:24 </a:t>
            </a:r>
          </a:p>
          <a:p>
            <a:r>
              <a:rPr lang="en-US"/>
              <a:t>park where he violently vomited before </a:t>
            </a:r>
          </a:p>
          <a:p>
            <a:r>
              <a:rPr lang="en-US"/>
              <a:t>7:26 </a:t>
            </a:r>
          </a:p>
          <a:p>
            <a:r>
              <a:rPr lang="en-US"/>
              <a:t>yelling they poisoned me and that was it </a:t>
            </a:r>
          </a:p>
          <a:p>
            <a:r>
              <a:rPr lang="en-US"/>
              <a:t>7:30 </a:t>
            </a:r>
          </a:p>
          <a:p>
            <a:r>
              <a:rPr lang="en-US"/>
              <a:t>Stanley passed away leaving behind </a:t>
            </a:r>
          </a:p>
          <a:p>
            <a:r>
              <a:rPr lang="en-US"/>
              <a:t>7:33 </a:t>
            </a:r>
          </a:p>
          <a:p>
            <a:r>
              <a:rPr lang="en-US"/>
              <a:t>whatever was left of his patents as well </a:t>
            </a:r>
          </a:p>
          <a:p>
            <a:r>
              <a:rPr lang="en-US"/>
              <a:t>7:36 </a:t>
            </a:r>
          </a:p>
          <a:p>
            <a:r>
              <a:rPr lang="en-US"/>
              <a:t>as his water powered car </a:t>
            </a:r>
          </a:p>
          <a:p>
            <a:r>
              <a:rPr lang="en-US"/>
              <a:t>7:39 </a:t>
            </a:r>
          </a:p>
          <a:p>
            <a:r>
              <a:rPr lang="en-US"/>
              <a:t>even though Stanley's brother Stefan was </a:t>
            </a:r>
          </a:p>
          <a:p>
            <a:r>
              <a:rPr lang="en-US"/>
              <a:t>7:42 </a:t>
            </a:r>
          </a:p>
          <a:p>
            <a:r>
              <a:rPr lang="en-US"/>
              <a:t>offered multiple deals to buy out the </a:t>
            </a:r>
          </a:p>
          <a:p>
            <a:r>
              <a:rPr lang="en-US"/>
              <a:t>7:45 </a:t>
            </a:r>
          </a:p>
          <a:p>
            <a:r>
              <a:rPr lang="en-US"/>
              <a:t>water powered car countless times by </a:t>
            </a:r>
          </a:p>
          <a:p>
            <a:r>
              <a:rPr lang="en-US"/>
              <a:t>7:47 </a:t>
            </a:r>
          </a:p>
          <a:p>
            <a:r>
              <a:rPr lang="en-US"/>
              <a:t>governments and mysterious and Anonymous </a:t>
            </a:r>
          </a:p>
          <a:p>
            <a:r>
              <a:rPr lang="en-US"/>
              <a:t>7:49 </a:t>
            </a:r>
          </a:p>
          <a:p>
            <a:r>
              <a:rPr lang="en-US"/>
              <a:t>parties he turned them all down in </a:t>
            </a:r>
          </a:p>
          <a:p>
            <a:r>
              <a:rPr lang="en-US"/>
              <a:t>7:52 </a:t>
            </a:r>
          </a:p>
          <a:p>
            <a:r>
              <a:rPr lang="en-US"/>
              <a:t>respect for his late brother </a:t>
            </a:r>
          </a:p>
          <a:p>
            <a:r>
              <a:rPr lang="en-US"/>
              <a:t>7:54 </a:t>
            </a:r>
          </a:p>
          <a:p>
            <a:r>
              <a:rPr lang="en-US"/>
              <a:t>and two weeks after the offer was </a:t>
            </a:r>
          </a:p>
          <a:p>
            <a:r>
              <a:rPr lang="en-US"/>
              <a:t>7:57 </a:t>
            </a:r>
          </a:p>
          <a:p>
            <a:r>
              <a:rPr lang="en-US"/>
              <a:t>declined Stanley Myers garage was broken </a:t>
            </a:r>
          </a:p>
          <a:p>
            <a:r>
              <a:rPr lang="en-US"/>
              <a:t>8:00 </a:t>
            </a:r>
          </a:p>
          <a:p>
            <a:r>
              <a:rPr lang="en-US"/>
              <a:t>into and the water power car stolen and </a:t>
            </a:r>
          </a:p>
          <a:p>
            <a:r>
              <a:rPr lang="en-US"/>
              <a:t>8:03 </a:t>
            </a:r>
          </a:p>
          <a:p>
            <a:r>
              <a:rPr lang="en-US"/>
              <a:t>was never seen again </a:t>
            </a:r>
          </a:p>
          <a:p>
            <a:r>
              <a:rPr lang="en-US"/>
              <a:t>8:06 </a:t>
            </a:r>
          </a:p>
          <a:p>
            <a:r>
              <a:rPr lang="en-US"/>
              <a:t>well the official statement released by </a:t>
            </a:r>
          </a:p>
          <a:p>
            <a:r>
              <a:rPr lang="en-US"/>
              <a:t>8:09 </a:t>
            </a:r>
          </a:p>
          <a:p>
            <a:r>
              <a:rPr lang="en-US"/>
              <a:t>the authorities was that Stanley Meyer </a:t>
            </a:r>
          </a:p>
          <a:p>
            <a:r>
              <a:rPr lang="en-US"/>
              <a:t>8:11 </a:t>
            </a:r>
          </a:p>
          <a:p>
            <a:r>
              <a:rPr lang="en-US"/>
              <a:t>died from a cerebral aneurysm but </a:t>
            </a:r>
          </a:p>
          <a:p>
            <a:r>
              <a:rPr lang="en-US"/>
              <a:t>8:14 </a:t>
            </a:r>
          </a:p>
          <a:p>
            <a:r>
              <a:rPr lang="en-US"/>
              <a:t>unofficially things did not really line </a:t>
            </a:r>
          </a:p>
          <a:p>
            <a:r>
              <a:rPr lang="en-US"/>
              <a:t>8:17 </a:t>
            </a:r>
          </a:p>
          <a:p>
            <a:r>
              <a:rPr lang="en-US"/>
              <a:t>up </a:t>
            </a:r>
          </a:p>
          <a:p>
            <a:r>
              <a:rPr lang="en-US"/>
              <a:t>8:18 </a:t>
            </a:r>
          </a:p>
          <a:p>
            <a:r>
              <a:rPr lang="en-US"/>
              <a:t>many including Stanley's brother came </a:t>
            </a:r>
          </a:p>
          <a:p>
            <a:r>
              <a:rPr lang="en-US"/>
              <a:t>8:20 </a:t>
            </a:r>
          </a:p>
          <a:p>
            <a:r>
              <a:rPr lang="en-US"/>
              <a:t>forward saying that the symptoms that </a:t>
            </a:r>
          </a:p>
          <a:p>
            <a:r>
              <a:rPr lang="en-US"/>
              <a:t>8:23 </a:t>
            </a:r>
          </a:p>
          <a:p>
            <a:r>
              <a:rPr lang="en-US"/>
              <a:t>were being shown on that day did not </a:t>
            </a:r>
          </a:p>
          <a:p>
            <a:r>
              <a:rPr lang="en-US"/>
              <a:t>8:25 </a:t>
            </a:r>
          </a:p>
          <a:p>
            <a:r>
              <a:rPr lang="en-US"/>
              <a:t>line up with a brain aneurysm </a:t>
            </a:r>
          </a:p>
          <a:p>
            <a:r>
              <a:rPr lang="en-US"/>
              <a:t>8:28 </a:t>
            </a:r>
          </a:p>
          <a:p>
            <a:r>
              <a:rPr lang="en-US"/>
              <a:t>furthermore it was later revealed that </a:t>
            </a:r>
          </a:p>
          <a:p>
            <a:r>
              <a:rPr lang="en-US"/>
              <a:t>8:30 </a:t>
            </a:r>
          </a:p>
          <a:p>
            <a:r>
              <a:rPr lang="en-US"/>
              <a:t>the two Belgian investors that the Myers </a:t>
            </a:r>
          </a:p>
          <a:p>
            <a:r>
              <a:rPr lang="en-US"/>
              <a:t>8:33 </a:t>
            </a:r>
          </a:p>
          <a:p>
            <a:r>
              <a:rPr lang="en-US"/>
              <a:t>met with became untraceable and the </a:t>
            </a:r>
          </a:p>
          <a:p>
            <a:r>
              <a:rPr lang="en-US"/>
              <a:t>8:35 </a:t>
            </a:r>
          </a:p>
          <a:p>
            <a:r>
              <a:rPr lang="en-US"/>
              <a:t>identification that they went by simply </a:t>
            </a:r>
          </a:p>
          <a:p>
            <a:r>
              <a:rPr lang="en-US"/>
              <a:t>8:38 </a:t>
            </a:r>
          </a:p>
          <a:p>
            <a:r>
              <a:rPr lang="en-US"/>
              <a:t>did not exist leading to speculation </a:t>
            </a:r>
          </a:p>
          <a:p>
            <a:r>
              <a:rPr lang="en-US"/>
              <a:t>8:40 </a:t>
            </a:r>
          </a:p>
          <a:p>
            <a:r>
              <a:rPr lang="en-US"/>
              <a:t>that something more Sinister was going </a:t>
            </a:r>
          </a:p>
          <a:p>
            <a:r>
              <a:rPr lang="en-US"/>
              <a:t>8:43 </a:t>
            </a:r>
          </a:p>
          <a:p>
            <a:r>
              <a:rPr lang="en-US"/>
              <a:t>on behind the scenes </a:t>
            </a:r>
          </a:p>
          <a:p>
            <a:r>
              <a:rPr lang="en-US"/>
              <a:t>8:45 </a:t>
            </a:r>
          </a:p>
          <a:p>
            <a:r>
              <a:rPr lang="en-US"/>
              <a:t>it's easy to understand the suspicion </a:t>
            </a:r>
          </a:p>
          <a:p>
            <a:r>
              <a:rPr lang="en-US"/>
              <a:t>8:48 </a:t>
            </a:r>
          </a:p>
          <a:p>
            <a:r>
              <a:rPr lang="en-US"/>
              <a:t>there were billions to be made and the </a:t>
            </a:r>
          </a:p>
          <a:p>
            <a:r>
              <a:rPr lang="en-US"/>
              <a:t>8:51 </a:t>
            </a:r>
          </a:p>
          <a:p>
            <a:r>
              <a:rPr lang="en-US"/>
              <a:t>titans of Industry have always opposed </a:t>
            </a:r>
          </a:p>
          <a:p>
            <a:r>
              <a:rPr lang="en-US"/>
              <a:t>8:54 </a:t>
            </a:r>
          </a:p>
          <a:p>
            <a:r>
              <a:rPr lang="en-US"/>
              <a:t>competition from the Common Man </a:t>
            </a:r>
          </a:p>
          <a:p>
            <a:r>
              <a:rPr lang="en-US"/>
              <a:t>8:57 </a:t>
            </a:r>
          </a:p>
          <a:p>
            <a:r>
              <a:rPr lang="en-US"/>
              <a:t>even if it saved Humanity as we know it </a:t>
            </a:r>
          </a:p>
          <a:p>
            <a:r>
              <a:rPr lang="en-US"/>
              <a:t>9:00 </a:t>
            </a:r>
          </a:p>
          <a:p>
            <a:r>
              <a:rPr lang="en-US"/>
              <a:t>they'd rather protect their own fortunes </a:t>
            </a:r>
          </a:p>
          <a:p>
            <a:r>
              <a:rPr lang="en-US"/>
              <a:t>9:03 </a:t>
            </a:r>
          </a:p>
          <a:p>
            <a:r>
              <a:rPr lang="en-US"/>
              <a:t>through Shady backroom deals </a:t>
            </a:r>
          </a:p>
          <a:p>
            <a:r>
              <a:rPr lang="en-US"/>
              <a:t>9:06 </a:t>
            </a:r>
          </a:p>
          <a:p>
            <a:r>
              <a:rPr lang="en-US"/>
              <a:t>and for the most part this strategy has </a:t>
            </a:r>
          </a:p>
          <a:p>
            <a:r>
              <a:rPr lang="en-US"/>
              <a:t>9:09 </a:t>
            </a:r>
          </a:p>
          <a:p>
            <a:r>
              <a:rPr lang="en-US"/>
              <a:t>stood the test of time </a:t>
            </a:r>
          </a:p>
          <a:p>
            <a:r>
              <a:rPr lang="en-US"/>
              <a:t>9:11 </a:t>
            </a:r>
          </a:p>
          <a:p>
            <a:r>
              <a:rPr lang="en-US"/>
              <a:t>Bloomberg analysts estimate that by 2048 </a:t>
            </a:r>
          </a:p>
          <a:p>
            <a:r>
              <a:rPr lang="en-US"/>
              <a:t>9:14 </a:t>
            </a:r>
          </a:p>
          <a:p>
            <a:r>
              <a:rPr lang="en-US"/>
              <a:t>over 62 percent of America's wealth will </a:t>
            </a:r>
          </a:p>
          <a:p>
            <a:r>
              <a:rPr lang="en-US"/>
              <a:t>9:18 </a:t>
            </a:r>
          </a:p>
          <a:p>
            <a:r>
              <a:rPr lang="en-US"/>
              <a:t>belong to its wealthiest one percent </a:t>
            </a:r>
          </a:p>
          <a:p>
            <a:r>
              <a:rPr lang="en-US"/>
              <a:t>9:21 </a:t>
            </a:r>
          </a:p>
          <a:p>
            <a:r>
              <a:rPr lang="en-US"/>
              <a:t>and that would crush the previous </a:t>
            </a:r>
          </a:p>
          <a:p>
            <a:r>
              <a:rPr lang="en-US"/>
              <a:t>9:23 </a:t>
            </a:r>
          </a:p>
          <a:p>
            <a:r>
              <a:rPr lang="en-US"/>
              <a:t>all-time high of 51 percent and that </a:t>
            </a:r>
          </a:p>
          <a:p>
            <a:r>
              <a:rPr lang="en-US"/>
              <a:t>9:27 </a:t>
            </a:r>
          </a:p>
          <a:p>
            <a:r>
              <a:rPr lang="en-US"/>
              <a:t>record was set in 1928 just a year </a:t>
            </a:r>
          </a:p>
          <a:p>
            <a:r>
              <a:rPr lang="en-US"/>
              <a:t>9:31 </a:t>
            </a:r>
          </a:p>
          <a:p>
            <a:r>
              <a:rPr lang="en-US"/>
              <a:t>before the Great Depression </a:t>
            </a:r>
          </a:p>
          <a:p>
            <a:r>
              <a:rPr lang="en-US"/>
              <a:t>9:33 </a:t>
            </a:r>
          </a:p>
          <a:p>
            <a:r>
              <a:rPr lang="en-US"/>
              <a:t>in the next 25 years America's median </a:t>
            </a:r>
          </a:p>
          <a:p>
            <a:r>
              <a:rPr lang="en-US"/>
              <a:t>9:37 </a:t>
            </a:r>
          </a:p>
          <a:p>
            <a:r>
              <a:rPr lang="en-US"/>
              <a:t>annual income is estimated to rise just </a:t>
            </a:r>
          </a:p>
          <a:p>
            <a:r>
              <a:rPr lang="en-US"/>
              <a:t>9:40 </a:t>
            </a:r>
          </a:p>
          <a:p>
            <a:r>
              <a:rPr lang="en-US"/>
              <a:t>0.3 percent </a:t>
            </a:r>
          </a:p>
          <a:p>
            <a:r>
              <a:rPr lang="en-US"/>
              <a:t>9:43 </a:t>
            </a:r>
          </a:p>
          <a:p>
            <a:r>
              <a:rPr lang="en-US"/>
              <a:t>so if you fall somewhere in the upper </a:t>
            </a:r>
          </a:p>
          <a:p>
            <a:r>
              <a:rPr lang="en-US"/>
              <a:t>9:45 </a:t>
            </a:r>
          </a:p>
          <a:p>
            <a:r>
              <a:rPr lang="en-US"/>
              <a:t>middle don't hold your breath waiting </a:t>
            </a:r>
          </a:p>
          <a:p>
            <a:r>
              <a:rPr lang="en-US"/>
              <a:t>9:48 </a:t>
            </a:r>
          </a:p>
          <a:p>
            <a:r>
              <a:rPr lang="en-US"/>
              <a:t>for a life jacket </a:t>
            </a:r>
          </a:p>
          <a:p>
            <a:r>
              <a:rPr lang="en-US"/>
              <a:t>9:49 </a:t>
            </a:r>
          </a:p>
          <a:p>
            <a:r>
              <a:rPr lang="en-US"/>
              <a:t>because even during periods of collapse </a:t>
            </a:r>
          </a:p>
          <a:p>
            <a:r>
              <a:rPr lang="en-US"/>
              <a:t>9:52 </a:t>
            </a:r>
          </a:p>
          <a:p>
            <a:r>
              <a:rPr lang="en-US"/>
              <a:t>or stagnancy Elite members of society </a:t>
            </a:r>
          </a:p>
          <a:p>
            <a:r>
              <a:rPr lang="en-US"/>
              <a:t>9:55 </a:t>
            </a:r>
          </a:p>
          <a:p>
            <a:r>
              <a:rPr lang="en-US"/>
              <a:t>protect themselves from major Fallout </a:t>
            </a:r>
          </a:p>
          <a:p>
            <a:r>
              <a:rPr lang="en-US"/>
              <a:t>9:58 </a:t>
            </a:r>
          </a:p>
          <a:p>
            <a:r>
              <a:rPr lang="en-US"/>
              <a:t>they can get even richer because they </a:t>
            </a:r>
          </a:p>
          <a:p>
            <a:r>
              <a:rPr lang="en-US"/>
              <a:t>10:01 </a:t>
            </a:r>
          </a:p>
          <a:p>
            <a:r>
              <a:rPr lang="en-US"/>
              <a:t>have connections in private markets we </a:t>
            </a:r>
          </a:p>
          <a:p>
            <a:r>
              <a:rPr lang="en-US"/>
              <a:t>10:03 </a:t>
            </a:r>
          </a:p>
          <a:p>
            <a:r>
              <a:rPr lang="en-US"/>
              <a:t>can't even access </a:t>
            </a:r>
          </a:p>
          <a:p>
            <a:r>
              <a:rPr lang="en-US"/>
              <a:t>10:05 </a:t>
            </a:r>
          </a:p>
          <a:p>
            <a:r>
              <a:rPr lang="en-US"/>
              <a:t>luckily today's sponsor Masterworks is </a:t>
            </a:r>
          </a:p>
          <a:p>
            <a:r>
              <a:rPr lang="en-US"/>
              <a:t>10:09 </a:t>
            </a:r>
          </a:p>
          <a:p>
            <a:r>
              <a:rPr lang="en-US"/>
              <a:t>disrupting the elites by giving you an </a:t>
            </a:r>
          </a:p>
          <a:p>
            <a:r>
              <a:rPr lang="en-US"/>
              <a:t>10:11 </a:t>
            </a:r>
          </a:p>
          <a:p>
            <a:r>
              <a:rPr lang="en-US"/>
              <a:t>unprecedented chance to potentially grow </a:t>
            </a:r>
          </a:p>
          <a:p>
            <a:r>
              <a:rPr lang="en-US"/>
              <a:t>10:14 </a:t>
            </a:r>
          </a:p>
          <a:p>
            <a:r>
              <a:rPr lang="en-US"/>
              <a:t>your wealth with the oldest luxury asset </a:t>
            </a:r>
          </a:p>
          <a:p>
            <a:r>
              <a:rPr lang="en-US"/>
              <a:t>10:17 </a:t>
            </a:r>
          </a:p>
          <a:p>
            <a:r>
              <a:rPr lang="en-US"/>
              <a:t>in the books it's Blue Chip Museum grade </a:t>
            </a:r>
          </a:p>
          <a:p>
            <a:r>
              <a:rPr lang="en-US"/>
              <a:t>10:20 </a:t>
            </a:r>
          </a:p>
          <a:p>
            <a:r>
              <a:rPr lang="en-US"/>
              <a:t>fine art </a:t>
            </a:r>
          </a:p>
          <a:p>
            <a:r>
              <a:rPr lang="en-US"/>
              <a:t>10:22 </a:t>
            </a:r>
          </a:p>
          <a:p>
            <a:r>
              <a:rPr lang="en-US"/>
              <a:t>98 of the ultra-rich allocate at least </a:t>
            </a:r>
          </a:p>
          <a:p>
            <a:r>
              <a:rPr lang="en-US"/>
              <a:t>10:25 </a:t>
            </a:r>
          </a:p>
          <a:p>
            <a:r>
              <a:rPr lang="en-US"/>
              <a:t>five percent of their portfolio to Art I </a:t>
            </a:r>
          </a:p>
          <a:p>
            <a:r>
              <a:rPr lang="en-US"/>
              <a:t>10:29 </a:t>
            </a:r>
          </a:p>
          <a:p>
            <a:r>
              <a:rPr lang="en-US"/>
              <a:t>know I know but that's the genius of </a:t>
            </a:r>
          </a:p>
          <a:p>
            <a:r>
              <a:rPr lang="en-US"/>
              <a:t>10:32 </a:t>
            </a:r>
          </a:p>
          <a:p>
            <a:r>
              <a:rPr lang="en-US"/>
              <a:t>Masterworks now you can do it too in </a:t>
            </a:r>
          </a:p>
          <a:p>
            <a:r>
              <a:rPr lang="en-US"/>
              <a:t>10:35 </a:t>
            </a:r>
          </a:p>
          <a:p>
            <a:r>
              <a:rPr lang="en-US"/>
              <a:t>just a few short years Masterworks has </a:t>
            </a:r>
          </a:p>
          <a:p>
            <a:r>
              <a:rPr lang="en-US"/>
              <a:t>10:38 </a:t>
            </a:r>
          </a:p>
          <a:p>
            <a:r>
              <a:rPr lang="en-US"/>
              <a:t>delivered tens of millions in net </a:t>
            </a:r>
          </a:p>
          <a:p>
            <a:r>
              <a:rPr lang="en-US"/>
              <a:t>10:40 </a:t>
            </a:r>
          </a:p>
          <a:p>
            <a:r>
              <a:rPr lang="en-US"/>
              <a:t>returns to investors like you I haven't </a:t>
            </a:r>
          </a:p>
          <a:p>
            <a:r>
              <a:rPr lang="en-US"/>
              <a:t>10:43 </a:t>
            </a:r>
          </a:p>
          <a:p>
            <a:r>
              <a:rPr lang="en-US"/>
              <a:t>invested or started my collection just </a:t>
            </a:r>
          </a:p>
          <a:p>
            <a:r>
              <a:rPr lang="en-US"/>
              <a:t>10:46 </a:t>
            </a:r>
          </a:p>
          <a:p>
            <a:r>
              <a:rPr lang="en-US"/>
              <a:t>yet and like any investment performance </a:t>
            </a:r>
          </a:p>
          <a:p>
            <a:r>
              <a:rPr lang="en-US"/>
              <a:t>10:49 </a:t>
            </a:r>
          </a:p>
          <a:p>
            <a:r>
              <a:rPr lang="en-US"/>
              <a:t>of exited Investments is not </a:t>
            </a:r>
          </a:p>
          <a:p>
            <a:r>
              <a:rPr lang="en-US"/>
              <a:t>10:51 </a:t>
            </a:r>
          </a:p>
          <a:p>
            <a:r>
              <a:rPr lang="en-US"/>
              <a:t>representative of artwork that has not </a:t>
            </a:r>
          </a:p>
          <a:p>
            <a:r>
              <a:rPr lang="en-US"/>
              <a:t>10:54 </a:t>
            </a:r>
          </a:p>
          <a:p>
            <a:r>
              <a:rPr lang="en-US"/>
              <a:t>yet sold and past performance is not </a:t>
            </a:r>
          </a:p>
          <a:p>
            <a:r>
              <a:rPr lang="en-US"/>
              <a:t>10:56 </a:t>
            </a:r>
          </a:p>
          <a:p>
            <a:r>
              <a:rPr lang="en-US"/>
              <a:t>indicative of future results so it's no </a:t>
            </a:r>
          </a:p>
          <a:p>
            <a:r>
              <a:rPr lang="en-US"/>
              <a:t>10:59 </a:t>
            </a:r>
          </a:p>
          <a:p>
            <a:r>
              <a:rPr lang="en-US"/>
              <a:t>surprise over eight hundred thousand </a:t>
            </a:r>
          </a:p>
          <a:p>
            <a:r>
              <a:rPr lang="en-US"/>
              <a:t>11:01 </a:t>
            </a:r>
          </a:p>
          <a:p>
            <a:r>
              <a:rPr lang="en-US"/>
              <a:t>people have signed up so far and since </a:t>
            </a:r>
          </a:p>
          <a:p>
            <a:r>
              <a:rPr lang="en-US"/>
              <a:t>11:04 </a:t>
            </a:r>
          </a:p>
          <a:p>
            <a:r>
              <a:rPr lang="en-US"/>
              <a:t>so many of you guys are creating </a:t>
            </a:r>
          </a:p>
          <a:p>
            <a:r>
              <a:rPr lang="en-US"/>
              <a:t>11:06 </a:t>
            </a:r>
          </a:p>
          <a:p>
            <a:r>
              <a:rPr lang="en-US"/>
              <a:t>accounts they're extending your chance </a:t>
            </a:r>
          </a:p>
          <a:p>
            <a:r>
              <a:rPr lang="en-US"/>
              <a:t>11:08 </a:t>
            </a:r>
          </a:p>
          <a:p>
            <a:r>
              <a:rPr lang="en-US"/>
              <a:t>to skip the wait list just click the </a:t>
            </a:r>
          </a:p>
          <a:p>
            <a:r>
              <a:rPr lang="en-US"/>
              <a:t>11:11 </a:t>
            </a:r>
          </a:p>
          <a:p>
            <a:r>
              <a:rPr lang="en-US"/>
              <a:t>link in the description and now back to </a:t>
            </a:r>
          </a:p>
          <a:p>
            <a:r>
              <a:rPr lang="en-US"/>
              <a:t>11:14 </a:t>
            </a:r>
          </a:p>
          <a:p>
            <a:r>
              <a:rPr lang="en-US"/>
              <a:t>the video </a:t>
            </a:r>
          </a:p>
          <a:p>
            <a:r>
              <a:rPr lang="en-US"/>
              <a:t>11:16 </a:t>
            </a:r>
          </a:p>
          <a:p>
            <a:r>
              <a:rPr lang="en-US"/>
              <a:t>a water-powered car is a very </a:t>
            </a:r>
          </a:p>
          <a:p>
            <a:r>
              <a:rPr lang="en-US"/>
              <a:t>11:18 </a:t>
            </a:r>
          </a:p>
          <a:p>
            <a:r>
              <a:rPr lang="en-US"/>
              <a:t>fascinating story but if we take a look </a:t>
            </a:r>
          </a:p>
          <a:p>
            <a:r>
              <a:rPr lang="en-US"/>
              <a:t>11:21 </a:t>
            </a:r>
          </a:p>
          <a:p>
            <a:r>
              <a:rPr lang="en-US"/>
              <a:t>at the science for a little bit the </a:t>
            </a:r>
          </a:p>
          <a:p>
            <a:r>
              <a:rPr lang="en-US"/>
              <a:t>11:23 </a:t>
            </a:r>
          </a:p>
          <a:p>
            <a:r>
              <a:rPr lang="en-US"/>
              <a:t>problem with hydrogen cars and why they </a:t>
            </a:r>
          </a:p>
          <a:p>
            <a:r>
              <a:rPr lang="en-US"/>
              <a:t>11:26 </a:t>
            </a:r>
          </a:p>
          <a:p>
            <a:r>
              <a:rPr lang="en-US"/>
              <a:t>are not being mass produced is due to </a:t>
            </a:r>
          </a:p>
          <a:p>
            <a:r>
              <a:rPr lang="en-US"/>
              <a:t>11:28 </a:t>
            </a:r>
          </a:p>
          <a:p>
            <a:r>
              <a:rPr lang="en-US"/>
              <a:t>the fact that in conventional </a:t>
            </a:r>
          </a:p>
          <a:p>
            <a:r>
              <a:rPr lang="en-US"/>
              <a:t>11:30 </a:t>
            </a:r>
          </a:p>
          <a:p>
            <a:r>
              <a:rPr lang="en-US"/>
              <a:t>electrolysis more energy is actually </a:t>
            </a:r>
          </a:p>
          <a:p>
            <a:r>
              <a:rPr lang="en-US"/>
              <a:t>11:32 </a:t>
            </a:r>
          </a:p>
          <a:p>
            <a:r>
              <a:rPr lang="en-US"/>
              <a:t>required to split the atoms as compared </a:t>
            </a:r>
          </a:p>
          <a:p>
            <a:r>
              <a:rPr lang="en-US"/>
              <a:t>11:35 </a:t>
            </a:r>
          </a:p>
          <a:p>
            <a:r>
              <a:rPr lang="en-US"/>
              <a:t>to the amount of energy that will be </a:t>
            </a:r>
          </a:p>
          <a:p>
            <a:r>
              <a:rPr lang="en-US"/>
              <a:t>11:37 </a:t>
            </a:r>
          </a:p>
          <a:p>
            <a:r>
              <a:rPr lang="en-US"/>
              <a:t>released in the process of making this </a:t>
            </a:r>
          </a:p>
          <a:p>
            <a:r>
              <a:rPr lang="en-US"/>
              <a:t>11:39 </a:t>
            </a:r>
          </a:p>
          <a:p>
            <a:r>
              <a:rPr lang="en-US"/>
              <a:t>source of energy highly inefficient </a:t>
            </a:r>
          </a:p>
          <a:p>
            <a:r>
              <a:rPr lang="en-US"/>
              <a:t>11:41 </a:t>
            </a:r>
          </a:p>
          <a:p>
            <a:r>
              <a:rPr lang="en-US"/>
              <a:t>where is the initial energy going to </a:t>
            </a:r>
          </a:p>
          <a:p>
            <a:r>
              <a:rPr lang="en-US"/>
              <a:t>11:44 </a:t>
            </a:r>
          </a:p>
          <a:p>
            <a:r>
              <a:rPr lang="en-US"/>
              <a:t>come from but this is all based on the </a:t>
            </a:r>
          </a:p>
          <a:p>
            <a:r>
              <a:rPr lang="en-US"/>
              <a:t>11:46 </a:t>
            </a:r>
          </a:p>
          <a:p>
            <a:r>
              <a:rPr lang="en-US"/>
              <a:t>assumption that Stanley Meyer's fuel </a:t>
            </a:r>
          </a:p>
          <a:p>
            <a:r>
              <a:rPr lang="en-US"/>
              <a:t>11:49 </a:t>
            </a:r>
          </a:p>
          <a:p>
            <a:r>
              <a:rPr lang="en-US"/>
              <a:t>cell was running off conventional </a:t>
            </a:r>
          </a:p>
          <a:p>
            <a:r>
              <a:rPr lang="en-US"/>
              <a:t>11:50 </a:t>
            </a:r>
          </a:p>
          <a:p>
            <a:r>
              <a:rPr lang="en-US"/>
              <a:t>electrolysis and does not violate the </a:t>
            </a:r>
          </a:p>
          <a:p>
            <a:r>
              <a:rPr lang="en-US"/>
              <a:t>11:53 </a:t>
            </a:r>
          </a:p>
          <a:p>
            <a:r>
              <a:rPr lang="en-US"/>
              <a:t>first and second laws of thermodynamics </a:t>
            </a:r>
          </a:p>
          <a:p>
            <a:r>
              <a:rPr lang="en-US"/>
              <a:t>11:56 </a:t>
            </a:r>
          </a:p>
          <a:p>
            <a:r>
              <a:rPr lang="en-US"/>
              <a:t>but this would probably align very well </a:t>
            </a:r>
          </a:p>
          <a:p>
            <a:r>
              <a:rPr lang="en-US"/>
              <a:t>11:59 </a:t>
            </a:r>
          </a:p>
          <a:p>
            <a:r>
              <a:rPr lang="en-US"/>
              <a:t>with the fact that many initial </a:t>
            </a:r>
          </a:p>
          <a:p>
            <a:r>
              <a:rPr lang="en-US"/>
              <a:t>12:00 </a:t>
            </a:r>
          </a:p>
          <a:p>
            <a:r>
              <a:rPr lang="en-US"/>
              <a:t>investors of this program would be </a:t>
            </a:r>
          </a:p>
          <a:p>
            <a:r>
              <a:rPr lang="en-US"/>
              <a:t>12:02 </a:t>
            </a:r>
          </a:p>
          <a:p>
            <a:r>
              <a:rPr lang="en-US"/>
              <a:t>outraged as Stanley Meyer claimed that </a:t>
            </a:r>
          </a:p>
          <a:p>
            <a:r>
              <a:rPr lang="en-US"/>
              <a:t>12:05 </a:t>
            </a:r>
          </a:p>
          <a:p>
            <a:r>
              <a:rPr lang="en-US"/>
              <a:t>his car could run for miles on a gallon </a:t>
            </a:r>
          </a:p>
          <a:p>
            <a:r>
              <a:rPr lang="en-US"/>
              <a:t>12:07 </a:t>
            </a:r>
          </a:p>
          <a:p>
            <a:r>
              <a:rPr lang="en-US"/>
              <a:t>of water the other alternative </a:t>
            </a:r>
          </a:p>
          <a:p>
            <a:r>
              <a:rPr lang="en-US"/>
              <a:t>12:09 </a:t>
            </a:r>
          </a:p>
          <a:p>
            <a:r>
              <a:rPr lang="en-US"/>
              <a:t>explanation was that perhaps Stanley </a:t>
            </a:r>
          </a:p>
          <a:p>
            <a:r>
              <a:rPr lang="en-US"/>
              <a:t>12:12 </a:t>
            </a:r>
          </a:p>
          <a:p>
            <a:r>
              <a:rPr lang="en-US"/>
              <a:t>Meyer did really have a fuel cell that </a:t>
            </a:r>
          </a:p>
          <a:p>
            <a:r>
              <a:rPr lang="en-US"/>
              <a:t>12:14 </a:t>
            </a:r>
          </a:p>
          <a:p>
            <a:r>
              <a:rPr lang="en-US"/>
              <a:t>was revolutionary and there were people </a:t>
            </a:r>
          </a:p>
          <a:p>
            <a:r>
              <a:rPr lang="en-US"/>
              <a:t>12:16 </a:t>
            </a:r>
          </a:p>
          <a:p>
            <a:r>
              <a:rPr lang="en-US"/>
              <a:t>out there to get him </a:t>
            </a:r>
          </a:p>
          <a:p>
            <a:r>
              <a:rPr lang="en-US"/>
              <a:t>12:18 </a:t>
            </a:r>
          </a:p>
          <a:p>
            <a:r>
              <a:rPr lang="en-US"/>
              <a:t>well it is no secret that big oil is a </a:t>
            </a:r>
          </a:p>
          <a:p>
            <a:r>
              <a:rPr lang="en-US"/>
              <a:t>12:22 </a:t>
            </a:r>
          </a:p>
          <a:p>
            <a:r>
              <a:rPr lang="en-US"/>
              <a:t>gigantic industry that makes a lot of </a:t>
            </a:r>
          </a:p>
          <a:p>
            <a:r>
              <a:rPr lang="en-US"/>
              <a:t>12:25 </a:t>
            </a:r>
          </a:p>
          <a:p>
            <a:r>
              <a:rPr lang="en-US"/>
              <a:t>money for a lot of powerful people </a:t>
            </a:r>
          </a:p>
          <a:p>
            <a:r>
              <a:rPr lang="en-US"/>
              <a:t>12:28 </a:t>
            </a:r>
          </a:p>
          <a:p>
            <a:r>
              <a:rPr lang="en-US"/>
              <a:t>just put yourselves in their shoes for a </a:t>
            </a:r>
          </a:p>
          <a:p>
            <a:r>
              <a:rPr lang="en-US"/>
              <a:t>12:31 </a:t>
            </a:r>
          </a:p>
          <a:p>
            <a:r>
              <a:rPr lang="en-US"/>
              <a:t>little bit and say someone comes up with </a:t>
            </a:r>
          </a:p>
          <a:p>
            <a:r>
              <a:rPr lang="en-US"/>
              <a:t>12:33 </a:t>
            </a:r>
          </a:p>
          <a:p>
            <a:r>
              <a:rPr lang="en-US"/>
              <a:t>an invention that could potentially be </a:t>
            </a:r>
          </a:p>
          <a:p>
            <a:r>
              <a:rPr lang="en-US"/>
              <a:t>12:35 </a:t>
            </a:r>
          </a:p>
          <a:p>
            <a:r>
              <a:rPr lang="en-US"/>
              <a:t>the downfall of the Empire that you own </a:t>
            </a:r>
          </a:p>
          <a:p>
            <a:r>
              <a:rPr lang="en-US"/>
              <a:t>12:37 </a:t>
            </a:r>
          </a:p>
          <a:p>
            <a:r>
              <a:rPr lang="en-US"/>
              <a:t>how would you feel it is no secret that </a:t>
            </a:r>
          </a:p>
          <a:p>
            <a:r>
              <a:rPr lang="en-US"/>
              <a:t>12:41 </a:t>
            </a:r>
          </a:p>
          <a:p>
            <a:r>
              <a:rPr lang="en-US"/>
              <a:t>throughout the course of development </a:t>
            </a:r>
          </a:p>
          <a:p>
            <a:r>
              <a:rPr lang="en-US"/>
              <a:t>12:43 </a:t>
            </a:r>
          </a:p>
          <a:p>
            <a:r>
              <a:rPr lang="en-US"/>
              <a:t>Stanley Meyer was approached by </a:t>
            </a:r>
          </a:p>
          <a:p>
            <a:r>
              <a:rPr lang="en-US"/>
              <a:t>12:45 </a:t>
            </a:r>
          </a:p>
          <a:p>
            <a:r>
              <a:rPr lang="en-US"/>
              <a:t>countless people to outright buy out his </a:t>
            </a:r>
          </a:p>
          <a:p>
            <a:r>
              <a:rPr lang="en-US"/>
              <a:t>12:48 </a:t>
            </a:r>
          </a:p>
          <a:p>
            <a:r>
              <a:rPr lang="en-US"/>
              <a:t>patent and his prototype now this is </a:t>
            </a:r>
          </a:p>
          <a:p>
            <a:r>
              <a:rPr lang="en-US"/>
              <a:t>12:51 </a:t>
            </a:r>
          </a:p>
          <a:p>
            <a:r>
              <a:rPr lang="en-US"/>
              <a:t>probably just speculation but what if </a:t>
            </a:r>
          </a:p>
          <a:p>
            <a:r>
              <a:rPr lang="en-US"/>
              <a:t>12:53 </a:t>
            </a:r>
          </a:p>
          <a:p>
            <a:r>
              <a:rPr lang="en-US"/>
              <a:t>some of these people were sent by Big </a:t>
            </a:r>
          </a:p>
          <a:p>
            <a:r>
              <a:rPr lang="en-US"/>
              <a:t>12:55 </a:t>
            </a:r>
          </a:p>
          <a:p>
            <a:r>
              <a:rPr lang="en-US"/>
              <a:t>Oil Giants to buy out the idea with the </a:t>
            </a:r>
          </a:p>
          <a:p>
            <a:r>
              <a:rPr lang="en-US"/>
              <a:t>12:59 </a:t>
            </a:r>
          </a:p>
          <a:p>
            <a:r>
              <a:rPr lang="en-US"/>
              <a:t>sole purpose of shelving it so that </a:t>
            </a:r>
          </a:p>
          <a:p>
            <a:r>
              <a:rPr lang="en-US"/>
              <a:t>13:01 </a:t>
            </a:r>
          </a:p>
          <a:p>
            <a:r>
              <a:rPr lang="en-US"/>
              <a:t>there would be essentially no threat to </a:t>
            </a:r>
          </a:p>
          <a:p>
            <a:r>
              <a:rPr lang="en-US"/>
              <a:t>13:03 </a:t>
            </a:r>
          </a:p>
          <a:p>
            <a:r>
              <a:rPr lang="en-US"/>
              <a:t>the big oil industry and eventually time </a:t>
            </a:r>
          </a:p>
          <a:p>
            <a:r>
              <a:rPr lang="en-US"/>
              <a:t>13:07 </a:t>
            </a:r>
          </a:p>
          <a:p>
            <a:r>
              <a:rPr lang="en-US"/>
              <a:t>and time again after countless </a:t>
            </a:r>
          </a:p>
          <a:p>
            <a:r>
              <a:rPr lang="en-US"/>
              <a:t>13:09 </a:t>
            </a:r>
          </a:p>
          <a:p>
            <a:r>
              <a:rPr lang="en-US"/>
              <a:t>rejections they discredited him and </a:t>
            </a:r>
          </a:p>
          <a:p>
            <a:r>
              <a:rPr lang="en-US"/>
              <a:t>13:11 </a:t>
            </a:r>
          </a:p>
          <a:p>
            <a:r>
              <a:rPr lang="en-US"/>
              <a:t>eventually took him out of the equation </a:t>
            </a:r>
          </a:p>
          <a:p>
            <a:r>
              <a:rPr lang="en-US"/>
              <a:t>13:13 </a:t>
            </a:r>
          </a:p>
          <a:p>
            <a:r>
              <a:rPr lang="en-US"/>
              <a:t>entirely </a:t>
            </a:r>
          </a:p>
          <a:p>
            <a:r>
              <a:rPr lang="en-US"/>
              <a:t>13:15 </a:t>
            </a:r>
          </a:p>
          <a:p>
            <a:r>
              <a:rPr lang="en-US"/>
              <a:t>after all in Stanley Meyer's defense </a:t>
            </a:r>
          </a:p>
          <a:p>
            <a:r>
              <a:rPr lang="en-US"/>
              <a:t>13:18 </a:t>
            </a:r>
          </a:p>
          <a:p>
            <a:r>
              <a:rPr lang="en-US"/>
              <a:t>there are many who witnessed Meyer's </a:t>
            </a:r>
          </a:p>
          <a:p>
            <a:r>
              <a:rPr lang="en-US"/>
              <a:t>13:20 </a:t>
            </a:r>
          </a:p>
          <a:p>
            <a:r>
              <a:rPr lang="en-US"/>
              <a:t>water powered car in action driving up </a:t>
            </a:r>
          </a:p>
          <a:p>
            <a:r>
              <a:rPr lang="en-US"/>
              <a:t>13:23 </a:t>
            </a:r>
          </a:p>
          <a:p>
            <a:r>
              <a:rPr lang="en-US"/>
              <a:t>and down along the streets and unless </a:t>
            </a:r>
          </a:p>
          <a:p>
            <a:r>
              <a:rPr lang="en-US"/>
              <a:t>13:26 </a:t>
            </a:r>
          </a:p>
          <a:p>
            <a:r>
              <a:rPr lang="en-US"/>
              <a:t>Stanley found a way to fool the people </a:t>
            </a:r>
          </a:p>
          <a:p>
            <a:r>
              <a:rPr lang="en-US"/>
              <a:t>13:28 </a:t>
            </a:r>
          </a:p>
          <a:p>
            <a:r>
              <a:rPr lang="en-US"/>
              <a:t>who came into close contact with this </a:t>
            </a:r>
          </a:p>
          <a:p>
            <a:r>
              <a:rPr lang="en-US"/>
              <a:t>13:30 </a:t>
            </a:r>
          </a:p>
          <a:p>
            <a:r>
              <a:rPr lang="en-US"/>
              <a:t>car the only option we are really left </a:t>
            </a:r>
          </a:p>
          <a:p>
            <a:r>
              <a:rPr lang="en-US"/>
              <a:t>13:33 </a:t>
            </a:r>
          </a:p>
          <a:p>
            <a:r>
              <a:rPr lang="en-US"/>
              <a:t>with is that Stanley Meyer's car really </a:t>
            </a:r>
          </a:p>
          <a:p>
            <a:r>
              <a:rPr lang="en-US"/>
              <a:t>13:36 </a:t>
            </a:r>
          </a:p>
          <a:p>
            <a:r>
              <a:rPr lang="en-US"/>
              <a:t>did work </a:t>
            </a:r>
          </a:p>
          <a:p>
            <a:r>
              <a:rPr lang="en-US"/>
              <a:t>13:37 </a:t>
            </a:r>
          </a:p>
          <a:p>
            <a:r>
              <a:rPr lang="en-US"/>
              <a:t>now the mysterious circumstances of </a:t>
            </a:r>
          </a:p>
          <a:p>
            <a:r>
              <a:rPr lang="en-US"/>
              <a:t>13:40 </a:t>
            </a:r>
          </a:p>
          <a:p>
            <a:r>
              <a:rPr lang="en-US"/>
              <a:t>Stanley Meyer's death is an intriguing </a:t>
            </a:r>
          </a:p>
          <a:p>
            <a:r>
              <a:rPr lang="en-US"/>
              <a:t>13:43 </a:t>
            </a:r>
          </a:p>
          <a:p>
            <a:r>
              <a:rPr lang="en-US"/>
              <a:t>story that left many questions </a:t>
            </a:r>
          </a:p>
          <a:p>
            <a:r>
              <a:rPr lang="en-US"/>
              <a:t>13:45 </a:t>
            </a:r>
          </a:p>
          <a:p>
            <a:r>
              <a:rPr lang="en-US"/>
              <a:t>unanswered but with many witnesses </a:t>
            </a:r>
          </a:p>
          <a:p>
            <a:r>
              <a:rPr lang="en-US"/>
              <a:t>13:47 </a:t>
            </a:r>
          </a:p>
          <a:p>
            <a:r>
              <a:rPr lang="en-US"/>
              <a:t>saying that there was in fact a real </a:t>
            </a:r>
          </a:p>
          <a:p>
            <a:r>
              <a:rPr lang="en-US"/>
              <a:t>13:50 </a:t>
            </a:r>
          </a:p>
          <a:p>
            <a:r>
              <a:rPr lang="en-US"/>
              <a:t>water powered car on the streets at one </a:t>
            </a:r>
          </a:p>
          <a:p>
            <a:r>
              <a:rPr lang="en-US"/>
              <a:t>13:53 </a:t>
            </a:r>
          </a:p>
          <a:p>
            <a:r>
              <a:rPr lang="en-US"/>
              <a:t>point hopefully sometime in the future </a:t>
            </a:r>
          </a:p>
          <a:p>
            <a:r>
              <a:rPr lang="en-US"/>
              <a:t>13:55 </a:t>
            </a:r>
          </a:p>
          <a:p>
            <a:r>
              <a:rPr lang="en-US"/>
              <a:t>the location of it will be revealed and </a:t>
            </a:r>
          </a:p>
          <a:p>
            <a:r>
              <a:rPr lang="en-US"/>
              <a:t>13:58 </a:t>
            </a:r>
          </a:p>
          <a:p>
            <a:r>
              <a:rPr lang="en-US"/>
              <a:t>we can take a look at what actually made </a:t>
            </a:r>
          </a:p>
          <a:p>
            <a:r>
              <a:rPr lang="en-US"/>
              <a:t>14:01 </a:t>
            </a:r>
          </a:p>
          <a:p>
            <a:r>
              <a:rPr lang="en-US"/>
              <a:t>it run underneath the hood </a:t>
            </a:r>
          </a:p>
          <a:p>
            <a:r>
              <a:rPr lang="en-US"/>
              <a:t>14:03 </a:t>
            </a:r>
          </a:p>
          <a:p>
            <a:r>
              <a:rPr lang="en-US"/>
              <a:t>but for now what actually happened to </a:t>
            </a:r>
          </a:p>
          <a:p>
            <a:r>
              <a:rPr lang="en-US"/>
              <a:t>14:06 </a:t>
            </a:r>
          </a:p>
          <a:p>
            <a:r>
              <a:rPr lang="en-US"/>
              <a:t>the man who invented the water powered </a:t>
            </a:r>
          </a:p>
          <a:p>
            <a:r>
              <a:rPr lang="en-US"/>
              <a:t>14:08 </a:t>
            </a:r>
          </a:p>
          <a:p>
            <a:r>
              <a:rPr lang="en-US"/>
              <a:t>car </a:t>
            </a:r>
          </a:p>
          <a:p>
            <a:r>
              <a:rPr lang="en-US"/>
              <a:t>14:09 </a:t>
            </a:r>
          </a:p>
          <a:p>
            <a:r>
              <a:rPr lang="en-US"/>
              <a:t>well I'll leave that for you to decide </a:t>
            </a:r>
          </a:p>
          <a:p>
            <a:r>
              <a:rPr lang="en-US"/>
              <a:t>14:21 </a:t>
            </a:r>
          </a:p>
          <a:p>
            <a:r>
              <a:rPr lang="en-US"/>
              <a:t>[Music] </a:t>
            </a:r>
          </a:p>
          <a:p>
            <a:r>
              <a:rPr lang="en-US" b="1">
                <a:hlinkClick r:id="rId4"/>
              </a:rPr>
              <a:t>Lepanto 157</a:t>
            </a:r>
            <a:endParaRPr lang="en-US" b="1"/>
          </a:p>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40</a:t>
            </a:fld>
            <a:endParaRPr lang="en-GB"/>
          </a:p>
        </p:txBody>
      </p:sp>
    </p:spTree>
    <p:extLst>
      <p:ext uri="{BB962C8B-B14F-4D97-AF65-F5344CB8AC3E}">
        <p14:creationId xmlns:p14="http://schemas.microsoft.com/office/powerpoint/2010/main" val="3907745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7:53</a:t>
            </a:r>
            <a:r>
              <a:rPr lang="en-US">
                <a:effectLst/>
                <a:latin typeface="Lucida Grande" panose="020B0600040502020204" pitchFamily="34" charset="0"/>
              </a:rPr>
              <a:t>    [[</a:t>
            </a:r>
            <a:r>
              <a:rPr lang="en-US" baseline="30000">
                <a:effectLst/>
                <a:latin typeface="Lucida Grande" panose="020B0600040502020204" pitchFamily="34" charset="0"/>
              </a:rPr>
              <a:t>a</a:t>
            </a:r>
            <a:r>
              <a:rPr lang="en-US">
                <a:effectLst/>
                <a:latin typeface="Lucida Grande" panose="020B0600040502020204" pitchFamily="34" charset="0"/>
              </a:rPr>
              <a:t>Then the meeting broke up, and everybody went home.</a:t>
            </a:r>
          </a:p>
          <a:p>
            <a:endParaRPr lang="en-US">
              <a:effectLst/>
              <a:latin typeface="Lucida Grande" panose="020B0600040502020204" pitchFamily="34" charset="0"/>
            </a:endParaRPr>
          </a:p>
          <a:p>
            <a:r>
              <a:rPr lang="en-US">
                <a:effectLst/>
                <a:latin typeface="Lucida Grande" panose="020B0600040502020204" pitchFamily="34" charset="0"/>
              </a:rPr>
              <a:t>A Woman Caught in Adultery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a:t>
            </a:r>
            <a:r>
              <a:rPr lang="en-US">
                <a:effectLst/>
                <a:latin typeface="Lucida Grande" panose="020B0600040502020204" pitchFamily="34" charset="0"/>
              </a:rPr>
              <a:t>    Jesus returned to the Mount of Olives,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early the next morning he was back again at the Temple. A crowd soon gathered, and he sat down and taught them.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a:t>
            </a:r>
            <a:r>
              <a:rPr lang="en-US">
                <a:effectLst/>
                <a:latin typeface="Lucida Grande" panose="020B0600040502020204" pitchFamily="34" charset="0"/>
              </a:rPr>
              <a:t>    “Teacher,” they said to Jesus, “this woman was caught in the act of adultery.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 law of Moses says to stone her. What do you say?”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8:6</a:t>
            </a:r>
            <a:r>
              <a:rPr lang="en-US">
                <a:effectLst/>
                <a:latin typeface="Lucida Grande" panose="020B0600040502020204" pitchFamily="34" charset="0"/>
              </a:rPr>
              <a:t>    They were trying to trap him into saying something they could use against him, but Jesus stooped down and wrote in the dust with his finger.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They kept demanding an answer, so he stood up again and said, </a:t>
            </a:r>
            <a:r>
              <a:rPr lang="en-US">
                <a:solidFill>
                  <a:srgbClr val="FF2500"/>
                </a:solidFill>
                <a:effectLst/>
                <a:latin typeface="Lucida Grande" panose="020B0600040502020204" pitchFamily="34" charset="0"/>
              </a:rPr>
              <a:t>“All right, but let the one who has never sinned throw the first stone!”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stooped down again and wrote in the dust.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8:9</a:t>
            </a:r>
            <a:r>
              <a:rPr lang="en-US">
                <a:effectLst/>
                <a:latin typeface="Lucida Grande" panose="020B0600040502020204" pitchFamily="34" charset="0"/>
              </a:rPr>
              <a:t>    When the accusers heard this, they slipped away one by one, beginning with the oldest, until only Jesus was left in the middle of the crowd with the woman.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Then Jesus stood up again and said to the woman, </a:t>
            </a:r>
            <a:r>
              <a:rPr lang="en-US">
                <a:solidFill>
                  <a:srgbClr val="FF2500"/>
                </a:solidFill>
                <a:effectLst/>
                <a:latin typeface="Lucida Grande" panose="020B0600040502020204" pitchFamily="34" charset="0"/>
              </a:rPr>
              <a:t>“Where are your accusers? Didn’t even one of them condemn you?”</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8:11</a:t>
            </a:r>
            <a:r>
              <a:rPr lang="en-US">
                <a:effectLst/>
                <a:latin typeface="Lucida Grande" panose="020B0600040502020204" pitchFamily="34" charset="0"/>
              </a:rPr>
              <a:t>    “No, Lord,” she said.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And Jesus said, </a:t>
            </a:r>
            <a:r>
              <a:rPr lang="en-US">
                <a:solidFill>
                  <a:srgbClr val="FF2500"/>
                </a:solidFill>
                <a:effectLst/>
                <a:latin typeface="Lucida Grande" panose="020B0600040502020204" pitchFamily="34" charset="0"/>
              </a:rPr>
              <a:t>“Neither do I. Go and sin no more.”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pPr/>
              <a:t>47</a:t>
            </a:fld>
            <a:endParaRPr lang="en-GB"/>
          </a:p>
        </p:txBody>
      </p:sp>
    </p:spTree>
    <p:extLst>
      <p:ext uri="{BB962C8B-B14F-4D97-AF65-F5344CB8AC3E}">
        <p14:creationId xmlns:p14="http://schemas.microsoft.com/office/powerpoint/2010/main" val="2300954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0200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5057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76187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05127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6312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4580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0395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8825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9943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were surprised when they heard him. “How does he know so much when he hasn’t been trained?” they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7:16</a:t>
            </a:r>
            <a:r>
              <a:rPr lang="en-US">
                <a:solidFill>
                  <a:srgbClr val="000000"/>
                </a:solidFill>
                <a:effectLst/>
                <a:latin typeface="Lucida Grande" panose="020B0600040502020204" pitchFamily="34" charset="0"/>
              </a:rPr>
              <a:t>    So Jesus told them, </a:t>
            </a:r>
            <a:r>
              <a:rPr lang="en-US">
                <a:solidFill>
                  <a:srgbClr val="FF2500"/>
                </a:solidFill>
                <a:effectLst/>
                <a:latin typeface="Lucida Grande" panose="020B0600040502020204" pitchFamily="34" charset="0"/>
              </a:rPr>
              <a:t>“My message is not my own; it comes from God who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Anyone who wants to do the will of God will know whether my teaching is from God or is merely my own.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Moses gave you the law, but none of you obeys it! In fact, you are trying to kill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7:20</a:t>
            </a:r>
            <a:r>
              <a:rPr lang="en-US">
                <a:effectLst/>
                <a:latin typeface="Lucida Grande" panose="020B0600040502020204" pitchFamily="34" charset="0"/>
              </a:rPr>
              <a:t>    The crowd replied, “You’re demon possessed! Who’s trying to kill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7:21</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did one miracle on the Sabbath, and you were amazed.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beneath the surface so you can judge correctly.”</a:t>
            </a:r>
          </a:p>
          <a:p>
            <a:endParaRPr lang="en-US">
              <a:effectLst/>
              <a:latin typeface="Lucida Grande" panose="020B0600040502020204" pitchFamily="34" charset="0"/>
            </a:endParaRPr>
          </a:p>
          <a:p>
            <a:r>
              <a:rPr lang="en-US">
                <a:effectLst/>
                <a:latin typeface="Lucida Grande" panose="020B0600040502020204" pitchFamily="34" charset="0"/>
              </a:rPr>
              <a:t>Is Jesus the Messiah?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7:25</a:t>
            </a:r>
            <a:r>
              <a:rPr lang="en-US">
                <a:effectLst/>
                <a:latin typeface="Lucida Grande" panose="020B0600040502020204" pitchFamily="34" charset="0"/>
              </a:rPr>
              <a:t>    Some of the people who lived in Jerusalem started to ask each other, “Isn’t this the man they are trying to kill?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But here he is, speaking in public, and they say nothing to him. Could our leaders possibly believe that he is the Messiah?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But how could he be? For we know where this man comes from. When the Messiah comes, he will simply appear; no one will know where he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a:t>
            </a:r>
          </a:p>
          <a:p>
            <a:endParaRPr lang="en-US">
              <a:effectLst/>
              <a:latin typeface="Lucida Grande" panose="020B0600040502020204" pitchFamily="34" charset="0"/>
            </a:endParaRPr>
          </a:p>
          <a:p>
            <a:r>
              <a:rPr lang="en-US">
                <a:effectLst/>
                <a:latin typeface="Lucida Grande" panose="020B0600040502020204" pitchFamily="34" charset="0"/>
              </a:rPr>
              <a:t>Jesus Promises Living Water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Division and Unbelief</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5</a:t>
            </a:fld>
            <a:endParaRPr lang="en-GB"/>
          </a:p>
        </p:txBody>
      </p:sp>
    </p:spTree>
    <p:extLst>
      <p:ext uri="{BB962C8B-B14F-4D97-AF65-F5344CB8AC3E}">
        <p14:creationId xmlns:p14="http://schemas.microsoft.com/office/powerpoint/2010/main" val="39457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78908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0927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44001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Wiersbe notes, “Is the story of the woman taken in adultery a part of Scripture? If it is, where does it belong in the Gospel record? John 7:53–8:11 is not found in some of the ancient manuscripts; where it is found, it is not always in this location in John’s Gospel</a:t>
            </a:r>
            <a:r>
              <a:rPr lang="en-US" altLang="en-US" b="1">
                <a:latin typeface="Arial" panose="020B0604020202020204" pitchFamily="34" charset="0"/>
                <a:ea typeface="ＭＳ Ｐゴシック" panose="020B0600070205080204" pitchFamily="34" charset="-128"/>
              </a:rPr>
              <a:t>. Most scholars seem to agree that the passage is a part of inspired Scripture</a:t>
            </a:r>
            <a:r>
              <a:rPr lang="en-US" altLang="en-US">
                <a:latin typeface="Arial" panose="020B0604020202020204" pitchFamily="34" charset="0"/>
                <a:ea typeface="ＭＳ Ｐゴシック" panose="020B0600070205080204" pitchFamily="34" charset="-128"/>
              </a:rPr>
              <a:t> (“a fragment of authentic Gospel material,” says Dr. F.F. Bruce) regardless of where it is placed. </a:t>
            </a:r>
          </a:p>
          <a:p>
            <a:r>
              <a:rPr lang="en-US" altLang="en-US">
                <a:latin typeface="Arial" panose="020B0604020202020204" pitchFamily="34" charset="0"/>
                <a:ea typeface="ＭＳ Ｐゴシック" panose="020B0600070205080204" pitchFamily="34" charset="-128"/>
              </a:rPr>
              <a:t>“To many of us, the story fits right here</a:t>
            </a:r>
            <a:r>
              <a:rPr lang="en-US" altLang="en-US" b="1">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a:latin typeface="Arial" panose="020B0604020202020204" pitchFamily="34" charset="0"/>
                <a:ea typeface="ＭＳ Ｐゴシック" panose="020B0600070205080204" pitchFamily="34" charset="-128"/>
              </a:rPr>
              <a:t> Our Lord’s declaration on His being the Light of the world (John 8:12) certainly fits, and so do His words about true and false judgment (John 8:15–16, 26). The repeated phrase “die in your sins” (John 8:21, 24) would clearly relate to the judgment of the woman; and the fact that the chapter ends with an attempt to stone Jesus shows a perfect parallel to the opening story.</a:t>
            </a:r>
            <a:r>
              <a:rPr lang="en-US" altLang="en-US" b="1">
                <a:latin typeface="Arial" panose="020B0604020202020204" pitchFamily="34" charset="0"/>
                <a:ea typeface="ＭＳ Ｐゴシック" panose="020B0600070205080204" pitchFamily="34" charset="-128"/>
              </a:rPr>
              <a:t> The transition from John 7:52 to 8:12 would be too abrupt without a transitional section</a:t>
            </a:r>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Warren W. Wiersbe,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0">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(or majority text since they copied so many of them), the city of Constantinople became the capital of the Eastern Orthodox church with its Byzantine manuscripts, and a large community of Christians gathered in Alexandria, Egypt.  These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algn="r" defTabSz="914400" rtl="1" eaLnBrk="1" latinLnBrk="0" hangingPunct="1"/>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Show mercy to the repentant—maybe, but we don’t see her repent!</a:t>
            </a:r>
          </a:p>
          <a:p>
            <a:r>
              <a:rPr lang="en-US" altLang="en-US">
                <a:latin typeface="Arial" panose="020B0604020202020204" pitchFamily="34" charset="0"/>
                <a:ea typeface="ＭＳ Ｐゴシック" panose="020B0600070205080204" pitchFamily="34" charset="-128"/>
              </a:rPr>
              <a:t>Don't let people trap you!</a:t>
            </a:r>
          </a:p>
          <a:p>
            <a:r>
              <a:rPr lang="en-US" altLang="en-US">
                <a:latin typeface="Arial" panose="020B0604020202020204" pitchFamily="34" charset="0"/>
                <a:ea typeface="ＭＳ Ｐゴシック" panose="020B0600070205080204" pitchFamily="34" charset="-128"/>
              </a:rPr>
              <a:t>Be smarter when you commit adultery so you don’t get caught!</a:t>
            </a:r>
          </a:p>
          <a:p>
            <a:r>
              <a:rPr lang="en-US" altLang="en-US">
                <a:latin typeface="Arial" panose="020B0604020202020204" pitchFamily="34" charset="0"/>
                <a:ea typeface="ＭＳ Ｐゴシック" panose="020B0600070205080204" pitchFamily="34" charset="-128"/>
              </a:rPr>
              <a:t>Jesus didn’t really follow the Law?  Hmmm…</a:t>
            </a:r>
          </a:p>
          <a:p>
            <a:r>
              <a:rPr lang="en-US" altLang="en-US">
                <a:latin typeface="Arial" panose="020B0604020202020204" pitchFamily="34" charset="0"/>
                <a:ea typeface="ＭＳ Ｐゴシック" panose="020B0600070205080204" pitchFamily="34" charset="-128"/>
              </a:rPr>
              <a:t>Forgive people before they repent—that's what Jesus does!</a:t>
            </a:r>
          </a:p>
          <a:p>
            <a:r>
              <a:rPr lang="en-US" altLang="en-US">
                <a:latin typeface="Arial" panose="020B0604020202020204" pitchFamily="34" charset="0"/>
                <a:ea typeface="ＭＳ Ｐゴシック" panose="020B0600070205080204" pitchFamily="34" charset="-128"/>
              </a:rPr>
              <a:t>Don’t be too quick to throw stones?</a:t>
            </a:r>
          </a:p>
          <a:p>
            <a:r>
              <a:rPr lang="en-US" altLang="en-US">
                <a:latin typeface="Arial" panose="020B0604020202020204" pitchFamily="34" charset="0"/>
                <a:ea typeface="ＭＳ Ｐゴシック" panose="020B0600070205080204" pitchFamily="34" charset="-128"/>
              </a:rPr>
              <a:t>God isn’t serious about sin after all?</a:t>
            </a:r>
          </a:p>
          <a:p>
            <a:endParaRPr lang="en-US" altLang="en-US">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 were surprised when they heard him. “How does he know so much when he hasn’t been trained?” they asked.</a:t>
            </a: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6</a:t>
            </a:fld>
            <a:endParaRPr lang="en-GB"/>
          </a:p>
        </p:txBody>
      </p:sp>
    </p:spTree>
    <p:extLst>
      <p:ext uri="{BB962C8B-B14F-4D97-AF65-F5344CB8AC3E}">
        <p14:creationId xmlns:p14="http://schemas.microsoft.com/office/powerpoint/2010/main" val="512782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Does anyone prefer darkness over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r>
              <a:rPr lang="en-US">
                <a:effectLst/>
                <a:latin typeface="Lucida Grande" panose="020B0600040502020204" pitchFamily="34" charset="0"/>
              </a:rPr>
              <a:t>Jesus,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8:12</a:t>
            </a:r>
            <a:r>
              <a:rPr lang="en-US">
                <a:solidFill>
                  <a:srgbClr val="000000"/>
                </a:solidFill>
                <a:effectLst/>
                <a:latin typeface="Lucida Grande" panose="020B0600040502020204" pitchFamily="34" charset="0"/>
              </a:rPr>
              <a:t>    Jesus spoke to the people once more and said, </a:t>
            </a:r>
            <a:r>
              <a:rPr lang="en-US">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8:13</a:t>
            </a:r>
            <a:r>
              <a:rPr lang="en-US">
                <a:effectLst/>
                <a:latin typeface="Lucida Grande" panose="020B0600040502020204" pitchFamily="34" charset="0"/>
              </a:rPr>
              <a:t>    The Pharisees replied, “You are making those claims about yourself! Such testimony is not valid.”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8:14</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“These claims are valid even though I make them about myself. For I know where I came from and where I am going, but you don’t know this about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You judge me by human standards, but I do not judge anyone.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And if I did, my judgment would be correct in every respect because I am not alone. The Father</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who sent me is with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Your own law says that if two people agree about something, their witness is accepted as fact.</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I am one witness, and my Father who sent me is the other.”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8:19</a:t>
            </a:r>
            <a:r>
              <a:rPr lang="en-US">
                <a:effectLst/>
                <a:latin typeface="Lucida Grande" panose="020B0600040502020204" pitchFamily="34" charset="0"/>
              </a:rPr>
              <a:t>    “Where is your father?” they asked.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answered, </a:t>
            </a:r>
            <a:r>
              <a:rPr lang="en-US">
                <a:solidFill>
                  <a:srgbClr val="FF2500"/>
                </a:solidFill>
                <a:effectLst/>
                <a:latin typeface="Lucida Grande" panose="020B0600040502020204" pitchFamily="34" charset="0"/>
              </a:rPr>
              <a:t>“Since you don’t know who I am, you don’t know who my Father is. If you knew me, you would also know my Father.”</a:t>
            </a:r>
          </a:p>
          <a:p>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Jesus made these statements while he was teaching in the section of the Temple known as the Treasury. But he was not arrested, because his time</a:t>
            </a:r>
            <a:r>
              <a:rPr lang="en-US" baseline="30000">
                <a:effectLst/>
                <a:latin typeface="Lucida Grande" panose="020B0600040502020204" pitchFamily="34" charset="0"/>
              </a:rPr>
              <a:t>a</a:t>
            </a:r>
            <a:r>
              <a:rPr lang="en-US">
                <a:effectLst/>
                <a:latin typeface="Lucida Grande" panose="020B0600040502020204" pitchFamily="34" charset="0"/>
              </a:rPr>
              <a:t> had not yet come.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73</a:t>
            </a:fld>
            <a:endParaRPr lang="en-GB"/>
          </a:p>
        </p:txBody>
      </p:sp>
    </p:spTree>
    <p:extLst>
      <p:ext uri="{BB962C8B-B14F-4D97-AF65-F5344CB8AC3E}">
        <p14:creationId xmlns:p14="http://schemas.microsoft.com/office/powerpoint/2010/main" val="3044039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Christian lawyer in Pakistan named Edwin Paul lived in the light.  He gave legal counsel to a Christian taxi driver who bought a taxi for about $2000, but then the Taliban-associated lenders discovered he was a Christian, so they demanded $12,000 instead!  After Edwin brought the case to the police, the lenders murdered him in his home on September 28, 2010—just three weeks ago along with his wife Ruby and their five children. His murderers obviously could not see that Edwin lived in the light—and they were in darkness.</a:t>
            </a:r>
            <a:endParaRPr lang="en-US"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76</a:t>
            </a:fld>
            <a:endParaRPr lang="en-GB"/>
          </a:p>
        </p:txBody>
      </p:sp>
    </p:spTree>
    <p:extLst>
      <p:ext uri="{BB962C8B-B14F-4D97-AF65-F5344CB8AC3E}">
        <p14:creationId xmlns:p14="http://schemas.microsoft.com/office/powerpoint/2010/main" val="786239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67E8A2A-31CB-49ED-A119-91218AFF93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8F8875-D060-4B75-A3E2-9A1D71D655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BF1DFFC9-EF80-4F79-BBDB-0A3B6474DC74}"/>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8090A666-679B-4C7B-9361-175F63DCF81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Scripture is very clear that Jesus is God.  Christians have always believed this key doctrine called the deity of Christ.</a:t>
            </a:r>
          </a:p>
        </p:txBody>
      </p:sp>
    </p:spTree>
    <p:extLst>
      <p:ext uri="{BB962C8B-B14F-4D97-AF65-F5344CB8AC3E}">
        <p14:creationId xmlns:p14="http://schemas.microsoft.com/office/powerpoint/2010/main" val="2316842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8:39</a:t>
            </a:r>
            <a:r>
              <a:rPr lang="en-US">
                <a:effectLst/>
                <a:latin typeface="Lucida Grande" panose="020B0600040502020204" pitchFamily="34" charset="0"/>
              </a:rPr>
              <a:t>    “Our father is Abraham!” they declared. </a:t>
            </a:r>
          </a:p>
          <a:p>
            <a:endParaRPr lang="en-US">
              <a:effectLst/>
              <a:latin typeface="Lucida Grande" panose="020B0600040502020204" pitchFamily="34" charset="0"/>
            </a:endParaRPr>
          </a:p>
          <a:p>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“for if you were really the children of Abraham, you would follow his example.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Instead, you are trying to kill me because I told you the truth, which I heard from God. Abraham never did such a 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No, you are imitating your real father.”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They replied, “We aren’t illegitimate children! God himself is our true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8:42</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“If God were your Father, you would love me, because I have come to you from God. I am not here on my own, but he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Why can’t you understand what I am saying? It’s because you can’t even hear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For you are the children of your father the devil, and you love to do the evil things he does. He was a murderer from the beginning. He has always hated the truth, because there is no truth in him. When he lies, it is consistent with his character; for he is a liar and the father of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So when I tell the truth, you just naturally don’t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Which of you can truthfully accuse me of sin? And since I am telling you the truth, why don’t you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Anyone who belongs to God listens gladly to the words of God. But you don’t listen because you don’t belong to God.”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8:48</a:t>
            </a:r>
            <a:r>
              <a:rPr lang="en-US">
                <a:effectLst/>
                <a:latin typeface="Lucida Grande" panose="020B0600040502020204" pitchFamily="34" charset="0"/>
              </a:rPr>
              <a:t>    The people retorted, “You Samaritan devil! Didn’t we say all along that you were possessed by a demon?”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“I have no demon in me. For I honor my Father—and you dishonor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And though I have no wish to glorify myself, God is going to glorify me. He is the true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I tell you the truth, anyone who obeys my teaching will never die!”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8:52</a:t>
            </a:r>
            <a:r>
              <a:rPr lang="en-US">
                <a:effectLst/>
                <a:latin typeface="Lucida Grande" panose="020B0600040502020204" pitchFamily="34" charset="0"/>
              </a:rPr>
              <a:t>    The people said, “Now we know you are possessed by a demon. Even Abraham and the prophets died, but you say, ‘Anyone who obeys my teaching will never die!’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Are you greater than our father Abraham? He died, and so did the prophets. Who do you think you are?”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8:54</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“If I want glory for myself, it doesn’t count. But it is my Father who will glorify me. You say, ‘He is our God,’</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but you don’t even know him. I know him. If I said otherwise, I would be as great a liar as you! But I do know him and obey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Your father Abraham rejoiced as he looked forward to my coming. He saw it and was glad.”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8:57</a:t>
            </a:r>
            <a:r>
              <a:rPr lang="en-US">
                <a:effectLst/>
                <a:latin typeface="Lucida Grande" panose="020B0600040502020204" pitchFamily="34" charset="0"/>
              </a:rPr>
              <a:t>    The people said, “You aren’t even fifty years old. How can you say you have seen Abraham?</a:t>
            </a:r>
            <a:r>
              <a:rPr lang="en-US" baseline="30000">
                <a:effectLst/>
                <a:latin typeface="Lucida Grande" panose="020B0600040502020204" pitchFamily="34" charset="0"/>
              </a:rPr>
              <a:t>a</a:t>
            </a:r>
            <a:r>
              <a:rPr lang="en-US">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8:58</a:t>
            </a:r>
            <a:r>
              <a:rPr lang="en-US">
                <a:effectLst/>
                <a:latin typeface="Lucida Grande" panose="020B0600040502020204" pitchFamily="34" charset="0"/>
              </a:rPr>
              <a:t>    Jesus answered, </a:t>
            </a:r>
            <a:r>
              <a:rPr lang="en-US">
                <a:solidFill>
                  <a:srgbClr val="FF2500"/>
                </a:solidFill>
                <a:effectLst/>
                <a:latin typeface="Lucida Grande" panose="020B0600040502020204" pitchFamily="34" charset="0"/>
              </a:rPr>
              <a:t>“I tell you the truth, before Abraham was even born, I AM!</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At that point they picked up stones to throw at him. But Jesus was hidden from them and left the Temple.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89</a:t>
            </a:fld>
            <a:endParaRPr lang="en-GB"/>
          </a:p>
        </p:txBody>
      </p:sp>
    </p:spTree>
    <p:extLst>
      <p:ext uri="{BB962C8B-B14F-4D97-AF65-F5344CB8AC3E}">
        <p14:creationId xmlns:p14="http://schemas.microsoft.com/office/powerpoint/2010/main" val="909427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90</a:t>
            </a:fld>
            <a:endParaRPr lang="en-GB"/>
          </a:p>
        </p:txBody>
      </p:sp>
    </p:spTree>
    <p:extLst>
      <p:ext uri="{BB962C8B-B14F-4D97-AF65-F5344CB8AC3E}">
        <p14:creationId xmlns:p14="http://schemas.microsoft.com/office/powerpoint/2010/main" val="272519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Jesus—or at least one of the most recent depictions of him by bone specialists who studied first-century skeletons.</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8</a:t>
            </a:fld>
            <a:endParaRPr lang="en-GB"/>
          </a:p>
        </p:txBody>
      </p:sp>
    </p:spTree>
    <p:extLst>
      <p:ext uri="{BB962C8B-B14F-4D97-AF65-F5344CB8AC3E}">
        <p14:creationId xmlns:p14="http://schemas.microsoft.com/office/powerpoint/2010/main" val="3574567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7246825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4AF44-741C-0B57-2586-25444AB74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4FA77-5FC2-93F7-4521-B4DE3EE0A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B4EA0-AB6D-A1C2-8A30-DC4C226FA939}"/>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4A282D99-A08F-5BEA-4BEB-4E76FFE0EDD4}"/>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006354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372CD-9620-F9B7-AB84-DDDF144DA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DDAF9-0A62-89E8-4F38-CB8109ECF4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D8431-8C64-3E56-F93B-FA2B6C0B8FF6}"/>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4DD3023F-1B13-A287-EFD8-E6D789A4F0C3}"/>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5342765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DEAA6-EDC9-5AAB-D54D-A6D3ABB32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C6C95-4C7A-B711-5266-EEF069BBE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5D07D0-80AF-5D6D-3CCA-3543708B94C7}"/>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8040F328-14A5-A06A-4B6C-679ABDB23DC3}"/>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190281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53E13-E4F8-6CAC-7760-6949E55E0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0CC79-B3AD-FA97-8853-B39971648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D0B1E-5B03-215C-D0A0-937A8BA39EE8}"/>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649D57E3-67DB-832C-590A-4CA8366D552F}"/>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163587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81434-A1BA-5833-C0B3-3585426D3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B955D-A6F4-D56A-189E-AB349EB1E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DF702-C0C8-C6FA-420B-5968475E3F1F}"/>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15FBAE23-818D-7B05-CC67-89E9E58C1406}"/>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9988707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0CE51-A4D4-9D13-AFBE-3A3FD4599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66932-53DB-9237-4B9D-F81ED7E0A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BABC6-53FD-1C24-DF6B-F00F319EE2D8}"/>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9B805023-C6A6-204C-7D5E-37611EF9F748}"/>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2341353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الحرية</a:t>
            </a:r>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108</a:t>
            </a:fld>
            <a:endParaRPr lang="en-GB"/>
          </a:p>
        </p:txBody>
      </p:sp>
    </p:spTree>
    <p:extLst>
      <p:ext uri="{BB962C8B-B14F-4D97-AF65-F5344CB8AC3E}">
        <p14:creationId xmlns:p14="http://schemas.microsoft.com/office/powerpoint/2010/main" val="283342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112</a:t>
            </a:fld>
            <a:endParaRPr lang="en-GB"/>
          </a:p>
        </p:txBody>
      </p:sp>
    </p:spTree>
    <p:extLst>
      <p:ext uri="{BB962C8B-B14F-4D97-AF65-F5344CB8AC3E}">
        <p14:creationId xmlns:p14="http://schemas.microsoft.com/office/powerpoint/2010/main" val="29723898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[Moody’s mistake and the Great Chicago Fire by Charles R. Swindoll, "Following Christ…The Man of God," 32]</a:t>
            </a:r>
          </a:p>
          <a:p>
            <a:r>
              <a:rPr lang="en-US"/>
              <a:t>“Dwight L. Moody, by his own admission, made a mistake on the eighth of October 1871—a mistake he determined never to repeat.</a:t>
            </a:r>
          </a:p>
          <a:p>
            <a:r>
              <a:rPr lang="en-US"/>
              <a:t>He had been preaching in the city of Chicago.  That particular night drew his largest audience yet.  His message was, ‘What will you do then with Jesus who is called the Christ?’</a:t>
            </a:r>
          </a:p>
          <a:p>
            <a:r>
              <a:rPr lang="en-US"/>
              <a:t>By the end of the service, he was tired.  He concluded his message with a presentation of the gospel and a concluding statement: ‘Now I give you a week to think that over.  And when we come together again, you will have the opportunity to respond.’</a:t>
            </a:r>
          </a:p>
          <a:p>
            <a:r>
              <a:rPr lang="en-US"/>
              <a:t>A soloist began to sing.  But before the final note, the music was drowned out by clanging bells and wailing sirens screaming through the streets.  The great Chicago Fire was blazing.  In the ashen aftermath, hundreds were dead, and over a hundred thousand were homeless.</a:t>
            </a:r>
          </a:p>
          <a:p>
            <a:r>
              <a:rPr lang="en-US"/>
              <a:t>Without a doubt, some who heard Moody’s message had died in the fire.  He reflected remorsefully that he would have given this right arm before he would ever give an audience another week to think over the message of the gospel.</a:t>
            </a:r>
          </a:p>
          <a:p>
            <a:r>
              <a:rPr lang="en-US"/>
              <a:t>If you were a victim of a fire like that, would you know with certainty whether you would spend eternity with Christ in heaven?  Not hope or wish or pray that you would go there—but know?”</a:t>
            </a:r>
          </a:p>
        </p:txBody>
      </p:sp>
      <p:sp>
        <p:nvSpPr>
          <p:cNvPr id="4" name="Slide Number Placeholder 3"/>
          <p:cNvSpPr>
            <a:spLocks noGrp="1"/>
          </p:cNvSpPr>
          <p:nvPr>
            <p:ph type="sldNum" sz="quarter" idx="5"/>
          </p:nvPr>
        </p:nvSpPr>
        <p:spPr/>
        <p:txBody>
          <a:bodyPr/>
          <a:lstStyle/>
          <a:p>
            <a:fld id="{DF78E62C-A091-49C7-B4DF-2F8432CFE4E6}" type="slidenum">
              <a:rPr lang="en-GB" smtClean="0"/>
              <a:pPr/>
              <a:t>122</a:t>
            </a:fld>
            <a:endParaRPr lang="en-GB"/>
          </a:p>
        </p:txBody>
      </p:sp>
    </p:spTree>
    <p:extLst>
      <p:ext uri="{BB962C8B-B14F-4D97-AF65-F5344CB8AC3E}">
        <p14:creationId xmlns:p14="http://schemas.microsoft.com/office/powerpoint/2010/main" val="3928355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us think Jesus is not very cool—so we make him out to be according to our preferences.</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9</a:t>
            </a:fld>
            <a:endParaRPr lang="en-GB"/>
          </a:p>
        </p:txBody>
      </p:sp>
    </p:spTree>
    <p:extLst>
      <p:ext uri="{BB962C8B-B14F-4D97-AF65-F5344CB8AC3E}">
        <p14:creationId xmlns:p14="http://schemas.microsoft.com/office/powerpoint/2010/main" val="31517495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Heals a Man Born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a:t>
            </a:r>
            <a:r>
              <a:rPr lang="en-US">
                <a:effectLst/>
                <a:latin typeface="Lucida Grande" panose="020B0600040502020204" pitchFamily="34" charset="0"/>
              </a:rPr>
              <a:t>    As Jesus was walking along, he saw a man who had been blind from birth.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“Rabbi,” his disciples asked him, “why was this man born blind? Was it because of his own sins or his parents’ sins?”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“It was not because of his sins or his parents’ sins,”</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“This happened so the power of God could be seen in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We must quickly carry out the tasks assigned us by the one who sent us. The night is coming, and then no one can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while I am here in the world, I am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9:6</a:t>
            </a:r>
            <a:r>
              <a:rPr lang="en-US">
                <a:effectLst/>
                <a:latin typeface="Lucida Grande" panose="020B0600040502020204" pitchFamily="34" charset="0"/>
              </a:rPr>
              <a:t>    Then he spit on the ground, made mud with the saliva, and spread the mud over the blind man’s eyes.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He told him, </a:t>
            </a:r>
            <a:r>
              <a:rPr lang="en-US">
                <a:solidFill>
                  <a:srgbClr val="FF2500"/>
                </a:solidFill>
                <a:effectLst/>
                <a:latin typeface="Lucida Grande" panose="020B0600040502020204" pitchFamily="34" charset="0"/>
              </a:rPr>
              <a:t>“Go wash yourself in the pool of Siloam”</a:t>
            </a:r>
            <a:r>
              <a:rPr lang="en-US">
                <a:effectLst/>
                <a:latin typeface="Lucida Grande" panose="020B0600040502020204" pitchFamily="34" charset="0"/>
              </a:rPr>
              <a:t> (Siloam means “sent”). So the man went and washed and came back seeing!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9:8</a:t>
            </a:r>
            <a:r>
              <a:rPr lang="en-US">
                <a:effectLst/>
                <a:latin typeface="Lucida Grande" panose="020B0600040502020204" pitchFamily="34" charset="0"/>
              </a:rPr>
              <a:t>    His neighbors and others who knew him as a blind beggar asked each other, “Isn’t this the man who used to sit and beg?”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Some said he was, and others said, “No, he just looks like him!” </a:t>
            </a:r>
          </a:p>
          <a:p>
            <a:endParaRPr lang="en-US">
              <a:effectLst/>
              <a:latin typeface="Lucida Grande" panose="020B0600040502020204" pitchFamily="34" charset="0"/>
            </a:endParaRPr>
          </a:p>
          <a:p>
            <a:r>
              <a:rPr lang="en-US">
                <a:effectLst/>
                <a:latin typeface="Lucida Grande" panose="020B0600040502020204" pitchFamily="34" charset="0"/>
              </a:rPr>
              <a:t>But the beggar kept saying, “Yes, I am the same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9:10</a:t>
            </a:r>
            <a:r>
              <a:rPr lang="en-US">
                <a:effectLst/>
                <a:latin typeface="Lucida Grande" panose="020B0600040502020204" pitchFamily="34" charset="0"/>
              </a:rPr>
              <a:t>    They asked, “Who healed you? What happened?”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9:11</a:t>
            </a:r>
            <a:r>
              <a:rPr lang="en-US">
                <a:effectLst/>
                <a:latin typeface="Lucida Grande" panose="020B0600040502020204" pitchFamily="34" charset="0"/>
              </a:rPr>
              <a:t>    He told them, “The man they call Jesus made mud and spread it over my eyes and told me, ‘Go to the pool of Siloam and wash yourself.’ So I went and washed,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9:12</a:t>
            </a:r>
            <a:r>
              <a:rPr lang="en-US">
                <a:effectLst/>
                <a:latin typeface="Lucida Grande" panose="020B0600040502020204" pitchFamily="34" charset="0"/>
              </a:rPr>
              <a:t>    “Where is he now?” they asked. </a:t>
            </a:r>
          </a:p>
          <a:p>
            <a:endParaRPr lang="en-US">
              <a:effectLst/>
              <a:latin typeface="Lucida Grande" panose="020B0600040502020204" pitchFamily="34" charset="0"/>
            </a:endParaRPr>
          </a:p>
          <a:p>
            <a:r>
              <a:rPr lang="en-US">
                <a:effectLst/>
                <a:latin typeface="Lucida Grande" panose="020B0600040502020204" pitchFamily="34" charset="0"/>
              </a:rPr>
              <a:t>“I don’t know,” he replied.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9:13</a:t>
            </a:r>
            <a:r>
              <a:rPr lang="en-US">
                <a:effectLst/>
                <a:latin typeface="Lucida Grande" panose="020B0600040502020204" pitchFamily="34" charset="0"/>
              </a:rPr>
              <a:t>    Then they took the man who had been blind to the Pharisees, </a:t>
            </a:r>
            <a:r>
              <a:rPr lang="en-US" b="1" baseline="30000">
                <a:solidFill>
                  <a:srgbClr val="006699"/>
                </a:solidFill>
                <a:effectLst/>
                <a:latin typeface="Helvetica Neue" panose="02000503000000020004" pitchFamily="2" charset="0"/>
              </a:rPr>
              <a:t>14</a:t>
            </a:r>
            <a:r>
              <a:rPr lang="en-US">
                <a:effectLst/>
                <a:latin typeface="Lucida Grande" panose="020B0600040502020204" pitchFamily="34" charset="0"/>
              </a:rPr>
              <a:t> because it was on the Sabbath that Jesus had made the mud and healed him.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Pharisees asked the man all about it. So he told them, “He put the mud over my eyes, and when I washed it away, I could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9:16</a:t>
            </a:r>
            <a:r>
              <a:rPr lang="en-US">
                <a:effectLst/>
                <a:latin typeface="Lucida Grande" panose="020B0600040502020204" pitchFamily="34" charset="0"/>
              </a:rPr>
              <a:t>    Some of the Pharisees said, “This man Jesus is not from God, for he is working on the Sabbath.” Others said, “But how could an ordinary sinner do such miraculous signs?” So there was a deep division of opinion among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9:17</a:t>
            </a:r>
            <a:r>
              <a:rPr lang="en-US">
                <a:effectLst/>
                <a:latin typeface="Lucida Grande" panose="020B0600040502020204" pitchFamily="34" charset="0"/>
              </a:rPr>
              <a:t>    Then the Pharisees again questioned the man who had been blind and demanded, “What’s your opinion about this man who healed you?” </a:t>
            </a:r>
          </a:p>
          <a:p>
            <a:endParaRPr lang="en-US">
              <a:effectLst/>
              <a:latin typeface="Lucida Grande" panose="020B0600040502020204" pitchFamily="34" charset="0"/>
            </a:endParaRPr>
          </a:p>
          <a:p>
            <a:r>
              <a:rPr lang="en-US">
                <a:effectLst/>
                <a:latin typeface="Lucida Grande" panose="020B0600040502020204" pitchFamily="34" charset="0"/>
              </a:rPr>
              <a:t>The man replied, “I think he must be a prophet.”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9:18</a:t>
            </a:r>
            <a:r>
              <a:rPr lang="en-US">
                <a:effectLst/>
                <a:latin typeface="Lucida Grande" panose="020B0600040502020204" pitchFamily="34" charset="0"/>
              </a:rPr>
              <a:t>    The Jewish leaders still refused to believe the man had been blind and could now see, so they called in his parents.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They asked them, “Is this your son? Was he born blind? If so, how can he now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9:20</a:t>
            </a:r>
            <a:r>
              <a:rPr lang="en-US">
                <a:effectLst/>
                <a:latin typeface="Lucida Grande" panose="020B0600040502020204" pitchFamily="34" charset="0"/>
              </a:rPr>
              <a:t>    His parents replied, “We know this is our son and that he was born blind,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but we don’t know how he can see or who healed him. Ask him. He is old enough to speak for himself.” </a:t>
            </a:r>
            <a:r>
              <a:rPr lang="en-US" b="1" baseline="30000">
                <a:solidFill>
                  <a:srgbClr val="006699"/>
                </a:solidFill>
                <a:effectLst/>
                <a:latin typeface="Helvetica Neue" panose="02000503000000020004" pitchFamily="2" charset="0"/>
              </a:rPr>
              <a:t>22</a:t>
            </a:r>
            <a:r>
              <a:rPr lang="en-US">
                <a:effectLst/>
                <a:latin typeface="Lucida Grande" panose="020B0600040502020204" pitchFamily="34" charset="0"/>
              </a:rPr>
              <a:t> His parents said this because they were afraid of the Jewish leaders, who had announced that anyone saying Jesus was the Messiah would be expelled from the synagogue.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That’s why they said, “He is old enough. Ask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9:24</a:t>
            </a:r>
            <a:r>
              <a:rPr lang="en-US">
                <a:effectLst/>
                <a:latin typeface="Lucida Grande" panose="020B0600040502020204" pitchFamily="34" charset="0"/>
              </a:rPr>
              <a:t>    So for the second time they called in the man who had been blind and told him, “God should get the glory for this, because we know this man Jesus is a sinner.”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9:25</a:t>
            </a:r>
            <a:r>
              <a:rPr lang="en-US">
                <a:effectLst/>
                <a:latin typeface="Lucida Grande" panose="020B0600040502020204" pitchFamily="34" charset="0"/>
              </a:rPr>
              <a:t>    “I don’t know whether he is a sinner,” the man replied. “But I know this: I was blind,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9:26</a:t>
            </a:r>
            <a:r>
              <a:rPr lang="en-US">
                <a:effectLst/>
                <a:latin typeface="Lucida Grande" panose="020B0600040502020204" pitchFamily="34" charset="0"/>
              </a:rPr>
              <a:t>    “But what did he do?” they asked. “How did he heal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9:27</a:t>
            </a:r>
            <a:r>
              <a:rPr lang="en-US">
                <a:effectLst/>
                <a:latin typeface="Lucida Grande" panose="020B0600040502020204" pitchFamily="34" charset="0"/>
              </a:rPr>
              <a:t>    “Look!” the man exclaimed. “I told you once. Didn’t you listen? Why do you want to hear it again? Do you want to become his disciples, too?”</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9:28</a:t>
            </a:r>
            <a:r>
              <a:rPr lang="en-US">
                <a:effectLst/>
                <a:latin typeface="Lucida Grande" panose="020B0600040502020204" pitchFamily="34" charset="0"/>
              </a:rPr>
              <a:t>    Then they cursed him and said, “You are his disciple, but we are disciples of Moses!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We know God spoke to Moses, but we don’t even know where this man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9:30</a:t>
            </a:r>
            <a:r>
              <a:rPr lang="en-US">
                <a:effectLst/>
                <a:latin typeface="Lucida Grande" panose="020B0600040502020204" pitchFamily="34" charset="0"/>
              </a:rPr>
              <a:t>    “Why, that’s very strange!” the man replied. “He healed my eyes, and yet you don’t know where he comes from? </a:t>
            </a:r>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We know that God doesn’t listen to sinners, but he is ready to hear those who worship him and do his will.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Ever since the world began, no one has been able to open the eyes of someone born blind.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If this man were not from God, he couldn’t have done it.”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9:34</a:t>
            </a:r>
            <a:r>
              <a:rPr lang="en-US">
                <a:effectLst/>
                <a:latin typeface="Lucida Grande" panose="020B0600040502020204" pitchFamily="34" charset="0"/>
              </a:rPr>
              <a:t>    “You were born a total sinner!” they answered. “Are you trying to teach us?” And they threw him out of the synagogue.</a:t>
            </a:r>
          </a:p>
          <a:p>
            <a:endParaRPr lang="en-US">
              <a:effectLst/>
              <a:latin typeface="Lucida Grande" panose="020B0600040502020204" pitchFamily="34" charset="0"/>
            </a:endParaRPr>
          </a:p>
          <a:p>
            <a:r>
              <a:rPr lang="en-US">
                <a:effectLst/>
                <a:latin typeface="Lucida Grande" panose="020B0600040502020204" pitchFamily="34" charset="0"/>
              </a:rPr>
              <a:t>Spiritual Blindness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9:35</a:t>
            </a:r>
            <a:r>
              <a:rPr lang="en-US">
                <a:effectLst/>
                <a:latin typeface="Lucida Grande" panose="020B0600040502020204" pitchFamily="34" charset="0"/>
              </a:rPr>
              <a:t>    When Jesus heard what had happened, he found the man and asked, </a:t>
            </a:r>
            <a:r>
              <a:rPr lang="en-US">
                <a:solidFill>
                  <a:srgbClr val="FF2500"/>
                </a:solidFill>
                <a:effectLst/>
                <a:latin typeface="Lucida Grande" panose="020B0600040502020204" pitchFamily="34" charset="0"/>
              </a:rPr>
              <a:t>“Do you believe in the Son of Man?”</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9:36</a:t>
            </a:r>
            <a:r>
              <a:rPr lang="en-US">
                <a:effectLst/>
                <a:latin typeface="Lucida Grande" panose="020B0600040502020204" pitchFamily="34" charset="0"/>
              </a:rPr>
              <a:t>    The man answered, “Who is he, sir? I want to believe in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have seen him,”</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“and he is speaking to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9:38</a:t>
            </a:r>
            <a:r>
              <a:rPr lang="en-US">
                <a:effectLst/>
                <a:latin typeface="Lucida Grande" panose="020B0600040502020204" pitchFamily="34" charset="0"/>
              </a:rPr>
              <a:t>    “Yes, Lord, I believe!” the man said. And he worshiped Jesus.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9:39</a:t>
            </a:r>
            <a:r>
              <a:rPr lang="en-US">
                <a:solidFill>
                  <a:srgbClr val="000000"/>
                </a:solidFill>
                <a:effectLst/>
                <a:latin typeface="Lucida Grande" panose="020B0600040502020204" pitchFamily="34" charset="0"/>
              </a:rPr>
              <a:t>    Then Jesus told him,</a:t>
            </a:r>
            <a:r>
              <a:rPr lang="en-US">
                <a:solidFill>
                  <a:srgbClr val="FF2500"/>
                </a:solidFill>
                <a:effectLst/>
                <a:latin typeface="Lucida Grande" panose="020B0600040502020204" pitchFamily="34" charset="0"/>
              </a:rPr>
              <a:t> “I entered this world to render judgment—to give sight to the blind and to show those who think they see that they are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9:40</a:t>
            </a:r>
            <a:r>
              <a:rPr lang="en-US">
                <a:effectLst/>
                <a:latin typeface="Lucida Grande" panose="020B0600040502020204" pitchFamily="34" charset="0"/>
              </a:rPr>
              <a:t>    Some Pharisees who were standing nearby heard him and asked, “Are you saying we’re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were blind, you wouldn’t be guilty,”</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you remain guilty because you claim you can see.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123</a:t>
            </a:fld>
            <a:endParaRPr lang="en-GB"/>
          </a:p>
        </p:txBody>
      </p:sp>
    </p:spTree>
    <p:extLst>
      <p:ext uri="{BB962C8B-B14F-4D97-AF65-F5344CB8AC3E}">
        <p14:creationId xmlns:p14="http://schemas.microsoft.com/office/powerpoint/2010/main" val="1387602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126</a:t>
            </a:fld>
            <a:endParaRPr lang="en-GB"/>
          </a:p>
        </p:txBody>
      </p:sp>
    </p:spTree>
    <p:extLst>
      <p:ext uri="{BB962C8B-B14F-4D97-AF65-F5344CB8AC3E}">
        <p14:creationId xmlns:p14="http://schemas.microsoft.com/office/powerpoint/2010/main" val="4045497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134</a:t>
            </a:fld>
            <a:endParaRPr lang="en-GB"/>
          </a:p>
        </p:txBody>
      </p:sp>
    </p:spTree>
    <p:extLst>
      <p:ext uri="{BB962C8B-B14F-4D97-AF65-F5344CB8AC3E}">
        <p14:creationId xmlns:p14="http://schemas.microsoft.com/office/powerpoint/2010/main" val="13519620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eaLnBrk="1" fontAlgn="base" hangingPunct="1">
              <a:spcBef>
                <a:spcPct val="0"/>
              </a:spcBef>
              <a:spcAft>
                <a:spcPct val="0"/>
              </a:spcAft>
              <a:defRPr/>
            </a:pPr>
            <a:fld id="{73290C37-3DED-4A90-9213-20AA8DD8CA43}" type="slidenum">
              <a:rPr lang="en-US" altLang="en-US" sz="1200" smtClean="0">
                <a:solidFill>
                  <a:srgbClr val="000000"/>
                </a:solidFill>
              </a:rPr>
              <a:pPr algn="r" defTabSz="914400" eaLnBrk="1" fontAlgn="base" hangingPunct="1">
                <a:spcBef>
                  <a:spcPct val="0"/>
                </a:spcBef>
                <a:spcAft>
                  <a:spcPct val="0"/>
                </a:spcAft>
                <a:defRPr/>
              </a:pPr>
              <a:t>141</a:t>
            </a:fld>
            <a:endParaRPr lang="en-US" altLang="en-US" sz="1200">
              <a:solidFill>
                <a:srgbClr val="000000"/>
              </a:solidFill>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LC_05-Opposition-131</a:t>
            </a:r>
          </a:p>
          <a:p>
            <a:pPr eaLnBrk="1" hangingPunct="1"/>
            <a:r>
              <a:rPr lang="en-US" altLang="en-US" dirty="0">
                <a:latin typeface="Times New Roman" panose="02020603050405020304" pitchFamily="18" charset="0"/>
                <a:ea typeface="ＭＳ Ｐゴシック" panose="020B0600070205080204" pitchFamily="34" charset="-128"/>
              </a:rPr>
              <a:t>NS-04-John1-12-slide 143</a:t>
            </a:r>
          </a:p>
        </p:txBody>
      </p:sp>
    </p:spTree>
    <p:extLst>
      <p:ext uri="{BB962C8B-B14F-4D97-AF65-F5344CB8AC3E}">
        <p14:creationId xmlns:p14="http://schemas.microsoft.com/office/powerpoint/2010/main" val="2397245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144</a:t>
            </a:fld>
            <a:endParaRPr lang="en-GB"/>
          </a:p>
        </p:txBody>
      </p:sp>
    </p:spTree>
    <p:extLst>
      <p:ext uri="{BB962C8B-B14F-4D97-AF65-F5344CB8AC3E}">
        <p14:creationId xmlns:p14="http://schemas.microsoft.com/office/powerpoint/2010/main" val="39966510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dirty="0">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dirty="0">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cited by Joe White and Nicholas </a:t>
            </a:r>
            <a:r>
              <a:rPr lang="en-US" altLang="en-US" dirty="0" err="1">
                <a:latin typeface="Times New Roman" panose="02020603050405020304" pitchFamily="18" charset="0"/>
                <a:ea typeface="ＭＳ Ｐゴシック" panose="020B0600070205080204" pitchFamily="34" charset="-128"/>
                <a:cs typeface="Arial" panose="020B0604020202020204" pitchFamily="34" charset="0"/>
              </a:rPr>
              <a:t>Comninellis</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i="1" dirty="0">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_________</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Common Arabic-121</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OS-01-Genesis1-3</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LS-05-Opposition-141</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166</a:t>
            </a:fld>
            <a:endParaRPr lang="en-GB"/>
          </a:p>
        </p:txBody>
      </p:sp>
    </p:spTree>
    <p:extLst>
      <p:ext uri="{BB962C8B-B14F-4D97-AF65-F5344CB8AC3E}">
        <p14:creationId xmlns:p14="http://schemas.microsoft.com/office/powerpoint/2010/main" val="4081628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latin typeface="+mn-lt"/>
                <a:ea typeface="+mn-ea"/>
                <a:cs typeface="+mn-cs"/>
              </a:rPr>
              <a:t>The popular TV series "Touched by an Angel" is filled with spirituality but never mentions Jesus</a:t>
            </a:r>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11</a:t>
            </a:fld>
            <a:endParaRPr lang="en-GB"/>
          </a:p>
        </p:txBody>
      </p:sp>
    </p:spTree>
    <p:extLst>
      <p:ext uri="{BB962C8B-B14F-4D97-AF65-F5344CB8AC3E}">
        <p14:creationId xmlns:p14="http://schemas.microsoft.com/office/powerpoint/2010/main" val="28186356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NEVER noted in the popular movie "</a:t>
            </a:r>
            <a:r>
              <a:rPr lang="ar-SA" dirty="0"/>
              <a:t>أربعة أعياد ميلاد</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5327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Good Shepherd and His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 “I tell you the truth, anyone who sneaks over the wall of a sheepfold, rather than going through the gate, must surely be a thief and a robber!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But the one who enters through the gate is the shepherd of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The gatekeeper opens the gate for him, and the sheep recognize his voice and come to him. He calls his own sheep by name and leads them out.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After he has gathered his own flock, he walks ahead of them, and they follow him because they know his voice.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They won’t follow a stranger; they will run from him because they don’t know his voice.”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10:6</a:t>
            </a:r>
            <a:r>
              <a:rPr lang="en-US">
                <a:solidFill>
                  <a:srgbClr val="000000"/>
                </a:solidFill>
                <a:effectLst/>
                <a:latin typeface="Lucida Grande" panose="020B0600040502020204" pitchFamily="34" charset="0"/>
              </a:rPr>
              <a:t>    Those who heard Jesus use this illustration didn’t understand what he meant, </a:t>
            </a:r>
            <a:r>
              <a:rPr lang="en-US" b="1" baseline="30000">
                <a:solidFill>
                  <a:srgbClr val="006699"/>
                </a:solidFill>
                <a:effectLst/>
                <a:latin typeface="Helvetica Neue" panose="02000503000000020004" pitchFamily="2" charset="0"/>
              </a:rPr>
              <a:t>7</a:t>
            </a:r>
            <a:r>
              <a:rPr lang="en-US">
                <a:solidFill>
                  <a:srgbClr val="000000"/>
                </a:solidFill>
                <a:effectLst/>
                <a:latin typeface="Lucida Grande" panose="020B0600040502020204" pitchFamily="34" charset="0"/>
              </a:rPr>
              <a:t> so he explained it to them: </a:t>
            </a:r>
            <a:r>
              <a:rPr lang="en-US">
                <a:solidFill>
                  <a:srgbClr val="FF2500"/>
                </a:solidFill>
                <a:effectLst/>
                <a:latin typeface="Lucida Grande" panose="020B0600040502020204" pitchFamily="34" charset="0"/>
              </a:rPr>
              <a:t>“I tell you the truth, I am the gate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All who came before me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were thieves and robbers. But the true sheep did not listen to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Yes, I am the gate. Those who come in through me will be saved.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They will come and go freely and will find good pastures.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The thief’s purpose is to steal and kill and destroy. My purpose is to give them a rich and satisfying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The good shepherd sacrifices his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A hired hand will run when he sees a wolf coming. He will abandon the sheep because they don’t belong to him and he isn’t their shepherd. And so the wolf attacks them and scatters the flock.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The hired hand runs away because he’s working only for the money and doesn’t really care about the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I know my own sheep, and they know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just as my Father knows me and I know the Father. So I sacrifice my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 have other sheep, too, that are not in this sheepfold. I must bring them also. They will listen to my voice, and there will be one flock with one shepherd.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Father loves me because I sacrifice my life so I may take it back again.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No one can take my life from me. I sacrifice it voluntarily. For I have the authority to lay it down when I want to and also to take it up again. For this is what my Father has commanded.”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10:19</a:t>
            </a:r>
            <a:r>
              <a:rPr lang="en-US">
                <a:effectLst/>
                <a:latin typeface="Lucida Grande" panose="020B0600040502020204" pitchFamily="34" charset="0"/>
              </a:rPr>
              <a:t>    When he said these things, the people</a:t>
            </a:r>
            <a:r>
              <a:rPr lang="en-US" baseline="30000">
                <a:effectLst/>
                <a:latin typeface="Lucida Grande" panose="020B0600040502020204" pitchFamily="34" charset="0"/>
              </a:rPr>
              <a:t>a</a:t>
            </a:r>
            <a:r>
              <a:rPr lang="en-US">
                <a:effectLst/>
                <a:latin typeface="Lucida Grande" panose="020B0600040502020204" pitchFamily="34" charset="0"/>
              </a:rPr>
              <a:t> were again divided in their opinions about him. </a:t>
            </a:r>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Some said, “He’s demon possessed and out of his mind. Why listen to a man like that?”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Others said, “This doesn’t sound like a man possessed by a demon! Can a demon open the eyes of the blind?”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187</a:t>
            </a:fld>
            <a:endParaRPr lang="en-GB"/>
          </a:p>
        </p:txBody>
      </p:sp>
    </p:spTree>
    <p:extLst>
      <p:ext uri="{BB962C8B-B14F-4D97-AF65-F5344CB8AC3E}">
        <p14:creationId xmlns:p14="http://schemas.microsoft.com/office/powerpoint/2010/main" val="14678365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F8FF1-F40A-AD1A-E901-CFA0FCF8B62F}"/>
            </a:ext>
          </a:extLst>
        </p:cNvPr>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2295117-C4C6-EC50-2AE1-F3FD3E4FC954}"/>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BEBDC7D7-CAEA-4B02-B3F2-35004342ED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64953031-4C77-DF60-FD45-EEDCA33475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542678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Christianity is mocked with the disrespectful appearance of Pastor Phil.</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14</a:t>
            </a:fld>
            <a:endParaRPr lang="en-GB"/>
          </a:p>
        </p:txBody>
      </p:sp>
    </p:spTree>
    <p:extLst>
      <p:ext uri="{BB962C8B-B14F-4D97-AF65-F5344CB8AC3E}">
        <p14:creationId xmlns:p14="http://schemas.microsoft.com/office/powerpoint/2010/main" val="19691926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Sends Out His Disciples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a:t>
            </a:r>
            <a:r>
              <a:rPr lang="en-US">
                <a:solidFill>
                  <a:srgbClr val="000000"/>
                </a:solidFill>
                <a:effectLst/>
                <a:latin typeface="Lucida Grande" panose="020B0600040502020204" pitchFamily="34" charset="0"/>
              </a:rPr>
              <a:t>    The Lord now chose seventy-two</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other disciples and sent them ahead in pairs to all the towns and places he planned to visit. </a:t>
            </a:r>
            <a:r>
              <a:rPr lang="en-US" b="1" baseline="30000">
                <a:solidFill>
                  <a:srgbClr val="006699"/>
                </a:solidFill>
                <a:effectLst/>
                <a:latin typeface="Helvetica Neue" panose="02000503000000020004" pitchFamily="2" charset="0"/>
              </a:rPr>
              <a:t>2</a:t>
            </a:r>
            <a:r>
              <a:rPr lang="en-US">
                <a:solidFill>
                  <a:srgbClr val="000000"/>
                </a:solidFill>
                <a:effectLst/>
                <a:latin typeface="Lucida Grande" panose="020B0600040502020204" pitchFamily="34" charset="0"/>
              </a:rPr>
              <a:t> These were his instructions to them: </a:t>
            </a:r>
            <a:r>
              <a:rPr lang="en-US">
                <a:solidFill>
                  <a:srgbClr val="FF2500"/>
                </a:solidFill>
                <a:effectLst/>
                <a:latin typeface="Lucida Grande" panose="020B0600040502020204" pitchFamily="34" charset="0"/>
              </a:rPr>
              <a:t>“The harvest is great, but the workers are few. So pray to the Lord who is in charge of the harvest; ask him to send more workers into his fields.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Now go, and remember that I am sending you out as lambs among wolves.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Don’t take any money with you, nor a traveler’s bag, nor an extra pair of sandals. And don’t stop to greet anyone on the road.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“Whenever you enter someone’s home, first say, ‘May God’s peace be on this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If those who live there are peaceful, the blessing will stand; if they are not, the blessing will return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Don’t move around from home to home. Stay in one place, eating and drinking what they provide. Don’t hesitate to accept hospitality, because those who work deserve their pay.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enter a town and it welcomes you, eat whatever is set before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Heal the sick, and tell them, ‘The Kingdom of God is near you now.’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But if a town refuses to welcome you, go out into its streets and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‘We wipe even the dust of your town from our feet to show that we have abandoned you to your fate. And know this—the Kingdom of God is near!’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I assure you, even wicked Sodom will be better off than such a town on judgment day.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Korazin and Bethsaida! For if the miracles I did in you had been done in wicked Tyre and Sidon, their people would have repented of their sins long ago, clothing themselves in burlap and throwing ashes on their heads to show their remorse.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Yes, Tyre and Sidon will be better off on judgment day than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And you people of Capernaum, will you be honored in heaven? No, you will go down to the place of the dead.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10:16</a:t>
            </a:r>
            <a:r>
              <a:rPr lang="en-US">
                <a:solidFill>
                  <a:srgbClr val="000000"/>
                </a:solidFill>
                <a:effectLst/>
                <a:latin typeface="Lucida Grande" panose="020B0600040502020204" pitchFamily="34" charset="0"/>
              </a:rPr>
              <a:t>    Then he said to the disciples, </a:t>
            </a:r>
            <a:r>
              <a:rPr lang="en-US">
                <a:solidFill>
                  <a:srgbClr val="FF2500"/>
                </a:solidFill>
                <a:effectLst/>
                <a:latin typeface="Lucida Grande" panose="020B0600040502020204" pitchFamily="34" charset="0"/>
              </a:rPr>
              <a:t>“Anyone who accepts your message is also accepting me. And anyone who rejects you is rejecting me. And anyone who rejects me is rejecting God, who sent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10:17</a:t>
            </a:r>
            <a:r>
              <a:rPr lang="en-US">
                <a:effectLst/>
                <a:latin typeface="Lucida Grande" panose="020B0600040502020204" pitchFamily="34" charset="0"/>
              </a:rPr>
              <a:t>    When the seventy-two disciples returned, they joyfully reported to him, “Lord, even the demons obey us when we use your name!”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“I saw Satan fall from heaven like lightning!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Look, I have given you authority over all the power of the enemy, and you can walk among snakes and scorpions and crush them. Nothing will injure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don’t rejoice because evil spirits obey you; rejoice because your names are registered in heaven.”</a:t>
            </a:r>
          </a:p>
          <a:p>
            <a:endParaRPr lang="en-US">
              <a:effectLst/>
              <a:latin typeface="Lucida Grande" panose="020B0600040502020204" pitchFamily="34" charset="0"/>
            </a:endParaRPr>
          </a:p>
          <a:p>
            <a:r>
              <a:rPr lang="en-US">
                <a:effectLst/>
                <a:latin typeface="Lucida Grande" panose="020B0600040502020204" pitchFamily="34" charset="0"/>
              </a:rPr>
              <a:t>Jesus’ Prayer of Thanksgiving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10:21</a:t>
            </a:r>
            <a:r>
              <a:rPr lang="en-US">
                <a:solidFill>
                  <a:srgbClr val="000000"/>
                </a:solidFill>
                <a:effectLst/>
                <a:latin typeface="Lucida Grande" panose="020B0600040502020204" pitchFamily="34" charset="0"/>
              </a:rPr>
              <a:t>    At that same time Jesus was filled with the joy of the Holy Spirit, and he said, </a:t>
            </a:r>
            <a:r>
              <a:rPr lang="en-US">
                <a:solidFill>
                  <a:srgbClr val="FF2500"/>
                </a:solidFill>
                <a:effectLst/>
                <a:latin typeface="Lucida Grande" panose="020B0600040502020204" pitchFamily="34" charset="0"/>
              </a:rPr>
              <a:t>“O Father, Lord of heaven and earth, thank you for hiding these things from those who think themselves wise and clever, and for revealing them to the childlike. Yes, Father, it pleased you to do it this way.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“My Father has entrusted everything to me. No one truly knows the Son except the Father, and no one truly knows the Father except the Son and those to whom the Son chooses to reveal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10:23</a:t>
            </a:r>
            <a:r>
              <a:rPr lang="en-US">
                <a:solidFill>
                  <a:srgbClr val="000000"/>
                </a:solidFill>
                <a:effectLst/>
                <a:latin typeface="Lucida Grande" panose="020B0600040502020204" pitchFamily="34" charset="0"/>
              </a:rPr>
              <a:t>    Then when they were alone, he turned to the disciples and said, </a:t>
            </a:r>
            <a:r>
              <a:rPr lang="en-US">
                <a:solidFill>
                  <a:srgbClr val="FF2500"/>
                </a:solidFill>
                <a:effectLst/>
                <a:latin typeface="Lucida Grande" panose="020B0600040502020204" pitchFamily="34" charset="0"/>
              </a:rPr>
              <a:t>“Blessed are the eyes that see what you have seen.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I tell you, many prophets and kings longed to see what you see, but they didn’t see it. And they longed to hear what you hear, but they didn’t hear it.”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195</a:t>
            </a:fld>
            <a:endParaRPr lang="en-GB"/>
          </a:p>
        </p:txBody>
      </p:sp>
    </p:spTree>
    <p:extLst>
      <p:ext uri="{BB962C8B-B14F-4D97-AF65-F5344CB8AC3E}">
        <p14:creationId xmlns:p14="http://schemas.microsoft.com/office/powerpoint/2010/main" val="39132332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Most Important Commandment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10:25</a:t>
            </a:r>
            <a:r>
              <a:rPr lang="en-US">
                <a:effectLst/>
                <a:latin typeface="Lucida Grande" panose="020B0600040502020204" pitchFamily="34" charset="0"/>
              </a:rPr>
              <a:t>    One day an expert in religious law stood up to test Jesus by asking him this question: “Teacher, what should I do to inherit eternal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10:26</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“What does the law of Moses say? How do you read it?”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10:27</a:t>
            </a:r>
            <a:r>
              <a:rPr lang="en-US">
                <a:effectLst/>
                <a:latin typeface="Lucida Grande" panose="020B0600040502020204" pitchFamily="34" charset="0"/>
              </a:rPr>
              <a:t>    The man answered, “‘You must love the LORD your God with all your heart, all your soul, all your strength, and all your mind.’ And, ‘Love your neighbor as yourself.’”</a:t>
            </a:r>
            <a:r>
              <a:rPr lang="en-US" baseline="30000">
                <a:effectLst/>
                <a:latin typeface="Lucida Grande" panose="020B0600040502020204" pitchFamily="34" charset="0"/>
              </a:rPr>
              <a:t>a</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“Right!”</a:t>
            </a:r>
            <a:r>
              <a:rPr lang="en-US">
                <a:solidFill>
                  <a:srgbClr val="000000"/>
                </a:solidFill>
                <a:effectLst/>
                <a:latin typeface="Lucida Grande" panose="020B0600040502020204" pitchFamily="34" charset="0"/>
              </a:rPr>
              <a:t> Jesus told him. </a:t>
            </a:r>
            <a:r>
              <a:rPr lang="en-US">
                <a:solidFill>
                  <a:srgbClr val="FF2500"/>
                </a:solidFill>
                <a:effectLst/>
                <a:latin typeface="Lucida Grande" panose="020B0600040502020204" pitchFamily="34" charset="0"/>
              </a:rPr>
              <a:t>“Do this and you will live!”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10:29</a:t>
            </a:r>
            <a:r>
              <a:rPr lang="en-US">
                <a:effectLst/>
                <a:latin typeface="Lucida Grande" panose="020B0600040502020204" pitchFamily="34" charset="0"/>
              </a:rPr>
              <a:t>    The man wanted to justify his actions, so he asked Jesus, “And who is my neighbor?”</a:t>
            </a:r>
          </a:p>
          <a:p>
            <a:endParaRPr lang="en-US">
              <a:effectLst/>
              <a:latin typeface="Lucida Grande" panose="020B0600040502020204" pitchFamily="34" charset="0"/>
            </a:endParaRPr>
          </a:p>
          <a:p>
            <a:r>
              <a:rPr lang="en-US">
                <a:effectLst/>
                <a:latin typeface="Lucida Grande" panose="020B0600040502020204" pitchFamily="34" charset="0"/>
              </a:rPr>
              <a:t>Parable of the Good Samaritan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10:30</a:t>
            </a:r>
            <a:r>
              <a:rPr lang="en-US">
                <a:solidFill>
                  <a:srgbClr val="000000"/>
                </a:solidFill>
                <a:effectLst/>
                <a:latin typeface="Lucida Grande" panose="020B0600040502020204" pitchFamily="34" charset="0"/>
              </a:rPr>
              <a:t>    Jesus replied with a story: </a:t>
            </a:r>
            <a:r>
              <a:rPr lang="en-US">
                <a:solidFill>
                  <a:srgbClr val="FF2500"/>
                </a:solidFill>
                <a:effectLst/>
                <a:latin typeface="Lucida Grande" panose="020B0600040502020204" pitchFamily="34" charset="0"/>
              </a:rPr>
              <a:t>“A Jewish man was traveling from Jerusalem down to Jericho, and he was attacked by bandits. They stripped him of his clothes, beat him up, and left him half dead beside the road.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“By chance a priest came along. But when he saw the man lying there, he crossed to the other side of the road and passed him by.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 Temple assistant</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walked over and looked at him lying there, but he also passed by on the other side.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“Then a despised Samaritan came along, and when he saw the man, he felt compassion for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Going over to him, the Samaritan soothed his wounds with olive oil and wine and bandaged them. Then he put the man on his own donkey and took him to an inn, where he took care of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The next day he handed the innkeeper two silver coins,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telling him, ‘Take care of this man. If his bill runs higher than this, I’ll pay you the next time I’m here.’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“Now which of these three would you say was a neighbor to the man who was attacked by bandits?”</a:t>
            </a:r>
            <a:r>
              <a:rPr lang="en-US">
                <a:solidFill>
                  <a:srgbClr val="000000"/>
                </a:solidFill>
                <a:effectLst/>
                <a:latin typeface="Lucida Grande" panose="020B0600040502020204" pitchFamily="34" charset="0"/>
              </a:rPr>
              <a:t> Jesus asked.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10:37</a:t>
            </a:r>
            <a:r>
              <a:rPr lang="en-US">
                <a:effectLst/>
                <a:latin typeface="Lucida Grande" panose="020B0600040502020204" pitchFamily="34" charset="0"/>
              </a:rPr>
              <a:t>    The man replied, “The one who showed him mercy.” </a:t>
            </a:r>
            <a:br>
              <a:rPr lang="en-US">
                <a:effectLst/>
                <a:latin typeface="Lucida Grande" panose="020B0600040502020204" pitchFamily="34" charset="0"/>
              </a:rPr>
            </a:br>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Then Jesus said, </a:t>
            </a:r>
            <a:r>
              <a:rPr lang="en-US">
                <a:solidFill>
                  <a:srgbClr val="FF2500"/>
                </a:solidFill>
                <a:effectLst/>
                <a:latin typeface="Lucida Grande" panose="020B0600040502020204" pitchFamily="34" charset="0"/>
              </a:rPr>
              <a:t>“Yes, now go and do the same.”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196</a:t>
            </a:fld>
            <a:endParaRPr lang="en-GB"/>
          </a:p>
        </p:txBody>
      </p:sp>
    </p:spTree>
    <p:extLst>
      <p:ext uri="{BB962C8B-B14F-4D97-AF65-F5344CB8AC3E}">
        <p14:creationId xmlns:p14="http://schemas.microsoft.com/office/powerpoint/2010/main" val="27836521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“The phrase ‘inherit eternal life’ occurs four times in the New Testament.1180 [</a:t>
            </a:r>
            <a:r>
              <a:rPr lang="en-US" sz="2800">
                <a:solidFill>
                  <a:srgbClr val="000000"/>
                </a:solidFill>
                <a:effectLst/>
                <a:latin typeface="Helvetica" pitchFamily="2" charset="0"/>
              </a:rPr>
              <a:t>Matthew 19:29; Mark 10:17; Luke 10:25; 18:18 listed below] </a:t>
            </a:r>
            <a:r>
              <a:rPr lang="en-SG" sz="1800" dirty="0">
                <a:effectLst/>
                <a:latin typeface="TimesNewRoman"/>
              </a:rPr>
              <a:t>In each case, some kind of work or character quality is necessary if one is to inherit it. Therefore, it is doubtful that this has anything to do with personal salvation, which is by faith alone. We have discussed the meaning of ‘life’ in detail in our earlier discussion.1181 In the parable of the narrow way, entering life (Matthew 7:14) refers to entering into a kingdom way of living resulting in an abundant life now and greatness in the kingdom.1182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—Jospeh Dillow, </a:t>
            </a:r>
            <a:r>
              <a:rPr lang="en-SG" sz="1800" i="1" dirty="0">
                <a:effectLst/>
                <a:latin typeface="TimesNewRoman"/>
              </a:rPr>
              <a:t>Final Destiny</a:t>
            </a:r>
            <a:r>
              <a:rPr lang="en-SG" sz="1800" i="0" dirty="0">
                <a:effectLst/>
                <a:latin typeface="TimesNewRoman"/>
              </a:rPr>
              <a:t>, 344.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800" i="0" dirty="0">
              <a:effectLst/>
              <a:latin typeface="TimesNewRoman"/>
            </a:endParaRPr>
          </a:p>
          <a:p>
            <a:r>
              <a:rPr lang="en-US" b="1">
                <a:solidFill>
                  <a:srgbClr val="006699"/>
                </a:solidFill>
                <a:effectLst/>
                <a:latin typeface="Helvetica Neue" panose="02000503000000020004" pitchFamily="2" charset="0"/>
              </a:rPr>
              <a:t>Matt. 19:29</a:t>
            </a:r>
            <a:r>
              <a:rPr lang="en-US">
                <a:solidFill>
                  <a:srgbClr val="FF2500"/>
                </a:solidFill>
                <a:effectLst/>
                <a:latin typeface="Lucida Grande" panose="020B0600040502020204" pitchFamily="34" charset="0"/>
              </a:rPr>
              <a:t> “And everyone who has left houses or brothers or sisters or father or mother or children or farms for My name’s sake, will receive many times as much, and will inherit eternal life.</a:t>
            </a:r>
          </a:p>
          <a:p>
            <a:endParaRPr lang="en-US">
              <a:effectLst/>
              <a:latin typeface="Lucida Grande" panose="020B0600040502020204" pitchFamily="34" charset="0"/>
            </a:endParaRPr>
          </a:p>
          <a:p>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He was setting out on a journey, a man ran up to Him and knelt before Him, and asked Him, “Good Teacher, what shall I do to inherit eternal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10:25</a:t>
            </a:r>
            <a:r>
              <a:rPr lang="en-US">
                <a:effectLst/>
                <a:latin typeface="Lucida Grande" panose="020B0600040502020204" pitchFamily="34" charset="0"/>
              </a:rPr>
              <a:t>   And a lawyer stood up and put Him to the test, saying, “Teacher, what shall I do to inherit eternal life?”</a:t>
            </a:r>
          </a:p>
          <a:p>
            <a:br>
              <a:rPr lang="en-US">
                <a:effectLst/>
                <a:latin typeface="Lucida Grande" panose="020B0600040502020204" pitchFamily="34" charset="0"/>
              </a:rPr>
            </a:br>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A ruler questioned Him, saying, “Good Teacher, what shall I do to inherit eternal life?” </a:t>
            </a:r>
            <a:endParaRPr lang="en-SG" dirty="0"/>
          </a:p>
          <a:p>
            <a:endParaRPr lang="en-US" dirty="0"/>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199</a:t>
            </a:fld>
            <a:endParaRPr lang="en-GB"/>
          </a:p>
        </p:txBody>
      </p:sp>
    </p:spTree>
    <p:extLst>
      <p:ext uri="{BB962C8B-B14F-4D97-AF65-F5344CB8AC3E}">
        <p14:creationId xmlns:p14="http://schemas.microsoft.com/office/powerpoint/2010/main" val="3819623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6" charset="0"/>
                <a:ea typeface="ＭＳ Ｐゴシック" charset="-128"/>
                <a:cs typeface="ＭＳ Ｐゴシック" charset="-128"/>
              </a:rPr>
              <a:t>How do scholars see perseverance and God</a:t>
            </a:r>
            <a:r>
              <a:rPr lang="fr-FR" sz="1200" kern="1200" dirty="0">
                <a:solidFill>
                  <a:schemeClr val="tx1"/>
                </a:solidFill>
                <a:effectLst/>
                <a:latin typeface="Times New Roman" pitchFamily="16" charset="0"/>
                <a:ea typeface="ＭＳ Ｐゴシック" charset="-128"/>
                <a:cs typeface="ＭＳ Ｐゴシック" charset="-128"/>
              </a:rPr>
              <a:t>'</a:t>
            </a:r>
            <a:r>
              <a:rPr lang="en-US" sz="1200" kern="1200" dirty="0">
                <a:solidFill>
                  <a:schemeClr val="tx1"/>
                </a:solidFill>
                <a:effectLst/>
                <a:latin typeface="Times New Roman" pitchFamily="16" charset="0"/>
                <a:ea typeface="ＭＳ Ｐゴシック" charset="-128"/>
                <a:cs typeface="ＭＳ Ｐゴシック" charset="-128"/>
              </a:rPr>
              <a:t>s discipline for the believer who turns away (Hebrews 10:26-31)?</a:t>
            </a:r>
            <a:r>
              <a:rPr lang="en-SG" dirty="0">
                <a:effectLst/>
              </a:rPr>
              <a:t> </a:t>
            </a:r>
            <a:r>
              <a:rPr lang="en-US" dirty="0">
                <a:latin typeface="Times New Roman" charset="0"/>
                <a:ea typeface="ＭＳ Ｐゴシック" charset="0"/>
                <a:cs typeface="ＭＳ Ｐゴシック" charset="0"/>
              </a:rPr>
              <a:t>Three views are possible to answer the perseverance question.</a:t>
            </a:r>
            <a:endParaRPr lang="en-SG" dirty="0">
              <a:effectLst/>
            </a:endParaRPr>
          </a:p>
          <a:p>
            <a:r>
              <a:rPr lang="en-US" sz="1200" kern="1200" dirty="0">
                <a:solidFill>
                  <a:schemeClr val="tx1"/>
                </a:solidFill>
                <a:effectLst/>
                <a:latin typeface="Times New Roman" pitchFamily="16" charset="0"/>
                <a:ea typeface="ＭＳ Ｐゴシック" charset="-128"/>
                <a:cs typeface="ＭＳ Ｐゴシック" charset="-128"/>
              </a:rPr>
              <a:t>• YES—Reformed: All persevere so apostasy cannot happen—security but no assurance</a:t>
            </a:r>
            <a:r>
              <a:rPr lang="en-SG" sz="1200" kern="1200" dirty="0">
                <a:solidFill>
                  <a:schemeClr val="tx1"/>
                </a:solidFill>
                <a:effectLst/>
                <a:latin typeface="Times New Roman" pitchFamily="16" charset="0"/>
                <a:ea typeface="ＭＳ Ｐゴシック" charset="-128"/>
                <a:cs typeface="ＭＳ Ｐゴシック" charset="-128"/>
              </a:rPr>
              <a:t>.</a:t>
            </a:r>
          </a:p>
          <a:p>
            <a:r>
              <a:rPr lang="en-US" dirty="0">
                <a:latin typeface="Times New Roman" charset="0"/>
                <a:ea typeface="ＭＳ Ｐゴシック" charset="0"/>
                <a:cs typeface="ＭＳ Ｐゴシック" charset="0"/>
              </a:rPr>
              <a:t>• NO—</a:t>
            </a:r>
            <a:r>
              <a:rPr lang="en-US" sz="1200" kern="1200" dirty="0">
                <a:solidFill>
                  <a:schemeClr val="tx1"/>
                </a:solidFill>
                <a:effectLst/>
                <a:latin typeface="Times New Roman" pitchFamily="16" charset="0"/>
                <a:ea typeface="ＭＳ Ｐゴシック" charset="-128"/>
                <a:cs typeface="ＭＳ Ｐゴシック" charset="-128"/>
              </a:rPr>
              <a:t>Arminians claim they experience </a:t>
            </a:r>
            <a:r>
              <a:rPr lang="en-US" sz="1200" i="1" kern="1200" dirty="0">
                <a:solidFill>
                  <a:schemeClr val="tx1"/>
                </a:solidFill>
                <a:effectLst/>
                <a:latin typeface="Times New Roman" pitchFamily="16" charset="0"/>
                <a:ea typeface="ＭＳ Ｐゴシック" charset="-128"/>
                <a:cs typeface="ＭＳ Ｐゴシック" charset="-128"/>
              </a:rPr>
              <a:t>hell</a:t>
            </a:r>
            <a:r>
              <a:rPr lang="en-US" sz="1200" kern="1200" dirty="0">
                <a:solidFill>
                  <a:schemeClr val="tx1"/>
                </a:solidFill>
                <a:effectLst/>
                <a:latin typeface="Times New Roman" pitchFamily="16" charset="0"/>
                <a:ea typeface="ＭＳ Ｐゴシック" charset="-128"/>
                <a:cs typeface="ＭＳ Ｐゴシック" charset="-128"/>
              </a:rPr>
              <a:t>, and thus lose their salvation. This denies both security and assurance. But these readers are believers and thus already saved from hell due to the scriptural evidence for eternal security (cf. John 3:16; 10:28-29; Eph. 1:14; 1 John 5:11-13).</a:t>
            </a:r>
            <a:r>
              <a:rPr lang="en-SG" dirty="0">
                <a:effectLst/>
              </a:rPr>
              <a:t> </a:t>
            </a:r>
          </a:p>
          <a:p>
            <a:r>
              <a:rPr lang="en-SG" dirty="0">
                <a:effectLst/>
                <a:latin typeface="Times New Roman" charset="0"/>
                <a:ea typeface="ＭＳ Ｐゴシック" charset="0"/>
                <a:cs typeface="ＭＳ Ｐゴシック" charset="0"/>
              </a:rPr>
              <a:t>• NO—</a:t>
            </a:r>
            <a:r>
              <a:rPr lang="en-US" sz="1200" kern="1200" dirty="0">
                <a:solidFill>
                  <a:schemeClr val="tx1"/>
                </a:solidFill>
                <a:effectLst/>
                <a:latin typeface="Times New Roman" pitchFamily="16" charset="0"/>
                <a:ea typeface="ＭＳ Ｐゴシック" charset="-128"/>
                <a:cs typeface="ＭＳ Ｐゴシック" charset="-128"/>
              </a:rPr>
              <a:t>Partakers say they lose their </a:t>
            </a:r>
            <a:r>
              <a:rPr lang="en-US" sz="1200" i="1" kern="1200" dirty="0">
                <a:solidFill>
                  <a:schemeClr val="tx1"/>
                </a:solidFill>
                <a:effectLst/>
                <a:latin typeface="Times New Roman" pitchFamily="16" charset="0"/>
                <a:ea typeface="ＭＳ Ｐゴシック" charset="-128"/>
                <a:cs typeface="ＭＳ Ｐゴシック" charset="-128"/>
              </a:rPr>
              <a:t>rewards</a:t>
            </a:r>
            <a:r>
              <a:rPr lang="en-US" sz="1200" kern="1200" dirty="0">
                <a:solidFill>
                  <a:schemeClr val="tx1"/>
                </a:solidFill>
                <a:effectLst/>
                <a:latin typeface="Times New Roman" pitchFamily="16" charset="0"/>
                <a:ea typeface="ＭＳ Ｐゴシック" charset="-128"/>
                <a:cs typeface="ＭＳ Ｐゴシック" charset="-128"/>
              </a:rPr>
              <a:t> (Dillow, 542), guaranteeing both security and assurance. But the fire consumes "the enemies of God" in Hebrews 10:27b.  It will burn up people, not burn up rewards</a:t>
            </a:r>
            <a:r>
              <a:rPr lang="en-SG" sz="1200" kern="1200" dirty="0">
                <a:solidFill>
                  <a:schemeClr val="tx1"/>
                </a:solidFill>
                <a:effectLst/>
                <a:latin typeface="Times New Roman" pitchFamily="16" charset="0"/>
                <a:ea typeface="ＭＳ Ｐゴシック" charset="-128"/>
                <a:cs typeface="ＭＳ Ｐゴシック" charset="-128"/>
              </a:rPr>
              <a:t>. Therefore, it appears that a modified Partakers View is best, where apostates actually lose their physical lives while maintaining their salvation. It is a "sin unto death" (1 John 5:16).</a:t>
            </a:r>
          </a:p>
          <a:p>
            <a:endParaRPr lang="en-SG" sz="1200" kern="1200" dirty="0">
              <a:solidFill>
                <a:schemeClr val="tx1"/>
              </a:solidFill>
              <a:effectLst/>
              <a:latin typeface="Times New Roman" pitchFamily="16" charset="0"/>
              <a:ea typeface="ＭＳ Ｐゴシック" charset="-128"/>
              <a:cs typeface="ＭＳ Ｐゴシック" charset="-128"/>
            </a:endParaRPr>
          </a:p>
          <a:p>
            <a:r>
              <a:rPr lang="en-SG" sz="1200" kern="1200" dirty="0">
                <a:solidFill>
                  <a:schemeClr val="tx1"/>
                </a:solidFill>
                <a:effectLst/>
                <a:latin typeface="Times New Roman" pitchFamily="16" charset="0"/>
                <a:ea typeface="ＭＳ Ｐゴシック" charset="-128"/>
                <a:cs typeface="ＭＳ Ｐゴシック" charset="-128"/>
              </a:rPr>
              <a:t>• The first view envisions a "false believer," who is not a Christian after all. </a:t>
            </a:r>
          </a:p>
          <a:p>
            <a:r>
              <a:rPr lang="en-SG" sz="1200" kern="1200" dirty="0">
                <a:solidFill>
                  <a:schemeClr val="tx1"/>
                </a:solidFill>
                <a:effectLst/>
                <a:latin typeface="Times New Roman" pitchFamily="16" charset="0"/>
                <a:ea typeface="ＭＳ Ｐゴシック" charset="-128"/>
                <a:cs typeface="ＭＳ Ｐゴシック" charset="-128"/>
              </a:rPr>
              <a:t>• The third view sees the genuine apostate as a "former believer" who "used to be a Christian" until he lost his salvation.</a:t>
            </a:r>
          </a:p>
          <a:p>
            <a:r>
              <a:rPr lang="en-SG" sz="1200" kern="1200" dirty="0">
                <a:solidFill>
                  <a:schemeClr val="tx1"/>
                </a:solidFill>
                <a:effectLst/>
                <a:latin typeface="Times New Roman" pitchFamily="16" charset="0"/>
                <a:ea typeface="ＭＳ Ｐゴシック" charset="-128"/>
                <a:cs typeface="ＭＳ Ｐゴシック" charset="-128"/>
              </a:rPr>
              <a:t>• The best view is in the middle, understanding the person as a genuine Christian that other texts like 1 Cor 3:1 (KJV) call a "carnal" believer.</a:t>
            </a:r>
          </a:p>
          <a:p>
            <a:endParaRPr lang="en-SG" sz="1200" kern="1200" dirty="0">
              <a:solidFill>
                <a:schemeClr val="tx1"/>
              </a:solidFill>
              <a:effectLst/>
              <a:latin typeface="Times New Roman" pitchFamily="16" charset="0"/>
              <a:ea typeface="ＭＳ Ｐゴシック" charset="-128"/>
              <a:cs typeface="ＭＳ Ｐゴシック"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(security but the reality of apostasy, respectively) while avoiding their weaknesses (lack of assurance and denial of security, respectively),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Common-458</a:t>
            </a:r>
          </a:p>
          <a:p>
            <a:r>
              <a:rPr lang="en-US" dirty="0">
                <a:latin typeface="Times New Roman" charset="0"/>
                <a:ea typeface="ＭＳ Ｐゴシック" charset="0"/>
                <a:cs typeface="ＭＳ Ｐゴシック" charset="0"/>
              </a:rPr>
              <a:t>OS-04-Numbers-155</a:t>
            </a:r>
          </a:p>
          <a:p>
            <a:r>
              <a:rPr lang="en-US" dirty="0">
                <a:latin typeface="Times New Roman" charset="0"/>
                <a:ea typeface="ＭＳ Ｐゴシック" charset="0"/>
                <a:cs typeface="ＭＳ Ｐゴシック" charset="0"/>
              </a:rPr>
              <a:t>LC-05-Opposition-194</a:t>
            </a:r>
          </a:p>
          <a:p>
            <a:r>
              <a:rPr lang="en-US" dirty="0">
                <a:latin typeface="Times New Roman" charset="0"/>
                <a:ea typeface="ＭＳ Ｐゴシック" charset="0"/>
                <a:cs typeface="ＭＳ Ｐゴシック" charset="0"/>
              </a:rPr>
              <a:t>NP-Hebrews12:18-29—slide 51</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201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Common-460</a:t>
            </a:r>
          </a:p>
          <a:p>
            <a:r>
              <a:rPr lang="en-US" dirty="0">
                <a:latin typeface="Times New Roman" charset="0"/>
                <a:ea typeface="ＭＳ Ｐゴシック" charset="0"/>
                <a:cs typeface="ＭＳ Ｐゴシック" charset="0"/>
              </a:rPr>
              <a:t>LC-05-Opposition-195</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 هناك حُكْمٌ مستقبَليٌّ لـِ "الملوك الخدَّام"، وهؤلاء الملوك الخدَّام هُم أنت وأنا!</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لقد جرى توضيح ميراثنا المستقبَليِّ بصورةٍ جيِّدةٍ من قِبَل جوزيف ديلو في كتابه الضخم "المصير النهائيُّ" (</a:t>
            </a:r>
            <a:r>
              <a:rPr lang="en-US" sz="1800" b="0" i="1" u="none" strike="noStrike" dirty="0">
                <a:solidFill>
                  <a:srgbClr val="000000"/>
                </a:solidFill>
                <a:effectLst/>
                <a:latin typeface="Arial" panose="020B0604020202020204" pitchFamily="34" charset="0"/>
              </a:rPr>
              <a:t>Final Destiny</a:t>
            </a:r>
            <a:r>
              <a:rPr lang="ar-JO" sz="1800" b="0" i="1" u="none" strike="noStrike" dirty="0">
                <a:solidFill>
                  <a:srgbClr val="000000"/>
                </a:solidFill>
                <a:effectLst/>
                <a:latin typeface="Arial" panose="020B0604020202020204" pitchFamily="34" charset="0"/>
              </a:rPr>
              <a:t>).</a:t>
            </a:r>
            <a:endParaRPr lang="en-US" b="0" dirty="0">
              <a:effectLst/>
            </a:endParaRPr>
          </a:p>
          <a:p>
            <a:pPr algn="just" rtl="1">
              <a:spcBef>
                <a:spcPts val="0"/>
              </a:spcBef>
              <a:spcAft>
                <a:spcPts val="0"/>
              </a:spcAft>
            </a:pPr>
            <a:r>
              <a:rPr lang="en-US" sz="1800" b="0" i="0" u="none" strike="noStrike" dirty="0">
                <a:solidFill>
                  <a:srgbClr val="000000"/>
                </a:solidFill>
                <a:effectLst/>
                <a:latin typeface="Arial" panose="020B0604020202020204" pitchFamily="34" charset="0"/>
              </a:rPr>
              <a:t>• </a:t>
            </a:r>
            <a:r>
              <a:rPr lang="ar-JO" sz="1800" b="0" i="0" u="none" strike="noStrike" dirty="0">
                <a:solidFill>
                  <a:srgbClr val="000000"/>
                </a:solidFill>
                <a:effectLst/>
                <a:latin typeface="Arial" panose="020B0604020202020204" pitchFamily="34" charset="0"/>
              </a:rPr>
              <a:t>ديلو هو المؤلِّف الرئيسيُّ لما يُطلِق عليه اسم (وجهة النظر: "الشركاء") </a:t>
            </a:r>
            <a:r>
              <a:rPr lang="en-US" sz="1800" b="0" i="0" u="none" strike="noStrike" dirty="0">
                <a:solidFill>
                  <a:srgbClr val="000000"/>
                </a:solidFill>
                <a:effectLst/>
                <a:latin typeface="Arial" panose="020B0604020202020204" pitchFamily="34" charset="0"/>
              </a:rPr>
              <a:t>Partakers View)</a:t>
            </a:r>
            <a:r>
              <a:rPr lang="ar-JO" sz="1800" b="0" i="0" u="none" strike="noStrike" dirty="0">
                <a:solidFill>
                  <a:srgbClr val="000000"/>
                </a:solidFill>
                <a:effectLst/>
                <a:latin typeface="Arial" panose="020B0604020202020204" pitchFamily="34" charset="0"/>
              </a:rPr>
              <a:t>).</a:t>
            </a:r>
          </a:p>
          <a:p>
            <a:pPr algn="just" rtl="1">
              <a:spcBef>
                <a:spcPts val="0"/>
              </a:spcBef>
              <a:spcAft>
                <a:spcPts val="0"/>
              </a:spcAft>
            </a:pPr>
            <a:endParaRPr lang="en-US"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يشرح هذا الرأيُ الميراثَ في العهد القديم. كان الميراث في العهد القديم على نوعين:</a:t>
            </a:r>
            <a:endParaRPr lang="ar-JO" b="0" dirty="0">
              <a:effectLst/>
            </a:endParaRPr>
          </a:p>
          <a:p>
            <a:pPr algn="just" rtl="1" fontAlgn="base">
              <a:spcBef>
                <a:spcPts val="0"/>
              </a:spcBef>
              <a:spcAft>
                <a:spcPts val="0"/>
              </a:spcAft>
              <a:buFont typeface="+mj-lt"/>
              <a:buAutoNum type="arabicPeriod"/>
            </a:pPr>
            <a:r>
              <a:rPr lang="ar-JO" sz="1800" b="0" i="0" u="none" strike="noStrike" dirty="0">
                <a:solidFill>
                  <a:srgbClr val="000000"/>
                </a:solidFill>
                <a:effectLst/>
                <a:latin typeface="Arial" panose="020B0604020202020204" pitchFamily="34" charset="0"/>
              </a:rPr>
              <a:t>جميع الإسرائيليِّين الذين آمنوا بالربِّ كانوا سيحصلون على الله ليكون "ميراثًا" لهم– بمعنى أنَّهم كانوا سيَخْلُصون. </a:t>
            </a:r>
          </a:p>
          <a:p>
            <a:pPr algn="just" rtl="1" fontAlgn="base">
              <a:spcBef>
                <a:spcPts val="0"/>
              </a:spcBef>
              <a:spcAft>
                <a:spcPts val="0"/>
              </a:spcAft>
              <a:buFont typeface="+mj-lt"/>
              <a:buAutoNum type="arabicPeriod"/>
            </a:pPr>
            <a:r>
              <a:rPr lang="ar-JO" sz="1800" b="0" i="0" u="none" strike="noStrike" dirty="0">
                <a:solidFill>
                  <a:srgbClr val="000000"/>
                </a:solidFill>
                <a:effectLst/>
                <a:latin typeface="Arial" panose="020B0604020202020204" pitchFamily="34" charset="0"/>
              </a:rPr>
              <a:t>ولكن، فقط الإسرائيليُّون الذين أطاعوا الربَّ من كلِّ قلبهم كانوا سيرثون كنعان– بمعنى أنَّهم كانوا سيحصلون على المكافأة.</a:t>
            </a:r>
          </a:p>
          <a:p>
            <a:pPr algn="r" rtl="1"/>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There is a future reign of the Servant Kings—you and me!</a:t>
            </a:r>
          </a:p>
          <a:p>
            <a:r>
              <a:rPr lang="en-US" dirty="0">
                <a:latin typeface="Times New Roman" charset="0"/>
                <a:ea typeface="ＭＳ Ｐゴシック" charset="0"/>
                <a:cs typeface="ＭＳ Ｐゴシック" charset="0"/>
              </a:rPr>
              <a:t>• Joseph Dillow articulates our future inheritance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 or be saved.</a:t>
            </a:r>
          </a:p>
          <a:p>
            <a:r>
              <a:rPr lang="en-US" dirty="0">
                <a:latin typeface="Times New Roman" charset="0"/>
                <a:ea typeface="ＭＳ Ｐゴシック" charset="0"/>
                <a:cs typeface="ＭＳ Ｐゴシック" charset="0"/>
              </a:rPr>
              <a:t>But only those Israelites who obeyed the LORD wholeheartedly would inherit Canaan, 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pPr eaLnBrk="1" hangingPunct="1"/>
            <a:r>
              <a:rPr lang="en-US" dirty="0">
                <a:latin typeface="Times New Roman" charset="0"/>
                <a:ea typeface="ＭＳ Ｐゴシック" charset="0"/>
                <a:cs typeface="ＭＳ Ｐゴシック" charset="0"/>
              </a:rPr>
              <a:t>LC-05-Opposition-196</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r>
              <a:rPr lang="en-US" dirty="0">
                <a:latin typeface="Times New Roman" charset="0"/>
                <a:ea typeface="ＭＳ Ｐゴシック" charset="0"/>
                <a:cs typeface="ＭＳ Ｐゴシック" charset="0"/>
              </a:rPr>
              <a:t>NP-Rev3v7-13—slide 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NS-27-Rev3—slide 157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70573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200" b="1" u="none" strike="noStrike" dirty="0">
                <a:solidFill>
                  <a:srgbClr val="000000"/>
                </a:solidFill>
                <a:effectLst/>
                <a:latin typeface="Arial" panose="020B0604020202020204" pitchFamily="34" charset="0"/>
                <a:cs typeface="Arial" panose="020B0604020202020204" pitchFamily="34" charset="0"/>
              </a:rPr>
              <a:t>إنَّ كوننا "ورثة الله" و"وارثين مع المسيح" هما بركتين مختلفتين في رومية 8: 17. نحن نعرف هذا لأنَّ البركة الثانية تشتمل على شرط "إنْ"- "إنْ كنَّا نتألَّم معه".</a:t>
            </a:r>
            <a:endParaRPr lang="ar-JO" b="1" dirty="0">
              <a:effectLst/>
              <a:cs typeface="Arial" panose="020B0604020202020204" pitchFamily="34" charset="0"/>
            </a:endParaRPr>
          </a:p>
          <a:p>
            <a:pPr algn="just" rtl="1">
              <a:spcBef>
                <a:spcPts val="0"/>
              </a:spcBef>
              <a:spcAft>
                <a:spcPts val="0"/>
              </a:spcAft>
            </a:pPr>
            <a:r>
              <a:rPr lang="ar-JO" sz="1200" b="1" u="none" strike="noStrike" dirty="0">
                <a:solidFill>
                  <a:srgbClr val="000000"/>
                </a:solidFill>
                <a:effectLst/>
                <a:latin typeface="Arial" panose="020B0604020202020204" pitchFamily="34" charset="0"/>
                <a:cs typeface="Arial" panose="020B0604020202020204" pitchFamily="34" charset="0"/>
              </a:rPr>
              <a:t>جميع المسيحيِّين هُم "ورثة الله" بواسطة الإيمان بيسوع المسيح، وهو ما يؤدِّي إلى الخلاص. وهذا يعني أنَّهم جميعًا حصلوا على الحياة الأبديَّة وعلى مكانةٍ جديدةٍ (مركزٍ) عند الله كأبناء. يشرح بولس هذا كثيرًا في رومية 8.</a:t>
            </a:r>
            <a:endParaRPr lang="ar-JO" b="1" dirty="0">
              <a:effectLst/>
              <a:cs typeface="Arial" panose="020B0604020202020204" pitchFamily="34" charset="0"/>
            </a:endParaRPr>
          </a:p>
          <a:p>
            <a:pPr algn="just" rtl="1">
              <a:spcBef>
                <a:spcPts val="0"/>
              </a:spcBef>
              <a:spcAft>
                <a:spcPts val="0"/>
              </a:spcAft>
            </a:pPr>
            <a:r>
              <a:rPr lang="ar-JO" sz="1200" b="1" u="none" strike="noStrike" dirty="0">
                <a:solidFill>
                  <a:srgbClr val="000000"/>
                </a:solidFill>
                <a:effectLst/>
                <a:latin typeface="Arial" panose="020B0604020202020204" pitchFamily="34" charset="0"/>
                <a:cs typeface="Arial" panose="020B0604020202020204" pitchFamily="34" charset="0"/>
              </a:rPr>
              <a:t>ولكن ليس كلُّ المؤمنين يشتركون في آلامه، كما لاحَظَ بولس في 1كورنثوس 2: 14-3: 5، حيث يُظهِر هذا المقطع أنَّ الكثيرين جسديُّون، أيْ أنَّهم لا يسيرون مع المسيح بطريقةٍ ثابتةٍ كما هي الحال مع "الإنسان الروحيّ". " ولكنَّ هؤلاء المسيحيِّين الذين يُضحُّون من أجل المسيح سيتألَّمون أيضًا مع المسيح ثمَّ "يشتركون في مجده" بوصفهم "ورثةً مع المسيح"، وهذا يعني أنَّهم سيملكون معه على الأرض بعد عودته (1كورنثوس 6: 1-2؛ رؤيا يوحنَّا 20: 4-6).</a:t>
            </a:r>
            <a:endParaRPr lang="ar-JO" b="1" dirty="0">
              <a:effectLst/>
              <a:cs typeface="Arial" panose="020B0604020202020204" pitchFamily="34" charset="0"/>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4/14/26</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6981109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41999611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342781843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349351286"/>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867479221"/>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2306328541"/>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905627295"/>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885190547"/>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520199704"/>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2948457584"/>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2677260614"/>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761332382"/>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349942004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4/14/26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4/14/26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4/14/26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4/14/26</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4/14/26</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4/14/26</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4/14/26</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4/14/26</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4/14/26</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4/14/26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4/14/26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740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72546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0364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78448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3737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6092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6989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62891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189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05111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98322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0945634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16718826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35480363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15582620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17014135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10270859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518006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7721911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32523797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3012337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8189401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12054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36783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526401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79071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342390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138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56390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99661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850013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094248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625649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415149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40391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solidFill>
                <a:srgbClr val="FFFFFF"/>
              </a:solidFill>
              <a:latin typeface="Times New Roman"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solidFill>
                  <a:srgbClr val="FFFFFF"/>
                </a:solidFill>
              </a:rPr>
              <a:pPr/>
              <a:t>4/14/26</a:t>
            </a:fld>
            <a:endParaRPr lang="en-US" altLang="en-US">
              <a:solidFill>
                <a:srgbClr val="FFFFFF"/>
              </a:solidFill>
            </a:endParaRPr>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297800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solidFill>
                  <a:srgbClr val="FFFFFF"/>
                </a:solidFill>
              </a:rPr>
              <a:pPr/>
              <a:t>4/14/26</a:t>
            </a:fld>
            <a:endParaRPr lang="en-US" altLang="en-US">
              <a:solidFill>
                <a:srgbClr val="FFFFFF"/>
              </a:solidFill>
            </a:endParaRPr>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1825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solidFill>
                  <a:srgbClr val="FFFFFF"/>
                </a:solidFill>
              </a:rPr>
              <a:pPr/>
              <a:t>4/14/26</a:t>
            </a:fld>
            <a:endParaRPr lang="en-US" altLang="en-US">
              <a:solidFill>
                <a:srgbClr val="FFFFFF"/>
              </a:solidFill>
            </a:endParaRPr>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587519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solidFill>
                  <a:srgbClr val="FFFFFF"/>
                </a:solidFill>
              </a:rPr>
              <a:pPr/>
              <a:t>4/14/26</a:t>
            </a:fld>
            <a:endParaRPr lang="en-US" altLang="en-US">
              <a:solidFill>
                <a:srgbClr val="FFFFFF"/>
              </a:solidFill>
            </a:endParaRPr>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509510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solidFill>
                  <a:srgbClr val="FFFFFF"/>
                </a:solidFill>
              </a:rPr>
              <a:pPr/>
              <a:t>4/14/26</a:t>
            </a:fld>
            <a:endParaRPr lang="en-US" altLang="en-US">
              <a:solidFill>
                <a:srgbClr val="FFFFFF"/>
              </a:solidFill>
            </a:endParaRPr>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721598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solidFill>
                  <a:srgbClr val="FFFFFF"/>
                </a:solidFill>
              </a:rPr>
              <a:pPr/>
              <a:t>4/14/26</a:t>
            </a:fld>
            <a:endParaRPr lang="en-US" altLang="en-US">
              <a:solidFill>
                <a:srgbClr val="FFFFFF"/>
              </a:solidFill>
            </a:endParaRPr>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503189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solidFill>
                  <a:srgbClr val="FFFFFF"/>
                </a:solidFill>
              </a:rPr>
              <a:pPr/>
              <a:t>4/14/26</a:t>
            </a:fld>
            <a:endParaRPr lang="en-US" altLang="en-US">
              <a:solidFill>
                <a:srgbClr val="FFFFFF"/>
              </a:solidFill>
            </a:endParaRPr>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52313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solidFill>
                  <a:srgbClr val="FFFFFF"/>
                </a:solidFill>
              </a:rPr>
              <a:pPr/>
              <a:t>4/14/26</a:t>
            </a:fld>
            <a:endParaRPr lang="en-US" altLang="en-US">
              <a:solidFill>
                <a:srgbClr val="FFFFFF"/>
              </a:solidFill>
            </a:endParaRPr>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865589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solidFill>
                  <a:srgbClr val="FFFFFF"/>
                </a:solidFill>
              </a:rPr>
              <a:pPr/>
              <a:t>4/14/26</a:t>
            </a:fld>
            <a:endParaRPr lang="en-US" altLang="en-US">
              <a:solidFill>
                <a:srgbClr val="FFFFFF"/>
              </a:solidFill>
            </a:endParaRPr>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593615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solidFill>
                  <a:srgbClr val="FFFFFF"/>
                </a:solidFill>
              </a:rPr>
              <a:pPr/>
              <a:t>4/14/26</a:t>
            </a:fld>
            <a:endParaRPr lang="en-US" altLang="en-US">
              <a:solidFill>
                <a:srgbClr val="FFFFFF"/>
              </a:solidFill>
            </a:endParaRPr>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162760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solidFill>
                  <a:srgbClr val="FFFFFF"/>
                </a:solidFill>
              </a:rPr>
              <a:pPr/>
              <a:t>4/14/26</a:t>
            </a:fld>
            <a:endParaRPr lang="en-US" altLang="en-US">
              <a:solidFill>
                <a:srgbClr val="FFFFFF"/>
              </a:solidFill>
            </a:endParaRPr>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314665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solidFill>
                  <a:srgbClr val="FFFFFF"/>
                </a:solidFill>
              </a:rPr>
              <a:pPr/>
              <a:t>4/14/26</a:t>
            </a:fld>
            <a:endParaRPr lang="en-US" altLang="en-US">
              <a:solidFill>
                <a:srgbClr val="FFFFFF"/>
              </a:solidFill>
            </a:endParaRPr>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4085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565125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082866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9978640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25947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65397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663141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106297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118950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70281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63303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856867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3595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31176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580214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5847841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610416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59033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6787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897841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9288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5690093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955728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72843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54805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82973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b="1" i="0">
                <a:cs typeface="Arial" panose="020B0604020202020204" pitchFamily="34" charset="0"/>
              </a:defRPr>
            </a:lvl1pPr>
          </a:lstStyle>
          <a:p>
            <a:pPr lvl="0"/>
            <a:r>
              <a:rPr lang="en-US" altLang="en-US" noProof="0" dirty="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b="1" i="0">
                <a:cs typeface="Arial" panose="020B0604020202020204" pitchFamily="34" charset="0"/>
              </a:defRPr>
            </a:lvl1pPr>
          </a:lstStyle>
          <a:p>
            <a:pPr lvl="0"/>
            <a:r>
              <a:rPr lang="en-US" altLang="en-US" noProof="0" dirty="0"/>
              <a:t>Click to edit Master title style</a:t>
            </a:r>
          </a:p>
        </p:txBody>
      </p:sp>
    </p:spTree>
    <p:extLst>
      <p:ext uri="{BB962C8B-B14F-4D97-AF65-F5344CB8AC3E}">
        <p14:creationId xmlns:p14="http://schemas.microsoft.com/office/powerpoint/2010/main" val="1492554391"/>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2957710758"/>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b="1" i="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b="1" i="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2927416835"/>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237880820"/>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312862708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26264075"/>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699319350"/>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491203204"/>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564905640"/>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620697300"/>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179808627"/>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13893734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76431209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7514153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2104597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28426197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20390054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3252334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325263228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2960213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4240670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20193793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160276519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18193711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231814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26901121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129542723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15971606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128916639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38814900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32301003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95896917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21937542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104458275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836139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219879512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10501600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19697775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37384350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16677749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371003086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20921134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241553397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409527583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604426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220302172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757776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34984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75375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05569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4137481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9305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08441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824243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7894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972889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259941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4/14/26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99069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4/14/26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28279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966453-56C3-4797-928D-EA3B0A679EED}" type="datetimeFigureOut">
              <a:rPr lang="en-US" smtClean="0"/>
              <a:pPr/>
              <a:t>4/14/26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91472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966453-56C3-4797-928D-EA3B0A679EED}" type="datetimeFigureOut">
              <a:rPr lang="en-US" smtClean="0"/>
              <a:pPr/>
              <a:t>4/14/26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387620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966453-56C3-4797-928D-EA3B0A679EED}" type="datetimeFigureOut">
              <a:rPr lang="en-US" smtClean="0"/>
              <a:pPr/>
              <a:t>4/14/26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06903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966453-56C3-4797-928D-EA3B0A679EED}" type="datetimeFigureOut">
              <a:rPr lang="en-US" smtClean="0"/>
              <a:pPr/>
              <a:t>4/14/26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39839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66453-56C3-4797-928D-EA3B0A679EED}" type="datetimeFigureOut">
              <a:rPr lang="en-US" smtClean="0"/>
              <a:pPr/>
              <a:t>4/14/26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85558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pPr/>
              <a:t>4/14/26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8424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pPr/>
              <a:t>4/14/26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3265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4/14/26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99185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4/14/26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8875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4/14/26</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236542999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23766705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6" name="PlaceHolder 2"/>
          <p:cNvSpPr>
            <a:spLocks noGrp="1"/>
          </p:cNvSpPr>
          <p:nvPr>
            <p:ph type="subTitle"/>
          </p:nvPr>
        </p:nvSpPr>
        <p:spPr>
          <a:xfrm>
            <a:off x="354375" y="932766"/>
            <a:ext cx="6378497" cy="2312044"/>
          </a:xfrm>
          <a:prstGeom prst="rect">
            <a:avLst/>
          </a:prstGeom>
          <a:noFill/>
          <a:ln w="0">
            <a:noFill/>
          </a:ln>
        </p:spPr>
        <p:txBody>
          <a:bodyPr lIns="0" tIns="0" rIns="0" bIns="0" anchor="ctr">
            <a:noAutofit/>
          </a:bodyPr>
          <a:lstStyle>
            <a:lvl1pPr indent="0" algn="ctr">
              <a:buNone/>
              <a:defRPr/>
            </a:lvl1pPr>
          </a:lstStyle>
          <a:p>
            <a:pPr indent="0" algn="ctr">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11994750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8" name="PlaceHolder 2"/>
          <p:cNvSpPr>
            <a:spLocks noGrp="1"/>
          </p:cNvSpPr>
          <p:nvPr>
            <p:ph/>
          </p:nvPr>
        </p:nvSpPr>
        <p:spPr>
          <a:xfrm>
            <a:off x="354375" y="932766"/>
            <a:ext cx="6378497"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29031783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0"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1"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164605372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209191255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54375" y="158962"/>
            <a:ext cx="6378497" cy="3085594"/>
          </a:xfrm>
          <a:prstGeom prst="rect">
            <a:avLst/>
          </a:prstGeom>
          <a:noFill/>
          <a:ln w="0">
            <a:noFill/>
          </a:ln>
        </p:spPr>
        <p:txBody>
          <a:bodyPr lIns="0" tIns="0" rIns="0" bIns="0" anchor="ctr">
            <a:noAutofit/>
          </a:bodyPr>
          <a:lstStyle/>
          <a:p>
            <a:pPr algn="ctr"/>
            <a:endParaRPr lang="en-GB" sz="225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80917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5"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6"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7"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325713606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9"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0"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1" name="PlaceHolder 4"/>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0329202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3"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4"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5" name="PlaceHolder 4"/>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57958715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7" name="PlaceHolder 2"/>
          <p:cNvSpPr>
            <a:spLocks noGrp="1"/>
          </p:cNvSpPr>
          <p:nvPr>
            <p:ph/>
          </p:nvPr>
        </p:nvSpPr>
        <p:spPr>
          <a:xfrm>
            <a:off x="354375" y="93276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8" name="PlaceHolder 3"/>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120875354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0"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1"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2"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3" name="PlaceHolder 5"/>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300971814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5" name="PlaceHolder 2"/>
          <p:cNvSpPr>
            <a:spLocks noGrp="1"/>
          </p:cNvSpPr>
          <p:nvPr>
            <p:ph/>
          </p:nvPr>
        </p:nvSpPr>
        <p:spPr>
          <a:xfrm>
            <a:off x="354375"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6" name="PlaceHolder 3"/>
          <p:cNvSpPr>
            <a:spLocks noGrp="1"/>
          </p:cNvSpPr>
          <p:nvPr>
            <p:ph/>
          </p:nvPr>
        </p:nvSpPr>
        <p:spPr>
          <a:xfrm>
            <a:off x="2511000"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7" name="PlaceHolder 4"/>
          <p:cNvSpPr>
            <a:spLocks noGrp="1"/>
          </p:cNvSpPr>
          <p:nvPr>
            <p:ph/>
          </p:nvPr>
        </p:nvSpPr>
        <p:spPr>
          <a:xfrm>
            <a:off x="4667372"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8" name="PlaceHolder 5"/>
          <p:cNvSpPr>
            <a:spLocks noGrp="1"/>
          </p:cNvSpPr>
          <p:nvPr>
            <p:ph/>
          </p:nvPr>
        </p:nvSpPr>
        <p:spPr>
          <a:xfrm>
            <a:off x="354375"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9" name="PlaceHolder 6"/>
          <p:cNvSpPr>
            <a:spLocks noGrp="1"/>
          </p:cNvSpPr>
          <p:nvPr>
            <p:ph/>
          </p:nvPr>
        </p:nvSpPr>
        <p:spPr>
          <a:xfrm>
            <a:off x="2511000"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0" name="PlaceHolder 7"/>
          <p:cNvSpPr>
            <a:spLocks noGrp="1"/>
          </p:cNvSpPr>
          <p:nvPr>
            <p:ph/>
          </p:nvPr>
        </p:nvSpPr>
        <p:spPr>
          <a:xfrm>
            <a:off x="4667372"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14382413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729381359"/>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2490232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934891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51943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9866416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303301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1108595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881989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421856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7106279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5116435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7202595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257467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59561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820089-5FCE-4541-8A05-0972E0506E0E}" type="slidenum">
              <a:rPr lang="en-US" smtClean="0"/>
              <a:pPr>
                <a:defRPr/>
              </a:pPr>
              <a:t>‹#›</a:t>
            </a:fld>
            <a:endParaRPr lang="en-US" dirty="0"/>
          </a:p>
        </p:txBody>
      </p:sp>
    </p:spTree>
    <p:extLst>
      <p:ext uri="{BB962C8B-B14F-4D97-AF65-F5344CB8AC3E}">
        <p14:creationId xmlns:p14="http://schemas.microsoft.com/office/powerpoint/2010/main" val="117834751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1F7698-3E37-7C4D-9CF9-1C672CB7D9CE}" type="slidenum">
              <a:rPr lang="en-US" smtClean="0"/>
              <a:pPr>
                <a:defRPr/>
              </a:pPr>
              <a:t>‹#›</a:t>
            </a:fld>
            <a:endParaRPr lang="en-US" dirty="0"/>
          </a:p>
        </p:txBody>
      </p:sp>
    </p:spTree>
    <p:extLst>
      <p:ext uri="{BB962C8B-B14F-4D97-AF65-F5344CB8AC3E}">
        <p14:creationId xmlns:p14="http://schemas.microsoft.com/office/powerpoint/2010/main" val="17991554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7F871B-25F9-D645-AB05-686B7C6137DE}" type="slidenum">
              <a:rPr lang="en-US" smtClean="0"/>
              <a:pPr>
                <a:defRPr/>
              </a:pPr>
              <a:t>‹#›</a:t>
            </a:fld>
            <a:endParaRPr lang="en-US" dirty="0"/>
          </a:p>
        </p:txBody>
      </p:sp>
    </p:spTree>
    <p:extLst>
      <p:ext uri="{BB962C8B-B14F-4D97-AF65-F5344CB8AC3E}">
        <p14:creationId xmlns:p14="http://schemas.microsoft.com/office/powerpoint/2010/main" val="339542192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1870DF-9919-D443-9A79-B3CB2989379A}" type="slidenum">
              <a:rPr lang="en-US" smtClean="0"/>
              <a:pPr>
                <a:defRPr/>
              </a:pPr>
              <a:t>‹#›</a:t>
            </a:fld>
            <a:endParaRPr lang="en-US" dirty="0"/>
          </a:p>
        </p:txBody>
      </p:sp>
    </p:spTree>
    <p:extLst>
      <p:ext uri="{BB962C8B-B14F-4D97-AF65-F5344CB8AC3E}">
        <p14:creationId xmlns:p14="http://schemas.microsoft.com/office/powerpoint/2010/main" val="70109724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C8F451-46F5-8543-BB79-65D29133072C}" type="slidenum">
              <a:rPr lang="en-US" smtClean="0"/>
              <a:pPr>
                <a:defRPr/>
              </a:pPr>
              <a:t>‹#›</a:t>
            </a:fld>
            <a:endParaRPr lang="en-US" dirty="0"/>
          </a:p>
        </p:txBody>
      </p:sp>
    </p:spTree>
    <p:extLst>
      <p:ext uri="{BB962C8B-B14F-4D97-AF65-F5344CB8AC3E}">
        <p14:creationId xmlns:p14="http://schemas.microsoft.com/office/powerpoint/2010/main" val="312563084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1B8F33-D69D-BC4B-B12E-5D2A65A866A6}" type="slidenum">
              <a:rPr lang="en-US" smtClean="0"/>
              <a:pPr>
                <a:defRPr/>
              </a:pPr>
              <a:t>‹#›</a:t>
            </a:fld>
            <a:endParaRPr lang="en-US" dirty="0"/>
          </a:p>
        </p:txBody>
      </p:sp>
    </p:spTree>
    <p:extLst>
      <p:ext uri="{BB962C8B-B14F-4D97-AF65-F5344CB8AC3E}">
        <p14:creationId xmlns:p14="http://schemas.microsoft.com/office/powerpoint/2010/main" val="178223519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967910-FA83-F348-A1A4-C71900E0AFD1}" type="slidenum">
              <a:rPr lang="en-US" smtClean="0"/>
              <a:pPr>
                <a:defRPr/>
              </a:pPr>
              <a:t>‹#›</a:t>
            </a:fld>
            <a:endParaRPr lang="en-US" dirty="0"/>
          </a:p>
        </p:txBody>
      </p:sp>
    </p:spTree>
    <p:extLst>
      <p:ext uri="{BB962C8B-B14F-4D97-AF65-F5344CB8AC3E}">
        <p14:creationId xmlns:p14="http://schemas.microsoft.com/office/powerpoint/2010/main" val="348533352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33CA4F-E32E-4445-91A5-72D138860384}" type="slidenum">
              <a:rPr lang="en-US" smtClean="0"/>
              <a:pPr>
                <a:defRPr/>
              </a:pPr>
              <a:t>‹#›</a:t>
            </a:fld>
            <a:endParaRPr lang="en-US" dirty="0"/>
          </a:p>
        </p:txBody>
      </p:sp>
    </p:spTree>
    <p:extLst>
      <p:ext uri="{BB962C8B-B14F-4D97-AF65-F5344CB8AC3E}">
        <p14:creationId xmlns:p14="http://schemas.microsoft.com/office/powerpoint/2010/main" val="8694725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899ED-27D3-AF4E-ADBD-F4BDFDCCBC25}" type="slidenum">
              <a:rPr lang="en-US" smtClean="0"/>
              <a:pPr>
                <a:defRPr/>
              </a:pPr>
              <a:t>‹#›</a:t>
            </a:fld>
            <a:endParaRPr lang="en-US" dirty="0"/>
          </a:p>
        </p:txBody>
      </p:sp>
    </p:spTree>
    <p:extLst>
      <p:ext uri="{BB962C8B-B14F-4D97-AF65-F5344CB8AC3E}">
        <p14:creationId xmlns:p14="http://schemas.microsoft.com/office/powerpoint/2010/main" val="28106296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4FF2E6-843B-A545-850C-F57B4EC5CB33}" type="slidenum">
              <a:rPr lang="en-US" smtClean="0"/>
              <a:pPr>
                <a:defRPr/>
              </a:pPr>
              <a:t>‹#›</a:t>
            </a:fld>
            <a:endParaRPr lang="en-US" dirty="0"/>
          </a:p>
        </p:txBody>
      </p:sp>
    </p:spTree>
    <p:extLst>
      <p:ext uri="{BB962C8B-B14F-4D97-AF65-F5344CB8AC3E}">
        <p14:creationId xmlns:p14="http://schemas.microsoft.com/office/powerpoint/2010/main" val="4817741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0BA45D-DCC8-7141-9A3B-B1B71FEB3D4D}" type="slidenum">
              <a:rPr lang="en-US" smtClean="0"/>
              <a:pPr>
                <a:defRPr/>
              </a:pPr>
              <a:t>‹#›</a:t>
            </a:fld>
            <a:endParaRPr lang="en-US" dirty="0"/>
          </a:p>
        </p:txBody>
      </p:sp>
    </p:spTree>
    <p:extLst>
      <p:ext uri="{BB962C8B-B14F-4D97-AF65-F5344CB8AC3E}">
        <p14:creationId xmlns:p14="http://schemas.microsoft.com/office/powerpoint/2010/main" val="133724060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8472536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0331187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667025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5207138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8825426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2964589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8566695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0482537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67046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0801592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0898315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418507945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363834906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308702773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400633007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45569698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39783156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329972588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4190205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260452178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398703034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356354779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449FA8A1-0824-C8FE-115F-5EAFD7249FDB}"/>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3" name="Rectangle 6">
            <a:extLst>
              <a:ext uri="{FF2B5EF4-FFF2-40B4-BE49-F238E27FC236}">
                <a16:creationId xmlns:a16="http://schemas.microsoft.com/office/drawing/2014/main" id="{0186FAC0-6128-8AD4-89EA-5BFA90E1B604}"/>
              </a:ext>
            </a:extLst>
          </p:cNvPr>
          <p:cNvSpPr>
            <a:spLocks noGrp="1" noChangeArrowheads="1"/>
          </p:cNvSpPr>
          <p:nvPr>
            <p:ph type="dt" sz="quarter" idx="10"/>
          </p:nvPr>
        </p:nvSpPr>
        <p:spPr/>
        <p:txBody>
          <a:bodyPr/>
          <a:lstStyle>
            <a:lvl1pPr>
              <a:defRPr smtClean="0"/>
            </a:lvl1pPr>
          </a:lstStyle>
          <a:p>
            <a:pPr>
              <a:defRPr/>
            </a:pPr>
            <a:fld id="{BD3D1B95-10E1-7341-97D1-BDB73EAAD296}" type="datetime1">
              <a:rPr lang="en-US" altLang="en-US"/>
              <a:pPr>
                <a:defRPr/>
              </a:pPr>
              <a:t>4/14/26</a:t>
            </a:fld>
            <a:endParaRPr lang="en-US" altLang="en-US"/>
          </a:p>
        </p:txBody>
      </p:sp>
      <p:sp>
        <p:nvSpPr>
          <p:cNvPr id="4" name="Rectangle 7">
            <a:extLst>
              <a:ext uri="{FF2B5EF4-FFF2-40B4-BE49-F238E27FC236}">
                <a16:creationId xmlns:a16="http://schemas.microsoft.com/office/drawing/2014/main" id="{A9F109EE-4766-712A-B80A-2F7BFAD12E10}"/>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217B4AA3-48E1-43AD-137C-D0894DF9A6AE}"/>
              </a:ext>
            </a:extLst>
          </p:cNvPr>
          <p:cNvSpPr>
            <a:spLocks noGrp="1" noChangeArrowheads="1"/>
          </p:cNvSpPr>
          <p:nvPr>
            <p:ph type="sldNum" sz="quarter" idx="12"/>
          </p:nvPr>
        </p:nvSpPr>
        <p:spPr/>
        <p:txBody>
          <a:bodyPr/>
          <a:lstStyle>
            <a:lvl1pPr>
              <a:defRPr smtClean="0"/>
            </a:lvl1pPr>
          </a:lstStyle>
          <a:p>
            <a:pPr>
              <a:defRPr/>
            </a:pPr>
            <a:fld id="{564C99AA-44D8-8E48-B722-F4D543312D4F}" type="slidenum">
              <a:rPr lang="en-US" altLang="en-US"/>
              <a:pPr>
                <a:defRPr/>
              </a:pPr>
              <a:t>‹#›</a:t>
            </a:fld>
            <a:endParaRPr lang="en-US" altLang="en-US"/>
          </a:p>
        </p:txBody>
      </p:sp>
    </p:spTree>
    <p:extLst>
      <p:ext uri="{BB962C8B-B14F-4D97-AF65-F5344CB8AC3E}">
        <p14:creationId xmlns:p14="http://schemas.microsoft.com/office/powerpoint/2010/main" val="290132054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B3289D6-354A-B263-2313-797C36037A87}"/>
              </a:ext>
            </a:extLst>
          </p:cNvPr>
          <p:cNvSpPr>
            <a:spLocks noGrp="1" noChangeArrowheads="1"/>
          </p:cNvSpPr>
          <p:nvPr>
            <p:ph type="dt" sz="half" idx="10"/>
          </p:nvPr>
        </p:nvSpPr>
        <p:spPr>
          <a:ln/>
        </p:spPr>
        <p:txBody>
          <a:bodyPr/>
          <a:lstStyle>
            <a:lvl1pPr>
              <a:defRPr/>
            </a:lvl1pPr>
          </a:lstStyle>
          <a:p>
            <a:pPr>
              <a:defRPr/>
            </a:pPr>
            <a:fld id="{D119B7A3-6441-8345-B83F-4A09CABAABD6}" type="datetime1">
              <a:rPr lang="en-US" altLang="en-US"/>
              <a:pPr>
                <a:defRPr/>
              </a:pPr>
              <a:t>4/14/26</a:t>
            </a:fld>
            <a:endParaRPr lang="en-US" altLang="en-US"/>
          </a:p>
        </p:txBody>
      </p:sp>
      <p:sp>
        <p:nvSpPr>
          <p:cNvPr id="5" name="Rectangle 6">
            <a:extLst>
              <a:ext uri="{FF2B5EF4-FFF2-40B4-BE49-F238E27FC236}">
                <a16:creationId xmlns:a16="http://schemas.microsoft.com/office/drawing/2014/main" id="{5AD7F76D-F827-7A32-12CA-119406DE9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9CC58BD-7A49-44AC-6034-E4602AA978AC}"/>
              </a:ext>
            </a:extLst>
          </p:cNvPr>
          <p:cNvSpPr>
            <a:spLocks noGrp="1" noChangeArrowheads="1"/>
          </p:cNvSpPr>
          <p:nvPr>
            <p:ph type="sldNum" sz="quarter" idx="12"/>
          </p:nvPr>
        </p:nvSpPr>
        <p:spPr>
          <a:ln/>
        </p:spPr>
        <p:txBody>
          <a:bodyPr/>
          <a:lstStyle>
            <a:lvl1pPr>
              <a:defRPr/>
            </a:lvl1pPr>
          </a:lstStyle>
          <a:p>
            <a:pPr>
              <a:defRPr/>
            </a:pPr>
            <a:fld id="{7D1781A7-4882-694E-B5B8-64A581AF16EA}" type="slidenum">
              <a:rPr lang="en-US" altLang="en-US"/>
              <a:pPr>
                <a:defRPr/>
              </a:pPr>
              <a:t>‹#›</a:t>
            </a:fld>
            <a:endParaRPr lang="en-US" altLang="en-US"/>
          </a:p>
        </p:txBody>
      </p:sp>
    </p:spTree>
    <p:extLst>
      <p:ext uri="{BB962C8B-B14F-4D97-AF65-F5344CB8AC3E}">
        <p14:creationId xmlns:p14="http://schemas.microsoft.com/office/powerpoint/2010/main" val="224187683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E20B4549-08CE-A6D2-0044-1811979919D8}"/>
              </a:ext>
            </a:extLst>
          </p:cNvPr>
          <p:cNvSpPr>
            <a:spLocks noGrp="1" noChangeArrowheads="1"/>
          </p:cNvSpPr>
          <p:nvPr>
            <p:ph type="dt" sz="half" idx="10"/>
          </p:nvPr>
        </p:nvSpPr>
        <p:spPr>
          <a:ln/>
        </p:spPr>
        <p:txBody>
          <a:bodyPr/>
          <a:lstStyle>
            <a:lvl1pPr>
              <a:defRPr/>
            </a:lvl1pPr>
          </a:lstStyle>
          <a:p>
            <a:pPr>
              <a:defRPr/>
            </a:pPr>
            <a:fld id="{9CD187EE-AC8E-E848-AAE0-59D014D64374}" type="datetime1">
              <a:rPr lang="en-US" altLang="en-US"/>
              <a:pPr>
                <a:defRPr/>
              </a:pPr>
              <a:t>4/14/26</a:t>
            </a:fld>
            <a:endParaRPr lang="en-US" altLang="en-US"/>
          </a:p>
        </p:txBody>
      </p:sp>
      <p:sp>
        <p:nvSpPr>
          <p:cNvPr id="5" name="Rectangle 6">
            <a:extLst>
              <a:ext uri="{FF2B5EF4-FFF2-40B4-BE49-F238E27FC236}">
                <a16:creationId xmlns:a16="http://schemas.microsoft.com/office/drawing/2014/main" id="{57F4E297-D1B8-6AEB-2DB0-7322E2B2B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08CE638-275C-48C0-F986-18666DDBD3D6}"/>
              </a:ext>
            </a:extLst>
          </p:cNvPr>
          <p:cNvSpPr>
            <a:spLocks noGrp="1" noChangeArrowheads="1"/>
          </p:cNvSpPr>
          <p:nvPr>
            <p:ph type="sldNum" sz="quarter" idx="12"/>
          </p:nvPr>
        </p:nvSpPr>
        <p:spPr>
          <a:ln/>
        </p:spPr>
        <p:txBody>
          <a:bodyPr/>
          <a:lstStyle>
            <a:lvl1pPr>
              <a:defRPr/>
            </a:lvl1pPr>
          </a:lstStyle>
          <a:p>
            <a:pPr>
              <a:defRPr/>
            </a:pPr>
            <a:fld id="{22499446-214F-184C-974F-E69BBBD159F4}" type="slidenum">
              <a:rPr lang="en-US" altLang="en-US"/>
              <a:pPr>
                <a:defRPr/>
              </a:pPr>
              <a:t>‹#›</a:t>
            </a:fld>
            <a:endParaRPr lang="en-US" altLang="en-US"/>
          </a:p>
        </p:txBody>
      </p:sp>
    </p:spTree>
    <p:extLst>
      <p:ext uri="{BB962C8B-B14F-4D97-AF65-F5344CB8AC3E}">
        <p14:creationId xmlns:p14="http://schemas.microsoft.com/office/powerpoint/2010/main" val="331228131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148F12D-A4CA-E53D-E00C-20F8FB6812B7}"/>
              </a:ext>
            </a:extLst>
          </p:cNvPr>
          <p:cNvSpPr>
            <a:spLocks noGrp="1" noChangeArrowheads="1"/>
          </p:cNvSpPr>
          <p:nvPr>
            <p:ph type="dt" sz="half" idx="10"/>
          </p:nvPr>
        </p:nvSpPr>
        <p:spPr>
          <a:ln/>
        </p:spPr>
        <p:txBody>
          <a:bodyPr/>
          <a:lstStyle>
            <a:lvl1pPr>
              <a:defRPr/>
            </a:lvl1pPr>
          </a:lstStyle>
          <a:p>
            <a:pPr>
              <a:defRPr/>
            </a:pPr>
            <a:fld id="{CDE61DD3-13DD-2943-9D56-010671394C83}" type="datetime1">
              <a:rPr lang="en-US" altLang="en-US"/>
              <a:pPr>
                <a:defRPr/>
              </a:pPr>
              <a:t>4/14/26</a:t>
            </a:fld>
            <a:endParaRPr lang="en-US" altLang="en-US"/>
          </a:p>
        </p:txBody>
      </p:sp>
      <p:sp>
        <p:nvSpPr>
          <p:cNvPr id="6" name="Rectangle 6">
            <a:extLst>
              <a:ext uri="{FF2B5EF4-FFF2-40B4-BE49-F238E27FC236}">
                <a16:creationId xmlns:a16="http://schemas.microsoft.com/office/drawing/2014/main" id="{ED5447F1-B0A9-87CD-12DE-FB37F1E211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BAE866B-C876-2337-F0BC-7284F54673BC}"/>
              </a:ext>
            </a:extLst>
          </p:cNvPr>
          <p:cNvSpPr>
            <a:spLocks noGrp="1" noChangeArrowheads="1"/>
          </p:cNvSpPr>
          <p:nvPr>
            <p:ph type="sldNum" sz="quarter" idx="12"/>
          </p:nvPr>
        </p:nvSpPr>
        <p:spPr>
          <a:ln/>
        </p:spPr>
        <p:txBody>
          <a:bodyPr/>
          <a:lstStyle>
            <a:lvl1pPr>
              <a:defRPr/>
            </a:lvl1pPr>
          </a:lstStyle>
          <a:p>
            <a:pPr>
              <a:defRPr/>
            </a:pPr>
            <a:fld id="{D4AC6EF6-CD58-194B-9C2E-FFC23563CBC1}" type="slidenum">
              <a:rPr lang="en-US" altLang="en-US"/>
              <a:pPr>
                <a:defRPr/>
              </a:pPr>
              <a:t>‹#›</a:t>
            </a:fld>
            <a:endParaRPr lang="en-US" altLang="en-US"/>
          </a:p>
        </p:txBody>
      </p:sp>
    </p:spTree>
    <p:extLst>
      <p:ext uri="{BB962C8B-B14F-4D97-AF65-F5344CB8AC3E}">
        <p14:creationId xmlns:p14="http://schemas.microsoft.com/office/powerpoint/2010/main" val="161788088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F79E7974-6E04-4ACA-2406-F54770203251}"/>
              </a:ext>
            </a:extLst>
          </p:cNvPr>
          <p:cNvSpPr>
            <a:spLocks noGrp="1" noChangeArrowheads="1"/>
          </p:cNvSpPr>
          <p:nvPr>
            <p:ph type="dt" sz="half" idx="10"/>
          </p:nvPr>
        </p:nvSpPr>
        <p:spPr>
          <a:ln/>
        </p:spPr>
        <p:txBody>
          <a:bodyPr/>
          <a:lstStyle>
            <a:lvl1pPr>
              <a:defRPr/>
            </a:lvl1pPr>
          </a:lstStyle>
          <a:p>
            <a:pPr>
              <a:defRPr/>
            </a:pPr>
            <a:fld id="{2B8FF416-9342-E243-B61A-1DF329905886}" type="datetime1">
              <a:rPr lang="en-US" altLang="en-US"/>
              <a:pPr>
                <a:defRPr/>
              </a:pPr>
              <a:t>4/14/26</a:t>
            </a:fld>
            <a:endParaRPr lang="en-US" altLang="en-US"/>
          </a:p>
        </p:txBody>
      </p:sp>
      <p:sp>
        <p:nvSpPr>
          <p:cNvPr id="8" name="Rectangle 6">
            <a:extLst>
              <a:ext uri="{FF2B5EF4-FFF2-40B4-BE49-F238E27FC236}">
                <a16:creationId xmlns:a16="http://schemas.microsoft.com/office/drawing/2014/main" id="{541657DD-6559-F5C0-0627-CAA6D07F72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ECB36496-F695-0E97-B7F4-39FFBA26D97D}"/>
              </a:ext>
            </a:extLst>
          </p:cNvPr>
          <p:cNvSpPr>
            <a:spLocks noGrp="1" noChangeArrowheads="1"/>
          </p:cNvSpPr>
          <p:nvPr>
            <p:ph type="sldNum" sz="quarter" idx="12"/>
          </p:nvPr>
        </p:nvSpPr>
        <p:spPr>
          <a:ln/>
        </p:spPr>
        <p:txBody>
          <a:bodyPr/>
          <a:lstStyle>
            <a:lvl1pPr>
              <a:defRPr/>
            </a:lvl1pPr>
          </a:lstStyle>
          <a:p>
            <a:pPr>
              <a:defRPr/>
            </a:pPr>
            <a:fld id="{FA57478A-3854-A34B-9BBB-C8EFD8A80E06}" type="slidenum">
              <a:rPr lang="en-US" altLang="en-US"/>
              <a:pPr>
                <a:defRPr/>
              </a:pPr>
              <a:t>‹#›</a:t>
            </a:fld>
            <a:endParaRPr lang="en-US" altLang="en-US"/>
          </a:p>
        </p:txBody>
      </p:sp>
    </p:spTree>
    <p:extLst>
      <p:ext uri="{BB962C8B-B14F-4D97-AF65-F5344CB8AC3E}">
        <p14:creationId xmlns:p14="http://schemas.microsoft.com/office/powerpoint/2010/main" val="149820119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E7B75F2C-4428-19F4-11B0-A7D009E9456C}"/>
              </a:ext>
            </a:extLst>
          </p:cNvPr>
          <p:cNvSpPr>
            <a:spLocks noGrp="1" noChangeArrowheads="1"/>
          </p:cNvSpPr>
          <p:nvPr>
            <p:ph type="dt" sz="half" idx="10"/>
          </p:nvPr>
        </p:nvSpPr>
        <p:spPr>
          <a:ln/>
        </p:spPr>
        <p:txBody>
          <a:bodyPr/>
          <a:lstStyle>
            <a:lvl1pPr>
              <a:defRPr/>
            </a:lvl1pPr>
          </a:lstStyle>
          <a:p>
            <a:pPr>
              <a:defRPr/>
            </a:pPr>
            <a:fld id="{A4F4E402-860E-1249-AB5B-24814833A5B2}" type="datetime1">
              <a:rPr lang="en-US" altLang="en-US"/>
              <a:pPr>
                <a:defRPr/>
              </a:pPr>
              <a:t>4/14/26</a:t>
            </a:fld>
            <a:endParaRPr lang="en-US" altLang="en-US"/>
          </a:p>
        </p:txBody>
      </p:sp>
      <p:sp>
        <p:nvSpPr>
          <p:cNvPr id="4" name="Rectangle 6">
            <a:extLst>
              <a:ext uri="{FF2B5EF4-FFF2-40B4-BE49-F238E27FC236}">
                <a16:creationId xmlns:a16="http://schemas.microsoft.com/office/drawing/2014/main" id="{F8E347FB-B2F1-6866-DB5B-D50B7AE865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A6A8DA35-91D0-37A6-C765-B1AFC799384B}"/>
              </a:ext>
            </a:extLst>
          </p:cNvPr>
          <p:cNvSpPr>
            <a:spLocks noGrp="1" noChangeArrowheads="1"/>
          </p:cNvSpPr>
          <p:nvPr>
            <p:ph type="sldNum" sz="quarter" idx="12"/>
          </p:nvPr>
        </p:nvSpPr>
        <p:spPr>
          <a:ln/>
        </p:spPr>
        <p:txBody>
          <a:bodyPr/>
          <a:lstStyle>
            <a:lvl1pPr>
              <a:defRPr/>
            </a:lvl1pPr>
          </a:lstStyle>
          <a:p>
            <a:pPr>
              <a:defRPr/>
            </a:pPr>
            <a:fld id="{080CD559-A684-6F42-B208-49D1F3562D9B}" type="slidenum">
              <a:rPr lang="en-US" altLang="en-US"/>
              <a:pPr>
                <a:defRPr/>
              </a:pPr>
              <a:t>‹#›</a:t>
            </a:fld>
            <a:endParaRPr lang="en-US" altLang="en-US"/>
          </a:p>
        </p:txBody>
      </p:sp>
    </p:spTree>
    <p:extLst>
      <p:ext uri="{BB962C8B-B14F-4D97-AF65-F5344CB8AC3E}">
        <p14:creationId xmlns:p14="http://schemas.microsoft.com/office/powerpoint/2010/main" val="386314126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9FE0BAC-BA1F-ED77-EC25-5EFEBD078A1A}"/>
              </a:ext>
            </a:extLst>
          </p:cNvPr>
          <p:cNvSpPr>
            <a:spLocks noGrp="1" noChangeArrowheads="1"/>
          </p:cNvSpPr>
          <p:nvPr>
            <p:ph type="dt" sz="half" idx="10"/>
          </p:nvPr>
        </p:nvSpPr>
        <p:spPr>
          <a:ln/>
        </p:spPr>
        <p:txBody>
          <a:bodyPr/>
          <a:lstStyle>
            <a:lvl1pPr>
              <a:defRPr/>
            </a:lvl1pPr>
          </a:lstStyle>
          <a:p>
            <a:pPr>
              <a:defRPr/>
            </a:pPr>
            <a:fld id="{04FD6482-B20B-3348-8956-5AF93276220E}" type="datetime1">
              <a:rPr lang="en-US" altLang="en-US"/>
              <a:pPr>
                <a:defRPr/>
              </a:pPr>
              <a:t>4/14/26</a:t>
            </a:fld>
            <a:endParaRPr lang="en-US" altLang="en-US"/>
          </a:p>
        </p:txBody>
      </p:sp>
      <p:sp>
        <p:nvSpPr>
          <p:cNvPr id="3" name="Rectangle 6">
            <a:extLst>
              <a:ext uri="{FF2B5EF4-FFF2-40B4-BE49-F238E27FC236}">
                <a16:creationId xmlns:a16="http://schemas.microsoft.com/office/drawing/2014/main" id="{8F29B2E9-48E7-D9F5-DCC6-FF6C77E7F5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99A5C7DE-188C-359E-7192-805EC4C54F48}"/>
              </a:ext>
            </a:extLst>
          </p:cNvPr>
          <p:cNvSpPr>
            <a:spLocks noGrp="1" noChangeArrowheads="1"/>
          </p:cNvSpPr>
          <p:nvPr>
            <p:ph type="sldNum" sz="quarter" idx="12"/>
          </p:nvPr>
        </p:nvSpPr>
        <p:spPr>
          <a:ln/>
        </p:spPr>
        <p:txBody>
          <a:bodyPr/>
          <a:lstStyle>
            <a:lvl1pPr>
              <a:defRPr/>
            </a:lvl1pPr>
          </a:lstStyle>
          <a:p>
            <a:pPr>
              <a:defRPr/>
            </a:pPr>
            <a:fld id="{8607C30F-0BDA-3640-BFDB-0B5C6740E392}" type="slidenum">
              <a:rPr lang="en-US" altLang="en-US"/>
              <a:pPr>
                <a:defRPr/>
              </a:pPr>
              <a:t>‹#›</a:t>
            </a:fld>
            <a:endParaRPr lang="en-US" altLang="en-US"/>
          </a:p>
        </p:txBody>
      </p:sp>
    </p:spTree>
    <p:extLst>
      <p:ext uri="{BB962C8B-B14F-4D97-AF65-F5344CB8AC3E}">
        <p14:creationId xmlns:p14="http://schemas.microsoft.com/office/powerpoint/2010/main" val="1940855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C6FEC537-5452-0923-786A-27C45C0A36E4}"/>
              </a:ext>
            </a:extLst>
          </p:cNvPr>
          <p:cNvSpPr>
            <a:spLocks noGrp="1" noChangeArrowheads="1"/>
          </p:cNvSpPr>
          <p:nvPr>
            <p:ph type="dt" sz="half" idx="10"/>
          </p:nvPr>
        </p:nvSpPr>
        <p:spPr>
          <a:ln/>
        </p:spPr>
        <p:txBody>
          <a:bodyPr/>
          <a:lstStyle>
            <a:lvl1pPr>
              <a:defRPr/>
            </a:lvl1pPr>
          </a:lstStyle>
          <a:p>
            <a:pPr>
              <a:defRPr/>
            </a:pPr>
            <a:fld id="{51E7B124-2247-3F46-BD5C-4460F86CEEFB}" type="datetime1">
              <a:rPr lang="en-US" altLang="en-US"/>
              <a:pPr>
                <a:defRPr/>
              </a:pPr>
              <a:t>4/14/26</a:t>
            </a:fld>
            <a:endParaRPr lang="en-US" altLang="en-US"/>
          </a:p>
        </p:txBody>
      </p:sp>
      <p:sp>
        <p:nvSpPr>
          <p:cNvPr id="6" name="Rectangle 6">
            <a:extLst>
              <a:ext uri="{FF2B5EF4-FFF2-40B4-BE49-F238E27FC236}">
                <a16:creationId xmlns:a16="http://schemas.microsoft.com/office/drawing/2014/main" id="{ADBBCB50-1D68-FAD0-3594-57093D4DDB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840810A-8922-A3A4-6EA4-A60A32CA5854}"/>
              </a:ext>
            </a:extLst>
          </p:cNvPr>
          <p:cNvSpPr>
            <a:spLocks noGrp="1" noChangeArrowheads="1"/>
          </p:cNvSpPr>
          <p:nvPr>
            <p:ph type="sldNum" sz="quarter" idx="12"/>
          </p:nvPr>
        </p:nvSpPr>
        <p:spPr>
          <a:ln/>
        </p:spPr>
        <p:txBody>
          <a:bodyPr/>
          <a:lstStyle>
            <a:lvl1pPr>
              <a:defRPr/>
            </a:lvl1pPr>
          </a:lstStyle>
          <a:p>
            <a:pPr>
              <a:defRPr/>
            </a:pPr>
            <a:fld id="{F4374153-D6C2-6C4D-A850-5EB8339C0F9C}" type="slidenum">
              <a:rPr lang="en-US" altLang="en-US"/>
              <a:pPr>
                <a:defRPr/>
              </a:pPr>
              <a:t>‹#›</a:t>
            </a:fld>
            <a:endParaRPr lang="en-US" altLang="en-US"/>
          </a:p>
        </p:txBody>
      </p:sp>
    </p:spTree>
    <p:extLst>
      <p:ext uri="{BB962C8B-B14F-4D97-AF65-F5344CB8AC3E}">
        <p14:creationId xmlns:p14="http://schemas.microsoft.com/office/powerpoint/2010/main" val="103212160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D1EAF0-E94A-5E93-2E1D-42AAF84A89D8}"/>
              </a:ext>
            </a:extLst>
          </p:cNvPr>
          <p:cNvSpPr>
            <a:spLocks noGrp="1" noChangeArrowheads="1"/>
          </p:cNvSpPr>
          <p:nvPr>
            <p:ph type="dt" sz="half" idx="10"/>
          </p:nvPr>
        </p:nvSpPr>
        <p:spPr>
          <a:ln/>
        </p:spPr>
        <p:txBody>
          <a:bodyPr/>
          <a:lstStyle>
            <a:lvl1pPr>
              <a:defRPr/>
            </a:lvl1pPr>
          </a:lstStyle>
          <a:p>
            <a:pPr>
              <a:defRPr/>
            </a:pPr>
            <a:fld id="{88C1E687-99A3-2541-868E-0D97B71150D5}" type="datetime1">
              <a:rPr lang="en-US" altLang="en-US"/>
              <a:pPr>
                <a:defRPr/>
              </a:pPr>
              <a:t>4/14/26</a:t>
            </a:fld>
            <a:endParaRPr lang="en-US" altLang="en-US"/>
          </a:p>
        </p:txBody>
      </p:sp>
      <p:sp>
        <p:nvSpPr>
          <p:cNvPr id="6" name="Rectangle 6">
            <a:extLst>
              <a:ext uri="{FF2B5EF4-FFF2-40B4-BE49-F238E27FC236}">
                <a16:creationId xmlns:a16="http://schemas.microsoft.com/office/drawing/2014/main" id="{9322DFC7-6DAC-CE7E-FD96-4191113539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0332D79-FAAB-E385-EE13-5394BF4463C2}"/>
              </a:ext>
            </a:extLst>
          </p:cNvPr>
          <p:cNvSpPr>
            <a:spLocks noGrp="1" noChangeArrowheads="1"/>
          </p:cNvSpPr>
          <p:nvPr>
            <p:ph type="sldNum" sz="quarter" idx="12"/>
          </p:nvPr>
        </p:nvSpPr>
        <p:spPr>
          <a:ln/>
        </p:spPr>
        <p:txBody>
          <a:bodyPr/>
          <a:lstStyle>
            <a:lvl1pPr>
              <a:defRPr/>
            </a:lvl1pPr>
          </a:lstStyle>
          <a:p>
            <a:pPr>
              <a:defRPr/>
            </a:pPr>
            <a:fld id="{5B71EEFC-FA80-AC42-860B-E2084053F930}" type="slidenum">
              <a:rPr lang="en-US" altLang="en-US"/>
              <a:pPr>
                <a:defRPr/>
              </a:pPr>
              <a:t>‹#›</a:t>
            </a:fld>
            <a:endParaRPr lang="en-US" altLang="en-US"/>
          </a:p>
        </p:txBody>
      </p:sp>
    </p:spTree>
    <p:extLst>
      <p:ext uri="{BB962C8B-B14F-4D97-AF65-F5344CB8AC3E}">
        <p14:creationId xmlns:p14="http://schemas.microsoft.com/office/powerpoint/2010/main" val="133274802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D56C923-F97D-E109-958D-8EC34E5A1290}"/>
              </a:ext>
            </a:extLst>
          </p:cNvPr>
          <p:cNvSpPr>
            <a:spLocks noGrp="1" noChangeArrowheads="1"/>
          </p:cNvSpPr>
          <p:nvPr>
            <p:ph type="dt" sz="half" idx="10"/>
          </p:nvPr>
        </p:nvSpPr>
        <p:spPr>
          <a:ln/>
        </p:spPr>
        <p:txBody>
          <a:bodyPr/>
          <a:lstStyle>
            <a:lvl1pPr>
              <a:defRPr/>
            </a:lvl1pPr>
          </a:lstStyle>
          <a:p>
            <a:pPr>
              <a:defRPr/>
            </a:pPr>
            <a:fld id="{818BE111-E9D5-0644-8691-F03B8FD157D2}" type="datetime1">
              <a:rPr lang="en-US" altLang="en-US"/>
              <a:pPr>
                <a:defRPr/>
              </a:pPr>
              <a:t>4/14/26</a:t>
            </a:fld>
            <a:endParaRPr lang="en-US" altLang="en-US"/>
          </a:p>
        </p:txBody>
      </p:sp>
      <p:sp>
        <p:nvSpPr>
          <p:cNvPr id="5" name="Rectangle 6">
            <a:extLst>
              <a:ext uri="{FF2B5EF4-FFF2-40B4-BE49-F238E27FC236}">
                <a16:creationId xmlns:a16="http://schemas.microsoft.com/office/drawing/2014/main" id="{A3026770-9624-6D9E-795C-76CB2BCC9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1CF4800-8244-0B6D-EEC2-5E1BDB9D3C97}"/>
              </a:ext>
            </a:extLst>
          </p:cNvPr>
          <p:cNvSpPr>
            <a:spLocks noGrp="1" noChangeArrowheads="1"/>
          </p:cNvSpPr>
          <p:nvPr>
            <p:ph type="sldNum" sz="quarter" idx="12"/>
          </p:nvPr>
        </p:nvSpPr>
        <p:spPr>
          <a:ln/>
        </p:spPr>
        <p:txBody>
          <a:bodyPr/>
          <a:lstStyle>
            <a:lvl1pPr>
              <a:defRPr/>
            </a:lvl1pPr>
          </a:lstStyle>
          <a:p>
            <a:pPr>
              <a:defRPr/>
            </a:pPr>
            <a:fld id="{D3B2D373-AAA8-2747-859F-5941DAD8721E}" type="slidenum">
              <a:rPr lang="en-US" altLang="en-US"/>
              <a:pPr>
                <a:defRPr/>
              </a:pPr>
              <a:t>‹#›</a:t>
            </a:fld>
            <a:endParaRPr lang="en-US" altLang="en-US"/>
          </a:p>
        </p:txBody>
      </p:sp>
    </p:spTree>
    <p:extLst>
      <p:ext uri="{BB962C8B-B14F-4D97-AF65-F5344CB8AC3E}">
        <p14:creationId xmlns:p14="http://schemas.microsoft.com/office/powerpoint/2010/main" val="172071653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2DA0783-5D46-AE02-47D2-678A5B9343C3}"/>
              </a:ext>
            </a:extLst>
          </p:cNvPr>
          <p:cNvSpPr>
            <a:spLocks noGrp="1" noChangeArrowheads="1"/>
          </p:cNvSpPr>
          <p:nvPr>
            <p:ph type="dt" sz="half" idx="10"/>
          </p:nvPr>
        </p:nvSpPr>
        <p:spPr>
          <a:ln/>
        </p:spPr>
        <p:txBody>
          <a:bodyPr/>
          <a:lstStyle>
            <a:lvl1pPr>
              <a:defRPr/>
            </a:lvl1pPr>
          </a:lstStyle>
          <a:p>
            <a:pPr>
              <a:defRPr/>
            </a:pPr>
            <a:fld id="{9C2A0EB2-6E86-0F4A-AFF5-7FB599C52656}" type="datetime1">
              <a:rPr lang="en-US" altLang="en-US"/>
              <a:pPr>
                <a:defRPr/>
              </a:pPr>
              <a:t>4/14/26</a:t>
            </a:fld>
            <a:endParaRPr lang="en-US" altLang="en-US"/>
          </a:p>
        </p:txBody>
      </p:sp>
      <p:sp>
        <p:nvSpPr>
          <p:cNvPr id="5" name="Rectangle 6">
            <a:extLst>
              <a:ext uri="{FF2B5EF4-FFF2-40B4-BE49-F238E27FC236}">
                <a16:creationId xmlns:a16="http://schemas.microsoft.com/office/drawing/2014/main" id="{51EB8BBE-FFFD-AF16-F805-73B7C26BAA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6934AF0-5E5B-6371-C414-19FE94943364}"/>
              </a:ext>
            </a:extLst>
          </p:cNvPr>
          <p:cNvSpPr>
            <a:spLocks noGrp="1" noChangeArrowheads="1"/>
          </p:cNvSpPr>
          <p:nvPr>
            <p:ph type="sldNum" sz="quarter" idx="12"/>
          </p:nvPr>
        </p:nvSpPr>
        <p:spPr>
          <a:ln/>
        </p:spPr>
        <p:txBody>
          <a:bodyPr/>
          <a:lstStyle>
            <a:lvl1pPr>
              <a:defRPr/>
            </a:lvl1pPr>
          </a:lstStyle>
          <a:p>
            <a:pPr>
              <a:defRPr/>
            </a:pPr>
            <a:fld id="{A83C4E51-AC42-F74D-93BB-D78878C052A7}" type="slidenum">
              <a:rPr lang="en-US" altLang="en-US"/>
              <a:pPr>
                <a:defRPr/>
              </a:pPr>
              <a:t>‹#›</a:t>
            </a:fld>
            <a:endParaRPr lang="en-US" altLang="en-US"/>
          </a:p>
        </p:txBody>
      </p:sp>
    </p:spTree>
    <p:extLst>
      <p:ext uri="{BB962C8B-B14F-4D97-AF65-F5344CB8AC3E}">
        <p14:creationId xmlns:p14="http://schemas.microsoft.com/office/powerpoint/2010/main" val="339620290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C7121EEB-6AC1-B53A-950E-5BF32F45E3DB}"/>
              </a:ext>
            </a:extLst>
          </p:cNvPr>
          <p:cNvSpPr>
            <a:spLocks noGrp="1" noChangeArrowheads="1"/>
          </p:cNvSpPr>
          <p:nvPr>
            <p:ph type="dt" sz="half" idx="10"/>
          </p:nvPr>
        </p:nvSpPr>
        <p:spPr>
          <a:ln/>
        </p:spPr>
        <p:txBody>
          <a:bodyPr/>
          <a:lstStyle>
            <a:lvl1pPr>
              <a:defRPr/>
            </a:lvl1pPr>
          </a:lstStyle>
          <a:p>
            <a:pPr>
              <a:defRPr/>
            </a:pPr>
            <a:fld id="{B49D154A-3ED3-134B-B7BE-7B59D4B4B6FC}" type="datetime1">
              <a:rPr lang="en-US" altLang="en-US"/>
              <a:pPr>
                <a:defRPr/>
              </a:pPr>
              <a:t>4/14/26</a:t>
            </a:fld>
            <a:endParaRPr lang="en-US" altLang="en-US"/>
          </a:p>
        </p:txBody>
      </p:sp>
      <p:sp>
        <p:nvSpPr>
          <p:cNvPr id="6" name="Rectangle 6">
            <a:extLst>
              <a:ext uri="{FF2B5EF4-FFF2-40B4-BE49-F238E27FC236}">
                <a16:creationId xmlns:a16="http://schemas.microsoft.com/office/drawing/2014/main" id="{3B66FFBB-9BAF-6E06-C39F-80B71CC8E4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A7269DE-713B-B2F4-0B05-11F85CFC42A0}"/>
              </a:ext>
            </a:extLst>
          </p:cNvPr>
          <p:cNvSpPr>
            <a:spLocks noGrp="1" noChangeArrowheads="1"/>
          </p:cNvSpPr>
          <p:nvPr>
            <p:ph type="sldNum" sz="quarter" idx="12"/>
          </p:nvPr>
        </p:nvSpPr>
        <p:spPr>
          <a:ln/>
        </p:spPr>
        <p:txBody>
          <a:bodyPr/>
          <a:lstStyle>
            <a:lvl1pPr>
              <a:defRPr/>
            </a:lvl1pPr>
          </a:lstStyle>
          <a:p>
            <a:pPr>
              <a:defRPr/>
            </a:pPr>
            <a:fld id="{CB4060F8-72A8-AA47-8B18-B22F69738F0E}" type="slidenum">
              <a:rPr lang="en-US" altLang="en-US"/>
              <a:pPr>
                <a:defRPr/>
              </a:pPr>
              <a:t>‹#›</a:t>
            </a:fld>
            <a:endParaRPr lang="en-US" altLang="en-US"/>
          </a:p>
        </p:txBody>
      </p:sp>
    </p:spTree>
    <p:extLst>
      <p:ext uri="{BB962C8B-B14F-4D97-AF65-F5344CB8AC3E}">
        <p14:creationId xmlns:p14="http://schemas.microsoft.com/office/powerpoint/2010/main" val="317765098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B9B7B82-AF54-12EB-1F3B-76A2855934D9}"/>
              </a:ext>
            </a:extLst>
          </p:cNvPr>
          <p:cNvSpPr>
            <a:spLocks noGrp="1" noChangeArrowheads="1"/>
          </p:cNvSpPr>
          <p:nvPr>
            <p:ph type="dt" sz="half" idx="10"/>
          </p:nvPr>
        </p:nvSpPr>
        <p:spPr/>
        <p:txBody>
          <a:bodyPr/>
          <a:lstStyle>
            <a:lvl1pPr>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4823760A-DC41-85D5-6749-D8C21BD2AC1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639816-1715-DC1B-73C7-71FB545696F1}"/>
              </a:ext>
            </a:extLst>
          </p:cNvPr>
          <p:cNvSpPr>
            <a:spLocks noGrp="1" noChangeArrowheads="1"/>
          </p:cNvSpPr>
          <p:nvPr>
            <p:ph type="sldNum" sz="quarter" idx="12"/>
          </p:nvPr>
        </p:nvSpPr>
        <p:spPr/>
        <p:txBody>
          <a:bodyPr/>
          <a:lstStyle>
            <a:lvl1pPr>
              <a:defRPr smtClean="0"/>
            </a:lvl1pPr>
          </a:lstStyle>
          <a:p>
            <a:pPr>
              <a:defRPr/>
            </a:pPr>
            <a:fld id="{2FD9BF9A-3DA7-2A41-ADBD-699782A8CD9C}" type="slidenum">
              <a:rPr lang="en-US" altLang="en-US"/>
              <a:pPr>
                <a:defRPr/>
              </a:pPr>
              <a:t>‹#›</a:t>
            </a:fld>
            <a:endParaRPr lang="en-US" altLang="en-US"/>
          </a:p>
        </p:txBody>
      </p:sp>
    </p:spTree>
    <p:extLst>
      <p:ext uri="{BB962C8B-B14F-4D97-AF65-F5344CB8AC3E}">
        <p14:creationId xmlns:p14="http://schemas.microsoft.com/office/powerpoint/2010/main" val="1941816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5999561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4/14/26</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4/14/26</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4/14/26</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4/14/26</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4/14/26</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4/14/26</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4/14/26</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4/14/26</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4/14/26</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4/14/26</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4/14/26</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4/14/26</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024B78-E569-4E33-AEB3-18BCE970D9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A9C3AD-91CD-490A-A024-7813B4ABBA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D95FF0-30EF-4F34-AD03-58607496704F}"/>
              </a:ext>
            </a:extLst>
          </p:cNvPr>
          <p:cNvSpPr>
            <a:spLocks noGrp="1" noChangeArrowheads="1"/>
          </p:cNvSpPr>
          <p:nvPr>
            <p:ph type="sldNum" sz="quarter" idx="12"/>
          </p:nvPr>
        </p:nvSpPr>
        <p:spPr>
          <a:ln/>
        </p:spPr>
        <p:txBody>
          <a:bodyPr/>
          <a:lstStyle>
            <a:lvl1pPr>
              <a:defRPr/>
            </a:lvl1pPr>
          </a:lstStyle>
          <a:p>
            <a:fld id="{C88C2E96-7D6A-432D-8B74-390790ECAA29}" type="slidenum">
              <a:rPr lang="en-US" altLang="en-US"/>
              <a:pPr/>
              <a:t>‹#›</a:t>
            </a:fld>
            <a:endParaRPr lang="en-US" altLang="en-US"/>
          </a:p>
        </p:txBody>
      </p:sp>
    </p:spTree>
    <p:extLst>
      <p:ext uri="{BB962C8B-B14F-4D97-AF65-F5344CB8AC3E}">
        <p14:creationId xmlns:p14="http://schemas.microsoft.com/office/powerpoint/2010/main" val="1426002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1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0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0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7.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3.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2.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115.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17.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3.xml"/><Relationship Id="rId1" Type="http://schemas.openxmlformats.org/officeDocument/2006/relationships/slideLayout" Target="../slideLayouts/slideLayout12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12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6.xml"/><Relationship Id="rId1" Type="http://schemas.openxmlformats.org/officeDocument/2006/relationships/slideLayout" Target="../slideLayouts/slideLayout126.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128.xml"/><Relationship Id="rId1" Type="http://schemas.openxmlformats.org/officeDocument/2006/relationships/slideLayout" Target="../slideLayouts/slideLayout1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28.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29.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30.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31.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32.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19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36.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37.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38.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39.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40.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4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4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4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30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47.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48.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7.pn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49.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theme" Target="../theme/theme5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14/04/2026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4/14/26</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01B435-6CB0-4A70-A519-9F51D1E33BE1}"/>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0F9D574F-C862-4211-8662-7D358ED390A4}"/>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069DDA7-921D-433F-9858-0F7FFF77D8A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E54E62AB-D43B-4036-AB15-EB5A754E17C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00FAE0D7-B68E-42FA-9995-6F996283931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BD11EA03-DEDB-470E-958A-280E3CEF5DE8}" type="slidenum">
              <a:rPr lang="en-US" altLang="en-US"/>
              <a:pPr/>
              <a:t>‹#›</a:t>
            </a:fld>
            <a:endParaRPr lang="en-US" altLang="en-US"/>
          </a:p>
        </p:txBody>
      </p:sp>
    </p:spTree>
    <p:extLst>
      <p:ext uri="{BB962C8B-B14F-4D97-AF65-F5344CB8AC3E}">
        <p14:creationId xmlns:p14="http://schemas.microsoft.com/office/powerpoint/2010/main" val="3764052236"/>
      </p:ext>
    </p:extLst>
  </p:cSld>
  <p:clrMap bg1="lt1" tx1="dk1" bg2="lt2" tx2="dk2" accent1="accent1" accent2="accent2" accent3="accent3" accent4="accent4" accent5="accent5" accent6="accent6" hlink="hlink" folHlink="folHlink"/>
  <p:sldLayoutIdLst>
    <p:sldLayoutId id="2147483783"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4/14/26</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14/04/2026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extLst>
      <p:ext uri="{BB962C8B-B14F-4D97-AF65-F5344CB8AC3E}">
        <p14:creationId xmlns:p14="http://schemas.microsoft.com/office/powerpoint/2010/main" val="3881313119"/>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extLst>
      <p:ext uri="{BB962C8B-B14F-4D97-AF65-F5344CB8AC3E}">
        <p14:creationId xmlns:p14="http://schemas.microsoft.com/office/powerpoint/2010/main" val="122480120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4/14/26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8695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extLst>
      <p:ext uri="{BB962C8B-B14F-4D97-AF65-F5344CB8AC3E}">
        <p14:creationId xmlns:p14="http://schemas.microsoft.com/office/powerpoint/2010/main" val="76979204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66941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a:solidFill>
                  <a:srgbClr val="FFFFFF"/>
                </a:solidFill>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91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solidFill>
                  <a:srgbClr val="FFFFFF"/>
                </a:solidFill>
              </a:rPr>
              <a:pPr/>
              <a:t>4/14/26</a:t>
            </a:fld>
            <a:endParaRPr lang="en-US" altLang="en-US">
              <a:solidFill>
                <a:srgbClr val="FFFFFF"/>
              </a:solidFill>
            </a:endParaRPr>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solidFill>
                <a:srgbClr val="FFFFFF"/>
              </a:solidFill>
            </a:endParaRPr>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163474"/>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873895106"/>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147130999"/>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fade/>
  </p:transition>
  <p:txStyles>
    <p:titleStyle>
      <a:lvl1pPr algn="ctr" rtl="0" fontAlgn="base">
        <a:spcBef>
          <a:spcPct val="0"/>
        </a:spcBef>
        <a:spcAft>
          <a:spcPct val="0"/>
        </a:spcAft>
        <a:defRPr sz="4400" b="1" i="0" kern="120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b="1" i="0" kern="120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fontAlgn="base">
        <a:spcBef>
          <a:spcPct val="20000"/>
        </a:spcBef>
        <a:spcAft>
          <a:spcPct val="0"/>
        </a:spcAft>
        <a:buClr>
          <a:schemeClr val="tx1"/>
        </a:buClr>
        <a:buChar char="–"/>
        <a:defRPr sz="2800" b="1" i="0" kern="1200">
          <a:solidFill>
            <a:schemeClr val="tx1"/>
          </a:solidFill>
          <a:effectLst>
            <a:outerShdw blurRad="38100" dist="38100" dir="2700000" algn="tl">
              <a:srgbClr val="000000"/>
            </a:outerShdw>
          </a:effectLst>
          <a:latin typeface="+mn-lt"/>
          <a:ea typeface="+mn-ea"/>
          <a:cs typeface="Arial" panose="020B0604020202020204" pitchFamily="34" charset="0"/>
        </a:defRPr>
      </a:lvl2pPr>
      <a:lvl3pPr marL="1143000" indent="-228600" algn="l" rtl="0" fontAlgn="base">
        <a:spcBef>
          <a:spcPct val="20000"/>
        </a:spcBef>
        <a:spcAft>
          <a:spcPct val="0"/>
        </a:spcAft>
        <a:buClr>
          <a:schemeClr val="hlink"/>
        </a:buClr>
        <a:buFont typeface="Wingdings" pitchFamily="2" charset="2"/>
        <a:buChar char="§"/>
        <a:defRPr sz="2400" b="1" i="0" kern="1200">
          <a:solidFill>
            <a:schemeClr val="tx1"/>
          </a:solidFill>
          <a:effectLst>
            <a:outerShdw blurRad="38100" dist="38100" dir="2700000" algn="tl">
              <a:srgbClr val="000000"/>
            </a:outerShdw>
          </a:effectLst>
          <a:latin typeface="+mn-lt"/>
          <a:ea typeface="+mn-ea"/>
          <a:cs typeface="Arial" panose="020B0604020202020204" pitchFamily="34" charset="0"/>
        </a:defRPr>
      </a:lvl3pPr>
      <a:lvl4pPr marL="1600200" indent="-228600" algn="l" rtl="0" fontAlgn="base">
        <a:spcBef>
          <a:spcPct val="20000"/>
        </a:spcBef>
        <a:spcAft>
          <a:spcPct val="0"/>
        </a:spcAft>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4pPr>
      <a:lvl5pPr marL="2057400" indent="-228600" algn="l" rtl="0" fontAlgn="base">
        <a:spcBef>
          <a:spcPct val="20000"/>
        </a:spcBef>
        <a:spcAft>
          <a:spcPct val="0"/>
        </a:spcAft>
        <a:buClr>
          <a:schemeClr val="hlink"/>
        </a:buClr>
        <a:buFont typeface="Wingdings" pitchFamily="2" charset="2"/>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622432216"/>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642217"/>
      </p:ext>
    </p:extLst>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941649"/>
      </p:ext>
    </p:extLst>
  </p:cSld>
  <p:clrMap bg1="dk2" tx1="lt1" bg2="dk1"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70440833"/>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66453-56C3-4797-928D-EA3B0A679EED}" type="datetimeFigureOut">
              <a:rPr lang="en-US" smtClean="0"/>
              <a:pPr/>
              <a:t>4/14/26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0598B-739D-4A47-B5AB-79BF86413B47}" type="slidenum">
              <a:rPr lang="en-US" smtClean="0"/>
              <a:pPr/>
              <a:t>‹#›</a:t>
            </a:fld>
            <a:endParaRPr lang="en-US"/>
          </a:p>
        </p:txBody>
      </p:sp>
    </p:spTree>
    <p:extLst>
      <p:ext uri="{BB962C8B-B14F-4D97-AF65-F5344CB8AC3E}">
        <p14:creationId xmlns:p14="http://schemas.microsoft.com/office/powerpoint/2010/main" val="205467914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4/14/26</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3174089045"/>
      </p:ext>
    </p:extLst>
  </p:cSld>
  <p:clrMap bg1="dk2" tx1="lt1" bg2="dk1" tx2="lt2" accent1="accent1" accent2="accent2" accent3="accent3" accent4="accent4" accent5="accent5" accent6="accent6" hlink="hlink" folHlink="folHlink"/>
  <p:sldLayoutIdLst>
    <p:sldLayoutId id="2147484027"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p>
            <a:pPr indent="0" algn="ctr">
              <a:buNone/>
            </a:pPr>
            <a:r>
              <a:rPr lang="en-GB" sz="3094" b="0" strike="noStrike" spc="-1">
                <a:solidFill>
                  <a:srgbClr val="000000"/>
                </a:solidFill>
                <a:latin typeface="Arial"/>
              </a:rPr>
              <a:t>Click to edit the title text format</a:t>
            </a:r>
          </a:p>
        </p:txBody>
      </p:sp>
      <p:sp>
        <p:nvSpPr>
          <p:cNvPr id="6" name="PlaceHolder 2"/>
          <p:cNvSpPr>
            <a:spLocks noGrp="1"/>
          </p:cNvSpPr>
          <p:nvPr>
            <p:ph type="body"/>
          </p:nvPr>
        </p:nvSpPr>
        <p:spPr>
          <a:xfrm>
            <a:off x="354375" y="932766"/>
            <a:ext cx="6378497" cy="2312044"/>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250" b="0" strike="noStrike" spc="-1">
                <a:solidFill>
                  <a:srgbClr val="000000"/>
                </a:solidFill>
                <a:latin typeface="Arial"/>
              </a:rPr>
              <a:t>Click to edit the outline text format</a:t>
            </a:r>
          </a:p>
          <a:p>
            <a:pPr marL="607478" lvl="1" indent="-227804">
              <a:spcBef>
                <a:spcPts val="797"/>
              </a:spcBef>
              <a:buClr>
                <a:srgbClr val="000000"/>
              </a:buClr>
              <a:buSzPct val="75000"/>
              <a:buFont typeface="Symbol" charset="2"/>
              <a:buChar char=""/>
            </a:pPr>
            <a:r>
              <a:rPr lang="en-GB" sz="1969" b="0" strike="noStrike" spc="-1">
                <a:solidFill>
                  <a:srgbClr val="000000"/>
                </a:solidFill>
                <a:latin typeface="Arial"/>
              </a:rPr>
              <a:t>Second Outline Level</a:t>
            </a:r>
          </a:p>
          <a:p>
            <a:pPr marL="911218" lvl="2" indent="-202493">
              <a:spcBef>
                <a:spcPts val="598"/>
              </a:spcBef>
              <a:buClr>
                <a:srgbClr val="000000"/>
              </a:buClr>
              <a:buSzPct val="45000"/>
              <a:buFont typeface="Wingdings" charset="2"/>
              <a:buChar char=""/>
            </a:pPr>
            <a:r>
              <a:rPr lang="en-GB" sz="1687" b="0" strike="noStrike" spc="-1">
                <a:solidFill>
                  <a:srgbClr val="000000"/>
                </a:solidFill>
                <a:latin typeface="Arial"/>
              </a:rPr>
              <a:t>Third Outline Level</a:t>
            </a:r>
          </a:p>
          <a:p>
            <a:pPr marL="1214957" lvl="3" indent="-151870">
              <a:spcBef>
                <a:spcPts val="399"/>
              </a:spcBef>
              <a:buClr>
                <a:srgbClr val="000000"/>
              </a:buClr>
              <a:buSzPct val="75000"/>
              <a:buFont typeface="Symbol" charset="2"/>
              <a:buChar char=""/>
            </a:pPr>
            <a:r>
              <a:rPr lang="en-GB" sz="1406" b="0" strike="noStrike" spc="-1">
                <a:solidFill>
                  <a:srgbClr val="000000"/>
                </a:solidFill>
                <a:latin typeface="Arial"/>
              </a:rPr>
              <a:t>Fourth Outline Level</a:t>
            </a:r>
          </a:p>
          <a:p>
            <a:pPr marL="1518696" lvl="4" indent="-151870">
              <a:spcBef>
                <a:spcPts val="199"/>
              </a:spcBef>
              <a:buClr>
                <a:srgbClr val="000000"/>
              </a:buClr>
              <a:buSzPct val="45000"/>
              <a:buFont typeface="Wingdings" charset="2"/>
              <a:buChar char=""/>
            </a:pPr>
            <a:r>
              <a:rPr lang="en-GB" sz="1406" b="0" strike="noStrike" spc="-1">
                <a:solidFill>
                  <a:srgbClr val="000000"/>
                </a:solidFill>
                <a:latin typeface="Arial"/>
              </a:rPr>
              <a:t>Fifth Outline Level</a:t>
            </a:r>
          </a:p>
          <a:p>
            <a:pPr marL="1822435" lvl="5" indent="-151870">
              <a:spcBef>
                <a:spcPts val="199"/>
              </a:spcBef>
              <a:buClr>
                <a:srgbClr val="000000"/>
              </a:buClr>
              <a:buSzPct val="45000"/>
              <a:buFont typeface="Wingdings" charset="2"/>
              <a:buChar char=""/>
            </a:pPr>
            <a:r>
              <a:rPr lang="en-GB" sz="1406" b="0" strike="noStrike" spc="-1">
                <a:solidFill>
                  <a:srgbClr val="000000"/>
                </a:solidFill>
                <a:latin typeface="Arial"/>
              </a:rPr>
              <a:t>Sixth Outline Level</a:t>
            </a:r>
          </a:p>
          <a:p>
            <a:pPr marL="2126174" lvl="6" indent="-151870">
              <a:spcBef>
                <a:spcPts val="199"/>
              </a:spcBef>
              <a:buClr>
                <a:srgbClr val="000000"/>
              </a:buClr>
              <a:buSzPct val="45000"/>
              <a:buFont typeface="Wingdings" charset="2"/>
              <a:buChar char=""/>
            </a:pPr>
            <a:r>
              <a:rPr lang="en-GB" sz="1406" b="0" strike="noStrike" spc="-1">
                <a:solidFill>
                  <a:srgbClr val="000000"/>
                </a:solidFill>
                <a:latin typeface="Arial"/>
              </a:rPr>
              <a:t>Seventh Outline Level</a:t>
            </a:r>
          </a:p>
        </p:txBody>
      </p:sp>
      <p:sp>
        <p:nvSpPr>
          <p:cNvPr id="2" name="PlaceHolder 3"/>
          <p:cNvSpPr>
            <a:spLocks noGrp="1"/>
          </p:cNvSpPr>
          <p:nvPr>
            <p:ph type="dt" idx="1"/>
          </p:nvPr>
        </p:nvSpPr>
        <p:spPr>
          <a:xfrm>
            <a:off x="354375" y="3631837"/>
            <a:ext cx="1651134" cy="274641"/>
          </a:xfrm>
          <a:prstGeom prst="rect">
            <a:avLst/>
          </a:prstGeom>
          <a:noFill/>
          <a:ln w="0">
            <a:noFill/>
          </a:ln>
        </p:spPr>
        <p:txBody>
          <a:bodyPr lIns="0" tIns="0" rIns="0" bIns="0" anchor="t">
            <a:noAutofit/>
          </a:bodyPr>
          <a:lstStyle>
            <a:lvl1pPr indent="0">
              <a:buNone/>
              <a:defRPr lang="en-GB" sz="984" b="0" strike="noStrike" spc="-1">
                <a:solidFill>
                  <a:srgbClr val="000000"/>
                </a:solidFill>
                <a:latin typeface="Times New Roman"/>
              </a:defRPr>
            </a:lvl1pPr>
          </a:lstStyle>
          <a:p>
            <a:r>
              <a:rPr lang="en-US"/>
              <a:t>&lt;date/time&gt;</a:t>
            </a:r>
          </a:p>
        </p:txBody>
      </p:sp>
      <p:sp>
        <p:nvSpPr>
          <p:cNvPr id="3" name="PlaceHolder 4"/>
          <p:cNvSpPr>
            <a:spLocks noGrp="1"/>
          </p:cNvSpPr>
          <p:nvPr>
            <p:ph type="ftr" idx="2"/>
          </p:nvPr>
        </p:nvSpPr>
        <p:spPr>
          <a:xfrm>
            <a:off x="2423925" y="3631837"/>
            <a:ext cx="2246484" cy="274641"/>
          </a:xfrm>
          <a:prstGeom prst="rect">
            <a:avLst/>
          </a:prstGeom>
          <a:noFill/>
          <a:ln w="0">
            <a:noFill/>
          </a:ln>
        </p:spPr>
        <p:txBody>
          <a:bodyPr lIns="0" tIns="0" rIns="0" bIns="0" anchor="t">
            <a:noAutofit/>
          </a:bodyPr>
          <a:lstStyle>
            <a:lvl1pPr indent="0" algn="ctr">
              <a:buNone/>
              <a:defRPr lang="en-GB" sz="984" b="0" strike="noStrike" spc="-1">
                <a:solidFill>
                  <a:srgbClr val="000000"/>
                </a:solidFill>
                <a:latin typeface="Times New Roman"/>
              </a:defRPr>
            </a:lvl1pPr>
          </a:lstStyle>
          <a:p>
            <a:r>
              <a:rPr lang="en-US"/>
              <a:t>&lt;footer&gt;</a:t>
            </a:r>
          </a:p>
        </p:txBody>
      </p:sp>
      <p:sp>
        <p:nvSpPr>
          <p:cNvPr id="4" name="PlaceHolder 5"/>
          <p:cNvSpPr>
            <a:spLocks noGrp="1"/>
          </p:cNvSpPr>
          <p:nvPr>
            <p:ph type="sldNum" idx="3"/>
          </p:nvPr>
        </p:nvSpPr>
        <p:spPr>
          <a:xfrm>
            <a:off x="5081738" y="3631837"/>
            <a:ext cx="1651134" cy="274641"/>
          </a:xfrm>
          <a:prstGeom prst="rect">
            <a:avLst/>
          </a:prstGeom>
          <a:noFill/>
          <a:ln w="0">
            <a:noFill/>
          </a:ln>
        </p:spPr>
        <p:txBody>
          <a:bodyPr lIns="0" tIns="0" rIns="0" bIns="0" anchor="t">
            <a:noAutofit/>
          </a:bodyPr>
          <a:lstStyle>
            <a:lvl1pPr indent="0" algn="r">
              <a:buNone/>
              <a:defRPr lang="en-GB" sz="984" b="0" strike="noStrike" spc="-1">
                <a:solidFill>
                  <a:srgbClr val="000000"/>
                </a:solidFill>
                <a:latin typeface="Times New Roman"/>
              </a:defRPr>
            </a:lvl1pPr>
          </a:lstStyle>
          <a:p>
            <a:fld id="{12347A1C-57FE-4054-B443-164B26C1B28D}" type="slidenum">
              <a:rPr lang="en-US"/>
              <a:pPr/>
              <a:t>‹#›</a:t>
            </a:fld>
            <a:endParaRPr lang="en-US"/>
          </a:p>
        </p:txBody>
      </p:sp>
    </p:spTree>
    <p:extLst>
      <p:ext uri="{BB962C8B-B14F-4D97-AF65-F5344CB8AC3E}">
        <p14:creationId xmlns:p14="http://schemas.microsoft.com/office/powerpoint/2010/main" val="3192452005"/>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Lst>
  <p:txStyles>
    <p:title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303739" indent="-227804" algn="l" defTabSz="642915" rtl="0" eaLnBrk="1" latinLnBrk="0" hangingPunct="1">
        <a:lnSpc>
          <a:spcPct val="90000"/>
        </a:lnSpc>
        <a:spcBef>
          <a:spcPts val="996"/>
        </a:spcBef>
        <a:buClr>
          <a:srgbClr val="000000"/>
        </a:buClr>
        <a:buSzPct val="45000"/>
        <a:buFont typeface="Wingdings" charset="2"/>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89478980"/>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7683298-ABEA-8448-B24B-309F9D2224F2}" type="slidenum">
              <a:rPr lang="en-US" smtClean="0"/>
              <a:pPr>
                <a:defRPr/>
              </a:pPr>
              <a:t>‹#›</a:t>
            </a:fld>
            <a:endParaRPr lang="en-US" dirty="0"/>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i="0" dirty="0">
                <a:solidFill>
                  <a:srgbClr val="FFFFFF"/>
                </a:solidFill>
                <a:latin typeface="Arial" panose="020B0604020202020204" pitchFamily="34" charset="0"/>
              </a:rPr>
              <a:t>Page</a:t>
            </a:r>
          </a:p>
        </p:txBody>
      </p:sp>
    </p:spTree>
    <p:extLst>
      <p:ext uri="{BB962C8B-B14F-4D97-AF65-F5344CB8AC3E}">
        <p14:creationId xmlns:p14="http://schemas.microsoft.com/office/powerpoint/2010/main" val="3417257072"/>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rtl="0" eaLnBrk="0" fontAlgn="base" hangingPunct="0">
        <a:spcBef>
          <a:spcPct val="0"/>
        </a:spcBef>
        <a:spcAft>
          <a:spcPct val="0"/>
        </a:spcAft>
        <a:defRPr sz="4400" b="1" i="0">
          <a:solidFill>
            <a:srgbClr val="FFFFFF"/>
          </a:solidFill>
          <a:effectLst>
            <a:glow rad="292100">
              <a:schemeClr val="tx1">
                <a:alpha val="92000"/>
              </a:schemeClr>
            </a:glo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i="0">
          <a:solidFill>
            <a:srgbClr val="FFFFFF"/>
          </a:solidFill>
          <a:effectLst>
            <a:glow rad="292100">
              <a:schemeClr val="tx1">
                <a:alpha val="92000"/>
              </a:schemeClr>
            </a:glo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9334206"/>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3123553047"/>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E97D144B-1AB3-05DA-FFF6-E654470EC06D}"/>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E177C65E-F3C1-428F-06D7-9DA42272A54A}"/>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963B77D3-2446-6B06-0F0F-D9E47408089D}"/>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eaLnBrk="1" hangingPunct="1">
              <a:defRPr sz="1400" smtClean="0">
                <a:latin typeface="Arial" panose="020B0604020202020204" pitchFamily="34" charset="0"/>
              </a:defRPr>
            </a:lvl1pPr>
          </a:lstStyle>
          <a:p>
            <a:pPr>
              <a:defRPr/>
            </a:pPr>
            <a:fld id="{1D9913BC-7EEC-1C46-8766-ED6ED520A37A}" type="datetime1">
              <a:rPr lang="en-US" altLang="en-US"/>
              <a:pPr>
                <a:defRPr/>
              </a:pPr>
              <a:t>4/14/26</a:t>
            </a:fld>
            <a:endParaRPr lang="en-US" altLang="en-US"/>
          </a:p>
        </p:txBody>
      </p:sp>
      <p:sp>
        <p:nvSpPr>
          <p:cNvPr id="1030" name="Rectangle 6">
            <a:extLst>
              <a:ext uri="{FF2B5EF4-FFF2-40B4-BE49-F238E27FC236}">
                <a16:creationId xmlns:a16="http://schemas.microsoft.com/office/drawing/2014/main" id="{FA678577-BB1A-1916-1356-B3F44284359E}"/>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0B23E88A-E2D8-995C-3850-C03E282C687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1" hangingPunct="1">
              <a:defRPr sz="1400" smtClean="0">
                <a:latin typeface="Arial" panose="020B0604020202020204" pitchFamily="34" charset="0"/>
              </a:defRPr>
            </a:lvl1pPr>
          </a:lstStyle>
          <a:p>
            <a:pPr>
              <a:defRPr/>
            </a:pPr>
            <a:fld id="{A57C2B16-AB4A-3040-AC99-A35CE9ED8893}" type="slidenum">
              <a:rPr lang="en-US" altLang="en-US"/>
              <a:pPr>
                <a:defRPr/>
              </a:pPr>
              <a:t>‹#›</a:t>
            </a:fld>
            <a:endParaRPr lang="en-US" altLang="en-US"/>
          </a:p>
        </p:txBody>
      </p:sp>
    </p:spTree>
    <p:extLst>
      <p:ext uri="{BB962C8B-B14F-4D97-AF65-F5344CB8AC3E}">
        <p14:creationId xmlns:p14="http://schemas.microsoft.com/office/powerpoint/2010/main" val="1377391457"/>
      </p:ext>
    </p:extLst>
  </p:cSld>
  <p:clrMap bg1="dk2" tx1="lt1" bg2="dk1"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panose="020B0604020202020204" pitchFamily="34"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panose="020B0604020202020204" pitchFamily="34"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panose="020B0604020202020204" pitchFamily="34"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panose="020B0604020202020204"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364.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364.xml"/></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364.xml"/></Relationships>
</file>

<file path=ppt/slides/_rels/slide10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4.xml"/><Relationship Id="rId1" Type="http://schemas.openxmlformats.org/officeDocument/2006/relationships/slideLayout" Target="../slideLayouts/slideLayout364.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364.xml"/></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364.xml"/></Relationships>
</file>

<file path=ppt/slides/_rels/slide10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01.xml"/></Relationships>
</file>

<file path=ppt/slides/_rels/slide10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1.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7.xml"/><Relationship Id="rId1" Type="http://schemas.openxmlformats.org/officeDocument/2006/relationships/slideLayout" Target="../slideLayouts/slideLayout101.xml"/></Relationships>
</file>

<file path=ppt/slides/_rels/slide10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7.xml"/></Relationships>
</file>

<file path=ppt/slides/_rels/slide11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9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0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6.xml"/></Relationships>
</file>

<file path=ppt/slides/_rels/slide11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6.xml"/></Relationships>
</file>

<file path=ppt/slides/_rels/slide11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1.xml"/></Relationships>
</file>

<file path=ppt/slides/_rels/slide12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0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9.xml"/><Relationship Id="rId1" Type="http://schemas.openxmlformats.org/officeDocument/2006/relationships/slideLayout" Target="../slideLayouts/slideLayout97.xml"/><Relationship Id="rId4" Type="http://schemas.openxmlformats.org/officeDocument/2006/relationships/image" Target="../media/image110.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1.xml"/><Relationship Id="rId1" Type="http://schemas.openxmlformats.org/officeDocument/2006/relationships/slideLayout" Target="../slideLayouts/slideLayout114.xml"/><Relationship Id="rId4" Type="http://schemas.openxmlformats.org/officeDocument/2006/relationships/image" Target="../media/image11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2.xml"/><Relationship Id="rId1" Type="http://schemas.openxmlformats.org/officeDocument/2006/relationships/slideLayout" Target="../slideLayouts/slideLayout114.xml"/><Relationship Id="rId5" Type="http://schemas.openxmlformats.org/officeDocument/2006/relationships/image" Target="../media/image115.jpeg"/><Relationship Id="rId4" Type="http://schemas.openxmlformats.org/officeDocument/2006/relationships/image" Target="../media/image114.jpeg"/></Relationships>
</file>

<file path=ppt/slides/_rels/slide12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14.xml"/></Relationships>
</file>

<file path=ppt/slides/_rels/slide1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7.xml"/><Relationship Id="rId4" Type="http://schemas.openxmlformats.org/officeDocument/2006/relationships/image" Target="../media/image81.jpeg"/></Relationships>
</file>

<file path=ppt/slides/_rels/slide12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13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3.xml"/><Relationship Id="rId1" Type="http://schemas.openxmlformats.org/officeDocument/2006/relationships/slideLayout" Target="../slideLayouts/slideLayout114.xml"/></Relationships>
</file>

<file path=ppt/slides/_rels/slide13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4.xml"/></Relationships>
</file>

<file path=ppt/slides/_rels/slide13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16.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14.xml"/></Relationships>
</file>

<file path=ppt/slides/_rels/slide13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4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14.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4.xml"/><Relationship Id="rId1" Type="http://schemas.openxmlformats.org/officeDocument/2006/relationships/slideLayout" Target="../slideLayouts/slideLayout197.xml"/><Relationship Id="rId4" Type="http://schemas.openxmlformats.org/officeDocument/2006/relationships/image" Target="../media/image128.jpeg"/></Relationships>
</file>

<file path=ppt/slides/_rels/slide14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4.xml"/></Relationships>
</file>

<file path=ppt/slides/_rels/slide14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14.xml"/></Relationships>
</file>

<file path=ppt/slides/_rels/slide14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5.xml"/><Relationship Id="rId1" Type="http://schemas.openxmlformats.org/officeDocument/2006/relationships/slideLayout" Target="../slideLayouts/slideLayout114.xml"/><Relationship Id="rId4" Type="http://schemas.openxmlformats.org/officeDocument/2006/relationships/image" Target="../media/image131.jpeg"/></Relationships>
</file>

<file path=ppt/slides/_rels/slide1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6.xml"/><Relationship Id="rId1" Type="http://schemas.openxmlformats.org/officeDocument/2006/relationships/slideLayout" Target="../slideLayouts/slideLayout114.xml"/></Relationships>
</file>

<file path=ppt/slides/_rels/slide14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14.xml"/></Relationships>
</file>

<file path=ppt/slides/_rels/slide14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14.xml"/></Relationships>
</file>

<file path=ppt/slides/_rels/slide14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14.xml"/></Relationships>
</file>

<file path=ppt/slides/_rels/slide14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7.xml"/><Relationship Id="rId1" Type="http://schemas.openxmlformats.org/officeDocument/2006/relationships/slideLayout" Target="../slideLayouts/slideLayout184.xml"/></Relationships>
</file>

<file path=ppt/slides/_rels/slide15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8.xml"/><Relationship Id="rId1" Type="http://schemas.openxmlformats.org/officeDocument/2006/relationships/slideLayout" Target="../slideLayouts/slideLayout117.xml"/></Relationships>
</file>

<file path=ppt/slides/_rels/slide15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5.xml"/></Relationships>
</file>

<file path=ppt/slides/_rels/slide15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15.xml"/></Relationships>
</file>

<file path=ppt/slides/_rels/slide15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14.xml"/></Relationships>
</file>

<file path=ppt/slides/_rels/slide15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14.xml"/></Relationships>
</file>

<file path=ppt/slides/_rels/slide15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14.xml"/></Relationships>
</file>

<file path=ppt/slides/_rels/slide15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14.xml"/></Relationships>
</file>

<file path=ppt/slides/_rels/slide15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4.xml"/></Relationships>
</file>

<file path=ppt/slides/_rels/slide15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0.xml"/></Relationships>
</file>

<file path=ppt/slides/_rels/slide16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14.xml"/></Relationships>
</file>

<file path=ppt/slides/_rels/slide16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14.xml"/></Relationships>
</file>

<file path=ppt/slides/_rels/slide16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14.xml"/></Relationships>
</file>

<file path=ppt/slides/_rels/slide16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14.xml"/></Relationships>
</file>

<file path=ppt/slides/_rels/slide16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14.xml"/></Relationships>
</file>

<file path=ppt/slides/_rels/slide16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14.xml"/></Relationships>
</file>

<file path=ppt/slides/_rels/slide16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9.xml"/><Relationship Id="rId1" Type="http://schemas.openxmlformats.org/officeDocument/2006/relationships/slideLayout" Target="../slideLayouts/slideLayout114.xml"/><Relationship Id="rId4" Type="http://schemas.openxmlformats.org/officeDocument/2006/relationships/image" Target="../media/image153.jpeg"/></Relationships>
</file>

<file path=ppt/slides/_rels/slide16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1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9.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9.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9.xml"/></Relationships>
</file>

<file path=ppt/slides/_rels/slide1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5.xml"/><Relationship Id="rId1" Type="http://schemas.openxmlformats.org/officeDocument/2006/relationships/slideLayout" Target="../slideLayouts/slideLayout120.xml"/><Relationship Id="rId4" Type="http://schemas.openxmlformats.org/officeDocument/2006/relationships/image" Target="../media/image156.png"/></Relationships>
</file>

<file path=ppt/slides/_rels/slide1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21.xml"/><Relationship Id="rId4" Type="http://schemas.openxmlformats.org/officeDocument/2006/relationships/image" Target="../media/image156.png"/></Relationships>
</file>

<file path=ppt/slides/_rels/slide17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7.xml"/><Relationship Id="rId1" Type="http://schemas.openxmlformats.org/officeDocument/2006/relationships/slideLayout" Target="../slideLayouts/slideLayout12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8.xml"/><Relationship Id="rId1" Type="http://schemas.openxmlformats.org/officeDocument/2006/relationships/slideLayout" Target="../slideLayouts/slideLayout12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0.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5.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6.xml"/></Relationships>
</file>

<file path=ppt/slides/_rels/slide18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09.xml"/></Relationships>
</file>

<file path=ppt/slides/_rels/slide1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36.xml"/></Relationships>
</file>

<file path=ppt/slides/_rels/slide18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3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0.xml"/></Relationships>
</file>

<file path=ppt/slides/_rels/slide19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7.xml"/></Relationships>
</file>

<file path=ppt/slides/_rels/slide19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7.xml"/></Relationships>
</file>

<file path=ppt/slides/_rels/slide19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3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9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9.xml"/><Relationship Id="rId1" Type="http://schemas.openxmlformats.org/officeDocument/2006/relationships/slideLayout" Target="../slideLayouts/slideLayout303.xml"/></Relationships>
</file>

<file path=ppt/slides/_rels/slide19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28.xml"/></Relationships>
</file>

<file path=ppt/slides/_rels/slide19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30.xml"/></Relationships>
</file>

<file path=ppt/slides/_rels/slide19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2.xml"/><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20.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0.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47.xml"/><Relationship Id="rId1" Type="http://schemas.openxmlformats.org/officeDocument/2006/relationships/themeOverride" Target="../theme/themeOverride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4.xml"/><Relationship Id="rId1" Type="http://schemas.openxmlformats.org/officeDocument/2006/relationships/slideLayout" Target="../slideLayouts/slideLayout358.xml"/></Relationships>
</file>

<file path=ppt/slides/_rels/slide20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5.xml"/><Relationship Id="rId1" Type="http://schemas.openxmlformats.org/officeDocument/2006/relationships/slideLayout" Target="../slideLayouts/slideLayout184.xml"/><Relationship Id="rId4" Type="http://schemas.openxmlformats.org/officeDocument/2006/relationships/image" Target="../media/image170.png"/></Relationships>
</file>

<file path=ppt/slides/_rels/slide20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6.xml"/><Relationship Id="rId1" Type="http://schemas.openxmlformats.org/officeDocument/2006/relationships/slideLayout" Target="../slideLayouts/slideLayout317.xml"/></Relationships>
</file>

<file path=ppt/slides/_rels/slide20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7.xml"/><Relationship Id="rId1" Type="http://schemas.openxmlformats.org/officeDocument/2006/relationships/slideLayout" Target="../slideLayouts/slideLayout317.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8.xml"/><Relationship Id="rId1" Type="http://schemas.openxmlformats.org/officeDocument/2006/relationships/slideLayout" Target="../slideLayouts/slideLayout317.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17.xml"/></Relationships>
</file>

<file path=ppt/slides/_rels/slide20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0.xml"/><Relationship Id="rId1" Type="http://schemas.openxmlformats.org/officeDocument/2006/relationships/slideLayout" Target="../slideLayouts/slideLayout336.xml"/></Relationships>
</file>

<file path=ppt/slides/_rels/slide20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1.xml"/><Relationship Id="rId1" Type="http://schemas.openxmlformats.org/officeDocument/2006/relationships/slideLayout" Target="../slideLayouts/slideLayout336.xml"/></Relationships>
</file>

<file path=ppt/slides/_rels/slide20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2.xml"/><Relationship Id="rId1" Type="http://schemas.openxmlformats.org/officeDocument/2006/relationships/slideLayout" Target="../slideLayouts/slideLayout33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0.xml"/></Relationships>
</file>

<file path=ppt/slides/_rels/slide21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3.xml"/><Relationship Id="rId1" Type="http://schemas.openxmlformats.org/officeDocument/2006/relationships/slideLayout" Target="../slideLayouts/slideLayout336.xml"/></Relationships>
</file>

<file path=ppt/slides/_rels/slide21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4.xml"/><Relationship Id="rId1" Type="http://schemas.openxmlformats.org/officeDocument/2006/relationships/slideLayout" Target="../slideLayouts/slideLayout336.xml"/></Relationships>
</file>

<file path=ppt/slides/_rels/slide21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5.xml"/><Relationship Id="rId1" Type="http://schemas.openxmlformats.org/officeDocument/2006/relationships/slideLayout" Target="../slideLayouts/slideLayout336.xml"/></Relationships>
</file>

<file path=ppt/slides/_rels/slide21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6.xml"/><Relationship Id="rId1" Type="http://schemas.openxmlformats.org/officeDocument/2006/relationships/slideLayout" Target="../slideLayouts/slideLayout336.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317.xml"/><Relationship Id="rId1" Type="http://schemas.openxmlformats.org/officeDocument/2006/relationships/themeOverride" Target="../theme/themeOverride3.xml"/><Relationship Id="rId5" Type="http://schemas.openxmlformats.org/officeDocument/2006/relationships/image" Target="../media/image176.png"/><Relationship Id="rId4" Type="http://schemas.openxmlformats.org/officeDocument/2006/relationships/image" Target="../media/image175.png"/></Relationships>
</file>

<file path=ppt/slides/_rels/slide2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0.xml"/><Relationship Id="rId1" Type="http://schemas.openxmlformats.org/officeDocument/2006/relationships/slideLayout" Target="../slideLayouts/slideLayout304.xml"/><Relationship Id="rId5" Type="http://schemas.openxmlformats.org/officeDocument/2006/relationships/image" Target="../media/image49.jpeg"/><Relationship Id="rId4" Type="http://schemas.openxmlformats.org/officeDocument/2006/relationships/image" Target="../media/image178.jpeg"/></Relationships>
</file>

<file path=ppt/slides/_rels/slide21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1.xml"/><Relationship Id="rId1" Type="http://schemas.openxmlformats.org/officeDocument/2006/relationships/slideLayout" Target="../slideLayouts/slideLayout304.xml"/></Relationships>
</file>

<file path=ppt/slides/_rels/slide21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2.xml"/><Relationship Id="rId1" Type="http://schemas.openxmlformats.org/officeDocument/2006/relationships/slideLayout" Target="../slideLayouts/slideLayout30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22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3.xml"/><Relationship Id="rId1" Type="http://schemas.openxmlformats.org/officeDocument/2006/relationships/slideLayout" Target="../slideLayouts/slideLayout304.xml"/></Relationships>
</file>

<file path=ppt/slides/_rels/slide22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4.xml"/><Relationship Id="rId1" Type="http://schemas.openxmlformats.org/officeDocument/2006/relationships/slideLayout" Target="../slideLayouts/slideLayout304.xml"/></Relationships>
</file>

<file path=ppt/slides/_rels/slide22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5.xml"/><Relationship Id="rId1" Type="http://schemas.openxmlformats.org/officeDocument/2006/relationships/slideLayout" Target="../slideLayouts/slideLayout304.xml"/></Relationships>
</file>

<file path=ppt/slides/_rels/slide22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16.xml"/><Relationship Id="rId1" Type="http://schemas.openxmlformats.org/officeDocument/2006/relationships/slideLayout" Target="../slideLayouts/slideLayout304.xml"/></Relationships>
</file>

<file path=ppt/slides/_rels/slide22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7.xml"/><Relationship Id="rId1" Type="http://schemas.openxmlformats.org/officeDocument/2006/relationships/slideLayout" Target="../slideLayouts/slideLayout304.xml"/></Relationships>
</file>

<file path=ppt/slides/_rels/slide2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16.xml"/></Relationships>
</file>

<file path=ppt/slides/_rels/slide2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85.jpeg"/><Relationship Id="rId1" Type="http://schemas.openxmlformats.org/officeDocument/2006/relationships/slideLayout" Target="../slideLayouts/slideLayout151.xml"/><Relationship Id="rId4" Type="http://schemas.openxmlformats.org/officeDocument/2006/relationships/image" Target="../media/image186.jpeg"/></Relationships>
</file>

<file path=ppt/slides/_rels/slide22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19.xml"/><Relationship Id="rId1" Type="http://schemas.openxmlformats.org/officeDocument/2006/relationships/slideLayout" Target="../slideLayouts/slideLayout168.xml"/></Relationships>
</file>

<file path=ppt/slides/_rels/slide22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0.xml"/><Relationship Id="rId1" Type="http://schemas.openxmlformats.org/officeDocument/2006/relationships/slideLayout" Target="../slideLayouts/slideLayout168.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0.xml"/></Relationships>
</file>

<file path=ppt/slides/_rels/slide23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1.xml"/><Relationship Id="rId1" Type="http://schemas.openxmlformats.org/officeDocument/2006/relationships/slideLayout" Target="../slideLayouts/slideLayout168.xml"/></Relationships>
</file>

<file path=ppt/slides/_rels/slide23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22.xml"/><Relationship Id="rId1" Type="http://schemas.openxmlformats.org/officeDocument/2006/relationships/slideLayout" Target="../slideLayouts/slideLayout168.xml"/></Relationships>
</file>

<file path=ppt/slides/_rels/slide23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3.xml"/><Relationship Id="rId1" Type="http://schemas.openxmlformats.org/officeDocument/2006/relationships/slideLayout" Target="../slideLayouts/slideLayout168.xml"/></Relationships>
</file>

<file path=ppt/slides/_rels/slide23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24.xml"/><Relationship Id="rId1" Type="http://schemas.openxmlformats.org/officeDocument/2006/relationships/slideLayout" Target="../slideLayouts/slideLayout168.xml"/></Relationships>
</file>

<file path=ppt/slides/_rels/slide23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25.xml"/><Relationship Id="rId1" Type="http://schemas.openxmlformats.org/officeDocument/2006/relationships/slideLayout" Target="../slideLayouts/slideLayout168.xml"/></Relationships>
</file>

<file path=ppt/slides/_rels/slide23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26.xml"/><Relationship Id="rId1" Type="http://schemas.openxmlformats.org/officeDocument/2006/relationships/slideLayout" Target="../slideLayouts/slideLayout168.xml"/></Relationships>
</file>

<file path=ppt/slides/_rels/slide23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27.xml"/><Relationship Id="rId1" Type="http://schemas.openxmlformats.org/officeDocument/2006/relationships/slideLayout" Target="../slideLayouts/slideLayout168.xml"/></Relationships>
</file>

<file path=ppt/slides/_rels/slide2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8.xml"/><Relationship Id="rId1" Type="http://schemas.openxmlformats.org/officeDocument/2006/relationships/slideLayout" Target="../slideLayouts/slideLayout168.xml"/></Relationships>
</file>

<file path=ppt/slides/_rels/slide23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9.xml"/><Relationship Id="rId1" Type="http://schemas.openxmlformats.org/officeDocument/2006/relationships/slideLayout" Target="../slideLayouts/slideLayout168.xml"/></Relationships>
</file>

<file path=ppt/slides/_rels/slide2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0.xml"/></Relationships>
</file>

<file path=ppt/slides/_rels/slide2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87.xml"/></Relationships>
</file>

<file path=ppt/slides/_rels/slide2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24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3.xml"/><Relationship Id="rId1" Type="http://schemas.openxmlformats.org/officeDocument/2006/relationships/slideLayout" Target="../slideLayouts/slideLayout304.xml"/><Relationship Id="rId5" Type="http://schemas.openxmlformats.org/officeDocument/2006/relationships/image" Target="../media/image49.jpeg"/><Relationship Id="rId4" Type="http://schemas.openxmlformats.org/officeDocument/2006/relationships/image" Target="../media/image198.jpeg"/></Relationships>
</file>

<file path=ppt/slides/_rels/slide24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4.xml"/><Relationship Id="rId1" Type="http://schemas.openxmlformats.org/officeDocument/2006/relationships/slideLayout" Target="../slideLayouts/slideLayout304.xml"/></Relationships>
</file>

<file path=ppt/slides/_rels/slide24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35.xml"/><Relationship Id="rId1" Type="http://schemas.openxmlformats.org/officeDocument/2006/relationships/slideLayout" Target="../slideLayouts/slideLayout304.xml"/></Relationships>
</file>

<file path=ppt/slides/_rels/slide24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36.xml"/><Relationship Id="rId1" Type="http://schemas.openxmlformats.org/officeDocument/2006/relationships/slideLayout" Target="../slideLayouts/slideLayout304.xml"/></Relationships>
</file>

<file path=ppt/slides/_rels/slide24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37.xml"/><Relationship Id="rId1" Type="http://schemas.openxmlformats.org/officeDocument/2006/relationships/slideLayout" Target="../slideLayouts/slideLayout30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8.xml"/><Relationship Id="rId1" Type="http://schemas.openxmlformats.org/officeDocument/2006/relationships/slideLayout" Target="../slideLayouts/slideLayout304.xml"/></Relationships>
</file>

<file path=ppt/slides/_rels/slide25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39.xml"/><Relationship Id="rId1" Type="http://schemas.openxmlformats.org/officeDocument/2006/relationships/slideLayout" Target="../slideLayouts/slideLayout304.xml"/></Relationships>
</file>

<file path=ppt/slides/_rels/slide25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0.xml"/><Relationship Id="rId1" Type="http://schemas.openxmlformats.org/officeDocument/2006/relationships/slideLayout" Target="../slideLayouts/slideLayout304.xml"/></Relationships>
</file>

<file path=ppt/slides/_rels/slide25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1.xml"/><Relationship Id="rId1" Type="http://schemas.openxmlformats.org/officeDocument/2006/relationships/slideLayout" Target="../slideLayouts/slideLayout304.xml"/></Relationships>
</file>

<file path=ppt/slides/_rels/slide25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2.xml"/><Relationship Id="rId1" Type="http://schemas.openxmlformats.org/officeDocument/2006/relationships/slideLayout" Target="../slideLayouts/slideLayout304.xml"/></Relationships>
</file>

<file path=ppt/slides/_rels/slide25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3.xml"/><Relationship Id="rId1" Type="http://schemas.openxmlformats.org/officeDocument/2006/relationships/slideLayout" Target="../slideLayouts/slideLayout304.xml"/></Relationships>
</file>

<file path=ppt/slides/_rels/slide2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16.xml"/></Relationships>
</file>

<file path=ppt/slides/_rels/slide257.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4.xml"/><Relationship Id="rId1" Type="http://schemas.openxmlformats.org/officeDocument/2006/relationships/slideLayout" Target="../slideLayouts/slideLayout298.xml"/></Relationships>
</file>

<file path=ppt/slides/_rels/slide2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79.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2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26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26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2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26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26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53.xml"/><Relationship Id="rId1" Type="http://schemas.openxmlformats.org/officeDocument/2006/relationships/slideLayout" Target="../slideLayouts/slideLayout258.xml"/><Relationship Id="rId6" Type="http://schemas.openxmlformats.org/officeDocument/2006/relationships/image" Target="../media/image213.emf"/><Relationship Id="rId5" Type="http://schemas.openxmlformats.org/officeDocument/2006/relationships/image" Target="../media/image212.jpeg"/><Relationship Id="rId4" Type="http://schemas.openxmlformats.org/officeDocument/2006/relationships/image" Target="../media/image211.jpeg"/></Relationships>
</file>

<file path=ppt/slides/_rels/slide26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54.xml"/><Relationship Id="rId1" Type="http://schemas.openxmlformats.org/officeDocument/2006/relationships/slideLayout" Target="../slideLayouts/slideLayout270.xml"/><Relationship Id="rId4" Type="http://schemas.openxmlformats.org/officeDocument/2006/relationships/image" Target="../media/image215.jpeg"/></Relationships>
</file>

<file path=ppt/slides/_rels/slide269.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219.jpeg"/><Relationship Id="rId2" Type="http://schemas.openxmlformats.org/officeDocument/2006/relationships/notesSlide" Target="../notesSlides/notesSlide155.xml"/><Relationship Id="rId1" Type="http://schemas.openxmlformats.org/officeDocument/2006/relationships/slideLayout" Target="../slideLayouts/slideLayout251.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7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56.xml"/><Relationship Id="rId1" Type="http://schemas.openxmlformats.org/officeDocument/2006/relationships/slideLayout" Target="../slideLayouts/slideLayout73.xml"/><Relationship Id="rId4" Type="http://schemas.openxmlformats.org/officeDocument/2006/relationships/image" Target="../media/image221.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20.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5.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9.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0.xml"/><Relationship Id="rId1" Type="http://schemas.openxmlformats.org/officeDocument/2006/relationships/video" Target="file:////Church/Pictures/Video%20Clips%20for%20Sermons/WaterFuelMay06.wmv" TargetMode="External"/><Relationship Id="rId5" Type="http://schemas.openxmlformats.org/officeDocument/2006/relationships/image" Target="../media/image42.jp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2.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8.xml"/><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0.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7.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7.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97.xml"/><Relationship Id="rId5" Type="http://schemas.openxmlformats.org/officeDocument/2006/relationships/image" Target="../media/image75.jpeg"/><Relationship Id="rId4" Type="http://schemas.openxmlformats.org/officeDocument/2006/relationships/image" Target="../media/image74.jpeg"/></Relationships>
</file>

<file path=ppt/slides/_rels/slide7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44.xml"/><Relationship Id="rId1" Type="http://schemas.openxmlformats.org/officeDocument/2006/relationships/slideLayout" Target="../slideLayouts/slideLayout99.xml"/><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7.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7.xml"/><Relationship Id="rId4" Type="http://schemas.openxmlformats.org/officeDocument/2006/relationships/image" Target="../media/image81.jpeg"/></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6.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7.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7.xml"/><Relationship Id="rId1" Type="http://schemas.openxmlformats.org/officeDocument/2006/relationships/slideLayout" Target="../slideLayouts/slideLayout97.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8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97.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7.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97.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7.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7.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7.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3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50" y="-5743"/>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08345"/>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7200" b="1" kern="0" dirty="0">
                <a:solidFill>
                  <a:srgbClr val="FFFFFF"/>
                </a:solidFill>
                <a:effectLst>
                  <a:glow rad="228600">
                    <a:srgbClr val="000000"/>
                  </a:glow>
                </a:effectLst>
                <a:latin typeface="Arial" panose="020B0604020202020204" pitchFamily="34" charset="0"/>
                <a:cs typeface="Arial" panose="020B0604020202020204" pitchFamily="34" charset="0"/>
              </a:rPr>
              <a:t>مقاومة الملك</a:t>
            </a:r>
            <a:endParaRPr kumimoji="0" lang="en-US" sz="6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85442"/>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98-119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19750" y="5785852"/>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 وأقوال وأعمال يسوع المسيح (جراند رابيدز: زوندرفان، 1981)</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BE7C39B-E15B-8950-DA54-84361603E56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
        <p:nvSpPr>
          <p:cNvPr id="7" name="Rectangle 6">
            <a:extLst>
              <a:ext uri="{FF2B5EF4-FFF2-40B4-BE49-F238E27FC236}">
                <a16:creationId xmlns:a16="http://schemas.microsoft.com/office/drawing/2014/main" id="{E64D344C-B2DA-5E60-E47E-37AA0D45B3C1}"/>
              </a:ext>
            </a:extLst>
          </p:cNvPr>
          <p:cNvSpPr>
            <a:spLocks noChangeArrowheads="1"/>
          </p:cNvSpPr>
          <p:nvPr/>
        </p:nvSpPr>
        <p:spPr bwMode="auto">
          <a:xfrm>
            <a:off x="268332" y="3177307"/>
            <a:ext cx="8568952"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قاوم القادة اليهود يسوع في عدة صراعات حول شخصه ومعجزاته وكانوا يتساءلون حول سلطته ك</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a:t>
            </a: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591B2AD3-DF77-4224-C0BF-28712D8AEFFF}"/>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2B4B524A-51A7-133A-AC05-B5EB341E608A}"/>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DEC2C786-1B19-E9D9-9653-34374722D402}"/>
              </a:ext>
            </a:extLst>
          </p:cNvPr>
          <p:cNvSpPr>
            <a:spLocks noGrp="1" noChangeArrowheads="1"/>
          </p:cNvSpPr>
          <p:nvPr>
            <p:ph type="title"/>
          </p:nvPr>
        </p:nvSpPr>
        <p:spPr>
          <a:xfrm>
            <a:off x="0" y="72009"/>
            <a:ext cx="9144000" cy="6597351"/>
          </a:xfrm>
        </p:spPr>
        <p:txBody>
          <a:bodyPr/>
          <a:lstStyle/>
          <a:p>
            <a:pPr algn="r">
              <a:lnSpc>
                <a:spcPct val="100000"/>
              </a:lnSpc>
            </a:pPr>
            <a:r>
              <a:rPr lang="ar-SA" sz="3200">
                <a:solidFill>
                  <a:schemeClr val="tx1"/>
                </a:solidFill>
                <a:effectLst>
                  <a:glow rad="228600">
                    <a:schemeClr val="bg1"/>
                  </a:glow>
                </a:effectLst>
              </a:rPr>
              <a:t>«أجابوه هم». بينما يرى بعضهم أن «هم» تعود إلى الآية 30 (أي إلى الذين آمنوا به)، فإن تصوير المخاطَبين في 8:33–59 يجعل هذا الانطباع غير مرجّح للغاية. يقول يسوع إنهم عبيد للخطية؛ وهم قتلة؛ وليس لكلامه موضع فيهم (ع 37)؛ ويريدون قتله؛ وأبوهم هو الشيطان (ع 44)؛ ولا يستطيعون أن يسمعوا ما يقوله يسوع (ع 43)؛ ولا يؤمنون بالمسيح (ع 45)؛ ولا ينتمون إلى الله (ع 47). وهم بدورهم يقولون إن يسوع به شيطان (ع 48)، والتقطوا حجارة ليرجموه (ع 48).</a:t>
            </a:r>
          </a:p>
        </p:txBody>
      </p:sp>
      <p:sp>
        <p:nvSpPr>
          <p:cNvPr id="2" name="Text Box 5">
            <a:extLst>
              <a:ext uri="{FF2B5EF4-FFF2-40B4-BE49-F238E27FC236}">
                <a16:creationId xmlns:a16="http://schemas.microsoft.com/office/drawing/2014/main" id="{06F890C3-6E14-B64A-4F67-0A79FB319ABC}"/>
              </a:ext>
            </a:extLst>
          </p:cNvPr>
          <p:cNvSpPr txBox="1">
            <a:spLocks noChangeArrowheads="1"/>
          </p:cNvSpPr>
          <p:nvPr/>
        </p:nvSpPr>
        <p:spPr bwMode="auto">
          <a:xfrm>
            <a:off x="-84216" y="6434109"/>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359</a:t>
            </a:r>
          </a:p>
        </p:txBody>
      </p:sp>
    </p:spTree>
    <p:extLst>
      <p:ext uri="{BB962C8B-B14F-4D97-AF65-F5344CB8AC3E}">
        <p14:creationId xmlns:p14="http://schemas.microsoft.com/office/powerpoint/2010/main" val="1640306264"/>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F9649072-849B-8F6A-CFC6-45C7594891CB}"/>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AD92DDC7-E811-9F5D-5EDE-E50E2B5B0BB4}"/>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406D3E13-EB53-DEBE-CD12-955EC7E38723}"/>
              </a:ext>
            </a:extLst>
          </p:cNvPr>
          <p:cNvSpPr>
            <a:spLocks noGrp="1" noChangeArrowheads="1"/>
          </p:cNvSpPr>
          <p:nvPr>
            <p:ph type="title"/>
          </p:nvPr>
        </p:nvSpPr>
        <p:spPr>
          <a:xfrm>
            <a:off x="0" y="72009"/>
            <a:ext cx="9144000" cy="5589239"/>
          </a:xfrm>
        </p:spPr>
        <p:txBody>
          <a:bodyPr/>
          <a:lstStyle/>
          <a:p>
            <a:pPr algn="r">
              <a:lnSpc>
                <a:spcPct val="100000"/>
              </a:lnSpc>
            </a:pPr>
            <a:r>
              <a:rPr lang="ar-SA" sz="3200">
                <a:solidFill>
                  <a:schemeClr val="tx1"/>
                </a:solidFill>
                <a:effectLst>
                  <a:glow rad="228600">
                    <a:schemeClr val="bg1"/>
                  </a:glow>
                </a:effectLst>
              </a:rPr>
              <a:t>«هذا بالكاد يبدو أنه نفس الجماعة المذكورة في الآية 30، الذين، بعد أن سمعوه يتكلم، “آمنوا به” (ع 30). إن </a:t>
            </a:r>
            <a:r>
              <a:rPr lang="en-US" sz="3200">
                <a:solidFill>
                  <a:schemeClr val="tx1"/>
                </a:solidFill>
                <a:effectLst>
                  <a:glow rad="228600">
                    <a:schemeClr val="bg1"/>
                  </a:glow>
                </a:effectLst>
              </a:rPr>
              <a:t>Charles Bing </a:t>
            </a:r>
            <a:r>
              <a:rPr lang="ar-SA" sz="3200">
                <a:solidFill>
                  <a:schemeClr val="tx1"/>
                </a:solidFill>
                <a:effectLst>
                  <a:glow rad="228600">
                    <a:schemeClr val="bg1"/>
                  </a:glow>
                </a:effectLst>
              </a:rPr>
              <a:t>مُحقّ حين يقول: “إن التحول المفاجئ في النبرة من الآيتين 30–31 يستأنف هذا النمط، مما يجعل من غير الضروري تحديد المتكلمين؛ فقد كان اليهود يثيرون اعتراضات منذ بداية الحوار (ع 13، 19، 22، 25).”1240 هؤلاء النقاد، بعد أن سمعوا ملاحظة يسوع الجانبية للمسيحيين الجدد، ردّوا بغضب.»</a:t>
            </a:r>
          </a:p>
        </p:txBody>
      </p:sp>
      <p:sp>
        <p:nvSpPr>
          <p:cNvPr id="3" name="Text Box 5">
            <a:extLst>
              <a:ext uri="{FF2B5EF4-FFF2-40B4-BE49-F238E27FC236}">
                <a16:creationId xmlns:a16="http://schemas.microsoft.com/office/drawing/2014/main" id="{B163DB19-794E-8BAA-0188-0A51BFD6DA72}"/>
              </a:ext>
            </a:extLst>
          </p:cNvPr>
          <p:cNvSpPr txBox="1">
            <a:spLocks noChangeArrowheads="1"/>
          </p:cNvSpPr>
          <p:nvPr/>
        </p:nvSpPr>
        <p:spPr bwMode="auto">
          <a:xfrm>
            <a:off x="-84216" y="6434109"/>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359</a:t>
            </a:r>
          </a:p>
        </p:txBody>
      </p:sp>
    </p:spTree>
    <p:extLst>
      <p:ext uri="{BB962C8B-B14F-4D97-AF65-F5344CB8AC3E}">
        <p14:creationId xmlns:p14="http://schemas.microsoft.com/office/powerpoint/2010/main" val="1364997596"/>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459DFCCF-0607-1CBA-A067-5635C8CBF1C1}"/>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09D21785-950A-86AC-7847-1630D1F99177}"/>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3669554B-F994-7B8C-D50E-F63DD5810022}"/>
              </a:ext>
            </a:extLst>
          </p:cNvPr>
          <p:cNvSpPr>
            <a:spLocks noGrp="1" noChangeArrowheads="1"/>
          </p:cNvSpPr>
          <p:nvPr>
            <p:ph type="title"/>
          </p:nvPr>
        </p:nvSpPr>
        <p:spPr>
          <a:xfrm>
            <a:off x="0" y="72009"/>
            <a:ext cx="9144000" cy="6525343"/>
          </a:xfrm>
        </p:spPr>
        <p:txBody>
          <a:bodyPr/>
          <a:lstStyle/>
          <a:p>
            <a:pPr algn="r">
              <a:lnSpc>
                <a:spcPct val="100000"/>
              </a:lnSpc>
            </a:pPr>
            <a:r>
              <a:rPr lang="ar-SA" sz="3200">
                <a:solidFill>
                  <a:schemeClr val="tx1"/>
                </a:solidFill>
                <a:effectLst>
                  <a:glow rad="228600">
                    <a:schemeClr val="bg1"/>
                  </a:glow>
                </a:effectLst>
              </a:rPr>
              <a:t>«ويواصل بينغ قائلاً: “إن اعتراض الآية 33 لا ينسجم إطلاقًا مع ميول المذكورين في الآيات 30–32، كما أن التصريح بأن الذين يعارضون المسيح هم أولاد إبليس (ع 44) لا ينسجم معهم أيضًا.”1241 إن المؤمنين الحقيقيين في الآيتين 31–32 ليسوا قطعًا “أولاد إبليس”. لذلك فمن المحيّر أن يصف </a:t>
            </a:r>
            <a:r>
              <a:rPr lang="en-US" sz="3200">
                <a:solidFill>
                  <a:schemeClr val="tx1"/>
                </a:solidFill>
                <a:effectLst>
                  <a:glow rad="228600">
                    <a:schemeClr val="bg1"/>
                  </a:glow>
                </a:effectLst>
              </a:rPr>
              <a:t>Thomas Schreiner </a:t>
            </a:r>
            <a:r>
              <a:rPr lang="ar-SA" sz="3200">
                <a:solidFill>
                  <a:schemeClr val="tx1"/>
                </a:solidFill>
                <a:effectLst>
                  <a:glow rad="228600">
                    <a:schemeClr val="bg1"/>
                  </a:glow>
                </a:effectLst>
              </a:rPr>
              <a:t>و</a:t>
            </a:r>
            <a:r>
              <a:rPr lang="en-US" sz="3200">
                <a:solidFill>
                  <a:schemeClr val="tx1"/>
                </a:solidFill>
                <a:effectLst>
                  <a:glow rad="228600">
                    <a:schemeClr val="bg1"/>
                  </a:glow>
                </a:effectLst>
              </a:rPr>
              <a:t>Ardel Caneday </a:t>
            </a:r>
            <a:r>
              <a:rPr lang="ar-SA" sz="3200">
                <a:solidFill>
                  <a:schemeClr val="tx1"/>
                </a:solidFill>
                <a:effectLst>
                  <a:glow rad="228600">
                    <a:schemeClr val="bg1"/>
                  </a:glow>
                </a:effectLst>
              </a:rPr>
              <a:t>تفسيرنا بأنه “لافت للنظر” أو “غريب”.1242 فهو ليس “غريبًا” على الإطلاق، بل يقدّم فهمًا منطقيًا جدًا للسياق وللاستخدام العام لعبارة “يؤمن بـ” في بقية إنجيل يوحنا.»</a:t>
            </a:r>
          </a:p>
        </p:txBody>
      </p:sp>
      <p:sp>
        <p:nvSpPr>
          <p:cNvPr id="3" name="Text Box 5">
            <a:extLst>
              <a:ext uri="{FF2B5EF4-FFF2-40B4-BE49-F238E27FC236}">
                <a16:creationId xmlns:a16="http://schemas.microsoft.com/office/drawing/2014/main" id="{02EB109D-E9F5-8ADC-6A72-59EADA8BFEDA}"/>
              </a:ext>
            </a:extLst>
          </p:cNvPr>
          <p:cNvSpPr txBox="1">
            <a:spLocks noChangeArrowheads="1"/>
          </p:cNvSpPr>
          <p:nvPr/>
        </p:nvSpPr>
        <p:spPr bwMode="auto">
          <a:xfrm>
            <a:off x="-84216" y="6434109"/>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359</a:t>
            </a:r>
          </a:p>
        </p:txBody>
      </p:sp>
    </p:spTree>
    <p:extLst>
      <p:ext uri="{BB962C8B-B14F-4D97-AF65-F5344CB8AC3E}">
        <p14:creationId xmlns:p14="http://schemas.microsoft.com/office/powerpoint/2010/main" val="216135520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621EC16A-ACFE-AE3F-646D-C22D3146C278}"/>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3DA82A3A-0DEE-5E70-EAAA-D0CEDF57BC59}"/>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E0978BDD-2341-048C-8E06-D7B889BE12B3}"/>
              </a:ext>
            </a:extLst>
          </p:cNvPr>
          <p:cNvSpPr>
            <a:spLocks noGrp="1" noChangeArrowheads="1"/>
          </p:cNvSpPr>
          <p:nvPr>
            <p:ph type="title"/>
          </p:nvPr>
        </p:nvSpPr>
        <p:spPr>
          <a:xfrm>
            <a:off x="0" y="216025"/>
            <a:ext cx="9144000" cy="5589239"/>
          </a:xfrm>
        </p:spPr>
        <p:txBody>
          <a:bodyPr/>
          <a:lstStyle/>
          <a:p>
            <a:pPr algn="r">
              <a:lnSpc>
                <a:spcPct val="100000"/>
              </a:lnSpc>
            </a:pPr>
            <a:r>
              <a:rPr lang="ar-SA" sz="3200">
                <a:solidFill>
                  <a:schemeClr val="tx1"/>
                </a:solidFill>
                <a:effectLst>
                  <a:glow rad="228600">
                    <a:schemeClr val="bg1"/>
                  </a:glow>
                </a:effectLst>
              </a:rPr>
              <a:t>«في تحليل موسَّع، أظهر </a:t>
            </a:r>
            <a:r>
              <a:rPr lang="en-US" sz="3200">
                <a:solidFill>
                  <a:schemeClr val="tx1"/>
                </a:solidFill>
                <a:effectLst>
                  <a:glow rad="228600">
                    <a:schemeClr val="bg1"/>
                  </a:glow>
                </a:effectLst>
              </a:rPr>
              <a:t>John Niemelä </a:t>
            </a:r>
            <a:r>
              <a:rPr lang="ar-SA" sz="3200">
                <a:solidFill>
                  <a:schemeClr val="tx1"/>
                </a:solidFill>
                <a:effectLst>
                  <a:glow rad="228600">
                    <a:schemeClr val="bg1"/>
                  </a:glow>
                </a:effectLst>
              </a:rPr>
              <a:t>أنه في إنجيل يوحنا توجد 353 فعلَ قولٍ تُستخدم لتقديم متكلمين جدد أو لإعادة تقديم متكلمين ذُكروا سابقًا. وقد توصّل إلى أن هناك 78 فعلًا من هذا النوع لا تحتوي على فاعلٍ مُصرَّح به مثل “قال يسوع” أو “أجاب الفريسيون”، إلخ. وفي جميع هذه الحالات الـ78، فإن استخدام مثل هذه الأفعال دون ذكر فاعل بالاسم (“قالوا”، “أجابوا”، إلخ) كان يشير دائمًا إلى إعادة تقديم متكلم كان قد تكلّم سابقًا في السياق.»</a:t>
            </a:r>
          </a:p>
        </p:txBody>
      </p:sp>
      <p:sp>
        <p:nvSpPr>
          <p:cNvPr id="3" name="Text Box 5">
            <a:extLst>
              <a:ext uri="{FF2B5EF4-FFF2-40B4-BE49-F238E27FC236}">
                <a16:creationId xmlns:a16="http://schemas.microsoft.com/office/drawing/2014/main" id="{6FD12992-0516-19C8-026A-9F83B30AD5AB}"/>
              </a:ext>
            </a:extLst>
          </p:cNvPr>
          <p:cNvSpPr txBox="1">
            <a:spLocks noChangeArrowheads="1"/>
          </p:cNvSpPr>
          <p:nvPr/>
        </p:nvSpPr>
        <p:spPr bwMode="auto">
          <a:xfrm>
            <a:off x="-84216" y="6434109"/>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359</a:t>
            </a:r>
          </a:p>
        </p:txBody>
      </p:sp>
    </p:spTree>
    <p:extLst>
      <p:ext uri="{BB962C8B-B14F-4D97-AF65-F5344CB8AC3E}">
        <p14:creationId xmlns:p14="http://schemas.microsoft.com/office/powerpoint/2010/main" val="856961935"/>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BBEC4B0E-3343-C584-2A98-8065D56E7B30}"/>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B0152EB6-4447-8F5B-C61B-F23AF751DB0E}"/>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5B82FF6-B0C3-2C77-9EE8-73964601D6A3}"/>
              </a:ext>
            </a:extLst>
          </p:cNvPr>
          <p:cNvSpPr>
            <a:spLocks noGrp="1" noChangeArrowheads="1"/>
          </p:cNvSpPr>
          <p:nvPr>
            <p:ph type="title"/>
          </p:nvPr>
        </p:nvSpPr>
        <p:spPr>
          <a:xfrm>
            <a:off x="0" y="72009"/>
            <a:ext cx="9144000" cy="5589239"/>
          </a:xfrm>
        </p:spPr>
        <p:txBody>
          <a:bodyPr/>
          <a:lstStyle/>
          <a:p>
            <a:pPr algn="r">
              <a:lnSpc>
                <a:spcPct val="100000"/>
              </a:lnSpc>
            </a:pPr>
            <a:r>
              <a:rPr lang="ar-SA" sz="3200">
                <a:solidFill>
                  <a:schemeClr val="tx1"/>
                </a:solidFill>
                <a:effectLst>
                  <a:glow rad="228600">
                    <a:schemeClr val="bg1"/>
                  </a:glow>
                </a:effectLst>
              </a:rPr>
              <a:t>«وهذا يبرهن أن “هم” في الآية 33 لا يمكن أن تشير إلى المؤمنين في الآية 31 الذين لم يتكلموا قط في السياق السابق، بل لا بد أن تشير إلى الفريسيين الذين تكلّموا (انظر الآيات 13، 14، 19، 22، 25، 33).»</a:t>
            </a:r>
          </a:p>
        </p:txBody>
      </p:sp>
      <p:sp>
        <p:nvSpPr>
          <p:cNvPr id="3" name="Text Box 5">
            <a:extLst>
              <a:ext uri="{FF2B5EF4-FFF2-40B4-BE49-F238E27FC236}">
                <a16:creationId xmlns:a16="http://schemas.microsoft.com/office/drawing/2014/main" id="{C8E2FA0F-92B9-65EC-F78A-81C8F0A70CA4}"/>
              </a:ext>
            </a:extLst>
          </p:cNvPr>
          <p:cNvSpPr txBox="1">
            <a:spLocks noChangeArrowheads="1"/>
          </p:cNvSpPr>
          <p:nvPr/>
        </p:nvSpPr>
        <p:spPr bwMode="auto">
          <a:xfrm>
            <a:off x="-84216" y="6434109"/>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359</a:t>
            </a:r>
          </a:p>
        </p:txBody>
      </p:sp>
    </p:spTree>
    <p:extLst>
      <p:ext uri="{BB962C8B-B14F-4D97-AF65-F5344CB8AC3E}">
        <p14:creationId xmlns:p14="http://schemas.microsoft.com/office/powerpoint/2010/main" val="174966504"/>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4A891B47-C0EC-A7AB-0D48-9873076532C8}"/>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8D82BB60-B0E3-9413-5E9C-190535C6F725}"/>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C7BAA51F-47F5-0D2E-8A18-EBEC045DD6D9}"/>
              </a:ext>
            </a:extLst>
          </p:cNvPr>
          <p:cNvSpPr>
            <a:spLocks noGrp="1" noChangeArrowheads="1"/>
          </p:cNvSpPr>
          <p:nvPr>
            <p:ph type="title"/>
          </p:nvPr>
        </p:nvSpPr>
        <p:spPr>
          <a:xfrm>
            <a:off x="0" y="72009"/>
            <a:ext cx="9144000" cy="6453335"/>
          </a:xfrm>
        </p:spPr>
        <p:txBody>
          <a:bodyPr/>
          <a:lstStyle/>
          <a:p>
            <a:pPr algn="r">
              <a:lnSpc>
                <a:spcPct val="100000"/>
              </a:lnSpc>
            </a:pPr>
            <a:r>
              <a:rPr lang="ar-SA" sz="3200">
                <a:solidFill>
                  <a:schemeClr val="tx1"/>
                </a:solidFill>
                <a:effectLst>
                  <a:glow rad="228600">
                    <a:schemeClr val="bg1"/>
                  </a:glow>
                </a:effectLst>
              </a:rPr>
              <a:t>«منذ زمن بعيد جادل </a:t>
            </a:r>
            <a:r>
              <a:rPr lang="en-US" sz="3200">
                <a:solidFill>
                  <a:schemeClr val="tx1"/>
                </a:solidFill>
                <a:effectLst>
                  <a:glow rad="228600">
                    <a:schemeClr val="bg1"/>
                  </a:glow>
                </a:effectLst>
              </a:rPr>
              <a:t>Augustine of Hippo </a:t>
            </a:r>
            <a:r>
              <a:rPr lang="ar-SA" sz="3200">
                <a:solidFill>
                  <a:schemeClr val="tx1"/>
                </a:solidFill>
                <a:effectLst>
                  <a:glow rad="228600">
                    <a:schemeClr val="bg1"/>
                  </a:glow>
                </a:effectLst>
              </a:rPr>
              <a:t>بأن “الذين آمنوا به” هم مؤمنون حقيقيون لا زائفون، وأن “هم” في الآية 33 تشير إلى منتقدي المسيح، لا إلى المؤمنين الحقيقيين في الآيتين 31–32.1245 وكما لاحظ </a:t>
            </a:r>
            <a:r>
              <a:rPr lang="en-US" sz="3200">
                <a:solidFill>
                  <a:schemeClr val="tx1"/>
                </a:solidFill>
                <a:effectLst>
                  <a:glow rad="228600">
                    <a:schemeClr val="bg1"/>
                  </a:glow>
                </a:effectLst>
              </a:rPr>
              <a:t>J. H. Bernard </a:t>
            </a:r>
            <a:r>
              <a:rPr lang="ar-SA" sz="3200">
                <a:solidFill>
                  <a:schemeClr val="tx1"/>
                </a:solidFill>
                <a:effectLst>
                  <a:glow rad="228600">
                    <a:schemeClr val="bg1"/>
                  </a:glow>
                </a:effectLst>
              </a:rPr>
              <a:t>و</a:t>
            </a:r>
            <a:r>
              <a:rPr lang="en-US" sz="3200">
                <a:solidFill>
                  <a:schemeClr val="tx1"/>
                </a:solidFill>
                <a:effectLst>
                  <a:glow rad="228600">
                    <a:schemeClr val="bg1"/>
                  </a:glow>
                </a:effectLst>
              </a:rPr>
              <a:t>A. H. McNeile: “</a:t>
            </a:r>
            <a:r>
              <a:rPr lang="ar-SA" sz="3200">
                <a:solidFill>
                  <a:schemeClr val="tx1"/>
                </a:solidFill>
                <a:effectLst>
                  <a:glow rad="228600">
                    <a:schemeClr val="bg1"/>
                  </a:glow>
                </a:effectLst>
              </a:rPr>
              <a:t>إن الذين قدّموا الجواب التالي لم يكونوا اليهود الذين «آمنوا به» (ع 31)، بل المعترضين من اليهود، الذين ينشغل يسوع معهم بالجدال طوال بقية هذا الأصحاح. ولم يكن ممكنًا أن يتهم «اليهود الذين آمنوا به» بأنهم يسعون إلى قتله (ع 37، 39).”1246»</a:t>
            </a:r>
          </a:p>
        </p:txBody>
      </p:sp>
      <p:sp>
        <p:nvSpPr>
          <p:cNvPr id="3" name="Text Box 5">
            <a:extLst>
              <a:ext uri="{FF2B5EF4-FFF2-40B4-BE49-F238E27FC236}">
                <a16:creationId xmlns:a16="http://schemas.microsoft.com/office/drawing/2014/main" id="{01007793-EAE3-FF5D-826D-F695662149B5}"/>
              </a:ext>
            </a:extLst>
          </p:cNvPr>
          <p:cNvSpPr txBox="1">
            <a:spLocks noChangeArrowheads="1"/>
          </p:cNvSpPr>
          <p:nvPr/>
        </p:nvSpPr>
        <p:spPr bwMode="auto">
          <a:xfrm>
            <a:off x="-84216" y="6434109"/>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359</a:t>
            </a:r>
          </a:p>
        </p:txBody>
      </p:sp>
    </p:spTree>
    <p:extLst>
      <p:ext uri="{BB962C8B-B14F-4D97-AF65-F5344CB8AC3E}">
        <p14:creationId xmlns:p14="http://schemas.microsoft.com/office/powerpoint/2010/main" val="194109714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890016" y="6169025"/>
            <a:ext cx="7772400" cy="688975"/>
          </a:xfrm>
        </p:spPr>
        <p:txBody>
          <a:bodyPr/>
          <a:lstStyle/>
          <a:p>
            <a:r>
              <a:rPr lang="ar-JO" altLang="en-US" dirty="0">
                <a:solidFill>
                  <a:schemeClr val="bg1"/>
                </a:solidFill>
                <a:latin typeface="Arial" panose="020B0604020202020204" pitchFamily="34" charset="0"/>
                <a:cs typeface="Arial" panose="020B0604020202020204" pitchFamily="34" charset="0"/>
              </a:rPr>
              <a:t>يوحنا 8: 34</a:t>
            </a:r>
            <a:endParaRPr lang="en-US" altLang="en-US"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9E449DE-076B-E941-A21E-E41A6EE067FA}"/>
              </a:ext>
            </a:extLst>
          </p:cNvPr>
          <p:cNvSpPr/>
          <p:nvPr/>
        </p:nvSpPr>
        <p:spPr bwMode="auto">
          <a:xfrm>
            <a:off x="0" y="4608576"/>
            <a:ext cx="9144000" cy="1362456"/>
          </a:xfrm>
          <a:prstGeom prst="rect">
            <a:avLst/>
          </a:prstGeom>
          <a:solidFill>
            <a:srgbClr val="1F3E0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rtl="1"/>
            <a:r>
              <a:rPr lang="ar-SA" sz="4400" dirty="0">
                <a:solidFill>
                  <a:schemeClr val="bg1"/>
                </a:solidFill>
                <a:latin typeface="Arial" panose="020B0604020202020204" pitchFamily="34" charset="0"/>
                <a:cs typeface="Arial" panose="020B0604020202020204" pitchFamily="34" charset="0"/>
              </a:rPr>
              <a:t>"أَجَابَهُمْ يَسُوعُ: «الْحَقَّ </a:t>
            </a:r>
            <a:r>
              <a:rPr lang="ar-SA" sz="4400" dirty="0" err="1">
                <a:solidFill>
                  <a:schemeClr val="bg1"/>
                </a:solidFill>
                <a:latin typeface="Arial" panose="020B0604020202020204" pitchFamily="34" charset="0"/>
                <a:cs typeface="Arial" panose="020B0604020202020204" pitchFamily="34" charset="0"/>
              </a:rPr>
              <a:t>الْحَقَّ</a:t>
            </a:r>
            <a:r>
              <a:rPr lang="ar-SA" sz="4400" dirty="0">
                <a:solidFill>
                  <a:schemeClr val="bg1"/>
                </a:solidFill>
                <a:latin typeface="Arial" panose="020B0604020202020204" pitchFamily="34" charset="0"/>
                <a:cs typeface="Arial" panose="020B0604020202020204" pitchFamily="34" charset="0"/>
              </a:rPr>
              <a:t> أَقُولُ لَكُمْ: إِنَّ كُلَّ مَنْ يَعْمَلُ الْخَطِيَّةَ هُوَ عَبْدٌ لِلْخَطِيَّةِ."</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1849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ar-JO" altLang="en-US" dirty="0"/>
              <a:t>رحلة الحياة</a:t>
            </a:r>
            <a:endParaRPr lang="en-US" altLang="en-US" dirty="0"/>
          </a:p>
        </p:txBody>
      </p:sp>
    </p:spTree>
    <p:extLst>
      <p:ext uri="{BB962C8B-B14F-4D97-AF65-F5344CB8AC3E}">
        <p14:creationId xmlns:p14="http://schemas.microsoft.com/office/powerpoint/2010/main" val="37230989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ar-JO" altLang="en-US" dirty="0"/>
              <a:t>الحرية</a:t>
            </a:r>
            <a:endParaRPr lang="en-US" altLang="en-US" dirty="0"/>
          </a:p>
        </p:txBody>
      </p:sp>
      <p:sp>
        <p:nvSpPr>
          <p:cNvPr id="3" name="TextBox 2">
            <a:extLst>
              <a:ext uri="{FF2B5EF4-FFF2-40B4-BE49-F238E27FC236}">
                <a16:creationId xmlns:a16="http://schemas.microsoft.com/office/drawing/2014/main" id="{FF08341C-6539-99CE-2A7D-974E71D0B53A}"/>
              </a:ext>
            </a:extLst>
          </p:cNvPr>
          <p:cNvSpPr txBox="1"/>
          <p:nvPr/>
        </p:nvSpPr>
        <p:spPr>
          <a:xfrm>
            <a:off x="548640" y="4990838"/>
            <a:ext cx="4572000" cy="1323439"/>
          </a:xfrm>
          <a:prstGeom prst="rect">
            <a:avLst/>
          </a:prstGeom>
          <a:noFill/>
        </p:spPr>
        <p:txBody>
          <a:bodyPr wrap="square">
            <a:spAutoFit/>
          </a:bodyPr>
          <a:lstStyle/>
          <a:p>
            <a:pPr algn="ctr" rtl="1"/>
            <a:r>
              <a:rPr lang="ar-SA" sz="8000" dirty="0">
                <a:solidFill>
                  <a:schemeClr val="bg1"/>
                </a:solidFill>
                <a:latin typeface="Arial" panose="020B0604020202020204" pitchFamily="34" charset="0"/>
                <a:cs typeface="Arial" panose="020B0604020202020204" pitchFamily="34" charset="0"/>
              </a:rPr>
              <a:t>حرية</a:t>
            </a:r>
            <a:endParaRPr lang="en-US" sz="8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5592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ar-JO" altLang="en-US" dirty="0"/>
              <a:t>الحرية (يوحنا 8: 34)</a:t>
            </a:r>
            <a:endParaRPr lang="en-US" altLang="en-US" dirty="0"/>
          </a:p>
        </p:txBody>
      </p:sp>
      <p:sp>
        <p:nvSpPr>
          <p:cNvPr id="2" name="TextBox 1">
            <a:extLst>
              <a:ext uri="{FF2B5EF4-FFF2-40B4-BE49-F238E27FC236}">
                <a16:creationId xmlns:a16="http://schemas.microsoft.com/office/drawing/2014/main" id="{31357A74-B546-C206-0F12-C67C9BC6B594}"/>
              </a:ext>
            </a:extLst>
          </p:cNvPr>
          <p:cNvSpPr txBox="1"/>
          <p:nvPr/>
        </p:nvSpPr>
        <p:spPr>
          <a:xfrm>
            <a:off x="402336" y="4058150"/>
            <a:ext cx="4572000" cy="2693045"/>
          </a:xfrm>
          <a:prstGeom prst="rect">
            <a:avLst/>
          </a:prstGeom>
          <a:noFill/>
        </p:spPr>
        <p:txBody>
          <a:bodyPr wrap="square">
            <a:spAutoFit/>
          </a:bodyPr>
          <a:lstStyle/>
          <a:p>
            <a:pPr algn="ctr" rtl="1"/>
            <a:r>
              <a:rPr lang="ar-SA" sz="11500" dirty="0">
                <a:solidFill>
                  <a:schemeClr val="bg1"/>
                </a:solidFill>
                <a:latin typeface="Arial" panose="020B0604020202020204" pitchFamily="34" charset="0"/>
                <a:cs typeface="Arial" panose="020B0604020202020204" pitchFamily="34" charset="0"/>
              </a:rPr>
              <a:t>حرية</a:t>
            </a:r>
          </a:p>
          <a:p>
            <a:pPr algn="ctr" rtl="1"/>
            <a:r>
              <a:rPr lang="ar-SA" sz="5400" dirty="0">
                <a:solidFill>
                  <a:schemeClr val="bg1"/>
                </a:solidFill>
                <a:latin typeface="Arial" panose="020B0604020202020204" pitchFamily="34" charset="0"/>
                <a:cs typeface="Arial" panose="020B0604020202020204" pitchFamily="34" charset="0"/>
              </a:rPr>
              <a:t>يوحنا 8: 34</a:t>
            </a:r>
            <a:endParaRPr lang="en-US" sz="5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93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57200" y="274638"/>
            <a:ext cx="2590800" cy="2849562"/>
          </a:xfrm>
        </p:spPr>
        <p:txBody>
          <a:bodyPr/>
          <a:lstStyle/>
          <a:p>
            <a:pPr eaLnBrk="1" hangingPunct="1">
              <a:defRPr/>
            </a:pPr>
            <a:r>
              <a:rPr lang="en-US" dirty="0">
                <a:ea typeface="+mj-ea"/>
                <a:cs typeface="+mj-cs"/>
              </a:rPr>
              <a:t>Touched by an Angel</a:t>
            </a:r>
          </a:p>
        </p:txBody>
      </p:sp>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421B6D0-C6FF-655B-BAF8-1D246ACFC5EB}"/>
              </a:ext>
            </a:extLst>
          </p:cNvPr>
          <p:cNvSpPr txBox="1"/>
          <p:nvPr/>
        </p:nvSpPr>
        <p:spPr>
          <a:xfrm>
            <a:off x="982980" y="4657001"/>
            <a:ext cx="4636008" cy="707886"/>
          </a:xfrm>
          <a:prstGeom prst="rect">
            <a:avLst/>
          </a:prstGeom>
          <a:noFill/>
        </p:spPr>
        <p:txBody>
          <a:bodyPr wrap="square">
            <a:spAutoFit/>
          </a:bodyPr>
          <a:lstStyle/>
          <a:p>
            <a:r>
              <a:rPr lang="ar-SA" sz="4000" dirty="0"/>
              <a:t>لمست من قبل ملاك</a:t>
            </a:r>
            <a:endParaRPr lang="en-US" sz="4000" dirty="0"/>
          </a:p>
        </p:txBody>
      </p:sp>
      <p:sp>
        <p:nvSpPr>
          <p:cNvPr id="5" name="TextBox 4">
            <a:extLst>
              <a:ext uri="{FF2B5EF4-FFF2-40B4-BE49-F238E27FC236}">
                <a16:creationId xmlns:a16="http://schemas.microsoft.com/office/drawing/2014/main" id="{1F04C6E4-BC11-8304-0C08-6317CD9AAC77}"/>
              </a:ext>
            </a:extLst>
          </p:cNvPr>
          <p:cNvSpPr txBox="1"/>
          <p:nvPr/>
        </p:nvSpPr>
        <p:spPr>
          <a:xfrm>
            <a:off x="4953000" y="1003819"/>
            <a:ext cx="4191000" cy="5078313"/>
          </a:xfrm>
          <a:prstGeom prst="rect">
            <a:avLst/>
          </a:prstGeom>
          <a:noFill/>
        </p:spPr>
        <p:txBody>
          <a:bodyPr wrap="square">
            <a:spAutoFit/>
          </a:bodyPr>
          <a:lstStyle/>
          <a:p>
            <a:pPr algn="ctr" rtl="1"/>
            <a:r>
              <a:rPr lang="ar-LB" sz="5400" b="1" dirty="0">
                <a:solidFill>
                  <a:schemeClr val="bg1"/>
                </a:solidFill>
              </a:rPr>
              <a:t>المسلسل التلفزيوني الشهير "لَمَسه ملاك" مليء بالروحانية ولكنه لم يذكر يسوع أبدًا</a:t>
            </a:r>
            <a:endParaRPr lang="en-GB" sz="5400" b="1" dirty="0">
              <a:solidFill>
                <a:schemeClr val="bg1"/>
              </a:solidFill>
            </a:endParaRPr>
          </a:p>
        </p:txBody>
      </p:sp>
    </p:spTree>
    <p:extLst>
      <p:ext uri="{BB962C8B-B14F-4D97-AF65-F5344CB8AC3E}">
        <p14:creationId xmlns:p14="http://schemas.microsoft.com/office/powerpoint/2010/main" val="825980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a:effectLst>
            <a:outerShdw blurRad="50800" dist="50800" dir="5400000" algn="ctr" rotWithShape="0">
              <a:schemeClr val="bg1"/>
            </a:outerShdw>
          </a:effectLst>
        </p:spPr>
        <p:txBody>
          <a:bodyPr/>
          <a:lstStyle/>
          <a:p>
            <a:pPr marL="804863" indent="-804863" rtl="1" eaLnBrk="1" hangingPunct="1">
              <a:lnSpc>
                <a:spcPct val="100000"/>
              </a:lnSpc>
            </a:pP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ب. إن هؤلاء الذين </a:t>
            </a:r>
            <a:r>
              <a:rPr lang="ar-LB"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يرفضون يسوع يعتبرون أن </a:t>
            </a: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الشيطان أب</a:t>
            </a:r>
            <a:r>
              <a:rPr lang="ar-LB"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اً لهم </a:t>
            </a: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حتى إلى نقطة محاولة قتل المرسل</a:t>
            </a:r>
            <a:r>
              <a:rPr lang="ar-LB"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(يوحنا 8: 39-59)</a:t>
            </a:r>
            <a:endPar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55713966"/>
      </p:ext>
    </p:extLst>
  </p:cSld>
  <p:clrMapOvr>
    <a:masterClrMapping/>
  </p:clrMapOvr>
  <p:transition>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977900" indent="-790575" rtl="1" eaLnBrk="1" hangingPunct="1">
              <a:lnSpc>
                <a:spcPct val="100000"/>
              </a:lnSpc>
            </a:pPr>
            <a:r>
              <a:rPr lang="ar-JO" altLang="en-US" sz="4000" dirty="0">
                <a:effectLst/>
                <a:latin typeface="Arial" panose="020B0604020202020204" pitchFamily="34" charset="0"/>
                <a:ea typeface="ＭＳ Ｐゴシック" panose="020B0600070205080204" pitchFamily="34" charset="-128"/>
              </a:rPr>
              <a:t>1. هؤلاء الذين يرفضون يسوع </a:t>
            </a:r>
            <a:r>
              <a:rPr lang="ar-LB" altLang="en-US" sz="4000" dirty="0">
                <a:effectLst/>
                <a:latin typeface="Arial" panose="020B0604020202020204" pitchFamily="34" charset="0"/>
                <a:ea typeface="ＭＳ Ｐゴシック" panose="020B0600070205080204" pitchFamily="34" charset="-128"/>
              </a:rPr>
              <a:t>يعتبرون أن</a:t>
            </a:r>
            <a:r>
              <a:rPr lang="ar-JO" altLang="en-US" sz="4000" dirty="0">
                <a:effectLst/>
                <a:latin typeface="Arial" panose="020B0604020202020204" pitchFamily="34" charset="0"/>
                <a:ea typeface="ＭＳ Ｐゴシック" panose="020B0600070205080204" pitchFamily="34" charset="-128"/>
              </a:rPr>
              <a:t> الشيطان </a:t>
            </a:r>
            <a:r>
              <a:rPr lang="ar-LB" altLang="en-US" sz="4000" dirty="0">
                <a:effectLst/>
                <a:latin typeface="Arial" panose="020B0604020202020204" pitchFamily="34" charset="0"/>
                <a:ea typeface="ＭＳ Ｐゴシック" panose="020B0600070205080204" pitchFamily="34" charset="-128"/>
              </a:rPr>
              <a:t>أباً لهم</a:t>
            </a:r>
            <a:r>
              <a:rPr lang="ar-JO" altLang="en-US" sz="4000" dirty="0">
                <a:effectLst/>
                <a:latin typeface="Arial" panose="020B0604020202020204" pitchFamily="34" charset="0"/>
                <a:ea typeface="ＭＳ Ｐゴシック" panose="020B0600070205080204" pitchFamily="34" charset="-128"/>
              </a:rPr>
              <a:t> (يوحنا 8: 39-47)</a:t>
            </a:r>
            <a:endParaRPr lang="en-US" altLang="en-US" sz="4000" dirty="0">
              <a:effectLst/>
              <a:latin typeface="Arial" panose="020B0604020202020204" pitchFamily="34" charset="0"/>
              <a:ea typeface="ＭＳ Ｐゴシック" panose="020B0600070205080204" pitchFamily="34" charset="-128"/>
            </a:endParaRP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pPr rtl="1">
              <a:lnSpc>
                <a:spcPct val="100000"/>
              </a:lnSpc>
            </a:pPr>
            <a:r>
              <a:rPr lang="ar-JO"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أنتم من أب هو إبليس ذاك كان قتالاً للناس من البدء... متى تكلم بالكذب فإنه يتكلم مما له (</a:t>
            </a:r>
            <a:r>
              <a:rPr lang="ar-JO" altLang="en-US" sz="3200" dirty="0">
                <a:solidFill>
                  <a:srgbClr val="FFFFFF"/>
                </a:solidFill>
                <a:effectLst>
                  <a:outerShdw blurRad="38100" dist="38100" dir="2700000" algn="tl">
                    <a:srgbClr val="808080"/>
                  </a:outerShdw>
                </a:effectLst>
                <a:cs typeface="Arial" panose="020B0604020202020204" pitchFamily="34" charset="0"/>
              </a:rPr>
              <a:t>يوحنا </a:t>
            </a:r>
            <a:r>
              <a:rPr lang="ar-JO"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8: 44)</a:t>
            </a:r>
            <a:r>
              <a:rPr lang="ar-SA"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endPar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3" cstate="print">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rtl="1"/>
            <a:r>
              <a:rPr lang="ar-JO" sz="3200" dirty="0">
                <a:solidFill>
                  <a:schemeClr val="bg1"/>
                </a:solidFill>
              </a:rPr>
              <a:t>هل تع</a:t>
            </a:r>
            <a:r>
              <a:rPr lang="ar-LB" sz="3200" dirty="0">
                <a:solidFill>
                  <a:schemeClr val="bg1"/>
                </a:solidFill>
              </a:rPr>
              <a:t>لم</a:t>
            </a:r>
            <a:r>
              <a:rPr lang="ar-JO" sz="3200" dirty="0">
                <a:solidFill>
                  <a:schemeClr val="bg1"/>
                </a:solidFill>
              </a:rPr>
              <a:t> كيف يمكنني معرفة متى تكذب؟ … شفت</a:t>
            </a:r>
            <a:r>
              <a:rPr lang="ar-LB" sz="3200" dirty="0">
                <a:solidFill>
                  <a:schemeClr val="bg1"/>
                </a:solidFill>
              </a:rPr>
              <a:t>ا</a:t>
            </a:r>
            <a:r>
              <a:rPr lang="ar-JO" sz="3200" dirty="0">
                <a:solidFill>
                  <a:schemeClr val="bg1"/>
                </a:solidFill>
              </a:rPr>
              <a:t>ك تتحرك</a:t>
            </a:r>
            <a:endParaRPr lang="en-US" altLang="en-US" sz="3200" kern="0" dirty="0">
              <a:solidFill>
                <a:schemeClr val="bg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396308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rtl="1" eaLnBrk="1" hangingPunct="1">
              <a:lnSpc>
                <a:spcPct val="100000"/>
              </a:lnSpc>
            </a:pPr>
            <a:r>
              <a:rPr lang="ar-JO" altLang="en-US" sz="4000" dirty="0">
                <a:effectLst/>
                <a:latin typeface="Arial" panose="020B0604020202020204" pitchFamily="34" charset="0"/>
                <a:ea typeface="ＭＳ Ｐゴシック" panose="020B0600070205080204" pitchFamily="34" charset="-128"/>
                <a:cs typeface="Arial" panose="020B0604020202020204" pitchFamily="34" charset="0"/>
              </a:rPr>
              <a:t>2. يرفض البعض الله لدرجة أنهم يحاولون قتل المرسل (يوحنا 8: 48-59)</a:t>
            </a:r>
            <a:endParaRPr lang="en-US" altLang="en-US" sz="4000" dirty="0">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20000"/>
              </a:spcBef>
              <a:spcAft>
                <a:spcPct val="0"/>
              </a:spcAft>
              <a:buClr>
                <a:srgbClr val="FFCC99"/>
              </a:buClr>
              <a:buSzPct val="90000"/>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قتل مؤمن صومالي</a:t>
            </a:r>
          </a:p>
          <a:p>
            <a:pPr marL="0" marR="0" lvl="0" indent="0" algn="ctr" defTabSz="914400" rtl="1" eaLnBrk="1" fontAlgn="base" latinLnBrk="0" hangingPunct="1">
              <a:lnSpc>
                <a:spcPct val="100000"/>
              </a:lnSpc>
              <a:spcBef>
                <a:spcPct val="20000"/>
              </a:spcBef>
              <a:spcAft>
                <a:spcPct val="0"/>
              </a:spcAft>
              <a:buClr>
                <a:srgbClr val="FFCC99"/>
              </a:buClr>
              <a:buSzPct val="90000"/>
              <a:tabLst/>
              <a:defRPr/>
            </a:pPr>
            <a:r>
              <a:rPr lang="ar-JO" altLang="en-US" sz="3600" b="1" dirty="0">
                <a:solidFill>
                  <a:srgbClr val="FFFFFF"/>
                </a:solidFill>
                <a:latin typeface="Arial" panose="020B0604020202020204" pitchFamily="34" charset="0"/>
                <a:cs typeface="Arial" panose="020B0604020202020204" pitchFamily="34" charset="0"/>
              </a:rPr>
              <a:t>من أجل إيمانه</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260731"/>
      </p:ext>
    </p:extLst>
  </p:cSld>
  <p:clrMapOvr>
    <a:masterClrMapping/>
  </p:clrMapOvr>
  <p:transition>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659861" y="532075"/>
            <a:ext cx="7169150" cy="1914525"/>
          </a:xfrm>
          <a:effectLst>
            <a:outerShdw blurRad="63500" dist="35921" dir="2700000" algn="ctr" rotWithShape="0">
              <a:schemeClr val="bg1">
                <a:alpha val="74997"/>
              </a:schemeClr>
            </a:outerShdw>
          </a:effectLst>
        </p:spPr>
        <p:txBody>
          <a:bodyPr/>
          <a:lstStyle/>
          <a:p>
            <a:pPr marL="446088" indent="-446088" rtl="1" eaLnBrk="1" hangingPunct="1"/>
            <a: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قبل أن يكون إبراهيم</a:t>
            </a:r>
            <a:b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أنا كائن</a:t>
            </a:r>
            <a:endParaRPr lang="en-US"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8: 58</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1225"/>
            <a:ext cx="9156699" cy="541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rtl="1" eaLnBrk="1" hangingPunct="1"/>
            <a:r>
              <a:rPr lang="ar-JO"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rPr>
              <a:t>قول المسيح </a:t>
            </a:r>
            <a:r>
              <a:rPr lang="ar-JO" altLang="en-US" sz="32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أنا هو </a:t>
            </a:r>
            <a:r>
              <a:rPr lang="ar-JO"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rPr>
              <a:t>... ادعاءات في إنجيل يوحنا</a:t>
            </a:r>
            <a:endParaRPr lang="en-US"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8119099"/>
      </p:ext>
    </p:extLst>
  </p:cSld>
  <p:clrMapOvr>
    <a:masterClrMapping/>
  </p:clrMapOvr>
  <p:transition>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62CA8-88A7-0319-CE4A-F94845085556}"/>
            </a:ext>
          </a:extLst>
        </p:cNvPr>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5C5BA093-72DB-90AD-FC25-E83B8234F2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1225"/>
            <a:ext cx="9156699" cy="541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929FE164-2614-4A7A-94B6-A86D59A07915}"/>
              </a:ext>
            </a:extLst>
          </p:cNvPr>
          <p:cNvSpPr>
            <a:spLocks noGrp="1" noChangeArrowheads="1"/>
          </p:cNvSpPr>
          <p:nvPr>
            <p:ph type="title"/>
          </p:nvPr>
        </p:nvSpPr>
        <p:spPr>
          <a:xfrm>
            <a:off x="0" y="0"/>
            <a:ext cx="9144000" cy="911225"/>
          </a:xfrm>
        </p:spPr>
        <p:txBody>
          <a:bodyPr/>
          <a:lstStyle/>
          <a:p>
            <a:pPr rtl="1" eaLnBrk="1" hangingPunct="1"/>
            <a:r>
              <a:rPr lang="ar-JO"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rPr>
              <a:t>قول المسيح </a:t>
            </a:r>
            <a:r>
              <a:rPr lang="ar-JO" altLang="en-US" sz="32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أنا هو </a:t>
            </a:r>
            <a:r>
              <a:rPr lang="ar-JO"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rPr>
              <a:t>... ادعاءات في إنجيل يوحنا</a:t>
            </a:r>
            <a:endParaRPr lang="en-US"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a:extLst>
              <a:ext uri="{FF2B5EF4-FFF2-40B4-BE49-F238E27FC236}">
                <a16:creationId xmlns:a16="http://schemas.microsoft.com/office/drawing/2014/main" id="{BE85B137-0445-39D1-D58D-B8D26AFD7EFF}"/>
              </a:ext>
            </a:extLst>
          </p:cNvPr>
          <p:cNvSpPr txBox="1">
            <a:spLocks noChangeArrowheads="1"/>
          </p:cNvSpPr>
          <p:nvPr/>
        </p:nvSpPr>
        <p:spPr bwMode="auto">
          <a:xfrm>
            <a:off x="2215573" y="911225"/>
            <a:ext cx="5088610"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نور العالم</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إبراهيم</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الصالح</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الباب</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والآب واحد</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 والحياة</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الطريق والحق والحياة</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الكرمة الحقيقية</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1032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cstate="print">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ar-JO" altLang="en-US" dirty="0">
                <a:solidFill>
                  <a:srgbClr val="FFCC99"/>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فرفعوا حجارة ليرجموه</a:t>
            </a:r>
            <a:endParaRPr lang="en-US" altLang="en-US" dirty="0">
              <a:solidFill>
                <a:srgbClr val="FFCC99"/>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p>
            <a:pPr algn="ctr" defTabSz="914400" rtl="1" fontAlgn="base">
              <a:lnSpc>
                <a:spcPct val="90000"/>
              </a:lnSpc>
              <a:spcBef>
                <a:spcPct val="20000"/>
              </a:spcBef>
              <a:spcAft>
                <a:spcPct val="0"/>
              </a:spcAft>
              <a:buClr>
                <a:srgbClr val="800000"/>
              </a:buClr>
              <a:buSzPct val="60000"/>
              <a:buFont typeface="Wingdings" panose="05000000000000000000" pitchFamily="2" charset="2"/>
              <a:buNone/>
            </a:pPr>
            <a:r>
              <a:rPr lang="ar-JO"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يوحنا 8: 59</a:t>
            </a:r>
            <a:endPar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153319"/>
            <a:ext cx="9144000" cy="1143000"/>
          </a:xfrm>
        </p:spPr>
        <p:txBody>
          <a:bodyPr/>
          <a:lstStyle/>
          <a:p>
            <a:pPr rtl="1"/>
            <a:r>
              <a:rPr lang="ar-JO" altLang="en-US" sz="5400" dirty="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الفكرة الرئيسية</a:t>
            </a:r>
            <a:endParaRPr lang="en-US" altLang="en-US" sz="5400" dirty="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85302"/>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20000"/>
              </a:spcBef>
              <a:spcAft>
                <a:spcPct val="0"/>
              </a:spcAft>
              <a:buClr>
                <a:srgbClr val="800000"/>
              </a:buClr>
              <a:buSzPct val="60000"/>
              <a:buFontTx/>
              <a:buNone/>
              <a:tabLst/>
              <a:defRPr/>
            </a:pP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كيف نتوقع أن يتجاوب الناس مع ادعاء المسيح أنه الله الأبدي الذي يخلصنا من الخطية؟</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199" y="3962400"/>
            <a:ext cx="7439025"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20000"/>
              </a:spcBef>
              <a:spcAft>
                <a:spcPct val="0"/>
              </a:spcAft>
              <a:buClr>
                <a:srgbClr val="800000"/>
              </a:buClr>
              <a:buSzPct val="60000"/>
              <a:buFontTx/>
              <a:buNone/>
              <a:tabLst/>
              <a:defRPr/>
            </a:pP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ادعاء المسيح أنه الله يظهر </a:t>
            </a:r>
            <a:r>
              <a:rPr lang="ar-JO" altLang="en-US" sz="4000" b="1" dirty="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أفضل</a:t>
            </a: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و</a:t>
            </a:r>
            <a:r>
              <a:rPr lang="ar-JO" altLang="en-US" sz="4000" b="1" dirty="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أسوأ</a:t>
            </a: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ما فينا</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cstate="print">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461574"/>
            <a:ext cx="7784593" cy="3231654"/>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يسوع هو نور الحياة</a:t>
            </a:r>
            <a:r>
              <a:rPr lang="ar-LB"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(12-20)</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يسوع مرسل من السماء من الله الآب (21-30)</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يستطيع يسوع أن يجعلك ابن الله (31-38)</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 يسوع هو الله الأبدي (39-59)</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164336"/>
            <a:ext cx="6096000" cy="923925"/>
          </a:xfrm>
        </p:spPr>
        <p:txBody>
          <a:bodyPr lIns="91440" tIns="45720" rIns="91440" bIns="45720" anchor="t">
            <a:spAutoFit/>
          </a:bodyPr>
          <a:lstStyle/>
          <a:p>
            <a:pPr algn="r" rtl="1" eaLnBrk="1" hangingPunct="1">
              <a:lnSpc>
                <a:spcPct val="100000"/>
              </a:lnSpc>
              <a:defRPr/>
            </a:pPr>
            <a:r>
              <a:rPr lang="ar-JO" sz="5400" dirty="0">
                <a:solidFill>
                  <a:srgbClr val="FFFFFF"/>
                </a:solidFill>
                <a:latin typeface="Arial" panose="020B0604020202020204" pitchFamily="34" charset="0"/>
                <a:cs typeface="Arial" panose="020B0604020202020204" pitchFamily="34" charset="0"/>
              </a:rPr>
              <a:t>من هو يسوع؟</a:t>
            </a:r>
            <a:endParaRPr lang="en-US" sz="5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rtl="1" eaLnBrk="1" hangingPunct="1">
              <a:defRPr/>
            </a:pPr>
            <a:r>
              <a:rPr lang="ar-JO" dirty="0">
                <a:latin typeface="Arial" panose="020B0604020202020204" pitchFamily="34" charset="0"/>
                <a:ea typeface="+mj-ea"/>
                <a:cs typeface="Arial" panose="020B0604020202020204" pitchFamily="34" charset="0"/>
              </a:rPr>
              <a:t>والمؤمنون </a:t>
            </a:r>
            <a:br>
              <a:rPr lang="en-US"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يعتبرون             أغبياء </a:t>
            </a:r>
            <a:endParaRPr lang="en-US"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56965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pPr algn="r" rtl="1"/>
            <a:r>
              <a:rPr lang="ar-JO" altLang="en-US" b="1" dirty="0">
                <a:solidFill>
                  <a:schemeClr val="bg1"/>
                </a:solidFill>
                <a:cs typeface="Arial" panose="020B0604020202020204" pitchFamily="34" charset="0"/>
              </a:rPr>
              <a:t>3 تجاوبات</a:t>
            </a:r>
            <a:endParaRPr lang="en-US" altLang="en-US" b="1" dirty="0">
              <a:solidFill>
                <a:schemeClr val="bg1"/>
              </a:solidFill>
              <a:cs typeface="Arial" panose="020B0604020202020204" pitchFamily="34" charset="0"/>
            </a:endParaRP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0" y="685800"/>
            <a:ext cx="8971472"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البعض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معادون</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(يوحنا 8: 12-20)</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a:p>
            <a:pPr lvl="0"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الكثيرون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يؤمنون</a:t>
            </a:r>
            <a:r>
              <a:rPr lang="ar-JO" altLang="en-US" sz="4400" b="1" dirty="0">
                <a:solidFill>
                  <a:srgbClr val="000000"/>
                </a:solidFill>
                <a:latin typeface="Arial" pitchFamily="34" charset="0"/>
                <a:ea typeface="ヒラギノ角ゴ Pro W3" charset="-128"/>
                <a:cs typeface="Arial" pitchFamily="34" charset="0"/>
              </a:rPr>
              <a:t> (يوحنا 8: 21-30)</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a:p>
            <a:pPr lvl="0"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الكل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معلن</a:t>
            </a:r>
            <a:r>
              <a:rPr kumimoji="0" lang="ar-JO"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t> إما من الله أو الشيطان </a:t>
            </a:r>
            <a:br>
              <a:rPr kumimoji="0" lang="en-US"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br>
            <a:r>
              <a:rPr kumimoji="0" lang="ar-JO"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t>(</a:t>
            </a:r>
            <a:r>
              <a:rPr lang="ar-JO" altLang="en-US" sz="4400" b="1" dirty="0">
                <a:solidFill>
                  <a:srgbClr val="000000"/>
                </a:solidFill>
                <a:latin typeface="Arial" pitchFamily="34" charset="0"/>
                <a:ea typeface="ヒラギノ角ゴ Pro W3" charset="-128"/>
                <a:cs typeface="Arial" pitchFamily="34" charset="0"/>
              </a:rPr>
              <a:t>يوحنا 8: </a:t>
            </a:r>
            <a:r>
              <a:rPr kumimoji="0" lang="ar-JO"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t>31-59)</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p:txBody>
      </p:sp>
    </p:spTree>
    <p:extLst>
      <p:ext uri="{BB962C8B-B14F-4D97-AF65-F5344CB8AC3E}">
        <p14:creationId xmlns:p14="http://schemas.microsoft.com/office/powerpoint/2010/main" val="1422106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ar-JO" altLang="en-US" sz="6000" b="1" dirty="0"/>
              <a:t>سر نحو النور</a:t>
            </a:r>
            <a:endParaRPr lang="en-US" altLang="en-US" sz="6000" b="1" dirty="0"/>
          </a:p>
        </p:txBody>
      </p:sp>
    </p:spTree>
    <p:extLst>
      <p:ext uri="{BB962C8B-B14F-4D97-AF65-F5344CB8AC3E}">
        <p14:creationId xmlns:p14="http://schemas.microsoft.com/office/powerpoint/2010/main" val="36350840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ar-JO" altLang="en-US" sz="4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د. ل. مودي</a:t>
            </a:r>
            <a:endParaRPr lang="en-US" altLang="en-US" sz="4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noProof="0" dirty="0">
                <a:solidFill>
                  <a:srgbClr val="FFFFFF"/>
                </a:solidFill>
                <a:effectLst>
                  <a:glow rad="228600">
                    <a:srgbClr val="000000"/>
                  </a:glow>
                </a:effectLst>
                <a:latin typeface="Arial"/>
                <a:cs typeface="Arial"/>
              </a:rPr>
              <a:t>ج. </a:t>
            </a:r>
            <a:r>
              <a:rPr lang="ar-JO" b="1" kern="0" dirty="0">
                <a:solidFill>
                  <a:srgbClr val="FFFFFF"/>
                </a:solidFill>
                <a:effectLst>
                  <a:glow rad="228600">
                    <a:srgbClr val="000000"/>
                  </a:glow>
                </a:effectLst>
                <a:latin typeface="Arial"/>
                <a:cs typeface="Arial"/>
              </a:rPr>
              <a:t>صراع حول شفاء الرجل الأعمى</a:t>
            </a:r>
            <a:endParaRPr kumimoji="0" lang="en-US"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9: 1-41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89365"/>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من خلال شفاء الرجل المولود أعمى في </a:t>
            </a:r>
            <a:r>
              <a:rPr lang="ar-LB" sz="3200" b="1" kern="0" dirty="0">
                <a:solidFill>
                  <a:srgbClr val="FFFFFF"/>
                </a:solidFill>
                <a:effectLst>
                  <a:glow rad="228600">
                    <a:srgbClr val="220011"/>
                  </a:glow>
                </a:effectLst>
                <a:latin typeface="Arial"/>
                <a:ea typeface="ＭＳ Ｐゴシック" charset="0"/>
                <a:cs typeface="Arial"/>
              </a:rPr>
              <a:t>يوم </a:t>
            </a:r>
            <a:r>
              <a:rPr lang="ar-JO" sz="3200" b="1" kern="0" dirty="0">
                <a:solidFill>
                  <a:srgbClr val="FFFFFF"/>
                </a:solidFill>
                <a:effectLst>
                  <a:glow rad="228600">
                    <a:srgbClr val="220011"/>
                  </a:glow>
                </a:effectLst>
                <a:latin typeface="Arial"/>
                <a:ea typeface="ＭＳ Ｐゴシック" charset="0"/>
                <a:cs typeface="Arial"/>
              </a:rPr>
              <a:t>سبت </a:t>
            </a:r>
            <a:r>
              <a:rPr lang="ar-LB" sz="3200" b="1" kern="0" dirty="0">
                <a:solidFill>
                  <a:srgbClr val="FFFFFF"/>
                </a:solidFill>
                <a:effectLst>
                  <a:glow rad="228600">
                    <a:srgbClr val="220011"/>
                  </a:glow>
                </a:effectLst>
                <a:latin typeface="Arial"/>
                <a:ea typeface="ＭＳ Ｐゴシック" charset="0"/>
                <a:cs typeface="Arial"/>
              </a:rPr>
              <a:t>يؤكد</a:t>
            </a:r>
            <a:r>
              <a:rPr lang="ar-JO" sz="3200" b="1" kern="0" dirty="0">
                <a:solidFill>
                  <a:srgbClr val="FFFFFF"/>
                </a:solidFill>
                <a:effectLst>
                  <a:glow rad="228600">
                    <a:srgbClr val="220011"/>
                  </a:glow>
                </a:effectLst>
                <a:latin typeface="Arial"/>
                <a:ea typeface="ＭＳ Ｐゴシック" charset="0"/>
                <a:cs typeface="Arial"/>
              </a:rPr>
              <a:t> يسوع ادعاءه </a:t>
            </a:r>
            <a:r>
              <a:rPr lang="ar-LB" sz="3200" b="1" kern="0" dirty="0">
                <a:solidFill>
                  <a:srgbClr val="FFFFFF"/>
                </a:solidFill>
                <a:effectLst>
                  <a:glow rad="228600">
                    <a:srgbClr val="220011"/>
                  </a:glow>
                </a:effectLst>
                <a:latin typeface="Arial"/>
                <a:ea typeface="ＭＳ Ｐゴシック" charset="0"/>
                <a:cs typeface="Arial"/>
              </a:rPr>
              <a:t>أنه </a:t>
            </a:r>
            <a:r>
              <a:rPr lang="ar-JO" sz="3200" b="1" kern="0" dirty="0">
                <a:solidFill>
                  <a:srgbClr val="FFFFFF"/>
                </a:solidFill>
                <a:effectLst>
                  <a:glow rad="228600">
                    <a:srgbClr val="220011"/>
                  </a:glow>
                </a:effectLst>
                <a:latin typeface="Arial"/>
                <a:ea typeface="ＭＳ Ｐゴシック" charset="0"/>
                <a:cs typeface="Arial"/>
              </a:rPr>
              <a:t>نور للذين </a:t>
            </a:r>
            <a:r>
              <a:rPr lang="ar-LB" sz="3200" b="1" kern="0" dirty="0">
                <a:solidFill>
                  <a:srgbClr val="FFFFFF"/>
                </a:solidFill>
                <a:effectLst>
                  <a:glow rad="228600">
                    <a:srgbClr val="220011"/>
                  </a:glow>
                </a:effectLst>
                <a:latin typeface="Arial"/>
                <a:ea typeface="ＭＳ Ｐゴシック" charset="0"/>
                <a:cs typeface="Arial"/>
              </a:rPr>
              <a:t>هم </a:t>
            </a:r>
            <a:r>
              <a:rPr lang="ar-JO" sz="3200" b="1" kern="0" dirty="0">
                <a:solidFill>
                  <a:srgbClr val="FFFFFF"/>
                </a:solidFill>
                <a:effectLst>
                  <a:glow rad="228600">
                    <a:srgbClr val="220011"/>
                  </a:glow>
                </a:effectLst>
                <a:latin typeface="Arial"/>
                <a:ea typeface="ＭＳ Ｐゴシック" charset="0"/>
                <a:cs typeface="Arial"/>
              </a:rPr>
              <a:t>في الظلمة</a:t>
            </a:r>
            <a:r>
              <a:rPr lang="ar-LB" sz="3200" b="1" kern="0" dirty="0">
                <a:solidFill>
                  <a:srgbClr val="FFFFFF"/>
                </a:solidFill>
                <a:effectLst>
                  <a:glow rad="228600">
                    <a:srgbClr val="220011"/>
                  </a:glow>
                </a:effectLst>
                <a:latin typeface="Arial"/>
                <a:ea typeface="ＭＳ Ｐゴシック" charset="0"/>
                <a:cs typeface="Arial"/>
              </a:rPr>
              <a:t>،</a:t>
            </a:r>
            <a:r>
              <a:rPr lang="ar-JO" sz="3200" b="1" kern="0" dirty="0">
                <a:solidFill>
                  <a:srgbClr val="FFFFFF"/>
                </a:solidFill>
                <a:effectLst>
                  <a:glow rad="228600">
                    <a:srgbClr val="220011"/>
                  </a:glow>
                </a:effectLst>
                <a:latin typeface="Arial"/>
                <a:ea typeface="ＭＳ Ｐゴシック" charset="0"/>
                <a:cs typeface="Arial"/>
              </a:rPr>
              <a:t> وانه يجب عبادته </a:t>
            </a:r>
            <a:r>
              <a:rPr lang="ar-LB" sz="3200" b="1" kern="0" dirty="0">
                <a:solidFill>
                  <a:srgbClr val="FFFFFF"/>
                </a:solidFill>
                <a:effectLst>
                  <a:glow rad="228600">
                    <a:srgbClr val="220011"/>
                  </a:glow>
                </a:effectLst>
                <a:latin typeface="Arial"/>
                <a:ea typeface="ＭＳ Ｐゴシック" charset="0"/>
                <a:cs typeface="Arial"/>
              </a:rPr>
              <a:t>ك</a:t>
            </a:r>
            <a:r>
              <a:rPr lang="ar-JO" sz="3200" b="1" kern="0" dirty="0">
                <a:solidFill>
                  <a:srgbClr val="FFFFFF"/>
                </a:solidFill>
                <a:effectLst>
                  <a:glow rad="228600">
                    <a:srgbClr val="220011"/>
                  </a:glow>
                </a:effectLst>
                <a:latin typeface="Arial"/>
                <a:ea typeface="ＭＳ Ｐゴシック" charset="0"/>
                <a:cs typeface="Arial"/>
              </a:rPr>
              <a:t>الله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ar-JO" altLang="en-US" sz="4000" b="1" dirty="0">
                <a:solidFill>
                  <a:srgbClr val="FFFF66"/>
                </a:solidFill>
                <a:effectLst/>
                <a:latin typeface="Arial" panose="020B0604020202020204" pitchFamily="34" charset="0"/>
                <a:cs typeface="Arial" panose="020B0604020202020204" pitchFamily="34" charset="0"/>
              </a:rPr>
              <a:t>ألا يعلم العميان أنهم عميان؟</a:t>
            </a:r>
            <a:br>
              <a:rPr lang="en-US" altLang="en-US" sz="3600" dirty="0">
                <a:solidFill>
                  <a:srgbClr val="FFFF66"/>
                </a:solidFill>
                <a:effectLst/>
                <a:latin typeface="Arial" panose="020B0604020202020204" pitchFamily="34" charset="0"/>
                <a:cs typeface="Arial" panose="020B0604020202020204" pitchFamily="34" charset="0"/>
              </a:rPr>
            </a:br>
            <a:r>
              <a:rPr lang="ar-JO" altLang="en-US" sz="3600" b="1" dirty="0">
                <a:solidFill>
                  <a:srgbClr val="FFFF66"/>
                </a:solidFill>
                <a:effectLst/>
                <a:latin typeface="Arial" panose="020B0604020202020204" pitchFamily="34" charset="0"/>
                <a:cs typeface="Arial" panose="020B0604020202020204" pitchFamily="34" charset="0"/>
              </a:rPr>
              <a:t>يوحنا 9</a:t>
            </a:r>
            <a:endParaRPr lang="en-US" altLang="en-US" sz="3600" b="1" dirty="0">
              <a:solidFill>
                <a:srgbClr val="FFFF66"/>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rtl="1" eaLnBrk="1" hangingPunct="1">
              <a:defRPr/>
            </a:pPr>
            <a:r>
              <a:rPr lang="ar-JO"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العمى الروحي</a:t>
            </a:r>
            <a:endParaRPr lang="en-US"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9491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2C8817-8A98-07F1-483E-1B1D828AE621}"/>
              </a:ext>
            </a:extLst>
          </p:cNvPr>
          <p:cNvGrpSpPr/>
          <p:nvPr/>
        </p:nvGrpSpPr>
        <p:grpSpPr>
          <a:xfrm>
            <a:off x="0" y="1542197"/>
            <a:ext cx="4572000" cy="5315803"/>
            <a:chOff x="0" y="1542197"/>
            <a:chExt cx="4572000" cy="5315803"/>
          </a:xfrm>
        </p:grpSpPr>
        <p:pic>
          <p:nvPicPr>
            <p:cNvPr id="3" name="Picture 2" descr="forgiveness.jpg">
              <a:extLst>
                <a:ext uri="{FF2B5EF4-FFF2-40B4-BE49-F238E27FC236}">
                  <a16:creationId xmlns:a16="http://schemas.microsoft.com/office/drawing/2014/main" id="{84E96379-A37B-4B47-8941-F5BFA1C931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42197"/>
              <a:ext cx="4572000" cy="5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4F000BB-ACC0-33F3-0863-C9B919CC2CC9}"/>
                </a:ext>
              </a:extLst>
            </p:cNvPr>
            <p:cNvSpPr txBox="1">
              <a:spLocks/>
            </p:cNvSpPr>
            <p:nvPr/>
          </p:nvSpPr>
          <p:spPr bwMode="auto">
            <a:xfrm>
              <a:off x="44968" y="1608299"/>
              <a:ext cx="3991131" cy="743804"/>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defTabSz="914400" eaLnBrk="1" hangingPunct="1">
                <a:defRPr/>
              </a:pPr>
              <a:r>
                <a:rPr lang="ar-SA" sz="4000" b="1" kern="0" dirty="0">
                  <a:solidFill>
                    <a:srgbClr val="1D2122"/>
                  </a:solidFill>
                  <a:effectLst/>
                  <a:latin typeface="Arial" panose="020B0604020202020204" pitchFamily="34" charset="0"/>
                  <a:cs typeface="Arial" panose="020B0604020202020204" pitchFamily="34" charset="0"/>
                </a:rPr>
                <a:t>مغفرة</a:t>
              </a:r>
              <a:endParaRPr lang="en-US" sz="4000" b="1" kern="0" dirty="0">
                <a:solidFill>
                  <a:srgbClr val="1D2122"/>
                </a:solidFill>
                <a:effectLst/>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a:effectLst/>
        </p:spPr>
        <p:txBody>
          <a:bodyPr/>
          <a:lstStyle/>
          <a:p>
            <a:pPr eaLnBrk="1" hangingPunct="1">
              <a:defRPr/>
            </a:pPr>
            <a:r>
              <a:rPr lang="ar-JO" b="1" dirty="0">
                <a:solidFill>
                  <a:schemeClr val="tx1"/>
                </a:solidFill>
                <a:effectLst/>
                <a:latin typeface="Arial" panose="020B0604020202020204" pitchFamily="34" charset="0"/>
                <a:cs typeface="Arial" panose="020B0604020202020204" pitchFamily="34" charset="0"/>
              </a:rPr>
              <a:t>الشفاء من العمى الروحي</a:t>
            </a:r>
            <a:endParaRPr lang="en-US" b="1" dirty="0">
              <a:solidFill>
                <a:schemeClr val="tx1"/>
              </a:solidFill>
              <a:effectLst/>
              <a:latin typeface="Arial" panose="020B0604020202020204" pitchFamily="34" charset="0"/>
              <a:cs typeface="Arial" panose="020B0604020202020204" pitchFamily="34" charset="0"/>
            </a:endParaRPr>
          </a:p>
        </p:txBody>
      </p:sp>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الحياة الأبدية</a:t>
              </a:r>
              <a:endParaRPr kumimoji="0" 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حياة مُرضية</a:t>
              </a:r>
              <a:endParaRPr kumimoji="0" 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cstate="print">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rtl="1" eaLnBrk="1" hangingPunct="1"/>
            <a:br>
              <a:rPr lang="en-US"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ما الذي يجب أن نراه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solidFill>
                  <a:srgbClr val="FFFF00"/>
                </a:solidFill>
                <a:effectLst>
                  <a:outerShdw blurRad="38100" dist="38100" dir="2700000" algn="tl">
                    <a:srgbClr val="000080"/>
                  </a:outerShdw>
                </a:effectLst>
                <a:latin typeface="Arial" panose="020B0604020202020204" pitchFamily="34" charset="0"/>
                <a:cs typeface="Arial" panose="020B0604020202020204" pitchFamily="34" charset="0"/>
              </a:rPr>
              <a:t>لمنع</a:t>
            </a: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 العمى الروحي –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فينا وفي الآخرين؟</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25763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1E24E-AEEE-BE03-63EC-912111B84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58ACDC-C47F-CE2C-D937-FDF4DF884165}"/>
              </a:ext>
            </a:extLst>
          </p:cNvPr>
          <p:cNvSpPr>
            <a:spLocks noGrp="1"/>
          </p:cNvSpPr>
          <p:nvPr>
            <p:ph type="title"/>
          </p:nvPr>
        </p:nvSpPr>
        <p:spPr>
          <a:xfrm>
            <a:off x="533400" y="152400"/>
            <a:ext cx="8610600" cy="1143000"/>
          </a:xfrm>
        </p:spPr>
        <p:txBody>
          <a:bodyPr/>
          <a:lstStyle/>
          <a:p>
            <a:pPr rtl="1"/>
            <a:r>
              <a:rPr lang="ar-SA"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a:t>
            </a:r>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يوحنا 6-8</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A59561D3-57CD-73BA-6435-03E795097390}"/>
              </a:ext>
            </a:extLst>
          </p:cNvPr>
          <p:cNvSpPr txBox="1">
            <a:spLocks/>
          </p:cNvSpPr>
          <p:nvPr/>
        </p:nvSpPr>
        <p:spPr bwMode="auto">
          <a:xfrm>
            <a:off x="6145213"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الخبز</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6</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 name="Text Placeholder 2">
            <a:extLst>
              <a:ext uri="{FF2B5EF4-FFF2-40B4-BE49-F238E27FC236}">
                <a16:creationId xmlns:a16="http://schemas.microsoft.com/office/drawing/2014/main" id="{84097EB9-6DAD-46F0-BE93-D566E3B292E9}"/>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الماء</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7</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Text Placeholder 2">
            <a:extLst>
              <a:ext uri="{FF2B5EF4-FFF2-40B4-BE49-F238E27FC236}">
                <a16:creationId xmlns:a16="http://schemas.microsoft.com/office/drawing/2014/main" id="{7BDE2FB1-6A59-0E05-B9FE-61F04626E3D9}"/>
              </a:ext>
            </a:extLst>
          </p:cNvPr>
          <p:cNvSpPr txBox="1">
            <a:spLocks/>
          </p:cNvSpPr>
          <p:nvPr/>
        </p:nvSpPr>
        <p:spPr bwMode="auto">
          <a:xfrm>
            <a:off x="255587"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النور</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8</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bread.jpg">
            <a:extLst>
              <a:ext uri="{FF2B5EF4-FFF2-40B4-BE49-F238E27FC236}">
                <a16:creationId xmlns:a16="http://schemas.microsoft.com/office/drawing/2014/main" id="{D122F848-350B-BCE8-6481-9DBE56222D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689" y="2271232"/>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AAA0E5EA-CAF3-4295-05A9-CA74437745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055C6DEC-C8CA-6493-F3AE-DDF8F72D0FC3}"/>
              </a:ext>
            </a:extLst>
          </p:cNvPr>
          <p:cNvPicPr>
            <a:picLocks noChangeAspect="1"/>
          </p:cNvPicPr>
          <p:nvPr/>
        </p:nvPicPr>
        <p:blipFill>
          <a:blip r:embed="rId4" cstate="print">
            <a:extLst>
              <a:ext uri="{28A0092B-C50C-407E-A947-70E740481C1C}">
                <a14:useLocalDpi xmlns:a14="http://schemas.microsoft.com/office/drawing/2010/main" val="0"/>
              </a:ext>
            </a:extLst>
          </a:blip>
          <a:srcRect l="30939" r="25937" b="35001"/>
          <a:stretch>
            <a:fillRect/>
          </a:stretch>
        </p:blipFill>
        <p:spPr bwMode="auto">
          <a:xfrm>
            <a:off x="-478465" y="496754"/>
            <a:ext cx="3505200" cy="386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774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2" cstate="print">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br>
              <a:rPr lang="en-US"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ما الذي يجب أن نراه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solidFill>
                  <a:srgbClr val="FFFF00"/>
                </a:solidFill>
                <a:effectLst>
                  <a:outerShdw blurRad="38100" dist="38100" dir="2700000" algn="tl">
                    <a:srgbClr val="000080"/>
                  </a:outerShdw>
                </a:effectLst>
                <a:latin typeface="Arial" panose="020B0604020202020204" pitchFamily="34" charset="0"/>
                <a:cs typeface="Arial" panose="020B0604020202020204" pitchFamily="34" charset="0"/>
              </a:rPr>
              <a:t>لمنع</a:t>
            </a: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 العمى الروحي –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فينا وفي الآخرين؟</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34339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5400" b="0" i="0" u="none" strike="noStrike" kern="1200" cap="none" spc="0" normalizeH="0" baseline="0" noProof="0" dirty="0">
                <a:ln>
                  <a:noFill/>
                </a:ln>
                <a:solidFill>
                  <a:srgbClr val="FFFFFF"/>
                </a:solidFill>
                <a:effectLst/>
                <a:uLnTx/>
                <a:uFillTx/>
              </a:rPr>
              <a:t>3 وجهات نظر</a:t>
            </a:r>
            <a:endParaRPr kumimoji="0" lang="en-US" altLang="en-US" sz="5400" b="0" i="0" u="none" strike="noStrike" kern="1200" cap="none" spc="0" normalizeH="0" baseline="0" noProof="0" dirty="0">
              <a:ln>
                <a:noFill/>
              </a:ln>
              <a:solidFill>
                <a:srgbClr val="FFFFFF"/>
              </a:solidFill>
              <a:effectLst/>
              <a:uLnTx/>
              <a:uFillTx/>
            </a:endParaRP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1878842"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معجزة</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298059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جدل</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033516"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قرار</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968C405-E445-E1C5-B30E-6AD1678A907A}"/>
              </a:ext>
            </a:extLst>
          </p:cNvPr>
          <p:cNvSpPr txBox="1"/>
          <p:nvPr/>
        </p:nvSpPr>
        <p:spPr>
          <a:xfrm>
            <a:off x="6373368" y="3875270"/>
            <a:ext cx="2313432" cy="1200329"/>
          </a:xfrm>
          <a:prstGeom prst="rect">
            <a:avLst/>
          </a:prstGeom>
          <a:noFill/>
        </p:spPr>
        <p:txBody>
          <a:bodyPr wrap="square">
            <a:spAutoFit/>
          </a:bodyPr>
          <a:lstStyle/>
          <a:p>
            <a:pPr algn="ctr" rtl="1"/>
            <a:r>
              <a:rPr lang="ar-SA" sz="3600" dirty="0"/>
              <a:t>أربعة</a:t>
            </a:r>
            <a:endParaRPr lang="en-US" sz="3600" dirty="0"/>
          </a:p>
          <a:p>
            <a:pPr algn="ctr" rtl="1"/>
            <a:r>
              <a:rPr lang="ar-SA" sz="3600" dirty="0"/>
              <a:t> أعياد ميلاد</a:t>
            </a:r>
            <a:endParaRPr lang="en-US" sz="3600" dirty="0"/>
          </a:p>
        </p:txBody>
      </p:sp>
    </p:spTree>
    <p:extLst>
      <p:ext uri="{BB962C8B-B14F-4D97-AF65-F5344CB8AC3E}">
        <p14:creationId xmlns:p14="http://schemas.microsoft.com/office/powerpoint/2010/main" val="37002795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614149" y="0"/>
            <a:ext cx="8529851" cy="2057400"/>
          </a:xfrm>
        </p:spPr>
        <p:txBody>
          <a:bodyPr/>
          <a:lstStyle/>
          <a:p>
            <a:pPr marL="715963" indent="-715963" algn="r" eaLnBrk="1" hangingPunct="1"/>
            <a:br>
              <a:rPr lang="en-US" altLang="en-US" sz="5400" b="1" dirty="0">
                <a:latin typeface="Arial" panose="020B0604020202020204" pitchFamily="34" charset="0"/>
                <a:cs typeface="Arial" panose="020B0604020202020204" pitchFamily="34" charset="0"/>
              </a:rPr>
            </a:br>
            <a:r>
              <a:rPr lang="ar-JO" altLang="en-US" sz="5400" b="1" dirty="0">
                <a:latin typeface="Arial" panose="020B0604020202020204" pitchFamily="34" charset="0"/>
                <a:cs typeface="Arial" panose="020B0604020202020204" pitchFamily="34" charset="0"/>
              </a:rPr>
              <a:t>1. جعل يسوع </a:t>
            </a:r>
            <a:r>
              <a:rPr lang="ar-JO" altLang="en-US" sz="5400" b="1" u="sng" dirty="0">
                <a:solidFill>
                  <a:srgbClr val="FFFF00"/>
                </a:solidFill>
                <a:latin typeface="Arial" panose="020B0604020202020204" pitchFamily="34" charset="0"/>
                <a:cs typeface="Arial" panose="020B0604020202020204" pitchFamily="34" charset="0"/>
              </a:rPr>
              <a:t>العميان</a:t>
            </a:r>
            <a:r>
              <a:rPr lang="ar-JO" altLang="en-US" sz="5400" b="1" dirty="0">
                <a:solidFill>
                  <a:srgbClr val="FFFF00"/>
                </a:solidFill>
                <a:latin typeface="Arial" panose="020B0604020202020204" pitchFamily="34" charset="0"/>
                <a:cs typeface="Arial" panose="020B0604020202020204" pitchFamily="34" charset="0"/>
              </a:rPr>
              <a:t> </a:t>
            </a:r>
            <a:r>
              <a:rPr lang="ar-JO" altLang="en-US" sz="5400" b="1" u="sng" dirty="0">
                <a:solidFill>
                  <a:srgbClr val="FFFF00"/>
                </a:solidFill>
                <a:latin typeface="Arial" panose="020B0604020202020204" pitchFamily="34" charset="0"/>
                <a:cs typeface="Arial" panose="020B0604020202020204" pitchFamily="34" charset="0"/>
              </a:rPr>
              <a:t>يبصرون</a:t>
            </a:r>
            <a:endParaRPr lang="en-US" altLang="en-US" sz="5400" b="1" u="sng"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8206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2" cstate="print">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8991600" cy="2133600"/>
          </a:xfrm>
        </p:spPr>
        <p:txBody>
          <a:bodyPr/>
          <a:lstStyle/>
          <a:p>
            <a:pPr marL="400050" indent="-400050" algn="r" rtl="1" eaLnBrk="1" hangingPunct="1"/>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أ. شفاء يسوع لرجل أعمى أثبت أنه يعطي البصر الروحي أيضاً (9: 1-7)</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1949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33600"/>
            <a:ext cx="9144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520700" indent="-520700" rtl="1" eaLnBrk="1" hangingPunct="1"/>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1. ولد هذا الرجل أعمى لي</a:t>
            </a:r>
            <a:r>
              <a:rPr lang="ar-LB"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a:t>
            </a:r>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ظهر أن الله منح يسوع أن يهب الحياة الأبدية (9: 1-5)</a:t>
            </a:r>
            <a:endParaRPr lang="en-US" altLang="en-US" sz="4000"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08174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لماذا هذا العمى؟</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3" cstate="print">
            <a:extLst>
              <a:ext uri="{28A0092B-C50C-407E-A947-70E740481C1C}">
                <a14:useLocalDpi xmlns:a14="http://schemas.microsoft.com/office/drawing/2010/main" val="0"/>
              </a:ext>
            </a:extLst>
          </a:blip>
          <a:srcRect l="49110" t="13303" r="27467" b="11111"/>
          <a:stretch>
            <a:fillRect/>
          </a:stretch>
        </p:blipFill>
        <p:spPr bwMode="auto">
          <a:xfrm>
            <a:off x="6303982" y="0"/>
            <a:ext cx="27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0"/>
            <a:ext cx="6303982" cy="914400"/>
          </a:xfrm>
        </p:spPr>
        <p:txBody>
          <a:bodyPr/>
          <a:lstStyle/>
          <a:p>
            <a:pPr marL="715963" indent="-715963"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خروج 20: 4-5</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0" y="738131"/>
            <a:ext cx="6222796" cy="5107236"/>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rPr>
              <a:t>لاَ تَصْنَعْ لَكَ تِمْثَالاً مَنْحُوتًا، </a:t>
            </a:r>
            <a:r>
              <a:rPr lang="ar-LB" altLang="en-US" sz="3600" b="1" dirty="0">
                <a:solidFill>
                  <a:srgbClr val="FFFFFF"/>
                </a:solidFill>
              </a:rPr>
              <a:t>..</a:t>
            </a:r>
            <a:r>
              <a:rPr lang="ar-JO" altLang="en-US" sz="3600" b="1" dirty="0">
                <a:solidFill>
                  <a:srgbClr val="FFFFFF"/>
                </a:solidFill>
              </a:rPr>
              <a:t>. لاَ تَسْجُدْ لَهُنَّ وَلاَ تَعْبُدْهُنَّ، لأَنِّي أَنَا الرَّبَّ إِلهَكَ إِلهٌ غَيُورٌ، أَفْتَقِدُ ذُنُوبَ الآبَاءِ فِي الأَبْنَاءِ فِي الْجِيلِ الثَّالِثِ وَالرَّابعِ مِنْ مُبْغِضِيَّ</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225092" y="0"/>
            <a:ext cx="2833994" cy="914400"/>
          </a:xfrm>
          <a:prstGeom prst="rect">
            <a:avLst/>
          </a:prstGeom>
          <a:noFill/>
          <a:ln w="9525">
            <a:noFill/>
            <a:miter lim="800000"/>
            <a:headEnd/>
            <a:tailEnd/>
          </a:ln>
          <a:effectLst/>
        </p:spPr>
        <p:txBody>
          <a:bodyPr anchor="ctr"/>
          <a:lstStyle/>
          <a:p>
            <a:pPr marL="715963" marR="0" lvl="0" indent="-715963"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خطية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225092" y="5715000"/>
            <a:ext cx="2833994" cy="1143000"/>
          </a:xfrm>
          <a:prstGeom prst="rect">
            <a:avLst/>
          </a:prstGeom>
          <a:noFill/>
          <a:ln w="9525">
            <a:noFill/>
            <a:miter lim="800000"/>
            <a:headEnd/>
            <a:tailEnd/>
          </a:ln>
          <a:effectLst/>
        </p:spPr>
        <p:txBody>
          <a:bodyPr anchor="ctr"/>
          <a:lstStyle/>
          <a:p>
            <a:pPr marL="715963" marR="0" lvl="0" indent="-715963"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معاناة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198659" y="838200"/>
            <a:ext cx="1148917"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256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0"/>
            <a:ext cx="9144000" cy="21336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520700" indent="-520700" rtl="1" eaLnBrk="1" hangingPunct="1"/>
            <a:r>
              <a:rPr lang="ar-JO" altLang="en-US" sz="4000" b="1" dirty="0">
                <a:effectLst>
                  <a:outerShdw blurRad="38100" dist="38100" dir="2700000" algn="tl">
                    <a:srgbClr val="000080"/>
                  </a:outerShdw>
                </a:effectLst>
              </a:rPr>
              <a:t>2. أثبت يسوع أنه </a:t>
            </a:r>
            <a:r>
              <a:rPr lang="ar-LB" altLang="en-US" sz="4000" b="1" dirty="0">
                <a:effectLst>
                  <a:outerShdw blurRad="38100" dist="38100" dir="2700000" algn="tl">
                    <a:srgbClr val="000080"/>
                  </a:outerShdw>
                </a:effectLst>
              </a:rPr>
              <a:t>ال</a:t>
            </a:r>
            <a:r>
              <a:rPr lang="ar-JO" altLang="en-US" sz="4000" b="1" dirty="0">
                <a:effectLst>
                  <a:outerShdw blurRad="38100" dist="38100" dir="2700000" algn="tl">
                    <a:srgbClr val="000080"/>
                  </a:outerShdw>
                </a:effectLst>
              </a:rPr>
              <a:t>طريق </a:t>
            </a:r>
            <a:r>
              <a:rPr lang="ar-LB" altLang="en-US" sz="4000" b="1" dirty="0">
                <a:effectLst>
                  <a:outerShdw blurRad="38100" dist="38100" dir="2700000" algn="tl">
                    <a:srgbClr val="000080"/>
                  </a:outerShdw>
                </a:effectLst>
              </a:rPr>
              <a:t>ل</a:t>
            </a:r>
            <a:r>
              <a:rPr lang="ar-JO" altLang="en-US" sz="4000" b="1" dirty="0">
                <a:effectLst>
                  <a:outerShdw blurRad="38100" dist="38100" dir="2700000" algn="tl">
                    <a:srgbClr val="000080"/>
                  </a:outerShdw>
                </a:effectLst>
              </a:rPr>
              <a:t>لحياة الأبدية من خلال شفاء الرجل </a:t>
            </a:r>
            <a:r>
              <a:rPr lang="ar-LB" altLang="en-US" sz="4000" b="1" dirty="0">
                <a:effectLst>
                  <a:outerShdw blurRad="38100" dist="38100" dir="2700000" algn="tl">
                    <a:srgbClr val="000080"/>
                  </a:outerShdw>
                </a:effectLst>
              </a:rPr>
              <a:t>بطريقة </a:t>
            </a:r>
            <a:r>
              <a:rPr lang="ar-JO" altLang="en-US" sz="4000" b="1" dirty="0">
                <a:effectLst>
                  <a:outerShdw blurRad="38100" dist="38100" dir="2700000" algn="tl">
                    <a:srgbClr val="000080"/>
                  </a:outerShdw>
                </a:effectLst>
              </a:rPr>
              <a:t>معجزي</a:t>
            </a:r>
            <a:r>
              <a:rPr lang="ar-LB" altLang="en-US" sz="4000" b="1" dirty="0">
                <a:effectLst>
                  <a:outerShdw blurRad="38100" dist="38100" dir="2700000" algn="tl">
                    <a:srgbClr val="000080"/>
                  </a:outerShdw>
                </a:effectLst>
              </a:rPr>
              <a:t>ة</a:t>
            </a:r>
            <a:r>
              <a:rPr lang="ar-JO" altLang="en-US" sz="4000" b="1" dirty="0">
                <a:effectLst>
                  <a:outerShdw blurRad="38100" dist="38100" dir="2700000" algn="tl">
                    <a:srgbClr val="000080"/>
                  </a:outerShdw>
                </a:effectLst>
              </a:rPr>
              <a:t> (9: 6-7)</a:t>
            </a:r>
            <a:endParaRPr lang="en-US" altLang="en-US" sz="4000" b="1" dirty="0">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rtl="1" eaLnBrk="1" hangingPunct="1"/>
            <a:r>
              <a:rPr lang="ar-JO" altLang="en-US" b="1" dirty="0">
                <a:solidFill>
                  <a:schemeClr val="tx1"/>
                </a:solidFill>
                <a:effectLst>
                  <a:outerShdw blurRad="38100" dist="38100" dir="2700000" algn="tl">
                    <a:srgbClr val="000080"/>
                  </a:outerShdw>
                </a:effectLst>
              </a:rPr>
              <a:t>لماذا وضع يسوع الطين على عيني الرجل</a:t>
            </a:r>
            <a:r>
              <a:rPr lang="ar-SA" altLang="en-US" b="1" dirty="0">
                <a:solidFill>
                  <a:schemeClr val="tx1"/>
                </a:solidFill>
                <a:effectLst>
                  <a:outerShdw blurRad="38100" dist="38100" dir="2700000" algn="tl">
                    <a:srgbClr val="000080"/>
                  </a:outerShdw>
                </a:effectLst>
              </a:rPr>
              <a:t>؟</a:t>
            </a:r>
            <a:r>
              <a:rPr lang="ar-JO" altLang="en-US" b="1" dirty="0">
                <a:solidFill>
                  <a:schemeClr val="tx1"/>
                </a:solidFill>
                <a:effectLst>
                  <a:outerShdw blurRad="38100" dist="38100" dir="2700000" algn="tl">
                    <a:srgbClr val="000080"/>
                  </a:outerShdw>
                </a:effectLst>
              </a:rPr>
              <a:t> </a:t>
            </a:r>
            <a:br>
              <a:rPr lang="ar-JO" altLang="en-US" b="1" dirty="0">
                <a:solidFill>
                  <a:schemeClr val="tx1"/>
                </a:solidFill>
                <a:effectLst>
                  <a:outerShdw blurRad="38100" dist="38100" dir="2700000" algn="tl">
                    <a:srgbClr val="000080"/>
                  </a:outerShdw>
                </a:effectLst>
              </a:rPr>
            </a:br>
            <a:r>
              <a:rPr lang="ar-JO" altLang="en-US" b="1" dirty="0">
                <a:solidFill>
                  <a:schemeClr val="tx1"/>
                </a:solidFill>
                <a:effectLst>
                  <a:outerShdw blurRad="38100" dist="38100" dir="2700000" algn="tl">
                    <a:srgbClr val="000080"/>
                  </a:outerShdw>
                </a:effectLst>
              </a:rPr>
              <a:t>(9: 6)</a:t>
            </a:r>
            <a:endParaRPr lang="en-US" altLang="en-US" b="1" dirty="0">
              <a:solidFill>
                <a:schemeClr val="tx1"/>
              </a:solidFill>
              <a:effectLst>
                <a:outerShdw blurRad="38100" dist="38100" dir="2700000" algn="tl">
                  <a:srgbClr val="000080"/>
                </a:outerShdw>
              </a:effectLst>
            </a:endParaRP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cstate="print">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1883664"/>
            <a:ext cx="6437376" cy="2764536"/>
          </a:xfrm>
        </p:spPr>
        <p:txBody>
          <a:bodyPr/>
          <a:lstStyle/>
          <a:p>
            <a:pPr rtl="1" eaLnBrk="1" hangingPunct="1"/>
            <a:br>
              <a:rPr lang="en-US" altLang="en-US" sz="4000" dirty="0">
                <a:solidFill>
                  <a:schemeClr val="bg1"/>
                </a:solidFill>
                <a:effectLst>
                  <a:outerShdw blurRad="38100" dist="38100" dir="2700000" algn="tl">
                    <a:schemeClr val="tx1"/>
                  </a:outerShdw>
                </a:effectLst>
              </a:rPr>
            </a:br>
            <a:r>
              <a:rPr lang="ar-JO" altLang="en-US" sz="4000" dirty="0">
                <a:solidFill>
                  <a:schemeClr val="bg1"/>
                </a:solidFill>
                <a:effectLst>
                  <a:outerShdw blurRad="38100" dist="38100" dir="2700000" algn="tl">
                    <a:schemeClr val="tx1"/>
                  </a:outerShdw>
                </a:effectLst>
              </a:rPr>
              <a:t>شكل يسوع آدم من التراب </a:t>
            </a:r>
            <a:br>
              <a:rPr lang="ar-JO" altLang="en-US" sz="4000" dirty="0">
                <a:solidFill>
                  <a:schemeClr val="bg1"/>
                </a:solidFill>
                <a:effectLst>
                  <a:outerShdw blurRad="38100" dist="38100" dir="2700000" algn="tl">
                    <a:schemeClr val="tx1"/>
                  </a:outerShdw>
                </a:effectLst>
              </a:rPr>
            </a:br>
            <a:r>
              <a:rPr lang="ar-JO" altLang="en-US" sz="4000" dirty="0">
                <a:solidFill>
                  <a:schemeClr val="bg1"/>
                </a:solidFill>
                <a:effectLst>
                  <a:outerShdw blurRad="38100" dist="38100" dir="2700000" algn="tl">
                    <a:schemeClr val="tx1"/>
                  </a:outerShdw>
                </a:effectLst>
              </a:rPr>
              <a:t>(يو 1: 3</a:t>
            </a:r>
            <a:r>
              <a:rPr lang="ar-LB" altLang="en-US" sz="4000" dirty="0">
                <a:solidFill>
                  <a:schemeClr val="bg1"/>
                </a:solidFill>
                <a:effectLst>
                  <a:outerShdw blurRad="38100" dist="38100" dir="2700000" algn="tl">
                    <a:schemeClr val="tx1"/>
                  </a:outerShdw>
                </a:effectLst>
              </a:rPr>
              <a:t>؛</a:t>
            </a:r>
            <a:r>
              <a:rPr lang="ar-JO" altLang="en-US" sz="4000" dirty="0">
                <a:solidFill>
                  <a:schemeClr val="bg1"/>
                </a:solidFill>
                <a:effectLst>
                  <a:outerShdw blurRad="38100" dist="38100" dir="2700000" algn="tl">
                    <a:schemeClr val="tx1"/>
                  </a:outerShdw>
                </a:effectLst>
              </a:rPr>
              <a:t> تك 2: 7)</a:t>
            </a:r>
            <a:endParaRPr lang="en-US" altLang="en-US" sz="4000" dirty="0">
              <a:solidFill>
                <a:schemeClr val="bg1"/>
              </a:solidFill>
              <a:effectLst>
                <a:outerShdw blurRad="38100" dist="38100" dir="2700000" algn="tl">
                  <a:schemeClr val="tx1"/>
                </a:outerShdw>
              </a:effectLst>
            </a:endParaRPr>
          </a:p>
        </p:txBody>
      </p:sp>
    </p:spTree>
    <p:extLst>
      <p:ext uri="{BB962C8B-B14F-4D97-AF65-F5344CB8AC3E}">
        <p14:creationId xmlns:p14="http://schemas.microsoft.com/office/powerpoint/2010/main" val="41783435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1"/>
            <a:ext cx="9144000" cy="1724025"/>
          </a:xfrm>
        </p:spPr>
        <p:txBody>
          <a:bodyPr/>
          <a:lstStyle/>
          <a:p>
            <a:pPr rtl="1" eaLnBrk="1" hangingPunct="1">
              <a:defRPr/>
            </a:pPr>
            <a:r>
              <a:rPr lang="ar-LB" b="1" dirty="0">
                <a:solidFill>
                  <a:schemeClr val="tx1"/>
                </a:solidFill>
                <a:effectLst>
                  <a:outerShdw blurRad="38100" dist="38100" dir="2700000" algn="tl">
                    <a:srgbClr val="000000">
                      <a:alpha val="43137"/>
                    </a:srgbClr>
                  </a:outerShdw>
                </a:effectLst>
              </a:rPr>
              <a:t>طور</a:t>
            </a:r>
            <a:r>
              <a:rPr lang="ar-JO" b="1" dirty="0">
                <a:solidFill>
                  <a:schemeClr val="tx1"/>
                </a:solidFill>
                <a:effectLst>
                  <a:outerShdw blurRad="38100" dist="38100" dir="2700000" algn="tl">
                    <a:srgbClr val="000000">
                      <a:alpha val="43137"/>
                    </a:srgbClr>
                  </a:outerShdw>
                </a:effectLst>
              </a:rPr>
              <a:t> الغسيل إيمانه</a:t>
            </a:r>
            <a:endParaRPr lang="en-US" b="1" dirty="0">
              <a:solidFill>
                <a:schemeClr val="tx1"/>
              </a:solidFill>
              <a:effectLst>
                <a:outerShdw blurRad="38100" dist="38100" dir="2700000" algn="tl">
                  <a:srgbClr val="000000">
                    <a:alpha val="43137"/>
                  </a:srgbClr>
                </a:outerShdw>
              </a:effectLst>
            </a:endParaRP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cstate="print">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الرحلة إلى بركة سلوام</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بركة سلوام</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الهيكل</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p:spPr>
        <p:txBody>
          <a:bodyPr/>
          <a:lstStyle/>
          <a:p>
            <a:pPr eaLnBrk="1" hangingPunct="1"/>
            <a:r>
              <a:rPr lang="ar-JO"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(أربعة أعياد ميلاد) القس فيل</a:t>
            </a:r>
            <a:endParaRPr lang="en-US"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72493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520700" indent="-520700" rtl="1" eaLnBrk="1" hangingPunct="1"/>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ب. هل تؤمن أن الله أرسل يسوع ليشفي عماك الشخصي؟</a:t>
            </a:r>
            <a:endParaRPr lang="en-US" altLang="en-US" sz="4000" b="1"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6497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111</a:t>
            </a:r>
            <a:endParaRPr lang="en-US" altLang="en-US" b="1" dirty="0">
              <a:solidFill>
                <a:srgbClr val="000000"/>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71440"/>
            <a:ext cx="7772400" cy="838200"/>
          </a:xfrm>
        </p:spPr>
        <p:txBody>
          <a:bodyPr/>
          <a:lstStyle/>
          <a:p>
            <a:pPr rtl="1"/>
            <a:r>
              <a:rPr lang="ar-JO" altLang="en-US" sz="5400" b="1" dirty="0">
                <a:solidFill>
                  <a:schemeClr val="bg2"/>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معجزات إنجيل يوحنا</a:t>
            </a:r>
            <a:endParaRPr lang="en-US" altLang="en-US" sz="5400" b="1" dirty="0">
              <a:solidFill>
                <a:schemeClr val="bg2"/>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1436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200" b="1" dirty="0">
                <a:solidFill>
                  <a:srgbClr val="000000"/>
                </a:solidFill>
                <a:latin typeface="Arial" panose="020B0604020202020204" pitchFamily="34" charset="0"/>
                <a:cs typeface="Arial" panose="020B0604020202020204" pitchFamily="34" charset="0"/>
              </a:rPr>
              <a:t>معجزات فريدة في إنجيل يوحنا باللون الأصفر (6 من 9 معجزات)</a:t>
            </a:r>
            <a:endParaRPr lang="en-US" altLang="en-US" sz="3200" b="1" dirty="0">
              <a:solidFill>
                <a:srgbClr val="000000"/>
              </a:solidFill>
              <a:latin typeface="Arial" panose="020B0604020202020204" pitchFamily="34" charset="0"/>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الماء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إلى خمر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(2: 1-11)</a:t>
            </a:r>
            <a:endParaRPr lang="en-US" altLang="en-US" b="1" dirty="0">
              <a:solidFill>
                <a:srgbClr val="000000"/>
              </a:solidFill>
              <a:latin typeface="Arial" panose="020B0604020202020204" pitchFamily="34" charset="0"/>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ابن</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قائد المئة</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4: 46-54</a:t>
            </a:r>
            <a:endParaRPr lang="en-US" altLang="en-US" b="1" dirty="0">
              <a:solidFill>
                <a:srgbClr val="000000"/>
              </a:solidFill>
              <a:latin typeface="Arial" panose="020B0604020202020204" pitchFamily="34" charset="0"/>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المشلول</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5: 1-18</a:t>
            </a:r>
            <a:endParaRPr lang="en-US" altLang="en-US" b="1" dirty="0">
              <a:solidFill>
                <a:srgbClr val="000000"/>
              </a:solidFill>
              <a:latin typeface="Arial" panose="020B0604020202020204" pitchFamily="34" charset="0"/>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إطعام</a:t>
            </a:r>
          </a:p>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5000</a:t>
            </a:r>
            <a:br>
              <a:rPr lang="en-US" sz="2400" b="1" dirty="0">
                <a:latin typeface="Arial" panose="020B0604020202020204" pitchFamily="34" charset="0"/>
                <a:ea typeface="ＭＳ Ｐゴシック" panose="020B0600070205080204" pitchFamily="34" charset="-128"/>
                <a:cs typeface="Arial" panose="020B0604020202020204" pitchFamily="34" charset="0"/>
              </a:rPr>
            </a:br>
            <a:r>
              <a:rPr lang="ar-JO" sz="2400" b="1" dirty="0">
                <a:latin typeface="Arial" panose="020B0604020202020204" pitchFamily="34" charset="0"/>
                <a:ea typeface="ＭＳ Ｐゴシック" panose="020B0600070205080204" pitchFamily="34" charset="-128"/>
                <a:cs typeface="Arial" panose="020B0604020202020204" pitchFamily="34" charset="0"/>
              </a:rPr>
              <a:t>6: 1-15</a:t>
            </a:r>
            <a:endParaRPr lang="en-US" sz="2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المشي</a:t>
            </a:r>
          </a:p>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على الماء</a:t>
            </a:r>
            <a:br>
              <a:rPr lang="en-US" sz="2400" b="1" dirty="0">
                <a:latin typeface="Arial" panose="020B0604020202020204" pitchFamily="34" charset="0"/>
                <a:ea typeface="ＭＳ Ｐゴシック" panose="020B0600070205080204" pitchFamily="34" charset="-128"/>
                <a:cs typeface="Arial" panose="020B0604020202020204" pitchFamily="34" charset="0"/>
              </a:rPr>
            </a:br>
            <a:r>
              <a:rPr lang="ar-JO" sz="2400" b="1" dirty="0">
                <a:latin typeface="Arial" panose="020B0604020202020204" pitchFamily="34" charset="0"/>
                <a:ea typeface="ＭＳ Ｐゴシック" panose="020B0600070205080204" pitchFamily="34" charset="-128"/>
                <a:cs typeface="Arial" panose="020B0604020202020204" pitchFamily="34" charset="0"/>
              </a:rPr>
              <a:t>6: 16-24</a:t>
            </a:r>
            <a:endParaRPr lang="en-US" sz="2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الرجل الأعمى</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9: 1-7</a:t>
            </a:r>
            <a:endParaRPr lang="en-US" altLang="en-US" b="1" dirty="0">
              <a:solidFill>
                <a:srgbClr val="000000"/>
              </a:solidFill>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إقامة</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لعازر</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11: 1-45</a:t>
            </a:r>
            <a:endParaRPr lang="en-US" altLang="en-US" b="1" dirty="0">
              <a:solidFill>
                <a:srgbClr val="000000"/>
              </a:solidFill>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0E297C"/>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latin typeface="Arial" panose="020B0604020202020204" pitchFamily="34" charset="0"/>
                <a:cs typeface="Arial" panose="020B0604020202020204" pitchFamily="34" charset="0"/>
              </a:rPr>
              <a:t>قيامة</a:t>
            </a:r>
          </a:p>
          <a:p>
            <a:pPr algn="ctr" defTabSz="914400" rtl="1" eaLnBrk="1" fontAlgn="base" hangingPunct="1">
              <a:spcBef>
                <a:spcPct val="0"/>
              </a:spcBef>
              <a:spcAft>
                <a:spcPct val="0"/>
              </a:spcAft>
              <a:defRPr/>
            </a:pPr>
            <a:r>
              <a:rPr lang="ar-JO" altLang="en-US" b="1" dirty="0">
                <a:latin typeface="Arial" panose="020B0604020202020204" pitchFamily="34" charset="0"/>
                <a:cs typeface="Arial" panose="020B0604020202020204" pitchFamily="34" charset="0"/>
              </a:rPr>
              <a:t>المسيح</a:t>
            </a:r>
            <a:br>
              <a:rPr lang="en-US" altLang="en-US" b="1" dirty="0">
                <a:latin typeface="Arial" panose="020B0604020202020204" pitchFamily="34" charset="0"/>
                <a:cs typeface="Arial" panose="020B0604020202020204" pitchFamily="34" charset="0"/>
              </a:rPr>
            </a:br>
            <a:r>
              <a:rPr lang="ar-JO" altLang="en-US" b="1" dirty="0">
                <a:latin typeface="Arial" panose="020B0604020202020204" pitchFamily="34" charset="0"/>
                <a:cs typeface="Arial" panose="020B0604020202020204" pitchFamily="34" charset="0"/>
              </a:rPr>
              <a:t>20: 1-31</a:t>
            </a:r>
            <a:endParaRPr lang="en-US" altLang="en-US" b="1" dirty="0">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صيد</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السمك</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21: 1-3</a:t>
            </a:r>
            <a:endParaRPr lang="en-US" alt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395785" y="0"/>
            <a:ext cx="8748215" cy="2057400"/>
          </a:xfrm>
        </p:spPr>
        <p:txBody>
          <a:bodyPr/>
          <a:lstStyle/>
          <a:p>
            <a:pPr marL="715963" indent="-715963" rtl="1" eaLnBrk="1" hangingPunct="1"/>
            <a:br>
              <a:rPr lang="en-US" altLang="en-US" sz="5400" b="1" dirty="0"/>
            </a:br>
            <a:r>
              <a:rPr lang="ar-JO" altLang="en-US" sz="5400" b="1" dirty="0"/>
              <a:t>1. </a:t>
            </a:r>
            <a:r>
              <a:rPr lang="ar-LB" altLang="en-US" sz="5400" b="1" dirty="0"/>
              <a:t>ي</a:t>
            </a:r>
            <a:r>
              <a:rPr lang="ar-JO" altLang="en-US" sz="5400" b="1" dirty="0"/>
              <a:t>جعل يسوع </a:t>
            </a:r>
            <a:r>
              <a:rPr lang="ar-JO" altLang="en-US" sz="5400" b="1" u="sng" dirty="0">
                <a:solidFill>
                  <a:srgbClr val="FFFF00"/>
                </a:solidFill>
              </a:rPr>
              <a:t>العميان</a:t>
            </a:r>
            <a:r>
              <a:rPr lang="ar-JO" altLang="en-US" sz="5400" b="1" dirty="0">
                <a:solidFill>
                  <a:srgbClr val="FFFF00"/>
                </a:solidFill>
              </a:rPr>
              <a:t> </a:t>
            </a:r>
            <a:r>
              <a:rPr lang="ar-JO" altLang="en-US" sz="5400" b="1" u="sng" dirty="0">
                <a:solidFill>
                  <a:srgbClr val="FFFF00"/>
                </a:solidFill>
              </a:rPr>
              <a:t>يبصرون</a:t>
            </a:r>
            <a:endParaRPr lang="en-US" altLang="en-US" sz="5400" b="1" dirty="0">
              <a:solidFill>
                <a:schemeClr val="tx1"/>
              </a:solidFill>
            </a:endParaRPr>
          </a:p>
        </p:txBody>
      </p:sp>
    </p:spTree>
    <p:extLst>
      <p:ext uri="{BB962C8B-B14F-4D97-AF65-F5344CB8AC3E}">
        <p14:creationId xmlns:p14="http://schemas.microsoft.com/office/powerpoint/2010/main" val="1166847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rtl="1" eaLnBrk="1" hangingPunct="1"/>
            <a:r>
              <a:rPr lang="ar-JO" altLang="en-US" b="1" dirty="0">
                <a:effectLst/>
              </a:rPr>
              <a:t>2. </a:t>
            </a:r>
            <a:r>
              <a:rPr lang="ar-JO" altLang="en-US" b="1" u="sng" dirty="0" err="1">
                <a:solidFill>
                  <a:srgbClr val="FFFF00"/>
                </a:solidFill>
                <a:effectLst/>
              </a:rPr>
              <a:t>يغي</a:t>
            </a:r>
            <a:r>
              <a:rPr lang="ar-LB" altLang="en-US" b="1" u="sng" dirty="0">
                <a:solidFill>
                  <a:srgbClr val="FFFF00"/>
                </a:solidFill>
                <a:effectLst/>
              </a:rPr>
              <a:t>ّ</a:t>
            </a:r>
            <a:r>
              <a:rPr lang="ar-JO" altLang="en-US" b="1" u="sng" dirty="0">
                <a:solidFill>
                  <a:srgbClr val="FFFF00"/>
                </a:solidFill>
                <a:effectLst/>
              </a:rPr>
              <a:t>ر</a:t>
            </a:r>
            <a:r>
              <a:rPr lang="ar-JO" altLang="en-US" b="1" dirty="0">
                <a:effectLst/>
              </a:rPr>
              <a:t> يسوع </a:t>
            </a:r>
            <a:r>
              <a:rPr lang="ar-JO" altLang="en-US" b="1" u="sng" dirty="0">
                <a:solidFill>
                  <a:srgbClr val="FFFF00"/>
                </a:solidFill>
                <a:effectLst/>
              </a:rPr>
              <a:t>حياة</a:t>
            </a:r>
            <a:r>
              <a:rPr lang="ar-JO" altLang="en-US" b="1" dirty="0">
                <a:effectLst/>
              </a:rPr>
              <a:t> الناس (9: 8-34)</a:t>
            </a:r>
            <a:r>
              <a:rPr lang="ar-SA" altLang="en-US" b="1" dirty="0">
                <a:effectLst/>
              </a:rPr>
              <a:t>.</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44064" y="42882"/>
            <a:ext cx="4560983" cy="2514600"/>
          </a:xfrm>
        </p:spPr>
        <p:txBody>
          <a:bodyPr/>
          <a:lstStyle/>
          <a:p>
            <a:pPr marL="715963" indent="-715963" rtl="1" eaLnBrk="1" hangingPunct="1"/>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بينما رفض الفريسيون بشكل متزايد شهادته وصاروا عميان روحياً </a:t>
            </a:r>
            <a:b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(8-34)</a:t>
            </a:r>
            <a:endParaRPr lang="en-US" altLang="en-US" sz="3200"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3" cstate="print">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1" y="32311"/>
            <a:ext cx="9144001" cy="6824170"/>
            <a:chOff x="187286" y="334130"/>
            <a:chExt cx="9144001" cy="6823388"/>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792334" y="334130"/>
              <a:ext cx="4538953"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rPr>
                <a:t>أ. الرجل الأعمى ربح بصيرة روحية متزايدة</a:t>
              </a:r>
              <a:endParaRPr kumimoji="0" lang="en-US" altLang="en-US" sz="32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4" cstate="print">
              <a:extLst>
                <a:ext uri="{28A0092B-C50C-407E-A947-70E740481C1C}">
                  <a14:useLocalDpi xmlns:a14="http://schemas.microsoft.com/office/drawing/2010/main" val="0"/>
                </a:ext>
              </a:extLst>
            </a:blip>
            <a:srcRect l="11818" t="5981" r="33636"/>
            <a:stretch>
              <a:fillRect/>
            </a:stretch>
          </p:blipFill>
          <p:spPr bwMode="auto">
            <a:xfrm>
              <a:off x="187286" y="2878112"/>
              <a:ext cx="4572000" cy="427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effectLst>
                  <a:outerShdw blurRad="38100" dist="38100" dir="2700000" algn="tl">
                    <a:srgbClr val="000080"/>
                  </a:outerShdw>
                </a:effectLst>
              </a:rPr>
              <a:t>الثقة بالقوانين أكثر من عمل الله (8-16)</a:t>
            </a:r>
            <a:r>
              <a:rPr lang="ar-SA" altLang="en-US" sz="3600" b="1" dirty="0">
                <a:solidFill>
                  <a:srgbClr val="FFFFFF"/>
                </a:solidFill>
                <a:effectLst>
                  <a:outerShdw blurRad="38100" dist="38100" dir="2700000" algn="tl">
                    <a:srgbClr val="000080"/>
                  </a:outerShdw>
                </a:effectLst>
              </a:rPr>
              <a: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rPr>
              <a:t>هذا الإنسان ليس من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rPr>
              <a:t>لأنه لا يحفظ السبت (16أ)</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effectLst>
                  <a:outerShdw blurRad="38100" dist="38100" dir="2700000" algn="tl">
                    <a:srgbClr val="000080"/>
                  </a:outerShdw>
                </a:effectLst>
              </a:rPr>
              <a:t>اضطهاد شهود الله (17-23)</a:t>
            </a:r>
            <a:r>
              <a:rPr lang="ar-SA" altLang="en-US" sz="3600" b="1" dirty="0">
                <a:solidFill>
                  <a:srgbClr val="FFFFFF"/>
                </a:solidFill>
                <a:effectLst>
                  <a:outerShdw blurRad="38100" dist="38100" dir="2700000" algn="tl">
                    <a:srgbClr val="000080"/>
                  </a:outerShdw>
                </a:effectLst>
              </a:rPr>
              <a: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9185643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36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rPr>
              <a:t>رفض المسيح بالرغم من وجود الدليل (24-34)</a:t>
            </a:r>
            <a:r>
              <a:rPr lang="ar-SA" sz="36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9706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cstate="print">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pPr rtl="1"/>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مُنْذُ الدَّهْرِ لَمْ يُسْمَعْ أَنَّ أَحَدًا فَتَحَ عَيْنَيْ مَوْلُودٍ أَعْمَى. لَوْ لَمْ يَكُنْ هذَا مِنَ اللهِ لَمْ يَقْدِرْ أَنْ يَفْعَلَ شَيْئًا</a:t>
            </a:r>
            <a:r>
              <a:rPr lang="ar-LB"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(32-33)</a:t>
            </a:r>
            <a:endParaRPr lang="en-US" altLang="en-US" sz="3200" b="1"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524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لا استرداد للبصر في العهد القديم</a:t>
            </a:r>
            <a:endParaRPr kumimoji="0" lang="en-US"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endParaRPr>
          </a:p>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لم يشفي التلاميذ العميان</a:t>
            </a:r>
            <a:endParaRPr kumimoji="0" lang="en-US" altLang="en-US" sz="5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شفاء العميان كانت معجزة المسيح الأكثر انتشاراً</a:t>
            </a:r>
            <a:endParaRPr kumimoji="0" lang="en-US"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endParaRPr>
          </a:p>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دليل كونه المسيا</a:t>
            </a:r>
            <a:endParaRPr kumimoji="0" lang="en-US" altLang="en-US" sz="5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rtl="1" eaLnBrk="1" hangingPunct="1"/>
            <a:r>
              <a:rPr lang="ar-JO" altLang="en-US" b="1" dirty="0">
                <a:solidFill>
                  <a:srgbClr val="000005"/>
                </a:solidFill>
                <a:effectLst/>
                <a:latin typeface="Arial" panose="020B0604020202020204" pitchFamily="34" charset="0"/>
                <a:cs typeface="Arial" panose="020B0604020202020204" pitchFamily="34" charset="0"/>
              </a:rPr>
              <a:t>ب. هل البصر دليل على أن يسوع يمكن أن يساعدك لربح أو خسارة البصر الروحي؟</a:t>
            </a:r>
            <a:endParaRPr lang="en-US" altLang="en-US" b="1" dirty="0">
              <a:solidFill>
                <a:srgbClr val="00000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277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ility.jpg">
            <a:extLst>
              <a:ext uri="{FF2B5EF4-FFF2-40B4-BE49-F238E27FC236}">
                <a16:creationId xmlns:a16="http://schemas.microsoft.com/office/drawing/2014/main" id="{D80AE6DE-A6D2-44F2-F04F-A9D940C647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1270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568013"/>
            <a:ext cx="9144000" cy="949731"/>
          </a:xfrm>
          <a:solidFill>
            <a:schemeClr val="tx1"/>
          </a:solidFill>
          <a:effectLst>
            <a:outerShdw blurRad="63500" dist="35921" dir="2700000" algn="ctr" rotWithShape="0">
              <a:schemeClr val="tx2">
                <a:alpha val="74998"/>
              </a:schemeClr>
            </a:outerShdw>
          </a:effectLst>
        </p:spPr>
        <p:txBody>
          <a:bodyPr anchor="ctr"/>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التواضع</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375565"/>
            <a:ext cx="9144000" cy="146338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JO" sz="2800" b="1" dirty="0">
                <a:latin typeface="Arial" panose="020B0604020202020204" pitchFamily="34" charset="0"/>
                <a:cs typeface="Arial" panose="020B0604020202020204" pitchFamily="34" charset="0"/>
              </a:rPr>
              <a:t>لست متعجرفًا جدًا للإعتقاد بأنني توصلت إلى الحقيقة بشأن أي شيء، لكنني متأكد تمامًا من أن كل ما تقوله ليس خطأً فحسب، بل إنه غبي حقًا أيضًا.</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55085"/>
            <a:ext cx="9144000" cy="533400"/>
          </a:xfrm>
        </p:spPr>
        <p:txBody>
          <a:bodyPr/>
          <a:lstStyle/>
          <a:p>
            <a:pPr rtl="1"/>
            <a:r>
              <a:rPr lang="ar-JO" dirty="0">
                <a:solidFill>
                  <a:srgbClr val="FFFF00"/>
                </a:solidFill>
                <a:latin typeface="Arial" panose="020B0604020202020204" pitchFamily="34" charset="0"/>
                <a:cs typeface="Arial" panose="020B0604020202020204" pitchFamily="34" charset="0"/>
              </a:rPr>
              <a:t>هل نشأت الحياة على أنها صدفة؟</a:t>
            </a:r>
            <a:endParaRPr lang="en-US" altLang="en-US"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173515" y="936433"/>
            <a:ext cx="6017964" cy="575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r" defTabSz="914400" rtl="1" fontAlgn="base">
              <a:spcBef>
                <a:spcPct val="20000"/>
              </a:spcBef>
              <a:spcAft>
                <a:spcPct val="0"/>
              </a:spcAft>
              <a:defRPr/>
            </a:pPr>
            <a:r>
              <a:rPr lang="ar-JO" sz="3100" b="1" dirty="0">
                <a:solidFill>
                  <a:schemeClr val="bg1"/>
                </a:solidFill>
              </a:rPr>
              <a:t>"لا يوجد سوى تفسيرين محتملين لكيفية نش</a:t>
            </a:r>
            <a:r>
              <a:rPr lang="ar-LB" sz="3100" b="1" dirty="0">
                <a:solidFill>
                  <a:schemeClr val="bg1"/>
                </a:solidFill>
              </a:rPr>
              <a:t>أة</a:t>
            </a:r>
            <a:r>
              <a:rPr lang="ar-JO" sz="3100" b="1" dirty="0">
                <a:solidFill>
                  <a:schemeClr val="bg1"/>
                </a:solidFill>
              </a:rPr>
              <a:t> الحياة: التو</a:t>
            </a:r>
            <a:r>
              <a:rPr lang="ar-LB" sz="3100" b="1" dirty="0">
                <a:solidFill>
                  <a:schemeClr val="bg1"/>
                </a:solidFill>
              </a:rPr>
              <a:t>ا</a:t>
            </a:r>
            <a:r>
              <a:rPr lang="ar-JO" sz="3100" b="1" dirty="0">
                <a:solidFill>
                  <a:schemeClr val="bg1"/>
                </a:solidFill>
              </a:rPr>
              <a:t>لد التلقائي الناتج عن التطور</a:t>
            </a:r>
            <a:r>
              <a:rPr lang="ar-LB" sz="3100" b="1" dirty="0">
                <a:solidFill>
                  <a:schemeClr val="bg1"/>
                </a:solidFill>
              </a:rPr>
              <a:t>،</a:t>
            </a:r>
            <a:r>
              <a:rPr lang="ar-JO" sz="3100" b="1" dirty="0">
                <a:solidFill>
                  <a:schemeClr val="bg1"/>
                </a:solidFill>
              </a:rPr>
              <a:t> أو عمل الله الخلا</a:t>
            </a:r>
            <a:r>
              <a:rPr lang="ar-LB" sz="3100" b="1" dirty="0">
                <a:solidFill>
                  <a:schemeClr val="bg1"/>
                </a:solidFill>
              </a:rPr>
              <a:t>ّ</a:t>
            </a:r>
            <a:r>
              <a:rPr lang="ar-JO" sz="3100" b="1" dirty="0">
                <a:solidFill>
                  <a:schemeClr val="bg1"/>
                </a:solidFill>
              </a:rPr>
              <a:t>ق الخارق... ليس هناك احتمال آخر. لقد تم دحض نظرية التو</a:t>
            </a:r>
            <a:r>
              <a:rPr lang="ar-LB" sz="3100" b="1" dirty="0">
                <a:solidFill>
                  <a:schemeClr val="bg1"/>
                </a:solidFill>
              </a:rPr>
              <a:t>ا</a:t>
            </a:r>
            <a:r>
              <a:rPr lang="ar-JO" sz="3100" b="1" dirty="0">
                <a:solidFill>
                  <a:schemeClr val="bg1"/>
                </a:solidFill>
              </a:rPr>
              <a:t>لد التلقائي علميًا منذ 120 عامًا على يد لويس باستور</a:t>
            </a:r>
            <a:r>
              <a:rPr lang="en-US" sz="3100" b="1" dirty="0">
                <a:solidFill>
                  <a:schemeClr val="bg1"/>
                </a:solidFill>
              </a:rPr>
              <a:t> </a:t>
            </a:r>
            <a:r>
              <a:rPr lang="ar-JO" sz="3100" b="1" dirty="0">
                <a:solidFill>
                  <a:schemeClr val="bg1"/>
                </a:solidFill>
              </a:rPr>
              <a:t>وآخرين</a:t>
            </a:r>
            <a:r>
              <a:rPr lang="ar-LB" sz="3100" b="1" dirty="0">
                <a:solidFill>
                  <a:schemeClr val="bg1"/>
                </a:solidFill>
              </a:rPr>
              <a:t>.</a:t>
            </a:r>
            <a:r>
              <a:rPr lang="ar-JO" sz="3100" b="1" dirty="0">
                <a:solidFill>
                  <a:schemeClr val="bg1"/>
                </a:solidFill>
              </a:rPr>
              <a:t> هذا لا يترك لنا سوى احتمال واحد آخر... أن الحياة جاءت كعمل خلق خارق للطبيعة من قبل الله</a:t>
            </a:r>
            <a:r>
              <a:rPr lang="ar-LB" sz="3100" b="1" dirty="0">
                <a:solidFill>
                  <a:schemeClr val="bg1"/>
                </a:solidFill>
              </a:rPr>
              <a:t>.</a:t>
            </a:r>
            <a:r>
              <a:rPr lang="ar-JO" sz="3100" b="1" dirty="0">
                <a:solidFill>
                  <a:schemeClr val="bg1"/>
                </a:solidFill>
              </a:rPr>
              <a:t> لكنني لا أستطيع قبول هذه الفلسفة لأنني لا أريد</a:t>
            </a:r>
            <a:r>
              <a:rPr lang="ar-LB" sz="3100" b="1" dirty="0">
                <a:solidFill>
                  <a:schemeClr val="bg1"/>
                </a:solidFill>
              </a:rPr>
              <a:t> </a:t>
            </a:r>
            <a:r>
              <a:rPr lang="ar-JO" sz="3100" b="1" dirty="0">
                <a:solidFill>
                  <a:schemeClr val="bg1"/>
                </a:solidFill>
              </a:rPr>
              <a:t>أن </a:t>
            </a:r>
            <a:r>
              <a:rPr lang="ar-LB" sz="3100" b="1" dirty="0">
                <a:solidFill>
                  <a:schemeClr val="bg1"/>
                </a:solidFill>
              </a:rPr>
              <a:t>أ</a:t>
            </a:r>
            <a:r>
              <a:rPr lang="ar-JO" sz="3100" b="1" dirty="0">
                <a:solidFill>
                  <a:schemeClr val="bg1"/>
                </a:solidFill>
              </a:rPr>
              <a:t>ؤمن بالله.  لذلك، اخترت أن أصدق </a:t>
            </a:r>
            <a:r>
              <a:rPr lang="ar-LB" sz="3100" b="1" dirty="0">
                <a:solidFill>
                  <a:schemeClr val="bg1"/>
                </a:solidFill>
              </a:rPr>
              <a:t>ما أعلم أنه</a:t>
            </a:r>
            <a:r>
              <a:rPr lang="ar-JO" sz="3100" b="1" dirty="0">
                <a:solidFill>
                  <a:schemeClr val="bg1"/>
                </a:solidFill>
              </a:rPr>
              <a:t> مستحيل علميا</a:t>
            </a:r>
            <a:r>
              <a:rPr lang="ar-LB" sz="3100" b="1" dirty="0">
                <a:solidFill>
                  <a:schemeClr val="bg1"/>
                </a:solidFill>
              </a:rPr>
              <a:t>ً</a:t>
            </a:r>
            <a:r>
              <a:rPr lang="ar-JO" sz="3100" b="1" dirty="0">
                <a:solidFill>
                  <a:schemeClr val="bg1"/>
                </a:solidFill>
              </a:rPr>
              <a:t>، وهو ال</a:t>
            </a:r>
            <a:r>
              <a:rPr lang="ar-LB" sz="3100" b="1" dirty="0">
                <a:solidFill>
                  <a:schemeClr val="bg1"/>
                </a:solidFill>
              </a:rPr>
              <a:t>توالد</a:t>
            </a:r>
            <a:r>
              <a:rPr lang="ar-JO" sz="3100" b="1" dirty="0">
                <a:solidFill>
                  <a:schemeClr val="bg1"/>
                </a:solidFill>
              </a:rPr>
              <a:t> التلقائي </a:t>
            </a:r>
            <a:r>
              <a:rPr lang="ar-LB" sz="3100" b="1" dirty="0">
                <a:solidFill>
                  <a:schemeClr val="bg1"/>
                </a:solidFill>
              </a:rPr>
              <a:t> الناتج عن التطور</a:t>
            </a:r>
            <a:r>
              <a:rPr lang="ar-SA" sz="3100" b="1" dirty="0">
                <a:solidFill>
                  <a:schemeClr val="bg1"/>
                </a:solidFill>
              </a:rPr>
              <a:t>.</a:t>
            </a:r>
            <a:r>
              <a:rPr lang="ar-JO" sz="3100" b="1" dirty="0">
                <a:solidFill>
                  <a:schemeClr val="bg1"/>
                </a:solidFill>
              </a:rPr>
              <a:t>"</a:t>
            </a:r>
            <a:endParaRPr kumimoji="0" lang="en-US" altLang="en-US" sz="3100" b="1" i="0" u="none" strike="noStrike" kern="1200" cap="none" spc="0" normalizeH="0" baseline="0" noProof="0" dirty="0">
              <a:ln>
                <a:noFill/>
              </a:ln>
              <a:solidFill>
                <a:schemeClr val="bg1"/>
              </a:solidFill>
              <a:effectLst/>
              <a:uLnTx/>
              <a:uFillTx/>
            </a:endParaRP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6246564" y="4516916"/>
            <a:ext cx="2897436" cy="217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ctr" defTabSz="914400" rtl="1" fontAlgn="base">
              <a:spcBef>
                <a:spcPct val="20000"/>
              </a:spcBef>
              <a:spcAft>
                <a:spcPct val="0"/>
              </a:spcAft>
              <a:defRPr/>
            </a:pPr>
            <a:r>
              <a:rPr lang="ar-JO" sz="2400" b="1" dirty="0">
                <a:solidFill>
                  <a:schemeClr val="bg1"/>
                </a:solidFill>
              </a:rPr>
              <a:t>دكتور جورج والد </a:t>
            </a:r>
          </a:p>
          <a:p>
            <a:pPr lvl="0" algn="ctr" defTabSz="914400" rtl="1" fontAlgn="base">
              <a:spcBef>
                <a:spcPct val="20000"/>
              </a:spcBef>
              <a:spcAft>
                <a:spcPct val="0"/>
              </a:spcAft>
              <a:defRPr/>
            </a:pPr>
            <a:r>
              <a:rPr lang="ar-JO" sz="2400" b="1" dirty="0">
                <a:solidFill>
                  <a:schemeClr val="bg1"/>
                </a:solidFill>
              </a:rPr>
              <a:t>أستاذ فخري في علم</a:t>
            </a:r>
            <a:r>
              <a:rPr lang="ar-LB" sz="2400" b="1" dirty="0">
                <a:solidFill>
                  <a:schemeClr val="bg1"/>
                </a:solidFill>
              </a:rPr>
              <a:t> </a:t>
            </a:r>
            <a:r>
              <a:rPr lang="ar-JO" sz="2400" b="1" dirty="0">
                <a:solidFill>
                  <a:schemeClr val="bg1"/>
                </a:solidFill>
              </a:rPr>
              <a:t>الأحياء</a:t>
            </a:r>
            <a:r>
              <a:rPr lang="ar-LB" sz="2400" b="1" dirty="0">
                <a:solidFill>
                  <a:schemeClr val="bg1"/>
                </a:solidFill>
              </a:rPr>
              <a:t> </a:t>
            </a:r>
            <a:r>
              <a:rPr lang="ar-JO" sz="2400" b="1" dirty="0">
                <a:solidFill>
                  <a:schemeClr val="bg1"/>
                </a:solidFill>
              </a:rPr>
              <a:t>بجامعة هارفرد الحائز على جائزة نوبل في علم الأحياء، 1971</a:t>
            </a:r>
            <a:endParaRPr kumimoji="0" lang="en-US" altLang="en-US" sz="2400" b="1" i="0" u="none" strike="noStrike" kern="1200" cap="none" spc="0" normalizeH="0" baseline="0" noProof="0" dirty="0">
              <a:ln>
                <a:noFill/>
              </a:ln>
              <a:solidFill>
                <a:schemeClr val="bg1"/>
              </a:solidFill>
              <a:effectLst/>
              <a:uLnTx/>
              <a:uFillTx/>
              <a:ea typeface="ＭＳ Ｐゴシック" panose="020B0600070205080204" pitchFamily="34" charset="-128"/>
            </a:endParaRP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8735" y="936433"/>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fotolia_3995826_XS.jpg">
            <a:extLst>
              <a:ext uri="{FF2B5EF4-FFF2-40B4-BE49-F238E27FC236}">
                <a16:creationId xmlns:a16="http://schemas.microsoft.com/office/drawing/2014/main" id="{9E51429A-B1AC-45AD-AD99-1E82CBAE7B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C81527-9D8B-41CF-BEDD-2D6F1789E05B}"/>
              </a:ext>
            </a:extLst>
          </p:cNvPr>
          <p:cNvSpPr>
            <a:spLocks noGrp="1"/>
          </p:cNvSpPr>
          <p:nvPr>
            <p:ph type="title"/>
          </p:nvPr>
        </p:nvSpPr>
        <p:spPr>
          <a:xfrm>
            <a:off x="982639" y="0"/>
            <a:ext cx="8161361" cy="2057400"/>
          </a:xfrm>
        </p:spPr>
        <p:txBody>
          <a:bodyPr/>
          <a:lstStyle/>
          <a:p>
            <a:pPr marL="715963" indent="-715963" rtl="1" eaLnBrk="1" hangingPunct="1"/>
            <a:br>
              <a:rPr lang="en-US" altLang="en-US" sz="5400" b="1" dirty="0"/>
            </a:br>
            <a:r>
              <a:rPr lang="ar-JO" altLang="en-US" sz="5400" b="1" dirty="0"/>
              <a:t>1. جعل يسوع </a:t>
            </a:r>
            <a:r>
              <a:rPr lang="ar-JO" altLang="en-US" sz="5400" b="1" u="sng" dirty="0">
                <a:solidFill>
                  <a:srgbClr val="FFFF00"/>
                </a:solidFill>
              </a:rPr>
              <a:t>العميان</a:t>
            </a:r>
            <a:r>
              <a:rPr lang="ar-JO" altLang="en-US" sz="5400" b="1" dirty="0">
                <a:solidFill>
                  <a:srgbClr val="FFFF00"/>
                </a:solidFill>
              </a:rPr>
              <a:t> </a:t>
            </a:r>
            <a:r>
              <a:rPr lang="ar-JO" altLang="en-US" sz="5400" b="1" u="sng" dirty="0">
                <a:solidFill>
                  <a:srgbClr val="FFFF00"/>
                </a:solidFill>
              </a:rPr>
              <a:t>يبصرون</a:t>
            </a:r>
            <a:r>
              <a:rPr lang="ar-SA" altLang="en-US" sz="5400" b="1" u="sng" dirty="0">
                <a:solidFill>
                  <a:srgbClr val="FFFF00"/>
                </a:solidFill>
              </a:rPr>
              <a:t>.</a:t>
            </a:r>
            <a:endParaRPr lang="en-US" altLang="en-US" sz="54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4348563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FE67-C01E-4303-9662-43BDB1B81864}"/>
              </a:ext>
            </a:extLst>
          </p:cNvPr>
          <p:cNvSpPr>
            <a:spLocks noGrp="1"/>
          </p:cNvSpPr>
          <p:nvPr>
            <p:ph type="title"/>
          </p:nvPr>
        </p:nvSpPr>
        <p:spPr>
          <a:xfrm>
            <a:off x="-146050" y="0"/>
            <a:ext cx="9290050" cy="1600200"/>
          </a:xfrm>
        </p:spPr>
        <p:txBody>
          <a:bodyPr/>
          <a:lstStyle/>
          <a:p>
            <a:pPr rtl="1" eaLnBrk="1" hangingPunct="1"/>
            <a:r>
              <a:rPr lang="ar-JO" altLang="en-US" b="1" dirty="0">
                <a:effectLst/>
              </a:rPr>
              <a:t>2. </a:t>
            </a:r>
            <a:r>
              <a:rPr lang="ar-JO" altLang="en-US" b="1" u="sng" dirty="0">
                <a:solidFill>
                  <a:srgbClr val="FFFF00"/>
                </a:solidFill>
                <a:effectLst/>
              </a:rPr>
              <a:t>يغير</a:t>
            </a:r>
            <a:r>
              <a:rPr lang="ar-JO" altLang="en-US" b="1" dirty="0">
                <a:effectLst/>
              </a:rPr>
              <a:t> يسوع </a:t>
            </a:r>
            <a:r>
              <a:rPr lang="ar-JO" altLang="en-US" b="1" u="sng" dirty="0">
                <a:solidFill>
                  <a:srgbClr val="FFFF00"/>
                </a:solidFill>
                <a:effectLst/>
              </a:rPr>
              <a:t>حياة</a:t>
            </a:r>
            <a:r>
              <a:rPr lang="ar-JO" altLang="en-US" b="1" dirty="0">
                <a:effectLst/>
              </a:rPr>
              <a:t> الناس (9: 8-34)</a:t>
            </a:r>
            <a:r>
              <a:rPr lang="ar-SA" altLang="en-US" b="1" dirty="0">
                <a:effectLst/>
              </a:rPr>
              <a:t>.</a:t>
            </a:r>
            <a:endParaRPr lang="en-US" altLang="en-US" b="1" dirty="0">
              <a:solidFill>
                <a:schemeClr val="tx1"/>
              </a:solidFill>
              <a:effectLst>
                <a:outerShdw blurRad="38100" dist="38100" dir="2700000" algn="tl">
                  <a:srgbClr val="000080"/>
                </a:outerShdw>
              </a:effectLst>
            </a:endParaRPr>
          </a:p>
        </p:txBody>
      </p:sp>
      <p:pic>
        <p:nvPicPr>
          <p:cNvPr id="91139" name="Picture 2" descr="spirituality.jpg">
            <a:extLst>
              <a:ext uri="{FF2B5EF4-FFF2-40B4-BE49-F238E27FC236}">
                <a16:creationId xmlns:a16="http://schemas.microsoft.com/office/drawing/2014/main" id="{FC7715CB-EF33-4131-BF5C-AE3054691F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0838"/>
            <a:ext cx="914400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95767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152399"/>
            <a:ext cx="7137779" cy="1814513"/>
          </a:xfrm>
        </p:spPr>
        <p:txBody>
          <a:bodyPr/>
          <a:lstStyle/>
          <a:p>
            <a:pPr marL="715963" indent="-715963" rtl="1" eaLnBrk="1" hangingPunct="1">
              <a:defRPr/>
            </a:pPr>
            <a:r>
              <a:rPr lang="ar-JO" b="1" dirty="0">
                <a:solidFill>
                  <a:schemeClr val="tx1"/>
                </a:solidFill>
                <a:effectLst>
                  <a:outerShdw blurRad="38100" dist="38100" dir="2700000" algn="tl">
                    <a:srgbClr val="000000">
                      <a:alpha val="43137"/>
                    </a:srgbClr>
                  </a:outerShdw>
                </a:effectLst>
              </a:rPr>
              <a:t>3. يستحق يسوع </a:t>
            </a:r>
            <a:r>
              <a:rPr lang="ar-JO" b="1" dirty="0">
                <a:solidFill>
                  <a:srgbClr val="FFFF00"/>
                </a:solidFill>
                <a:effectLst>
                  <a:outerShdw blurRad="38100" dist="38100" dir="2700000" algn="tl">
                    <a:srgbClr val="000000">
                      <a:alpha val="43137"/>
                    </a:srgbClr>
                  </a:outerShdw>
                </a:effectLst>
              </a:rPr>
              <a:t>العبادة</a:t>
            </a:r>
            <a:r>
              <a:rPr lang="ar-JO" b="1" dirty="0">
                <a:solidFill>
                  <a:schemeClr val="tx1"/>
                </a:solidFill>
                <a:effectLst>
                  <a:outerShdw blurRad="38100" dist="38100" dir="2700000" algn="tl">
                    <a:srgbClr val="000000">
                      <a:alpha val="43137"/>
                    </a:srgbClr>
                  </a:outerShdw>
                </a:effectLst>
              </a:rPr>
              <a:t> كونه </a:t>
            </a:r>
            <a:r>
              <a:rPr lang="ar-JO" b="1" dirty="0">
                <a:solidFill>
                  <a:srgbClr val="FFFF00"/>
                </a:solidFill>
                <a:effectLst>
                  <a:outerShdw blurRad="38100" dist="38100" dir="2700000" algn="tl">
                    <a:srgbClr val="000000">
                      <a:alpha val="43137"/>
                    </a:srgbClr>
                  </a:outerShdw>
                </a:effectLst>
              </a:rPr>
              <a:t>الله</a:t>
            </a:r>
            <a:r>
              <a:rPr lang="ar-JO" b="1" dirty="0">
                <a:solidFill>
                  <a:schemeClr val="tx1"/>
                </a:solidFill>
                <a:effectLst>
                  <a:outerShdw blurRad="38100" dist="38100" dir="2700000" algn="tl">
                    <a:srgbClr val="000000">
                      <a:alpha val="43137"/>
                    </a:srgbClr>
                  </a:outerShdw>
                </a:effectLst>
              </a:rPr>
              <a:t> (35-41)</a:t>
            </a:r>
            <a:r>
              <a:rPr lang="en-US" b="1" dirty="0">
                <a:solidFill>
                  <a:schemeClr val="tx1"/>
                </a:solidFill>
                <a:effectLst>
                  <a:outerShdw blurRad="38100" dist="38100" dir="2700000" algn="tl">
                    <a:srgbClr val="000000">
                      <a:alpha val="43137"/>
                    </a:srgbClr>
                  </a:outerShdw>
                </a:effectLst>
              </a:rPr>
              <a:t>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911" y="2133600"/>
            <a:ext cx="658217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cstate="print">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cstate="print">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rtl="1" eaLnBrk="1" hangingPunct="1">
              <a:defRPr/>
            </a:pPr>
            <a:r>
              <a:rPr lang="ar-LB"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أجوبة متناقضة</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الرجل الأعمى سابقاً اعترف بيسوع أنه الله </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(35-38)</a:t>
            </a:r>
            <a:r>
              <a:rPr lang="ar-S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أدان يسوع الفريسيين لرفضه ك</a:t>
            </a:r>
            <a:r>
              <a:rPr lang="ar-LB"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a:t>
            </a: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له (39-41)</a:t>
            </a:r>
            <a:r>
              <a:rPr lang="ar-S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cstate="print">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ctr" defTabSz="914400" rtl="1" fontAlgn="base">
              <a:spcBef>
                <a:spcPct val="0"/>
              </a:spcBef>
              <a:spcAft>
                <a:spcPct val="0"/>
              </a:spcAft>
              <a:defRPr/>
            </a:pPr>
            <a:r>
              <a:rPr lang="ar-JO" altLang="en-US" sz="4000" b="1" dirty="0">
                <a:solidFill>
                  <a:srgbClr val="FFFFFF"/>
                </a:solidFill>
                <a:effectLst>
                  <a:outerShdw blurRad="38100" dist="38100" dir="2700000" algn="tl">
                    <a:srgbClr val="000080"/>
                  </a:outerShdw>
                </a:effectLst>
              </a:rPr>
              <a:t>فَقَالَ يَسُوعُ: «لِدَيْنُونَةٍ أَتَيْتُ أَنَا إِلَى هذَا الْعَالَمِ، حَتَّى يُبْصِرَ الَّذِينَ لاَ يُبْصِرُونَ وَيَعْمَى الَّذِينَ يُبْصِرُونَ». فَسَمِعَ هذَا الَّذِينَ كَانُوا مَعَهُ مِنَ الْفَرِّيسِيِّينَ، وَقَالُوا لَهُ: «</a:t>
            </a:r>
            <a:r>
              <a:rPr lang="ar-JO" altLang="en-US" sz="4000" b="1" dirty="0" err="1">
                <a:solidFill>
                  <a:srgbClr val="FFFFFF"/>
                </a:solidFill>
                <a:effectLst>
                  <a:outerShdw blurRad="38100" dist="38100" dir="2700000" algn="tl">
                    <a:srgbClr val="000080"/>
                  </a:outerShdw>
                </a:effectLst>
              </a:rPr>
              <a:t>أَلَعَلَّنَا</a:t>
            </a:r>
            <a:r>
              <a:rPr lang="ar-JO" altLang="en-US" sz="4000" b="1" dirty="0">
                <a:solidFill>
                  <a:srgbClr val="FFFFFF"/>
                </a:solidFill>
                <a:effectLst>
                  <a:outerShdw blurRad="38100" dist="38100" dir="2700000" algn="tl">
                    <a:srgbClr val="000080"/>
                  </a:outerShdw>
                </a:effectLst>
              </a:rPr>
              <a:t> نَحْنُ أَيْضًا عُمْيَانٌ؟» قَالَ لَهُمْ يَسُوعُ: «لَوْ كُنْتُمْ عُمْيَانًا لَمَا كَانَتْ لَكُمْ خَطِيَّةٌ. وَلكِنِ الآنَ تَقُولُونَ إِنَّنَا نُبْصِرُ، فَخَطِيَّتُكُمْ بَاقِيَةٌ.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noProof="0" dirty="0">
                <a:solidFill>
                  <a:srgbClr val="FFFFFF"/>
                </a:solidFill>
                <a:effectLst>
                  <a:outerShdw blurRad="38100" dist="38100" dir="2700000" algn="tl">
                    <a:srgbClr val="000080"/>
                  </a:outerShdw>
                </a:effectLst>
              </a:rPr>
              <a:t>يوحنا 9: 39-41</a:t>
            </a:r>
            <a:endParaRPr kumimoji="0" lang="en-US" altLang="en-US" sz="40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rtl="1" eaLnBrk="1" hangingPunct="1">
              <a:defRPr/>
            </a:pPr>
            <a:br>
              <a:rPr lang="en-US"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كيف يجب أن نستجيب </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عندما نرى أن يسوع </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هو حقًا الله نفسه؟</a:t>
            </a:r>
            <a:endParaRPr lang="en-US"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ar-JO" sz="4400" dirty="0">
                <a:solidFill>
                  <a:srgbClr val="000000"/>
                </a:solidFill>
                <a:latin typeface="Arial" panose="020B0604020202020204" pitchFamily="34" charset="0"/>
                <a:ea typeface="+mj-ea"/>
                <a:cs typeface="Arial" panose="020B0604020202020204" pitchFamily="34" charset="0"/>
              </a:rPr>
              <a:t>موضوعنا اليوم</a:t>
            </a:r>
            <a:endParaRPr lang="en-US" sz="4400" dirty="0">
              <a:solidFill>
                <a:srgbClr val="000000"/>
              </a:solidFill>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a:t>
            </a:r>
            <a:r>
              <a:rPr lang="ar-JO" sz="5400" b="1" kern="0"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منقسمة</a:t>
            </a: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 بخصوص المسيح؟</a:t>
            </a:r>
            <a:endParaRPr kumimoji="0" lang="en-US" sz="54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cstate="print">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cstate="print">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rtl="1" eaLnBrk="1" hangingPunct="1">
              <a:defRPr/>
            </a:pPr>
            <a:r>
              <a:rPr lang="ar-JO"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453390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من هو الرجل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الأعمى الحقيقي</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830" b="1594"/>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0" y="19127"/>
            <a:ext cx="4208443" cy="1371600"/>
          </a:xfrm>
        </p:spPr>
        <p:txBody>
          <a:bodyPr/>
          <a:lstStyle/>
          <a:p>
            <a:pPr algn="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الرجل الأعمى يرى</a:t>
            </a:r>
            <a:r>
              <a:rPr lang="ar-LB"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457200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من هو الرجل</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b="1" dirty="0">
                <a:solidFill>
                  <a:srgbClr val="FFFFFF"/>
                </a:solidFill>
                <a:effectLst>
                  <a:outerShdw blurRad="38100" dist="38100" dir="2700000" algn="tl">
                    <a:srgbClr val="000080"/>
                  </a:outerShdw>
                </a:effectLst>
              </a:rPr>
              <a:t>الأعمى الحقيقي؟</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197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رجل</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ي</a:t>
            </a:r>
            <a:r>
              <a:rPr kumimoji="0" lang="ar-LB"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r>
              <a:rPr kumimoji="0" lang="ar-JO" altLang="en-US" sz="4400" b="1" i="0" u="none" strike="noStrike" kern="1200" cap="none" spc="0" normalizeH="0" baseline="0" noProof="0" dirty="0" err="1">
                <a:ln>
                  <a:noFill/>
                </a:ln>
                <a:solidFill>
                  <a:srgbClr val="FFFFFF"/>
                </a:solidFill>
                <a:effectLst>
                  <a:outerShdw blurRad="38100" dist="38100" dir="2700000" algn="tl">
                    <a:srgbClr val="000080"/>
                  </a:outerShdw>
                </a:effectLst>
                <a:uLnTx/>
                <a:uFillTx/>
              </a:rPr>
              <a:t>دعى</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يسوع (7)</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085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نبي</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(17)</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5973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رجل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من الله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(33)</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8861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lang="ar-JO" altLang="en-US" b="1" dirty="0">
                <a:solidFill>
                  <a:srgbClr val="FFFF00"/>
                </a:solidFill>
                <a:effectLst>
                  <a:outerShdw blurRad="38100" dist="38100" dir="2700000" algn="tl">
                    <a:srgbClr val="000080"/>
                  </a:outerShdw>
                </a:effectLst>
              </a:rPr>
              <a:t>الله</a:t>
            </a:r>
            <a:r>
              <a:rPr lang="ar-JO" altLang="en-US" b="1" dirty="0">
                <a:solidFill>
                  <a:srgbClr val="FFFFFF"/>
                </a:solidFill>
                <a:effectLst>
                  <a:outerShdw blurRad="38100" dist="38100" dir="2700000" algn="tl">
                    <a:srgbClr val="000080"/>
                  </a:outerShdw>
                </a:effectLst>
              </a:rPr>
              <a:t>: يسوع المعبود (38)</a:t>
            </a:r>
            <a:r>
              <a:rPr lang="ar-SA" altLang="en-US" b="1" dirty="0">
                <a:solidFill>
                  <a:srgbClr val="FFFFFF"/>
                </a:solidFill>
                <a:effectLst>
                  <a:outerShdw blurRad="38100" dist="38100" dir="2700000" algn="tl">
                    <a:srgbClr val="000080"/>
                  </a:outerShdw>
                </a:effectLst>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cstate="print">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27542" y="36721"/>
            <a:ext cx="4572000" cy="1447800"/>
          </a:xfrm>
        </p:spPr>
        <p:txBody>
          <a:bodyPr/>
          <a:lstStyle/>
          <a:p>
            <a:pPr rtl="1" eaLnBrk="1" hangingPunct="1">
              <a:defRPr/>
            </a:pPr>
            <a:r>
              <a:rPr lang="ar-JO" b="1" dirty="0">
                <a:solidFill>
                  <a:schemeClr val="tx1"/>
                </a:solidFill>
                <a:effectLst/>
                <a:latin typeface="Arial" panose="020B0604020202020204" pitchFamily="34" charset="0"/>
                <a:cs typeface="Arial" panose="020B0604020202020204" pitchFamily="34" charset="0"/>
              </a:rPr>
              <a:t>الفريسيين عميان</a:t>
            </a:r>
            <a:r>
              <a:rPr lang="ar-LB" b="1" dirty="0">
                <a:solidFill>
                  <a:schemeClr val="tx1"/>
                </a:solidFill>
                <a:effectLst/>
                <a:latin typeface="Arial" panose="020B0604020202020204" pitchFamily="34" charset="0"/>
                <a:cs typeface="Arial" panose="020B0604020202020204" pitchFamily="34" charset="0"/>
              </a:rPr>
              <a:t>!</a:t>
            </a:r>
            <a:endParaRPr lang="en-US" b="1" dirty="0">
              <a:solidFill>
                <a:schemeClr val="tx1"/>
              </a:solidFill>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4544458" y="31941"/>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من هو الرجل</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b="1" dirty="0">
                <a:solidFill>
                  <a:srgbClr val="FFFFFF"/>
                </a:solidFill>
              </a:rPr>
              <a:t>الأعمى الحقيقي؟</a:t>
            </a:r>
            <a:endParaRPr kumimoji="0" lang="en-US" altLang="en-US" sz="4400" b="1" i="0" u="none" strike="noStrike" kern="1200" cap="none" spc="0" normalizeH="0" baseline="0" noProof="0" dirty="0">
              <a:ln>
                <a:noFill/>
              </a:ln>
              <a:solidFill>
                <a:srgbClr val="FFFFFF"/>
              </a:solidFill>
              <a:uLnTx/>
              <a:uFillTx/>
            </a:endParaRP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FFFFFF"/>
                </a:solidFill>
                <a:uLnTx/>
                <a:uFillTx/>
              </a:rPr>
              <a:t> • </a:t>
            </a:r>
            <a:r>
              <a:rPr lang="ar-JO" b="1" dirty="0"/>
              <a:t>يسوع </a:t>
            </a:r>
            <a:r>
              <a:rPr lang="ar-JO" b="1" dirty="0">
                <a:solidFill>
                  <a:srgbClr val="FFFF00"/>
                </a:solidFill>
              </a:rPr>
              <a:t>رجل محتال </a:t>
            </a:r>
            <a:r>
              <a:rPr lang="ar-JO" b="1" dirty="0"/>
              <a:t>(</a:t>
            </a:r>
            <a:r>
              <a:rPr lang="ar-SA" b="1" dirty="0"/>
              <a:t>15</a:t>
            </a:r>
            <a:r>
              <a:rPr lang="ar-JO" b="1" dirty="0"/>
              <a:t>، </a:t>
            </a:r>
            <a:r>
              <a:rPr lang="ar-SA" b="1" dirty="0"/>
              <a:t>18</a:t>
            </a:r>
            <a:r>
              <a:rPr lang="ar-JO" b="1" dirty="0"/>
              <a:t>)</a:t>
            </a:r>
            <a:r>
              <a:rPr lang="ar-SA" b="1" dirty="0"/>
              <a:t>.</a:t>
            </a:r>
            <a:endParaRPr kumimoji="0" lang="en-US" altLang="en-US" sz="4400" b="1" i="0" u="none" strike="noStrike" kern="1200" cap="none" spc="0" normalizeH="0" baseline="0" noProof="0" dirty="0">
              <a:ln>
                <a:noFill/>
              </a:ln>
              <a:solidFill>
                <a:srgbClr val="FFFFFF"/>
              </a:solidFill>
              <a:uLnTx/>
              <a:uFillTx/>
            </a:endParaRP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a:t>
            </a:r>
            <a:r>
              <a:rPr kumimoji="0" lang="ar-JO" altLang="en-US" sz="4400" b="1" i="0" u="none" strike="noStrike" kern="1200" cap="none" spc="0" normalizeH="0" noProof="0" dirty="0">
                <a:ln>
                  <a:noFill/>
                </a:ln>
                <a:solidFill>
                  <a:srgbClr val="FFFFFF"/>
                </a:solidFill>
                <a:uLnTx/>
                <a:uFillTx/>
              </a:rPr>
              <a:t> </a:t>
            </a:r>
            <a:r>
              <a:rPr kumimoji="0" lang="ar-JO" altLang="en-US" sz="4400" b="1" i="0" u="none" strike="noStrike" kern="1200" cap="none" spc="0" normalizeH="0" noProof="0" dirty="0">
                <a:ln>
                  <a:noFill/>
                </a:ln>
                <a:solidFill>
                  <a:srgbClr val="FFFF00"/>
                </a:solidFill>
                <a:uLnTx/>
                <a:uFillTx/>
              </a:rPr>
              <a:t>كاسر السبت </a:t>
            </a:r>
            <a:r>
              <a:rPr kumimoji="0" lang="ar-JO" altLang="en-US" sz="4400" b="1" i="0" u="none" strike="noStrike" kern="1200" cap="none" spc="0" normalizeH="0" noProof="0" dirty="0">
                <a:ln>
                  <a:noFill/>
                </a:ln>
                <a:solidFill>
                  <a:srgbClr val="FFFFFF"/>
                </a:solidFill>
                <a:uLnTx/>
                <a:uFillTx/>
              </a:rPr>
              <a:t>(16)</a:t>
            </a:r>
            <a:r>
              <a:rPr kumimoji="0" lang="ar-SA" altLang="en-US" sz="4400" b="1" i="0" u="none" strike="noStrike" kern="1200" cap="none" spc="0" normalizeH="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الرجل الأعمى </a:t>
            </a:r>
            <a:r>
              <a:rPr kumimoji="0" lang="ar-JO" altLang="en-US" sz="4400" b="1" i="0" u="none" strike="noStrike" kern="1200" cap="none" spc="0" normalizeH="0" baseline="0" noProof="0" dirty="0">
                <a:ln>
                  <a:noFill/>
                </a:ln>
                <a:solidFill>
                  <a:srgbClr val="FFFF00"/>
                </a:solidFill>
                <a:uLnTx/>
                <a:uFillTx/>
              </a:rPr>
              <a:t>مخدوع</a:t>
            </a:r>
            <a:r>
              <a:rPr kumimoji="0" lang="ar-JO" altLang="en-US" sz="4400" b="1" i="0" u="none" strike="noStrike" kern="1200" cap="none" spc="0" normalizeH="0" baseline="0" noProof="0" dirty="0">
                <a:ln>
                  <a:noFill/>
                </a:ln>
                <a:solidFill>
                  <a:srgbClr val="FFFFFF"/>
                </a:solidFill>
                <a:uLnTx/>
                <a:uFillTx/>
              </a:rPr>
              <a:t> (17)</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1" y="446563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uLnTx/>
                <a:uFillTx/>
              </a:rPr>
              <a:t>سيشوه</a:t>
            </a:r>
            <a:r>
              <a:rPr kumimoji="0" lang="ar-JO" altLang="en-US" sz="4400" b="1" i="0" u="none" strike="noStrike" kern="1200" cap="none" spc="0" normalizeH="0" baseline="0" noProof="0" dirty="0">
                <a:ln>
                  <a:noFill/>
                </a:ln>
                <a:solidFill>
                  <a:srgbClr val="FFFF00"/>
                </a:solidFill>
                <a:uLnTx/>
                <a:uFillTx/>
              </a:rPr>
              <a:t> الوالدين </a:t>
            </a:r>
            <a:r>
              <a:rPr kumimoji="0" lang="ar-JO" altLang="en-US" sz="4400" b="1" i="0" u="none" strike="noStrike" kern="1200" cap="none" spc="0" normalizeH="0" baseline="0" noProof="0" dirty="0">
                <a:ln>
                  <a:noFill/>
                </a:ln>
                <a:uLnTx/>
                <a:uFillTx/>
              </a:rPr>
              <a:t>مصداقيته (19)</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1" y="524192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 </a:t>
            </a:r>
            <a:r>
              <a:rPr kumimoji="0" lang="ar-JO" altLang="en-US" sz="4400" b="1" i="0" u="none" strike="noStrike" kern="1200" cap="none" spc="0" normalizeH="0" baseline="0" noProof="0" dirty="0">
                <a:ln>
                  <a:noFill/>
                </a:ln>
                <a:uLnTx/>
                <a:uFillTx/>
              </a:rPr>
              <a:t>التهديد</a:t>
            </a:r>
            <a:r>
              <a:rPr kumimoji="0" lang="ar-JO" altLang="en-US" sz="4400" b="1" i="0" u="none" strike="noStrike" kern="1200" cap="none" spc="0" normalizeH="0" baseline="0" noProof="0" dirty="0">
                <a:ln>
                  <a:noFill/>
                </a:ln>
                <a:solidFill>
                  <a:srgbClr val="FFFF00"/>
                </a:solidFill>
                <a:uLnTx/>
                <a:uFillTx/>
              </a:rPr>
              <a:t> بالحرمان </a:t>
            </a:r>
            <a:r>
              <a:rPr kumimoji="0" lang="ar-JO" altLang="en-US" sz="4400" b="1" i="0" u="none" strike="noStrike" kern="1200" cap="none" spc="0" normalizeH="0" baseline="0" noProof="0" dirty="0">
                <a:ln>
                  <a:noFill/>
                </a:ln>
                <a:uLnTx/>
                <a:uFillTx/>
              </a:rPr>
              <a:t>(22)</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1" y="60198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لعنة </a:t>
            </a:r>
            <a:r>
              <a:rPr kumimoji="0" lang="ar-JO" altLang="en-US" sz="4400" b="1" i="0" u="none" strike="noStrike" kern="1200" cap="none" spc="0" normalizeH="0" baseline="0" noProof="0" dirty="0">
                <a:ln>
                  <a:noFill/>
                </a:ln>
                <a:uLnTx/>
                <a:uFillTx/>
              </a:rPr>
              <a:t>باسم الله (24أ)</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cstate="print">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0" y="17606"/>
            <a:ext cx="4572000" cy="1447800"/>
          </a:xfrm>
        </p:spPr>
        <p:txBody>
          <a:bodyPr/>
          <a:lstStyle/>
          <a:p>
            <a:pPr rtl="1" eaLnBrk="1" hangingPunct="1">
              <a:defRPr/>
            </a:pPr>
            <a:r>
              <a:rPr lang="ar-JO" b="1" dirty="0">
                <a:solidFill>
                  <a:schemeClr val="tx1"/>
                </a:solidFill>
                <a:effectLst/>
                <a:latin typeface="Arial" panose="020B0604020202020204" pitchFamily="34" charset="0"/>
                <a:cs typeface="Arial" panose="020B0604020202020204" pitchFamily="34" charset="0"/>
              </a:rPr>
              <a:t>الفريسيين عميان</a:t>
            </a:r>
            <a:r>
              <a:rPr lang="ar-LB" b="1" dirty="0">
                <a:solidFill>
                  <a:schemeClr val="tx1"/>
                </a:solidFill>
                <a:effectLst/>
                <a:latin typeface="Arial" panose="020B0604020202020204" pitchFamily="34" charset="0"/>
                <a:cs typeface="Arial" panose="020B0604020202020204" pitchFamily="34" charset="0"/>
              </a:rPr>
              <a:t>!</a:t>
            </a:r>
            <a:endParaRPr lang="en-US" b="1" dirty="0">
              <a:solidFill>
                <a:schemeClr val="tx1"/>
              </a:solidFill>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4572000" y="20924"/>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من هو الرجل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الأعمى الحقيقي؟</a:t>
            </a:r>
            <a:endParaRPr kumimoji="0" lang="en-US" altLang="en-US" sz="4400" b="1" i="0" u="none" strike="noStrike" kern="1200" cap="none" spc="0" normalizeH="0" baseline="0" noProof="0" dirty="0">
              <a:ln>
                <a:noFill/>
              </a:ln>
              <a:solidFill>
                <a:srgbClr val="FFFFFF"/>
              </a:solidFill>
              <a:uLnTx/>
              <a:uFillTx/>
            </a:endParaRP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 </a:t>
            </a:r>
            <a:r>
              <a:rPr kumimoji="0" lang="ar-JO" altLang="en-US" sz="4400" b="1" i="0" u="none" strike="noStrike" kern="1200" cap="none" spc="0" normalizeH="0" baseline="0" noProof="0" dirty="0">
                <a:ln>
                  <a:noFill/>
                </a:ln>
                <a:solidFill>
                  <a:srgbClr val="FFFF00"/>
                </a:solidFill>
                <a:uLnTx/>
                <a:uFillTx/>
              </a:rPr>
              <a:t>خاطئ</a:t>
            </a:r>
            <a:r>
              <a:rPr kumimoji="0" lang="ar-JO" altLang="en-US" sz="4400" b="1" i="0" u="none" strike="noStrike" kern="1200" cap="none" spc="0" normalizeH="0" baseline="0" noProof="0" dirty="0">
                <a:ln>
                  <a:noFill/>
                </a:ln>
                <a:solidFill>
                  <a:srgbClr val="FFFFFF"/>
                </a:solidFill>
                <a:uLnTx/>
                <a:uFillTx/>
              </a:rPr>
              <a:t> (24ب)</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 </a:t>
            </a:r>
            <a:r>
              <a:rPr kumimoji="0" lang="ar-JO" altLang="en-US" sz="4400" b="1" i="0" u="none" strike="noStrike" kern="1200" cap="none" spc="0" normalizeH="0" baseline="0" noProof="0" dirty="0">
                <a:ln>
                  <a:noFill/>
                </a:ln>
                <a:solidFill>
                  <a:srgbClr val="FFFF00"/>
                </a:solidFill>
                <a:uLnTx/>
                <a:uFillTx/>
              </a:rPr>
              <a:t>مخادع</a:t>
            </a:r>
            <a:r>
              <a:rPr kumimoji="0" lang="ar-JO" altLang="en-US" sz="4400" b="1" i="0" u="none" strike="noStrike" kern="1200" cap="none" spc="0" normalizeH="0" baseline="0" noProof="0" dirty="0">
                <a:ln>
                  <a:noFill/>
                </a:ln>
                <a:solidFill>
                  <a:srgbClr val="FFFFFF"/>
                </a:solidFill>
                <a:uLnTx/>
                <a:uFillTx/>
              </a:rPr>
              <a:t> (26)</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lang="ar-JO" altLang="en-US" b="1" dirty="0">
                <a:solidFill>
                  <a:srgbClr val="FFFFFF"/>
                </a:solidFill>
              </a:rPr>
              <a:t>الرجل الأعمى </a:t>
            </a:r>
            <a:r>
              <a:rPr lang="ar-JO" altLang="en-US" b="1" dirty="0">
                <a:solidFill>
                  <a:srgbClr val="FFFF00"/>
                </a:solidFill>
              </a:rPr>
              <a:t>مخدوع</a:t>
            </a:r>
            <a:r>
              <a:rPr lang="ar-JO" altLang="en-US" b="1" dirty="0">
                <a:solidFill>
                  <a:srgbClr val="FFFFFF"/>
                </a:solidFill>
              </a:rPr>
              <a:t> (26)</a:t>
            </a:r>
            <a:r>
              <a:rPr lang="ar-SA" altLang="en-US" b="1" dirty="0">
                <a:solidFill>
                  <a:srgbClr val="FFFFFF"/>
                </a:solidFill>
              </a:rPr>
              <a:t>.</a:t>
            </a:r>
            <a:endParaRPr lang="en-US" altLang="en-US" b="1" dirty="0">
              <a:solidFill>
                <a:srgbClr val="FFFFFF"/>
              </a:solidFill>
            </a:endParaRP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1" y="446563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لعن</a:t>
            </a:r>
            <a:r>
              <a:rPr kumimoji="0" lang="ar-LB" altLang="en-US" sz="4400" b="1" i="0" u="none" strike="noStrike" kern="1200" cap="none" spc="0" normalizeH="0" baseline="0" noProof="0" dirty="0" err="1">
                <a:ln>
                  <a:noFill/>
                </a:ln>
                <a:solidFill>
                  <a:srgbClr val="FFFF00"/>
                </a:solidFill>
                <a:uLnTx/>
                <a:uFillTx/>
              </a:rPr>
              <a:t>وا</a:t>
            </a:r>
            <a:r>
              <a:rPr kumimoji="0" lang="ar-JO" altLang="en-US" sz="4400" b="1" i="0" u="none" strike="noStrike" kern="1200" cap="none" spc="0" normalizeH="0" baseline="0" noProof="0" dirty="0">
                <a:ln>
                  <a:noFill/>
                </a:ln>
                <a:solidFill>
                  <a:srgbClr val="FFFF00"/>
                </a:solidFill>
                <a:uLnTx/>
                <a:uFillTx/>
              </a:rPr>
              <a:t> </a:t>
            </a:r>
            <a:r>
              <a:rPr kumimoji="0" lang="ar-JO" altLang="en-US" sz="4400" b="1" i="0" u="none" strike="noStrike" kern="1200" cap="none" spc="0" normalizeH="0" baseline="0" noProof="0" dirty="0">
                <a:ln>
                  <a:noFill/>
                </a:ln>
                <a:uLnTx/>
                <a:uFillTx/>
              </a:rPr>
              <a:t>الرجل الأعمى (28)</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1" y="524192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 </a:t>
            </a:r>
            <a:r>
              <a:rPr kumimoji="0" lang="ar-JO" altLang="en-US" sz="4400" b="1" i="0" u="none" strike="noStrike" kern="1200" cap="none" spc="0" normalizeH="0" baseline="0" noProof="0" dirty="0">
                <a:ln>
                  <a:noFill/>
                </a:ln>
                <a:solidFill>
                  <a:srgbClr val="FFFF00"/>
                </a:solidFill>
                <a:uLnTx/>
                <a:uFillTx/>
              </a:rPr>
              <a:t>كذب</a:t>
            </a:r>
            <a:r>
              <a:rPr kumimoji="0" lang="ar-LB" altLang="en-US" sz="4400" b="1" i="0" u="none" strike="noStrike" kern="1200" cap="none" spc="0" normalizeH="0" baseline="0" noProof="0" dirty="0" err="1">
                <a:ln>
                  <a:noFill/>
                </a:ln>
                <a:solidFill>
                  <a:srgbClr val="FFFF00"/>
                </a:solidFill>
                <a:uLnTx/>
                <a:uFillTx/>
              </a:rPr>
              <a:t>وا</a:t>
            </a:r>
            <a:r>
              <a:rPr kumimoji="0" lang="ar-JO" altLang="en-US" sz="4400" b="1" i="0" u="none" strike="noStrike" kern="1200" cap="none" spc="0" normalizeH="0" baseline="0" noProof="0" dirty="0">
                <a:ln>
                  <a:noFill/>
                </a:ln>
                <a:solidFill>
                  <a:srgbClr val="FFFF00"/>
                </a:solidFill>
                <a:uLnTx/>
                <a:uFillTx/>
              </a:rPr>
              <a:t> </a:t>
            </a:r>
            <a:r>
              <a:rPr kumimoji="0" lang="ar-JO" altLang="en-US" sz="4400" b="1" i="0" u="none" strike="noStrike" kern="1200" cap="none" spc="0" normalizeH="0" baseline="0" noProof="0" dirty="0">
                <a:ln>
                  <a:noFill/>
                </a:ln>
                <a:uLnTx/>
                <a:uFillTx/>
              </a:rPr>
              <a:t>حول أصل يسوع (29)</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1" y="60198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حرم</a:t>
            </a:r>
            <a:r>
              <a:rPr kumimoji="0" lang="ar-LB" altLang="en-US" sz="4400" b="1" i="0" u="none" strike="noStrike" kern="1200" cap="none" spc="0" normalizeH="0" baseline="0" noProof="0" dirty="0" err="1">
                <a:ln>
                  <a:noFill/>
                </a:ln>
                <a:solidFill>
                  <a:srgbClr val="FFFF00"/>
                </a:solidFill>
                <a:uLnTx/>
                <a:uFillTx/>
              </a:rPr>
              <a:t>وا</a:t>
            </a:r>
            <a:r>
              <a:rPr kumimoji="0" lang="ar-JO" altLang="en-US" sz="4400" b="1" i="0" u="none" strike="noStrike" kern="1200" cap="none" spc="0" normalizeH="0" baseline="0" noProof="0" dirty="0">
                <a:ln>
                  <a:noFill/>
                </a:ln>
                <a:solidFill>
                  <a:srgbClr val="FFFF00"/>
                </a:solidFill>
                <a:uLnTx/>
                <a:uFillTx/>
              </a:rPr>
              <a:t> </a:t>
            </a:r>
            <a:r>
              <a:rPr kumimoji="0" lang="ar-JO" altLang="en-US" sz="4400" b="1" i="0" u="none" strike="noStrike" kern="1200" cap="none" spc="0" normalizeH="0" baseline="0" noProof="0" dirty="0">
                <a:ln>
                  <a:noFill/>
                </a:ln>
                <a:uLnTx/>
                <a:uFillTx/>
              </a:rPr>
              <a:t>الرجل الأعمى (34)</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الفكرة الرئيسية في يوحنا 9</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0"/>
            <a:ext cx="9144000" cy="193675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4400" b="1" kern="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كيف يمكنك تجنب العمى الروحي؟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تجاوب بالإيمان لما </a:t>
            </a:r>
            <a:r>
              <a:rPr kumimoji="0" lang="ar-JO" sz="44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تعرفه</a:t>
            </a: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عن يسوع </a:t>
            </a: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26795718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هل لديك عمى ألوان؟</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82889"/>
            <a:ext cx="9144000" cy="1066800"/>
          </a:xfrm>
          <a:prstGeom prst="rect">
            <a:avLst/>
          </a:prstGeom>
          <a:solidFill>
            <a:srgbClr val="000005"/>
          </a:solidFill>
          <a:ln w="9525">
            <a:noFill/>
            <a:miter lim="800000"/>
            <a:headEnd/>
            <a:tailEnd/>
          </a:ln>
          <a:effectLst/>
        </p:spPr>
        <p:txBody>
          <a:bodyPr anchor="ctr"/>
          <a:lstStyle/>
          <a:p>
            <a:pPr marL="857250" marR="0" lvl="0" indent="-857250" algn="r" defTabSz="914400" rtl="1" eaLnBrk="1" fontAlgn="base" latinLnBrk="0" hangingPunct="1">
              <a:lnSpc>
                <a:spcPct val="100000"/>
              </a:lnSpc>
              <a:spcBef>
                <a:spcPct val="0"/>
              </a:spcBef>
              <a:spcAft>
                <a:spcPct val="0"/>
              </a:spcAft>
              <a:buClrTx/>
              <a:buSzTx/>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1. يسوع يجعل العمي يبصرون</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9637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857250" lvl="0" indent="-857250" algn="r" defTabSz="914400" rtl="1" eaLnBrk="1" fontAlgn="base" hangingPunct="1">
              <a:spcBef>
                <a:spcPct val="0"/>
              </a:spcBef>
              <a:spcAft>
                <a:spcPct val="0"/>
              </a:spcAft>
              <a:defRPr/>
            </a:pPr>
            <a:r>
              <a:rPr lang="ar-JO" altLang="en-US" sz="4000" b="1" dirty="0">
                <a:solidFill>
                  <a:srgbClr val="FFFFFF"/>
                </a:solidFill>
                <a:effectLst>
                  <a:outerShdw blurRad="38100" dist="38100" dir="2700000" algn="tl">
                    <a:srgbClr val="000080"/>
                  </a:outerShdw>
                </a:effectLst>
              </a:rPr>
              <a:t>2. </a:t>
            </a:r>
            <a:r>
              <a:rPr lang="ar-LB" altLang="en-US" sz="4000" b="1" dirty="0">
                <a:solidFill>
                  <a:srgbClr val="FFFFFF"/>
                </a:solidFill>
                <a:effectLst>
                  <a:outerShdw blurRad="38100" dist="38100" dir="2700000" algn="tl">
                    <a:srgbClr val="000080"/>
                  </a:outerShdw>
                </a:effectLst>
              </a:rPr>
              <a:t> يغيّر</a:t>
            </a:r>
            <a:r>
              <a:rPr lang="ar-JO" altLang="en-US" sz="4000" b="1" dirty="0">
                <a:solidFill>
                  <a:srgbClr val="FFFFFF"/>
                </a:solidFill>
                <a:effectLst>
                  <a:outerShdw blurRad="38100" dist="38100" dir="2700000" algn="tl">
                    <a:srgbClr val="000080"/>
                  </a:outerShdw>
                </a:effectLst>
              </a:rPr>
              <a:t> يسوع حياة الناس</a:t>
            </a:r>
            <a:endParaRPr kumimoji="0" lang="en-US" altLang="en-US" sz="40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3. يستحق يسوع العبادة ك</a:t>
            </a:r>
            <a:r>
              <a:rPr lang="ar-LB" sz="4000" b="1" kern="0" noProof="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ال</a:t>
            </a:r>
            <a:r>
              <a:rPr kumimoji="0" lang="ar-JO"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له</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539647"/>
            <a:ext cx="3767769" cy="1219200"/>
          </a:xfrm>
        </p:spPr>
        <p:txBody>
          <a:bodyPr/>
          <a:lstStyle/>
          <a:p>
            <a:pPr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هيلن كيلر</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1880-1968</a:t>
            </a: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على كل من يريد الشفاء من العمى الروحي </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أن يؤمن بأن يسوع هو الله</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إعلان الحق</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ar-JO"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 1-7</a:t>
            </a:r>
            <a:endParaRPr kumimoji="0" lang="en-US"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القصد الأول</a:t>
            </a:r>
            <a:br>
              <a:rPr lang="en-US"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شفى يسوع الرجل الأعمى</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ar-JO" sz="5400" b="1" dirty="0">
                <a:solidFill>
                  <a:srgbClr val="FFFF00"/>
                </a:solidFill>
                <a:effectLst/>
                <a:latin typeface="Arial" panose="020B0604020202020204" pitchFamily="34" charset="0"/>
                <a:cs typeface="Arial" panose="020B0604020202020204" pitchFamily="34" charset="0"/>
              </a:rPr>
              <a:t>ألوهية المسيح</a:t>
            </a:r>
            <a:endParaRPr lang="en-US" sz="5400" b="1" dirty="0">
              <a:solidFill>
                <a:srgbClr val="FFFF00"/>
              </a:solidFill>
              <a:effectLst/>
              <a:latin typeface="Arial" panose="020B0604020202020204" pitchFamily="34" charset="0"/>
              <a:cs typeface="Arial" panose="020B0604020202020204" pitchFamily="34" charset="0"/>
            </a:endParaRP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algn="r" rtl="1"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1 رجل ولد أعمى</a:t>
            </a: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نحن عميان روحياً منذ الولادة ولهذا نحتاج إلى الولادة الثانية التي </a:t>
            </a:r>
            <a:r>
              <a:rPr lang="ar-LB" altLang="en-US" b="1" dirty="0">
                <a:effectLst/>
                <a:latin typeface="Arial" panose="020B0604020202020204" pitchFamily="34" charset="0"/>
                <a:cs typeface="Arial" panose="020B0604020202020204" pitchFamily="34" charset="0"/>
              </a:rPr>
              <a:t>لا </a:t>
            </a:r>
            <a:r>
              <a:rPr lang="ar-JO" altLang="en-US" b="1" dirty="0">
                <a:effectLst/>
                <a:latin typeface="Arial" panose="020B0604020202020204" pitchFamily="34" charset="0"/>
                <a:cs typeface="Arial" panose="020B0604020202020204" pitchFamily="34" charset="0"/>
              </a:rPr>
              <a:t>يستطيع </a:t>
            </a:r>
            <a:r>
              <a:rPr lang="ar-LB" altLang="en-US" b="1" dirty="0">
                <a:effectLst/>
                <a:latin typeface="Arial" panose="020B0604020202020204" pitchFamily="34" charset="0"/>
                <a:cs typeface="Arial" panose="020B0604020202020204" pitchFamily="34" charset="0"/>
              </a:rPr>
              <a:t>إلا </a:t>
            </a:r>
            <a:r>
              <a:rPr lang="ar-JO" altLang="en-US" b="1" dirty="0">
                <a:effectLst/>
                <a:latin typeface="Arial" panose="020B0604020202020204" pitchFamily="34" charset="0"/>
                <a:cs typeface="Arial" panose="020B0604020202020204" pitchFamily="34" charset="0"/>
              </a:rPr>
              <a:t>الله </a:t>
            </a:r>
            <a:r>
              <a:rPr lang="ar-LB" altLang="en-US" b="1" dirty="0">
                <a:effectLst/>
                <a:latin typeface="Arial" panose="020B0604020202020204" pitchFamily="34" charset="0"/>
                <a:cs typeface="Arial" panose="020B0604020202020204" pitchFamily="34" charset="0"/>
              </a:rPr>
              <a:t>وحده </a:t>
            </a:r>
            <a:r>
              <a:rPr lang="ar-JO" altLang="en-US" b="1" dirty="0">
                <a:effectLst/>
                <a:latin typeface="Arial" panose="020B0604020202020204" pitchFamily="34" charset="0"/>
                <a:cs typeface="Arial" panose="020B0604020202020204" pitchFamily="34" charset="0"/>
              </a:rPr>
              <a:t>أن يمنحها</a:t>
            </a:r>
            <a:r>
              <a:rPr lang="ar-LB" altLang="en-US" b="1" dirty="0">
                <a:effectLst/>
                <a:latin typeface="Arial" panose="020B0604020202020204" pitchFamily="34" charset="0"/>
                <a:cs typeface="Arial" panose="020B0604020202020204" pitchFamily="34" charset="0"/>
              </a:rPr>
              <a:t>.</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2-4أ  يا معلم من أخطأ ....؟ لكي تظهر أعمال الله فيه</a:t>
            </a:r>
            <a:endParaRPr lang="en-US" altLang="en-US" b="1" dirty="0">
              <a:solidFill>
                <a:srgbClr val="FFFF66"/>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قدرة المسيح على مداواة عمانا الروحي تظهر بأنه الله</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4ب-5  نهار وليل</a:t>
            </a:r>
            <a:endParaRPr lang="en-US" altLang="en-US" b="1" dirty="0">
              <a:solidFill>
                <a:srgbClr val="FFFF66"/>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أ</a:t>
            </a:r>
            <a:r>
              <a:rPr lang="ar-LB" altLang="en-US" b="1" dirty="0">
                <a:effectLst/>
                <a:latin typeface="Arial" panose="020B0604020202020204" pitchFamily="34" charset="0"/>
                <a:cs typeface="Arial" panose="020B0604020202020204" pitchFamily="34" charset="0"/>
              </a:rPr>
              <a:t>ُ</a:t>
            </a:r>
            <a:r>
              <a:rPr lang="ar-JO" altLang="en-US" b="1" dirty="0">
                <a:effectLst/>
                <a:latin typeface="Arial" panose="020B0604020202020204" pitchFamily="34" charset="0"/>
                <a:cs typeface="Arial" panose="020B0604020202020204" pitchFamily="34" charset="0"/>
              </a:rPr>
              <a:t>رسل من الله ليعمل لكن عمله توقف خلال صلبه - قيامته </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box(in)">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box(in)">
                                      <p:cBhvr>
                                        <p:cTn id="17" dur="500"/>
                                        <p:tgtEl>
                                          <p:spTgt spid="21507">
                                            <p:txEl>
                                              <p:pRg st="3" end="3"/>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21507">
                                            <p:txEl>
                                              <p:pRg st="4" end="4"/>
                                            </p:txEl>
                                          </p:spTgt>
                                        </p:tgtEl>
                                        <p:attrNameLst>
                                          <p:attrName>style.visibility</p:attrName>
                                        </p:attrNameLst>
                                      </p:cBhvr>
                                      <p:to>
                                        <p:strVal val="visible"/>
                                      </p:to>
                                    </p:set>
                                    <p:animEffect transition="in" filter="box(in)">
                                      <p:cBhvr>
                                        <p:cTn id="20" dur="500"/>
                                        <p:tgtEl>
                                          <p:spTgt spid="2150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1507">
                                            <p:txEl>
                                              <p:pRg st="6" end="6"/>
                                            </p:txEl>
                                          </p:spTgt>
                                        </p:tgtEl>
                                        <p:attrNameLst>
                                          <p:attrName>style.visibility</p:attrName>
                                        </p:attrNameLst>
                                      </p:cBhvr>
                                      <p:to>
                                        <p:strVal val="visible"/>
                                      </p:to>
                                    </p:set>
                                    <p:animEffect transition="in" filter="box(in)">
                                      <p:cBhvr>
                                        <p:cTn id="25" dur="500"/>
                                        <p:tgtEl>
                                          <p:spTgt spid="21507">
                                            <p:txEl>
                                              <p:pRg st="6" end="6"/>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21507">
                                            <p:txEl>
                                              <p:pRg st="7" end="7"/>
                                            </p:txEl>
                                          </p:spTgt>
                                        </p:tgtEl>
                                        <p:attrNameLst>
                                          <p:attrName>style.visibility</p:attrName>
                                        </p:attrNameLst>
                                      </p:cBhvr>
                                      <p:to>
                                        <p:strVal val="visible"/>
                                      </p:to>
                                    </p:set>
                                    <p:animEffect transition="in" filter="box(in)">
                                      <p:cBhvr>
                                        <p:cTn id="28"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sz="3600" dirty="0">
                <a:solidFill>
                  <a:srgbClr val="FFFFFF"/>
                </a:solidFill>
                <a:effectLst>
                  <a:outerShdw blurRad="38100" dist="38100" dir="2700000" algn="tl">
                    <a:srgbClr val="808080"/>
                  </a:outerShdw>
                </a:effectLst>
                <a:cs typeface="Arial" panose="020B0604020202020204" pitchFamily="34" charset="0"/>
              </a:rPr>
              <a:t>شخص مثير للجدل في يوحنا 1-6</a:t>
            </a:r>
            <a:endParaRPr lang="en-US" altLang="en-US" sz="3600" dirty="0">
              <a:solidFill>
                <a:srgbClr val="FFFFFF"/>
              </a:solidFill>
              <a:effectLst>
                <a:outerShdw blurRad="38100" dist="38100" dir="2700000" algn="tl">
                  <a:srgbClr val="808080"/>
                </a:outerShdw>
              </a:effectLst>
              <a:cs typeface="Arial" panose="020B0604020202020204" pitchFamily="34" charset="0"/>
            </a:endParaRP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231136"/>
            <a:ext cx="1933575" cy="8382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المؤمنون في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يوحنا 1-4</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خط الإيمان</a:t>
            </a:r>
            <a:endParaRPr kumimoji="0" lang="en-US" sz="28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0999" y="3200400"/>
            <a:ext cx="2676099"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التلاميذ</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يهود الفصح</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نيقوديموس</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المعمدان</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المرأة السامرية</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الجليليون</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77119" y="4495800"/>
            <a:ext cx="1933575"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00"/>
                </a:solidFill>
                <a:uLnTx/>
                <a:uFillTx/>
                <a:cs typeface="Arial" panose="020B0604020202020204" pitchFamily="34" charset="0"/>
              </a:rPr>
              <a:t>غير المؤمنون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00"/>
                </a:solidFill>
                <a:uLnTx/>
                <a:uFillTx/>
                <a:cs typeface="Arial" panose="020B0604020202020204" pitchFamily="34" charset="0"/>
              </a:rPr>
              <a:t> في يوحنا 5-6</a:t>
            </a:r>
            <a:endParaRPr kumimoji="0" lang="en-US" altLang="en-US" sz="2800" b="1" u="none" strike="noStrike" kern="1200" cap="none" spc="0" normalizeH="0" baseline="0" noProof="0" dirty="0">
              <a:ln>
                <a:noFill/>
              </a:ln>
              <a:solidFill>
                <a:srgbClr val="FFFF00"/>
              </a:solidFill>
              <a:uLnTx/>
              <a:uFillTx/>
              <a:cs typeface="Arial" panose="020B0604020202020204" pitchFamily="34" charset="0"/>
            </a:endParaRP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قادة أورشليم</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شعب الجليل</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تلاميذ هجروا يسوع</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ar-JO" sz="5400" b="1" dirty="0">
                <a:solidFill>
                  <a:srgbClr val="FFFF00"/>
                </a:solidFill>
                <a:effectLst/>
                <a:latin typeface="Arial" panose="020B0604020202020204" pitchFamily="34" charset="0"/>
                <a:cs typeface="Arial" panose="020B0604020202020204" pitchFamily="34" charset="0"/>
              </a:rPr>
              <a:t>ألوهية المسيح</a:t>
            </a:r>
            <a:endParaRPr lang="en-US" sz="5400" b="1" dirty="0">
              <a:solidFill>
                <a:srgbClr val="FFFF00"/>
              </a:solidFill>
              <a:effectLst/>
              <a:latin typeface="Arial" panose="020B0604020202020204" pitchFamily="34" charset="0"/>
              <a:cs typeface="Arial" panose="020B0604020202020204" pitchFamily="34" charset="0"/>
            </a:endParaRP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613055"/>
            <a:ext cx="8229600" cy="4530725"/>
          </a:xfrm>
        </p:spPr>
        <p:txBody>
          <a:bodyPr/>
          <a:lstStyle/>
          <a:p>
            <a:pPr algn="r" rtl="1" eaLnBrk="1" hangingPunct="1">
              <a:lnSpc>
                <a:spcPct val="80000"/>
              </a:lnSpc>
              <a:buFont typeface="Wingdings" panose="05000000000000000000" pitchFamily="2" charset="2"/>
              <a:buNone/>
            </a:pPr>
            <a:r>
              <a:rPr lang="ar-JO" altLang="en-US" b="1" dirty="0">
                <a:solidFill>
                  <a:srgbClr val="FFFF00"/>
                </a:solidFill>
                <a:effectLst/>
                <a:latin typeface="Arial" panose="020B0604020202020204" pitchFamily="34" charset="0"/>
                <a:cs typeface="Arial" panose="020B0604020202020204" pitchFamily="34" charset="0"/>
              </a:rPr>
              <a:t>9: 6  الطين واللعاب</a:t>
            </a:r>
            <a:endParaRPr lang="en-US" altLang="en-US" b="1" dirty="0">
              <a:solidFill>
                <a:srgbClr val="FFFF00"/>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يؤمن إيرينا</a:t>
            </a:r>
            <a:r>
              <a:rPr lang="ar-LB" altLang="en-US" b="1" dirty="0">
                <a:effectLst/>
                <a:latin typeface="Arial" panose="020B0604020202020204" pitchFamily="34" charset="0"/>
                <a:cs typeface="Arial" panose="020B0604020202020204" pitchFamily="34" charset="0"/>
              </a:rPr>
              <a:t>ي</a:t>
            </a:r>
            <a:r>
              <a:rPr lang="ar-JO" altLang="en-US" b="1" dirty="0" err="1">
                <a:effectLst/>
                <a:latin typeface="Arial" panose="020B0604020202020204" pitchFamily="34" charset="0"/>
                <a:cs typeface="Arial" panose="020B0604020202020204" pitchFamily="34" charset="0"/>
              </a:rPr>
              <a:t>وس</a:t>
            </a:r>
            <a:r>
              <a:rPr lang="ar-JO" altLang="en-US" b="1" dirty="0">
                <a:effectLst/>
                <a:latin typeface="Arial" panose="020B0604020202020204" pitchFamily="34" charset="0"/>
                <a:cs typeface="Arial" panose="020B0604020202020204" pitchFamily="34" charset="0"/>
              </a:rPr>
              <a:t> بأن هذا العمل ليظهر يسوع بصفته الخالق (تك 2: 7)</a:t>
            </a:r>
            <a:r>
              <a:rPr lang="ar-LB" altLang="en-US" b="1" dirty="0">
                <a:effectLst/>
                <a:latin typeface="Arial" panose="020B0604020202020204" pitchFamily="34" charset="0"/>
                <a:cs typeface="Arial" panose="020B0604020202020204" pitchFamily="34" charset="0"/>
              </a:rPr>
              <a:t>.</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solidFill>
                  <a:srgbClr val="FFFF00"/>
                </a:solidFill>
                <a:effectLst/>
                <a:latin typeface="Arial" panose="020B0604020202020204" pitchFamily="34" charset="0"/>
                <a:cs typeface="Arial" panose="020B0604020202020204" pitchFamily="34" charset="0"/>
              </a:rPr>
              <a:t>9: 7  سلوام تعني مرسل</a:t>
            </a:r>
            <a:endParaRPr lang="en-US" altLang="en-US" b="1" dirty="0">
              <a:solidFill>
                <a:srgbClr val="FFFF00"/>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كان يسوع مرسلاً من الله</a:t>
            </a:r>
            <a:r>
              <a:rPr lang="ar-LB" altLang="en-US" b="1" dirty="0">
                <a:effectLst/>
                <a:latin typeface="Arial" panose="020B0604020202020204" pitchFamily="34" charset="0"/>
                <a:cs typeface="Arial" panose="020B0604020202020204" pitchFamily="34" charset="0"/>
              </a:rPr>
              <a:t>.</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يرمز الماء للروح القدس لهذا فالرجل الأعمى مولود من الماء والروح (3: 5)</a:t>
            </a:r>
            <a:r>
              <a:rPr lang="ar-LB" altLang="en-US" b="1" dirty="0">
                <a:effectLst/>
                <a:latin typeface="Arial" panose="020B0604020202020204" pitchFamily="34" charset="0"/>
                <a:cs typeface="Arial" panose="020B0604020202020204" pitchFamily="34" charset="0"/>
              </a:rPr>
              <a:t>.</a:t>
            </a:r>
            <a:endParaRPr lang="en-US" alt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ar-JO" altLang="en-US" sz="3600" b="1" dirty="0">
                <a:solidFill>
                  <a:schemeClr val="tx1"/>
                </a:solidFill>
                <a:latin typeface="Arial" panose="020B0604020202020204" pitchFamily="34" charset="0"/>
                <a:cs typeface="Arial" panose="020B0604020202020204" pitchFamily="34" charset="0"/>
              </a:rPr>
              <a:t>ما هو الحق في الأعداد 1-7؟</a:t>
            </a:r>
            <a:endParaRPr lang="en-US" altLang="en-US" sz="3600" dirty="0">
              <a:solidFill>
                <a:srgbClr val="FFFF66"/>
              </a:solidFill>
              <a:effectLst/>
              <a:latin typeface="Arial" panose="020B0604020202020204" pitchFamily="34" charset="0"/>
              <a:cs typeface="Arial" panose="020B060402020202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يسوع هو ابن الله </a:t>
            </a:r>
          </a:p>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لأنه مرسل من الله </a:t>
            </a:r>
          </a:p>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ليعطي الحق الروحي للعميان</a:t>
            </a:r>
            <a:endParaRPr lang="en-US" altLang="en-US" sz="4400" dirty="0">
              <a:effectLst>
                <a:outerShdw blurRad="38100" dist="38100" dir="2700000" algn="tl">
                  <a:srgbClr val="000080"/>
                </a:outerShdw>
              </a:effectLst>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800" dirty="0">
              <a:effectLst>
                <a:outerShdw blurRad="38100" dist="38100" dir="2700000" algn="tl">
                  <a:srgbClr val="000080"/>
                </a:outerShdw>
              </a:effectLst>
              <a:latin typeface="Arial" panose="020B0604020202020204" pitchFamily="34" charset="0"/>
              <a:cs typeface="Arial" panose="020B0604020202020204" pitchFamily="34" charset="0"/>
            </a:endParaRPr>
          </a:p>
          <a:p>
            <a:pPr algn="r" rtl="1" eaLnBrk="1" hangingPunct="1"/>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كَانَ النُّورُ الْحَقِيقِيُّ الَّذِي يُنِيرُ كُلَّ إِنْسَانٍ آتِيًا إِلَى الْعَالَمِ</a:t>
            </a:r>
            <a:r>
              <a:rPr lang="ar-LB"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(1: 9)</a:t>
            </a:r>
            <a:endParaRPr lang="en-US" altLang="en-US" sz="2800" b="1" dirty="0">
              <a:effectLst>
                <a:outerShdw blurRad="38100" dist="38100" dir="2700000" algn="tl">
                  <a:srgbClr val="000080"/>
                </a:outerShdw>
              </a:effectLst>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800" b="1" dirty="0">
              <a:effectLst>
                <a:outerShdw blurRad="38100" dist="38100" dir="2700000" algn="tl">
                  <a:srgbClr val="000080"/>
                </a:outerShdw>
              </a:effectLst>
              <a:latin typeface="Arial" panose="020B0604020202020204" pitchFamily="34" charset="0"/>
              <a:cs typeface="Arial" panose="020B0604020202020204" pitchFamily="34" charset="0"/>
            </a:endParaRPr>
          </a:p>
          <a:p>
            <a:pPr algn="r" rtl="1" eaLnBrk="1" hangingPunct="1"/>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أَجَابَ يَسُوعُ وَقَالَ لَهُ: «الْحَقَّ </a:t>
            </a:r>
            <a:r>
              <a:rPr lang="ar-JO" altLang="en-US" sz="2800" b="1" dirty="0" err="1">
                <a:effectLst>
                  <a:outerShdw blurRad="38100" dist="38100" dir="2700000" algn="tl">
                    <a:srgbClr val="000080"/>
                  </a:outerShdw>
                </a:effectLst>
                <a:latin typeface="Arial" panose="020B0604020202020204" pitchFamily="34" charset="0"/>
                <a:cs typeface="Arial" panose="020B0604020202020204" pitchFamily="34" charset="0"/>
              </a:rPr>
              <a:t>الْحَقَّ</a:t>
            </a:r>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أَقُولُ لَكَ: إِنْ كَانَ أَحَدٌ لاَ يُولَدُ مِنْ فَوْقُ لاَ يَقْدِرُ أَنْ يَرَى مَلَكُوتَ اللهِ»</a:t>
            </a:r>
            <a:r>
              <a:rPr lang="ar-LB"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(3: 3) </a:t>
            </a:r>
            <a:endParaRPr lang="en-US" altLang="en-US" sz="2800"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534">
                                            <p:txEl>
                                              <p:pRg st="1" end="1"/>
                                            </p:txEl>
                                          </p:spTgt>
                                        </p:tgtEl>
                                        <p:attrNameLst>
                                          <p:attrName>style.visibility</p:attrName>
                                        </p:attrNameLst>
                                      </p:cBhvr>
                                      <p:to>
                                        <p:strVal val="visible"/>
                                      </p:to>
                                    </p:set>
                                    <p:animEffect transition="in" filter="box(in)">
                                      <p:cBhvr>
                                        <p:cTn id="12" dur="500"/>
                                        <p:tgtEl>
                                          <p:spTgt spid="225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animEffect transition="in" filter="box(in)">
                                      <p:cBhvr>
                                        <p:cTn id="17" dur="500"/>
                                        <p:tgtEl>
                                          <p:spTgt spid="225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2534">
                                            <p:txEl>
                                              <p:pRg st="4" end="4"/>
                                            </p:txEl>
                                          </p:spTgt>
                                        </p:tgtEl>
                                        <p:attrNameLst>
                                          <p:attrName>style.visibility</p:attrName>
                                        </p:attrNameLst>
                                      </p:cBhvr>
                                      <p:to>
                                        <p:strVal val="visible"/>
                                      </p:to>
                                    </p:set>
                                    <p:animEffect transition="in" filter="diamond(in)">
                                      <p:cBhvr>
                                        <p:cTn id="22" dur="2000"/>
                                        <p:tgtEl>
                                          <p:spTgt spid="22534">
                                            <p:txEl>
                                              <p:pRg st="4" end="4"/>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22534">
                                            <p:txEl>
                                              <p:pRg st="6" end="6"/>
                                            </p:txEl>
                                          </p:spTgt>
                                        </p:tgtEl>
                                        <p:attrNameLst>
                                          <p:attrName>style.visibility</p:attrName>
                                        </p:attrNameLst>
                                      </p:cBhvr>
                                      <p:to>
                                        <p:strVal val="visible"/>
                                      </p:to>
                                    </p:set>
                                    <p:animEffect transition="in" filter="diamond(in)">
                                      <p:cBhvr>
                                        <p:cTn id="25" dur="2000"/>
                                        <p:tgtEl>
                                          <p:spTgt spid="225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القصد الأول</a:t>
            </a:r>
            <a:br>
              <a:rPr lang="en-US"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شفى يسوع الرجل الأعمى</a:t>
            </a:r>
            <a:endParaRPr lang="en-US" dirty="0">
              <a:solidFill>
                <a:srgbClr val="FFFF00"/>
              </a:solidFill>
              <a:latin typeface="Arial" panose="020B0604020202020204" pitchFamily="34" charset="0"/>
              <a:cs typeface="Arial" panose="020B0604020202020204" pitchFamily="34" charset="0"/>
            </a:endParaRP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dirty="0">
              <a:solidFill>
                <a:srgbClr val="FFFF00"/>
              </a:solidFill>
              <a:latin typeface="Arial" panose="020B0604020202020204" pitchFamily="34" charset="0"/>
              <a:cs typeface="Arial" panose="020B0604020202020204" pitchFamily="34" charset="0"/>
            </a:endParaRPr>
          </a:p>
          <a:p>
            <a:pPr algn="ctr" eaLnBrk="1" hangingPunct="1">
              <a:buFont typeface="Wingdings" charset="2"/>
              <a:buNone/>
              <a:defRPr/>
            </a:pPr>
            <a:r>
              <a:rPr lang="ar-JO" sz="4800" b="1" dirty="0">
                <a:latin typeface="Arial" panose="020B0604020202020204" pitchFamily="34" charset="0"/>
                <a:cs typeface="Arial" panose="020B0604020202020204" pitchFamily="34" charset="0"/>
              </a:rPr>
              <a:t>إعلان العمى</a:t>
            </a:r>
            <a:endParaRPr lang="en-US" sz="4800" b="1" dirty="0">
              <a:latin typeface="Arial" panose="020B0604020202020204" pitchFamily="34" charset="0"/>
              <a:cs typeface="Arial" panose="020B0604020202020204" pitchFamily="34" charset="0"/>
            </a:endParaRPr>
          </a:p>
          <a:p>
            <a:pPr algn="ctr" eaLnBrk="1" hangingPunct="1">
              <a:buFont typeface="Wingdings" charset="2"/>
              <a:buNone/>
              <a:defRPr/>
            </a:pPr>
            <a:r>
              <a:rPr lang="ar-JO" sz="4800" dirty="0">
                <a:latin typeface="Arial" panose="020B0604020202020204" pitchFamily="34" charset="0"/>
                <a:cs typeface="Arial" panose="020B0604020202020204" pitchFamily="34" charset="0"/>
              </a:rPr>
              <a:t>9: 8-34</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algn="ctr" rtl="1" eaLnBrk="1" hangingPunct="1"/>
            <a:r>
              <a:rPr lang="ar-JO" altLang="en-US" b="1" dirty="0">
                <a:solidFill>
                  <a:srgbClr val="FFFF00"/>
                </a:solidFill>
                <a:latin typeface="Arial" panose="020B0604020202020204" pitchFamily="34" charset="0"/>
                <a:cs typeface="Arial" panose="020B0604020202020204" pitchFamily="34" charset="0"/>
              </a:rPr>
              <a:t>من الذي كان أعمى بالحقيقة؟</a:t>
            </a:r>
            <a:endParaRPr lang="en-US" altLang="en-US" b="1" dirty="0">
              <a:solidFill>
                <a:schemeClr val="tx1"/>
              </a:solidFill>
              <a:latin typeface="Arial" panose="020B0604020202020204" pitchFamily="34" charset="0"/>
              <a:cs typeface="Arial" panose="020B0604020202020204" pitchFamily="34" charset="0"/>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579427" y="2743200"/>
            <a:ext cx="60311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800" b="1" dirty="0"/>
              <a:t>الفريسيين؟</a:t>
            </a:r>
            <a:r>
              <a:rPr lang="ar-JO" altLang="en-US" sz="2800" b="1" dirty="0">
                <a:solidFill>
                  <a:srgbClr val="FF0000"/>
                </a:solidFill>
              </a:rPr>
              <a:t> </a:t>
            </a:r>
            <a:r>
              <a:rPr lang="ar-JO" altLang="en-US" sz="2800" b="1" dirty="0">
                <a:solidFill>
                  <a:schemeClr val="accent6">
                    <a:lumMod val="75000"/>
                  </a:schemeClr>
                </a:solidFill>
              </a:rPr>
              <a:t>أم</a:t>
            </a:r>
            <a:r>
              <a:rPr lang="ar-JO" altLang="en-US" sz="2800" b="1" dirty="0">
                <a:solidFill>
                  <a:srgbClr val="FF0000"/>
                </a:solidFill>
              </a:rPr>
              <a:t> الرجل الأعمى؟</a:t>
            </a:r>
            <a:endParaRPr kumimoji="0" lang="en-US" altLang="en-US" sz="2800" b="1" i="0" u="none" strike="noStrike" kern="1200" cap="none" spc="0" normalizeH="0" baseline="0" noProof="0" dirty="0">
              <a:ln>
                <a:noFill/>
              </a:ln>
              <a:solidFill>
                <a:srgbClr val="FF0000"/>
              </a:solidFill>
              <a:effectLst/>
              <a:uLnTx/>
              <a:uFillTx/>
            </a:endParaRP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algn="ctr" eaLnBrk="1" hangingPunct="1"/>
            <a:r>
              <a:rPr lang="ar-JO" altLang="en-US" sz="3800" b="1" dirty="0">
                <a:solidFill>
                  <a:srgbClr val="FFFF66"/>
                </a:solidFill>
                <a:latin typeface="Arial" panose="020B0604020202020204" pitchFamily="34" charset="0"/>
                <a:cs typeface="Arial" panose="020B0604020202020204" pitchFamily="34" charset="0"/>
              </a:rPr>
              <a:t>خطوات في إيمان الرجل الأعمى</a:t>
            </a:r>
            <a:endParaRPr lang="en-US" altLang="en-US" dirty="0">
              <a:solidFill>
                <a:srgbClr val="FFFF99"/>
              </a:solidFill>
              <a:latin typeface="Arial" panose="020B0604020202020204" pitchFamily="34" charset="0"/>
              <a:cs typeface="Arial" panose="020B0604020202020204" pitchFamily="34" charset="0"/>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180901" y="1886643"/>
            <a:ext cx="4155743" cy="3776030"/>
          </a:xfrm>
        </p:spPr>
        <p:txBody>
          <a:bodyPr/>
          <a:lstStyle/>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الأعمى من قبل جيرانه (8-12)</a:t>
            </a:r>
            <a:endParaRPr lang="en-US" altLang="en-US" sz="2400" b="1" dirty="0">
              <a:solidFill>
                <a:schemeClr val="folHlink"/>
              </a:solidFill>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400" b="1" dirty="0">
              <a:solidFill>
                <a:schemeClr val="folHlink"/>
              </a:solidFill>
              <a:latin typeface="Arial" panose="020B0604020202020204" pitchFamily="34" charset="0"/>
              <a:cs typeface="Arial" panose="020B0604020202020204" pitchFamily="34" charset="0"/>
            </a:endParaRPr>
          </a:p>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الأعمى ووالدي</a:t>
            </a:r>
            <a:r>
              <a:rPr lang="ar-LB" altLang="en-US" sz="2400" b="1" dirty="0">
                <a:solidFill>
                  <a:schemeClr val="folHlink"/>
                </a:solidFill>
                <a:latin typeface="Arial" panose="020B0604020202020204" pitchFamily="34" charset="0"/>
                <a:cs typeface="Arial" panose="020B0604020202020204" pitchFamily="34" charset="0"/>
              </a:rPr>
              <a:t>ه</a:t>
            </a:r>
            <a:r>
              <a:rPr lang="ar-JO" altLang="en-US" sz="2400" b="1" dirty="0">
                <a:solidFill>
                  <a:schemeClr val="folHlink"/>
                </a:solidFill>
                <a:latin typeface="Arial" panose="020B0604020202020204" pitchFamily="34" charset="0"/>
                <a:cs typeface="Arial" panose="020B0604020202020204" pitchFamily="34" charset="0"/>
              </a:rPr>
              <a:t> من قبل الفريسيين (13-23)</a:t>
            </a:r>
            <a:endParaRPr lang="en-US" altLang="en-US" sz="2400" b="1" dirty="0">
              <a:solidFill>
                <a:schemeClr val="folHlink"/>
              </a:solidFill>
              <a:latin typeface="Arial" panose="020B0604020202020204" pitchFamily="34" charset="0"/>
              <a:cs typeface="Arial" panose="020B0604020202020204" pitchFamily="34" charset="0"/>
            </a:endParaRPr>
          </a:p>
          <a:p>
            <a:pPr eaLnBrk="1" hangingPunct="1">
              <a:buNone/>
            </a:pPr>
            <a:endParaRPr lang="en-US" altLang="en-US" sz="2400" b="1" dirty="0">
              <a:solidFill>
                <a:schemeClr val="folHlink"/>
              </a:solidFill>
              <a:latin typeface="Arial" panose="020B0604020202020204" pitchFamily="34" charset="0"/>
              <a:cs typeface="Arial" panose="020B0604020202020204" pitchFamily="34" charset="0"/>
            </a:endParaRPr>
          </a:p>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من قبل الفريسيين ثانية (24-34)</a:t>
            </a:r>
            <a:endParaRPr lang="en-US" altLang="en-US" sz="2400" b="1" dirty="0">
              <a:solidFill>
                <a:schemeClr val="folHlink"/>
              </a:solidFill>
              <a:latin typeface="Arial" panose="020B0604020202020204" pitchFamily="34" charset="0"/>
              <a:cs typeface="Arial" panose="020B0604020202020204" pitchFamily="34" charset="0"/>
            </a:endParaRP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596326" y="1941723"/>
            <a:ext cx="3584575" cy="3776030"/>
          </a:xfrm>
        </p:spPr>
        <p:txBody>
          <a:bodyPr/>
          <a:lstStyle/>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الرجل الذي يدعى يسوع (11)</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Clr>
                <a:schemeClr val="tx1"/>
              </a:buClr>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إنه نبي (17)</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Blip>
                <a:blip r:embed="rId3"/>
              </a:buBlip>
            </a:pPr>
            <a:r>
              <a:rPr lang="ar-JO" altLang="en-US" sz="2000" b="1" dirty="0">
                <a:solidFill>
                  <a:srgbClr val="FF0000"/>
                </a:solidFill>
                <a:latin typeface="Arial" panose="020B0604020202020204" pitchFamily="34" charset="0"/>
                <a:cs typeface="Arial" panose="020B0604020202020204" pitchFamily="34" charset="0"/>
              </a:rPr>
              <a:t>سواء كان خاطئاً أم لا أنا لا أعلم لكني أعلم شيئاً واحداً أنني كنت أعمى ولكن الآن أبصر (25)</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إن لم يكن هذا الرجل من الله لما استطاع أن يفعل شيئاً (33)</a:t>
            </a:r>
            <a:endParaRPr lang="en-US" altLang="en-US" sz="2000" b="1" dirty="0">
              <a:solidFill>
                <a:srgbClr val="FF0000"/>
              </a:solidFill>
              <a:latin typeface="Arial" panose="020B0604020202020204" pitchFamily="34" charset="0"/>
              <a:cs typeface="Arial" panose="020B0604020202020204" pitchFamily="34" charset="0"/>
            </a:endParaRP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algn="ctr" rtl="1" eaLnBrk="1" hangingPunct="1"/>
            <a:r>
              <a:rPr lang="ar-JO" altLang="en-US" sz="3800" b="1" dirty="0">
                <a:solidFill>
                  <a:srgbClr val="FFFF66"/>
                </a:solidFill>
                <a:latin typeface="Arial" panose="020B0604020202020204" pitchFamily="34" charset="0"/>
                <a:cs typeface="Arial" panose="020B0604020202020204" pitchFamily="34" charset="0"/>
              </a:rPr>
              <a:t>خطوات في عدم إيمان الفريسيين</a:t>
            </a:r>
            <a:endParaRPr lang="en-US" altLang="en-US" dirty="0">
              <a:latin typeface="Arial" panose="020B0604020202020204" pitchFamily="34" charset="0"/>
              <a:cs typeface="Arial" panose="020B0604020202020204" pitchFamily="34" charset="0"/>
            </a:endParaRPr>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6666CC"/>
                </a:solidFill>
                <a:effectLst/>
                <a:uLnTx/>
                <a:uFillTx/>
              </a:rPr>
              <a:t>هذا الرجل ليس من الله (17)</a:t>
            </a:r>
            <a:endParaRPr kumimoji="0" lang="en-US" altLang="en-US" sz="2400" b="1" i="0" u="none" strike="noStrike" kern="1200" cap="none" spc="0" normalizeH="0" baseline="0" noProof="0" dirty="0">
              <a:ln>
                <a:noFill/>
              </a:ln>
              <a:solidFill>
                <a:srgbClr val="6666CC"/>
              </a:solidFill>
              <a:effectLst/>
              <a:uLnTx/>
              <a:uFillTx/>
            </a:endParaRP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0000"/>
                </a:solidFill>
                <a:effectLst/>
                <a:uLnTx/>
                <a:uFillTx/>
              </a:rPr>
              <a:t>هذا الرجل خاطئ (25)</a:t>
            </a:r>
            <a:endParaRPr kumimoji="0" lang="en-US" altLang="en-US" sz="2400" b="1" i="0" u="none" strike="noStrike" kern="1200" cap="none" spc="0" normalizeH="0" baseline="0" noProof="0" dirty="0">
              <a:ln>
                <a:noFill/>
              </a:ln>
              <a:solidFill>
                <a:srgbClr val="FF0000"/>
              </a:solidFill>
              <a:effectLst/>
              <a:uLnTx/>
              <a:uFillTx/>
            </a:endParaRP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400" b="1" dirty="0">
                <a:solidFill>
                  <a:srgbClr val="000000"/>
                </a:solidFill>
              </a:rPr>
              <a:t>أنتم تلاميذه أما نحن فتلاميذ موسى (29)</a:t>
            </a:r>
            <a:endParaRPr kumimoji="0" lang="en-US" altLang="en-US" sz="2400" b="1" i="0" u="none" strike="noStrike" kern="1200" cap="none" spc="0" normalizeH="0" baseline="0" noProof="0" dirty="0">
              <a:ln>
                <a:noFill/>
              </a:ln>
              <a:solidFill>
                <a:srgbClr val="000000"/>
              </a:solidFill>
              <a:effectLst/>
              <a:uLnTx/>
              <a:uFillTx/>
            </a:endParaRP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400" b="1" dirty="0">
                <a:solidFill>
                  <a:srgbClr val="007301"/>
                </a:solidFill>
              </a:rPr>
              <a:t>أنت مولود بجملتك في الخطية وأنت تعلمنا (34)</a:t>
            </a:r>
            <a:endParaRPr kumimoji="0" lang="en-US" altLang="en-US" sz="2400" b="1" i="0" u="none" strike="noStrike" kern="1200" cap="none" spc="0" normalizeH="0" baseline="0" noProof="0" dirty="0">
              <a:ln>
                <a:noFill/>
              </a:ln>
              <a:solidFill>
                <a:srgbClr val="007301"/>
              </a:solidFill>
              <a:effectLst/>
              <a:uLnTx/>
              <a:uFillTx/>
            </a:endParaRP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algn="ctr" eaLnBrk="1" hangingPunct="1"/>
            <a:r>
              <a:rPr lang="ar-JO" altLang="en-US" dirty="0">
                <a:solidFill>
                  <a:srgbClr val="FFFF00"/>
                </a:solidFill>
                <a:latin typeface="Arial" panose="020B0604020202020204" pitchFamily="34" charset="0"/>
                <a:cs typeface="Arial" panose="020B0604020202020204" pitchFamily="34" charset="0"/>
              </a:rPr>
              <a:t>تباينات</a:t>
            </a:r>
            <a:endParaRPr lang="en-US" altLang="en-US" dirty="0">
              <a:solidFill>
                <a:srgbClr val="FFFF00"/>
              </a:solidFill>
              <a:latin typeface="Arial" panose="020B0604020202020204" pitchFamily="34" charset="0"/>
              <a:cs typeface="Arial" panose="020B0604020202020204" pitchFamily="34" charset="0"/>
            </a:endParaRP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rtl="1" eaLnBrk="1" hangingPunct="1">
              <a:buFont typeface="Wingdings" panose="05000000000000000000" pitchFamily="2" charset="2"/>
              <a:buNone/>
            </a:pPr>
            <a:r>
              <a:rPr lang="ar-JO" altLang="en-US" sz="2400" b="1" u="sng" dirty="0">
                <a:latin typeface="Arial" panose="020B0604020202020204" pitchFamily="34" charset="0"/>
                <a:cs typeface="Arial" panose="020B0604020202020204" pitchFamily="34" charset="0"/>
              </a:rPr>
              <a:t>الرجل الأعمى</a:t>
            </a:r>
            <a:endParaRPr lang="en-US" altLang="en-US" sz="2400" b="1" u="sng" dirty="0">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لم ير يسوع مطلقاً قبل شفاؤه</a:t>
            </a:r>
            <a:r>
              <a:rPr lang="en-US" altLang="en-US" sz="2400" b="1" dirty="0">
                <a:solidFill>
                  <a:srgbClr val="000099"/>
                </a:solidFill>
                <a:latin typeface="Arial" panose="020B0604020202020204" pitchFamily="34" charset="0"/>
                <a:cs typeface="Arial" panose="020B0604020202020204" pitchFamily="34" charset="0"/>
              </a:rPr>
              <a:t>  </a:t>
            </a: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يعرف القليل عن الناموس الموسوي</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متسول</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endParaRPr lang="ar-LB"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JO" altLang="en-US" sz="2400" b="1" dirty="0">
                <a:solidFill>
                  <a:srgbClr val="FF0000"/>
                </a:solidFill>
                <a:latin typeface="Arial" panose="020B0604020202020204" pitchFamily="34" charset="0"/>
                <a:cs typeface="Arial" panose="020B0604020202020204" pitchFamily="34" charset="0"/>
              </a:rPr>
              <a:t>استقبل الحق الروحي</a:t>
            </a:r>
            <a:endParaRPr lang="en-US"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LB" altLang="en-US" sz="2400" b="1" dirty="0">
                <a:solidFill>
                  <a:srgbClr val="FF0000"/>
                </a:solidFill>
                <a:latin typeface="Arial" panose="020B0604020202020204" pitchFamily="34" charset="0"/>
                <a:cs typeface="Arial" panose="020B0604020202020204" pitchFamily="34" charset="0"/>
              </a:rPr>
              <a:t>(</a:t>
            </a:r>
            <a:r>
              <a:rPr lang="ar-JO" altLang="en-US" sz="2400" b="1" dirty="0">
                <a:solidFill>
                  <a:srgbClr val="FF0000"/>
                </a:solidFill>
                <a:latin typeface="Arial" panose="020B0604020202020204" pitchFamily="34" charset="0"/>
                <a:cs typeface="Arial" panose="020B0604020202020204" pitchFamily="34" charset="0"/>
              </a:rPr>
              <a:t>البصر الروحي</a:t>
            </a:r>
            <a:r>
              <a:rPr lang="ar-LB" altLang="en-US" sz="2400" b="1" dirty="0">
                <a:solidFill>
                  <a:srgbClr val="FF0000"/>
                </a:solidFill>
                <a:latin typeface="Arial" panose="020B0604020202020204" pitchFamily="34" charset="0"/>
                <a:cs typeface="Arial" panose="020B0604020202020204" pitchFamily="34" charset="0"/>
              </a:rPr>
              <a:t>)</a:t>
            </a:r>
            <a:endParaRPr lang="en-US" altLang="en-US" sz="2400" b="1" dirty="0">
              <a:solidFill>
                <a:srgbClr val="FF0000"/>
              </a:solidFill>
              <a:latin typeface="Arial" panose="020B0604020202020204" pitchFamily="34" charset="0"/>
              <a:cs typeface="Arial" panose="020B0604020202020204" pitchFamily="34" charset="0"/>
            </a:endParaRP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rtl="1" eaLnBrk="1" hangingPunct="1">
              <a:buFont typeface="Wingdings" panose="05000000000000000000" pitchFamily="2" charset="2"/>
              <a:buNone/>
            </a:pPr>
            <a:r>
              <a:rPr lang="ar-JO" altLang="en-US" sz="2400" b="1" u="sng" dirty="0">
                <a:latin typeface="Arial" panose="020B0604020202020204" pitchFamily="34" charset="0"/>
                <a:cs typeface="Arial" panose="020B0604020202020204" pitchFamily="34" charset="0"/>
              </a:rPr>
              <a:t>الفريسيين</a:t>
            </a:r>
            <a:r>
              <a:rPr lang="en-US" altLang="en-US" sz="2400" b="1" u="sng" dirty="0">
                <a:latin typeface="Arial" panose="020B0604020202020204" pitchFamily="34" charset="0"/>
                <a:cs typeface="Arial" panose="020B0604020202020204" pitchFamily="34" charset="0"/>
              </a:rPr>
              <a:t> </a:t>
            </a: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شهدوا تعاليم ومعجزات يسوع</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ادعوا معرفة كلمة الله</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متدينين</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endParaRPr lang="ar-LB"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JO" altLang="en-US" sz="2400" b="1" dirty="0">
                <a:solidFill>
                  <a:srgbClr val="FF0000"/>
                </a:solidFill>
                <a:latin typeface="Arial" panose="020B0604020202020204" pitchFamily="34" charset="0"/>
                <a:cs typeface="Arial" panose="020B0604020202020204" pitchFamily="34" charset="0"/>
              </a:rPr>
              <a:t>رفضوا الحق الروحي</a:t>
            </a:r>
            <a:endParaRPr lang="en-US"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LB" altLang="en-US" sz="2400" b="1" dirty="0">
                <a:solidFill>
                  <a:srgbClr val="FF0000"/>
                </a:solidFill>
                <a:latin typeface="Arial" panose="020B0604020202020204" pitchFamily="34" charset="0"/>
                <a:cs typeface="Arial" panose="020B0604020202020204" pitchFamily="34" charset="0"/>
              </a:rPr>
              <a:t>(</a:t>
            </a:r>
            <a:r>
              <a:rPr lang="ar-JO" altLang="en-US" sz="2400" b="1" dirty="0">
                <a:solidFill>
                  <a:srgbClr val="FF0000"/>
                </a:solidFill>
                <a:latin typeface="Arial" panose="020B0604020202020204" pitchFamily="34" charset="0"/>
                <a:cs typeface="Arial" panose="020B0604020202020204" pitchFamily="34" charset="0"/>
              </a:rPr>
              <a:t>العمى الروحي</a:t>
            </a:r>
            <a:r>
              <a:rPr lang="ar-LB" altLang="en-US" sz="2400" b="1" dirty="0">
                <a:solidFill>
                  <a:srgbClr val="FF0000"/>
                </a:solidFill>
                <a:latin typeface="Arial" panose="020B0604020202020204" pitchFamily="34" charset="0"/>
                <a:cs typeface="Arial" panose="020B0604020202020204" pitchFamily="34" charset="0"/>
              </a:rPr>
              <a:t>)</a:t>
            </a:r>
            <a:endParaRPr lang="en-US" altLang="en-US" sz="2400" b="1" dirty="0">
              <a:solidFill>
                <a:srgbClr val="FF0000"/>
              </a:solidFill>
              <a:latin typeface="Arial" panose="020B0604020202020204" pitchFamily="34" charset="0"/>
              <a:cs typeface="Arial" panose="020B0604020202020204" pitchFamily="34" charset="0"/>
            </a:endParaRP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286500" y="3429000"/>
            <a:ext cx="609600" cy="712424"/>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4543" y="35814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6">
            <a:extLst>
              <a:ext uri="{FF2B5EF4-FFF2-40B4-BE49-F238E27FC236}">
                <a16:creationId xmlns:a16="http://schemas.microsoft.com/office/drawing/2014/main" id="{4EA85B26-7016-9027-3DF3-97AF97B1F2AA}"/>
              </a:ext>
            </a:extLst>
          </p:cNvPr>
          <p:cNvSpPr>
            <a:spLocks noChangeArrowheads="1"/>
          </p:cNvSpPr>
          <p:nvPr/>
        </p:nvSpPr>
        <p:spPr bwMode="auto">
          <a:xfrm>
            <a:off x="2324100" y="3438181"/>
            <a:ext cx="609600" cy="712424"/>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nodeType="clickEffect">
                                  <p:stCondLst>
                                    <p:cond delay="0"/>
                                  </p:stCondLst>
                                  <p:childTnLst>
                                    <p:set>
                                      <p:cBhvr>
                                        <p:cTn id="38" dur="1" fill="hold">
                                          <p:stCondLst>
                                            <p:cond delay="0"/>
                                          </p:stCondLst>
                                        </p:cTn>
                                        <p:tgtEl>
                                          <p:spTgt spid="75780">
                                            <p:txEl>
                                              <p:pRg st="6" end="6"/>
                                            </p:txEl>
                                          </p:spTgt>
                                        </p:tgtEl>
                                        <p:attrNameLst>
                                          <p:attrName>style.visibility</p:attrName>
                                        </p:attrNameLst>
                                      </p:cBhvr>
                                      <p:to>
                                        <p:strVal val="visible"/>
                                      </p:to>
                                    </p:set>
                                    <p:anim to="" calcmode="lin" valueType="num">
                                      <p:cBhvr>
                                        <p:cTn id="39" dur="1" fill="hold"/>
                                        <p:tgtEl>
                                          <p:spTgt spid="75780">
                                            <p:txEl>
                                              <p:pRg st="6" end="6"/>
                                            </p:txEl>
                                          </p:spTgt>
                                        </p:tgtEl>
                                        <p:attrNameLst>
                                          <p:attrName/>
                                        </p:attrNameLst>
                                      </p:cBhvr>
                                    </p:anim>
                                  </p:childTnLst>
                                </p:cTn>
                              </p:par>
                              <p:par>
                                <p:cTn id="40" presetID="24" presetClass="entr" presetSubtype="0" fill="hold" nodeType="withEffect">
                                  <p:stCondLst>
                                    <p:cond delay="0"/>
                                  </p:stCondLst>
                                  <p:childTnLst>
                                    <p:set>
                                      <p:cBhvr>
                                        <p:cTn id="41" dur="1" fill="hold">
                                          <p:stCondLst>
                                            <p:cond delay="0"/>
                                          </p:stCondLst>
                                        </p:cTn>
                                        <p:tgtEl>
                                          <p:spTgt spid="75780">
                                            <p:txEl>
                                              <p:pRg st="7" end="7"/>
                                            </p:txEl>
                                          </p:spTgt>
                                        </p:tgtEl>
                                        <p:attrNameLst>
                                          <p:attrName>style.visibility</p:attrName>
                                        </p:attrNameLst>
                                      </p:cBhvr>
                                      <p:to>
                                        <p:strVal val="visible"/>
                                      </p:to>
                                    </p:set>
                                    <p:anim to="" calcmode="lin" valueType="num">
                                      <p:cBhvr>
                                        <p:cTn id="42" dur="1" fill="hold"/>
                                        <p:tgtEl>
                                          <p:spTgt spid="75780">
                                            <p:txEl>
                                              <p:pRg st="7" end="7"/>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5782"/>
                                        </p:tgtEl>
                                        <p:attrNameLst>
                                          <p:attrName>style.visibility</p:attrName>
                                        </p:attrNameLst>
                                      </p:cBhvr>
                                      <p:to>
                                        <p:strVal val="visible"/>
                                      </p:to>
                                    </p:set>
                                    <p:anim to="" calcmode="lin" valueType="num">
                                      <p:cBhvr>
                                        <p:cTn id="47" dur="1" fill="hold"/>
                                        <p:tgtEl>
                                          <p:spTgt spid="75782"/>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12" fill="hold" nodeType="clickEffect">
                                  <p:stCondLst>
                                    <p:cond delay="0"/>
                                  </p:stCondLst>
                                  <p:childTnLst>
                                    <p:set>
                                      <p:cBhvr>
                                        <p:cTn id="51" dur="1" fill="hold">
                                          <p:stCondLst>
                                            <p:cond delay="0"/>
                                          </p:stCondLst>
                                        </p:cTn>
                                        <p:tgtEl>
                                          <p:spTgt spid="75781">
                                            <p:txEl>
                                              <p:pRg st="6" end="6"/>
                                            </p:txEl>
                                          </p:spTgt>
                                        </p:tgtEl>
                                        <p:attrNameLst>
                                          <p:attrName>style.visibility</p:attrName>
                                        </p:attrNameLst>
                                      </p:cBhvr>
                                      <p:to>
                                        <p:strVal val="visible"/>
                                      </p:to>
                                    </p:set>
                                    <p:animEffect transition="in" filter="strips(downLeft)">
                                      <p:cBhvr>
                                        <p:cTn id="52" dur="500"/>
                                        <p:tgtEl>
                                          <p:spTgt spid="75781">
                                            <p:txEl>
                                              <p:pRg st="6" end="6"/>
                                            </p:txEl>
                                          </p:spTgt>
                                        </p:tgtEl>
                                      </p:cBhvr>
                                    </p:animEffect>
                                  </p:childTnLst>
                                </p:cTn>
                              </p:par>
                              <p:par>
                                <p:cTn id="53" presetID="18" presetClass="entr" presetSubtype="12" fill="hold" nodeType="withEffect">
                                  <p:stCondLst>
                                    <p:cond delay="0"/>
                                  </p:stCondLst>
                                  <p:childTnLst>
                                    <p:set>
                                      <p:cBhvr>
                                        <p:cTn id="54" dur="1" fill="hold">
                                          <p:stCondLst>
                                            <p:cond delay="0"/>
                                          </p:stCondLst>
                                        </p:cTn>
                                        <p:tgtEl>
                                          <p:spTgt spid="75781">
                                            <p:txEl>
                                              <p:pRg st="7" end="7"/>
                                            </p:txEl>
                                          </p:spTgt>
                                        </p:tgtEl>
                                        <p:attrNameLst>
                                          <p:attrName>style.visibility</p:attrName>
                                        </p:attrNameLst>
                                      </p:cBhvr>
                                      <p:to>
                                        <p:strVal val="visible"/>
                                      </p:to>
                                    </p:set>
                                    <p:animEffect transition="in" filter="strips(downLeft)">
                                      <p:cBhvr>
                                        <p:cTn id="55" dur="500"/>
                                        <p:tgtEl>
                                          <p:spTgt spid="75781">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4"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to="" calcmode="lin" valueType="num">
                                      <p:cBhvr>
                                        <p:cTn id="60"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algn="ctr" eaLnBrk="1" hangingPunct="1"/>
            <a:r>
              <a:rPr lang="ar-JO" altLang="en-US" dirty="0">
                <a:solidFill>
                  <a:srgbClr val="FFFF66"/>
                </a:solidFill>
                <a:latin typeface="Arial" panose="020B0604020202020204" pitchFamily="34" charset="0"/>
                <a:cs typeface="Arial" panose="020B0604020202020204" pitchFamily="34" charset="0"/>
              </a:rPr>
              <a:t>ما الذي سبب العمى؟</a:t>
            </a:r>
            <a:endParaRPr lang="en-US" altLang="en-US" dirty="0">
              <a:solidFill>
                <a:srgbClr val="FFFF66"/>
              </a:solidFill>
              <a:latin typeface="Arial" panose="020B0604020202020204" pitchFamily="34" charset="0"/>
              <a:cs typeface="Arial" panose="020B0604020202020204" pitchFamily="34" charset="0"/>
            </a:endParaRP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a:xfrm>
            <a:off x="495759" y="1883884"/>
            <a:ext cx="8185532" cy="4135916"/>
          </a:xfrm>
        </p:spPr>
        <p:txBody>
          <a:bodyPr/>
          <a:lstStyle/>
          <a:p>
            <a:pPr algn="r" rtl="1" eaLnBrk="1" hangingPunct="1">
              <a:lnSpc>
                <a:spcPct val="80000"/>
              </a:lnSpc>
            </a:pPr>
            <a:r>
              <a:rPr lang="ar-JO" altLang="en-US" sz="2700" dirty="0">
                <a:solidFill>
                  <a:srgbClr val="FF0000"/>
                </a:solidFill>
                <a:latin typeface="Arial" panose="020B0604020202020204" pitchFamily="34" charset="0"/>
                <a:cs typeface="Arial" panose="020B0604020202020204" pitchFamily="34" charset="0"/>
              </a:rPr>
              <a:t>قَالَ أَبَوَاهُ هذَا لأَنَّهُمَا كَانَا يَخَافَانِ مِنَ الْيَهُودِ، لأَنَّ الْيَهُودَ كَانُوا قَدْ تَعَاهَدُوا أَنَّهُ إِنِ اعْتَرَفَ أَحَدٌ بِأَنَّهُ الْمَسِيحُ يُخْرَجُ مِنَ الْمَجْمَعِ</a:t>
            </a:r>
            <a:r>
              <a:rPr lang="ar-LB" altLang="en-US" sz="2700" dirty="0">
                <a:solidFill>
                  <a:srgbClr val="FF0000"/>
                </a:solidFill>
                <a:latin typeface="Arial" panose="020B0604020202020204" pitchFamily="34" charset="0"/>
                <a:cs typeface="Arial" panose="020B0604020202020204" pitchFamily="34" charset="0"/>
              </a:rPr>
              <a:t> </a:t>
            </a:r>
            <a:r>
              <a:rPr lang="ar-JO" altLang="en-US" sz="2700" dirty="0">
                <a:solidFill>
                  <a:srgbClr val="FF0000"/>
                </a:solidFill>
                <a:latin typeface="Arial" panose="020B0604020202020204" pitchFamily="34" charset="0"/>
                <a:cs typeface="Arial" panose="020B0604020202020204" pitchFamily="34" charset="0"/>
              </a:rPr>
              <a:t>(</a:t>
            </a:r>
            <a:r>
              <a:rPr lang="ar-LB" altLang="en-US" sz="2700" dirty="0">
                <a:solidFill>
                  <a:srgbClr val="FF0000"/>
                </a:solidFill>
                <a:latin typeface="Arial" panose="020B0604020202020204" pitchFamily="34" charset="0"/>
                <a:cs typeface="Arial" panose="020B0604020202020204" pitchFamily="34" charset="0"/>
              </a:rPr>
              <a:t>يو 9: </a:t>
            </a:r>
            <a:r>
              <a:rPr lang="ar-JO" altLang="en-US" sz="2700" dirty="0">
                <a:solidFill>
                  <a:srgbClr val="FF0000"/>
                </a:solidFill>
                <a:latin typeface="Arial" panose="020B0604020202020204" pitchFamily="34" charset="0"/>
                <a:cs typeface="Arial" panose="020B0604020202020204" pitchFamily="34" charset="0"/>
              </a:rPr>
              <a:t>22)</a:t>
            </a:r>
            <a:endParaRPr lang="en-US" altLang="en-US" sz="2700" dirty="0">
              <a:solidFill>
                <a:srgbClr val="FF0000"/>
              </a:solidFill>
              <a:latin typeface="Arial" panose="020B0604020202020204" pitchFamily="34" charset="0"/>
              <a:cs typeface="Arial" panose="020B0604020202020204" pitchFamily="34" charset="0"/>
            </a:endParaRPr>
          </a:p>
          <a:p>
            <a:pPr eaLnBrk="1" hangingPunct="1">
              <a:lnSpc>
                <a:spcPct val="80000"/>
              </a:lnSpc>
            </a:pPr>
            <a:endParaRPr lang="en-US" altLang="en-US" sz="2700" dirty="0">
              <a:solidFill>
                <a:srgbClr val="FF0000"/>
              </a:solidFill>
              <a:latin typeface="Arial" panose="020B0604020202020204" pitchFamily="34" charset="0"/>
              <a:cs typeface="Arial" panose="020B0604020202020204" pitchFamily="34" charset="0"/>
            </a:endParaRPr>
          </a:p>
          <a:p>
            <a:pPr algn="r" rtl="1" eaLnBrk="1" hangingPunct="1">
              <a:lnSpc>
                <a:spcPct val="80000"/>
              </a:lnSpc>
            </a:pPr>
            <a:r>
              <a:rPr lang="ar-JO" altLang="en-US" sz="2700" dirty="0">
                <a:solidFill>
                  <a:srgbClr val="FF0000"/>
                </a:solidFill>
                <a:latin typeface="Arial" panose="020B0604020202020204" pitchFamily="34" charset="0"/>
                <a:cs typeface="Arial" panose="020B0604020202020204" pitchFamily="34" charset="0"/>
              </a:rPr>
              <a:t> إِنْ تَرَكْنَاهُ هكَذَا يُؤْمِنُ الْجَمِيعُ بِهِ، فَيَأْتِي الرُّومَانِيُّونَ وَيَأْخُذُونَ مَوْضِعَنَا وَأُمَّتَنَا</a:t>
            </a:r>
            <a:r>
              <a:rPr lang="ar-LB" altLang="en-US" sz="2700" dirty="0">
                <a:solidFill>
                  <a:srgbClr val="FF0000"/>
                </a:solidFill>
                <a:latin typeface="Arial" panose="020B0604020202020204" pitchFamily="34" charset="0"/>
                <a:cs typeface="Arial" panose="020B0604020202020204" pitchFamily="34" charset="0"/>
              </a:rPr>
              <a:t> </a:t>
            </a:r>
            <a:r>
              <a:rPr lang="ar-JO" altLang="en-US" sz="2700" dirty="0">
                <a:solidFill>
                  <a:srgbClr val="FF0000"/>
                </a:solidFill>
                <a:latin typeface="Arial" panose="020B0604020202020204" pitchFamily="34" charset="0"/>
                <a:cs typeface="Arial" panose="020B0604020202020204" pitchFamily="34" charset="0"/>
              </a:rPr>
              <a:t>(يو 11: 48)</a:t>
            </a:r>
            <a:endParaRPr lang="en-US" altLang="en-US" sz="2700" dirty="0">
              <a:solidFill>
                <a:srgbClr val="FF0000"/>
              </a:solidFill>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endParaRPr lang="en-US" altLang="en-US" sz="2700" dirty="0">
              <a:solidFill>
                <a:srgbClr val="FF0000"/>
              </a:solidFill>
              <a:latin typeface="Arial" panose="020B0604020202020204" pitchFamily="34" charset="0"/>
              <a:cs typeface="Arial" panose="020B0604020202020204" pitchFamily="34" charset="0"/>
            </a:endParaRPr>
          </a:p>
          <a:p>
            <a:pPr algn="ctr" eaLnBrk="1" hangingPunct="1">
              <a:lnSpc>
                <a:spcPct val="80000"/>
              </a:lnSpc>
              <a:buFont typeface="Wingdings" panose="05000000000000000000" pitchFamily="2" charset="2"/>
              <a:buNone/>
            </a:pPr>
            <a:r>
              <a:rPr lang="en-US" altLang="en-US" sz="2700" dirty="0">
                <a:solidFill>
                  <a:srgbClr val="FF0000"/>
                </a:solidFill>
                <a:latin typeface="Arial" panose="020B0604020202020204" pitchFamily="34" charset="0"/>
                <a:cs typeface="Arial" panose="020B0604020202020204" pitchFamily="34" charset="0"/>
              </a:rPr>
              <a:t>  	</a:t>
            </a:r>
            <a:r>
              <a:rPr lang="ar-JO" altLang="en-US" sz="2700" dirty="0">
                <a:solidFill>
                  <a:srgbClr val="000099"/>
                </a:solidFill>
                <a:latin typeface="Arial" panose="020B0604020202020204" pitchFamily="34" charset="0"/>
                <a:cs typeface="Arial" panose="020B0604020202020204" pitchFamily="34" charset="0"/>
              </a:rPr>
              <a:t>السمعة، الكبرياء والثروة</a:t>
            </a:r>
            <a:br>
              <a:rPr lang="en-US" altLang="en-US" sz="2700" dirty="0">
                <a:solidFill>
                  <a:srgbClr val="000099"/>
                </a:solidFill>
                <a:latin typeface="Arial" panose="020B0604020202020204" pitchFamily="34" charset="0"/>
                <a:cs typeface="Arial" panose="020B0604020202020204" pitchFamily="34" charset="0"/>
              </a:rPr>
            </a:br>
            <a:r>
              <a:rPr lang="ar-JO" altLang="en-US" sz="2700" dirty="0">
                <a:solidFill>
                  <a:srgbClr val="000099"/>
                </a:solidFill>
                <a:latin typeface="Arial" panose="020B0604020202020204" pitchFamily="34" charset="0"/>
                <a:cs typeface="Arial" panose="020B0604020202020204" pitchFamily="34" charset="0"/>
              </a:rPr>
              <a:t>سببت عماهم الروحي</a:t>
            </a:r>
            <a:endParaRPr lang="en-US" altLang="en-US" sz="2700"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algn="ctr" eaLnBrk="1" hangingPunct="1"/>
            <a:r>
              <a:rPr lang="ar-JO" altLang="en-US" dirty="0">
                <a:solidFill>
                  <a:srgbClr val="FFFF00"/>
                </a:solidFill>
                <a:latin typeface="Arial" panose="020B0604020202020204" pitchFamily="34" charset="0"/>
                <a:cs typeface="Arial" panose="020B0604020202020204" pitchFamily="34" charset="0"/>
              </a:rPr>
              <a:t>عاش الفريسيون في الظلمة</a:t>
            </a:r>
            <a:endParaRPr lang="en-US" altLang="en-US" dirty="0">
              <a:solidFill>
                <a:srgbClr val="FFFF00"/>
              </a:solidFill>
              <a:latin typeface="Arial" panose="020B0604020202020204" pitchFamily="34" charset="0"/>
              <a:cs typeface="Arial" panose="020B0604020202020204" pitchFamily="34" charset="0"/>
            </a:endParaRP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rtl="1" eaLnBrk="1" hangingPunct="1">
              <a:buFont typeface="Wingdings" panose="05000000000000000000" pitchFamily="2" charset="2"/>
              <a:buNone/>
            </a:pPr>
            <a:endParaRPr lang="en-US" altLang="en-US" sz="2400"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b="1" dirty="0">
                <a:solidFill>
                  <a:srgbClr val="FF0000"/>
                </a:solidFill>
                <a:latin typeface="Arial" panose="020B0604020202020204" pitchFamily="34" charset="0"/>
                <a:cs typeface="Arial" panose="020B0604020202020204" pitchFamily="34" charset="0"/>
              </a:rPr>
              <a:t> إِلَى خَاصَّتِهِ جَاءَ، وَخَاصَّتُهُ لَمْ تَقْبَلْه</a:t>
            </a:r>
            <a:r>
              <a:rPr lang="en-US" altLang="en-US" sz="2400" b="1" dirty="0">
                <a:solidFill>
                  <a:srgbClr val="FF0000"/>
                </a:solidFill>
                <a:latin typeface="Arial" panose="020B0604020202020204" pitchFamily="34" charset="0"/>
                <a:cs typeface="Arial" panose="020B0604020202020204" pitchFamily="34" charset="0"/>
              </a:rPr>
              <a:t> </a:t>
            </a:r>
            <a:endParaRPr lang="ar-LB" altLang="en-US" sz="2400"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sz="2400" b="1" dirty="0">
                <a:solidFill>
                  <a:srgbClr val="000099"/>
                </a:solidFill>
                <a:latin typeface="Arial" panose="020B0604020202020204" pitchFamily="34" charset="0"/>
                <a:cs typeface="Arial" panose="020B0604020202020204" pitchFamily="34" charset="0"/>
              </a:rPr>
              <a:t>يوحنا 1: 11</a:t>
            </a: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None/>
            </a:pPr>
            <a:r>
              <a:rPr lang="ar-JO" altLang="en-US" b="1" dirty="0">
                <a:solidFill>
                  <a:srgbClr val="FF0000"/>
                </a:solidFill>
                <a:latin typeface="Arial" panose="020B0604020202020204" pitchFamily="34" charset="0"/>
                <a:cs typeface="Arial" panose="020B0604020202020204" pitchFamily="34" charset="0"/>
              </a:rPr>
              <a:t>لأَنَّ كُلَّ مَنْ يَعْمَلُ </a:t>
            </a:r>
            <a:r>
              <a:rPr lang="ar-JO" altLang="en-US" b="1" dirty="0" err="1">
                <a:solidFill>
                  <a:srgbClr val="FF0000"/>
                </a:solidFill>
                <a:latin typeface="Arial" panose="020B0604020202020204" pitchFamily="34" charset="0"/>
                <a:cs typeface="Arial" panose="020B0604020202020204" pitchFamily="34" charset="0"/>
              </a:rPr>
              <a:t>السَّيِّآتِ</a:t>
            </a:r>
            <a:r>
              <a:rPr lang="ar-JO" altLang="en-US" b="1" dirty="0">
                <a:solidFill>
                  <a:srgbClr val="FF0000"/>
                </a:solidFill>
                <a:latin typeface="Arial" panose="020B0604020202020204" pitchFamily="34" charset="0"/>
                <a:cs typeface="Arial" panose="020B0604020202020204" pitchFamily="34" charset="0"/>
              </a:rPr>
              <a:t> يُبْغِضُ النُّورَ، وَلاَ يَأْتِي إِلَى النُّورِ </a:t>
            </a:r>
            <a:endParaRPr lang="ar-LB" altLang="en-US"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b="1" dirty="0">
                <a:solidFill>
                  <a:srgbClr val="FF0000"/>
                </a:solidFill>
                <a:latin typeface="Arial" panose="020B0604020202020204" pitchFamily="34" charset="0"/>
                <a:cs typeface="Arial" panose="020B0604020202020204" pitchFamily="34" charset="0"/>
              </a:rPr>
              <a:t>لِئَلاَّ تُوَبَّخَ أَعْمَالُهُ</a:t>
            </a:r>
            <a:endParaRPr lang="ar-LB" altLang="en-US"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sz="2400" b="1" dirty="0">
                <a:solidFill>
                  <a:srgbClr val="000099"/>
                </a:solidFill>
                <a:latin typeface="Arial" panose="020B0604020202020204" pitchFamily="34" charset="0"/>
                <a:cs typeface="Arial" panose="020B0604020202020204" pitchFamily="34" charset="0"/>
              </a:rPr>
              <a:t>يوحنا 3: 20</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62467">
                                            <p:txEl>
                                              <p:pRg st="4" end="4"/>
                                            </p:txEl>
                                          </p:spTgt>
                                        </p:tgtEl>
                                        <p:attrNameLst>
                                          <p:attrName>style.visibility</p:attrName>
                                        </p:attrNameLst>
                                      </p:cBhvr>
                                      <p:to>
                                        <p:strVal val="visible"/>
                                      </p:to>
                                    </p:set>
                                    <p:animEffect transition="in" filter="strips(downLeft)">
                                      <p:cBhvr>
                                        <p:cTn id="13" dur="500"/>
                                        <p:tgtEl>
                                          <p:spTgt spid="62467">
                                            <p:txEl>
                                              <p:pRg st="4" end="4"/>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62467">
                                            <p:txEl>
                                              <p:pRg st="5" end="5"/>
                                            </p:txEl>
                                          </p:spTgt>
                                        </p:tgtEl>
                                        <p:attrNameLst>
                                          <p:attrName>style.visibility</p:attrName>
                                        </p:attrNameLst>
                                      </p:cBhvr>
                                      <p:to>
                                        <p:strVal val="visible"/>
                                      </p:to>
                                    </p:set>
                                    <p:animEffect transition="in" filter="strips(downLeft)">
                                      <p:cBhvr>
                                        <p:cTn id="16" dur="500"/>
                                        <p:tgtEl>
                                          <p:spTgt spid="62467">
                                            <p:txEl>
                                              <p:pRg st="5" end="5"/>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62467">
                                            <p:txEl>
                                              <p:pRg st="6" end="6"/>
                                            </p:txEl>
                                          </p:spTgt>
                                        </p:tgtEl>
                                        <p:attrNameLst>
                                          <p:attrName>style.visibility</p:attrName>
                                        </p:attrNameLst>
                                      </p:cBhvr>
                                      <p:to>
                                        <p:strVal val="visible"/>
                                      </p:to>
                                    </p:set>
                                    <p:animEffect transition="in" filter="strips(downLeft)">
                                      <p:cBhvr>
                                        <p:cTn id="19" dur="500"/>
                                        <p:tgtEl>
                                          <p:spTgt spid="624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rtl="1" eaLnBrk="1" hangingPunct="1">
              <a:defRPr/>
            </a:pPr>
            <a:r>
              <a:rPr lang="ar-JO" dirty="0">
                <a:solidFill>
                  <a:srgbClr val="FFFF00"/>
                </a:solidFill>
                <a:latin typeface="Arial" panose="020B0604020202020204" pitchFamily="34" charset="0"/>
                <a:cs typeface="Arial" panose="020B0604020202020204" pitchFamily="34" charset="0"/>
              </a:rPr>
              <a:t>لماذا كانوا عمياناً؟</a:t>
            </a:r>
            <a:endParaRPr lang="en-US" dirty="0">
              <a:solidFill>
                <a:srgbClr val="FFFF00"/>
              </a:solidFill>
              <a:latin typeface="Arial" panose="020B0604020202020204" pitchFamily="34" charset="0"/>
              <a:cs typeface="Arial" panose="020B0604020202020204" pitchFamily="34" charset="0"/>
            </a:endParaRP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a:xfrm>
            <a:off x="457200" y="2203372"/>
            <a:ext cx="8229600" cy="3892627"/>
          </a:xfrm>
        </p:spPr>
        <p:txBody>
          <a:bodyPr/>
          <a:lstStyle/>
          <a:p>
            <a:pPr algn="ctr" rtl="1" eaLnBrk="1" hangingPunct="1">
              <a:buFont typeface="Wingdings" charset="2"/>
              <a:buNone/>
              <a:defRPr/>
            </a:pPr>
            <a:r>
              <a:rPr lang="ar-JO" sz="4400" b="1" dirty="0">
                <a:latin typeface="Arial" panose="020B0604020202020204" pitchFamily="34" charset="0"/>
                <a:cs typeface="Arial" panose="020B0604020202020204" pitchFamily="34" charset="0"/>
              </a:rPr>
              <a:t>كان الفريسيون عميان روحياً لأنهم رفضوا شهادة الرجل الأعمى وألوهية المسيح</a:t>
            </a:r>
            <a:br>
              <a:rPr lang="en-US" sz="4400" b="1" dirty="0">
                <a:latin typeface="Arial" panose="020B0604020202020204" pitchFamily="34" charset="0"/>
                <a:cs typeface="Arial" panose="020B0604020202020204" pitchFamily="34" charset="0"/>
              </a:rPr>
            </a:b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ar-JO" sz="4400" dirty="0">
                <a:solidFill>
                  <a:srgbClr val="000000"/>
                </a:solidFill>
                <a:latin typeface="Arial" panose="020B0604020202020204" pitchFamily="34" charset="0"/>
                <a:ea typeface="+mj-ea"/>
                <a:cs typeface="Arial" panose="020B0604020202020204" pitchFamily="34" charset="0"/>
              </a:rPr>
              <a:t>موضوعنا اليوم</a:t>
            </a:r>
            <a:endParaRPr lang="en-US" sz="4400" dirty="0">
              <a:solidFill>
                <a:srgbClr val="000000"/>
              </a:solidFill>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lvl="0" algn="ctr" defTabSz="914400" fontAlgn="base">
              <a:spcBef>
                <a:spcPct val="0"/>
              </a:spcBef>
              <a:spcAft>
                <a:spcPct val="0"/>
              </a:spcAft>
              <a:defRPr/>
            </a:pP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a:t>
            </a:r>
            <a:r>
              <a:rPr lang="ar-JO" sz="5400" b="1" kern="0"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منقسمة</a:t>
            </a: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 بخصوص المسيح؟</a:t>
            </a:r>
            <a:endParaRPr lang="en-US"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3 أسباب</a:t>
            </a:r>
            <a:endParaRPr kumimoji="0" lang="en-US" sz="5400" b="1"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النتيجة</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endParaRP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a:t>
            </a:r>
            <a:r>
              <a:rPr lang="ar-JO" sz="3600" kern="10" noProof="0" dirty="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cs typeface="Arial" panose="020B0604020202020204" pitchFamily="34" charset="0"/>
              </a:rPr>
              <a:t>35-41</a:t>
            </a:r>
            <a:r>
              <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a:t>
            </a:r>
          </a:p>
        </p:txBody>
      </p:sp>
    </p:spTree>
    <p:extLst>
      <p:ext uri="{BB962C8B-B14F-4D97-AF65-F5344CB8AC3E}">
        <p14:creationId xmlns:p14="http://schemas.microsoft.com/office/powerpoint/2010/main" val="139189656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النتيجة للرجل الأعمى </a:t>
            </a:r>
            <a:r>
              <a:rPr lang="ar-JO" sz="2800" dirty="0">
                <a:latin typeface="Arial" panose="020B0604020202020204" pitchFamily="34" charset="0"/>
                <a:cs typeface="Arial" panose="020B0604020202020204" pitchFamily="34" charset="0"/>
              </a:rPr>
              <a:t>(35-38)</a:t>
            </a:r>
            <a:endParaRPr lang="en-US" sz="2800" dirty="0">
              <a:latin typeface="Arial" panose="020B0604020202020204" pitchFamily="34" charset="0"/>
              <a:cs typeface="Arial" panose="020B0604020202020204" pitchFamily="34" charset="0"/>
            </a:endParaRP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916934"/>
            <a:ext cx="8534400" cy="4712465"/>
          </a:xfrm>
        </p:spPr>
        <p:txBody>
          <a:bodyPr/>
          <a:lstStyle/>
          <a:p>
            <a:pPr algn="r" rtl="1" eaLnBrk="1" hangingPunct="1"/>
            <a:r>
              <a:rPr lang="ar-JO" altLang="en-US" dirty="0">
                <a:solidFill>
                  <a:srgbClr val="FFFF00"/>
                </a:solidFill>
                <a:latin typeface="Arial" panose="020B0604020202020204" pitchFamily="34" charset="0"/>
                <a:cs typeface="Arial" panose="020B0604020202020204" pitchFamily="34" charset="0"/>
              </a:rPr>
              <a:t>استطاع الرجل الأعمى أن يرى ملكوت الله لأنه صار مولوداً ثانية</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r>
              <a:rPr lang="en-US" altLang="en-US" dirty="0">
                <a:solidFill>
                  <a:srgbClr val="FFFF00"/>
                </a:solidFill>
                <a:latin typeface="Arial" panose="020B0604020202020204" pitchFamily="34" charset="0"/>
                <a:cs typeface="Arial" panose="020B0604020202020204" pitchFamily="34" charset="0"/>
              </a:rPr>
              <a:t> </a:t>
            </a:r>
          </a:p>
          <a:p>
            <a:pPr algn="r" rtl="1" eaLnBrk="1" hangingPunct="1"/>
            <a:r>
              <a:rPr lang="ar-JO" altLang="en-US" dirty="0">
                <a:solidFill>
                  <a:srgbClr val="FFFF00"/>
                </a:solidFill>
                <a:latin typeface="Arial" panose="020B0604020202020204" pitchFamily="34" charset="0"/>
                <a:cs typeface="Arial" panose="020B0604020202020204" pitchFamily="34" charset="0"/>
              </a:rPr>
              <a:t>صار المتسول الأعمى ابناً لله</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endParaRPr lang="en-US" altLang="en-US" dirty="0">
              <a:solidFill>
                <a:srgbClr val="FFFF00"/>
              </a:solidFill>
              <a:latin typeface="Arial" panose="020B0604020202020204" pitchFamily="34" charset="0"/>
              <a:cs typeface="Arial" panose="020B0604020202020204" pitchFamily="34" charset="0"/>
            </a:endParaRPr>
          </a:p>
          <a:p>
            <a:pPr algn="r" rtl="1" eaLnBrk="1" hangingPunct="1"/>
            <a:r>
              <a:rPr lang="ar-JO" altLang="en-US" dirty="0">
                <a:solidFill>
                  <a:srgbClr val="FFFF00"/>
                </a:solidFill>
                <a:latin typeface="Arial" panose="020B0604020202020204" pitchFamily="34" charset="0"/>
                <a:cs typeface="Arial" panose="020B0604020202020204" pitchFamily="34" charset="0"/>
              </a:rPr>
              <a:t>عبد الرجل الأعمى ابن الله</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endParaRPr lang="en-US" altLang="en-US" dirty="0">
              <a:solidFill>
                <a:srgbClr val="FFFF00"/>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النتيجة بالنسبة للفريسيين </a:t>
            </a:r>
            <a:r>
              <a:rPr lang="ar-JO" sz="2800" dirty="0">
                <a:latin typeface="Arial" panose="020B0604020202020204" pitchFamily="34" charset="0"/>
                <a:cs typeface="Arial" panose="020B0604020202020204" pitchFamily="34" charset="0"/>
              </a:rPr>
              <a:t>(39-41)</a:t>
            </a:r>
            <a:endParaRPr lang="en-US" sz="2800" dirty="0">
              <a:latin typeface="Arial" panose="020B0604020202020204" pitchFamily="34" charset="0"/>
              <a:cs typeface="Arial" panose="020B0604020202020204" pitchFamily="34" charset="0"/>
            </a:endParaRP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894900"/>
            <a:ext cx="8305800" cy="4582099"/>
          </a:xfrm>
        </p:spPr>
        <p:txBody>
          <a:bodyPr/>
          <a:lstStyle/>
          <a:p>
            <a:pPr algn="ct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سوف ي</a:t>
            </a:r>
            <a:r>
              <a:rPr lang="ar-LB" altLang="en-US" dirty="0">
                <a:solidFill>
                  <a:srgbClr val="FFFF00"/>
                </a:solidFill>
                <a:latin typeface="Arial" panose="020B0604020202020204" pitchFamily="34" charset="0"/>
                <a:cs typeface="Arial" panose="020B0604020202020204" pitchFamily="34" charset="0"/>
              </a:rPr>
              <a:t>ُ</a:t>
            </a:r>
            <a:r>
              <a:rPr lang="ar-JO" altLang="en-US" dirty="0">
                <a:solidFill>
                  <a:srgbClr val="FFFF00"/>
                </a:solidFill>
                <a:latin typeface="Arial" panose="020B0604020202020204" pitchFamily="34" charset="0"/>
                <a:cs typeface="Arial" panose="020B0604020202020204" pitchFamily="34" charset="0"/>
              </a:rPr>
              <a:t>دان الفريسيين وي</a:t>
            </a:r>
            <a:r>
              <a:rPr lang="ar-LB" altLang="en-US" dirty="0">
                <a:solidFill>
                  <a:srgbClr val="FFFF00"/>
                </a:solidFill>
                <a:latin typeface="Arial" panose="020B0604020202020204" pitchFamily="34" charset="0"/>
                <a:cs typeface="Arial" panose="020B0604020202020204" pitchFamily="34" charset="0"/>
              </a:rPr>
              <a:t>ُ</a:t>
            </a:r>
            <a:r>
              <a:rPr lang="ar-JO" altLang="en-US" dirty="0">
                <a:solidFill>
                  <a:srgbClr val="FFFF00"/>
                </a:solidFill>
                <a:latin typeface="Arial" panose="020B0604020202020204" pitchFamily="34" charset="0"/>
                <a:cs typeface="Arial" panose="020B0604020202020204" pitchFamily="34" charset="0"/>
              </a:rPr>
              <a:t>حاس</a:t>
            </a:r>
            <a:r>
              <a:rPr lang="ar-LB" altLang="en-US" dirty="0">
                <a:solidFill>
                  <a:srgbClr val="FFFF00"/>
                </a:solidFill>
                <a:latin typeface="Arial" panose="020B0604020202020204" pitchFamily="34" charset="0"/>
                <a:cs typeface="Arial" panose="020B0604020202020204" pitchFamily="34" charset="0"/>
              </a:rPr>
              <a:t>َ</a:t>
            </a:r>
            <a:r>
              <a:rPr lang="ar-JO" altLang="en-US" dirty="0">
                <a:solidFill>
                  <a:srgbClr val="FFFF00"/>
                </a:solidFill>
                <a:latin typeface="Arial" panose="020B0604020202020204" pitchFamily="34" charset="0"/>
                <a:cs typeface="Arial" panose="020B0604020202020204" pitchFamily="34" charset="0"/>
              </a:rPr>
              <a:t>بوا لأنهم رفضوا يسوع كابن الله بملء إرادتهم (39أ)</a:t>
            </a:r>
            <a:r>
              <a:rPr lang="en-US" altLang="en-US" dirty="0">
                <a:solidFill>
                  <a:srgbClr val="FFFF00"/>
                </a:solidFill>
                <a:latin typeface="Arial" panose="020B0604020202020204" pitchFamily="34" charset="0"/>
                <a:cs typeface="Arial" panose="020B0604020202020204" pitchFamily="34" charset="0"/>
              </a:rPr>
              <a:t> </a:t>
            </a:r>
          </a:p>
          <a:p>
            <a:pPr algn="ctr" rtl="1" eaLnBrk="1" hangingPunct="1">
              <a:lnSpc>
                <a:spcPct val="90000"/>
              </a:lnSpc>
            </a:pP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انحطت قدرة الفريسيين على رؤية الحق الروحي (39ب)</a:t>
            </a:r>
            <a:endParaRPr lang="en-US" altLang="en-US" dirty="0">
              <a:solidFill>
                <a:srgbClr val="FFFF00"/>
              </a:solidFill>
              <a:latin typeface="Arial" panose="020B0604020202020204" pitchFamily="34" charset="0"/>
              <a:cs typeface="Arial" panose="020B0604020202020204" pitchFamily="34" charset="0"/>
            </a:endParaRPr>
          </a:p>
          <a:p>
            <a:pPr algn="ctr" rtl="1" eaLnBrk="1" hangingPunct="1">
              <a:lnSpc>
                <a:spcPct val="90000"/>
              </a:lnSpc>
            </a:pP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استمر الفريسيون بحمل إثمهم عليهم (41ب)</a:t>
            </a:r>
            <a:endParaRPr lang="en-US"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يوحنا 3: 17-18</a:t>
            </a:r>
            <a:endParaRPr lang="en-US" dirty="0">
              <a:latin typeface="Arial" panose="020B0604020202020204" pitchFamily="34" charset="0"/>
              <a:cs typeface="Arial" panose="020B0604020202020204" pitchFamily="34" charset="0"/>
            </a:endParaRP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539827" y="1432187"/>
            <a:ext cx="8146973" cy="5177928"/>
          </a:xfrm>
          <a:solidFill>
            <a:srgbClr val="000005"/>
          </a:solidFill>
        </p:spPr>
        <p:txBody>
          <a:bodyPr/>
          <a:lstStyle/>
          <a:p>
            <a:pPr algn="ctr" rtl="1" eaLnBrk="1" hangingPunct="1">
              <a:lnSpc>
                <a:spcPct val="90000"/>
              </a:lnSpc>
              <a:buNone/>
            </a:pPr>
            <a:endParaRPr lang="ar-LB" altLang="en-US" sz="5400" b="1" dirty="0">
              <a:effectLst/>
              <a:latin typeface="Arial" panose="020B0604020202020204" pitchFamily="34" charset="0"/>
              <a:cs typeface="Arial" panose="020B0604020202020204" pitchFamily="34" charset="0"/>
            </a:endParaRPr>
          </a:p>
          <a:p>
            <a:pPr algn="ctr" rtl="1" eaLnBrk="1" hangingPunct="1">
              <a:lnSpc>
                <a:spcPct val="90000"/>
              </a:lnSpc>
              <a:buNone/>
            </a:pPr>
            <a:r>
              <a:rPr lang="ar-JO" altLang="en-US" sz="5400" b="1" dirty="0">
                <a:effectLst/>
                <a:latin typeface="Arial" panose="020B0604020202020204" pitchFamily="34" charset="0"/>
                <a:cs typeface="Arial" panose="020B0604020202020204" pitchFamily="34" charset="0"/>
              </a:rPr>
              <a:t>لأَنَّهُ لَمْ يُرْسِلِ اللهُ ابْنَهُ إِلَى الْعَالَمِ لِيَدِينَ الْعَالَمَ، بَلْ لِيَخْلُصَ بِهِ الْعَالَمُ. 18  اَلَّذِي يُؤْمِنُ بِهِ لاَ يُدَانُ، وَالَّذِي لاَ يُؤْمِنُ قَدْ دِينَ، لأَنَّهُ لَمْ يُؤْمِنْ بِاسْمِ ابْنِ اللهِ الْوَحِيدِ</a:t>
            </a:r>
            <a:r>
              <a:rPr lang="ar-LB" altLang="en-US" sz="5400" b="1" dirty="0">
                <a:effectLst/>
                <a:latin typeface="Arial" panose="020B0604020202020204" pitchFamily="34" charset="0"/>
                <a:cs typeface="Arial" panose="020B0604020202020204" pitchFamily="34" charset="0"/>
              </a:rPr>
              <a:t>.</a:t>
            </a:r>
            <a:endParaRPr lang="en-US" altLang="en-US" sz="54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1" end="1"/>
                                            </p:txEl>
                                          </p:spTgt>
                                        </p:tgtEl>
                                        <p:attrNameLst>
                                          <p:attrName>style.visibility</p:attrName>
                                        </p:attrNameLst>
                                      </p:cBhvr>
                                      <p:to>
                                        <p:strVal val="visible"/>
                                      </p:to>
                                    </p:set>
                                    <p:anim to="" calcmode="lin" valueType="num">
                                      <p:cBhvr>
                                        <p:cTn id="7" dur="1" fill="hold"/>
                                        <p:tgtEl>
                                          <p:spTgt spid="7475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algn="ctr" rtl="1"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رسالة يوحنا</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19199" y="1600200"/>
            <a:ext cx="5556173" cy="685800"/>
          </a:xfrm>
        </p:spPr>
        <p:txBody>
          <a:bodyPr/>
          <a:lstStyle/>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يسوع هو الحق ... لهذا</a:t>
            </a: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199" y="2514600"/>
            <a:ext cx="555617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altLang="en-US" sz="2800" b="1" dirty="0">
                <a:solidFill>
                  <a:srgbClr val="000099"/>
                </a:solidFill>
              </a:rPr>
              <a:t>الذين </a:t>
            </a:r>
            <a:r>
              <a:rPr lang="ar-JO" altLang="en-US" sz="2800" b="1" u="sng" dirty="0">
                <a:solidFill>
                  <a:srgbClr val="000099"/>
                </a:solidFill>
              </a:rPr>
              <a:t>يؤمنون</a:t>
            </a:r>
            <a:r>
              <a:rPr lang="ar-JO" altLang="en-US" sz="2800" b="1" dirty="0">
                <a:solidFill>
                  <a:srgbClr val="000099"/>
                </a:solidFill>
              </a:rPr>
              <a:t> بيسوع يجب أن يعرفوا الحق والحق سوف </a:t>
            </a:r>
            <a:r>
              <a:rPr lang="ar-JO" altLang="en-US" sz="2800" b="1" u="sng" dirty="0">
                <a:solidFill>
                  <a:srgbClr val="000099"/>
                </a:solidFill>
              </a:rPr>
              <a:t>يحررهم</a:t>
            </a:r>
            <a:endParaRPr kumimoji="0" lang="en-US" altLang="en-US" sz="2800" b="1" i="0" u="sng" strike="noStrike" kern="1200" cap="none" spc="0" normalizeH="0" baseline="0" noProof="0" dirty="0">
              <a:ln>
                <a:noFill/>
              </a:ln>
              <a:solidFill>
                <a:srgbClr val="000099"/>
              </a:solidFill>
              <a:effectLst/>
              <a:uLnTx/>
              <a:uFillTx/>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dirty="0">
              <a:ln>
                <a:noFill/>
              </a:ln>
              <a:solidFill>
                <a:srgbClr val="000099"/>
              </a:solidFill>
              <a:effectLst/>
              <a:uLnTx/>
              <a:uFillTx/>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altLang="en-US" sz="2800" b="1" dirty="0">
                <a:solidFill>
                  <a:srgbClr val="000099"/>
                </a:solidFill>
              </a:rPr>
              <a:t>أما هؤلاء الذين </a:t>
            </a:r>
            <a:r>
              <a:rPr lang="ar-JO" altLang="en-US" sz="2800" b="1" u="sng" dirty="0">
                <a:solidFill>
                  <a:srgbClr val="000099"/>
                </a:solidFill>
              </a:rPr>
              <a:t>يرفضون</a:t>
            </a:r>
            <a:r>
              <a:rPr lang="ar-JO" altLang="en-US" sz="2800" b="1" dirty="0">
                <a:solidFill>
                  <a:srgbClr val="000099"/>
                </a:solidFill>
              </a:rPr>
              <a:t> يسوع باعتباره ابن الله سوف </a:t>
            </a:r>
            <a:r>
              <a:rPr lang="ar-JO" altLang="en-US" sz="2800" b="1" u="sng" dirty="0">
                <a:solidFill>
                  <a:srgbClr val="000099"/>
                </a:solidFill>
              </a:rPr>
              <a:t>يدانون</a:t>
            </a:r>
            <a:r>
              <a:rPr kumimoji="0" lang="en-US" altLang="en-US" sz="2800" b="1" i="0" u="none" strike="noStrike" kern="1200" cap="none" spc="0" normalizeH="0" baseline="0" noProof="0" dirty="0">
                <a:ln>
                  <a:noFill/>
                </a:ln>
                <a:solidFill>
                  <a:srgbClr val="000099"/>
                </a:solidFill>
                <a:effectLst/>
                <a:uLnTx/>
                <a:uFillTx/>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a:xfrm>
            <a:off x="1279525" y="1434947"/>
            <a:ext cx="5491258" cy="731838"/>
          </a:xfrm>
        </p:spPr>
        <p:txBody>
          <a:bodyPr/>
          <a:lstStyle/>
          <a:p>
            <a:pPr algn="ctr" rtl="1"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تطبيق</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55783" y="2999342"/>
            <a:ext cx="5715000" cy="2927733"/>
          </a:xfrm>
        </p:spPr>
        <p:txBody>
          <a:bodyPr/>
          <a:lstStyle/>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دعونا لا نتبع خطوات الفريسيين العميان بكبريائهم، سمعتهم وثروتهم</a:t>
            </a:r>
          </a:p>
          <a:p>
            <a:pPr algn="ctr" rtl="1" eaLnBrk="1" hangingPunct="1">
              <a:buFontTx/>
              <a:buNone/>
            </a:pP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دعونا نتبع مثال الرجل الأعمى الذي أطاع بتواضع وصدق كلمته</a:t>
            </a: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pPr rtl="1"/>
            <a:r>
              <a:rPr lang="ar-JO" altLang="en-US" sz="66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الإنتقال العظيم</a:t>
            </a:r>
            <a:endParaRPr lang="en-US" altLang="en-US" sz="66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6226366" y="1514821"/>
            <a:ext cx="2253867" cy="165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600" b="1" dirty="0">
                <a:solidFill>
                  <a:srgbClr val="FFFFFF"/>
                </a:solidFill>
                <a:latin typeface="Arial" panose="020B0604020202020204" pitchFamily="34" charset="0"/>
                <a:cs typeface="Arial" panose="020B0604020202020204" pitchFamily="34" charset="0"/>
              </a:rPr>
              <a:t>الَّذِي أَنْقَذَنَا مِنْ سُلْطَانِ الظُّلْمَةِ، </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457200" y="1514821"/>
            <a:ext cx="2380561" cy="193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600" b="1" dirty="0">
                <a:solidFill>
                  <a:srgbClr val="FFFFFF"/>
                </a:solidFill>
                <a:latin typeface="Arial" panose="020B0604020202020204" pitchFamily="34" charset="0"/>
                <a:cs typeface="Arial" panose="020B0604020202020204" pitchFamily="34" charset="0"/>
              </a:rPr>
              <a:t>وَنَقَلَنَا إِلَى مَلَكُوتِ ابْنِ مَحَبَّتِهِ</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5400" b="1" baseline="30000" dirty="0">
                <a:solidFill>
                  <a:srgbClr val="FFFFFF"/>
                </a:solidFill>
                <a:latin typeface="Arial" panose="020B0604020202020204" pitchFamily="34" charset="0"/>
                <a:cs typeface="Arial" panose="020B0604020202020204" pitchFamily="34" charset="0"/>
              </a:rPr>
              <a:t>الَّذِي لَنَا فِيهِ الْفِدَاءُ، بِدَمِهِ غُفْرَانُ الْخَطَايَا</a:t>
            </a:r>
            <a:endParaRPr lang="ar-LB" altLang="en-US" sz="5400" b="1" baseline="30000" dirty="0">
              <a:solidFill>
                <a:srgbClr val="FFFFFF"/>
              </a:solidFill>
              <a:latin typeface="Arial" panose="020B0604020202020204" pitchFamily="34" charset="0"/>
              <a:cs typeface="Arial" panose="020B0604020202020204" pitchFamily="34" charset="0"/>
            </a:endParaRPr>
          </a:p>
          <a:p>
            <a:pPr algn="ctr" defTabSz="914400" rtl="1" eaLnBrk="1" fontAlgn="base" hangingPunct="1">
              <a:spcBef>
                <a:spcPct val="0"/>
              </a:spcBef>
              <a:spcAft>
                <a:spcPct val="0"/>
              </a:spcAft>
              <a:defRPr/>
            </a:pPr>
            <a:r>
              <a:rPr lang="ar-SA" altLang="en-US" sz="3600" b="1" dirty="0">
                <a:solidFill>
                  <a:srgbClr val="FFFFFF"/>
                </a:solidFill>
                <a:latin typeface="Arial" panose="020B0604020202020204" pitchFamily="34" charset="0"/>
                <a:cs typeface="Arial" panose="020B0604020202020204" pitchFamily="34" charset="0"/>
              </a:rPr>
              <a:t>(</a:t>
            </a:r>
            <a:r>
              <a:rPr lang="ar-JO" altLang="en-US" sz="3600" b="1" dirty="0">
                <a:solidFill>
                  <a:srgbClr val="FFFFFF"/>
                </a:solidFill>
                <a:latin typeface="Arial" panose="020B0604020202020204" pitchFamily="34" charset="0"/>
                <a:cs typeface="Arial" panose="020B0604020202020204" pitchFamily="34" charset="0"/>
              </a:rPr>
              <a:t>كو 1: 13-14</a:t>
            </a:r>
            <a:r>
              <a:rPr lang="ar-SA" altLang="en-US" sz="3600" b="1" dirty="0">
                <a:solidFill>
                  <a:srgbClr val="FFFFFF"/>
                </a:solidFill>
                <a:latin typeface="Arial" panose="020B0604020202020204" pitchFamily="34" charset="0"/>
                <a:cs typeface="Arial" panose="020B0604020202020204" pitchFamily="34" charset="0"/>
              </a:rPr>
              <a:t>)</a:t>
            </a:r>
            <a:endParaRPr lang="en-US" alt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7879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ح. صراع حول الراعي</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10: 1-21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6159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بقي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ة</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إسرائيل تتبع يسوع باعتباره الراعي الحقيقي والصالح والمطيع، لذلك يدعو الفريسيين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أنهم اتباع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رعا</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ة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كاذبين</a:t>
            </a:r>
            <a:r>
              <a:rPr lang="ar-LB" sz="3200" b="1" kern="0" dirty="0">
                <a:solidFill>
                  <a:srgbClr val="FFFFFF"/>
                </a:solidFill>
                <a:effectLst>
                  <a:glow rad="228600">
                    <a:srgbClr val="220011"/>
                  </a:glow>
                </a:effectLst>
                <a:latin typeface="Arial"/>
                <a:ea typeface="ＭＳ Ｐゴシック" charset="0"/>
                <a:cs typeface="Arial"/>
              </a:rPr>
              <a:t>.</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pPr rtl="1"/>
            <a:r>
              <a:rPr lang="ar-JO" altLang="en-US" sz="4000" dirty="0">
                <a:latin typeface="Arial" panose="020B0604020202020204" pitchFamily="34" charset="0"/>
              </a:rPr>
              <a:t>لمن أو ماذا تستمع؟</a:t>
            </a:r>
            <a:endParaRPr lang="en-US" altLang="en-US" sz="4000" dirty="0">
              <a:latin typeface="Arial" panose="020B0604020202020204" pitchFamily="34" charset="0"/>
            </a:endParaRP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pPr algn="r" rtl="1"/>
            <a:endParaRPr lang="en-SG" altLang="en-US" dirty="0"/>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9548"/>
      </p:ext>
    </p:extLst>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pPr rtl="1"/>
            <a:r>
              <a:rPr lang="ar-JO" altLang="en-US" sz="4000" dirty="0">
                <a:latin typeface="Arial" panose="020B0604020202020204" pitchFamily="34" charset="0"/>
              </a:rPr>
              <a:t>كيف ينظر يسوع إلى الخراف؟</a:t>
            </a:r>
            <a:endParaRPr lang="en-US" altLang="en-US" sz="4000" dirty="0">
              <a:latin typeface="Arial" panose="020B0604020202020204" pitchFamily="34" charset="0"/>
            </a:endParaRP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8929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 y="33051"/>
            <a:ext cx="9058274" cy="1477963"/>
          </a:xfrm>
        </p:spPr>
        <p:txBody>
          <a:bodyPr/>
          <a:lstStyle/>
          <a:p>
            <a:pPr eaLnBrk="1" hangingPunct="1">
              <a:defRPr/>
            </a:pPr>
            <a:r>
              <a:rPr lang="ar-LB" dirty="0">
                <a:latin typeface="Arial" panose="020B0604020202020204" pitchFamily="34" charset="0"/>
                <a:ea typeface="+mj-ea"/>
                <a:cs typeface="Arial" panose="020B0604020202020204" pitchFamily="34" charset="0"/>
              </a:rPr>
              <a:t>1. </a:t>
            </a:r>
            <a:r>
              <a:rPr lang="ar-JO" dirty="0">
                <a:latin typeface="Arial" panose="020B0604020202020204" pitchFamily="34" charset="0"/>
                <a:ea typeface="+mj-ea"/>
                <a:cs typeface="Arial" panose="020B0604020202020204" pitchFamily="34" charset="0"/>
              </a:rPr>
              <a:t>يتخذ كل فرد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بشأن المسيح </a:t>
            </a:r>
            <a:br>
              <a:rPr lang="ar-LB"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1440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94829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CDEBAAE-AEBF-5B6E-DA63-89AD91669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89313"/>
          </a:xfrm>
          <a:solidFill>
            <a:schemeClr val="tx1"/>
          </a:solidFill>
        </p:spPr>
        <p:txBody>
          <a:bodyPr>
            <a:noAutofit/>
          </a:bodyPr>
          <a:lstStyle/>
          <a:p>
            <a:pPr algn="ctr" rtl="1"/>
            <a:r>
              <a:rPr lang="ar-SA" sz="2800" b="1" dirty="0">
                <a:solidFill>
                  <a:schemeClr val="bg1"/>
                </a:solidFill>
                <a:latin typeface="Arial" panose="020B0604020202020204" pitchFamily="34" charset="0"/>
                <a:cs typeface="Arial" panose="020B0604020202020204" pitchFamily="34" charset="0"/>
              </a:rPr>
              <a:t>يوحنا 10 : 4</a:t>
            </a:r>
            <a:br>
              <a:rPr lang="ar-SA" sz="2800" b="1" dirty="0">
                <a:solidFill>
                  <a:schemeClr val="bg1"/>
                </a:solidFill>
                <a:latin typeface="Arial" panose="020B0604020202020204" pitchFamily="34" charset="0"/>
                <a:cs typeface="Arial" panose="020B0604020202020204" pitchFamily="34" charset="0"/>
              </a:rPr>
            </a:br>
            <a:r>
              <a:rPr lang="ar-SA" sz="2800" b="1" dirty="0">
                <a:solidFill>
                  <a:schemeClr val="bg1"/>
                </a:solidFill>
                <a:latin typeface="Arial" panose="020B0604020202020204" pitchFamily="34" charset="0"/>
                <a:cs typeface="Arial" panose="020B0604020202020204" pitchFamily="34" charset="0"/>
              </a:rPr>
              <a:t>وَمَتَى أَخْرَجَ خِرَافَهُ الْخَاصَّةَ يَذْهَبُ أَمَامَهَا وَالْخِرَافُ تَتْبَعُهُ لأَنَّهَا تَعْرِفُ صَوْتَهُ. </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7122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037920-1D9F-3325-58FF-76315BF8D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r="2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0"/>
            <a:ext cx="9144000" cy="1251856"/>
          </a:xfrm>
          <a:solidFill>
            <a:schemeClr val="tx1"/>
          </a:solidFill>
        </p:spPr>
        <p:txBody>
          <a:bodyPr>
            <a:noAutofit/>
          </a:bodyPr>
          <a:lstStyle/>
          <a:p>
            <a:pPr algn="ctr"/>
            <a:r>
              <a:rPr lang="ar-SA" sz="3200" b="1" dirty="0">
                <a:solidFill>
                  <a:schemeClr val="bg1"/>
                </a:solidFill>
                <a:latin typeface="Arial" panose="020B0604020202020204" pitchFamily="34" charset="0"/>
                <a:cs typeface="Arial" panose="020B0604020202020204" pitchFamily="34" charset="0"/>
              </a:rPr>
              <a:t>يوحنا 10 : 7</a:t>
            </a:r>
            <a:br>
              <a:rPr lang="ar-SA" sz="3200" b="1" dirty="0">
                <a:solidFill>
                  <a:schemeClr val="bg1"/>
                </a:solidFill>
                <a:latin typeface="Arial" panose="020B0604020202020204" pitchFamily="34" charset="0"/>
                <a:cs typeface="Arial" panose="020B0604020202020204" pitchFamily="34" charset="0"/>
              </a:rPr>
            </a:br>
            <a:r>
              <a:rPr lang="ar-SA" sz="3200" b="1" dirty="0">
                <a:solidFill>
                  <a:schemeClr val="bg1"/>
                </a:solidFill>
                <a:latin typeface="Arial" panose="020B0604020202020204" pitchFamily="34" charset="0"/>
                <a:cs typeface="Arial" panose="020B0604020202020204" pitchFamily="34" charset="0"/>
              </a:rPr>
              <a:t>فَقَالَ لَهُمْ يَسُوعُ أَيْضاً: «الْحَقَّ الْحَقَّ أَقُولُ لَكُمْ: إِنِّي أَنَا بَابُ الْخِرَافِ. </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9558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dirty="0">
              <a:latin typeface="Arial" panose="020B0604020202020204" pitchFamily="34" charset="0"/>
            </a:endParaRPr>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dirty="0">
              <a:latin typeface="Arial" panose="020B0604020202020204" pitchFamily="34" charset="0"/>
            </a:endParaRPr>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10464"/>
      </p:ext>
    </p:extLst>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566610"/>
          </a:xfrm>
        </p:spPr>
        <p:txBody>
          <a:bodyPr/>
          <a:lstStyle/>
          <a:p>
            <a:pPr rtl="1"/>
            <a:r>
              <a:rPr lang="ar-JO" altLang="en-US" sz="3600" dirty="0"/>
              <a:t>سي.إس. لويس، المسيحية المجردة، 55-56</a:t>
            </a:r>
            <a:endParaRPr lang="en-US" altLang="en-US" sz="3600" dirty="0"/>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275423" y="1154777"/>
            <a:ext cx="8626206" cy="5257800"/>
          </a:xfrm>
        </p:spPr>
        <p:txBody>
          <a:bodyPr/>
          <a:lstStyle/>
          <a:p>
            <a:pPr algn="r" rtl="1">
              <a:lnSpc>
                <a:spcPct val="80000"/>
              </a:lnSpc>
              <a:buFont typeface="Wingdings" pitchFamily="2" charset="2"/>
              <a:buNone/>
            </a:pPr>
            <a:r>
              <a:rPr lang="ar-JO" altLang="en-US" dirty="0">
                <a:latin typeface="Arial" panose="020B0604020202020204" pitchFamily="34" charset="0"/>
              </a:rPr>
              <a:t>"إنني أحاول هنا أن أمنع أي شخص من قول الشيء السخيف الذي كثيراً ما يقوله الناس عنه: </a:t>
            </a:r>
            <a:r>
              <a:rPr lang="ar-LB" altLang="en-US" dirty="0">
                <a:latin typeface="Arial" panose="020B0604020202020204" pitchFamily="34" charset="0"/>
              </a:rPr>
              <a:t>’</a:t>
            </a:r>
            <a:r>
              <a:rPr lang="ar-JO" altLang="en-US" dirty="0">
                <a:latin typeface="Arial" panose="020B0604020202020204" pitchFamily="34" charset="0"/>
              </a:rPr>
              <a:t>أنا مستعد لقبول يسوع كمعلم أخلاقي عظيم، ولكنني لا أقبل ادعائه بأنه الله</a:t>
            </a:r>
            <a:r>
              <a:rPr lang="ar-LB" altLang="en-US" dirty="0">
                <a:latin typeface="Arial" panose="020B0604020202020204" pitchFamily="34" charset="0"/>
              </a:rPr>
              <a:t>‘</a:t>
            </a:r>
            <a:r>
              <a:rPr lang="ar-JO" altLang="en-US" dirty="0">
                <a:latin typeface="Arial" panose="020B0604020202020204" pitchFamily="34" charset="0"/>
              </a:rPr>
              <a:t>. هذا هو الشيء الوحيد الذي لا ينبغي لنا أن نقوله. إن الرجل الذي كان مجرد رجل وقال مثل هذه الأشياء التي قالها يسوع لن يكون معلماً أخلاقياً عظيماً. إما أن يكون مجنوناً ـ على نفس مستوى الرجل الذي يقول إنه بيضة مسلوقة ـ أو يكون شيطان الجحيم. عليك أن تختار. إما أن يكون هذا الرجل، ولا يزال، ابن الله: أو مجنوناً أو شيئاً أسوأ. يمكنك أن تسكته باعتباره أحمق، ويمكنك أن تبصق عليه وتقتله باعتباره شيطاناً؛ أو يمكنك أن تسقط عند قدميه وتسميه رباً وإلهاً. ولكن لا ينبغي لنا أن نأتي بأي هراء متعالي حول كونه معلماً بشرياً عظيماً. فهو لم يترك لنا هذا الأمر مفتوحاً. ولم يكن يقصد أن يفعل ذلك".</a:t>
            </a:r>
            <a:endParaRPr lang="en-US" altLang="en-US" dirty="0">
              <a:latin typeface="Arial" panose="020B0604020202020204" pitchFamily="34" charset="0"/>
            </a:endParaRPr>
          </a:p>
        </p:txBody>
      </p:sp>
    </p:spTree>
    <p:extLst>
      <p:ext uri="{BB962C8B-B14F-4D97-AF65-F5344CB8AC3E}">
        <p14:creationId xmlns:p14="http://schemas.microsoft.com/office/powerpoint/2010/main" val="3688158325"/>
      </p:ext>
    </p:extLst>
  </p:cSld>
  <p:clrMapOvr>
    <a:masterClrMapping/>
  </p:clrMapOvr>
  <p:transition>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C23DB-37B2-F33F-D518-8EED0B494881}"/>
            </a:ext>
          </a:extLst>
        </p:cNvPr>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FD466E52-4DC2-1679-346A-3DB79E0858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6643B1D5-C7FD-08EC-4150-5F131F0E26D4}"/>
              </a:ext>
            </a:extLst>
          </p:cNvPr>
          <p:cNvSpPr>
            <a:spLocks noGrp="1"/>
          </p:cNvSpPr>
          <p:nvPr>
            <p:ph type="title"/>
          </p:nvPr>
        </p:nvSpPr>
        <p:spPr>
          <a:xfrm>
            <a:off x="0" y="-914400"/>
            <a:ext cx="9144000" cy="1143000"/>
          </a:xfrm>
        </p:spPr>
        <p:txBody>
          <a:bodyPr/>
          <a:lstStyle/>
          <a:p>
            <a:r>
              <a:rPr lang="ar-JO" altLang="en-US" dirty="0">
                <a:solidFill>
                  <a:srgbClr val="FFFFFF"/>
                </a:solidFill>
                <a:effectLst/>
                <a:latin typeface="Arial" panose="020B0604020202020204" pitchFamily="34" charset="0"/>
                <a:ea typeface="ＭＳ Ｐゴシック" panose="020B0600070205080204" pitchFamily="34" charset="-128"/>
              </a:rPr>
              <a:t>كذاب – مجنون - رب</a:t>
            </a:r>
            <a:endParaRPr lang="en-US" altLang="en-US" dirty="0">
              <a:solidFill>
                <a:srgbClr val="FFFFFF"/>
              </a:solidFill>
              <a:effectLst/>
              <a:latin typeface="Arial" panose="020B0604020202020204" pitchFamily="34" charset="0"/>
              <a:ea typeface="ＭＳ Ｐゴシック" panose="020B0600070205080204" pitchFamily="34" charset="-128"/>
            </a:endParaRPr>
          </a:p>
        </p:txBody>
      </p:sp>
      <p:grpSp>
        <p:nvGrpSpPr>
          <p:cNvPr id="13" name="Group 12">
            <a:extLst>
              <a:ext uri="{FF2B5EF4-FFF2-40B4-BE49-F238E27FC236}">
                <a16:creationId xmlns:a16="http://schemas.microsoft.com/office/drawing/2014/main" id="{B0F36E8F-7986-49E5-DF43-52A41676235B}"/>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0B355792-491D-1EB1-55AF-F4C9AB585EB1}"/>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قال يسوع</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5" name="Title 1">
              <a:extLst>
                <a:ext uri="{FF2B5EF4-FFF2-40B4-BE49-F238E27FC236}">
                  <a16:creationId xmlns:a16="http://schemas.microsoft.com/office/drawing/2014/main" id="{568A9CD1-9120-A26C-0C96-D328EDA1A0FC}"/>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أنا الله</a:t>
              </a:r>
              <a:endPar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grpSp>
        <p:nvGrpSpPr>
          <p:cNvPr id="8" name="Group 7">
            <a:extLst>
              <a:ext uri="{FF2B5EF4-FFF2-40B4-BE49-F238E27FC236}">
                <a16:creationId xmlns:a16="http://schemas.microsoft.com/office/drawing/2014/main" id="{9ECDC42B-1B2C-85CA-2C00-80EA2113B4AE}"/>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7394F950-1CC1-3498-0A60-5F57124F6BD8}"/>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يسوع هو الله</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7" name="Title 1">
              <a:extLst>
                <a:ext uri="{FF2B5EF4-FFF2-40B4-BE49-F238E27FC236}">
                  <a16:creationId xmlns:a16="http://schemas.microsoft.com/office/drawing/2014/main" id="{5ED4A5A9-CE0D-B917-86B3-81B46A2EFAC8}"/>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رب</a:t>
              </a:r>
              <a:endPar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grpSp>
        <p:nvGrpSpPr>
          <p:cNvPr id="9" name="Group 8">
            <a:extLst>
              <a:ext uri="{FF2B5EF4-FFF2-40B4-BE49-F238E27FC236}">
                <a16:creationId xmlns:a16="http://schemas.microsoft.com/office/drawing/2014/main" id="{CCC5E372-B093-766A-D683-D68A57E4EB6C}"/>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232A3AAA-8643-3C90-CC46-6C3423D200A2}"/>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يسوع</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1" name="Title 1">
              <a:extLst>
                <a:ext uri="{FF2B5EF4-FFF2-40B4-BE49-F238E27FC236}">
                  <a16:creationId xmlns:a16="http://schemas.microsoft.com/office/drawing/2014/main" id="{B3D07C74-1EF8-5DCA-190F-5207D76F6F21}"/>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مجنون</a:t>
              </a:r>
              <a:endPar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sp>
        <p:nvSpPr>
          <p:cNvPr id="12" name="Title 1">
            <a:extLst>
              <a:ext uri="{FF2B5EF4-FFF2-40B4-BE49-F238E27FC236}">
                <a16:creationId xmlns:a16="http://schemas.microsoft.com/office/drawing/2014/main" id="{8D1E53C3-B8DE-C4E2-52F5-B2A3D69B349E}"/>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قول صحيح</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4" name="Title 1">
            <a:extLst>
              <a:ext uri="{FF2B5EF4-FFF2-40B4-BE49-F238E27FC236}">
                <a16:creationId xmlns:a16="http://schemas.microsoft.com/office/drawing/2014/main" id="{033974A8-9CB8-46BB-4E66-BEC7EC8A5D6B}"/>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قول خاطئ</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5" name="Title 1">
            <a:extLst>
              <a:ext uri="{FF2B5EF4-FFF2-40B4-BE49-F238E27FC236}">
                <a16:creationId xmlns:a16="http://schemas.microsoft.com/office/drawing/2014/main" id="{50876173-B76F-C62F-9060-5217ECA245A0}"/>
              </a:ext>
            </a:extLst>
          </p:cNvPr>
          <p:cNvSpPr txBox="1">
            <a:spLocks/>
          </p:cNvSpPr>
          <p:nvPr/>
        </p:nvSpPr>
        <p:spPr bwMode="auto">
          <a:xfrm>
            <a:off x="2955354" y="3761511"/>
            <a:ext cx="3032963"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28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إذا كان غير مخلص</a:t>
            </a:r>
            <a:endParaRPr kumimoji="0" lang="en-US" altLang="en-US" sz="28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6" name="Title 1">
            <a:extLst>
              <a:ext uri="{FF2B5EF4-FFF2-40B4-BE49-F238E27FC236}">
                <a16:creationId xmlns:a16="http://schemas.microsoft.com/office/drawing/2014/main" id="{ADC9B205-1DB4-70A1-8B93-9DBC048D4070}"/>
              </a:ext>
            </a:extLst>
          </p:cNvPr>
          <p:cNvSpPr txBox="1">
            <a:spLocks/>
          </p:cNvSpPr>
          <p:nvPr/>
        </p:nvSpPr>
        <p:spPr bwMode="auto">
          <a:xfrm>
            <a:off x="6438750" y="3739477"/>
            <a:ext cx="2257824"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28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إذا كان مخلص</a:t>
            </a:r>
            <a:endParaRPr kumimoji="0" lang="en-US" altLang="en-US" sz="28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nvGrpSpPr>
          <p:cNvPr id="17" name="Group 16">
            <a:extLst>
              <a:ext uri="{FF2B5EF4-FFF2-40B4-BE49-F238E27FC236}">
                <a16:creationId xmlns:a16="http://schemas.microsoft.com/office/drawing/2014/main" id="{BD718B75-3E8B-AA52-C970-5798E76E4BE5}"/>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71FDB738-F8C3-28E4-EA65-B713040EE072}"/>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يسوع</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9" name="Title 1">
              <a:extLst>
                <a:ext uri="{FF2B5EF4-FFF2-40B4-BE49-F238E27FC236}">
                  <a16:creationId xmlns:a16="http://schemas.microsoft.com/office/drawing/2014/main" id="{566B3168-FD35-9C2E-61C5-034ECBD3CA9A}"/>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كاذب</a:t>
              </a:r>
              <a:endPar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cxnSp>
        <p:nvCxnSpPr>
          <p:cNvPr id="21" name="Straight Arrow Connector 20">
            <a:extLst>
              <a:ext uri="{FF2B5EF4-FFF2-40B4-BE49-F238E27FC236}">
                <a16:creationId xmlns:a16="http://schemas.microsoft.com/office/drawing/2014/main" id="{534047C1-8BE2-C142-47CC-F4090717DE20}"/>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308B71D1-A902-E91B-0856-9A7BD274FA37}"/>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9F7FA7A1-11BB-235F-5EC5-8E9058E4579D}"/>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190730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خ. شهادة الإثنين والسبعون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1-24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6074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يرسل المسيح </a:t>
            </a:r>
            <a:r>
              <a:rPr lang="ar-LB" sz="3200" b="1" kern="0" dirty="0">
                <a:solidFill>
                  <a:srgbClr val="FFFFFF"/>
                </a:solidFill>
                <a:effectLst>
                  <a:glow rad="228600">
                    <a:srgbClr val="220011"/>
                  </a:glow>
                </a:effectLst>
                <a:latin typeface="Arial"/>
                <a:ea typeface="ＭＳ Ｐゴシック" charset="0"/>
                <a:cs typeface="Arial"/>
              </a:rPr>
              <a:t>تلاميذه ال72</a:t>
            </a:r>
            <a:r>
              <a:rPr lang="ar-JO" sz="3200" b="1" kern="0" dirty="0">
                <a:solidFill>
                  <a:srgbClr val="FFFFFF"/>
                </a:solidFill>
                <a:effectLst>
                  <a:glow rad="228600">
                    <a:srgbClr val="220011"/>
                  </a:glow>
                </a:effectLst>
                <a:latin typeface="Arial"/>
                <a:ea typeface="ＭＳ Ｐゴシック" charset="0"/>
                <a:cs typeface="Arial"/>
              </a:rPr>
              <a:t> ليخبروا الجموع أنه المسي</a:t>
            </a:r>
            <a:r>
              <a:rPr lang="ar-LB" sz="3200" b="1" kern="0" dirty="0">
                <a:solidFill>
                  <a:srgbClr val="FFFFFF"/>
                </a:solidFill>
                <a:effectLst>
                  <a:glow rad="228600">
                    <a:srgbClr val="220011"/>
                  </a:glow>
                </a:effectLst>
                <a:latin typeface="Arial"/>
                <a:ea typeface="ＭＳ Ｐゴシック" charset="0"/>
                <a:cs typeface="Arial"/>
              </a:rPr>
              <a:t>ّا</a:t>
            </a:r>
            <a:r>
              <a:rPr lang="ar-JO" sz="3200" b="1" kern="0" dirty="0">
                <a:solidFill>
                  <a:srgbClr val="FFFFFF"/>
                </a:solidFill>
                <a:effectLst>
                  <a:glow rad="228600">
                    <a:srgbClr val="220011"/>
                  </a:glow>
                </a:effectLst>
                <a:latin typeface="Arial"/>
                <a:ea typeface="ＭＳ Ｐゴシック" charset="0"/>
                <a:cs typeface="Arial"/>
              </a:rPr>
              <a:t> الذي ي</a:t>
            </a:r>
            <a:r>
              <a:rPr lang="ar-LB" sz="3200" b="1" kern="0" dirty="0">
                <a:solidFill>
                  <a:srgbClr val="FFFFFF"/>
                </a:solidFill>
                <a:effectLst>
                  <a:glow rad="228600">
                    <a:srgbClr val="220011"/>
                  </a:glow>
                </a:effectLst>
                <a:latin typeface="Arial"/>
                <a:ea typeface="ＭＳ Ｐゴシック" charset="0"/>
                <a:cs typeface="Arial"/>
              </a:rPr>
              <a:t>قدّم</a:t>
            </a:r>
            <a:r>
              <a:rPr lang="ar-JO" sz="3200" b="1" kern="0" dirty="0">
                <a:solidFill>
                  <a:srgbClr val="FFFFFF"/>
                </a:solidFill>
                <a:effectLst>
                  <a:glow rad="228600">
                    <a:srgbClr val="220011"/>
                  </a:glow>
                </a:effectLst>
                <a:latin typeface="Arial"/>
                <a:ea typeface="ＭＳ Ｐゴシック" charset="0"/>
                <a:cs typeface="Arial"/>
              </a:rPr>
              <a:t> الملكوت ليظهر الجدل حوله من القادة</a:t>
            </a:r>
            <a:r>
              <a:rPr lang="ar-LB" sz="3200" b="1" kern="0" dirty="0">
                <a:solidFill>
                  <a:srgbClr val="FFFFFF"/>
                </a:solidFill>
                <a:effectLst>
                  <a:glow rad="228600">
                    <a:srgbClr val="220011"/>
                  </a:glow>
                </a:effectLst>
                <a:latin typeface="Arial"/>
                <a:ea typeface="ＭＳ Ｐゴシック" charset="0"/>
                <a:cs typeface="Arial"/>
              </a:rPr>
              <a:t> ومن الشعب.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6052719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a:cs typeface="Arial"/>
              </a:rPr>
              <a:t>د. الصراع حول السؤال عن الحياة الأبدية</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105</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25-37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9015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يخبر المسيح مثل السامري الصالح لل</a:t>
            </a:r>
            <a:r>
              <a:rPr lang="ar-LB" sz="3200" b="1" kern="0" dirty="0">
                <a:solidFill>
                  <a:srgbClr val="FFFFFF"/>
                </a:solidFill>
                <a:effectLst>
                  <a:glow rad="228600">
                    <a:srgbClr val="220011"/>
                  </a:glow>
                </a:effectLst>
                <a:latin typeface="Arial"/>
                <a:ea typeface="ＭＳ Ｐゴシック" charset="0"/>
                <a:cs typeface="Arial"/>
              </a:rPr>
              <a:t>ناموسي</a:t>
            </a:r>
            <a:r>
              <a:rPr lang="ar-JO" sz="3200" b="1" kern="0" dirty="0">
                <a:solidFill>
                  <a:srgbClr val="FFFFFF"/>
                </a:solidFill>
                <a:effectLst>
                  <a:glow rad="228600">
                    <a:srgbClr val="220011"/>
                  </a:glow>
                </a:effectLst>
                <a:latin typeface="Arial"/>
                <a:ea typeface="ＭＳ Ｐゴシック" charset="0"/>
                <a:cs typeface="Arial"/>
              </a:rPr>
              <a:t> الذي يبرر نفسه </a:t>
            </a:r>
            <a:r>
              <a:rPr lang="ar-LB" sz="3200" b="1" kern="0" dirty="0">
                <a:solidFill>
                  <a:srgbClr val="FFFFFF"/>
                </a:solidFill>
                <a:effectLst>
                  <a:glow rad="228600">
                    <a:srgbClr val="220011"/>
                  </a:glow>
                </a:effectLst>
                <a:latin typeface="Arial"/>
                <a:ea typeface="ＭＳ Ｐゴシック" charset="0"/>
                <a:cs typeface="Arial"/>
              </a:rPr>
              <a:t>لكي يساعد هذا الناموسي كل </a:t>
            </a:r>
            <a:r>
              <a:rPr lang="ar-JO" sz="3200" b="1" kern="0" dirty="0">
                <a:solidFill>
                  <a:srgbClr val="FFFFFF"/>
                </a:solidFill>
                <a:effectLst>
                  <a:glow rad="228600">
                    <a:srgbClr val="220011"/>
                  </a:glow>
                </a:effectLst>
                <a:latin typeface="Arial"/>
                <a:ea typeface="ＭＳ Ｐゴシック" charset="0"/>
                <a:cs typeface="Arial"/>
              </a:rPr>
              <a:t>محتاج </a:t>
            </a:r>
            <a:r>
              <a:rPr lang="ar-LB" sz="3200" b="1" kern="0" dirty="0">
                <a:solidFill>
                  <a:srgbClr val="FFFFFF"/>
                </a:solidFill>
                <a:effectLst>
                  <a:glow rad="228600">
                    <a:srgbClr val="220011"/>
                  </a:glow>
                </a:effectLst>
                <a:latin typeface="Arial"/>
                <a:ea typeface="ＭＳ Ｐゴシック" charset="0"/>
                <a:cs typeface="Arial"/>
              </a:rPr>
              <a:t>حتى ينال </a:t>
            </a:r>
            <a:r>
              <a:rPr lang="ar-JO" sz="3200" b="1" kern="0" dirty="0">
                <a:solidFill>
                  <a:srgbClr val="FFFFFF"/>
                </a:solidFill>
                <a:effectLst>
                  <a:glow rad="228600">
                    <a:srgbClr val="220011"/>
                  </a:glow>
                </a:effectLst>
                <a:latin typeface="Arial"/>
                <a:ea typeface="ＭＳ Ｐゴシック" charset="0"/>
                <a:cs typeface="Arial"/>
              </a:rPr>
              <a:t>بركات الملكوت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505681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p:spPr>
        <p:txBody>
          <a:bodyPr/>
          <a:lstStyle/>
          <a:p>
            <a:pPr rtl="1">
              <a:defRPr/>
            </a:pPr>
            <a:r>
              <a:rPr lang="ar-JO" sz="4000" b="1" dirty="0">
                <a:solidFill>
                  <a:srgbClr val="FFFFFF"/>
                </a:solidFill>
                <a:effectLst>
                  <a:glow rad="266700">
                    <a:schemeClr val="tx1">
                      <a:alpha val="88000"/>
                    </a:schemeClr>
                  </a:glow>
                </a:effectLst>
                <a:latin typeface="Arial" charset="0"/>
                <a:ea typeface="ＭＳ Ｐゴシック" charset="0"/>
              </a:rPr>
              <a:t>السامري الصالح (لوقا 10)</a:t>
            </a:r>
            <a:endParaRPr lang="en-US" sz="4000" b="1" dirty="0">
              <a:solidFill>
                <a:srgbClr val="FFFFFF"/>
              </a:solidFill>
              <a:effectLst>
                <a:glow rad="266700">
                  <a:schemeClr val="tx1">
                    <a:alpha val="88000"/>
                  </a:schemeClr>
                </a:glow>
              </a:effectLst>
              <a:latin typeface="Arial" charset="0"/>
              <a:ea typeface="ＭＳ Ｐゴシック" charset="0"/>
            </a:endParaRPr>
          </a:p>
        </p:txBody>
      </p:sp>
      <p:sp>
        <p:nvSpPr>
          <p:cNvPr id="876546" name="Text Box 5"/>
          <p:cNvSpPr txBox="1">
            <a:spLocks noChangeArrowheads="1"/>
          </p:cNvSpPr>
          <p:nvPr/>
        </p:nvSpPr>
        <p:spPr bwMode="auto">
          <a:xfrm>
            <a:off x="8410581" y="44455"/>
            <a:ext cx="530850"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rPr>
              <a:t>99</a:t>
            </a:r>
            <a:endParaRPr kumimoji="0" lang="en-US"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endParaRPr>
          </a:p>
        </p:txBody>
      </p:sp>
    </p:spTree>
    <p:extLst>
      <p:ext uri="{BB962C8B-B14F-4D97-AF65-F5344CB8AC3E}">
        <p14:creationId xmlns:p14="http://schemas.microsoft.com/office/powerpoint/2010/main" val="346352430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rtl="1" eaLnBrk="1" hangingPunct="1"/>
            <a:r>
              <a:rPr lang="ar-JO" sz="3600" dirty="0">
                <a:solidFill>
                  <a:srgbClr val="FFFF00"/>
                </a:solidFill>
                <a:latin typeface="Arial" pitchFamily="34" charset="0"/>
                <a:cs typeface="Arial" pitchFamily="34" charset="0"/>
              </a:rPr>
              <a:t>تفسير أغسطينوس المجازي لمثل السامري الصالح </a:t>
            </a:r>
            <a:br>
              <a:rPr lang="ar-JO" sz="3600" dirty="0">
                <a:solidFill>
                  <a:srgbClr val="FFFF00"/>
                </a:solidFill>
                <a:latin typeface="Arial" pitchFamily="34" charset="0"/>
                <a:cs typeface="Arial" pitchFamily="34" charset="0"/>
              </a:rPr>
            </a:br>
            <a:r>
              <a:rPr lang="ar-JO" sz="3600" dirty="0">
                <a:solidFill>
                  <a:srgbClr val="FFFF00"/>
                </a:solidFill>
                <a:latin typeface="Arial" pitchFamily="34" charset="0"/>
                <a:cs typeface="Arial" pitchFamily="34" charset="0"/>
              </a:rPr>
              <a:t>(لوقا 15)</a:t>
            </a:r>
            <a:endParaRPr lang="en-US" sz="3600" dirty="0">
              <a:solidFill>
                <a:srgbClr val="FFFF00"/>
              </a:solidFill>
              <a:latin typeface="Arial" pitchFamily="34" charset="0"/>
              <a:cs typeface="Arial" pitchFamily="34" charset="0"/>
            </a:endParaRPr>
          </a:p>
        </p:txBody>
      </p:sp>
      <p:sp>
        <p:nvSpPr>
          <p:cNvPr id="15363" name="Rectangle 3"/>
          <p:cNvSpPr>
            <a:spLocks noGrp="1" noChangeArrowheads="1"/>
          </p:cNvSpPr>
          <p:nvPr>
            <p:ph idx="1"/>
          </p:nvPr>
        </p:nvSpPr>
        <p:spPr>
          <a:xfrm>
            <a:off x="647700" y="1826966"/>
            <a:ext cx="8229600" cy="762000"/>
          </a:xfrm>
        </p:spPr>
        <p:txBody>
          <a:bodyPr/>
          <a:lstStyle/>
          <a:p>
            <a:pPr algn="r" rtl="1" eaLnBrk="1" hangingPunct="1">
              <a:buFont typeface="Wingdings" charset="0"/>
              <a:buNone/>
            </a:pPr>
            <a:r>
              <a:rPr lang="en-US" b="1" dirty="0">
                <a:solidFill>
                  <a:schemeClr val="bg1"/>
                </a:solidFill>
                <a:latin typeface="Arial" panose="020B0604020202020204" pitchFamily="34" charset="0"/>
                <a:cs typeface="Arial" panose="020B0604020202020204" pitchFamily="34" charset="0"/>
              </a:rPr>
              <a:t>	</a:t>
            </a:r>
            <a:r>
              <a:rPr lang="ar-JO" sz="2800" b="1" u="sng" dirty="0">
                <a:solidFill>
                  <a:schemeClr val="bg1"/>
                </a:solidFill>
                <a:latin typeface="Arial" panose="020B0604020202020204" pitchFamily="34" charset="0"/>
                <a:cs typeface="Arial" panose="020B0604020202020204" pitchFamily="34" charset="0"/>
              </a:rPr>
              <a:t>النص</a:t>
            </a:r>
            <a:r>
              <a:rPr lang="en-US" sz="2800" b="1" u="sng" dirty="0">
                <a:solidFill>
                  <a:schemeClr val="bg1"/>
                </a:solidFill>
                <a:latin typeface="Arial" panose="020B0604020202020204" pitchFamily="34" charset="0"/>
                <a:cs typeface="Arial" panose="020B0604020202020204" pitchFamily="34" charset="0"/>
              </a:rPr>
              <a:t>		</a:t>
            </a:r>
            <a:r>
              <a:rPr lang="ar-LB" sz="2800" b="1" u="sng" dirty="0">
                <a:solidFill>
                  <a:schemeClr val="bg1"/>
                </a:solidFill>
                <a:latin typeface="Arial" panose="020B0604020202020204" pitchFamily="34" charset="0"/>
                <a:cs typeface="Arial" panose="020B0604020202020204" pitchFamily="34" charset="0"/>
              </a:rPr>
              <a:t>         </a:t>
            </a:r>
            <a:r>
              <a:rPr lang="ar-JO" sz="2800" b="1" u="sng" dirty="0">
                <a:solidFill>
                  <a:schemeClr val="bg1"/>
                </a:solidFill>
                <a:latin typeface="Arial" panose="020B0604020202020204" pitchFamily="34" charset="0"/>
                <a:cs typeface="Arial" panose="020B0604020202020204" pitchFamily="34" charset="0"/>
              </a:rPr>
              <a:t>التفسير</a:t>
            </a:r>
            <a:endParaRPr lang="en-US" b="1" u="sng" dirty="0">
              <a:solidFill>
                <a:schemeClr val="bg1"/>
              </a:solidFill>
              <a:latin typeface="Arial" panose="020B0604020202020204" pitchFamily="34" charset="0"/>
              <a:cs typeface="Arial" panose="020B0604020202020204" pitchFamily="34" charset="0"/>
            </a:endParaRPr>
          </a:p>
        </p:txBody>
      </p:sp>
      <p:sp>
        <p:nvSpPr>
          <p:cNvPr id="15365" name="Rectangle 5"/>
          <p:cNvSpPr>
            <a:spLocks noChangeArrowheads="1"/>
          </p:cNvSpPr>
          <p:nvPr/>
        </p:nvSpPr>
        <p:spPr bwMode="auto">
          <a:xfrm>
            <a:off x="533400" y="2566930"/>
            <a:ext cx="8458200" cy="3690655"/>
          </a:xfrm>
          <a:prstGeom prst="rect">
            <a:avLst/>
          </a:prstGeom>
          <a:noFill/>
          <a:ln w="9525">
            <a:noFill/>
            <a:miter lim="800000"/>
            <a:headEnd/>
            <a:tailEnd/>
          </a:ln>
          <a:effectLst/>
        </p:spPr>
        <p:txBody>
          <a:bodyPr lIns="91408" tIns="45704" rIns="91408" bIns="45704"/>
          <a:lstStyle/>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الإنسان</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آدم</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اللصوص</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الأرواح الشريرة والشياطين</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عروه</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سلبوا خلوده</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ضربوه</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جربوه بالخطية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الكاهن واللاوي</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خدمة العهد القديم</a:t>
            </a:r>
            <a:r>
              <a:rPr kumimoji="0" lang="ar-JO" sz="2000" b="1" i="0" u="none" strike="noStrike" kern="1200" cap="none" spc="0" normalizeH="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التي لم تفعل شيئاً لآدم</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السامري الصالح</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المسيح</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lvl="0" indent="-342781" algn="r" defTabSz="914400" rtl="1" fontAlgn="base">
              <a:spcBef>
                <a:spcPct val="20000"/>
              </a:spcBef>
              <a:spcAft>
                <a:spcPct val="0"/>
              </a:spcAft>
              <a:buClr>
                <a:srgbClr val="009999"/>
              </a:buClr>
              <a:buBlip>
                <a:blip r:embed="rId2"/>
              </a:buBlip>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صب</a:t>
            </a:r>
            <a:r>
              <a:rPr kumimoji="0" lang="ar-JO" sz="2000" b="1" i="0" u="none" strike="noStrike" kern="1200" cap="none" spc="0" normalizeH="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عليها زيتاً وخمراً</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LB"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lang="ar-LB" sz="2000"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يكبح الخطيئة بالأمل والحث على العمل بروح حارة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الفندق</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الكنيسة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صاحب الفندق</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الرسول بولس</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None/>
              <a:tabLst/>
              <a:defRPr/>
            </a:pPr>
            <a:endParaRPr kumimoji="0" lang="en-US" sz="2000" b="1" i="0" u="none" strike="noStrike" kern="1200" cap="none" spc="0" normalizeH="0" baseline="0" noProof="0" dirty="0">
              <a:ln>
                <a:noFill/>
              </a:ln>
              <a:solidFill>
                <a:schemeClr val="bg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endParaRPr kumimoji="0" lang="en-US" sz="2200" b="0" i="0" u="none" strike="noStrike" kern="1200" cap="none" spc="0" normalizeH="0" baseline="0" noProof="0" dirty="0">
              <a:ln>
                <a:noFill/>
              </a:ln>
              <a:solidFill>
                <a:schemeClr val="bg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rot="20200280">
            <a:off x="-1245607" y="848729"/>
            <a:ext cx="7195787" cy="2215959"/>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حقاً؟</a:t>
            </a:r>
            <a:endPar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8013F36C-4C27-C94F-9199-D276750D8C3F}"/>
              </a:ext>
            </a:extLst>
          </p:cNvPr>
          <p:cNvSpPr txBox="1"/>
          <p:nvPr/>
        </p:nvSpPr>
        <p:spPr>
          <a:xfrm>
            <a:off x="-812800" y="43688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650984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rtl="1" eaLnBrk="1" fontAlgn="auto" hangingPunct="1">
              <a:spcAft>
                <a:spcPts val="0"/>
              </a:spcAft>
              <a:defRPr/>
            </a:pPr>
            <a:r>
              <a:rPr lang="ar-LB"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rPr>
              <a:t>رأفة</a:t>
            </a:r>
            <a:r>
              <a:rPr lang="ar-JO"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rPr>
              <a:t> الله</a:t>
            </a:r>
            <a:endPar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endParaRP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Arial" pitchFamily="34" charset="0"/>
                <a:cs typeface="Arial" pitchFamily="34" charset="0"/>
              </a:rPr>
              <a:t>لوقا 10: 25-37</a:t>
            </a:r>
            <a:endPar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Arial" pitchFamily="34" charset="0"/>
              <a:cs typeface="Arial" pitchFamily="34" charset="0"/>
            </a:endParaRPr>
          </a:p>
        </p:txBody>
      </p:sp>
    </p:spTree>
    <p:extLst>
      <p:ext uri="{BB962C8B-B14F-4D97-AF65-F5344CB8AC3E}">
        <p14:creationId xmlns:p14="http://schemas.microsoft.com/office/powerpoint/2010/main" val="3625331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923404"/>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199" y="1050925"/>
            <a:ext cx="52972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altLang="en-US" b="1" dirty="0">
                <a:solidFill>
                  <a:srgbClr val="000000"/>
                </a:solidFill>
                <a:cs typeface="Arial" panose="020B0604020202020204" pitchFamily="34" charset="0"/>
              </a:rPr>
              <a:t>أَنَّهُ لَيْسَ أَحَدٌ يَعْمَلُ شَيْئًا فِي الْخَفَاءِ وَهُوَ يُرِيدُ أَنْ يَكُونَ عَلاَنِيَةً. إِنْ كُنْتَ تَعْمَلُ هذِهِ الأَشْيَاءَ فَأَظْهِرْ نَفْسَكَ لِلْعَالَمِ</a:t>
            </a:r>
            <a:r>
              <a:rPr kumimoji="0" lang="ar-JO" altLang="en-US" b="1" u="none" strike="noStrike" kern="1200" cap="none" spc="0" normalizeH="0" noProof="0" dirty="0">
                <a:ln>
                  <a:noFill/>
                </a:ln>
                <a:solidFill>
                  <a:srgbClr val="000000"/>
                </a:solidFill>
                <a:effectLst/>
                <a:uLnTx/>
                <a:uFillTx/>
                <a:cs typeface="Arial" panose="020B0604020202020204" pitchFamily="34" charset="0"/>
              </a:rPr>
              <a:t>(7: 4)</a:t>
            </a:r>
            <a:endParaRPr kumimoji="0" lang="en-US" altLang="en-US" sz="1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95302"/>
            <a:ext cx="3886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LB" altLang="en-US" sz="2200" b="1" dirty="0">
                <a:solidFill>
                  <a:srgbClr val="FFFFFF"/>
                </a:solidFill>
                <a:cs typeface="Arial" panose="020B0604020202020204" pitchFamily="34" charset="0"/>
              </a:rPr>
              <a:t>إ</a:t>
            </a:r>
            <a:r>
              <a:rPr lang="ar-JO" altLang="en-US" sz="2200" b="1" dirty="0">
                <a:solidFill>
                  <a:srgbClr val="FFFFFF"/>
                </a:solidFill>
                <a:cs typeface="Arial" panose="020B0604020202020204" pitchFamily="34" charset="0"/>
              </a:rPr>
              <a:t>نَّ وَقْتِي لَمْ يَحْضُرْ بَعْدُ، وَأَمَّا وَقْتُكُمْ فَفِي كُلِّ حِينٍ حَاضِرٌ</a:t>
            </a:r>
            <a:endParaRPr kumimoji="0" lang="en-US" altLang="en-US" sz="22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6008461"/>
            <a:ext cx="3886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altLang="en-US" b="1" dirty="0">
                <a:solidFill>
                  <a:srgbClr val="FFFFFF"/>
                </a:solidFill>
                <a:cs typeface="Arial" panose="020B0604020202020204" pitchFamily="34" charset="0"/>
              </a:rPr>
              <a:t>لأَنَّ وَقْتِي لَمْ يُكْمَلْ بَعْدُ</a:t>
            </a:r>
            <a:endParaRPr kumimoji="0" lang="en-US" altLang="en-US"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sz="3200" b="1" dirty="0">
                <a:solidFill>
                  <a:schemeClr val="bg1"/>
                </a:solidFill>
                <a:cs typeface="Arial" panose="020B0604020202020204" pitchFamily="34" charset="0"/>
              </a:rPr>
              <a:t>الانتقال بين </a:t>
            </a:r>
            <a:r>
              <a:rPr lang="ar-LB" sz="3200" b="1" dirty="0">
                <a:solidFill>
                  <a:schemeClr val="bg1"/>
                </a:solidFill>
                <a:cs typeface="Arial" panose="020B0604020202020204" pitchFamily="34" charset="0"/>
              </a:rPr>
              <a:t>ال</a:t>
            </a:r>
            <a:r>
              <a:rPr lang="ar-JO" sz="3200" b="1" dirty="0">
                <a:solidFill>
                  <a:schemeClr val="bg1"/>
                </a:solidFill>
                <a:cs typeface="Arial" panose="020B0604020202020204" pitchFamily="34" charset="0"/>
              </a:rPr>
              <a:t>خدمة </a:t>
            </a:r>
            <a:r>
              <a:rPr lang="ar-LB" sz="3200" b="1" dirty="0">
                <a:solidFill>
                  <a:schemeClr val="bg1"/>
                </a:solidFill>
                <a:cs typeface="Arial" panose="020B0604020202020204" pitchFamily="34" charset="0"/>
              </a:rPr>
              <a:t>فب </a:t>
            </a:r>
            <a:r>
              <a:rPr lang="ar-JO" sz="3200" b="1" dirty="0">
                <a:solidFill>
                  <a:schemeClr val="bg1"/>
                </a:solidFill>
                <a:cs typeface="Arial" panose="020B0604020202020204" pitchFamily="34" charset="0"/>
              </a:rPr>
              <a:t>الجليل وعيد المظال في أورشليم</a:t>
            </a:r>
            <a:endParaRPr kumimoji="0" lang="en-US" altLang="en-US" sz="3200" b="1"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467298" y="1710237"/>
            <a:ext cx="259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altLang="en-US" b="1" dirty="0">
                <a:solidFill>
                  <a:srgbClr val="000000"/>
                </a:solidFill>
                <a:cs typeface="Arial" panose="020B0604020202020204" pitchFamily="34" charset="0"/>
              </a:rPr>
              <a:t>وَكَانَ عِيدُ الْيَهُودِ، عِيدُ الْمَظَالِّ، قَرِيبًا</a:t>
            </a:r>
            <a:b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br>
            <a: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t>(</a:t>
            </a:r>
            <a:r>
              <a:rPr lang="ar-JO" altLang="en-US" b="1" dirty="0">
                <a:solidFill>
                  <a:srgbClr val="000000"/>
                </a:solidFill>
                <a:cs typeface="Arial" panose="020B0604020202020204" pitchFamily="34" charset="0"/>
              </a:rPr>
              <a:t>7: 2</a:t>
            </a:r>
            <a: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t>)</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58098" y="3429000"/>
            <a:ext cx="2747791"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إخوة يسوع</a:t>
            </a:r>
            <a:endParaRPr lang="en-US"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123462"/>
            <a:ext cx="2057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0" name="Text Box 1030"/>
          <p:cNvSpPr txBox="1">
            <a:spLocks noChangeArrowheads="1"/>
          </p:cNvSpPr>
          <p:nvPr/>
        </p:nvSpPr>
        <p:spPr bwMode="auto">
          <a:xfrm>
            <a:off x="675935" y="1150849"/>
            <a:ext cx="157940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نعم</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1" name="Text Box 1031"/>
          <p:cNvSpPr txBox="1">
            <a:spLocks noChangeArrowheads="1"/>
          </p:cNvSpPr>
          <p:nvPr/>
        </p:nvSpPr>
        <p:spPr bwMode="auto">
          <a:xfrm>
            <a:off x="0" y="2337950"/>
            <a:ext cx="293969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الإصلاحي</a:t>
            </a:r>
            <a:endParaRPr kumimoji="0" lang="en-US" sz="32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3863950"/>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 يمكن                  حدوث الإرتداد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53616" name="Text Box 1041"/>
          <p:cNvSpPr txBox="1">
            <a:spLocks noChangeArrowheads="1"/>
          </p:cNvSpPr>
          <p:nvPr/>
        </p:nvSpPr>
        <p:spPr bwMode="auto">
          <a:xfrm>
            <a:off x="8281406" y="7620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274ج</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169825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8" name="Down Arrow 17"/>
          <p:cNvSpPr/>
          <p:nvPr/>
        </p:nvSpPr>
        <p:spPr bwMode="auto">
          <a:xfrm rot="3838595">
            <a:off x="2769849" y="-39006"/>
            <a:ext cx="344657" cy="1836879"/>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10" charset="0"/>
              <a:ea typeface="ＭＳ Ｐゴシック" charset="0"/>
              <a:cs typeface="+mn-cs"/>
            </a:endParaRPr>
          </a:p>
        </p:txBody>
      </p:sp>
      <p:sp>
        <p:nvSpPr>
          <p:cNvPr id="19" name="Down Arrow 18"/>
          <p:cNvSpPr/>
          <p:nvPr/>
        </p:nvSpPr>
        <p:spPr bwMode="auto">
          <a:xfrm rot="17836087">
            <a:off x="4236757" y="4268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0" name="Down Arrow 19"/>
          <p:cNvSpPr/>
          <p:nvPr/>
        </p:nvSpPr>
        <p:spPr bwMode="auto">
          <a:xfrm>
            <a:off x="1364944"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1" name="Text Box 1032"/>
          <p:cNvSpPr txBox="1">
            <a:spLocks noChangeArrowheads="1"/>
          </p:cNvSpPr>
          <p:nvPr/>
        </p:nvSpPr>
        <p:spPr bwMode="auto">
          <a:xfrm>
            <a:off x="77466" y="5664150"/>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ضمان أبدي                لكن بدون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2" name="Down Arrow 21"/>
          <p:cNvSpPr/>
          <p:nvPr/>
        </p:nvSpPr>
        <p:spPr bwMode="auto">
          <a:xfrm>
            <a:off x="1364944" y="5039250"/>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3" name="Text Box 1031"/>
          <p:cNvSpPr txBox="1">
            <a:spLocks noChangeArrowheads="1"/>
          </p:cNvSpPr>
          <p:nvPr/>
        </p:nvSpPr>
        <p:spPr bwMode="auto">
          <a:xfrm>
            <a:off x="6001424" y="2307052"/>
            <a:ext cx="31425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ctr" defTabSz="914400" eaLnBrk="0" fontAlgn="base" hangingPunct="0">
              <a:lnSpc>
                <a:spcPct val="100000"/>
              </a:lnSpc>
              <a:spcBef>
                <a:spcPct val="50000"/>
              </a:spcBef>
              <a:spcAft>
                <a:spcPct val="0"/>
              </a:spcAft>
              <a:buClrTx/>
              <a:buSzTx/>
              <a:buFontTx/>
              <a:buNone/>
              <a:tabLst/>
              <a:defRPr kumimoji="0" sz="3200" b="1" i="0" u="none" strike="noStrike" cap="none" spc="0" normalizeH="0" baseline="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الأرميني</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3833052"/>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الإرتداد يقود                إلى فقدان الخلاص</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5" name="Down Arrow 24"/>
          <p:cNvSpPr/>
          <p:nvPr/>
        </p:nvSpPr>
        <p:spPr bwMode="auto">
          <a:xfrm rot="17773393">
            <a:off x="6410491" y="130324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6" name="Down Arrow 25"/>
          <p:cNvSpPr/>
          <p:nvPr/>
        </p:nvSpPr>
        <p:spPr bwMode="auto">
          <a:xfrm>
            <a:off x="7554255"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7" name="Text Box 1032"/>
          <p:cNvSpPr txBox="1">
            <a:spLocks noChangeArrowheads="1"/>
          </p:cNvSpPr>
          <p:nvPr/>
        </p:nvSpPr>
        <p:spPr bwMode="auto">
          <a:xfrm>
            <a:off x="5921713" y="5664150"/>
            <a:ext cx="323426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 ضمان أبدي                    ولا تأكيد</a:t>
            </a:r>
          </a:p>
        </p:txBody>
      </p:sp>
      <p:sp>
        <p:nvSpPr>
          <p:cNvPr id="28" name="Down Arrow 27"/>
          <p:cNvSpPr/>
          <p:nvPr/>
        </p:nvSpPr>
        <p:spPr bwMode="auto">
          <a:xfrm>
            <a:off x="7554255" y="5039250"/>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9" name="Text Box 1031"/>
          <p:cNvSpPr txBox="1">
            <a:spLocks noChangeArrowheads="1"/>
          </p:cNvSpPr>
          <p:nvPr/>
        </p:nvSpPr>
        <p:spPr bwMode="auto">
          <a:xfrm>
            <a:off x="2855830" y="2331016"/>
            <a:ext cx="325004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شركاء</a:t>
            </a:r>
          </a:p>
        </p:txBody>
      </p:sp>
      <p:sp>
        <p:nvSpPr>
          <p:cNvPr id="30" name="Text Box 1032"/>
          <p:cNvSpPr txBox="1">
            <a:spLocks noChangeArrowheads="1"/>
          </p:cNvSpPr>
          <p:nvPr/>
        </p:nvSpPr>
        <p:spPr bwMode="auto">
          <a:xfrm>
            <a:off x="3036252" y="3857016"/>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الإرتداد يقود                إلى فقدان المكافآت</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1" name="Down Arrow 30"/>
          <p:cNvSpPr/>
          <p:nvPr/>
        </p:nvSpPr>
        <p:spPr bwMode="auto">
          <a:xfrm rot="3279538">
            <a:off x="4951922" y="134768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2" name="Down Arrow 31"/>
          <p:cNvSpPr/>
          <p:nvPr/>
        </p:nvSpPr>
        <p:spPr bwMode="auto">
          <a:xfrm>
            <a:off x="4335710"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3" name="Text Box 1032"/>
          <p:cNvSpPr txBox="1">
            <a:spLocks noChangeArrowheads="1"/>
          </p:cNvSpPr>
          <p:nvPr/>
        </p:nvSpPr>
        <p:spPr bwMode="auto">
          <a:xfrm>
            <a:off x="2933525" y="5664150"/>
            <a:ext cx="309465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ضمان أبدي                   مع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4" name="Down Arrow 33"/>
          <p:cNvSpPr/>
          <p:nvPr/>
        </p:nvSpPr>
        <p:spPr bwMode="auto">
          <a:xfrm>
            <a:off x="4335710" y="5039250"/>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53615" name="Rectangle 1040"/>
          <p:cNvSpPr>
            <a:spLocks noGrp="1" noChangeArrowheads="1"/>
          </p:cNvSpPr>
          <p:nvPr>
            <p:ph type="title" idx="4294967295"/>
          </p:nvPr>
        </p:nvSpPr>
        <p:spPr>
          <a:xfrm>
            <a:off x="0" y="-6350"/>
            <a:ext cx="8208963" cy="584200"/>
          </a:xfrm>
          <a:solidFill>
            <a:schemeClr val="tx1"/>
          </a:solidFill>
        </p:spPr>
        <p:txBody>
          <a:bodyPr wrap="square" anchor="ctr">
            <a:spAutoFit/>
          </a:bodyPr>
          <a:lstStyle/>
          <a:p>
            <a:pPr>
              <a:spcBef>
                <a:spcPct val="50000"/>
              </a:spcBef>
            </a:pPr>
            <a:r>
              <a:rPr lang="ar-JO" altLang="ja-JP" sz="3200" b="1" dirty="0">
                <a:solidFill>
                  <a:schemeClr val="bg1"/>
                </a:solidFill>
                <a:effectLst>
                  <a:glow rad="228600">
                    <a:schemeClr val="accent4">
                      <a:satMod val="175000"/>
                    </a:schemeClr>
                  </a:glow>
                </a:effectLst>
                <a:latin typeface="Arial" charset="0"/>
                <a:ea typeface="ＭＳ Ｐゴシック" charset="0"/>
              </a:rPr>
              <a:t>هل سيثابر كل مسيحي حقيقي بأمانة حتَّى الموت؟</a:t>
            </a:r>
            <a:endParaRPr lang="en-US" sz="3200" b="1" dirty="0">
              <a:solidFill>
                <a:schemeClr val="bg1"/>
              </a:solidFill>
              <a:effectLst>
                <a:outerShdw blurRad="50800" dist="63500" dir="2700000" algn="tl" rotWithShape="0">
                  <a:srgbClr val="000000"/>
                </a:outerShdw>
              </a:effectLst>
              <a:latin typeface="Arial" charset="0"/>
              <a:ea typeface="ＭＳ Ｐゴシック" charset="0"/>
            </a:endParaRPr>
          </a:p>
        </p:txBody>
      </p:sp>
      <p:sp>
        <p:nvSpPr>
          <p:cNvPr id="2" name="Rectangle 1">
            <a:extLst>
              <a:ext uri="{FF2B5EF4-FFF2-40B4-BE49-F238E27FC236}">
                <a16:creationId xmlns:a16="http://schemas.microsoft.com/office/drawing/2014/main" id="{29B22574-66B4-59BC-6243-EA9438560C8F}"/>
              </a:ext>
            </a:extLst>
          </p:cNvPr>
          <p:cNvSpPr/>
          <p:nvPr/>
        </p:nvSpPr>
        <p:spPr>
          <a:xfrm>
            <a:off x="56924" y="3182678"/>
            <a:ext cx="2703512" cy="584775"/>
          </a:xfrm>
          <a:prstGeom prst="rect">
            <a:avLst/>
          </a:prstGeom>
          <a:solidFill>
            <a:srgbClr val="800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charset="0"/>
                <a:cs typeface="Arial"/>
              </a:rPr>
              <a:t>مؤمن غير حقيقي</a:t>
            </a:r>
          </a:p>
        </p:txBody>
      </p:sp>
      <p:sp>
        <p:nvSpPr>
          <p:cNvPr id="3" name="Rectangle 2">
            <a:extLst>
              <a:ext uri="{FF2B5EF4-FFF2-40B4-BE49-F238E27FC236}">
                <a16:creationId xmlns:a16="http://schemas.microsoft.com/office/drawing/2014/main" id="{6B9BF37C-BFCE-D08E-32F8-D723DF64CF60}"/>
              </a:ext>
            </a:extLst>
          </p:cNvPr>
          <p:cNvSpPr/>
          <p:nvPr/>
        </p:nvSpPr>
        <p:spPr>
          <a:xfrm>
            <a:off x="6361582" y="3182678"/>
            <a:ext cx="2703512" cy="584775"/>
          </a:xfrm>
          <a:prstGeom prst="rect">
            <a:avLst/>
          </a:prstGeom>
          <a:solidFill>
            <a:srgbClr val="800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charset="0"/>
                <a:cs typeface="Arial"/>
              </a:rPr>
              <a:t>مؤمن جسدي</a:t>
            </a:r>
          </a:p>
        </p:txBody>
      </p:sp>
      <p:sp>
        <p:nvSpPr>
          <p:cNvPr id="4" name="Rectangle 3">
            <a:extLst>
              <a:ext uri="{FF2B5EF4-FFF2-40B4-BE49-F238E27FC236}">
                <a16:creationId xmlns:a16="http://schemas.microsoft.com/office/drawing/2014/main" id="{0423AD16-0B1F-6BC8-308F-26AC8A10D9A7}"/>
              </a:ext>
            </a:extLst>
          </p:cNvPr>
          <p:cNvSpPr/>
          <p:nvPr/>
        </p:nvSpPr>
        <p:spPr>
          <a:xfrm>
            <a:off x="3209253" y="3182678"/>
            <a:ext cx="2703512" cy="584775"/>
          </a:xfrm>
          <a:prstGeom prst="rect">
            <a:avLst/>
          </a:prstGeom>
          <a:solidFill>
            <a:srgbClr val="800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charset="0"/>
                <a:cs typeface="Arial"/>
              </a:rPr>
              <a:t>مؤمن سابق</a:t>
            </a:r>
          </a:p>
        </p:txBody>
      </p:sp>
    </p:spTree>
    <p:extLst>
      <p:ext uri="{BB962C8B-B14F-4D97-AF65-F5344CB8AC3E}">
        <p14:creationId xmlns:p14="http://schemas.microsoft.com/office/powerpoint/2010/main" val="314374521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P spid="2" grpId="0" animBg="1"/>
      <p:bldP spid="3" grpId="0" animBg="1"/>
      <p:bldP spid="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التأكيد والإرتداد</a:t>
            </a:r>
            <a:endParaRPr kumimoji="0" lang="en-GB"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الإصلاحي</a:t>
            </a:r>
            <a:endPar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a:t>
            </a: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الكالفيني</a:t>
            </a:r>
            <a:r>
              <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الأبدي</a:t>
            </a:r>
            <a:endParaRPr kumimoji="0" lang="en-GB"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31750" name="Text Box 6"/>
          <p:cNvSpPr txBox="1">
            <a:spLocks noChangeArrowheads="1"/>
          </p:cNvSpPr>
          <p:nvPr/>
        </p:nvSpPr>
        <p:spPr bwMode="auto">
          <a:xfrm>
            <a:off x="5311232" y="620688"/>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الأرميني</a:t>
            </a:r>
            <a:b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br>
            <a: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a:t>
            </a: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الوسلي</a:t>
            </a:r>
            <a: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الخلاص</a:t>
            </a:r>
            <a:endPar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31753" name="Text Box 9"/>
          <p:cNvSpPr txBox="1">
            <a:spLocks noChangeArrowheads="1"/>
          </p:cNvSpPr>
          <p:nvPr/>
        </p:nvSpPr>
        <p:spPr bwMode="auto">
          <a:xfrm>
            <a:off x="4256715" y="1879121"/>
            <a:ext cx="73158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شركاء</a:t>
            </a:r>
            <a:endParaRPr kumimoji="0" lang="en-GB"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ممكن</a:t>
            </a:r>
            <a:endParaRPr kumimoji="0" lang="en-GB"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القديسين</a:t>
            </a:r>
            <a:endPar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a:t>
            </a: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ممكن</a:t>
            </a:r>
            <a:r>
              <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39755" y="5082065"/>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لا تأكيد</a:t>
            </a:r>
            <a:endPar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لا تأكيد</a:t>
            </a:r>
            <a:endPar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التأكيد</a:t>
            </a:r>
            <a:endParaRPr kumimoji="0" lang="en-GB"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3" cy="2139670"/>
            <a:chOff x="5276393" y="4364120"/>
            <a:chExt cx="3825163"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6562749" y="5125940"/>
              <a:ext cx="2538807" cy="137785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كيف نلائم ما بين التأكيد والإرتداد؟</a:t>
              </a:r>
              <a:endParaRPr kumimoji="0" lang="en-GB"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grpSp>
    </p:spTree>
    <p:extLst>
      <p:ext uri="{BB962C8B-B14F-4D97-AF65-F5344CB8AC3E}">
        <p14:creationId xmlns:p14="http://schemas.microsoft.com/office/powerpoint/2010/main" val="16773857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strVal val="#ppt_w*0.70"/>
                                          </p:val>
                                        </p:tav>
                                        <p:tav tm="100000">
                                          <p:val>
                                            <p:strVal val="#ppt_w"/>
                                          </p:val>
                                        </p:tav>
                                      </p:tavLst>
                                    </p:anim>
                                    <p:anim calcmode="lin" valueType="num">
                                      <p:cBhvr>
                                        <p:cTn id="8" dur="1000" fill="hold"/>
                                        <p:tgtEl>
                                          <p:spTgt spid="31747"/>
                                        </p:tgtEl>
                                        <p:attrNameLst>
                                          <p:attrName>ppt_h</p:attrName>
                                        </p:attrNameLst>
                                      </p:cBhvr>
                                      <p:tavLst>
                                        <p:tav tm="0">
                                          <p:val>
                                            <p:strVal val="#ppt_h"/>
                                          </p:val>
                                        </p:tav>
                                        <p:tav tm="100000">
                                          <p:val>
                                            <p:strVal val="#ppt_h"/>
                                          </p:val>
                                        </p:tav>
                                      </p:tavLst>
                                    </p:anim>
                                    <p:animEffect transition="in" filter="fade">
                                      <p:cBhvr>
                                        <p:cTn id="9" dur="1000"/>
                                        <p:tgtEl>
                                          <p:spTgt spid="3174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1746"/>
                                        </p:tgtEl>
                                        <p:attrNameLst>
                                          <p:attrName>style.visibility</p:attrName>
                                        </p:attrNameLst>
                                      </p:cBhvr>
                                      <p:to>
                                        <p:strVal val="visible"/>
                                      </p:to>
                                    </p:set>
                                    <p:anim calcmode="lin" valueType="num">
                                      <p:cBhvr>
                                        <p:cTn id="12" dur="1000" fill="hold"/>
                                        <p:tgtEl>
                                          <p:spTgt spid="31746"/>
                                        </p:tgtEl>
                                        <p:attrNameLst>
                                          <p:attrName>ppt_w</p:attrName>
                                        </p:attrNameLst>
                                      </p:cBhvr>
                                      <p:tavLst>
                                        <p:tav tm="0">
                                          <p:val>
                                            <p:strVal val="#ppt_w*0.70"/>
                                          </p:val>
                                        </p:tav>
                                        <p:tav tm="100000">
                                          <p:val>
                                            <p:strVal val="#ppt_w"/>
                                          </p:val>
                                        </p:tav>
                                      </p:tavLst>
                                    </p:anim>
                                    <p:anim calcmode="lin" valueType="num">
                                      <p:cBhvr>
                                        <p:cTn id="13" dur="1000" fill="hold"/>
                                        <p:tgtEl>
                                          <p:spTgt spid="31746"/>
                                        </p:tgtEl>
                                        <p:attrNameLst>
                                          <p:attrName>ppt_h</p:attrName>
                                        </p:attrNameLst>
                                      </p:cBhvr>
                                      <p:tavLst>
                                        <p:tav tm="0">
                                          <p:val>
                                            <p:strVal val="#ppt_h"/>
                                          </p:val>
                                        </p:tav>
                                        <p:tav tm="100000">
                                          <p:val>
                                            <p:strVal val="#ppt_h"/>
                                          </p:val>
                                        </p:tav>
                                      </p:tavLst>
                                    </p:anim>
                                    <p:animEffect transition="in" filter="fade">
                                      <p:cBhvr>
                                        <p:cTn id="14" dur="1000"/>
                                        <p:tgtEl>
                                          <p:spTgt spid="3174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1755"/>
                                        </p:tgtEl>
                                        <p:attrNameLst>
                                          <p:attrName>style.visibility</p:attrName>
                                        </p:attrNameLst>
                                      </p:cBhvr>
                                      <p:to>
                                        <p:strVal val="visible"/>
                                      </p:to>
                                    </p:set>
                                    <p:anim calcmode="lin" valueType="num">
                                      <p:cBhvr>
                                        <p:cTn id="17" dur="1000" fill="hold"/>
                                        <p:tgtEl>
                                          <p:spTgt spid="31755"/>
                                        </p:tgtEl>
                                        <p:attrNameLst>
                                          <p:attrName>ppt_w</p:attrName>
                                        </p:attrNameLst>
                                      </p:cBhvr>
                                      <p:tavLst>
                                        <p:tav tm="0">
                                          <p:val>
                                            <p:strVal val="#ppt_w*0.70"/>
                                          </p:val>
                                        </p:tav>
                                        <p:tav tm="100000">
                                          <p:val>
                                            <p:strVal val="#ppt_w"/>
                                          </p:val>
                                        </p:tav>
                                      </p:tavLst>
                                    </p:anim>
                                    <p:anim calcmode="lin" valueType="num">
                                      <p:cBhvr>
                                        <p:cTn id="18" dur="1000" fill="hold"/>
                                        <p:tgtEl>
                                          <p:spTgt spid="31755"/>
                                        </p:tgtEl>
                                        <p:attrNameLst>
                                          <p:attrName>ppt_h</p:attrName>
                                        </p:attrNameLst>
                                      </p:cBhvr>
                                      <p:tavLst>
                                        <p:tav tm="0">
                                          <p:val>
                                            <p:strVal val="#ppt_h"/>
                                          </p:val>
                                        </p:tav>
                                        <p:tav tm="100000">
                                          <p:val>
                                            <p:strVal val="#ppt_h"/>
                                          </p:val>
                                        </p:tav>
                                      </p:tavLst>
                                    </p:anim>
                                    <p:animEffect transition="in" filter="fade">
                                      <p:cBhvr>
                                        <p:cTn id="19" dur="1000"/>
                                        <p:tgtEl>
                                          <p:spTgt spid="3175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31750"/>
                                        </p:tgtEl>
                                        <p:attrNameLst>
                                          <p:attrName>style.visibility</p:attrName>
                                        </p:attrNameLst>
                                      </p:cBhvr>
                                      <p:to>
                                        <p:strVal val="visible"/>
                                      </p:to>
                                    </p:set>
                                    <p:anim calcmode="lin" valueType="num">
                                      <p:cBhvr>
                                        <p:cTn id="31" dur="1000" fill="hold"/>
                                        <p:tgtEl>
                                          <p:spTgt spid="31750"/>
                                        </p:tgtEl>
                                        <p:attrNameLst>
                                          <p:attrName>ppt_w</p:attrName>
                                        </p:attrNameLst>
                                      </p:cBhvr>
                                      <p:tavLst>
                                        <p:tav tm="0">
                                          <p:val>
                                            <p:strVal val="#ppt_w*0.70"/>
                                          </p:val>
                                        </p:tav>
                                        <p:tav tm="100000">
                                          <p:val>
                                            <p:strVal val="#ppt_w"/>
                                          </p:val>
                                        </p:tav>
                                      </p:tavLst>
                                    </p:anim>
                                    <p:anim calcmode="lin" valueType="num">
                                      <p:cBhvr>
                                        <p:cTn id="32" dur="1000" fill="hold"/>
                                        <p:tgtEl>
                                          <p:spTgt spid="31750"/>
                                        </p:tgtEl>
                                        <p:attrNameLst>
                                          <p:attrName>ppt_h</p:attrName>
                                        </p:attrNameLst>
                                      </p:cBhvr>
                                      <p:tavLst>
                                        <p:tav tm="0">
                                          <p:val>
                                            <p:strVal val="#ppt_h"/>
                                          </p:val>
                                        </p:tav>
                                        <p:tav tm="100000">
                                          <p:val>
                                            <p:strVal val="#ppt_h"/>
                                          </p:val>
                                        </p:tav>
                                      </p:tavLst>
                                    </p:anim>
                                    <p:animEffect transition="in" filter="fade">
                                      <p:cBhvr>
                                        <p:cTn id="33" dur="1000"/>
                                        <p:tgtEl>
                                          <p:spTgt spid="31750"/>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31749"/>
                                        </p:tgtEl>
                                        <p:attrNameLst>
                                          <p:attrName>style.visibility</p:attrName>
                                        </p:attrNameLst>
                                      </p:cBhvr>
                                      <p:to>
                                        <p:strVal val="visible"/>
                                      </p:to>
                                    </p:set>
                                    <p:anim calcmode="lin" valueType="num">
                                      <p:cBhvr>
                                        <p:cTn id="36" dur="1000" fill="hold"/>
                                        <p:tgtEl>
                                          <p:spTgt spid="31749"/>
                                        </p:tgtEl>
                                        <p:attrNameLst>
                                          <p:attrName>ppt_w</p:attrName>
                                        </p:attrNameLst>
                                      </p:cBhvr>
                                      <p:tavLst>
                                        <p:tav tm="0">
                                          <p:val>
                                            <p:strVal val="#ppt_w*0.70"/>
                                          </p:val>
                                        </p:tav>
                                        <p:tav tm="100000">
                                          <p:val>
                                            <p:strVal val="#ppt_w"/>
                                          </p:val>
                                        </p:tav>
                                      </p:tavLst>
                                    </p:anim>
                                    <p:anim calcmode="lin" valueType="num">
                                      <p:cBhvr>
                                        <p:cTn id="37" dur="1000" fill="hold"/>
                                        <p:tgtEl>
                                          <p:spTgt spid="31749"/>
                                        </p:tgtEl>
                                        <p:attrNameLst>
                                          <p:attrName>ppt_h</p:attrName>
                                        </p:attrNameLst>
                                      </p:cBhvr>
                                      <p:tavLst>
                                        <p:tav tm="0">
                                          <p:val>
                                            <p:strVal val="#ppt_h"/>
                                          </p:val>
                                        </p:tav>
                                        <p:tav tm="100000">
                                          <p:val>
                                            <p:strVal val="#ppt_h"/>
                                          </p:val>
                                        </p:tav>
                                      </p:tavLst>
                                    </p:anim>
                                    <p:animEffect transition="in" filter="fade">
                                      <p:cBhvr>
                                        <p:cTn id="38" dur="1000"/>
                                        <p:tgtEl>
                                          <p:spTgt spid="31749"/>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31751"/>
                                        </p:tgtEl>
                                        <p:attrNameLst>
                                          <p:attrName>style.visibility</p:attrName>
                                        </p:attrNameLst>
                                      </p:cBhvr>
                                      <p:to>
                                        <p:strVal val="visible"/>
                                      </p:to>
                                    </p:set>
                                    <p:anim calcmode="lin" valueType="num">
                                      <p:cBhvr>
                                        <p:cTn id="41" dur="1000" fill="hold"/>
                                        <p:tgtEl>
                                          <p:spTgt spid="31751"/>
                                        </p:tgtEl>
                                        <p:attrNameLst>
                                          <p:attrName>ppt_w</p:attrName>
                                        </p:attrNameLst>
                                      </p:cBhvr>
                                      <p:tavLst>
                                        <p:tav tm="0">
                                          <p:val>
                                            <p:strVal val="#ppt_w*0.70"/>
                                          </p:val>
                                        </p:tav>
                                        <p:tav tm="100000">
                                          <p:val>
                                            <p:strVal val="#ppt_w"/>
                                          </p:val>
                                        </p:tav>
                                      </p:tavLst>
                                    </p:anim>
                                    <p:anim calcmode="lin" valueType="num">
                                      <p:cBhvr>
                                        <p:cTn id="42" dur="1000" fill="hold"/>
                                        <p:tgtEl>
                                          <p:spTgt spid="31751"/>
                                        </p:tgtEl>
                                        <p:attrNameLst>
                                          <p:attrName>ppt_h</p:attrName>
                                        </p:attrNameLst>
                                      </p:cBhvr>
                                      <p:tavLst>
                                        <p:tav tm="0">
                                          <p:val>
                                            <p:strVal val="#ppt_h"/>
                                          </p:val>
                                        </p:tav>
                                        <p:tav tm="100000">
                                          <p:val>
                                            <p:strVal val="#ppt_h"/>
                                          </p:val>
                                        </p:tav>
                                      </p:tavLst>
                                    </p:anim>
                                    <p:animEffect transition="in" filter="fade">
                                      <p:cBhvr>
                                        <p:cTn id="43" dur="1000"/>
                                        <p:tgtEl>
                                          <p:spTgt spid="31751"/>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strVal val="#ppt_w*0.70"/>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31753"/>
                                        </p:tgtEl>
                                        <p:attrNameLst>
                                          <p:attrName>style.visibility</p:attrName>
                                        </p:attrNameLst>
                                      </p:cBhvr>
                                      <p:to>
                                        <p:strVal val="visible"/>
                                      </p:to>
                                    </p:set>
                                    <p:anim calcmode="lin" valueType="num">
                                      <p:cBhvr>
                                        <p:cTn id="55" dur="1000" fill="hold"/>
                                        <p:tgtEl>
                                          <p:spTgt spid="31753"/>
                                        </p:tgtEl>
                                        <p:attrNameLst>
                                          <p:attrName>ppt_w</p:attrName>
                                        </p:attrNameLst>
                                      </p:cBhvr>
                                      <p:tavLst>
                                        <p:tav tm="0">
                                          <p:val>
                                            <p:strVal val="#ppt_w*0.70"/>
                                          </p:val>
                                        </p:tav>
                                        <p:tav tm="100000">
                                          <p:val>
                                            <p:strVal val="#ppt_w"/>
                                          </p:val>
                                        </p:tav>
                                      </p:tavLst>
                                    </p:anim>
                                    <p:anim calcmode="lin" valueType="num">
                                      <p:cBhvr>
                                        <p:cTn id="56" dur="1000" fill="hold"/>
                                        <p:tgtEl>
                                          <p:spTgt spid="31753"/>
                                        </p:tgtEl>
                                        <p:attrNameLst>
                                          <p:attrName>ppt_h</p:attrName>
                                        </p:attrNameLst>
                                      </p:cBhvr>
                                      <p:tavLst>
                                        <p:tav tm="0">
                                          <p:val>
                                            <p:strVal val="#ppt_h"/>
                                          </p:val>
                                        </p:tav>
                                        <p:tav tm="100000">
                                          <p:val>
                                            <p:strVal val="#ppt_h"/>
                                          </p:val>
                                        </p:tav>
                                      </p:tavLst>
                                    </p:anim>
                                    <p:animEffect transition="in" filter="fade">
                                      <p:cBhvr>
                                        <p:cTn id="57" dur="1000"/>
                                        <p:tgtEl>
                                          <p:spTgt spid="31753"/>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31752"/>
                                        </p:tgtEl>
                                        <p:attrNameLst>
                                          <p:attrName>style.visibility</p:attrName>
                                        </p:attrNameLst>
                                      </p:cBhvr>
                                      <p:to>
                                        <p:strVal val="visible"/>
                                      </p:to>
                                    </p:set>
                                    <p:anim calcmode="lin" valueType="num">
                                      <p:cBhvr>
                                        <p:cTn id="60" dur="1000" fill="hold"/>
                                        <p:tgtEl>
                                          <p:spTgt spid="31752"/>
                                        </p:tgtEl>
                                        <p:attrNameLst>
                                          <p:attrName>ppt_w</p:attrName>
                                        </p:attrNameLst>
                                      </p:cBhvr>
                                      <p:tavLst>
                                        <p:tav tm="0">
                                          <p:val>
                                            <p:strVal val="#ppt_w*0.70"/>
                                          </p:val>
                                        </p:tav>
                                        <p:tav tm="100000">
                                          <p:val>
                                            <p:strVal val="#ppt_w"/>
                                          </p:val>
                                        </p:tav>
                                      </p:tavLst>
                                    </p:anim>
                                    <p:anim calcmode="lin" valueType="num">
                                      <p:cBhvr>
                                        <p:cTn id="61" dur="1000" fill="hold"/>
                                        <p:tgtEl>
                                          <p:spTgt spid="31752"/>
                                        </p:tgtEl>
                                        <p:attrNameLst>
                                          <p:attrName>ppt_h</p:attrName>
                                        </p:attrNameLst>
                                      </p:cBhvr>
                                      <p:tavLst>
                                        <p:tav tm="0">
                                          <p:val>
                                            <p:strVal val="#ppt_h"/>
                                          </p:val>
                                        </p:tav>
                                        <p:tav tm="100000">
                                          <p:val>
                                            <p:strVal val="#ppt_h"/>
                                          </p:val>
                                        </p:tav>
                                      </p:tavLst>
                                    </p:anim>
                                    <p:animEffect transition="in" filter="fade">
                                      <p:cBhvr>
                                        <p:cTn id="62" dur="1000"/>
                                        <p:tgtEl>
                                          <p:spTgt spid="31752"/>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31754"/>
                                        </p:tgtEl>
                                        <p:attrNameLst>
                                          <p:attrName>style.visibility</p:attrName>
                                        </p:attrNameLst>
                                      </p:cBhvr>
                                      <p:to>
                                        <p:strVal val="visible"/>
                                      </p:to>
                                    </p:set>
                                    <p:anim calcmode="lin" valueType="num">
                                      <p:cBhvr>
                                        <p:cTn id="67" dur="1000" fill="hold"/>
                                        <p:tgtEl>
                                          <p:spTgt spid="31754"/>
                                        </p:tgtEl>
                                        <p:attrNameLst>
                                          <p:attrName>ppt_w</p:attrName>
                                        </p:attrNameLst>
                                      </p:cBhvr>
                                      <p:tavLst>
                                        <p:tav tm="0">
                                          <p:val>
                                            <p:strVal val="#ppt_w*0.70"/>
                                          </p:val>
                                        </p:tav>
                                        <p:tav tm="100000">
                                          <p:val>
                                            <p:strVal val="#ppt_w"/>
                                          </p:val>
                                        </p:tav>
                                      </p:tavLst>
                                    </p:anim>
                                    <p:anim calcmode="lin" valueType="num">
                                      <p:cBhvr>
                                        <p:cTn id="68" dur="1000" fill="hold"/>
                                        <p:tgtEl>
                                          <p:spTgt spid="31754"/>
                                        </p:tgtEl>
                                        <p:attrNameLst>
                                          <p:attrName>ppt_h</p:attrName>
                                        </p:attrNameLst>
                                      </p:cBhvr>
                                      <p:tavLst>
                                        <p:tav tm="0">
                                          <p:val>
                                            <p:strVal val="#ppt_h"/>
                                          </p:val>
                                        </p:tav>
                                        <p:tav tm="100000">
                                          <p:val>
                                            <p:strVal val="#ppt_h"/>
                                          </p:val>
                                        </p:tav>
                                      </p:tavLst>
                                    </p:anim>
                                    <p:animEffect transition="in" filter="fade">
                                      <p:cBhvr>
                                        <p:cTn id="69" dur="1000"/>
                                        <p:tgtEl>
                                          <p:spTgt spid="31754"/>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31748"/>
                                        </p:tgtEl>
                                        <p:attrNameLst>
                                          <p:attrName>style.visibility</p:attrName>
                                        </p:attrNameLst>
                                      </p:cBhvr>
                                      <p:to>
                                        <p:strVal val="visible"/>
                                      </p:to>
                                    </p:set>
                                    <p:anim calcmode="lin" valueType="num">
                                      <p:cBhvr>
                                        <p:cTn id="74" dur="1000" fill="hold"/>
                                        <p:tgtEl>
                                          <p:spTgt spid="31748"/>
                                        </p:tgtEl>
                                        <p:attrNameLst>
                                          <p:attrName>ppt_w</p:attrName>
                                        </p:attrNameLst>
                                      </p:cBhvr>
                                      <p:tavLst>
                                        <p:tav tm="0">
                                          <p:val>
                                            <p:strVal val="#ppt_w*0.70"/>
                                          </p:val>
                                        </p:tav>
                                        <p:tav tm="100000">
                                          <p:val>
                                            <p:strVal val="#ppt_w"/>
                                          </p:val>
                                        </p:tav>
                                      </p:tavLst>
                                    </p:anim>
                                    <p:anim calcmode="lin" valueType="num">
                                      <p:cBhvr>
                                        <p:cTn id="75" dur="1000" fill="hold"/>
                                        <p:tgtEl>
                                          <p:spTgt spid="31748"/>
                                        </p:tgtEl>
                                        <p:attrNameLst>
                                          <p:attrName>ppt_h</p:attrName>
                                        </p:attrNameLst>
                                      </p:cBhvr>
                                      <p:tavLst>
                                        <p:tav tm="0">
                                          <p:val>
                                            <p:strVal val="#ppt_h"/>
                                          </p:val>
                                        </p:tav>
                                        <p:tav tm="100000">
                                          <p:val>
                                            <p:strVal val="#ppt_h"/>
                                          </p:val>
                                        </p:tav>
                                      </p:tavLst>
                                    </p:anim>
                                    <p:animEffect transition="in" filter="fade">
                                      <p:cBhvr>
                                        <p:cTn id="76" dur="1000"/>
                                        <p:tgtEl>
                                          <p:spTgt spid="31748"/>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1000" fill="hold"/>
                                        <p:tgtEl>
                                          <p:spTgt spid="13"/>
                                        </p:tgtEl>
                                        <p:attrNameLst>
                                          <p:attrName>ppt_w</p:attrName>
                                        </p:attrNameLst>
                                      </p:cBhvr>
                                      <p:tavLst>
                                        <p:tav tm="0">
                                          <p:val>
                                            <p:strVal val="#ppt_w*0.70"/>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Effect transition="in" filter="fade">
                                      <p:cBhvr>
                                        <p:cTn id="83" dur="10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p:cTn id="88" dur="1000" fill="hold"/>
                                        <p:tgtEl>
                                          <p:spTgt spid="16"/>
                                        </p:tgtEl>
                                        <p:attrNameLst>
                                          <p:attrName>ppt_w</p:attrName>
                                        </p:attrNameLst>
                                      </p:cBhvr>
                                      <p:tavLst>
                                        <p:tav tm="0">
                                          <p:val>
                                            <p:strVal val="#ppt_w*0.70"/>
                                          </p:val>
                                        </p:tav>
                                        <p:tav tm="100000">
                                          <p:val>
                                            <p:strVal val="#ppt_w"/>
                                          </p:val>
                                        </p:tav>
                                      </p:tavLst>
                                    </p:anim>
                                    <p:anim calcmode="lin" valueType="num">
                                      <p:cBhvr>
                                        <p:cTn id="89" dur="1000" fill="hold"/>
                                        <p:tgtEl>
                                          <p:spTgt spid="16"/>
                                        </p:tgtEl>
                                        <p:attrNameLst>
                                          <p:attrName>ppt_h</p:attrName>
                                        </p:attrNameLst>
                                      </p:cBhvr>
                                      <p:tavLst>
                                        <p:tav tm="0">
                                          <p:val>
                                            <p:strVal val="#ppt_h"/>
                                          </p:val>
                                        </p:tav>
                                        <p:tav tm="100000">
                                          <p:val>
                                            <p:strVal val="#ppt_h"/>
                                          </p:val>
                                        </p:tav>
                                      </p:tavLst>
                                    </p:anim>
                                    <p:animEffect transition="in" filter="fade">
                                      <p:cBhvr>
                                        <p:cTn id="90" dur="10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down)">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7" grpId="0"/>
      <p:bldP spid="31748" grpId="0"/>
      <p:bldP spid="31749" grpId="0" animBg="1"/>
      <p:bldP spid="31750" grpId="0"/>
      <p:bldP spid="31751" grpId="0"/>
      <p:bldP spid="31752" grpId="0" animBg="1"/>
      <p:bldP spid="31753" grpId="0"/>
      <p:bldP spid="31754" grpId="0"/>
      <p:bldP spid="31755" grpId="0"/>
      <p:bldP spid="13" grpId="0"/>
      <p:bldP spid="14" grpId="0"/>
      <p:bldP spid="15" grpId="0"/>
      <p:bldP spid="1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pPr rtl="1"/>
            <a:r>
              <a:rPr lang="ar-JO" sz="6000" b="1" dirty="0">
                <a:solidFill>
                  <a:srgbClr val="FFFFFF"/>
                </a:solidFill>
                <a:effectLst>
                  <a:glow rad="177800">
                    <a:srgbClr val="000000"/>
                  </a:glow>
                </a:effectLst>
                <a:latin typeface="Arial" charset="0"/>
                <a:ea typeface="ＭＳ Ｐゴシック" charset="0"/>
              </a:rPr>
              <a:t>الحكم المستقبليُّ للملوك الخدَّام</a:t>
            </a:r>
            <a:endParaRPr lang="en-US" sz="6000" b="1" dirty="0">
              <a:solidFill>
                <a:srgbClr val="FFFFFF"/>
              </a:solidFill>
              <a:effectLst>
                <a:glow rad="177800">
                  <a:srgbClr val="000000"/>
                </a:glow>
              </a:effectLst>
              <a:latin typeface="Arial" charset="0"/>
              <a:ea typeface="ＭＳ Ｐゴシック"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المصير النهائيّ</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جوزيف ديلو</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الحكم المستقبليُّ للملوك الخدَّام</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جودي ديلو هو المؤلِّف الرئيسيُّ للرأي "وجهة النظر: الشركاء"</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08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اليوم</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91864471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من المسيح</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2482872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في العهد الجديد</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11472510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نوعين من الميراث</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85422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6" name="Text Box 6"/>
          <p:cNvSpPr txBox="1">
            <a:spLocks noChangeArrowheads="1"/>
          </p:cNvSpPr>
          <p:nvPr/>
        </p:nvSpPr>
        <p:spPr bwMode="auto">
          <a:xfrm>
            <a:off x="46141" y="2610866"/>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526280" y="2610866"/>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المكافأة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28" name="Text Box 8"/>
          <p:cNvSpPr txBox="1">
            <a:spLocks noChangeArrowheads="1"/>
          </p:cNvSpPr>
          <p:nvPr/>
        </p:nvSpPr>
        <p:spPr bwMode="auto">
          <a:xfrm>
            <a:off x="46141" y="3463544"/>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 المؤمنين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29" name="Text Box 9"/>
          <p:cNvSpPr txBox="1">
            <a:spLocks noChangeArrowheads="1"/>
          </p:cNvSpPr>
          <p:nvPr/>
        </p:nvSpPr>
        <p:spPr bwMode="auto">
          <a:xfrm>
            <a:off x="4526280" y="3463544"/>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المؤمنون الأمناء</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0" name="Text Box 10"/>
          <p:cNvSpPr txBox="1">
            <a:spLocks noChangeArrowheads="1"/>
          </p:cNvSpPr>
          <p:nvPr/>
        </p:nvSpPr>
        <p:spPr bwMode="auto">
          <a:xfrm>
            <a:off x="46141" y="4316222"/>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مسكن الألفية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1" name="Text Box 11"/>
          <p:cNvSpPr txBox="1">
            <a:spLocks noChangeArrowheads="1"/>
          </p:cNvSpPr>
          <p:nvPr/>
        </p:nvSpPr>
        <p:spPr bwMode="auto">
          <a:xfrm>
            <a:off x="4526280" y="4316222"/>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الحكم في الألفية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2" name="Text Box 12"/>
          <p:cNvSpPr txBox="1">
            <a:spLocks noChangeArrowheads="1"/>
          </p:cNvSpPr>
          <p:nvPr/>
        </p:nvSpPr>
        <p:spPr bwMode="auto">
          <a:xfrm>
            <a:off x="46141" y="5168900"/>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خشب، عشب، قش</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3" name="Text Box 13"/>
          <p:cNvSpPr txBox="1">
            <a:spLocks noChangeArrowheads="1"/>
          </p:cNvSpPr>
          <p:nvPr/>
        </p:nvSpPr>
        <p:spPr bwMode="auto">
          <a:xfrm>
            <a:off x="4526280" y="51689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ذهب، فضة، حجارة كريمة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2">
            <a:extLst>
              <a:ext uri="{FF2B5EF4-FFF2-40B4-BE49-F238E27FC236}">
                <a16:creationId xmlns:a16="http://schemas.microsoft.com/office/drawing/2014/main" id="{E10A2C5E-E864-4E4B-8C6D-E22DBFC690B4}"/>
              </a:ext>
            </a:extLst>
          </p:cNvPr>
          <p:cNvSpPr txBox="1">
            <a:spLocks noChangeArrowheads="1"/>
          </p:cNvSpPr>
          <p:nvPr/>
        </p:nvSpPr>
        <p:spPr bwMode="auto">
          <a:xfrm>
            <a:off x="46141" y="6021578"/>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يعتمد على الإيمان فقط</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3">
            <a:extLst>
              <a:ext uri="{FF2B5EF4-FFF2-40B4-BE49-F238E27FC236}">
                <a16:creationId xmlns:a16="http://schemas.microsoft.com/office/drawing/2014/main" id="{8BB74748-07A5-F040-8F94-9D1684827122}"/>
              </a:ext>
            </a:extLst>
          </p:cNvPr>
          <p:cNvSpPr txBox="1">
            <a:spLocks noChangeArrowheads="1"/>
          </p:cNvSpPr>
          <p:nvPr/>
        </p:nvSpPr>
        <p:spPr bwMode="auto">
          <a:xfrm>
            <a:off x="4526280" y="602157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يعتمد على الأعمال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a:extLst>
              <a:ext uri="{FF2B5EF4-FFF2-40B4-BE49-F238E27FC236}">
                <a16:creationId xmlns:a16="http://schemas.microsoft.com/office/drawing/2014/main" id="{8C766CF5-1981-A746-B68F-2DE746D9B8BB}"/>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a:extLst>
              <a:ext uri="{FF2B5EF4-FFF2-40B4-BE49-F238E27FC236}">
                <a16:creationId xmlns:a16="http://schemas.microsoft.com/office/drawing/2014/main" id="{69760406-6603-5A4B-B610-F1D1A6E4D345}"/>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بالخلاص</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5">
            <a:extLst>
              <a:ext uri="{FF2B5EF4-FFF2-40B4-BE49-F238E27FC236}">
                <a16:creationId xmlns:a16="http://schemas.microsoft.com/office/drawing/2014/main" id="{D3C3F0EF-EC8B-C845-B703-6094D90DA3B1}"/>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بالتلمذة</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13">
            <a:extLst>
              <a:ext uri="{FF2B5EF4-FFF2-40B4-BE49-F238E27FC236}">
                <a16:creationId xmlns:a16="http://schemas.microsoft.com/office/drawing/2014/main" id="{1265A3FA-44AF-A73A-CB1A-9E9A7792187F}"/>
              </a:ext>
            </a:extLst>
          </p:cNvPr>
          <p:cNvSpPr txBox="1">
            <a:spLocks noChangeArrowheads="1"/>
          </p:cNvSpPr>
          <p:nvPr/>
        </p:nvSpPr>
        <p:spPr bwMode="auto">
          <a:xfrm rot="20583418">
            <a:off x="4379801" y="3157155"/>
            <a:ext cx="4572000" cy="1200329"/>
          </a:xfrm>
          <a:prstGeom prst="rect">
            <a:avLst/>
          </a:prstGeom>
          <a:solidFill>
            <a:srgbClr val="002060"/>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2700" marR="0" lvl="0" indent="-127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Entering into a Rich Experience of Life!</a:t>
            </a:r>
          </a:p>
        </p:txBody>
      </p:sp>
    </p:spTree>
    <p:extLst>
      <p:ext uri="{BB962C8B-B14F-4D97-AF65-F5344CB8AC3E}">
        <p14:creationId xmlns:p14="http://schemas.microsoft.com/office/powerpoint/2010/main" val="1494622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62728"/>
                                        </p:tgtEl>
                                        <p:attrNameLst>
                                          <p:attrName>style.visibility</p:attrName>
                                        </p:attrNameLst>
                                      </p:cBhvr>
                                      <p:to>
                                        <p:strVal val="visible"/>
                                      </p:to>
                                    </p:set>
                                    <p:animEffect transition="in" filter="blinds(horizontal)">
                                      <p:cBhvr>
                                        <p:cTn id="17" dur="500"/>
                                        <p:tgtEl>
                                          <p:spTgt spid="24627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62729"/>
                                        </p:tgtEl>
                                        <p:attrNameLst>
                                          <p:attrName>style.visibility</p:attrName>
                                        </p:attrNameLst>
                                      </p:cBhvr>
                                      <p:to>
                                        <p:strVal val="visible"/>
                                      </p:to>
                                    </p:set>
                                    <p:animEffect transition="in" filter="blinds(horizontal)">
                                      <p:cBhvr>
                                        <p:cTn id="22" dur="500"/>
                                        <p:tgtEl>
                                          <p:spTgt spid="2462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62730"/>
                                        </p:tgtEl>
                                        <p:attrNameLst>
                                          <p:attrName>style.visibility</p:attrName>
                                        </p:attrNameLst>
                                      </p:cBhvr>
                                      <p:to>
                                        <p:strVal val="visible"/>
                                      </p:to>
                                    </p:set>
                                    <p:animEffect transition="in" filter="blinds(horizontal)">
                                      <p:cBhvr>
                                        <p:cTn id="27" dur="500"/>
                                        <p:tgtEl>
                                          <p:spTgt spid="24627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62731"/>
                                        </p:tgtEl>
                                        <p:attrNameLst>
                                          <p:attrName>style.visibility</p:attrName>
                                        </p:attrNameLst>
                                      </p:cBhvr>
                                      <p:to>
                                        <p:strVal val="visible"/>
                                      </p:to>
                                    </p:set>
                                    <p:animEffect transition="in" filter="blinds(horizontal)">
                                      <p:cBhvr>
                                        <p:cTn id="32" dur="500"/>
                                        <p:tgtEl>
                                          <p:spTgt spid="24627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62732"/>
                                        </p:tgtEl>
                                        <p:attrNameLst>
                                          <p:attrName>style.visibility</p:attrName>
                                        </p:attrNameLst>
                                      </p:cBhvr>
                                      <p:to>
                                        <p:strVal val="visible"/>
                                      </p:to>
                                    </p:set>
                                    <p:animEffect transition="in" filter="blinds(horizontal)">
                                      <p:cBhvr>
                                        <p:cTn id="37" dur="500"/>
                                        <p:tgtEl>
                                          <p:spTgt spid="24627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62733"/>
                                        </p:tgtEl>
                                        <p:attrNameLst>
                                          <p:attrName>style.visibility</p:attrName>
                                        </p:attrNameLst>
                                      </p:cBhvr>
                                      <p:to>
                                        <p:strVal val="visible"/>
                                      </p:to>
                                    </p:set>
                                    <p:animEffect transition="in" filter="blinds(horizontal)">
                                      <p:cBhvr>
                                        <p:cTn id="42" dur="500"/>
                                        <p:tgtEl>
                                          <p:spTgt spid="24627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linds(horizontal)">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P spid="2462728" grpId="0"/>
      <p:bldP spid="2462729" grpId="0"/>
      <p:bldP spid="2462730" grpId="0"/>
      <p:bldP spid="2462731" grpId="0"/>
      <p:bldP spid="2462732" grpId="0"/>
      <p:bldP spid="2462733" grpId="0"/>
      <p:bldP spid="15" grpId="0"/>
      <p:bldP spid="16" grpId="0"/>
      <p:bldP spid="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7" name="Text Box 7"/>
          <p:cNvSpPr txBox="1">
            <a:spLocks noChangeArrowheads="1"/>
          </p:cNvSpPr>
          <p:nvPr/>
        </p:nvSpPr>
        <p:spPr bwMode="auto">
          <a:xfrm>
            <a:off x="4122296" y="2711450"/>
            <a:ext cx="4571999"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5: </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a:t>
            </a:r>
            <a:endPar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525" marR="0" lvl="0" indent="-9525"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نَقَضَ إِحْدَى هَذِهِ الْوَصَايَا الصُّغْرَى وَعَلَّمَ النَّاسَ هَكَذَا يُدْعَى أَصْغَرَ فِي مَلَكُوتِ السَّمَاوَاتِ. وَأَمَّا مَنْ عَمِلَ وَعَلَّمَ فَهَذَا يُدْعَى عَظِيماً فِي مَلَكُوتِ السَّمَاوَاتِ.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2448FF23-2E43-9542-A71E-18BEE77D6080}"/>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9BDBBCF7-8D67-2A4E-A556-FA889E47309B}"/>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بالخلاص</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5">
            <a:extLst>
              <a:ext uri="{FF2B5EF4-FFF2-40B4-BE49-F238E27FC236}">
                <a16:creationId xmlns:a16="http://schemas.microsoft.com/office/drawing/2014/main" id="{9BA5F78F-36E0-6F4C-AE42-A4EB69481322}"/>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بالتلمذة</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80819DDF-4C9A-A747-6471-20B047C5F63D}"/>
              </a:ext>
            </a:extLst>
          </p:cNvPr>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Tree>
    <p:extLst>
      <p:ext uri="{BB962C8B-B14F-4D97-AF65-F5344CB8AC3E}">
        <p14:creationId xmlns:p14="http://schemas.microsoft.com/office/powerpoint/2010/main" val="36921739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P spid="2"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7" name="Text Box 7"/>
          <p:cNvSpPr txBox="1">
            <a:spLocks noChangeArrowheads="1"/>
          </p:cNvSpPr>
          <p:nvPr/>
        </p:nvSpPr>
        <p:spPr bwMode="auto">
          <a:xfrm>
            <a:off x="4317170" y="271145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5: 20</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فإني اقول لكم إنكم إن لم يزد بركم على الكتبة و الفريسين لن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تدخلوا ملكوت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السماوات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2448FF23-2E43-9542-A71E-18BEE77D6080}"/>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9BDBBCF7-8D67-2A4E-A556-FA889E47309B}"/>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بالخلاص</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5">
            <a:extLst>
              <a:ext uri="{FF2B5EF4-FFF2-40B4-BE49-F238E27FC236}">
                <a16:creationId xmlns:a16="http://schemas.microsoft.com/office/drawing/2014/main" id="{9BA5F78F-36E0-6F4C-AE42-A4EB69481322}"/>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بالتلمذة</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47929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1" y="0"/>
            <a:ext cx="9143999" cy="1066800"/>
          </a:xfrm>
        </p:spPr>
        <p:txBody>
          <a:bodyPr/>
          <a:lstStyle/>
          <a:p>
            <a:pPr eaLnBrk="1" hangingPunct="1"/>
            <a:r>
              <a:rPr lang="ar-JO"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الساعة في إنجيل يوحنا</a:t>
            </a:r>
            <a:endParaRPr lang="en-US"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11017" y="1746849"/>
            <a:ext cx="9067800" cy="3089557"/>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LB" altLang="en-US" sz="2800" b="1" dirty="0">
                <a:solidFill>
                  <a:srgbClr val="FFFFFF"/>
                </a:solidFill>
                <a:effectLst>
                  <a:outerShdw blurRad="38100" dist="38100" dir="2700000" algn="tl">
                    <a:srgbClr val="808080"/>
                  </a:outerShdw>
                </a:effectLst>
                <a:cs typeface="Arial" panose="020B0604020202020204" pitchFamily="34" charset="0"/>
              </a:rPr>
              <a:t>ورود كلمة ساعة </a:t>
            </a:r>
            <a:r>
              <a:rPr lang="ar-JO" altLang="en-US" sz="2800" b="1" dirty="0">
                <a:solidFill>
                  <a:srgbClr val="FFFFFF"/>
                </a:solidFill>
                <a:effectLst>
                  <a:outerShdw blurRad="38100" dist="38100" dir="2700000" algn="tl">
                    <a:srgbClr val="808080"/>
                  </a:outerShdw>
                </a:effectLst>
                <a:cs typeface="Arial" panose="020B0604020202020204" pitchFamily="34" charset="0"/>
              </a:rPr>
              <a:t>في ترجمة </a:t>
            </a:r>
            <a:r>
              <a:rPr lang="en-US" altLang="en-US" sz="2800" b="1" dirty="0">
                <a:solidFill>
                  <a:srgbClr val="FFFFFF"/>
                </a:solidFill>
                <a:effectLst>
                  <a:outerShdw blurRad="38100" dist="38100" dir="2700000" algn="tl">
                    <a:srgbClr val="808080"/>
                  </a:outerShdw>
                </a:effectLst>
                <a:cs typeface="Arial" panose="020B0604020202020204" pitchFamily="34" charset="0"/>
              </a:rPr>
              <a:t>NASB</a:t>
            </a:r>
            <a:r>
              <a:rPr lang="ar-JO" altLang="en-US" sz="2800" b="1" dirty="0">
                <a:solidFill>
                  <a:srgbClr val="FFFFFF"/>
                </a:solidFill>
                <a:effectLst>
                  <a:outerShdw blurRad="38100" dist="38100" dir="2700000" algn="tl">
                    <a:srgbClr val="808080"/>
                  </a:outerShdw>
                </a:effectLst>
                <a:cs typeface="Arial" panose="020B0604020202020204" pitchFamily="34" charset="0"/>
              </a:rPr>
              <a:t> (باليونانية كلها أورا ما عدا 7: 6، 8)</a:t>
            </a: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JO" altLang="en-US" sz="2800" b="1" dirty="0">
                <a:solidFill>
                  <a:srgbClr val="FFFFFF"/>
                </a:solidFill>
                <a:effectLst>
                  <a:outerShdw blurRad="38100" dist="38100" dir="2700000" algn="tl">
                    <a:srgbClr val="808080"/>
                  </a:outerShdw>
                </a:effectLst>
                <a:cs typeface="Arial" panose="020B0604020202020204" pitchFamily="34" charset="0"/>
              </a:rPr>
              <a:t>2: 4     لم تأت </a:t>
            </a:r>
            <a:r>
              <a:rPr lang="ar-JO" altLang="en-US" sz="2800" b="1" dirty="0">
                <a:solidFill>
                  <a:srgbClr val="FFFF00"/>
                </a:solidFill>
                <a:effectLst>
                  <a:outerShdw blurRad="38100" dist="38100" dir="2700000" algn="tl">
                    <a:srgbClr val="808080"/>
                  </a:outerShdw>
                </a:effectLst>
                <a:cs typeface="Arial" panose="020B0604020202020204" pitchFamily="34" charset="0"/>
              </a:rPr>
              <a:t>ساعتي</a:t>
            </a:r>
            <a:r>
              <a:rPr lang="ar-JO" altLang="en-US" sz="2800" b="1" dirty="0">
                <a:solidFill>
                  <a:srgbClr val="FFFFFF"/>
                </a:solidFill>
                <a:effectLst>
                  <a:outerShdw blurRad="38100" dist="38100" dir="2700000" algn="tl">
                    <a:srgbClr val="808080"/>
                  </a:outerShdw>
                </a:effectLst>
                <a:cs typeface="Arial" panose="020B0604020202020204" pitchFamily="34" charset="0"/>
              </a:rPr>
              <a:t>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7: 6     إن </a:t>
            </a:r>
            <a:r>
              <a:rPr kumimoji="0" lang="ar-JO" altLang="en-US" sz="2800" b="1" i="0" u="none" strike="noStrike" kern="1200" cap="none" spc="0" normalizeH="0" baseline="0" noProof="0" dirty="0">
                <a:ln>
                  <a:noFill/>
                </a:ln>
                <a:solidFill>
                  <a:srgbClr val="FFFF00"/>
                </a:solidFill>
                <a:effectLst>
                  <a:outerShdw blurRad="38100" dist="38100" dir="2700000" algn="tl">
                    <a:srgbClr val="808080"/>
                  </a:outerShdw>
                </a:effectLst>
                <a:uLnTx/>
                <a:uFillTx/>
                <a:cs typeface="Arial" panose="020B0604020202020204" pitchFamily="34" charset="0"/>
              </a:rPr>
              <a:t>وقتي</a:t>
            </a: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 (كيروس باليونانية) لم يحضر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JO" altLang="en-US" sz="2800" b="1" dirty="0">
                <a:solidFill>
                  <a:srgbClr val="FFFFFF"/>
                </a:solidFill>
                <a:effectLst>
                  <a:outerShdw blurRad="38100" dist="38100" dir="2700000" algn="tl">
                    <a:srgbClr val="808080"/>
                  </a:outerShdw>
                </a:effectLst>
                <a:cs typeface="Arial" panose="020B0604020202020204" pitchFamily="34" charset="0"/>
              </a:rPr>
              <a:t>7: 8     لأن </a:t>
            </a:r>
            <a:r>
              <a:rPr lang="ar-JO" altLang="en-US" sz="2800" b="1" dirty="0">
                <a:solidFill>
                  <a:srgbClr val="FFFF00"/>
                </a:solidFill>
                <a:effectLst>
                  <a:outerShdw blurRad="38100" dist="38100" dir="2700000" algn="tl">
                    <a:srgbClr val="808080"/>
                  </a:outerShdw>
                </a:effectLst>
                <a:cs typeface="Arial" panose="020B0604020202020204" pitchFamily="34" charset="0"/>
              </a:rPr>
              <a:t>وقتي</a:t>
            </a:r>
            <a:r>
              <a:rPr lang="ar-JO" altLang="en-US" sz="2800" b="1" dirty="0">
                <a:solidFill>
                  <a:srgbClr val="FFFFFF"/>
                </a:solidFill>
                <a:effectLst>
                  <a:outerShdw blurRad="38100" dist="38100" dir="2700000" algn="tl">
                    <a:srgbClr val="808080"/>
                  </a:outerShdw>
                </a:effectLst>
                <a:cs typeface="Arial" panose="020B0604020202020204" pitchFamily="34" charset="0"/>
              </a:rPr>
              <a:t> (كيروس باليونانية) لم يكمل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7: 30   لأن </a:t>
            </a:r>
            <a:r>
              <a:rPr kumimoji="0" lang="ar-JO" altLang="en-US" sz="2800" b="1" i="0" u="none" strike="noStrike" kern="1200" cap="none" spc="0" normalizeH="0" baseline="0" noProof="0" dirty="0">
                <a:ln>
                  <a:noFill/>
                </a:ln>
                <a:solidFill>
                  <a:srgbClr val="FFFF00"/>
                </a:solidFill>
                <a:effectLst>
                  <a:outerShdw blurRad="38100" dist="38100" dir="2700000" algn="tl">
                    <a:srgbClr val="808080"/>
                  </a:outerShdw>
                </a:effectLst>
                <a:uLnTx/>
                <a:uFillTx/>
                <a:cs typeface="Arial" panose="020B0604020202020204" pitchFamily="34" charset="0"/>
              </a:rPr>
              <a:t>ساعته</a:t>
            </a: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 لم تكن قد جاءت بعد</a:t>
            </a: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47150" y="2711450"/>
            <a:ext cx="45720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7: 21</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ليس كل من يقول لي يا رب يا رب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يدخل ملكوت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السماوات بل الذي يفعل إرادة أبي الذي في السماوات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84482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02180" y="271145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19: 23</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فقال يسوع لتلاميذه الحق أقول لكم إنه يعسر أن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يدخل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غني إلى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ملكوت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الله</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8610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77130" y="2711450"/>
            <a:ext cx="45720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كو 6: 9</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 لستم تعلمون أن الظالمين لا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يرثون ملكوت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الله لا تضلوا لا زناة و لا عبدة أوثان و لا فاسقون و لا مأبونون و لا مضاجعو ذكور</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96672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62140" y="2711450"/>
            <a:ext cx="4572000" cy="273921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كو 6: 10</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لا سارقون و لا طماعون و لا سكيرون و لا شتامون و لا خاطفون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يرثون ملكوت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525" marR="0" lvl="0" indent="-9525" algn="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9155028"/>
      </p:ext>
    </p:extLst>
  </p:cSld>
  <p:clrMapOvr>
    <a:masterClrMapping/>
  </p:clrMapOvr>
  <p:transition spd="med">
    <p:randomBar dir="vert"/>
  </p:transition>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الأكاليل في العهد الجديد</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يفنى</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 9: 25</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الرجاء</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 2: 19</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الحياة</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 1: 12</a:t>
            </a:r>
            <a:br>
              <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 2: 10</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المجد</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بط 5: 4</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البر</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 4: 8</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57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ذ. مثال عن الشركة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38-42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1223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يمدح المسيح شركة مريم أكثر من خدمة مرثا </a:t>
            </a:r>
            <a:r>
              <a:rPr lang="ar-LB" sz="3200" b="1" kern="0" dirty="0">
                <a:solidFill>
                  <a:srgbClr val="FFFFFF"/>
                </a:solidFill>
                <a:effectLst>
                  <a:glow rad="228600">
                    <a:srgbClr val="220011"/>
                  </a:glow>
                </a:effectLst>
                <a:latin typeface="Arial"/>
                <a:ea typeface="ＭＳ Ｐゴシック" charset="0"/>
                <a:cs typeface="Arial"/>
              </a:rPr>
              <a:t>ل</a:t>
            </a:r>
            <a:r>
              <a:rPr lang="ar-JO" sz="3200" b="1" kern="0" dirty="0">
                <a:solidFill>
                  <a:srgbClr val="FFFFFF"/>
                </a:solidFill>
                <a:effectLst>
                  <a:glow rad="228600">
                    <a:srgbClr val="220011"/>
                  </a:glow>
                </a:effectLst>
                <a:latin typeface="Arial"/>
                <a:ea typeface="ＭＳ Ｐゴシック" charset="0"/>
                <a:cs typeface="Arial"/>
              </a:rPr>
              <a:t>يظهر أن الانشغال</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 مع المسيح أكثر أهمية من الإنشغال للمسيح</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ر. تعليمات عن الصلاة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1-13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0037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يعلم يسوع المثابرة في الصلاة إلى الله الذي وحده قادر على تلبية احتياجاتنا </a:t>
            </a:r>
            <a:r>
              <a:rPr lang="ar-LB" sz="3200" b="1" kern="0" dirty="0">
                <a:solidFill>
                  <a:srgbClr val="FFFFFF"/>
                </a:solidFill>
                <a:effectLst>
                  <a:glow rad="228600">
                    <a:srgbClr val="220011"/>
                  </a:glow>
                </a:effectLst>
                <a:latin typeface="Arial"/>
                <a:ea typeface="ＭＳ Ｐゴシック" charset="0"/>
                <a:cs typeface="Arial"/>
              </a:rPr>
              <a:t>وي</a:t>
            </a:r>
            <a:r>
              <a:rPr lang="ar-JO" sz="3200" b="1" kern="0" dirty="0">
                <a:solidFill>
                  <a:srgbClr val="FFFFFF"/>
                </a:solidFill>
                <a:effectLst>
                  <a:glow rad="228600">
                    <a:srgbClr val="220011"/>
                  </a:glow>
                </a:effectLst>
                <a:latin typeface="Arial"/>
                <a:ea typeface="ＭＳ Ｐゴシック" charset="0"/>
                <a:cs typeface="Arial"/>
              </a:rPr>
              <a:t>حثنا على الصلاة من أجل الروح القدس</a:t>
            </a:r>
            <a:r>
              <a:rPr lang="ar-LB" sz="3200" b="1" kern="0" dirty="0">
                <a:solidFill>
                  <a:srgbClr val="FFFFFF"/>
                </a:solidFill>
                <a:effectLst>
                  <a:glow rad="228600">
                    <a:srgbClr val="220011"/>
                  </a:glow>
                </a:effectLst>
                <a:latin typeface="Arial"/>
                <a:ea typeface="ＭＳ Ｐゴシック" charset="0"/>
                <a:cs typeface="Arial"/>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24B5D-BAC3-0C16-DDF2-FC5A7C1C5DE7}"/>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87645"/>
          <a:stretch/>
        </p:blipFill>
        <p:spPr>
          <a:xfrm>
            <a:off x="0" y="6010718"/>
            <a:ext cx="9144000" cy="847282"/>
          </a:xfrm>
          <a:prstGeom prst="rect">
            <a:avLst/>
          </a:prstGeom>
        </p:spPr>
      </p:pic>
      <p:sp>
        <p:nvSpPr>
          <p:cNvPr id="4" name="TextBox 3">
            <a:extLst>
              <a:ext uri="{FF2B5EF4-FFF2-40B4-BE49-F238E27FC236}">
                <a16:creationId xmlns:a16="http://schemas.microsoft.com/office/drawing/2014/main" id="{2B885445-E1A3-68EE-C27D-22E1EF88410D}"/>
              </a:ext>
            </a:extLst>
          </p:cNvPr>
          <p:cNvSpPr txBox="1"/>
          <p:nvPr/>
        </p:nvSpPr>
        <p:spPr>
          <a:xfrm>
            <a:off x="275544" y="4163074"/>
            <a:ext cx="8692416" cy="843821"/>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ar-EG"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مارثا تشكو من أختها مري</a:t>
            </a:r>
            <a:r>
              <a:rPr lang="ar-JO"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م</a:t>
            </a:r>
            <a:endParaRPr lang="en-US"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endParaRPr>
          </a:p>
        </p:txBody>
      </p:sp>
      <p:sp>
        <p:nvSpPr>
          <p:cNvPr id="5" name="TextBox 4">
            <a:extLst>
              <a:ext uri="{FF2B5EF4-FFF2-40B4-BE49-F238E27FC236}">
                <a16:creationId xmlns:a16="http://schemas.microsoft.com/office/drawing/2014/main" id="{07D6F9A3-4FE7-60C3-F2F5-BE522E182112}"/>
              </a:ext>
            </a:extLst>
          </p:cNvPr>
          <p:cNvSpPr txBox="1"/>
          <p:nvPr/>
        </p:nvSpPr>
        <p:spPr>
          <a:xfrm>
            <a:off x="350305" y="3621160"/>
            <a:ext cx="5341583" cy="540981"/>
          </a:xfrm>
          <a:prstGeom prst="rect">
            <a:avLst/>
          </a:prstGeom>
          <a:noFill/>
        </p:spPr>
        <p:txBody>
          <a:bodyPr wrap="square" lIns="64197" tIns="32099" rIns="64197" bIns="32099">
            <a:spAutoFit/>
          </a:bodyPr>
          <a:lstStyle/>
          <a:p>
            <a:pPr algn="r" defTabSz="642915" eaLnBrk="0" fontAlgn="base" hangingPunct="0">
              <a:spcBef>
                <a:spcPct val="0"/>
              </a:spcBef>
              <a:spcAft>
                <a:spcPct val="0"/>
              </a:spcAft>
              <a:defRPr/>
            </a:pPr>
            <a:r>
              <a:rPr lang="ar-EG"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لوقا 10: 38-42</a:t>
            </a:r>
            <a:endPar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endParaRPr>
          </a:p>
        </p:txBody>
      </p:sp>
      <p:grpSp>
        <p:nvGrpSpPr>
          <p:cNvPr id="6" name="Group 5">
            <a:extLst>
              <a:ext uri="{FF2B5EF4-FFF2-40B4-BE49-F238E27FC236}">
                <a16:creationId xmlns:a16="http://schemas.microsoft.com/office/drawing/2014/main" id="{5CF999E2-03F9-673E-5A04-A0C02F775DD9}"/>
              </a:ext>
            </a:extLst>
          </p:cNvPr>
          <p:cNvGrpSpPr/>
          <p:nvPr/>
        </p:nvGrpSpPr>
        <p:grpSpPr>
          <a:xfrm>
            <a:off x="434101" y="253787"/>
            <a:ext cx="2329369" cy="892783"/>
            <a:chOff x="5508104" y="620690"/>
            <a:chExt cx="3312880" cy="1269736"/>
          </a:xfrm>
        </p:grpSpPr>
        <p:grpSp>
          <p:nvGrpSpPr>
            <p:cNvPr id="7" name="Group 6">
              <a:extLst>
                <a:ext uri="{FF2B5EF4-FFF2-40B4-BE49-F238E27FC236}">
                  <a16:creationId xmlns:a16="http://schemas.microsoft.com/office/drawing/2014/main" id="{FB63C801-A67C-4EB8-1874-F7CE1221F5C9}"/>
                </a:ext>
              </a:extLst>
            </p:cNvPr>
            <p:cNvGrpSpPr/>
            <p:nvPr/>
          </p:nvGrpSpPr>
          <p:grpSpPr>
            <a:xfrm>
              <a:off x="5508104" y="620690"/>
              <a:ext cx="2376264" cy="1245862"/>
              <a:chOff x="5508104" y="620690"/>
              <a:chExt cx="2376264" cy="1245862"/>
            </a:xfrm>
          </p:grpSpPr>
          <p:pic>
            <p:nvPicPr>
              <p:cNvPr id="9" name="Picture 1" descr="22_John_Baptist_Prison_JPEG_1024.jpg">
                <a:extLst>
                  <a:ext uri="{FF2B5EF4-FFF2-40B4-BE49-F238E27FC236}">
                    <a16:creationId xmlns:a16="http://schemas.microsoft.com/office/drawing/2014/main" id="{E00F929A-069B-1B30-F883-910EA4163E09}"/>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10" name="Rectangle 9">
                <a:extLst>
                  <a:ext uri="{FF2B5EF4-FFF2-40B4-BE49-F238E27FC236}">
                    <a16:creationId xmlns:a16="http://schemas.microsoft.com/office/drawing/2014/main" id="{E955A969-6994-AB3E-505D-72EF4C04AC54}"/>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8" name="TextBox 7">
              <a:extLst>
                <a:ext uri="{FF2B5EF4-FFF2-40B4-BE49-F238E27FC236}">
                  <a16:creationId xmlns:a16="http://schemas.microsoft.com/office/drawing/2014/main" id="{33ADA98F-4C81-A5AF-1E57-8DBC0BEC32BE}"/>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11" name="TextBox 10">
            <a:extLst>
              <a:ext uri="{FF2B5EF4-FFF2-40B4-BE49-F238E27FC236}">
                <a16:creationId xmlns:a16="http://schemas.microsoft.com/office/drawing/2014/main" id="{3E46C755-FF96-40D1-20B2-7E90FAF33F11}"/>
              </a:ext>
            </a:extLst>
          </p:cNvPr>
          <p:cNvSpPr txBox="1"/>
          <p:nvPr/>
        </p:nvSpPr>
        <p:spPr>
          <a:xfrm>
            <a:off x="4859412" y="-161482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
        <p:nvSpPr>
          <p:cNvPr id="12" name="TextBox 11">
            <a:extLst>
              <a:ext uri="{FF2B5EF4-FFF2-40B4-BE49-F238E27FC236}">
                <a16:creationId xmlns:a16="http://schemas.microsoft.com/office/drawing/2014/main" id="{745702D7-5976-6725-D4F7-7E56A0ECA783}"/>
              </a:ext>
            </a:extLst>
          </p:cNvPr>
          <p:cNvSpPr txBox="1"/>
          <p:nvPr/>
        </p:nvSpPr>
        <p:spPr>
          <a:xfrm>
            <a:off x="4515515" y="-257175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BACC1F0E-1E2B-80E2-E021-91BDADECCA10}"/>
              </a:ext>
            </a:extLst>
          </p:cNvPr>
          <p:cNvSpPr txBox="1"/>
          <p:nvPr/>
        </p:nvSpPr>
        <p:spPr>
          <a:xfrm>
            <a:off x="2287662" y="-191386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B34C0-640F-3E54-D0B2-E32EE4328D20}"/>
            </a:ext>
          </a:extLst>
        </p:cNvPr>
        <p:cNvGrpSpPr/>
        <p:nvPr/>
      </p:nvGrpSpPr>
      <p:grpSpPr>
        <a:xfrm>
          <a:off x="0" y="0"/>
          <a:ext cx="0" cy="0"/>
          <a:chOff x="0" y="0"/>
          <a:chExt cx="0" cy="0"/>
        </a:xfrm>
      </p:grpSpPr>
      <p:pic>
        <p:nvPicPr>
          <p:cNvPr id="6049" name="image3.jpeg" descr="image3.jpeg">
            <a:extLst>
              <a:ext uri="{FF2B5EF4-FFF2-40B4-BE49-F238E27FC236}">
                <a16:creationId xmlns:a16="http://schemas.microsoft.com/office/drawing/2014/main" id="{26B4721F-D5AB-E72E-7A64-579B9DB9D7BC}"/>
              </a:ext>
            </a:extLst>
          </p:cNvPr>
          <p:cNvPicPr>
            <a:picLocks noChangeAspect="1"/>
          </p:cNvPicPr>
          <p:nvPr/>
        </p:nvPicPr>
        <p:blipFill>
          <a:blip r:embed="rId2" cstate="print"/>
          <a:stretch>
            <a:fillRect/>
          </a:stretch>
        </p:blipFill>
        <p:spPr>
          <a:xfrm>
            <a:off x="-595" y="26266"/>
            <a:ext cx="9145117" cy="6859119"/>
          </a:xfrm>
          <a:prstGeom prst="rect">
            <a:avLst/>
          </a:prstGeom>
          <a:ln w="12700">
            <a:miter lim="400000"/>
          </a:ln>
        </p:spPr>
      </p:pic>
      <p:sp>
        <p:nvSpPr>
          <p:cNvPr id="6050" name="Shape 221">
            <a:extLst>
              <a:ext uri="{FF2B5EF4-FFF2-40B4-BE49-F238E27FC236}">
                <a16:creationId xmlns:a16="http://schemas.microsoft.com/office/drawing/2014/main" id="{6F227DE2-6A40-BE7F-F429-36240D89323D}"/>
              </a:ext>
            </a:extLst>
          </p:cNvPr>
          <p:cNvSpPr txBox="1">
            <a:spLocks noGrp="1"/>
          </p:cNvSpPr>
          <p:nvPr>
            <p:ph type="title"/>
          </p:nvPr>
        </p:nvSpPr>
        <p:spPr>
          <a:xfrm>
            <a:off x="0" y="-3140"/>
            <a:ext cx="5724130" cy="623830"/>
          </a:xfrm>
          <a:prstGeom prst="rect">
            <a:avLst/>
          </a:prstGeom>
          <a:effectLst/>
        </p:spPr>
        <p:txBody>
          <a:bodyPr lIns="32887" tIns="32887" rIns="32887" bIns="32887" anchor="ctr">
            <a:noAutofit/>
          </a:bodyPr>
          <a:lstStyle>
            <a:lvl1pPr defTabSz="314884">
              <a:defRPr sz="2400" b="1"/>
            </a:lvl1pPr>
          </a:lstStyle>
          <a:p>
            <a:r>
              <a:rPr>
                <a:solidFill>
                  <a:schemeClr val="tx2"/>
                </a:solidFill>
                <a:latin typeface="Arial" panose="020B0604020202020204" pitchFamily="34" charset="0"/>
                <a:cs typeface="Arial" panose="020B0604020202020204" pitchFamily="34" charset="0"/>
              </a:rPr>
              <a:t>استخدمت بإذن رسمي</a:t>
            </a:r>
          </a:p>
        </p:txBody>
      </p:sp>
      <p:sp>
        <p:nvSpPr>
          <p:cNvPr id="6051" name="Shape 222">
            <a:extLst>
              <a:ext uri="{FF2B5EF4-FFF2-40B4-BE49-F238E27FC236}">
                <a16:creationId xmlns:a16="http://schemas.microsoft.com/office/drawing/2014/main" id="{69ADD3A9-D929-2BB0-1D45-380E9B994DE0}"/>
              </a:ext>
            </a:extLst>
          </p:cNvPr>
          <p:cNvSpPr/>
          <p:nvPr/>
        </p:nvSpPr>
        <p:spPr>
          <a:xfrm>
            <a:off x="395535" y="2448474"/>
            <a:ext cx="4968554" cy="69249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914353" rtl="1"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algn="ctr" defTabSz="914353"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freebibleimages.org</a:t>
            </a:r>
          </a:p>
        </p:txBody>
      </p:sp>
      <p:sp>
        <p:nvSpPr>
          <p:cNvPr id="6052" name="Shape 223">
            <a:extLst>
              <a:ext uri="{FF2B5EF4-FFF2-40B4-BE49-F238E27FC236}">
                <a16:creationId xmlns:a16="http://schemas.microsoft.com/office/drawing/2014/main" id="{472F30D6-12E1-9552-888F-BAA4760C0EA9}"/>
              </a:ext>
            </a:extLst>
          </p:cNvPr>
          <p:cNvSpPr/>
          <p:nvPr/>
        </p:nvSpPr>
        <p:spPr>
          <a:xfrm>
            <a:off x="1187624" y="1560578"/>
            <a:ext cx="899998" cy="683260"/>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متى</a:t>
            </a:r>
          </a:p>
        </p:txBody>
      </p:sp>
      <p:sp>
        <p:nvSpPr>
          <p:cNvPr id="6053" name="Shape 227">
            <a:extLst>
              <a:ext uri="{FF2B5EF4-FFF2-40B4-BE49-F238E27FC236}">
                <a16:creationId xmlns:a16="http://schemas.microsoft.com/office/drawing/2014/main" id="{9E52DD26-CC9B-77F1-DA67-68E25880D2F2}"/>
              </a:ext>
            </a:extLst>
          </p:cNvPr>
          <p:cNvSpPr/>
          <p:nvPr/>
        </p:nvSpPr>
        <p:spPr>
          <a:xfrm>
            <a:off x="409444" y="3148440"/>
            <a:ext cx="4940739" cy="95410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914353" rtl="1" hangingPunct="0">
              <a:defRPr sz="1400" b="1">
                <a:solidFill>
                  <a:srgbClr val="000000"/>
                </a:solidFill>
                <a:latin typeface="Times New Roman"/>
                <a:ea typeface="Times New Roman"/>
                <a:cs typeface="Times New Roman"/>
                <a:sym typeface="Times New Roman"/>
              </a:defRPr>
            </a:pP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sz="1400" b="1" kern="0">
                <a:solidFill>
                  <a:srgbClr val="000000"/>
                </a:solidFill>
                <a:latin typeface="Arial" panose="020B0604020202020204" pitchFamily="34" charset="0"/>
                <a:cs typeface="Arial" panose="020B0604020202020204" pitchFamily="34" charset="0"/>
                <a:sym typeface="Times New Roman"/>
              </a:rPr>
              <a:t>. </a:t>
            </a: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sz="1400" b="1" kern="0">
                <a:solidFill>
                  <a:srgbClr val="000000"/>
                </a:solidFill>
                <a:latin typeface="Arial" panose="020B0604020202020204" pitchFamily="34" charset="0"/>
                <a:cs typeface="Arial" panose="020B0604020202020204" pitchFamily="34" charset="0"/>
                <a:sym typeface="Times New Roman"/>
              </a:rPr>
              <a:t>freebibleimages.org </a:t>
            </a: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sz="1400" b="1" kern="0">
                <a:solidFill>
                  <a:srgbClr val="000000"/>
                </a:solidFill>
                <a:latin typeface="Arial" panose="020B0604020202020204" pitchFamily="34" charset="0"/>
                <a:cs typeface="Arial" panose="020B0604020202020204" pitchFamily="34" charset="0"/>
                <a:sym typeface="Times New Roman"/>
              </a:rPr>
              <a:t>.</a:t>
            </a:r>
          </a:p>
        </p:txBody>
      </p:sp>
      <p:sp>
        <p:nvSpPr>
          <p:cNvPr id="6054" name="Shape 228">
            <a:extLst>
              <a:ext uri="{FF2B5EF4-FFF2-40B4-BE49-F238E27FC236}">
                <a16:creationId xmlns:a16="http://schemas.microsoft.com/office/drawing/2014/main" id="{FA948556-61C6-FE85-ED4C-AEBB1CA91CBE}"/>
              </a:ext>
            </a:extLst>
          </p:cNvPr>
          <p:cNvSpPr/>
          <p:nvPr/>
        </p:nvSpPr>
        <p:spPr>
          <a:xfrm>
            <a:off x="438919" y="4248515"/>
            <a:ext cx="4881786" cy="69249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914353" rtl="1"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algn="ctr" defTabSz="914353"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www.LumoProject.com.</a:t>
            </a:r>
          </a:p>
        </p:txBody>
      </p:sp>
      <p:grpSp>
        <p:nvGrpSpPr>
          <p:cNvPr id="6057" name="Shape 229">
            <a:extLst>
              <a:ext uri="{FF2B5EF4-FFF2-40B4-BE49-F238E27FC236}">
                <a16:creationId xmlns:a16="http://schemas.microsoft.com/office/drawing/2014/main" id="{2A6A9926-19BB-B9D9-301F-D0BC559FF27F}"/>
              </a:ext>
            </a:extLst>
          </p:cNvPr>
          <p:cNvGrpSpPr/>
          <p:nvPr/>
        </p:nvGrpSpPr>
        <p:grpSpPr>
          <a:xfrm>
            <a:off x="1763688" y="5037422"/>
            <a:ext cx="2212729" cy="623827"/>
            <a:chOff x="0" y="0"/>
            <a:chExt cx="2212727" cy="623826"/>
          </a:xfrm>
        </p:grpSpPr>
        <p:sp>
          <p:nvSpPr>
            <p:cNvPr id="6055" name="Rectangle">
              <a:extLst>
                <a:ext uri="{FF2B5EF4-FFF2-40B4-BE49-F238E27FC236}">
                  <a16:creationId xmlns:a16="http://schemas.microsoft.com/office/drawing/2014/main" id="{2D5CC945-E16F-FAA1-F33C-65863CDB8868}"/>
                </a:ext>
              </a:extLst>
            </p:cNvPr>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314868" hangingPunct="0">
                <a:defRPr sz="1000" spc="-100">
                  <a:solidFill>
                    <a:srgbClr val="000000"/>
                  </a:solidFill>
                  <a:latin typeface="Times New Roman"/>
                  <a:ea typeface="Times New Roman"/>
                  <a:cs typeface="Times New Roman"/>
                  <a:sym typeface="Times New Roman"/>
                </a:defRPr>
              </a:pPr>
              <a:endParaRPr sz="1000" kern="0" spc="-100">
                <a:solidFill>
                  <a:srgbClr val="000000"/>
                </a:solidFill>
                <a:latin typeface="Arial" panose="020B0604020202020204" pitchFamily="34" charset="0"/>
                <a:cs typeface="Arial" panose="020B0604020202020204" pitchFamily="34" charset="0"/>
                <a:sym typeface="Times New Roman"/>
              </a:endParaRPr>
            </a:p>
          </p:txBody>
        </p:sp>
        <p:sp>
          <p:nvSpPr>
            <p:cNvPr id="6056" name="Picture courtesy of BBM © All Rights Reserved.…">
              <a:extLst>
                <a:ext uri="{FF2B5EF4-FFF2-40B4-BE49-F238E27FC236}">
                  <a16:creationId xmlns:a16="http://schemas.microsoft.com/office/drawing/2014/main" id="{610E7871-B0C4-ECF6-B567-1D0641A2B22E}"/>
                </a:ext>
              </a:extLst>
            </p:cNvPr>
            <p:cNvSpPr txBox="1"/>
            <p:nvPr/>
          </p:nvSpPr>
          <p:spPr>
            <a:xfrm>
              <a:off x="0" y="-1"/>
              <a:ext cx="2212728" cy="6238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887" tIns="32887" rIns="32887" bIns="32887" numCol="1" anchor="ctr">
              <a:normAutofit/>
            </a:bodyPr>
            <a:lstStyle/>
            <a:p>
              <a:pPr algn="ctr" defTabSz="314868" hangingPunct="0">
                <a:defRPr sz="1000">
                  <a:solidFill>
                    <a:srgbClr val="000000"/>
                  </a:solidFill>
                </a:defRPr>
              </a:pPr>
              <a:r>
                <a:rPr sz="1000" kern="0">
                  <a:solidFill>
                    <a:srgbClr val="000000"/>
                  </a:solidFill>
                  <a:latin typeface="Arial" panose="020B0604020202020204" pitchFamily="34" charset="0"/>
                  <a:cs typeface="Arial" panose="020B0604020202020204" pitchFamily="34" charset="0"/>
                  <a:sym typeface="Arial"/>
                </a:rPr>
                <a:t>Picture courtesy of BBM</a:t>
              </a:r>
              <a:br>
                <a:rPr sz="1000" kern="0">
                  <a:solidFill>
                    <a:srgbClr val="000000"/>
                  </a:solidFill>
                  <a:latin typeface="Arial" panose="020B0604020202020204" pitchFamily="34" charset="0"/>
                  <a:cs typeface="Arial" panose="020B0604020202020204" pitchFamily="34" charset="0"/>
                  <a:sym typeface="Arial"/>
                </a:rPr>
              </a:br>
              <a:r>
                <a:rPr sz="1000" kern="0">
                  <a:solidFill>
                    <a:srgbClr val="000000"/>
                  </a:solidFill>
                  <a:latin typeface="Arial" panose="020B0604020202020204" pitchFamily="34" charset="0"/>
                  <a:cs typeface="Arial" panose="020B0604020202020204" pitchFamily="34" charset="0"/>
                  <a:sym typeface="Arial"/>
                </a:rPr>
                <a:t>© All Rights Reserved.</a:t>
              </a:r>
              <a:endParaRPr sz="1000" kern="0" spc="50">
                <a:solidFill>
                  <a:srgbClr val="000000"/>
                </a:solidFill>
                <a:latin typeface="Arial" panose="020B0604020202020204" pitchFamily="34" charset="0"/>
                <a:cs typeface="Arial" panose="020B0604020202020204" pitchFamily="34" charset="0"/>
                <a:sym typeface="Arial"/>
              </a:endParaRPr>
            </a:p>
            <a:p>
              <a:pPr algn="ctr" defTabSz="314868" hangingPunct="0">
                <a:defRPr sz="1000">
                  <a:solidFill>
                    <a:srgbClr val="000000"/>
                  </a:solidFill>
                </a:defRPr>
              </a:pPr>
              <a:r>
                <a:rPr sz="1000" kern="0">
                  <a:solidFill>
                    <a:srgbClr val="000000"/>
                  </a:solidFill>
                  <a:latin typeface="Arial" panose="020B0604020202020204" pitchFamily="34" charset="0"/>
                  <a:cs typeface="Arial" panose="020B0604020202020204" pitchFamily="34" charset="0"/>
                  <a:sym typeface="Arial"/>
                </a:rPr>
                <a:t>www.bigbookmedia.com</a:t>
              </a:r>
            </a:p>
          </p:txBody>
        </p:sp>
      </p:grpSp>
      <p:pic>
        <p:nvPicPr>
          <p:cNvPr id="6058" name="Picture 1" descr="Picture 1">
            <a:extLst>
              <a:ext uri="{FF2B5EF4-FFF2-40B4-BE49-F238E27FC236}">
                <a16:creationId xmlns:a16="http://schemas.microsoft.com/office/drawing/2014/main" id="{093902AC-0670-3AFF-798B-FAC36144C226}"/>
              </a:ext>
            </a:extLst>
          </p:cNvPr>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a:extLst>
              <a:ext uri="{FF2B5EF4-FFF2-40B4-BE49-F238E27FC236}">
                <a16:creationId xmlns:a16="http://schemas.microsoft.com/office/drawing/2014/main" id="{3963F21A-48A3-FB02-3C4D-68A736763540}"/>
              </a:ext>
            </a:extLst>
          </p:cNvPr>
          <p:cNvSpPr/>
          <p:nvPr/>
        </p:nvSpPr>
        <p:spPr>
          <a:xfrm>
            <a:off x="2051719" y="1560578"/>
            <a:ext cx="899998" cy="683260"/>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مرقس</a:t>
            </a:r>
          </a:p>
        </p:txBody>
      </p:sp>
      <p:sp>
        <p:nvSpPr>
          <p:cNvPr id="6060" name="Shape 223">
            <a:extLst>
              <a:ext uri="{FF2B5EF4-FFF2-40B4-BE49-F238E27FC236}">
                <a16:creationId xmlns:a16="http://schemas.microsoft.com/office/drawing/2014/main" id="{47978CC5-6387-0745-6ED7-F6A800CBFFEE}"/>
              </a:ext>
            </a:extLst>
          </p:cNvPr>
          <p:cNvSpPr/>
          <p:nvPr/>
        </p:nvSpPr>
        <p:spPr>
          <a:xfrm>
            <a:off x="2915816" y="1560578"/>
            <a:ext cx="899998" cy="683260"/>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لوقا</a:t>
            </a:r>
          </a:p>
        </p:txBody>
      </p:sp>
      <p:sp>
        <p:nvSpPr>
          <p:cNvPr id="6061" name="Shape 223">
            <a:extLst>
              <a:ext uri="{FF2B5EF4-FFF2-40B4-BE49-F238E27FC236}">
                <a16:creationId xmlns:a16="http://schemas.microsoft.com/office/drawing/2014/main" id="{4AAE2F54-E7A7-C372-2CA0-3790E3400CFB}"/>
              </a:ext>
            </a:extLst>
          </p:cNvPr>
          <p:cNvSpPr/>
          <p:nvPr/>
        </p:nvSpPr>
        <p:spPr>
          <a:xfrm>
            <a:off x="3779912" y="1560578"/>
            <a:ext cx="899998" cy="683260"/>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3100452301"/>
      </p:ext>
    </p:extLst>
  </p:cSld>
  <p:clrMapOvr>
    <a:masterClrMapping/>
  </p:clrMapOvr>
  <p:transition spd="med"/>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ز. صراع حول شفاء الرجل الأخرس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14-36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34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بعد </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اتهامه</a:t>
            </a: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a:t>
            </a: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طرد الأرواح الشريرة </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بقوة </a:t>
            </a: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الشيطان، يقول يسوع أن الله سيدين عدم إيمان إسرائيل، لذا فإن الأمر أسوأ مما كان عليه قبل خدمة يوحنا</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658341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يسوع يشفي رجلاً أخرس</a:t>
            </a:r>
            <a:endPar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endParaRPr>
          </a:p>
        </p:txBody>
      </p:sp>
      <p:sp>
        <p:nvSpPr>
          <p:cNvPr id="4" name="TextBox 3"/>
          <p:cNvSpPr txBox="1"/>
          <p:nvPr/>
        </p:nvSpPr>
        <p:spPr>
          <a:xfrm>
            <a:off x="186989" y="4521409"/>
            <a:ext cx="8928100" cy="584638"/>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متى 9: 32-34، لوقا 11: 14-23</a:t>
            </a:r>
            <a:endPar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251520" y="188640"/>
            <a:ext cx="2715920" cy="1297593"/>
            <a:chOff x="5508104" y="620690"/>
            <a:chExt cx="2715920" cy="1297593"/>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cstate="print"/>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748368" y="637611"/>
              <a:ext cx="1475656" cy="1280672"/>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8514431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9432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1674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1" y="462951"/>
            <a:ext cx="9143999" cy="2323381"/>
          </a:xfrm>
          <a:solidFill>
            <a:schemeClr val="tx1"/>
          </a:solidFill>
        </p:spPr>
        <p:txBody>
          <a:bodyPr/>
          <a:lstStyle/>
          <a:p>
            <a:pPr rtl="1"/>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عل</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ى كل واحد منّا</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أن </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ي</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قرر من </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هو</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المسيح</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a:t>
            </a:r>
            <a:b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و</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أيضاً ي</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منح هذا الخيار للآخرين</a:t>
            </a:r>
            <a:endParaRPr lang="en-US"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Rectangle 2">
            <a:extLst>
              <a:ext uri="{FF2B5EF4-FFF2-40B4-BE49-F238E27FC236}">
                <a16:creationId xmlns:a16="http://schemas.microsoft.com/office/drawing/2014/main" id="{C43C78BC-B16F-04BF-8F88-E67E1AC99BD1}"/>
              </a:ext>
            </a:extLst>
          </p:cNvPr>
          <p:cNvSpPr/>
          <p:nvPr/>
        </p:nvSpPr>
        <p:spPr>
          <a:xfrm>
            <a:off x="0" y="5572664"/>
            <a:ext cx="9144000" cy="12853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1652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6944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26839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919371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1501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4431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8856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5933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959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50645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F9E06-9F8E-568E-72CE-F82D806FF024}"/>
            </a:ext>
          </a:extLst>
        </p:cNvPr>
        <p:cNvGrpSpPr/>
        <p:nvPr/>
      </p:nvGrpSpPr>
      <p:grpSpPr>
        <a:xfrm>
          <a:off x="0" y="0"/>
          <a:ext cx="0" cy="0"/>
          <a:chOff x="0" y="0"/>
          <a:chExt cx="0" cy="0"/>
        </a:xfrm>
      </p:grpSpPr>
      <p:pic>
        <p:nvPicPr>
          <p:cNvPr id="6049" name="image3.jpeg" descr="image3.jpeg">
            <a:extLst>
              <a:ext uri="{FF2B5EF4-FFF2-40B4-BE49-F238E27FC236}">
                <a16:creationId xmlns:a16="http://schemas.microsoft.com/office/drawing/2014/main" id="{F6997EDB-70A3-AF50-5449-2416A1D7F7DE}"/>
              </a:ext>
            </a:extLst>
          </p:cNvPr>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a:extLst>
              <a:ext uri="{FF2B5EF4-FFF2-40B4-BE49-F238E27FC236}">
                <a16:creationId xmlns:a16="http://schemas.microsoft.com/office/drawing/2014/main" id="{89013D59-CE8A-1232-C291-00E144079640}"/>
              </a:ext>
            </a:extLst>
          </p:cNvPr>
          <p:cNvSpPr txBox="1">
            <a:spLocks noGrp="1"/>
          </p:cNvSpPr>
          <p:nvPr>
            <p:ph type="title"/>
          </p:nvPr>
        </p:nvSpPr>
        <p:spPr>
          <a:xfrm>
            <a:off x="-1" y="-3141"/>
            <a:ext cx="5724130" cy="623830"/>
          </a:xfrm>
          <a:prstGeom prst="rect">
            <a:avLst/>
          </a:prstGeom>
          <a:effectLst/>
        </p:spPr>
        <p:txBody>
          <a:bodyPr lIns="32887" tIns="32887" rIns="32887" bIns="32887"/>
          <a:lstStyle>
            <a:lvl1pPr defTabSz="314884">
              <a:defRPr sz="2400" b="1"/>
            </a:lvl1pPr>
          </a:lstStyle>
          <a:p>
            <a:r>
              <a:rPr>
                <a:solidFill>
                  <a:schemeClr val="tx2"/>
                </a:solidFill>
                <a:latin typeface="Arial" panose="020B0604020202020204" pitchFamily="34" charset="0"/>
                <a:cs typeface="Arial" panose="020B0604020202020204" pitchFamily="34" charset="0"/>
              </a:rPr>
              <a:t>استخدمت بإذن رسمي</a:t>
            </a:r>
          </a:p>
        </p:txBody>
      </p:sp>
      <p:sp>
        <p:nvSpPr>
          <p:cNvPr id="6051" name="Shape 222">
            <a:extLst>
              <a:ext uri="{FF2B5EF4-FFF2-40B4-BE49-F238E27FC236}">
                <a16:creationId xmlns:a16="http://schemas.microsoft.com/office/drawing/2014/main" id="{B6D7289C-09E7-8070-0EE1-02E8761E3142}"/>
              </a:ext>
            </a:extLst>
          </p:cNvPr>
          <p:cNvSpPr/>
          <p:nvPr/>
        </p:nvSpPr>
        <p:spPr>
          <a:xfrm>
            <a:off x="395535" y="2448474"/>
            <a:ext cx="4968554" cy="69402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a:extLst>
              <a:ext uri="{FF2B5EF4-FFF2-40B4-BE49-F238E27FC236}">
                <a16:creationId xmlns:a16="http://schemas.microsoft.com/office/drawing/2014/main" id="{191F5868-99CA-C6AB-0E22-77701B60F51D}"/>
              </a:ext>
            </a:extLst>
          </p:cNvPr>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a:extLst>
              <a:ext uri="{FF2B5EF4-FFF2-40B4-BE49-F238E27FC236}">
                <a16:creationId xmlns:a16="http://schemas.microsoft.com/office/drawing/2014/main" id="{19F67F5E-941E-4CA0-E3F6-2A7B59E85460}"/>
              </a:ext>
            </a:extLst>
          </p:cNvPr>
          <p:cNvSpPr/>
          <p:nvPr/>
        </p:nvSpPr>
        <p:spPr>
          <a:xfrm>
            <a:off x="409443" y="3148439"/>
            <a:ext cx="4940739" cy="95410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a:extLst>
              <a:ext uri="{FF2B5EF4-FFF2-40B4-BE49-F238E27FC236}">
                <a16:creationId xmlns:a16="http://schemas.microsoft.com/office/drawing/2014/main" id="{2BB6FB78-809F-E21C-7871-CA912F3E3177}"/>
              </a:ext>
            </a:extLst>
          </p:cNvPr>
          <p:cNvSpPr/>
          <p:nvPr/>
        </p:nvSpPr>
        <p:spPr>
          <a:xfrm>
            <a:off x="438919" y="4248515"/>
            <a:ext cx="4881786" cy="69402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a:extLst>
              <a:ext uri="{FF2B5EF4-FFF2-40B4-BE49-F238E27FC236}">
                <a16:creationId xmlns:a16="http://schemas.microsoft.com/office/drawing/2014/main" id="{5C35B9DE-024F-4BD9-7824-08D2DFF77E82}"/>
              </a:ext>
            </a:extLst>
          </p:cNvPr>
          <p:cNvGrpSpPr/>
          <p:nvPr/>
        </p:nvGrpSpPr>
        <p:grpSpPr>
          <a:xfrm>
            <a:off x="1763688" y="5037421"/>
            <a:ext cx="2212729" cy="623827"/>
            <a:chOff x="0" y="0"/>
            <a:chExt cx="2212727" cy="623826"/>
          </a:xfrm>
        </p:grpSpPr>
        <p:sp>
          <p:nvSpPr>
            <p:cNvPr id="6055" name="Rectangle">
              <a:extLst>
                <a:ext uri="{FF2B5EF4-FFF2-40B4-BE49-F238E27FC236}">
                  <a16:creationId xmlns:a16="http://schemas.microsoft.com/office/drawing/2014/main" id="{FDFBB66F-02BB-6C96-0B91-3E00337FAC74}"/>
                </a:ext>
              </a:extLst>
            </p:cNvPr>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a:extLst>
                <a:ext uri="{FF2B5EF4-FFF2-40B4-BE49-F238E27FC236}">
                  <a16:creationId xmlns:a16="http://schemas.microsoft.com/office/drawing/2014/main" id="{66A7253C-A3EE-E112-ACBD-062080AB13D8}"/>
                </a:ext>
              </a:extLst>
            </p:cNvPr>
            <p:cNvSpPr txBox="1"/>
            <p:nvPr/>
          </p:nvSpPr>
          <p:spPr>
            <a:xfrm>
              <a:off x="0" y="-1"/>
              <a:ext cx="2212728" cy="6238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a:extLst>
              <a:ext uri="{FF2B5EF4-FFF2-40B4-BE49-F238E27FC236}">
                <a16:creationId xmlns:a16="http://schemas.microsoft.com/office/drawing/2014/main" id="{4560F562-66A6-8A61-3A90-C833D46DF118}"/>
              </a:ext>
            </a:extLst>
          </p:cNvPr>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a:extLst>
              <a:ext uri="{FF2B5EF4-FFF2-40B4-BE49-F238E27FC236}">
                <a16:creationId xmlns:a16="http://schemas.microsoft.com/office/drawing/2014/main" id="{27B21A97-7583-5E6A-545A-1169407F8BF3}"/>
              </a:ext>
            </a:extLst>
          </p:cNvPr>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a:extLst>
              <a:ext uri="{FF2B5EF4-FFF2-40B4-BE49-F238E27FC236}">
                <a16:creationId xmlns:a16="http://schemas.microsoft.com/office/drawing/2014/main" id="{88F6B3D4-CFCC-C259-A83F-3389DA14D60B}"/>
              </a:ext>
            </a:extLst>
          </p:cNvPr>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a:extLst>
              <a:ext uri="{FF2B5EF4-FFF2-40B4-BE49-F238E27FC236}">
                <a16:creationId xmlns:a16="http://schemas.microsoft.com/office/drawing/2014/main" id="{2327116B-DEC2-831E-F08E-CB4FB798B882}"/>
              </a:ext>
            </a:extLst>
          </p:cNvPr>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445273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 y="33051"/>
            <a:ext cx="9058274" cy="1477963"/>
          </a:xfrm>
        </p:spPr>
        <p:txBody>
          <a:bodyPr/>
          <a:lstStyle/>
          <a:p>
            <a:pPr eaLnBrk="1" hangingPunct="1">
              <a:defRPr/>
            </a:pPr>
            <a:r>
              <a:rPr lang="ar-LB" dirty="0">
                <a:latin typeface="Arial" panose="020B0604020202020204" pitchFamily="34" charset="0"/>
                <a:ea typeface="+mj-ea"/>
                <a:cs typeface="Arial" panose="020B0604020202020204" pitchFamily="34" charset="0"/>
              </a:rPr>
              <a:t>1. </a:t>
            </a:r>
            <a:r>
              <a:rPr lang="ar-JO" dirty="0">
                <a:latin typeface="Arial" panose="020B0604020202020204" pitchFamily="34" charset="0"/>
                <a:ea typeface="+mj-ea"/>
                <a:cs typeface="Arial" panose="020B0604020202020204" pitchFamily="34" charset="0"/>
              </a:rPr>
              <a:t>يتخذ كل فرد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بشأن المسيح </a:t>
            </a:r>
            <a:br>
              <a:rPr lang="ar-LB"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1440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3957633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س. صراع حول الطقوس الفريسية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37-54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342"/>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يقول </a:t>
            </a:r>
            <a:r>
              <a:rPr lang="ar-JO" sz="3200" b="1" kern="0" dirty="0">
                <a:solidFill>
                  <a:srgbClr val="FFFFFF"/>
                </a:solidFill>
                <a:effectLst>
                  <a:glow rad="228600">
                    <a:srgbClr val="220011"/>
                  </a:glow>
                </a:effectLst>
                <a:latin typeface="Arial"/>
                <a:ea typeface="ＭＳ Ｐゴシック" charset="0"/>
                <a:cs typeface="Arial"/>
              </a:rPr>
              <a:t>المسيح أن تقاليد الفريسيين </a:t>
            </a:r>
            <a:r>
              <a:rPr lang="ar-LB" sz="3200" b="1" kern="0" dirty="0">
                <a:solidFill>
                  <a:srgbClr val="FFFFFF"/>
                </a:solidFill>
                <a:effectLst>
                  <a:glow rad="228600">
                    <a:srgbClr val="220011"/>
                  </a:glow>
                </a:effectLst>
                <a:latin typeface="Arial"/>
                <a:ea typeface="ＭＳ Ｐゴシック" charset="0"/>
                <a:cs typeface="Arial"/>
              </a:rPr>
              <a:t>انحرفت </a:t>
            </a:r>
            <a:r>
              <a:rPr lang="ar-JO" sz="3200" b="1" kern="0" dirty="0">
                <a:solidFill>
                  <a:srgbClr val="FFFFFF"/>
                </a:solidFill>
                <a:effectLst>
                  <a:glow rad="228600">
                    <a:srgbClr val="220011"/>
                  </a:glow>
                </a:effectLst>
                <a:latin typeface="Arial"/>
                <a:ea typeface="ＭＳ Ｐゴシック" charset="0"/>
                <a:cs typeface="Arial"/>
              </a:rPr>
              <a:t>عن القصد الحقيقي للناموس</a:t>
            </a:r>
            <a:r>
              <a:rPr lang="ar-LB" sz="3200" b="1" kern="0" dirty="0">
                <a:solidFill>
                  <a:srgbClr val="FFFFFF"/>
                </a:solidFill>
                <a:effectLst>
                  <a:glow rad="228600">
                    <a:srgbClr val="220011"/>
                  </a:glow>
                </a:effectLst>
                <a:latin typeface="Arial"/>
                <a:ea typeface="ＭＳ Ｐゴシック" charset="0"/>
                <a:cs typeface="Arial"/>
              </a:rPr>
              <a:t>،</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لذلك</a:t>
            </a:r>
            <a:r>
              <a:rPr lang="ar-JO" sz="3200" b="1" kern="0" dirty="0">
                <a:solidFill>
                  <a:srgbClr val="FFFFFF"/>
                </a:solidFill>
                <a:effectLst>
                  <a:glow rad="228600">
                    <a:srgbClr val="220011"/>
                  </a:glow>
                </a:effectLst>
                <a:latin typeface="Arial"/>
                <a:ea typeface="ＭＳ Ｐゴシック" charset="0"/>
                <a:cs typeface="Arial"/>
              </a:rPr>
              <a:t> لا يمكن</a:t>
            </a:r>
            <a:r>
              <a:rPr lang="ar-LB" sz="3200" b="1" kern="0" dirty="0">
                <a:solidFill>
                  <a:srgbClr val="FFFFFF"/>
                </a:solidFill>
                <a:effectLst>
                  <a:glow rad="228600">
                    <a:srgbClr val="220011"/>
                  </a:glow>
                </a:effectLst>
                <a:latin typeface="Arial"/>
                <a:ea typeface="ＭＳ Ｐゴシック" charset="0"/>
                <a:cs typeface="Arial"/>
              </a:rPr>
              <a:t>ه</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أن يتصالح مع </a:t>
            </a:r>
            <a:r>
              <a:rPr lang="ar-JO" sz="3200" b="1" kern="0" dirty="0">
                <a:solidFill>
                  <a:srgbClr val="FFFFFF"/>
                </a:solidFill>
                <a:effectLst>
                  <a:glow rad="228600">
                    <a:srgbClr val="220011"/>
                  </a:glow>
                </a:effectLst>
                <a:latin typeface="Arial"/>
                <a:ea typeface="ＭＳ Ｐゴシック" charset="0"/>
                <a:cs typeface="Arial"/>
              </a:rPr>
              <a:t>الفريسيين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0734068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ش. تعليمات حول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7869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a:t>
            </a:r>
            <a:r>
              <a:rPr lang="en-US" sz="2800" b="1" kern="0" dirty="0">
                <a:solidFill>
                  <a:srgbClr val="FFFFFF"/>
                </a:solidFill>
                <a:effectLst>
                  <a:outerShdw blurRad="38100" dist="38100" dir="2700000" algn="tl">
                    <a:srgbClr val="000000"/>
                  </a:outerShdw>
                </a:effectLst>
                <a:latin typeface="Arial"/>
                <a:ea typeface="ＭＳ Ｐゴシック" charset="0"/>
                <a:cs typeface="Arial"/>
              </a:rPr>
              <a:t>8-110</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١٢-١٣</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5630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يعلّم المسيح المؤمنين بين الجموع عن الممارسات الفريسي</a:t>
            </a:r>
            <a:r>
              <a:rPr lang="ar-LB" sz="3200" b="1" kern="0" dirty="0">
                <a:solidFill>
                  <a:srgbClr val="FFFFFF"/>
                </a:solidFill>
                <a:effectLst>
                  <a:glow rad="228600">
                    <a:srgbClr val="220011"/>
                  </a:glow>
                </a:effectLst>
                <a:latin typeface="Arial"/>
                <a:ea typeface="ＭＳ Ｐゴシック" charset="0"/>
                <a:cs typeface="Arial"/>
              </a:rPr>
              <a:t>ة </a:t>
            </a: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 وبرنامج الله في ظل رفض إسرائيل</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1. الرياء</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110</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1-12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57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ينبغي للحشود أن تنفصل عن الفريسيين المنافقين لتأمين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مصيرهم الأبدي من خلال وضع إيمانهم فيه</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7647474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1026"/>
          <p:cNvSpPr>
            <a:spLocks noGrp="1" noChangeArrowheads="1"/>
          </p:cNvSpPr>
          <p:nvPr>
            <p:ph type="title" idx="4294967295"/>
          </p:nvPr>
        </p:nvSpPr>
        <p:spPr>
          <a:xfrm>
            <a:off x="1295400" y="609600"/>
            <a:ext cx="7848600" cy="762000"/>
          </a:xfrm>
          <a:solidFill>
            <a:srgbClr val="000000"/>
          </a:solidFill>
        </p:spPr>
        <p:txBody>
          <a:bodyPr/>
          <a:lstStyle/>
          <a:p>
            <a:r>
              <a:rPr lang="ar-SA" dirty="0">
                <a:solidFill>
                  <a:schemeClr val="bg1"/>
                </a:solidFill>
                <a:ea typeface="ＭＳ Ｐゴシック" charset="0"/>
                <a:cs typeface="Arial" panose="020B0604020202020204" pitchFamily="34" charset="0"/>
              </a:rPr>
              <a:t>لوقا</a:t>
            </a:r>
            <a:r>
              <a:rPr lang="en-US" dirty="0">
                <a:solidFill>
                  <a:schemeClr val="bg1"/>
                </a:solidFill>
                <a:ea typeface="ＭＳ Ｐゴシック" charset="0"/>
                <a:cs typeface="Arial" panose="020B0604020202020204" pitchFamily="34" charset="0"/>
              </a:rPr>
              <a:t> 12:2</a:t>
            </a:r>
          </a:p>
        </p:txBody>
      </p:sp>
      <p:pic>
        <p:nvPicPr>
          <p:cNvPr id="2" name="Picture 1" descr="Luke 12:2 [widescreen].png"/>
          <p:cNvPicPr>
            <a:picLocks noChangeAspect="1"/>
          </p:cNvPicPr>
          <p:nvPr/>
        </p:nvPicPr>
        <p:blipFill rotWithShape="1">
          <a:blip r:embed="rId2">
            <a:extLst>
              <a:ext uri="{28A0092B-C50C-407E-A947-70E740481C1C}">
                <a14:useLocalDpi xmlns:a14="http://schemas.microsoft.com/office/drawing/2010/main" val="0"/>
              </a:ext>
            </a:extLst>
          </a:blip>
          <a:srcRect t="6132" b="7602"/>
          <a:stretch/>
        </p:blipFill>
        <p:spPr>
          <a:xfrm>
            <a:off x="0" y="0"/>
            <a:ext cx="9144000" cy="4437112"/>
          </a:xfrm>
          <a:prstGeom prst="rect">
            <a:avLst/>
          </a:prstGeom>
        </p:spPr>
      </p:pic>
      <p:sp>
        <p:nvSpPr>
          <p:cNvPr id="71683" name="Rectangle 1027"/>
          <p:cNvSpPr>
            <a:spLocks noChangeArrowheads="1"/>
          </p:cNvSpPr>
          <p:nvPr/>
        </p:nvSpPr>
        <p:spPr bwMode="auto">
          <a:xfrm rot="21417358">
            <a:off x="-46488" y="858698"/>
            <a:ext cx="9450328" cy="2587352"/>
          </a:xfrm>
          <a:prstGeom prst="rect">
            <a:avLst/>
          </a:prstGeom>
          <a:solidFill>
            <a:srgbClr val="CC662B"/>
          </a:solidFill>
          <a:ln w="9525">
            <a:noFill/>
            <a:miter lim="800000"/>
            <a:headEnd/>
            <a:tailEnd/>
          </a:ln>
          <a:effectLst/>
        </p:spPr>
        <p:txBody>
          <a:bodyPr lIns="91408" tIns="45704" rIns="91408" bIns="45704" anchor="ctr"/>
          <a:lstStyle/>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فليس مكتوم لن يستعلن </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ولا خفي لن يعرف</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1027">
            <a:extLst>
              <a:ext uri="{FF2B5EF4-FFF2-40B4-BE49-F238E27FC236}">
                <a16:creationId xmlns:a16="http://schemas.microsoft.com/office/drawing/2014/main" id="{BB274542-990B-3F45-B365-18FF8C353D97}"/>
              </a:ext>
            </a:extLst>
          </p:cNvPr>
          <p:cNvSpPr>
            <a:spLocks noChangeArrowheads="1"/>
          </p:cNvSpPr>
          <p:nvPr/>
        </p:nvSpPr>
        <p:spPr bwMode="auto">
          <a:xfrm>
            <a:off x="5652120" y="3429000"/>
            <a:ext cx="3150096" cy="764704"/>
          </a:xfrm>
          <a:prstGeom prst="rect">
            <a:avLst/>
          </a:prstGeom>
          <a:solidFill>
            <a:srgbClr val="361B19"/>
          </a:solid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لوقا ١٢ : ٢</a:t>
            </a:r>
          </a:p>
        </p:txBody>
      </p:sp>
    </p:spTree>
    <p:extLst>
      <p:ext uri="{BB962C8B-B14F-4D97-AF65-F5344CB8AC3E}">
        <p14:creationId xmlns:p14="http://schemas.microsoft.com/office/powerpoint/2010/main" val="3250097297"/>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2. الشهوة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13-34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7750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الفريسيين الذين يعتمدون على الثروات كدليل على قبولهم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أمام الله نشأوا من الجشع، لذلك يجب على التلاميذ أن يثقوا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في يسوع وحده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3030159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3C5C0-B057-3520-6C07-2DAF7C1D897E}"/>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92308"/>
          <a:stretch/>
        </p:blipFill>
        <p:spPr>
          <a:xfrm>
            <a:off x="0" y="6330461"/>
            <a:ext cx="9144000" cy="527539"/>
          </a:xfrm>
          <a:prstGeom prst="rect">
            <a:avLst/>
          </a:prstGeom>
        </p:spPr>
      </p:pic>
      <p:grpSp>
        <p:nvGrpSpPr>
          <p:cNvPr id="4" name="Group 3">
            <a:extLst>
              <a:ext uri="{FF2B5EF4-FFF2-40B4-BE49-F238E27FC236}">
                <a16:creationId xmlns:a16="http://schemas.microsoft.com/office/drawing/2014/main" id="{FAF7921A-7D55-DE24-57AD-17CF32D972A7}"/>
              </a:ext>
            </a:extLst>
          </p:cNvPr>
          <p:cNvGrpSpPr/>
          <p:nvPr/>
        </p:nvGrpSpPr>
        <p:grpSpPr>
          <a:xfrm>
            <a:off x="7282133" y="149123"/>
            <a:ext cx="2329369" cy="892783"/>
            <a:chOff x="5508104" y="620690"/>
            <a:chExt cx="3312880" cy="1269736"/>
          </a:xfrm>
        </p:grpSpPr>
        <p:grpSp>
          <p:nvGrpSpPr>
            <p:cNvPr id="5" name="Group 4">
              <a:extLst>
                <a:ext uri="{FF2B5EF4-FFF2-40B4-BE49-F238E27FC236}">
                  <a16:creationId xmlns:a16="http://schemas.microsoft.com/office/drawing/2014/main" id="{2F851D57-9247-7787-A44E-47FBE38AA11B}"/>
                </a:ext>
              </a:extLst>
            </p:cNvPr>
            <p:cNvGrpSpPr/>
            <p:nvPr/>
          </p:nvGrpSpPr>
          <p:grpSpPr>
            <a:xfrm>
              <a:off x="5508104" y="620690"/>
              <a:ext cx="2376264" cy="1245862"/>
              <a:chOff x="5508104" y="620690"/>
              <a:chExt cx="2376264" cy="1245862"/>
            </a:xfrm>
          </p:grpSpPr>
          <p:pic>
            <p:nvPicPr>
              <p:cNvPr id="7" name="Picture 1" descr="22_John_Baptist_Prison_JPEG_1024.jpg">
                <a:extLst>
                  <a:ext uri="{FF2B5EF4-FFF2-40B4-BE49-F238E27FC236}">
                    <a16:creationId xmlns:a16="http://schemas.microsoft.com/office/drawing/2014/main" id="{3C0ACC4D-C92B-11DB-71B4-E6FAC58DE84E}"/>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8" name="Rectangle 7">
                <a:extLst>
                  <a:ext uri="{FF2B5EF4-FFF2-40B4-BE49-F238E27FC236}">
                    <a16:creationId xmlns:a16="http://schemas.microsoft.com/office/drawing/2014/main" id="{7B22F7F7-8C0D-AB19-CB9F-0BEF29140411}"/>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6" name="TextBox 5">
              <a:extLst>
                <a:ext uri="{FF2B5EF4-FFF2-40B4-BE49-F238E27FC236}">
                  <a16:creationId xmlns:a16="http://schemas.microsoft.com/office/drawing/2014/main" id="{6E4E7AE8-6570-7DEF-A077-B311A25B17D3}"/>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9" name="TextBox 8">
            <a:extLst>
              <a:ext uri="{FF2B5EF4-FFF2-40B4-BE49-F238E27FC236}">
                <a16:creationId xmlns:a16="http://schemas.microsoft.com/office/drawing/2014/main" id="{4DA5A1DC-E63B-935C-1C0D-32D1529FE894}"/>
              </a:ext>
            </a:extLst>
          </p:cNvPr>
          <p:cNvSpPr txBox="1"/>
          <p:nvPr/>
        </p:nvSpPr>
        <p:spPr>
          <a:xfrm>
            <a:off x="75590" y="4593389"/>
            <a:ext cx="9068411" cy="930447"/>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ar-EG" sz="5625"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مثل الغني</a:t>
            </a:r>
            <a:r>
              <a:rPr lang="ar-JO" sz="5625"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 الغبي</a:t>
            </a:r>
            <a:endParaRPr lang="en-US" sz="5625"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endParaRPr>
          </a:p>
        </p:txBody>
      </p:sp>
      <p:sp>
        <p:nvSpPr>
          <p:cNvPr id="10" name="TextBox 9">
            <a:extLst>
              <a:ext uri="{FF2B5EF4-FFF2-40B4-BE49-F238E27FC236}">
                <a16:creationId xmlns:a16="http://schemas.microsoft.com/office/drawing/2014/main" id="{C897D065-4F4E-2E5D-3A72-18629E989832}"/>
              </a:ext>
            </a:extLst>
          </p:cNvPr>
          <p:cNvSpPr txBox="1"/>
          <p:nvPr/>
        </p:nvSpPr>
        <p:spPr>
          <a:xfrm>
            <a:off x="74604" y="5520067"/>
            <a:ext cx="9068411" cy="540981"/>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ar-EG"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لوقا 12: 13-21</a:t>
            </a:r>
            <a:endPar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تفسير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864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16-24</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14297"/>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يطلب المسيح من الفريسيين أن يخضعوا لتعاليمه باعتبارها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ذات سلطان كما كان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لموسى</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لأن الآب (وليس الحاخامات)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هو من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500690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B34C0-640F-3E54-D0B2-E32EE4328D20}"/>
            </a:ext>
          </a:extLst>
        </p:cNvPr>
        <p:cNvGrpSpPr/>
        <p:nvPr/>
      </p:nvGrpSpPr>
      <p:grpSpPr>
        <a:xfrm>
          <a:off x="0" y="0"/>
          <a:ext cx="0" cy="0"/>
          <a:chOff x="0" y="0"/>
          <a:chExt cx="0" cy="0"/>
        </a:xfrm>
      </p:grpSpPr>
      <p:pic>
        <p:nvPicPr>
          <p:cNvPr id="6049" name="image3.jpeg" descr="image3.jpeg">
            <a:extLst>
              <a:ext uri="{FF2B5EF4-FFF2-40B4-BE49-F238E27FC236}">
                <a16:creationId xmlns:a16="http://schemas.microsoft.com/office/drawing/2014/main" id="{26B4721F-D5AB-E72E-7A64-579B9DB9D7BC}"/>
              </a:ext>
            </a:extLst>
          </p:cNvPr>
          <p:cNvPicPr>
            <a:picLocks noChangeAspect="1"/>
          </p:cNvPicPr>
          <p:nvPr/>
        </p:nvPicPr>
        <p:blipFill>
          <a:blip r:embed="rId2" cstate="print"/>
          <a:stretch>
            <a:fillRect/>
          </a:stretch>
        </p:blipFill>
        <p:spPr>
          <a:xfrm>
            <a:off x="-595" y="26266"/>
            <a:ext cx="9145117" cy="6859119"/>
          </a:xfrm>
          <a:prstGeom prst="rect">
            <a:avLst/>
          </a:prstGeom>
          <a:ln w="12700">
            <a:miter lim="400000"/>
          </a:ln>
        </p:spPr>
      </p:pic>
      <p:sp>
        <p:nvSpPr>
          <p:cNvPr id="6050" name="Shape 221">
            <a:extLst>
              <a:ext uri="{FF2B5EF4-FFF2-40B4-BE49-F238E27FC236}">
                <a16:creationId xmlns:a16="http://schemas.microsoft.com/office/drawing/2014/main" id="{6F227DE2-6A40-BE7F-F429-36240D89323D}"/>
              </a:ext>
            </a:extLst>
          </p:cNvPr>
          <p:cNvSpPr txBox="1">
            <a:spLocks noGrp="1"/>
          </p:cNvSpPr>
          <p:nvPr>
            <p:ph type="title"/>
          </p:nvPr>
        </p:nvSpPr>
        <p:spPr>
          <a:xfrm>
            <a:off x="0" y="-3140"/>
            <a:ext cx="5724130" cy="623830"/>
          </a:xfrm>
          <a:prstGeom prst="rect">
            <a:avLst/>
          </a:prstGeom>
          <a:effectLst/>
        </p:spPr>
        <p:txBody>
          <a:bodyPr lIns="32887" tIns="32887" rIns="32887" bIns="32887" anchor="ctr">
            <a:noAutofit/>
          </a:bodyPr>
          <a:lstStyle>
            <a:lvl1pPr defTabSz="314884">
              <a:defRPr sz="2400" b="1"/>
            </a:lvl1pPr>
          </a:lstStyle>
          <a:p>
            <a:r>
              <a:rPr>
                <a:solidFill>
                  <a:schemeClr val="tx2"/>
                </a:solidFill>
                <a:latin typeface="Arial" panose="020B0604020202020204" pitchFamily="34" charset="0"/>
                <a:cs typeface="Arial" panose="020B0604020202020204" pitchFamily="34" charset="0"/>
              </a:rPr>
              <a:t>استخدمت بإذن رسمي</a:t>
            </a:r>
          </a:p>
        </p:txBody>
      </p:sp>
      <p:sp>
        <p:nvSpPr>
          <p:cNvPr id="6051" name="Shape 222">
            <a:extLst>
              <a:ext uri="{FF2B5EF4-FFF2-40B4-BE49-F238E27FC236}">
                <a16:creationId xmlns:a16="http://schemas.microsoft.com/office/drawing/2014/main" id="{69ADD3A9-D929-2BB0-1D45-380E9B994DE0}"/>
              </a:ext>
            </a:extLst>
          </p:cNvPr>
          <p:cNvSpPr/>
          <p:nvPr/>
        </p:nvSpPr>
        <p:spPr>
          <a:xfrm>
            <a:off x="395535" y="2448474"/>
            <a:ext cx="4968554" cy="69249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914353" rtl="1"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algn="ctr" defTabSz="914353"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freebibleimages.org</a:t>
            </a:r>
          </a:p>
        </p:txBody>
      </p:sp>
      <p:sp>
        <p:nvSpPr>
          <p:cNvPr id="6052" name="Shape 223">
            <a:extLst>
              <a:ext uri="{FF2B5EF4-FFF2-40B4-BE49-F238E27FC236}">
                <a16:creationId xmlns:a16="http://schemas.microsoft.com/office/drawing/2014/main" id="{472F30D6-12E1-9552-888F-BAA4760C0EA9}"/>
              </a:ext>
            </a:extLst>
          </p:cNvPr>
          <p:cNvSpPr/>
          <p:nvPr/>
        </p:nvSpPr>
        <p:spPr>
          <a:xfrm>
            <a:off x="1187624" y="1560578"/>
            <a:ext cx="899998" cy="683260"/>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متى</a:t>
            </a:r>
          </a:p>
        </p:txBody>
      </p:sp>
      <p:sp>
        <p:nvSpPr>
          <p:cNvPr id="6053" name="Shape 227">
            <a:extLst>
              <a:ext uri="{FF2B5EF4-FFF2-40B4-BE49-F238E27FC236}">
                <a16:creationId xmlns:a16="http://schemas.microsoft.com/office/drawing/2014/main" id="{9E52DD26-CC9B-77F1-DA67-68E25880D2F2}"/>
              </a:ext>
            </a:extLst>
          </p:cNvPr>
          <p:cNvSpPr/>
          <p:nvPr/>
        </p:nvSpPr>
        <p:spPr>
          <a:xfrm>
            <a:off x="409444" y="3148440"/>
            <a:ext cx="4940739" cy="95410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914353" rtl="1" hangingPunct="0">
              <a:defRPr sz="1400" b="1">
                <a:solidFill>
                  <a:srgbClr val="000000"/>
                </a:solidFill>
                <a:latin typeface="Times New Roman"/>
                <a:ea typeface="Times New Roman"/>
                <a:cs typeface="Times New Roman"/>
                <a:sym typeface="Times New Roman"/>
              </a:defRPr>
            </a:pP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sz="1400" b="1" kern="0">
                <a:solidFill>
                  <a:srgbClr val="000000"/>
                </a:solidFill>
                <a:latin typeface="Arial" panose="020B0604020202020204" pitchFamily="34" charset="0"/>
                <a:cs typeface="Arial" panose="020B0604020202020204" pitchFamily="34" charset="0"/>
                <a:sym typeface="Times New Roman"/>
              </a:rPr>
              <a:t>. </a:t>
            </a: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sz="1400" b="1" kern="0">
                <a:solidFill>
                  <a:srgbClr val="000000"/>
                </a:solidFill>
                <a:latin typeface="Arial" panose="020B0604020202020204" pitchFamily="34" charset="0"/>
                <a:cs typeface="Arial" panose="020B0604020202020204" pitchFamily="34" charset="0"/>
                <a:sym typeface="Times New Roman"/>
              </a:rPr>
              <a:t>freebibleimages.org </a:t>
            </a: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sz="1400" b="1" kern="0">
                <a:solidFill>
                  <a:srgbClr val="000000"/>
                </a:solidFill>
                <a:latin typeface="Arial" panose="020B0604020202020204" pitchFamily="34" charset="0"/>
                <a:cs typeface="Arial" panose="020B0604020202020204" pitchFamily="34" charset="0"/>
                <a:sym typeface="Times New Roman"/>
              </a:rPr>
              <a:t>.</a:t>
            </a:r>
          </a:p>
        </p:txBody>
      </p:sp>
      <p:sp>
        <p:nvSpPr>
          <p:cNvPr id="6054" name="Shape 228">
            <a:extLst>
              <a:ext uri="{FF2B5EF4-FFF2-40B4-BE49-F238E27FC236}">
                <a16:creationId xmlns:a16="http://schemas.microsoft.com/office/drawing/2014/main" id="{FA948556-61C6-FE85-ED4C-AEBB1CA91CBE}"/>
              </a:ext>
            </a:extLst>
          </p:cNvPr>
          <p:cNvSpPr/>
          <p:nvPr/>
        </p:nvSpPr>
        <p:spPr>
          <a:xfrm>
            <a:off x="438919" y="4248515"/>
            <a:ext cx="4881786" cy="69249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914353" rtl="1"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algn="ctr" defTabSz="914353"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www.LumoProject.com.</a:t>
            </a:r>
          </a:p>
        </p:txBody>
      </p:sp>
      <p:grpSp>
        <p:nvGrpSpPr>
          <p:cNvPr id="6057" name="Shape 229">
            <a:extLst>
              <a:ext uri="{FF2B5EF4-FFF2-40B4-BE49-F238E27FC236}">
                <a16:creationId xmlns:a16="http://schemas.microsoft.com/office/drawing/2014/main" id="{2A6A9926-19BB-B9D9-301F-D0BC559FF27F}"/>
              </a:ext>
            </a:extLst>
          </p:cNvPr>
          <p:cNvGrpSpPr/>
          <p:nvPr/>
        </p:nvGrpSpPr>
        <p:grpSpPr>
          <a:xfrm>
            <a:off x="1763688" y="5037422"/>
            <a:ext cx="2212729" cy="623827"/>
            <a:chOff x="0" y="0"/>
            <a:chExt cx="2212727" cy="623826"/>
          </a:xfrm>
        </p:grpSpPr>
        <p:sp>
          <p:nvSpPr>
            <p:cNvPr id="6055" name="Rectangle">
              <a:extLst>
                <a:ext uri="{FF2B5EF4-FFF2-40B4-BE49-F238E27FC236}">
                  <a16:creationId xmlns:a16="http://schemas.microsoft.com/office/drawing/2014/main" id="{2D5CC945-E16F-FAA1-F33C-65863CDB8868}"/>
                </a:ext>
              </a:extLst>
            </p:cNvPr>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314868" hangingPunct="0">
                <a:defRPr sz="1000" spc="-100">
                  <a:solidFill>
                    <a:srgbClr val="000000"/>
                  </a:solidFill>
                  <a:latin typeface="Times New Roman"/>
                  <a:ea typeface="Times New Roman"/>
                  <a:cs typeface="Times New Roman"/>
                  <a:sym typeface="Times New Roman"/>
                </a:defRPr>
              </a:pPr>
              <a:endParaRPr sz="1000" kern="0" spc="-100">
                <a:solidFill>
                  <a:srgbClr val="000000"/>
                </a:solidFill>
                <a:latin typeface="Arial" panose="020B0604020202020204" pitchFamily="34" charset="0"/>
                <a:cs typeface="Arial" panose="020B0604020202020204" pitchFamily="34" charset="0"/>
                <a:sym typeface="Times New Roman"/>
              </a:endParaRPr>
            </a:p>
          </p:txBody>
        </p:sp>
        <p:sp>
          <p:nvSpPr>
            <p:cNvPr id="6056" name="Picture courtesy of BBM © All Rights Reserved.…">
              <a:extLst>
                <a:ext uri="{FF2B5EF4-FFF2-40B4-BE49-F238E27FC236}">
                  <a16:creationId xmlns:a16="http://schemas.microsoft.com/office/drawing/2014/main" id="{610E7871-B0C4-ECF6-B567-1D0641A2B22E}"/>
                </a:ext>
              </a:extLst>
            </p:cNvPr>
            <p:cNvSpPr txBox="1"/>
            <p:nvPr/>
          </p:nvSpPr>
          <p:spPr>
            <a:xfrm>
              <a:off x="0" y="-1"/>
              <a:ext cx="2212728" cy="6238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887" tIns="32887" rIns="32887" bIns="32887" numCol="1" anchor="ctr">
              <a:normAutofit/>
            </a:bodyPr>
            <a:lstStyle/>
            <a:p>
              <a:pPr algn="ctr" defTabSz="314868" hangingPunct="0">
                <a:defRPr sz="1000">
                  <a:solidFill>
                    <a:srgbClr val="000000"/>
                  </a:solidFill>
                </a:defRPr>
              </a:pPr>
              <a:r>
                <a:rPr sz="1000" kern="0">
                  <a:solidFill>
                    <a:srgbClr val="000000"/>
                  </a:solidFill>
                  <a:latin typeface="Arial" panose="020B0604020202020204" pitchFamily="34" charset="0"/>
                  <a:cs typeface="Arial" panose="020B0604020202020204" pitchFamily="34" charset="0"/>
                  <a:sym typeface="Arial"/>
                </a:rPr>
                <a:t>Picture courtesy of BBM</a:t>
              </a:r>
              <a:br>
                <a:rPr sz="1000" kern="0">
                  <a:solidFill>
                    <a:srgbClr val="000000"/>
                  </a:solidFill>
                  <a:latin typeface="Arial" panose="020B0604020202020204" pitchFamily="34" charset="0"/>
                  <a:cs typeface="Arial" panose="020B0604020202020204" pitchFamily="34" charset="0"/>
                  <a:sym typeface="Arial"/>
                </a:rPr>
              </a:br>
              <a:r>
                <a:rPr sz="1000" kern="0">
                  <a:solidFill>
                    <a:srgbClr val="000000"/>
                  </a:solidFill>
                  <a:latin typeface="Arial" panose="020B0604020202020204" pitchFamily="34" charset="0"/>
                  <a:cs typeface="Arial" panose="020B0604020202020204" pitchFamily="34" charset="0"/>
                  <a:sym typeface="Arial"/>
                </a:rPr>
                <a:t>© All Rights Reserved.</a:t>
              </a:r>
              <a:endParaRPr sz="1000" kern="0" spc="50">
                <a:solidFill>
                  <a:srgbClr val="000000"/>
                </a:solidFill>
                <a:latin typeface="Arial" panose="020B0604020202020204" pitchFamily="34" charset="0"/>
                <a:cs typeface="Arial" panose="020B0604020202020204" pitchFamily="34" charset="0"/>
                <a:sym typeface="Arial"/>
              </a:endParaRPr>
            </a:p>
            <a:p>
              <a:pPr algn="ctr" defTabSz="314868" hangingPunct="0">
                <a:defRPr sz="1000">
                  <a:solidFill>
                    <a:srgbClr val="000000"/>
                  </a:solidFill>
                </a:defRPr>
              </a:pPr>
              <a:r>
                <a:rPr sz="1000" kern="0">
                  <a:solidFill>
                    <a:srgbClr val="000000"/>
                  </a:solidFill>
                  <a:latin typeface="Arial" panose="020B0604020202020204" pitchFamily="34" charset="0"/>
                  <a:cs typeface="Arial" panose="020B0604020202020204" pitchFamily="34" charset="0"/>
                  <a:sym typeface="Arial"/>
                </a:rPr>
                <a:t>www.bigbookmedia.com</a:t>
              </a:r>
            </a:p>
          </p:txBody>
        </p:sp>
      </p:grpSp>
      <p:pic>
        <p:nvPicPr>
          <p:cNvPr id="6058" name="Picture 1" descr="Picture 1">
            <a:extLst>
              <a:ext uri="{FF2B5EF4-FFF2-40B4-BE49-F238E27FC236}">
                <a16:creationId xmlns:a16="http://schemas.microsoft.com/office/drawing/2014/main" id="{093902AC-0670-3AFF-798B-FAC36144C226}"/>
              </a:ext>
            </a:extLst>
          </p:cNvPr>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a:extLst>
              <a:ext uri="{FF2B5EF4-FFF2-40B4-BE49-F238E27FC236}">
                <a16:creationId xmlns:a16="http://schemas.microsoft.com/office/drawing/2014/main" id="{3963F21A-48A3-FB02-3C4D-68A736763540}"/>
              </a:ext>
            </a:extLst>
          </p:cNvPr>
          <p:cNvSpPr/>
          <p:nvPr/>
        </p:nvSpPr>
        <p:spPr>
          <a:xfrm>
            <a:off x="2051719" y="1560578"/>
            <a:ext cx="899998" cy="683260"/>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مرقس</a:t>
            </a:r>
          </a:p>
        </p:txBody>
      </p:sp>
      <p:sp>
        <p:nvSpPr>
          <p:cNvPr id="6060" name="Shape 223">
            <a:extLst>
              <a:ext uri="{FF2B5EF4-FFF2-40B4-BE49-F238E27FC236}">
                <a16:creationId xmlns:a16="http://schemas.microsoft.com/office/drawing/2014/main" id="{47978CC5-6387-0745-6ED7-F6A800CBFFEE}"/>
              </a:ext>
            </a:extLst>
          </p:cNvPr>
          <p:cNvSpPr/>
          <p:nvPr/>
        </p:nvSpPr>
        <p:spPr>
          <a:xfrm>
            <a:off x="2915816" y="1560578"/>
            <a:ext cx="899998" cy="683260"/>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لوقا</a:t>
            </a:r>
          </a:p>
        </p:txBody>
      </p:sp>
      <p:sp>
        <p:nvSpPr>
          <p:cNvPr id="6061" name="Shape 223">
            <a:extLst>
              <a:ext uri="{FF2B5EF4-FFF2-40B4-BE49-F238E27FC236}">
                <a16:creationId xmlns:a16="http://schemas.microsoft.com/office/drawing/2014/main" id="{4AAE2F54-E7A7-C372-2CA0-3790E3400CFB}"/>
              </a:ext>
            </a:extLst>
          </p:cNvPr>
          <p:cNvSpPr/>
          <p:nvPr/>
        </p:nvSpPr>
        <p:spPr>
          <a:xfrm>
            <a:off x="3779912" y="1560578"/>
            <a:ext cx="899998" cy="683260"/>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556875455"/>
      </p:ext>
    </p:extLst>
  </p:cSld>
  <p:clrMapOvr>
    <a:masterClrMapping/>
  </p:clrMapOvr>
  <p:transition spd="med"/>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LESSONS FROM THE RICH FOOL – Luke 12:17-20 | Mission Venture Ministries">
            <a:extLst>
              <a:ext uri="{FF2B5EF4-FFF2-40B4-BE49-F238E27FC236}">
                <a16:creationId xmlns:a16="http://schemas.microsoft.com/office/drawing/2014/main" id="{302565A3-3830-4350-86C8-6B4E5917FB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06A85B-DDDC-6949-A348-4CD6C1A54B55}"/>
              </a:ext>
            </a:extLst>
          </p:cNvPr>
          <p:cNvSpPr txBox="1"/>
          <p:nvPr/>
        </p:nvSpPr>
        <p:spPr>
          <a:xfrm>
            <a:off x="0" y="6165304"/>
            <a:ext cx="9141714" cy="678327"/>
          </a:xfrm>
          <a:prstGeom prst="rect">
            <a:avLst/>
          </a:prstGeom>
          <a:solidFill>
            <a:srgbClr val="3E250F"/>
          </a:solidFill>
        </p:spPr>
        <p:txBody>
          <a:bodyPr wrap="square" anchor="ctr">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600" b="1" i="0" u="none" strike="noStrike" kern="1200" cap="none" spc="0" normalizeH="0" baseline="0" noProof="0" dirty="0">
                <a:ln>
                  <a:noFill/>
                </a:ln>
                <a:solidFill>
                  <a:srgbClr val="FFC000">
                    <a:lumMod val="40000"/>
                    <a:lumOff val="60000"/>
                  </a:srgbClr>
                </a:solidFill>
                <a:effectLst/>
                <a:uLnTx/>
                <a:uFillTx/>
                <a:latin typeface="Times New Roman" panose="02020603050405020304" pitchFamily="18" charset="0"/>
                <a:ea typeface="Times New Roman" panose="02020603050405020304" pitchFamily="18" charset="0"/>
                <a:cs typeface="Arial" panose="020B0604020202020204" pitchFamily="34" charset="0"/>
              </a:rPr>
              <a:t>دروس من الغني الغبي</a:t>
            </a:r>
            <a:endParaRPr kumimoji="0" lang="en-US" sz="3600" b="1" i="0" u="none" strike="noStrike" kern="1200" cap="none" spc="0" normalizeH="0" baseline="0" noProof="0" dirty="0">
              <a:ln>
                <a:noFill/>
              </a:ln>
              <a:solidFill>
                <a:srgbClr val="FFC000">
                  <a:lumMod val="40000"/>
                  <a:lumOff val="60000"/>
                </a:srgbClr>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6795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3. اليقظة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35-41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834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تأخير الملكوت يجب أن يحفز التلاميذ على الاستعداد لعودته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لإقامة الملكوت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7413314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cstate="print">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pPr rtl="1"/>
            <a:r>
              <a:rPr lang="ar-JO" dirty="0">
                <a:solidFill>
                  <a:schemeClr val="bg1"/>
                </a:solidFill>
                <a:latin typeface="Arial" panose="020B0604020202020204" pitchFamily="34" charset="0"/>
                <a:ea typeface="ＭＳ Ｐゴシック" charset="0"/>
                <a:cs typeface="Arial" panose="020B0604020202020204" pitchFamily="34" charset="0"/>
              </a:rPr>
              <a:t>لوقا 12: 35-38</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«لِتَكُنْ أَحْقَاؤُكُمْ </a:t>
            </a:r>
            <a:r>
              <a:rPr lang="ar-JO" sz="3200" b="1" dirty="0" err="1">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مُمَنْطَقَةً</a:t>
            </a: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وَسُرُجُكُمْ مُوقَدَةً، </a:t>
            </a:r>
            <a:endPar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وَأَنْتُمْ مِثْلُ أُنَاسٍ يَنْتَظِرُونَ سَيِّدَهُمْ مَتَى يَرْجعُ مِنَ الْعُرْسِ، حَتَّى إِذَا جَاءَ وَقَرَعَ يَفْتَحُونَ لَهُ لِلْوَقْتِ. </a:t>
            </a:r>
            <a:endPar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طُوبَى لأُولَئِكَ الْعَبِيدِ الَّذِينَ إِذَا جَاءَ سَيِّدُهُمْ يَجِدُهُمْ سَاهِرِينَ. اَلْحَقَّ أَقُولُ لَكُمْ: إِنَّهُ يَتَمَنْطَقُ </a:t>
            </a:r>
            <a:r>
              <a:rPr lang="ar-JO" sz="3200" b="1" dirty="0" err="1">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وَيُتْكِئُهُمْ</a:t>
            </a: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وَيَتَقَدَّمُ وَيَخْدُمُهُمْ. </a:t>
            </a:r>
            <a:endPar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وَإِنْ أَتَى فِي الْهَزِيعِ الثَّانِي أَوْ أَتَى فِي الْهَزِيعِ الثَّالِثِ وَوَجَدَهُمْ هكَذَا، فَطُوبَى لأُولَئِكَ الْعَبِيدِ.</a:t>
            </a:r>
            <a:r>
              <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a:t>
            </a:r>
          </a:p>
          <a:p>
            <a:pPr lvl="0" algn="ctr" defTabSz="914400" rtl="1" eaLnBrk="0" fontAlgn="base" hangingPunct="0">
              <a:spcBef>
                <a:spcPct val="0"/>
              </a:spcBef>
              <a:spcAft>
                <a:spcPct val="0"/>
              </a:spcAft>
              <a:defRPr/>
            </a:pPr>
            <a:r>
              <a:rPr kumimoji="0" lang="ar-JO" sz="3200" b="1" i="0" u="none" strike="noStrike" kern="1200" cap="none" spc="0" normalizeH="0" baseline="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(لوقا 12: 35-38)</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109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استجواب شخص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25-27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6074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لا تصدق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الجموع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أن يسوع هو المسيح 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سبب أ</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 الفريسيين لم يقبضوا عليه ويفترضون أنه ولد في الناصرة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233042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4. الأمانة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42-48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5728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وعلى من </a:t>
            </a:r>
            <a:r>
              <a:rPr lang="ar-LB" sz="3200" b="1" kern="0" dirty="0">
                <a:solidFill>
                  <a:srgbClr val="FFFFFF"/>
                </a:solidFill>
                <a:effectLst>
                  <a:glow rad="228600">
                    <a:srgbClr val="220011"/>
                  </a:glow>
                </a:effectLst>
                <a:latin typeface="Arial"/>
                <a:ea typeface="ＭＳ Ｐゴシック" charset="0"/>
                <a:cs typeface="Arial"/>
              </a:rPr>
              <a:t>هم </a:t>
            </a:r>
            <a:r>
              <a:rPr lang="ar-JO" sz="3200" b="1" kern="0" dirty="0">
                <a:solidFill>
                  <a:srgbClr val="FFFFFF"/>
                </a:solidFill>
                <a:effectLst>
                  <a:glow rad="228600">
                    <a:srgbClr val="220011"/>
                  </a:glow>
                </a:effectLst>
                <a:latin typeface="Arial"/>
                <a:ea typeface="ＭＳ Ｐゴシック" charset="0"/>
                <a:cs typeface="Arial"/>
              </a:rPr>
              <a:t>يقظ</a:t>
            </a:r>
            <a:r>
              <a:rPr lang="ar-LB" sz="3200" b="1" kern="0" dirty="0">
                <a:solidFill>
                  <a:srgbClr val="FFFFFF"/>
                </a:solidFill>
                <a:effectLst>
                  <a:glow rad="228600">
                    <a:srgbClr val="220011"/>
                  </a:glow>
                </a:effectLst>
                <a:latin typeface="Arial"/>
                <a:ea typeface="ＭＳ Ｐゴシック" charset="0"/>
                <a:cs typeface="Arial"/>
              </a:rPr>
              <a:t>ين</a:t>
            </a:r>
            <a:r>
              <a:rPr lang="ar-JO" sz="3200" b="1" kern="0" dirty="0">
                <a:solidFill>
                  <a:srgbClr val="FFFFFF"/>
                </a:solidFill>
                <a:effectLst>
                  <a:glow rad="228600">
                    <a:srgbClr val="220011"/>
                  </a:glow>
                </a:effectLst>
                <a:latin typeface="Arial"/>
                <a:ea typeface="ＭＳ Ｐゴシック" charset="0"/>
                <a:cs typeface="Arial"/>
              </a:rPr>
              <a:t> أن يكون</a:t>
            </a:r>
            <a:r>
              <a:rPr lang="ar-LB" sz="3200" b="1" kern="0" dirty="0" err="1">
                <a:solidFill>
                  <a:srgbClr val="FFFFFF"/>
                </a:solidFill>
                <a:effectLst>
                  <a:glow rad="228600">
                    <a:srgbClr val="220011"/>
                  </a:glow>
                </a:effectLst>
                <a:latin typeface="Arial"/>
                <a:ea typeface="ＭＳ Ｐゴシック" charset="0"/>
                <a:cs typeface="Arial"/>
              </a:rPr>
              <a:t>وا</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أمناء</a:t>
            </a:r>
            <a:r>
              <a:rPr lang="ar-JO" sz="3200" b="1" kern="0" dirty="0">
                <a:solidFill>
                  <a:srgbClr val="FFFFFF"/>
                </a:solidFill>
                <a:effectLst>
                  <a:glow rad="228600">
                    <a:srgbClr val="220011"/>
                  </a:glow>
                </a:effectLst>
                <a:latin typeface="Arial"/>
                <a:ea typeface="ＭＳ Ｐゴシック" charset="0"/>
                <a:cs typeface="Arial"/>
              </a:rPr>
              <a:t> أيضًا، لأن ذلك سيحدد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درجات الثواب والعقاب.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0860319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noProof="0" dirty="0">
                <a:solidFill>
                  <a:srgbClr val="FFFFFF"/>
                </a:solidFill>
                <a:effectLst>
                  <a:glow rad="228600">
                    <a:srgbClr val="000000"/>
                  </a:glow>
                </a:effectLst>
                <a:latin typeface="Arial"/>
                <a:cs typeface="Arial"/>
              </a:rPr>
              <a:t>5. تأثير مجيئه</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49-53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563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عند عودة يسوع،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الدينونة ستقسّم</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الناس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حول شخص المسيح، لذلك يجب على الناس رفض الفريسيين من أجل يسوع</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6. علامات الأزمنة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115</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54-59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8851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يستطيع الناس </a:t>
            </a:r>
            <a:r>
              <a:rPr lang="ar-LB" sz="3200" b="1" kern="0" dirty="0">
                <a:solidFill>
                  <a:srgbClr val="FFFFFF"/>
                </a:solidFill>
                <a:effectLst>
                  <a:glow rad="228600">
                    <a:srgbClr val="220011"/>
                  </a:glow>
                </a:effectLst>
                <a:latin typeface="Arial"/>
                <a:ea typeface="ＭＳ Ｐゴシック" charset="0"/>
                <a:cs typeface="Arial"/>
              </a:rPr>
              <a:t>تمييز</a:t>
            </a:r>
            <a:r>
              <a:rPr lang="ar-JO" sz="3200" b="1" kern="0" dirty="0">
                <a:solidFill>
                  <a:srgbClr val="FFFFFF"/>
                </a:solidFill>
                <a:effectLst>
                  <a:glow rad="228600">
                    <a:srgbClr val="220011"/>
                  </a:glow>
                </a:effectLst>
                <a:latin typeface="Arial"/>
                <a:ea typeface="ＭＳ Ｐゴシック" charset="0"/>
                <a:cs typeface="Arial"/>
              </a:rPr>
              <a:t> الطقس ولكنهم لا يستطيعون </a:t>
            </a:r>
            <a:r>
              <a:rPr lang="ar-LB" sz="3200" b="1" kern="0" dirty="0">
                <a:solidFill>
                  <a:srgbClr val="FFFFFF"/>
                </a:solidFill>
                <a:effectLst>
                  <a:glow rad="228600">
                    <a:srgbClr val="220011"/>
                  </a:glow>
                </a:effectLst>
                <a:latin typeface="Arial"/>
                <a:ea typeface="ＭＳ Ｐゴシック" charset="0"/>
                <a:cs typeface="Arial"/>
              </a:rPr>
              <a:t>تمييز </a:t>
            </a: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العلامات التي تثبت صحة يسوع، لذلك يجب عليهم السعي إلى المصالحة مع القاضي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7. الإهتمام بالتوبة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4980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4603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الاعتقاد بأن المأساة تصيب الخطاة فقط هو اعتقاد خاطئ، لذلك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فإن الله سيدين هذا الجيل بأكمله ما لم يتوبوا.</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1590460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8. الإهتمام بحاجة إسرائيل</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10-17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421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المسيح يشفي امرأة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منحنية</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يوم السبت ليُظهِر أن إسرائيل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بحاجة إليه كمسي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وليُظهِر بركاته إذا وثقت به الأمة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9. بخصوص برنامج الملكوت</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18-21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071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على الرغم من عدم الإيمان، علّم يسوع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في</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بداية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الملكوت أنه</a:t>
            </a:r>
          </a:p>
          <a:p>
            <a:pPr lvl="0" algn="ctr" defTabSz="914400" rtl="1" fontAlgn="base">
              <a:spcBef>
                <a:spcPct val="20000"/>
              </a:spcBef>
              <a:buClr>
                <a:srgbClr val="FFCC00"/>
              </a:buClr>
              <a:buSzPct val="70000"/>
              <a:defRPr/>
            </a:pP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رغم صغره، لكنه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سوف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نمو بهدوء، وبشكل شامل، ولا رجعة</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p>
          <a:p>
            <a:pPr lvl="0" algn="ctr" defTabSz="914400" rtl="1" fontAlgn="base">
              <a:spcBef>
                <a:spcPct val="20000"/>
              </a:spcBef>
              <a:buClr>
                <a:srgbClr val="FFCC00"/>
              </a:buClr>
              <a:buSzPct val="70000"/>
              <a:defRPr/>
            </a:pP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عن</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شكل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ه</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جديد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كبير.</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1265504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ص. صراع حول عيد التجديد</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10: 22-39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7445"/>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يُظهِر يسوع أن اليهود يرفضونه باعتباره 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الله على الرغم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من أقواله وأعماله، وليس بسبب نقص الأدلة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251669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8" name="Rectangle 5"/>
          <p:cNvSpPr>
            <a:spLocks noGrp="1" noChangeArrowheads="1"/>
          </p:cNvSpPr>
          <p:nvPr>
            <p:ph type="title"/>
          </p:nvPr>
        </p:nvSpPr>
        <p:spPr>
          <a:xfrm>
            <a:off x="64264" y="142302"/>
            <a:ext cx="3200400" cy="1120552"/>
          </a:xfrm>
        </p:spPr>
        <p:txBody>
          <a:bodyPr/>
          <a:lstStyle/>
          <a:p>
            <a:pPr algn="ctr" rtl="1" eaLnBrk="1" hangingPunct="1"/>
            <a:r>
              <a:rPr lang="ar-JO" sz="4000" b="1" kern="1200" dirty="0">
                <a:solidFill>
                  <a:srgbClr val="FFFFFF"/>
                </a:solidFill>
                <a:effectLst>
                  <a:outerShdw blurRad="50800" dist="889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أنطيوخس الرابع أبيفانس</a:t>
            </a:r>
            <a:endParaRPr lang="en-US" sz="4000" dirty="0">
              <a:latin typeface="Arial" panose="020B0604020202020204" pitchFamily="34" charset="0"/>
              <a:ea typeface="ＭＳ Ｐゴシック" charset="0"/>
              <a:cs typeface="Arial" panose="020B0604020202020204" pitchFamily="34" charset="0"/>
            </a:endParaRPr>
          </a:p>
        </p:txBody>
      </p:sp>
      <p:pic>
        <p:nvPicPr>
          <p:cNvPr id="797699"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1330424"/>
            <a:ext cx="3055938" cy="4114800"/>
          </a:xfrm>
          <a:noFill/>
          <a:extLst>
            <a:ext uri="{909E8E84-426E-40dd-AFC4-6F175D3DCCD1}">
              <a14:hiddenFill xmlns="" xmlns:a14="http://schemas.microsoft.com/office/drawing/2010/main">
                <a:solidFill>
                  <a:srgbClr val="FFFFFF"/>
                </a:solidFill>
              </a14:hiddenFill>
            </a:ext>
          </a:extLst>
        </p:spPr>
      </p:pic>
      <p:sp>
        <p:nvSpPr>
          <p:cNvPr id="81927" name="Text Box 7"/>
          <p:cNvSpPr txBox="1">
            <a:spLocks noChangeArrowheads="1"/>
          </p:cNvSpPr>
          <p:nvPr/>
        </p:nvSpPr>
        <p:spPr bwMode="auto">
          <a:xfrm>
            <a:off x="3200400" y="304800"/>
            <a:ext cx="5943600" cy="3631763"/>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١١ : ٢٩-٣٠</a:t>
            </a:r>
            <a:endParaRPr kumimoji="0" lang="ar-LB"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وَفِي الْمِيعَادِ يَعُودُ وَيَدْخُلُ الْجَنُوبَ وَلَكِنْ لاَ يَكُونُ الآخِرُ كَالأَوَّلِ. فَتَأْتِي عَلَيْهِ سُفُنٌ مِنْ كِتِّيمَ </a:t>
            </a:r>
            <a:r>
              <a:rPr kumimoji="0" lang="ar-SA" sz="36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فَيَيْئَسُ</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وَيَرْجِعُ وَيَغْتَاظُ عَلَى الْعَهْدِ الْمُقَدَّسِ وَيَعْمَلُ وَيَرْجِعُ وَيَصْغَى إِلَى الَّذِينَ تَرَكُوا الْعَهْدَ الْمُقَدَّسَ. </a:t>
            </a:r>
          </a:p>
        </p:txBody>
      </p:sp>
      <p:pic>
        <p:nvPicPr>
          <p:cNvPr id="797701"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077072"/>
            <a:ext cx="60086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869407"/>
            <a:ext cx="2649537"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34" name="AutoShape 14"/>
          <p:cNvSpPr>
            <a:spLocks noChangeArrowheads="1"/>
          </p:cNvSpPr>
          <p:nvPr/>
        </p:nvSpPr>
        <p:spPr bwMode="auto">
          <a:xfrm>
            <a:off x="5638800" y="5486400"/>
            <a:ext cx="1066800" cy="381000"/>
          </a:xfrm>
          <a:prstGeom prst="curvedUpArrow">
            <a:avLst>
              <a:gd name="adj1" fmla="val 56000"/>
              <a:gd name="adj2" fmla="val 112000"/>
              <a:gd name="adj3" fmla="val 33333"/>
            </a:avLst>
          </a:prstGeom>
          <a:solidFill>
            <a:srgbClr val="BA1236"/>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97704" name="Text Box 15"/>
          <p:cNvSpPr txBox="1">
            <a:spLocks noChangeArrowheads="1"/>
          </p:cNvSpPr>
          <p:nvPr/>
        </p:nvSpPr>
        <p:spPr bwMode="auto">
          <a:xfrm>
            <a:off x="9294813" y="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65</a:t>
            </a:r>
          </a:p>
        </p:txBody>
      </p:sp>
      <p:sp>
        <p:nvSpPr>
          <p:cNvPr id="2" name="Text Box 6">
            <a:extLst>
              <a:ext uri="{FF2B5EF4-FFF2-40B4-BE49-F238E27FC236}">
                <a16:creationId xmlns:a16="http://schemas.microsoft.com/office/drawing/2014/main" id="{0F325C94-8B61-7645-D1C2-399FCFB4C532}"/>
              </a:ext>
            </a:extLst>
          </p:cNvPr>
          <p:cNvSpPr txBox="1">
            <a:spLocks noChangeArrowheads="1"/>
          </p:cNvSpPr>
          <p:nvPr/>
        </p:nvSpPr>
        <p:spPr bwMode="auto">
          <a:xfrm>
            <a:off x="34925" y="5981700"/>
            <a:ext cx="3148013"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edition, 166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152400"/>
            <a:ext cx="2971800" cy="1981200"/>
          </a:xfrm>
        </p:spPr>
        <p:txBody>
          <a:bodyPr/>
          <a:lstStyle/>
          <a:p>
            <a:pPr algn="ctr" rtl="1" eaLnBrk="1" hangingPunct="1"/>
            <a:r>
              <a:rPr lang="ar-JO" sz="3600" dirty="0">
                <a:latin typeface="Arial" charset="0"/>
                <a:ea typeface="ＭＳ Ｐゴシック" charset="0"/>
              </a:rPr>
              <a:t>الثورة        </a:t>
            </a:r>
            <a:r>
              <a:rPr lang="ar-JO" sz="3600" dirty="0" err="1">
                <a:latin typeface="Arial" charset="0"/>
                <a:ea typeface="ＭＳ Ｐゴシック" charset="0"/>
              </a:rPr>
              <a:t>المكابية</a:t>
            </a:r>
            <a:r>
              <a:rPr lang="ar-JO" sz="3600" dirty="0">
                <a:latin typeface="Arial" charset="0"/>
                <a:ea typeface="ＭＳ Ｐゴシック" charset="0"/>
              </a:rPr>
              <a:t>      المبكرة</a:t>
            </a:r>
            <a:br>
              <a:rPr lang="ar-SA" sz="3600" dirty="0">
                <a:latin typeface="Arial" charset="0"/>
                <a:ea typeface="ＭＳ Ｐゴシック" charset="0"/>
              </a:rPr>
            </a:br>
            <a:r>
              <a:rPr lang="ar-SA" sz="3600" dirty="0">
                <a:latin typeface="Arial" charset="0"/>
                <a:ea typeface="ＭＳ Ｐゴシック" charset="0"/>
              </a:rPr>
              <a:t>167- 164 ق.م</a:t>
            </a:r>
            <a:endParaRPr lang="en-US" sz="3600" dirty="0">
              <a:latin typeface="Arial" charset="0"/>
              <a:ea typeface="ＭＳ Ｐゴシック" charset="0"/>
            </a:endParaRP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متاثياس يقتل اليهودي والمسؤول</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متاثياس</a:t>
            </a: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وأولاده يفرون    إلى التلال</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يهزم    أبولونيوس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يهزم       سيرون</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يداهم      السوريين</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66</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منارة من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9 فروع</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a:t>
            </a:r>
            <a:r>
              <a:rPr kumimoji="0" lang="ar-JO" sz="2000" b="1" i="0"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الحانوكاه</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rtl="1" eaLnBrk="1" hangingPunct="1"/>
            <a:r>
              <a:rPr lang="ar-JO" altLang="en-US" sz="4000" dirty="0">
                <a:latin typeface="Arial" pitchFamily="34" charset="0"/>
                <a:cs typeface="Arial" pitchFamily="34" charset="0"/>
              </a:rPr>
              <a:t>الحانوكاه (عيد النور)</a:t>
            </a:r>
            <a:br>
              <a:rPr lang="ar-JO" altLang="en-US" sz="4000" dirty="0">
                <a:latin typeface="Arial" pitchFamily="34" charset="0"/>
                <a:cs typeface="Arial" pitchFamily="34" charset="0"/>
              </a:rPr>
            </a:br>
            <a:r>
              <a:rPr lang="ar-JO" sz="4000" dirty="0">
                <a:latin typeface="Arial" panose="020B0604020202020204" pitchFamily="34" charset="0"/>
                <a:cs typeface="Arial" panose="020B0604020202020204" pitchFamily="34" charset="0"/>
              </a:rPr>
              <a:t>يحيي ذكرى انتصار يهوذا المكابي على السلوقيين </a:t>
            </a:r>
            <a:br>
              <a:rPr lang="ar-JO"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عام 164 قبل الميلاد</a:t>
            </a:r>
            <a:endParaRPr lang="en-US" altLang="en-US" sz="3200" dirty="0">
              <a:latin typeface="Arial" pitchFamily="34" charset="0"/>
              <a:cs typeface="Arial" pitchFamily="34" charset="0"/>
            </a:endParaRPr>
          </a:p>
        </p:txBody>
      </p:sp>
      <p:sp>
        <p:nvSpPr>
          <p:cNvPr id="184328" name="Text Box 8"/>
          <p:cNvSpPr txBox="1">
            <a:spLocks noChangeArrowheads="1"/>
          </p:cNvSpPr>
          <p:nvPr/>
        </p:nvSpPr>
        <p:spPr bwMode="auto">
          <a:xfrm>
            <a:off x="5105400" y="2743200"/>
            <a:ext cx="18288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منارة من            7 فروع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(منتظم)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184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3104665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تفسير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28-30</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15826"/>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قول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أن أصله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سماوي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(وليس الناصرة) والله أبوه (وليس يوسف) لذلك فإن هويته هي ابن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999233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حياة المسيح</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التجاوب</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31-36</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31092"/>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الرد على المسيح هو أنه بينما يؤمن البعض، فإن القادة يلتزمون أكثر بقتله بتهمة التجديف، حتى لو حاول الهروب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86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cstate="print">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2. يرفض الناس تعاليم المسيح لأنهم </a:t>
            </a:r>
            <a: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يرفضون الله </a:t>
            </a:r>
            <a:b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7: 14-36)</a:t>
            </a:r>
            <a:r>
              <a:rPr lang="en-US" altLang="en-US" dirty="0">
                <a:effectLst/>
                <a:latin typeface="Arial" panose="020B0604020202020204" pitchFamily="34" charset="0"/>
                <a:ea typeface="ＭＳ Ｐゴシック" panose="020B0600070205080204" pitchFamily="34" charset="-128"/>
                <a:cs typeface="Arial" panose="020B0604020202020204" pitchFamily="34" charset="0"/>
              </a:rPr>
              <a:t>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096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a:xfrm>
            <a:off x="250165" y="992743"/>
            <a:ext cx="8376249" cy="2536165"/>
          </a:xfrm>
          <a:solidFill>
            <a:srgbClr val="E4CD68"/>
          </a:solidFill>
          <a:effectLst/>
        </p:spPr>
        <p:txBody>
          <a:bodyPr/>
          <a:lstStyle/>
          <a:p>
            <a:pPr rtl="1" eaLnBrk="1" hangingPunct="1">
              <a:defRPr/>
            </a:pPr>
            <a:r>
              <a:rPr lang="ar-JO" sz="6000" dirty="0">
                <a:solidFill>
                  <a:schemeClr val="tx1"/>
                </a:solidFill>
                <a:effectLst/>
                <a:latin typeface="Arial" panose="020B0604020202020204" pitchFamily="34" charset="0"/>
                <a:ea typeface="+mj-ea"/>
                <a:cs typeface="Arial" panose="020B0604020202020204" pitchFamily="34" charset="0"/>
              </a:rPr>
              <a:t>ليس لدي شيء </a:t>
            </a:r>
            <a:br>
              <a:rPr lang="ar-JO" sz="6000" dirty="0">
                <a:solidFill>
                  <a:schemeClr val="tx1"/>
                </a:solidFill>
                <a:effectLst/>
                <a:latin typeface="Arial" panose="020B0604020202020204" pitchFamily="34" charset="0"/>
                <a:ea typeface="+mj-ea"/>
                <a:cs typeface="Arial" panose="020B0604020202020204" pitchFamily="34" charset="0"/>
              </a:rPr>
            </a:br>
            <a:r>
              <a:rPr lang="ar-JO" sz="6000" dirty="0">
                <a:solidFill>
                  <a:schemeClr val="tx1"/>
                </a:solidFill>
                <a:effectLst/>
                <a:latin typeface="Arial" panose="020B0604020202020204" pitchFamily="34" charset="0"/>
                <a:ea typeface="+mj-ea"/>
                <a:cs typeface="Arial" panose="020B0604020202020204" pitchFamily="34" charset="0"/>
              </a:rPr>
              <a:t>ضد الله</a:t>
            </a:r>
            <a:endParaRPr lang="en-US" sz="6000" dirty="0">
              <a:solidFill>
                <a:schemeClr val="tx1"/>
              </a:solidFill>
              <a:effectLst/>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DB891184-688C-EA77-E30C-8F781ED0EACD}"/>
              </a:ext>
            </a:extLst>
          </p:cNvPr>
          <p:cNvSpPr txBox="1">
            <a:spLocks/>
          </p:cNvSpPr>
          <p:nvPr/>
        </p:nvSpPr>
        <p:spPr bwMode="auto">
          <a:xfrm>
            <a:off x="250165" y="3243532"/>
            <a:ext cx="8376249" cy="2536165"/>
          </a:xfrm>
          <a:prstGeom prst="rect">
            <a:avLst/>
          </a:prstGeom>
          <a:solidFill>
            <a:srgbClr val="1D212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rtl="1" eaLnBrk="1" hangingPunct="1">
              <a:defRPr/>
            </a:pPr>
            <a:r>
              <a:rPr lang="ar-JO" sz="6000" dirty="0">
                <a:latin typeface="Arial" panose="020B0604020202020204" pitchFamily="34" charset="0"/>
                <a:cs typeface="Arial" panose="020B0604020202020204" pitchFamily="34" charset="0"/>
              </a:rPr>
              <a:t>إنه نادي المعجبين الخاص به الذي لا أطيقه</a:t>
            </a:r>
            <a:endParaRPr lang="en-US" sz="6000" kern="0" dirty="0">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1502186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 y="33051"/>
            <a:ext cx="9058274" cy="1477963"/>
          </a:xfrm>
        </p:spPr>
        <p:txBody>
          <a:bodyPr/>
          <a:lstStyle/>
          <a:p>
            <a:pPr eaLnBrk="1" hangingPunct="1">
              <a:defRPr/>
            </a:pPr>
            <a:r>
              <a:rPr lang="ar-LB" dirty="0">
                <a:latin typeface="Arial" panose="020B0604020202020204" pitchFamily="34" charset="0"/>
                <a:ea typeface="+mj-ea"/>
                <a:cs typeface="Arial" panose="020B0604020202020204" pitchFamily="34" charset="0"/>
              </a:rPr>
              <a:t>1. </a:t>
            </a:r>
            <a:r>
              <a:rPr lang="ar-JO" dirty="0">
                <a:latin typeface="Arial" panose="020B0604020202020204" pitchFamily="34" charset="0"/>
                <a:ea typeface="+mj-ea"/>
                <a:cs typeface="Arial" panose="020B0604020202020204" pitchFamily="34" charset="0"/>
              </a:rPr>
              <a:t>يتخذ كل فرد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بشأن المسيح </a:t>
            </a:r>
            <a:br>
              <a:rPr lang="ar-LB"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1440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63603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cstate="print">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2. يرفض الناس تعاليم المسيح لأنهم </a:t>
            </a:r>
            <a: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يرفضون الله </a:t>
            </a:r>
            <a:b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7: 14-36)</a:t>
            </a:r>
            <a:r>
              <a:rPr lang="en-US" altLang="en-US" dirty="0">
                <a:effectLst/>
                <a:latin typeface="Arial" panose="020B0604020202020204" pitchFamily="34" charset="0"/>
                <a:ea typeface="ＭＳ Ｐゴシック" panose="020B0600070205080204" pitchFamily="34" charset="-128"/>
                <a:cs typeface="Arial" panose="020B0604020202020204" pitchFamily="34" charset="0"/>
              </a:rPr>
              <a:t>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دعوة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37-52</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0037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استخدام يسوع لمراسم الإبريق الذهبي في العيد (= إعطاء الله الماء لإسرائيل) أنه قادر على إشباع عطشهم الروحي</a:t>
            </a:r>
          </a:p>
        </p:txBody>
      </p:sp>
    </p:spTree>
    <p:extLst>
      <p:ext uri="{BB962C8B-B14F-4D97-AF65-F5344CB8AC3E}">
        <p14:creationId xmlns:p14="http://schemas.microsoft.com/office/powerpoint/2010/main" val="367181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marL="688975" indent="-688975"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3. ادعاء يسوع بمنح الحياة البدية دائماً يجد استجابات </a:t>
            </a:r>
            <a:r>
              <a:rPr lang="ar-JO" altLang="en-US"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مختلطة</a:t>
            </a: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 (7: 37-52)</a:t>
            </a:r>
            <a:endParaRPr lang="en-US" altLang="en-US" dirty="0">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458691"/>
            <a:ext cx="9220200" cy="1399309"/>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6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6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143500" y="0"/>
            <a:ext cx="4000500" cy="1112704"/>
          </a:xfrm>
          <a:effectLst>
            <a:outerShdw blurRad="63500" dist="38099" dir="2700000" algn="ctr" rotWithShape="0">
              <a:schemeClr val="bg2">
                <a:alpha val="74997"/>
              </a:schemeClr>
            </a:outerShdw>
          </a:effectLst>
        </p:spPr>
        <p:txBody>
          <a:bodyPr/>
          <a:lstStyle/>
          <a:p>
            <a:pPr rtl="1" eaLnBrk="1" hangingPunct="1">
              <a:defRPr/>
            </a:pPr>
            <a:r>
              <a:rPr lang="ar-JO" sz="4400" dirty="0">
                <a:latin typeface="Arial" panose="020B0604020202020204" pitchFamily="34" charset="0"/>
                <a:ea typeface="+mj-ea"/>
                <a:cs typeface="Arial" panose="020B0604020202020204" pitchFamily="34" charset="0"/>
              </a:rPr>
              <a:t>أورشليم</a:t>
            </a:r>
            <a:endParaRPr lang="en-US" sz="4400" dirty="0">
              <a:latin typeface="Arial" panose="020B0604020202020204" pitchFamily="34" charset="0"/>
              <a:ea typeface="+mj-ea"/>
              <a:cs typeface="Arial" panose="020B0604020202020204" pitchFamily="34" charset="0"/>
            </a:endParaRP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2942" b="7843"/>
          <a:stretch>
            <a:fillRect/>
          </a:stretch>
        </p:blipFill>
        <p:spPr>
          <a:xfrm>
            <a:off x="0" y="11017"/>
            <a:ext cx="5143500" cy="684698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143500" y="1295400"/>
            <a:ext cx="39233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cs typeface="Arial" panose="020B0604020202020204" pitchFamily="34" charset="0"/>
              </a:rPr>
              <a:t>عيد المظال</a:t>
            </a:r>
            <a:endParaRPr kumimoji="0" lang="en-US" altLang="en-US" sz="40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8975" y="2584832"/>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Arial" pitchFamily="-111" charset="0"/>
                <a:cs typeface="Arial" panose="020B0604020202020204" pitchFamily="34" charset="0"/>
              </a:rPr>
              <a:t>عدد 20: 8-11</a:t>
            </a:r>
            <a:endPar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Arial" pitchFamily="-111" charset="0"/>
              <a:cs typeface="Arial" panose="020B0604020202020204" pitchFamily="34" charset="0"/>
            </a:endParaRP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0" y="154238"/>
            <a:ext cx="91440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rtl="1" eaLnBrk="1" hangingPunct="1">
              <a:spcBef>
                <a:spcPct val="50000"/>
              </a:spcBef>
              <a:defRPr/>
            </a:pPr>
            <a:r>
              <a:rPr lang="ar-JO" sz="5400" dirty="0">
                <a:solidFill>
                  <a:srgbClr val="FFFF00"/>
                </a:solidFill>
                <a:latin typeface="Arial" panose="020B0604020202020204" pitchFamily="34" charset="0"/>
                <a:ea typeface="+mj-ea"/>
                <a:cs typeface="Arial" panose="020B0604020202020204" pitchFamily="34" charset="0"/>
              </a:rPr>
              <a:t>ماء من الصخرة</a:t>
            </a:r>
            <a:endParaRPr lang="en-US" sz="5400" dirty="0">
              <a:solidFill>
                <a:srgbClr val="FFFF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24845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cstate="print">
            <a:lum bright="16000"/>
            <a:extLst>
              <a:ext uri="{28A0092B-C50C-407E-A947-70E740481C1C}">
                <a14:useLocalDpi xmlns:a14="http://schemas.microsoft.com/office/drawing/2010/main" val="0"/>
              </a:ext>
            </a:extLst>
          </a:blip>
          <a:srcRect/>
          <a:stretch>
            <a:fillRect/>
          </a:stretch>
        </p:blipFill>
        <p:spPr bwMode="auto">
          <a:xfrm>
            <a:off x="0" y="13220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0" y="3947711"/>
            <a:ext cx="9144000" cy="2629358"/>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إِنْ عَطِشَ أَحَدٌ فَلْيُقْبِلْ إِلَيَّ وَيَشْرَبْ. مَنْ آمَنَ بِي، كَمَا قَالَ الْكِتَابُ، تَجْرِي مِنْ بَطْنِهِ أَنْهَارُ مَاءٍ حَيٍّ</a:t>
            </a:r>
            <a:br>
              <a:rPr lang="en-US"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br>
            <a:r>
              <a:rPr lang="ar-SA"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a:t>
            </a:r>
            <a: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يوحنا 7: 37-38</a:t>
            </a:r>
            <a:r>
              <a:rPr lang="ar-SA"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a:t>
            </a:r>
            <a:endParaRPr lang="en-US" altLang="en-US" sz="36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749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E2C93B3-7649-B6F8-CB19-1AD9BD8E8C98}"/>
              </a:ext>
            </a:extLst>
          </p:cNvPr>
          <p:cNvSpPr/>
          <p:nvPr/>
        </p:nvSpPr>
        <p:spPr bwMode="auto">
          <a:xfrm>
            <a:off x="-76200" y="-76200"/>
            <a:ext cx="9296400" cy="7010400"/>
          </a:xfrm>
          <a:prstGeom prst="rect">
            <a:avLst/>
          </a:prstGeom>
          <a:gradFill flip="none" rotWithShape="1">
            <a:gsLst>
              <a:gs pos="0">
                <a:schemeClr val="accent1">
                  <a:lumMod val="60000"/>
                  <a:lumOff val="4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4"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0" y="76200"/>
            <a:ext cx="8458200" cy="609600"/>
          </a:xfrm>
          <a:solidFill>
            <a:srgbClr val="000090"/>
          </a:solidFill>
        </p:spPr>
        <p:txBody>
          <a:bodyPr/>
          <a:lstStyle/>
          <a:p>
            <a:pPr algn="ctr" eaLnBrk="1" hangingPunct="1"/>
            <a:r>
              <a:rPr lang="ar-JO" sz="3600"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100485" y="5334000"/>
            <a:ext cx="249199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sz="1600" b="1" dirty="0">
                  <a:solidFill>
                    <a:srgbClr val="000000"/>
                  </a:solidFill>
                  <a:latin typeface="Arial" panose="020B0604020202020204" pitchFamily="34" charset="0"/>
                  <a:cs typeface="Arial" panose="020B0604020202020204" pitchFamily="34" charset="0"/>
                </a:rPr>
                <a:t>التأكيد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557685" y="4800600"/>
            <a:ext cx="249199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1600" b="1" dirty="0">
                  <a:solidFill>
                    <a:srgbClr val="000000"/>
                  </a:solidFill>
                  <a:latin typeface="Arial" panose="020B0604020202020204" pitchFamily="34" charset="0"/>
                  <a:cs typeface="Arial" panose="020B0604020202020204" pitchFamily="34" charset="0"/>
                </a:rPr>
                <a:t>الأحداث الختامية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496065" y="2197443"/>
            <a:ext cx="4053016"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1929285" y="3124200"/>
            <a:ext cx="249199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014885" y="4267200"/>
            <a:ext cx="249199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472085" y="3733800"/>
            <a:ext cx="249199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501285" y="5334000"/>
            <a:ext cx="249199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sz="1600" b="1" dirty="0">
                  <a:solidFill>
                    <a:srgbClr val="000000"/>
                  </a:solidFill>
                  <a:latin typeface="Arial" panose="020B0604020202020204" pitchFamily="34" charset="0"/>
                  <a:cs typeface="Arial" panose="020B0604020202020204" pitchFamily="34" charset="0"/>
                </a:rPr>
                <a:t>التحضير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044085" y="4800600"/>
            <a:ext cx="2491990" cy="660975"/>
            <a:chOff x="381000" y="5334000"/>
            <a:chExt cx="1828800" cy="660975"/>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1600" b="1" dirty="0">
                  <a:solidFill>
                    <a:srgbClr val="000000"/>
                  </a:solidFill>
                  <a:latin typeface="Arial" panose="020B0604020202020204" pitchFamily="34" charset="0"/>
                  <a:cs typeface="Arial" panose="020B0604020202020204" pitchFamily="34" charset="0"/>
                </a:rPr>
                <a:t>الأحداث الإفتتاحية</a:t>
              </a:r>
              <a:endParaRPr lang="en-US" sz="1600" b="1" dirty="0">
                <a:solidFill>
                  <a:srgbClr val="000000"/>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672485" y="3200400"/>
            <a:ext cx="249199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586885" y="4267200"/>
            <a:ext cx="249199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129685" y="3733800"/>
            <a:ext cx="249199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550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81817FD2-2547-A515-C2BA-11CA205DA4D5}"/>
              </a:ext>
            </a:extLst>
          </p:cNvPr>
          <p:cNvSpPr txBox="1"/>
          <p:nvPr/>
        </p:nvSpPr>
        <p:spPr>
          <a:xfrm>
            <a:off x="5558564" y="4306947"/>
            <a:ext cx="2550181"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البيري المتأخر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94E8B4B-2E40-9A14-ED4A-1AACE301698F}"/>
              </a:ext>
            </a:extLst>
          </p:cNvPr>
          <p:cNvSpPr txBox="1"/>
          <p:nvPr/>
        </p:nvSpPr>
        <p:spPr>
          <a:xfrm>
            <a:off x="994271" y="4306947"/>
            <a:ext cx="2481720" cy="369332"/>
          </a:xfrm>
          <a:prstGeom prst="rect">
            <a:avLst/>
          </a:prstGeom>
          <a:noFill/>
        </p:spPr>
        <p:txBody>
          <a:bodyPr wrap="square">
            <a:spAutoFit/>
          </a:bodyPr>
          <a:lstStyle/>
          <a:p>
            <a:pPr algn="ct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البيري المبكر</a:t>
            </a:r>
            <a:endParaRPr lang="en-US"/>
          </a:p>
        </p:txBody>
      </p:sp>
      <p:sp>
        <p:nvSpPr>
          <p:cNvPr id="33" name="TextBox 32">
            <a:extLst>
              <a:ext uri="{FF2B5EF4-FFF2-40B4-BE49-F238E27FC236}">
                <a16:creationId xmlns:a16="http://schemas.microsoft.com/office/drawing/2014/main" id="{6E137E54-1141-1EA4-D43F-920A7092FF19}"/>
              </a:ext>
            </a:extLst>
          </p:cNvPr>
          <p:cNvSpPr txBox="1"/>
          <p:nvPr/>
        </p:nvSpPr>
        <p:spPr>
          <a:xfrm>
            <a:off x="1515799" y="3774385"/>
            <a:ext cx="2423527"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اليهودي المتأخر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4821EA3-181D-C146-E19E-44D9350C8FAB}"/>
              </a:ext>
            </a:extLst>
          </p:cNvPr>
          <p:cNvSpPr txBox="1"/>
          <p:nvPr/>
        </p:nvSpPr>
        <p:spPr>
          <a:xfrm>
            <a:off x="5173398" y="3774384"/>
            <a:ext cx="2423529"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اليهودي المبكر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1734979A-1D63-53E1-4693-864AC397EEE2}"/>
              </a:ext>
            </a:extLst>
          </p:cNvPr>
          <p:cNvSpPr txBox="1"/>
          <p:nvPr/>
        </p:nvSpPr>
        <p:spPr>
          <a:xfrm>
            <a:off x="1959711" y="3181532"/>
            <a:ext cx="2563875"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السامري المتأخر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A3FE3EBB-BF15-6D4F-51E3-5680E9A5613D}"/>
              </a:ext>
            </a:extLst>
          </p:cNvPr>
          <p:cNvSpPr txBox="1"/>
          <p:nvPr/>
        </p:nvSpPr>
        <p:spPr>
          <a:xfrm>
            <a:off x="4989176" y="3245617"/>
            <a:ext cx="1824336" cy="369332"/>
          </a:xfrm>
          <a:prstGeom prst="rect">
            <a:avLst/>
          </a:prstGeom>
          <a:noFill/>
        </p:spPr>
        <p:txBody>
          <a:bodyPr wrap="square" rtlCol="0">
            <a:spAutoFit/>
          </a:bodyPr>
          <a:lstStyle/>
          <a:p>
            <a:r>
              <a:rPr lang="ar-JO" b="1" dirty="0">
                <a:solidFill>
                  <a:srgbClr val="000000"/>
                </a:solidFill>
                <a:latin typeface="Arial" panose="020B0604020202020204" pitchFamily="34" charset="0"/>
                <a:cs typeface="Arial" panose="020B0604020202020204" pitchFamily="34" charset="0"/>
              </a:rPr>
              <a:t>السامري المبكر</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6552440"/>
      </p:ext>
    </p:extLst>
  </p:cSld>
  <p:clrMapOvr>
    <a:overrideClrMapping bg1="dk2" tx1="lt1" bg2="dk1"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703915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D41623A-7599-404F-E01D-505C8C5BB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5016244"/>
          </a:xfrm>
          <a:prstGeom prst="rect">
            <a:avLst/>
          </a:prstGeom>
        </p:spPr>
      </p:pic>
    </p:spTree>
    <p:extLst>
      <p:ext uri="{BB962C8B-B14F-4D97-AF65-F5344CB8AC3E}">
        <p14:creationId xmlns:p14="http://schemas.microsoft.com/office/powerpoint/2010/main" val="3855767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algn="r" rtl="1" eaLnBrk="1" hangingPunct="1">
              <a:defRPr/>
            </a:pPr>
            <a:r>
              <a:rPr lang="ar-JO" dirty="0">
                <a:latin typeface="Arial" panose="020B0604020202020204" pitchFamily="34" charset="0"/>
                <a:ea typeface="+mj-ea"/>
                <a:cs typeface="Arial" panose="020B0604020202020204" pitchFamily="34" charset="0"/>
              </a:rPr>
              <a:t>س وج</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808080"/>
                  </a:outerShdw>
                </a:effectLst>
                <a:cs typeface="Arial" panose="020B0604020202020204" pitchFamily="34" charset="0"/>
              </a:rPr>
              <a:t>شخص فضولي</a:t>
            </a:r>
            <a:r>
              <a:rPr lang="ar-JO" altLang="en-US" sz="3200" b="1" dirty="0">
                <a:solidFill>
                  <a:srgbClr val="FFFF00"/>
                </a:solidFill>
                <a:effectLst>
                  <a:outerShdw blurRad="38100" dist="38100" dir="2700000" algn="tl">
                    <a:srgbClr val="808080"/>
                  </a:outerShdw>
                </a:effectLst>
                <a:cs typeface="Arial" panose="020B0604020202020204" pitchFamily="34" charset="0"/>
              </a:rPr>
              <a:t>: من أين له كل هذه المعرفة؟ (14-15)</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أعطاني إياها الله</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FFFFFF"/>
                  </a:outerShdw>
                </a:effectLst>
                <a:cs typeface="Arial" panose="020B0604020202020204" pitchFamily="34" charset="0"/>
              </a:rPr>
              <a:t>شخص منزعج</a:t>
            </a:r>
            <a:r>
              <a:rPr lang="ar-JO" altLang="en-US" sz="3200" b="1" dirty="0">
                <a:solidFill>
                  <a:srgbClr val="FFFF00"/>
                </a:solidFill>
                <a:effectLst>
                  <a:outerShdw blurRad="38100" dist="38100" dir="2700000" algn="tl">
                    <a:srgbClr val="FFFFFF"/>
                  </a:outerShdw>
                </a:effectLst>
                <a:cs typeface="Arial" panose="020B0604020202020204" pitchFamily="34" charset="0"/>
              </a:rPr>
              <a:t>: أنت مسكون بالشياطين</a:t>
            </a:r>
            <a:r>
              <a:rPr lang="ar-SA" altLang="en-US" sz="3200" b="1" dirty="0">
                <a:solidFill>
                  <a:srgbClr val="FFFF00"/>
                </a:solidFill>
                <a:effectLst>
                  <a:outerShdw blurRad="38100" dist="38100" dir="2700000" algn="tl">
                    <a:srgbClr val="FFFFFF"/>
                  </a:outerShdw>
                </a:effectLst>
                <a:cs typeface="Arial" panose="020B0604020202020204" pitchFamily="34" charset="0"/>
              </a:rPr>
              <a:t> </a:t>
            </a:r>
            <a:r>
              <a:rPr kumimoji="0" lang="ar-JO"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rPr>
              <a:t>من</a:t>
            </a:r>
            <a:r>
              <a:rPr kumimoji="0" lang="ar-JO" altLang="en-US" sz="3200" b="1" i="0" u="none" strike="noStrike" kern="1200" cap="none" spc="0" normalizeH="0" noProof="0" dirty="0">
                <a:ln>
                  <a:noFill/>
                </a:ln>
                <a:solidFill>
                  <a:srgbClr val="FFFF00"/>
                </a:solidFill>
                <a:effectLst>
                  <a:outerShdw blurRad="38100" dist="38100" dir="2700000" algn="tl">
                    <a:srgbClr val="FFFFFF"/>
                  </a:outerShdw>
                </a:effectLst>
                <a:uLnTx/>
                <a:uFillTx/>
                <a:cs typeface="Arial" panose="020B0604020202020204" pitchFamily="34" charset="0"/>
              </a:rPr>
              <a:t> يريد أن يقتلك؟ (20)</a:t>
            </a: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 </a:t>
            </a:r>
            <a:r>
              <a:rPr lang="ar-JO" altLang="en-US" sz="3200" b="1" dirty="0">
                <a:solidFill>
                  <a:srgbClr val="FFFFFF"/>
                </a:solidFill>
                <a:effectLst>
                  <a:outerShdw blurRad="38100" dist="38100" dir="2700000" algn="tl">
                    <a:srgbClr val="808080"/>
                  </a:outerShdw>
                </a:effectLst>
                <a:cs typeface="Arial" panose="020B0604020202020204" pitchFamily="34" charset="0"/>
              </a:rPr>
              <a:t>: المراؤون هم من يهتمون بالختان أكثر من الناس</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س وج</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0" y="1066800"/>
            <a:ext cx="90678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r" defTabSz="914400" rtl="1" eaLnBrk="1" fontAlgn="base" hangingPunct="1">
              <a:spcBef>
                <a:spcPct val="0"/>
              </a:spcBef>
              <a:spcAft>
                <a:spcPct val="0"/>
              </a:spcAft>
              <a:defRPr/>
            </a:pPr>
            <a:r>
              <a:rPr lang="ar-JO" sz="3200" b="1" u="sng" dirty="0">
                <a:solidFill>
                  <a:srgbClr val="FFFF00"/>
                </a:solidFill>
                <a:cs typeface="Arial" panose="020B0604020202020204" pitchFamily="34" charset="0"/>
              </a:rPr>
              <a:t>شخص غير عارف</a:t>
            </a:r>
            <a:r>
              <a:rPr lang="ar-JO" sz="3200" b="1" dirty="0">
                <a:solidFill>
                  <a:srgbClr val="FFFF00"/>
                </a:solidFill>
                <a:cs typeface="Arial" panose="020B0604020202020204" pitchFamily="34" charset="0"/>
              </a:rPr>
              <a:t>: "أليس هذا هو الرجل الذي يحاولون قتله؟ لكن المسيح سيظهر ببساطة ... "(25).</a:t>
            </a:r>
          </a:p>
          <a:p>
            <a:pPr lvl="0" algn="r" defTabSz="914400" rtl="1" eaLnBrk="1" fontAlgn="base" hangingPunct="1">
              <a:spcBef>
                <a:spcPct val="0"/>
              </a:spcBef>
              <a:spcAft>
                <a:spcPct val="0"/>
              </a:spcAf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تعلمون من أين أنا لكنكم لا تعرفون الله</a:t>
            </a:r>
            <a:r>
              <a:rPr lang="ar-SA" altLang="en-US" sz="3200" b="1" dirty="0">
                <a:solidFill>
                  <a:srgbClr val="FFFFFF"/>
                </a:solidFill>
                <a:effectLst>
                  <a:outerShdw blurRad="38100" dist="38100" dir="2700000" algn="tl">
                    <a:srgbClr val="808080"/>
                  </a:outerShdw>
                </a:effectLst>
                <a:cs typeface="Arial" panose="020B0604020202020204" pitchFamily="34" charset="0"/>
              </a:rPr>
              <a:t>.</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FFFFFF"/>
                  </a:outerShdw>
                </a:effectLst>
                <a:cs typeface="Arial" panose="020B0604020202020204" pitchFamily="34" charset="0"/>
              </a:rPr>
              <a:t>شخص مؤمن</a:t>
            </a:r>
            <a:r>
              <a:rPr lang="ar-JO" altLang="en-US" sz="3200" b="1" dirty="0">
                <a:solidFill>
                  <a:srgbClr val="FFFF00"/>
                </a:solidFill>
                <a:effectLst>
                  <a:outerShdw blurRad="38100" dist="38100" dir="2700000" algn="tl">
                    <a:srgbClr val="FFFFFF"/>
                  </a:outerShdw>
                </a:effectLst>
                <a:cs typeface="Arial" panose="020B0604020202020204" pitchFamily="34" charset="0"/>
              </a:rPr>
              <a:t>: هل سيصنع المسيا معجزات أكثر من يسوع؟ (31)</a:t>
            </a: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سأكون معكم لفترة قصيرة </a:t>
            </a:r>
            <a:r>
              <a:rPr lang="ar-LB"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حوالي 6 شهور</a:t>
            </a:r>
            <a:r>
              <a:rPr lang="ar-LB"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 لكنكم لن تجدوني ولا تستطيعون أن تتبعوني</a:t>
            </a:r>
            <a:r>
              <a:rPr lang="ar-SA"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 </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88135"/>
            <a:ext cx="8229600" cy="1143000"/>
          </a:xfrm>
          <a:effectLst/>
        </p:spPr>
        <p:txBody>
          <a:bodyPr/>
          <a:lstStyle/>
          <a:p>
            <a:pPr eaLnBrk="1" hangingPunct="1">
              <a:defRPr/>
            </a:pPr>
            <a:r>
              <a:rPr lang="ar-JO" sz="5400" dirty="0">
                <a:effectLst>
                  <a:glow rad="228600">
                    <a:schemeClr val="accent4">
                      <a:satMod val="175000"/>
                      <a:alpha val="72000"/>
                    </a:schemeClr>
                  </a:glow>
                </a:effectLst>
                <a:latin typeface="Arial" panose="020B0604020202020204" pitchFamily="34" charset="0"/>
                <a:ea typeface="+mj-ea"/>
                <a:cs typeface="Arial" panose="020B0604020202020204" pitchFamily="34" charset="0"/>
              </a:rPr>
              <a:t>أي منهم أنت؟</a:t>
            </a:r>
            <a:endParaRPr lang="en-US" sz="5400" dirty="0">
              <a:effectLst>
                <a:glow rad="228600">
                  <a:schemeClr val="accent4">
                    <a:satMod val="175000"/>
                    <a:alpha val="72000"/>
                  </a:schemeClr>
                </a:glow>
              </a:effectLst>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فضولي؟</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منزعج؟</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غير عارف؟</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مؤمن؟</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p:txBody>
      </p:sp>
    </p:spTree>
    <p:extLst>
      <p:ext uri="{BB962C8B-B14F-4D97-AF65-F5344CB8AC3E}">
        <p14:creationId xmlns:p14="http://schemas.microsoft.com/office/powerpoint/2010/main" val="405519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ar-JO" dirty="0">
                <a:latin typeface="Arial" panose="020B0604020202020204" pitchFamily="34" charset="0"/>
                <a:ea typeface="+mj-ea"/>
                <a:cs typeface="Arial" panose="020B0604020202020204" pitchFamily="34" charset="0"/>
              </a:rPr>
              <a:t>الفكرة الرئيسية</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457200" y="2133599"/>
            <a:ext cx="8229600" cy="351805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يرفض الناس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لأنهم لا يقبلون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u="sng" dirty="0">
                <a:solidFill>
                  <a:srgbClr val="FF0000"/>
                </a:solidFill>
                <a:effectLst>
                  <a:outerShdw blurRad="38100" dist="38100" dir="2700000" algn="tl">
                    <a:srgbClr val="FFFFFF"/>
                  </a:outerShdw>
                </a:effectLst>
                <a:cs typeface="Arial" panose="020B0604020202020204" pitchFamily="34" charset="0"/>
              </a:rPr>
              <a:t>سلطة</a:t>
            </a:r>
            <a:r>
              <a:rPr lang="ar-JO" altLang="en-US" sz="4000" b="1" dirty="0">
                <a:solidFill>
                  <a:srgbClr val="000000"/>
                </a:solidFill>
                <a:effectLst>
                  <a:outerShdw blurRad="38100" dist="38100" dir="2700000" algn="tl">
                    <a:srgbClr val="FFFFFF"/>
                  </a:outerShdw>
                </a:effectLst>
                <a:cs typeface="Arial" panose="020B0604020202020204" pitchFamily="34" charset="0"/>
              </a:rPr>
              <a:t>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على حياتهم</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cs typeface="Arial" panose="020B0604020202020204" pitchFamily="34" charset="0"/>
            </a:endParaRPr>
          </a:p>
        </p:txBody>
      </p:sp>
    </p:spTree>
    <p:extLst>
      <p:ext uri="{BB962C8B-B14F-4D97-AF65-F5344CB8AC3E}">
        <p14:creationId xmlns:p14="http://schemas.microsoft.com/office/powerpoint/2010/main" val="203213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1112"/>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F93EC12-D428-9687-CAA6-7371C11A7F06}"/>
              </a:ext>
            </a:extLst>
          </p:cNvPr>
          <p:cNvSpPr/>
          <p:nvPr/>
        </p:nvSpPr>
        <p:spPr>
          <a:xfrm>
            <a:off x="457200" y="2249424"/>
            <a:ext cx="8083296" cy="148132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SA" sz="6600" dirty="0">
                <a:solidFill>
                  <a:schemeClr val="bg1"/>
                </a:solidFill>
              </a:rPr>
              <a:t>دفع يسوع كل شيء</a:t>
            </a:r>
            <a:endParaRPr lang="en-US" sz="6600" dirty="0">
              <a:solidFill>
                <a:schemeClr val="bg1"/>
              </a:solidFill>
            </a:endParaRPr>
          </a:p>
          <a:p>
            <a:pPr algn="ctr" rtl="1"/>
            <a:r>
              <a:rPr lang="ar-SA" sz="3600" dirty="0">
                <a:solidFill>
                  <a:schemeClr val="bg1"/>
                </a:solidFill>
              </a:rPr>
              <a:t>إشعياء 53: 5</a:t>
            </a:r>
            <a:endParaRPr lang="en-US" sz="3600" dirty="0">
              <a:solidFill>
                <a:schemeClr val="bg1"/>
              </a:solidFill>
            </a:endParaRPr>
          </a:p>
        </p:txBody>
      </p:sp>
    </p:spTree>
    <p:extLst>
      <p:ext uri="{BB962C8B-B14F-4D97-AF65-F5344CB8AC3E}">
        <p14:creationId xmlns:p14="http://schemas.microsoft.com/office/powerpoint/2010/main" val="107836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لماذا لا يؤمنون </a:t>
            </a:r>
            <a:r>
              <a:rPr lang="ar-JO" sz="4400" dirty="0">
                <a:latin typeface="Arial" panose="020B0604020202020204" pitchFamily="34" charset="0"/>
                <a:ea typeface="+mj-ea"/>
                <a:cs typeface="Arial" panose="020B0604020202020204" pitchFamily="34" charset="0"/>
              </a:rPr>
              <a:t>اليوم</a:t>
            </a:r>
            <a:r>
              <a:rPr lang="ar-JO" dirty="0">
                <a:latin typeface="Arial" panose="020B0604020202020204" pitchFamily="34" charset="0"/>
                <a:ea typeface="+mj-ea"/>
                <a:cs typeface="Arial" panose="020B0604020202020204" pitchFamily="34" charset="0"/>
              </a:rPr>
              <a:t>؟</a:t>
            </a:r>
            <a:endParaRPr lang="en-US" dirty="0">
              <a:latin typeface="Arial" panose="020B0604020202020204" pitchFamily="34" charset="0"/>
              <a:ea typeface="+mj-ea"/>
              <a:cs typeface="Arial" panose="020B0604020202020204" pitchFamily="34" charset="0"/>
            </a:endParaRP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ب. صراع حول الناموس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99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7: 53-8: 11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34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يتجنب يسوع فخ الفريسيين بعدم </a:t>
            </a:r>
            <a:r>
              <a:rPr lang="ar-LB" sz="3200" b="1" kern="0" dirty="0">
                <a:solidFill>
                  <a:srgbClr val="FFFFFF"/>
                </a:solidFill>
                <a:effectLst>
                  <a:glow rad="228600">
                    <a:srgbClr val="220011"/>
                  </a:glow>
                </a:effectLst>
                <a:latin typeface="Arial"/>
                <a:ea typeface="ＭＳ Ｐゴシック" charset="0"/>
                <a:cs typeface="Arial"/>
              </a:rPr>
              <a:t>إدانة</a:t>
            </a:r>
            <a:r>
              <a:rPr lang="ar-JO" sz="3200" b="1" kern="0" dirty="0">
                <a:solidFill>
                  <a:srgbClr val="FFFFFF"/>
                </a:solidFill>
                <a:effectLst>
                  <a:glow rad="228600">
                    <a:srgbClr val="220011"/>
                  </a:glow>
                </a:effectLst>
                <a:latin typeface="Arial"/>
                <a:ea typeface="ＭＳ Ｐゴシック" charset="0"/>
                <a:cs typeface="Arial"/>
              </a:rPr>
              <a:t> امرأة زانية </a:t>
            </a:r>
            <a:r>
              <a:rPr lang="ar-LB" sz="3200" b="1" kern="0" dirty="0">
                <a:solidFill>
                  <a:srgbClr val="FFFFFF"/>
                </a:solidFill>
                <a:effectLst>
                  <a:glow rad="228600">
                    <a:srgbClr val="220011"/>
                  </a:glow>
                </a:effectLst>
                <a:latin typeface="Arial"/>
                <a:ea typeface="ＭＳ Ｐゴシック" charset="0"/>
                <a:cs typeface="Arial"/>
              </a:rPr>
              <a:t>لي</a:t>
            </a:r>
            <a:r>
              <a:rPr lang="ar-JO" sz="3200" b="1" kern="0" dirty="0">
                <a:solidFill>
                  <a:srgbClr val="FFFFFF"/>
                </a:solidFill>
                <a:effectLst>
                  <a:glow rad="228600">
                    <a:srgbClr val="220011"/>
                  </a:glow>
                </a:effectLst>
                <a:latin typeface="Arial"/>
                <a:ea typeface="ＭＳ Ｐゴシック" charset="0"/>
                <a:cs typeface="Arial"/>
              </a:rPr>
              <a:t>حكم على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صارم</a:t>
            </a:r>
            <a:r>
              <a:rPr lang="ar-LB" sz="3200" b="1" kern="0" dirty="0">
                <a:solidFill>
                  <a:srgbClr val="FFFFFF"/>
                </a:solidFill>
                <a:effectLst>
                  <a:glow rad="228600">
                    <a:srgbClr val="220011"/>
                  </a:glow>
                </a:effectLst>
                <a:latin typeface="Arial"/>
                <a:ea typeface="ＭＳ Ｐゴシック" charset="0"/>
                <a:cs typeface="Arial"/>
              </a:rPr>
              <a:t>ة الناموس</a:t>
            </a:r>
            <a:r>
              <a:rPr lang="ar-JO" sz="3200" b="1" kern="0" dirty="0">
                <a:solidFill>
                  <a:srgbClr val="FFFFFF"/>
                </a:solidFill>
                <a:effectLst>
                  <a:glow rad="228600">
                    <a:srgbClr val="220011"/>
                  </a:glow>
                </a:effectLst>
                <a:latin typeface="Arial"/>
                <a:ea typeface="ＭＳ Ｐゴシック" charset="0"/>
                <a:cs typeface="Arial"/>
              </a:rPr>
              <a:t> أو </a:t>
            </a:r>
            <a:r>
              <a:rPr lang="ar-LB" sz="3200" b="1" kern="0" dirty="0">
                <a:solidFill>
                  <a:srgbClr val="FFFFFF"/>
                </a:solidFill>
                <a:effectLst>
                  <a:glow rad="228600">
                    <a:srgbClr val="220011"/>
                  </a:glow>
                </a:effectLst>
                <a:latin typeface="Arial"/>
                <a:ea typeface="ＭＳ Ｐゴシック" charset="0"/>
                <a:cs typeface="Arial"/>
              </a:rPr>
              <a:t>ل</a:t>
            </a:r>
            <a:r>
              <a:rPr lang="ar-JO" sz="3200" b="1" kern="0" dirty="0">
                <a:solidFill>
                  <a:srgbClr val="FFFFFF"/>
                </a:solidFill>
                <a:effectLst>
                  <a:glow rad="228600">
                    <a:srgbClr val="220011"/>
                  </a:glow>
                </a:effectLst>
                <a:latin typeface="Arial"/>
                <a:ea typeface="ＭＳ Ｐゴシック" charset="0"/>
                <a:cs typeface="Arial"/>
              </a:rPr>
              <a:t>قبول ازدراء</a:t>
            </a:r>
            <a:r>
              <a:rPr lang="ar-LB" sz="3200" b="1" kern="0" dirty="0">
                <a:solidFill>
                  <a:srgbClr val="FFFFFF"/>
                </a:solidFill>
                <a:effectLst>
                  <a:glow rad="228600">
                    <a:srgbClr val="220011"/>
                  </a:glow>
                </a:effectLst>
                <a:latin typeface="Arial"/>
                <a:ea typeface="ＭＳ Ｐゴシック" charset="0"/>
                <a:cs typeface="Arial"/>
              </a:rPr>
              <a:t> الفريسيين</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err="1">
                <a:solidFill>
                  <a:srgbClr val="FFFFFF"/>
                </a:solidFill>
                <a:effectLst>
                  <a:glow rad="228600">
                    <a:srgbClr val="220011"/>
                  </a:glow>
                </a:effectLst>
                <a:latin typeface="Arial"/>
                <a:ea typeface="ＭＳ Ｐゴシック" charset="0"/>
                <a:cs typeface="Arial"/>
              </a:rPr>
              <a:t>با</a:t>
            </a:r>
            <a:r>
              <a:rPr lang="ar-JO" sz="3200" b="1" kern="0" dirty="0">
                <a:solidFill>
                  <a:srgbClr val="FFFFFF"/>
                </a:solidFill>
                <a:effectLst>
                  <a:glow rad="228600">
                    <a:srgbClr val="220011"/>
                  </a:glow>
                </a:effectLst>
                <a:latin typeface="Arial"/>
                <a:ea typeface="ＭＳ Ｐゴシック" charset="0"/>
                <a:cs typeface="Arial"/>
              </a:rPr>
              <a:t>لناموس</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84791"/>
          </a:xfrm>
          <a:prstGeom prst="rect">
            <a:avLst/>
          </a:prstGeom>
          <a:noFill/>
        </p:spPr>
        <p:txBody>
          <a:bodyPr wrap="square" lIns="91237" tIns="45619" rIns="91237" bIns="45619">
            <a:spAutoFit/>
          </a:bodyPr>
          <a:lstStyle/>
          <a:p>
            <a:pPr marL="0" marR="0" lvl="0" indent="0" algn="ctr" defTabSz="912870" rtl="1"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يسوع والمرأة                                     </a:t>
            </a:r>
            <a:endParaRPr lang="ar-SA"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a:p>
            <a:pPr marL="0" marR="0" lvl="0" indent="0" algn="ctr" defTabSz="912870" rtl="1"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التي أمسكت في زنا</a:t>
            </a:r>
            <a:endPar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8: 2-11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7" name="Group 6"/>
          <p:cNvGrpSpPr/>
          <p:nvPr/>
        </p:nvGrpSpPr>
        <p:grpSpPr>
          <a:xfrm>
            <a:off x="6299680" y="100028"/>
            <a:ext cx="2726204" cy="1544718"/>
            <a:chOff x="5508104" y="604085"/>
            <a:chExt cx="2726204"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70350" y="604085"/>
              <a:ext cx="1363958"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صراع في عيد المظال</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3786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يدافع يسوع عن سلطته وشخصه في عيد المظال، مما يعطي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اليهود غير المؤمنين دافعًا إضافيًا لقتله</a:t>
            </a: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استجواب سلطة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864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99527"/>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تتساءل حشود أورشليم كيف يمكن للمسيح أن يعلم بسلطان دون تدريب حاخامي لإعداده ليكشف عن طبيعته الحقيقية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9549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B34C0-640F-3E54-D0B2-E32EE4328D20}"/>
            </a:ext>
          </a:extLst>
        </p:cNvPr>
        <p:cNvGrpSpPr/>
        <p:nvPr/>
      </p:nvGrpSpPr>
      <p:grpSpPr>
        <a:xfrm>
          <a:off x="0" y="0"/>
          <a:ext cx="0" cy="0"/>
          <a:chOff x="0" y="0"/>
          <a:chExt cx="0" cy="0"/>
        </a:xfrm>
      </p:grpSpPr>
      <p:pic>
        <p:nvPicPr>
          <p:cNvPr id="6049" name="image3.jpeg" descr="image3.jpeg">
            <a:extLst>
              <a:ext uri="{FF2B5EF4-FFF2-40B4-BE49-F238E27FC236}">
                <a16:creationId xmlns:a16="http://schemas.microsoft.com/office/drawing/2014/main" id="{26B4721F-D5AB-E72E-7A64-579B9DB9D7BC}"/>
              </a:ext>
            </a:extLst>
          </p:cNvPr>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a:extLst>
              <a:ext uri="{FF2B5EF4-FFF2-40B4-BE49-F238E27FC236}">
                <a16:creationId xmlns:a16="http://schemas.microsoft.com/office/drawing/2014/main" id="{6F227DE2-6A40-BE7F-F429-36240D89323D}"/>
              </a:ext>
            </a:extLst>
          </p:cNvPr>
          <p:cNvSpPr txBox="1">
            <a:spLocks noGrp="1"/>
          </p:cNvSpPr>
          <p:nvPr>
            <p:ph type="title"/>
          </p:nvPr>
        </p:nvSpPr>
        <p:spPr>
          <a:xfrm>
            <a:off x="-1" y="-3141"/>
            <a:ext cx="5724130" cy="623830"/>
          </a:xfrm>
          <a:prstGeom prst="rect">
            <a:avLst/>
          </a:prstGeom>
          <a:effectLst/>
        </p:spPr>
        <p:txBody>
          <a:bodyPr lIns="32887" tIns="32887" rIns="32887" bIns="32887"/>
          <a:lstStyle>
            <a:lvl1pPr defTabSz="314884">
              <a:defRPr sz="2400" b="1"/>
            </a:lvl1pPr>
          </a:lstStyle>
          <a:p>
            <a:r>
              <a:rPr>
                <a:solidFill>
                  <a:schemeClr val="tx2"/>
                </a:solidFill>
                <a:latin typeface="Arial" panose="020B0604020202020204" pitchFamily="34" charset="0"/>
                <a:cs typeface="Arial" panose="020B0604020202020204" pitchFamily="34" charset="0"/>
              </a:rPr>
              <a:t>استخدمت بإذن رسمي</a:t>
            </a:r>
          </a:p>
        </p:txBody>
      </p:sp>
      <p:sp>
        <p:nvSpPr>
          <p:cNvPr id="6051" name="Shape 222">
            <a:extLst>
              <a:ext uri="{FF2B5EF4-FFF2-40B4-BE49-F238E27FC236}">
                <a16:creationId xmlns:a16="http://schemas.microsoft.com/office/drawing/2014/main" id="{69ADD3A9-D929-2BB0-1D45-380E9B994DE0}"/>
              </a:ext>
            </a:extLst>
          </p:cNvPr>
          <p:cNvSpPr/>
          <p:nvPr/>
        </p:nvSpPr>
        <p:spPr>
          <a:xfrm>
            <a:off x="395535" y="2448474"/>
            <a:ext cx="4968554" cy="69402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a:extLst>
              <a:ext uri="{FF2B5EF4-FFF2-40B4-BE49-F238E27FC236}">
                <a16:creationId xmlns:a16="http://schemas.microsoft.com/office/drawing/2014/main" id="{472F30D6-12E1-9552-888F-BAA4760C0EA9}"/>
              </a:ext>
            </a:extLst>
          </p:cNvPr>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a:extLst>
              <a:ext uri="{FF2B5EF4-FFF2-40B4-BE49-F238E27FC236}">
                <a16:creationId xmlns:a16="http://schemas.microsoft.com/office/drawing/2014/main" id="{9E52DD26-CC9B-77F1-DA67-68E25880D2F2}"/>
              </a:ext>
            </a:extLst>
          </p:cNvPr>
          <p:cNvSpPr/>
          <p:nvPr/>
        </p:nvSpPr>
        <p:spPr>
          <a:xfrm>
            <a:off x="409443" y="3148439"/>
            <a:ext cx="4940739" cy="95410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a:extLst>
              <a:ext uri="{FF2B5EF4-FFF2-40B4-BE49-F238E27FC236}">
                <a16:creationId xmlns:a16="http://schemas.microsoft.com/office/drawing/2014/main" id="{FA948556-61C6-FE85-ED4C-AEBB1CA91CBE}"/>
              </a:ext>
            </a:extLst>
          </p:cNvPr>
          <p:cNvSpPr/>
          <p:nvPr/>
        </p:nvSpPr>
        <p:spPr>
          <a:xfrm>
            <a:off x="438919" y="4248515"/>
            <a:ext cx="4881786" cy="69402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a:extLst>
              <a:ext uri="{FF2B5EF4-FFF2-40B4-BE49-F238E27FC236}">
                <a16:creationId xmlns:a16="http://schemas.microsoft.com/office/drawing/2014/main" id="{2A6A9926-19BB-B9D9-301F-D0BC559FF27F}"/>
              </a:ext>
            </a:extLst>
          </p:cNvPr>
          <p:cNvGrpSpPr/>
          <p:nvPr/>
        </p:nvGrpSpPr>
        <p:grpSpPr>
          <a:xfrm>
            <a:off x="1763688" y="5037421"/>
            <a:ext cx="2212729" cy="623827"/>
            <a:chOff x="0" y="0"/>
            <a:chExt cx="2212727" cy="623826"/>
          </a:xfrm>
        </p:grpSpPr>
        <p:sp>
          <p:nvSpPr>
            <p:cNvPr id="6055" name="Rectangle">
              <a:extLst>
                <a:ext uri="{FF2B5EF4-FFF2-40B4-BE49-F238E27FC236}">
                  <a16:creationId xmlns:a16="http://schemas.microsoft.com/office/drawing/2014/main" id="{2D5CC945-E16F-FAA1-F33C-65863CDB8868}"/>
                </a:ext>
              </a:extLst>
            </p:cNvPr>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a:extLst>
                <a:ext uri="{FF2B5EF4-FFF2-40B4-BE49-F238E27FC236}">
                  <a16:creationId xmlns:a16="http://schemas.microsoft.com/office/drawing/2014/main" id="{610E7871-B0C4-ECF6-B567-1D0641A2B22E}"/>
                </a:ext>
              </a:extLst>
            </p:cNvPr>
            <p:cNvSpPr txBox="1"/>
            <p:nvPr/>
          </p:nvSpPr>
          <p:spPr>
            <a:xfrm>
              <a:off x="0" y="-1"/>
              <a:ext cx="2212728" cy="6238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a:extLst>
              <a:ext uri="{FF2B5EF4-FFF2-40B4-BE49-F238E27FC236}">
                <a16:creationId xmlns:a16="http://schemas.microsoft.com/office/drawing/2014/main" id="{093902AC-0670-3AFF-798B-FAC36144C226}"/>
              </a:ext>
            </a:extLst>
          </p:cNvPr>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a:extLst>
              <a:ext uri="{FF2B5EF4-FFF2-40B4-BE49-F238E27FC236}">
                <a16:creationId xmlns:a16="http://schemas.microsoft.com/office/drawing/2014/main" id="{3963F21A-48A3-FB02-3C4D-68A736763540}"/>
              </a:ext>
            </a:extLst>
          </p:cNvPr>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a:extLst>
              <a:ext uri="{FF2B5EF4-FFF2-40B4-BE49-F238E27FC236}">
                <a16:creationId xmlns:a16="http://schemas.microsoft.com/office/drawing/2014/main" id="{47978CC5-6387-0745-6ED7-F6A800CBFFEE}"/>
              </a:ext>
            </a:extLst>
          </p:cNvPr>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a:extLst>
              <a:ext uri="{FF2B5EF4-FFF2-40B4-BE49-F238E27FC236}">
                <a16:creationId xmlns:a16="http://schemas.microsoft.com/office/drawing/2014/main" id="{4AAE2F54-E7A7-C372-2CA0-3790E3400CFB}"/>
              </a:ext>
            </a:extLst>
          </p:cNvPr>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24933042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p:spPr>
        <p:txBody>
          <a:bodyPr/>
          <a:lstStyle/>
          <a:p>
            <a:pPr rtl="1"/>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كيف يمكننا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أن نظهر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LB"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رأفة</a:t>
            </a: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الله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في عالم يعتقد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أن المسيحية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تديننا</a:t>
            </a: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فقط؟</a:t>
            </a:r>
            <a:endParaRPr lang="en-US"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rtl="1" eaLnBrk="1" hangingPunct="1"/>
            <a:r>
              <a:rPr lang="ar-JO" altLang="en-US" b="1" dirty="0">
                <a:solidFill>
                  <a:schemeClr val="bg1"/>
                </a:solidFill>
                <a:latin typeface="Arial" panose="020B0604020202020204" pitchFamily="34" charset="0"/>
                <a:cs typeface="Arial" panose="020B0604020202020204" pitchFamily="34" charset="0"/>
              </a:rPr>
              <a:t>نص يوحنا 7: 53</a:t>
            </a:r>
            <a:r>
              <a:rPr lang="ar-LB" altLang="en-US" b="1" dirty="0">
                <a:solidFill>
                  <a:schemeClr val="bg1"/>
                </a:solidFill>
                <a:latin typeface="Arial" panose="020B0604020202020204" pitchFamily="34" charset="0"/>
                <a:cs typeface="Arial" panose="020B0604020202020204" pitchFamily="34" charset="0"/>
              </a:rPr>
              <a:t> </a:t>
            </a:r>
            <a:r>
              <a:rPr lang="ar-JO" altLang="en-US" b="1" dirty="0">
                <a:solidFill>
                  <a:schemeClr val="bg1"/>
                </a:solidFill>
                <a:latin typeface="Arial" panose="020B0604020202020204" pitchFamily="34" charset="0"/>
                <a:cs typeface="Arial" panose="020B0604020202020204" pitchFamily="34" charset="0"/>
              </a:rPr>
              <a:t>-</a:t>
            </a:r>
            <a:r>
              <a:rPr lang="ar-LB" altLang="en-US" b="1" dirty="0">
                <a:solidFill>
                  <a:schemeClr val="bg1"/>
                </a:solidFill>
                <a:latin typeface="Arial" panose="020B0604020202020204" pitchFamily="34" charset="0"/>
                <a:cs typeface="Arial" panose="020B0604020202020204" pitchFamily="34" charset="0"/>
              </a:rPr>
              <a:t> </a:t>
            </a:r>
            <a:r>
              <a:rPr lang="ar-JO" altLang="en-US" b="1" dirty="0">
                <a:solidFill>
                  <a:schemeClr val="bg1"/>
                </a:solidFill>
                <a:latin typeface="Arial" panose="020B0604020202020204" pitchFamily="34" charset="0"/>
                <a:cs typeface="Arial" panose="020B0604020202020204" pitchFamily="34" charset="0"/>
              </a:rPr>
              <a:t>8: 11</a:t>
            </a:r>
            <a:endParaRPr lang="en-US" altLang="en-US" b="1" dirty="0">
              <a:solidFill>
                <a:schemeClr val="bg1"/>
              </a:solidFill>
              <a:latin typeface="Arial" panose="020B0604020202020204" pitchFamily="34" charset="0"/>
              <a:cs typeface="Arial" panose="020B0604020202020204" pitchFamily="34" charset="0"/>
            </a:endParaRP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موحى به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kern="0" dirty="0">
                <a:solidFill>
                  <a:srgbClr val="FFFFFF"/>
                </a:solidFill>
                <a:latin typeface="Arial" panose="020B0604020202020204" pitchFamily="34" charset="0"/>
                <a:ea typeface="ＭＳ Ｐゴシック"/>
                <a:cs typeface="Arial" panose="020B0604020202020204" pitchFamily="34" charset="0"/>
              </a:rPr>
              <a:t>أم لا؟</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4594953" y="0"/>
            <a:ext cx="1905000" cy="968567"/>
          </a:xfrm>
        </p:spPr>
        <p:txBody>
          <a:bodyPr/>
          <a:lstStyle/>
          <a:p>
            <a:pPr rtl="1"/>
            <a:r>
              <a:rPr lang="ar-JO"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آراء</a:t>
            </a:r>
            <a:endParaRPr lang="en-US"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77120" y="1407865"/>
            <a:ext cx="4043190" cy="5334459"/>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0" fontAlgn="base" hangingPunct="0">
              <a:spcBef>
                <a:spcPct val="20000"/>
              </a:spcBef>
              <a:spcAft>
                <a:spcPct val="0"/>
              </a:spcAft>
              <a:defRPr/>
            </a:pPr>
            <a:r>
              <a:rPr lang="ar-JO" sz="3000" b="1" dirty="0">
                <a:solidFill>
                  <a:schemeClr val="bg1"/>
                </a:solidFill>
                <a:cs typeface="Arial" panose="020B0604020202020204" pitchFamily="34" charset="0"/>
              </a:rPr>
              <a:t>"يتفق جميع علماء النصوص تقريبًا على أن هذه الآيات </a:t>
            </a:r>
            <a:r>
              <a:rPr lang="ar-JO" sz="3000" b="1" dirty="0">
                <a:solidFill>
                  <a:srgbClr val="FFFF00"/>
                </a:solidFill>
                <a:cs typeface="Arial" panose="020B0604020202020204" pitchFamily="34" charset="0"/>
              </a:rPr>
              <a:t>لم تكن جزءًا من </a:t>
            </a:r>
            <a:r>
              <a:rPr lang="ar-LB" sz="3000" b="1" dirty="0">
                <a:solidFill>
                  <a:srgbClr val="FFFF00"/>
                </a:solidFill>
                <a:cs typeface="Arial" panose="020B0604020202020204" pitchFamily="34" charset="0"/>
              </a:rPr>
              <a:t>النص </a:t>
            </a:r>
            <a:r>
              <a:rPr lang="ar-JO" sz="3000" b="1" dirty="0">
                <a:solidFill>
                  <a:srgbClr val="FFFF00"/>
                </a:solidFill>
                <a:cs typeface="Arial" panose="020B0604020202020204" pitchFamily="34" charset="0"/>
              </a:rPr>
              <a:t>الأصل</a:t>
            </a:r>
            <a:r>
              <a:rPr lang="ar-LB" sz="3000" b="1" dirty="0">
                <a:solidFill>
                  <a:srgbClr val="FFFF00"/>
                </a:solidFill>
                <a:cs typeface="Arial" panose="020B0604020202020204" pitchFamily="34" charset="0"/>
              </a:rPr>
              <a:t>ي</a:t>
            </a:r>
            <a:r>
              <a:rPr lang="ar-JO" sz="3000" b="1" dirty="0">
                <a:solidFill>
                  <a:schemeClr val="bg1"/>
                </a:solidFill>
                <a:cs typeface="Arial" panose="020B0604020202020204" pitchFamily="34" charset="0"/>
              </a:rPr>
              <a:t>... يختلف أسلوب ومفردات هذا المقطع عن بقية الإنجيل، ويقطع </a:t>
            </a:r>
            <a:r>
              <a:rPr lang="ar-LB" sz="3000" b="1" dirty="0">
                <a:solidFill>
                  <a:schemeClr val="bg1"/>
                </a:solidFill>
                <a:cs typeface="Arial" panose="020B0604020202020204" pitchFamily="34" charset="0"/>
              </a:rPr>
              <a:t>هذا الجزء</a:t>
            </a:r>
            <a:r>
              <a:rPr lang="ar-JO" sz="3000" b="1" dirty="0">
                <a:solidFill>
                  <a:schemeClr val="bg1"/>
                </a:solidFill>
                <a:cs typeface="Arial" panose="020B0604020202020204" pitchFamily="34" charset="0"/>
              </a:rPr>
              <a:t> التسلسل من ٧: ٥٢-٨: ١٢. ربما يكون جزءًا من التقليد الشفوي الحقيقي الذي أضافه النساخ إلى المخطوطات اليونانية اللاحقة".</a:t>
            </a:r>
            <a:endParaRPr lang="ar-LB" sz="3000" b="1" dirty="0">
              <a:solidFill>
                <a:schemeClr val="bg1"/>
              </a:solidFill>
              <a:cs typeface="Arial" panose="020B0604020202020204" pitchFamily="34" charset="0"/>
            </a:endParaRPr>
          </a:p>
          <a:p>
            <a:pPr lvl="0" algn="ctr" defTabSz="914400" rtl="1" eaLnBrk="0" fontAlgn="base" hangingPunct="0">
              <a:spcBef>
                <a:spcPct val="20000"/>
              </a:spcBef>
              <a:spcAft>
                <a:spcPct val="0"/>
              </a:spcAft>
              <a:defRPr/>
            </a:pPr>
            <a:endParaRPr kumimoji="0" lang="en-US" altLang="en-US" sz="14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r>
              <a:rPr lang="ar-JO" altLang="en-US" b="1" dirty="0">
                <a:solidFill>
                  <a:schemeClr val="bg1"/>
                </a:solidFill>
                <a:effectLst>
                  <a:outerShdw blurRad="38100" dist="38100" dir="2700000" algn="tl">
                    <a:srgbClr val="808080"/>
                  </a:outerShdw>
                </a:effectLst>
                <a:cs typeface="Arial" panose="020B0604020202020204" pitchFamily="34" charset="0"/>
              </a:rPr>
              <a:t>إدوين أ. بلوم، معرفة الكتاب المقدس</a:t>
            </a:r>
            <a:endParaRPr kumimoji="0" lang="en-US" altLang="en-US"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endParaRPr kumimoji="0" lang="en-US" altLang="en-US" sz="30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4638102" y="1461574"/>
            <a:ext cx="4417763" cy="5236684"/>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0" fontAlgn="base" hangingPunct="0">
              <a:spcBef>
                <a:spcPct val="20000"/>
              </a:spcBef>
              <a:spcAft>
                <a:spcPct val="0"/>
              </a:spcAft>
              <a:defRPr/>
            </a:pPr>
            <a:r>
              <a:rPr lang="ar-JO" sz="3000" b="1" dirty="0">
                <a:solidFill>
                  <a:schemeClr val="bg1"/>
                </a:solidFill>
                <a:cs typeface="Arial" panose="020B0604020202020204" pitchFamily="34" charset="0"/>
              </a:rPr>
              <a:t>"يبدو أن معظم العلماء يتفقون على أن المقطع </a:t>
            </a:r>
            <a:r>
              <a:rPr lang="ar-LB" sz="3000" b="1" dirty="0">
                <a:solidFill>
                  <a:schemeClr val="bg1"/>
                </a:solidFill>
                <a:cs typeface="Arial" panose="020B0604020202020204" pitchFamily="34" charset="0"/>
              </a:rPr>
              <a:t>هو </a:t>
            </a:r>
            <a:r>
              <a:rPr lang="ar-JO" sz="3000" b="1" dirty="0">
                <a:solidFill>
                  <a:srgbClr val="FFFF00"/>
                </a:solidFill>
                <a:cs typeface="Arial" panose="020B0604020202020204" pitchFamily="34" charset="0"/>
              </a:rPr>
              <a:t>جزء من الكتاب المقدس الموحى به </a:t>
            </a:r>
            <a:r>
              <a:rPr lang="ar-JO" sz="3000" b="1" dirty="0">
                <a:solidFill>
                  <a:schemeClr val="bg1"/>
                </a:solidFill>
                <a:cs typeface="Arial" panose="020B0604020202020204" pitchFamily="34" charset="0"/>
              </a:rPr>
              <a:t>[على سبيل المثال، ف. بروس]. في الواقع، يمكن بسهولة رؤية تطور الفصل بأكمله من هذا الحدث المذهل في الهيكل... سيكون الانتقال من يوحنا 7</a:t>
            </a:r>
            <a:r>
              <a:rPr lang="ar-SA" sz="3000" b="1" dirty="0">
                <a:solidFill>
                  <a:schemeClr val="bg1"/>
                </a:solidFill>
                <a:cs typeface="Arial" panose="020B0604020202020204" pitchFamily="34" charset="0"/>
              </a:rPr>
              <a:t> </a:t>
            </a:r>
            <a:r>
              <a:rPr lang="ar-JO" sz="3000" b="1" dirty="0">
                <a:solidFill>
                  <a:schemeClr val="bg1"/>
                </a:solidFill>
                <a:cs typeface="Arial" panose="020B0604020202020204" pitchFamily="34" charset="0"/>
              </a:rPr>
              <a:t>:52 إلى 8</a:t>
            </a:r>
            <a:r>
              <a:rPr lang="ar-SA" sz="3000" b="1" dirty="0">
                <a:solidFill>
                  <a:schemeClr val="bg1"/>
                </a:solidFill>
                <a:cs typeface="Arial" panose="020B0604020202020204" pitchFamily="34" charset="0"/>
              </a:rPr>
              <a:t> </a:t>
            </a:r>
            <a:r>
              <a:rPr lang="ar-JO" sz="3000" b="1" dirty="0">
                <a:solidFill>
                  <a:schemeClr val="bg1"/>
                </a:solidFill>
                <a:cs typeface="Arial" panose="020B0604020202020204" pitchFamily="34" charset="0"/>
              </a:rPr>
              <a:t>:12 مفاجئًا جدًا بدون قسم انتقالي.“</a:t>
            </a:r>
            <a:endParaRPr lang="ar-LB" sz="3000" b="1" dirty="0">
              <a:solidFill>
                <a:schemeClr val="bg1"/>
              </a:solidFill>
              <a:cs typeface="Arial" panose="020B0604020202020204" pitchFamily="34" charset="0"/>
            </a:endParaRPr>
          </a:p>
          <a:p>
            <a:pPr lvl="0" algn="ctr" defTabSz="914400" rtl="1" eaLnBrk="0" fontAlgn="base" hangingPunct="0">
              <a:spcBef>
                <a:spcPct val="20000"/>
              </a:spcBef>
              <a:spcAft>
                <a:spcPct val="0"/>
              </a:spcAft>
              <a:defRPr/>
            </a:pPr>
            <a:endParaRPr kumimoji="0" lang="en-US" altLang="en-US" sz="14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r>
              <a:rPr lang="ar-JO" altLang="en-US" b="1" dirty="0">
                <a:solidFill>
                  <a:schemeClr val="bg1"/>
                </a:solidFill>
                <a:effectLst>
                  <a:outerShdw blurRad="38100" dist="38100" dir="2700000" algn="tl">
                    <a:srgbClr val="808080"/>
                  </a:outerShdw>
                </a:effectLst>
                <a:cs typeface="Arial" panose="020B0604020202020204" pitchFamily="34" charset="0"/>
              </a:rPr>
              <a:t>وارين ويرزبي، الكتاب المقدس التفسيري</a:t>
            </a:r>
            <a:endParaRPr kumimoji="0" lang="en-US" altLang="en-US"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366353"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800" b="0" u="none" strike="noStrike" kern="1200" cap="none" spc="0" normalizeH="0" baseline="0" noProof="0">
              <a:ln>
                <a:noFill/>
              </a:ln>
              <a:solidFill>
                <a:srgbClr val="000000"/>
              </a:solidFill>
              <a:effectLst/>
              <a:uLnTx/>
              <a:uFillTx/>
              <a:cs typeface="Arial" panose="020B0604020202020204" pitchFamily="34" charset="0"/>
            </a:endParaRP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30117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800" b="0" u="none" strike="noStrike" kern="1200" cap="none" spc="0" normalizeH="0" baseline="0" noProof="0">
              <a:ln>
                <a:noFill/>
              </a:ln>
              <a:solidFill>
                <a:srgbClr val="000000"/>
              </a:solidFill>
              <a:effectLst/>
              <a:uLnTx/>
              <a:uFillTx/>
              <a:cs typeface="Arial" panose="020B0604020202020204" pitchFamily="34" charset="0"/>
            </a:endParaRPr>
          </a:p>
        </p:txBody>
      </p:sp>
      <p:sp>
        <p:nvSpPr>
          <p:cNvPr id="3" name="Title 1">
            <a:extLst>
              <a:ext uri="{FF2B5EF4-FFF2-40B4-BE49-F238E27FC236}">
                <a16:creationId xmlns:a16="http://schemas.microsoft.com/office/drawing/2014/main" id="{8CD44E62-44CD-6154-EA25-B04FD861E668}"/>
              </a:ext>
            </a:extLst>
          </p:cNvPr>
          <p:cNvSpPr txBox="1">
            <a:spLocks/>
          </p:cNvSpPr>
          <p:nvPr/>
        </p:nvSpPr>
        <p:spPr bwMode="auto">
          <a:xfrm>
            <a:off x="2286919" y="22033"/>
            <a:ext cx="2057400" cy="96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defTabSz="914400" rtl="1"/>
            <a:r>
              <a:rPr lang="ar-JO" altLang="en-US" sz="4800" b="1" kern="0"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منقسمة</a:t>
            </a:r>
            <a:endParaRPr lang="en-US" altLang="en-US" sz="4800" b="1" kern="0"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66A3BC-FE3A-3E2D-2468-75840F34D45A}"/>
              </a:ext>
            </a:extLst>
          </p:cNvPr>
          <p:cNvGrpSpPr/>
          <p:nvPr/>
        </p:nvGrpSpPr>
        <p:grpSpPr>
          <a:xfrm>
            <a:off x="0" y="-14288"/>
            <a:ext cx="9145588" cy="6872288"/>
            <a:chOff x="0" y="-14288"/>
            <a:chExt cx="9145588" cy="6872288"/>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3">
              <a:extLst>
                <a:ext uri="{FF2B5EF4-FFF2-40B4-BE49-F238E27FC236}">
                  <a16:creationId xmlns:a16="http://schemas.microsoft.com/office/drawing/2014/main" id="{F0A3D450-46ED-C999-0AA8-84621FD6206A}"/>
                </a:ext>
              </a:extLst>
            </p:cNvPr>
            <p:cNvSpPr>
              <a:spLocks noChangeArrowheads="1"/>
            </p:cNvSpPr>
            <p:nvPr/>
          </p:nvSpPr>
          <p:spPr bwMode="auto">
            <a:xfrm>
              <a:off x="609600" y="2895600"/>
              <a:ext cx="263525" cy="322263"/>
            </a:xfrm>
            <a:prstGeom prst="rect">
              <a:avLst/>
            </a:prstGeom>
            <a:solidFill>
              <a:srgbClr val="3872CF"/>
            </a:solidFill>
            <a:ln>
              <a:noFill/>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4164376" y="4800600"/>
            <a:ext cx="1703024" cy="492125"/>
          </a:xfrm>
          <a:prstGeom prst="rect">
            <a:avLst/>
          </a:prstGeom>
          <a:noFill/>
          <a:ln w="9525">
            <a:noFill/>
            <a:round/>
            <a:headEnd/>
            <a:tailEnd/>
          </a:ln>
        </p:spPr>
        <p:txBody>
          <a:bodyPr wrap="square">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2600" b="1" dirty="0">
                <a:solidFill>
                  <a:srgbClr val="76F774"/>
                </a:solidFill>
                <a:effectLst>
                  <a:outerShdw blurRad="38100" dist="38100" dir="2700000" algn="tl">
                    <a:srgbClr val="000000"/>
                  </a:outerShdw>
                </a:effectLst>
                <a:cs typeface="Arial" panose="020B0604020202020204" pitchFamily="34" charset="0"/>
              </a:rPr>
              <a:t>الإسكندرية</a:t>
            </a:r>
            <a:endParaRPr kumimoji="0" lang="en-GB" altLang="en-US" sz="2600" b="1" u="none" strike="noStrike" kern="1200" cap="none" spc="0" normalizeH="0" baseline="0" noProof="0" dirty="0">
              <a:ln>
                <a:noFill/>
              </a:ln>
              <a:solidFill>
                <a:srgbClr val="76F774"/>
              </a:solidFill>
              <a:effectLst>
                <a:outerShdw blurRad="38100" dist="38100" dir="2700000" algn="tl">
                  <a:srgbClr val="000000"/>
                </a:outerShdw>
              </a:effectLst>
              <a:uLnTx/>
              <a:uFillTx/>
              <a:cs typeface="Arial" panose="020B0604020202020204" pitchFamily="34" charset="0"/>
            </a:endParaRP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1"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الغرب</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407624" y="3017706"/>
            <a:ext cx="3580482" cy="82152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3 أنواع</a:t>
            </a:r>
            <a:r>
              <a:rPr kumimoji="0" lang="ar-LB"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r>
              <a:rPr kumimoji="0" lang="ar-JO"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نصوص</a:t>
            </a:r>
            <a:endParaRPr kumimoji="0" lang="en-GB"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1556133" cy="378309"/>
          </a:xfrm>
          <a:prstGeom prst="rect">
            <a:avLst/>
          </a:prstGeom>
          <a:noFill/>
          <a:ln w="9525">
            <a:noFill/>
            <a:round/>
            <a:headEnd/>
            <a:tailEnd/>
          </a:ln>
        </p:spPr>
        <p:txBody>
          <a:bodyPr wrap="square">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2600" b="1" dirty="0">
                <a:solidFill>
                  <a:srgbClr val="76F774"/>
                </a:solidFill>
                <a:effectLst>
                  <a:outerShdw blurRad="38100" dist="38100" dir="2700000" algn="tl">
                    <a:srgbClr val="000000"/>
                  </a:outerShdw>
                </a:effectLst>
                <a:cs typeface="Arial" panose="020B0604020202020204" pitchFamily="34" charset="0"/>
              </a:rPr>
              <a:t>بيزنطة</a:t>
            </a:r>
            <a:endParaRPr kumimoji="0" lang="en-GB" altLang="en-US" sz="2600" b="1" u="none" strike="noStrike" kern="1200" cap="none" spc="0" normalizeH="0" baseline="0" noProof="0" dirty="0">
              <a:ln>
                <a:noFill/>
              </a:ln>
              <a:solidFill>
                <a:srgbClr val="76F774"/>
              </a:solidFill>
              <a:effectLst>
                <a:outerShdw blurRad="38100" dist="38100" dir="2700000" algn="tl">
                  <a:srgbClr val="000000"/>
                </a:outerShdw>
              </a:effectLst>
              <a:uLnTx/>
              <a:uFillTx/>
              <a:cs typeface="Arial" panose="020B0604020202020204" pitchFamily="34" charset="0"/>
            </a:endParaRP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3899970" y="5410200"/>
            <a:ext cx="3643829"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الأبكر (200-400 م)</a:t>
            </a:r>
            <a:r>
              <a:rPr lang="ar-LB" altLang="en-US" sz="3200" b="1" noProof="0" dirty="0">
                <a:solidFill>
                  <a:srgbClr val="FFFF00"/>
                </a:solidFill>
                <a:effectLst>
                  <a:outerShdw blurRad="38100" dist="38100" dir="2700000" algn="tl">
                    <a:srgbClr val="000000"/>
                  </a:outerShdw>
                </a:effectLst>
                <a:cs typeface="Arial" panose="020B0604020202020204" pitchFamily="34" charset="0"/>
              </a:rPr>
              <a:t> </a:t>
            </a:r>
            <a:r>
              <a:rPr lang="ar-LB" altLang="en-US" sz="3200" b="1" dirty="0">
                <a:solidFill>
                  <a:srgbClr val="FFFFFF"/>
                </a:solidFill>
                <a:effectLst>
                  <a:outerShdw blurRad="38100" dist="38100" dir="2700000" algn="tl">
                    <a:srgbClr val="000000"/>
                  </a:outerShdw>
                </a:effectLst>
                <a:cs typeface="Arial" panose="020B0604020202020204" pitchFamily="34" charset="0"/>
              </a:rPr>
              <a:t>ألغتها </a:t>
            </a: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المخطوطات</a:t>
            </a:r>
            <a:r>
              <a:rPr kumimoji="0" lang="en-GB" altLang="en-US" sz="32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3459296"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3200" b="1" noProof="0" dirty="0">
                <a:solidFill>
                  <a:srgbClr val="FFFF00"/>
                </a:solidFill>
                <a:effectLst>
                  <a:outerShdw blurRad="38100" dist="38100" dir="2700000" algn="tl">
                    <a:srgbClr val="000000"/>
                  </a:outerShdw>
                </a:effectLst>
                <a:cs typeface="Arial" panose="020B0604020202020204" pitchFamily="34" charset="0"/>
              </a:rPr>
              <a:t>متأخر (600 م)</a:t>
            </a:r>
            <a:r>
              <a:rPr lang="ar-LB" altLang="en-US" sz="3200" b="1" noProof="0" dirty="0">
                <a:solidFill>
                  <a:srgbClr val="FFFF00"/>
                </a:solidFill>
                <a:effectLst>
                  <a:outerShdw blurRad="38100" dist="38100" dir="2700000" algn="tl">
                    <a:srgbClr val="000000"/>
                  </a:outerShdw>
                </a:effectLst>
                <a:cs typeface="Arial" panose="020B0604020202020204" pitchFamily="34" charset="0"/>
              </a:rPr>
              <a:t> </a:t>
            </a:r>
          </a:p>
          <a:p>
            <a:pPr marL="0" marR="0" lvl="0" indent="0" algn="ctr" defTabSz="914400" rtl="1" eaLnBrk="0" fontAlgn="base" latinLnBrk="0" hangingPunct="0">
              <a:lnSpc>
                <a:spcPct val="100000"/>
              </a:lnSpc>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LB" altLang="en-US" sz="3200" b="1" noProof="0" dirty="0">
                <a:solidFill>
                  <a:srgbClr val="FFFFFF"/>
                </a:solidFill>
                <a:effectLst>
                  <a:outerShdw blurRad="38100" dist="38100" dir="2700000" algn="tl">
                    <a:srgbClr val="000000"/>
                  </a:outerShdw>
                </a:effectLst>
                <a:cs typeface="Arial" panose="020B0604020202020204" pitchFamily="34" charset="0"/>
              </a:rPr>
              <a:t>احتفظت بها </a:t>
            </a: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المخطوطات</a:t>
            </a:r>
            <a:r>
              <a:rPr kumimoji="0" lang="en-GB" altLang="en-US" sz="32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287398"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defTabSz="914400" rtl="1" eaLnBrk="0" fontAlgn="base" hangingPunct="0">
              <a:spcBef>
                <a:spcPts val="2975"/>
              </a:spcBef>
              <a:spcAft>
                <a:spcPct val="0"/>
              </a:spcAft>
              <a:buClr>
                <a:srgbClr val="FFFF00"/>
              </a:buClr>
              <a:defRPr/>
            </a:pPr>
            <a:r>
              <a:rPr kumimoji="0" lang="ar-JO" altLang="en-US" sz="3200" b="1" u="none" strike="noStrike" kern="1200" cap="none" spc="0" normalizeH="0" baseline="0" dirty="0">
                <a:ln>
                  <a:noFill/>
                </a:ln>
                <a:solidFill>
                  <a:srgbClr val="FFFF00"/>
                </a:solidFill>
                <a:effectLst>
                  <a:outerShdw blurRad="38100" dist="38100" dir="2700000" algn="tl">
                    <a:srgbClr val="000000"/>
                  </a:outerShdw>
                </a:effectLst>
                <a:uLnTx/>
                <a:uFillTx/>
                <a:cs typeface="Arial" panose="020B0604020202020204" pitchFamily="34" charset="0"/>
              </a:rPr>
              <a:t>الأكثر</a:t>
            </a:r>
            <a:r>
              <a:rPr kumimoji="0" lang="ar-JO" altLang="en-US" sz="3200" b="1" u="none" strike="noStrike" kern="1200" cap="none" spc="0" normalizeH="0" dirty="0">
                <a:ln>
                  <a:noFill/>
                </a:ln>
                <a:solidFill>
                  <a:srgbClr val="FFFF00"/>
                </a:solidFill>
                <a:effectLst>
                  <a:outerShdw blurRad="38100" dist="38100" dir="2700000" algn="tl">
                    <a:srgbClr val="000000"/>
                  </a:outerShdw>
                </a:effectLst>
                <a:uLnTx/>
                <a:uFillTx/>
                <a:cs typeface="Arial" panose="020B0604020202020204" pitchFamily="34" charset="0"/>
              </a:rPr>
              <a:t> تأخراً (1000 م) </a:t>
            </a:r>
            <a:r>
              <a:rPr lang="ar-LB" altLang="en-US" sz="3200" b="1" dirty="0">
                <a:solidFill>
                  <a:srgbClr val="FFFFFF"/>
                </a:solidFill>
                <a:effectLst>
                  <a:outerShdw blurRad="38100" dist="38100" dir="2700000" algn="tl">
                    <a:srgbClr val="000000"/>
                  </a:outerShdw>
                </a:effectLst>
                <a:cs typeface="Arial" panose="020B0604020202020204" pitchFamily="34" charset="0"/>
              </a:rPr>
              <a:t>احتفظت بها </a:t>
            </a:r>
            <a:r>
              <a:rPr lang="ar-JO" altLang="en-US" sz="3200" b="1" dirty="0">
                <a:solidFill>
                  <a:srgbClr val="FFFF00"/>
                </a:solidFill>
                <a:effectLst>
                  <a:outerShdw blurRad="38100" dist="38100" dir="2700000" algn="tl">
                    <a:srgbClr val="000000"/>
                  </a:outerShdw>
                </a:effectLst>
                <a:cs typeface="Arial" panose="020B0604020202020204" pitchFamily="34" charset="0"/>
              </a:rPr>
              <a:t>المخطوطات</a:t>
            </a:r>
            <a:r>
              <a:rPr lang="en-GB" altLang="en-US" sz="3200" b="1" dirty="0">
                <a:solidFill>
                  <a:srgbClr val="FFFF00"/>
                </a:solidFill>
                <a:effectLst>
                  <a:outerShdw blurRad="38100" dist="38100" dir="2700000" algn="tl">
                    <a:srgbClr val="000000"/>
                  </a:outerShdw>
                </a:effectLst>
                <a:cs typeface="Arial" panose="020B0604020202020204" pitchFamily="34" charset="0"/>
              </a:rPr>
              <a:t> </a:t>
            </a:r>
          </a:p>
        </p:txBody>
      </p:sp>
      <p:sp>
        <p:nvSpPr>
          <p:cNvPr id="3" name="Oval 36">
            <a:extLst>
              <a:ext uri="{FF2B5EF4-FFF2-40B4-BE49-F238E27FC236}">
                <a16:creationId xmlns:a16="http://schemas.microsoft.com/office/drawing/2014/main" id="{56B40B18-84FE-A965-825E-EC4F8A7D4D13}"/>
              </a:ext>
            </a:extLst>
          </p:cNvPr>
          <p:cNvSpPr>
            <a:spLocks noChangeArrowheads="1"/>
          </p:cNvSpPr>
          <p:nvPr/>
        </p:nvSpPr>
        <p:spPr bwMode="auto">
          <a:xfrm>
            <a:off x="5306868" y="818591"/>
            <a:ext cx="233795" cy="232522"/>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
        <p:nvSpPr>
          <p:cNvPr id="4" name="Oval 36">
            <a:extLst>
              <a:ext uri="{FF2B5EF4-FFF2-40B4-BE49-F238E27FC236}">
                <a16:creationId xmlns:a16="http://schemas.microsoft.com/office/drawing/2014/main" id="{28448F74-1EF8-8EE0-FAA0-B8C47F7EAA2F}"/>
              </a:ext>
            </a:extLst>
          </p:cNvPr>
          <p:cNvSpPr>
            <a:spLocks noChangeArrowheads="1"/>
          </p:cNvSpPr>
          <p:nvPr/>
        </p:nvSpPr>
        <p:spPr bwMode="auto">
          <a:xfrm>
            <a:off x="5764068" y="4990541"/>
            <a:ext cx="233795" cy="232522"/>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pPr rtl="1"/>
            <a:r>
              <a:rPr lang="ar-JO" altLang="en-US"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لاحظ التتابع</a:t>
            </a:r>
            <a:endParaRPr lang="en-US" altLang="en-US"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5410200" y="1447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u="sng" dirty="0">
                <a:solidFill>
                  <a:srgbClr val="000090"/>
                </a:solidFill>
                <a:cs typeface="Arial" panose="020B0604020202020204" pitchFamily="34" charset="0"/>
              </a:rPr>
              <a:t>يكشف</a:t>
            </a:r>
            <a:r>
              <a:rPr lang="ar-JO" altLang="en-US" sz="3200" b="1" dirty="0">
                <a:solidFill>
                  <a:srgbClr val="000090"/>
                </a:solidFill>
                <a:cs typeface="Arial" panose="020B0604020202020204" pitchFamily="34" charset="0"/>
              </a:rPr>
              <a:t> يسوع </a:t>
            </a:r>
            <a:r>
              <a:rPr lang="ar-JO" altLang="en-US" sz="3200" b="1" u="sng" dirty="0">
                <a:solidFill>
                  <a:srgbClr val="000090"/>
                </a:solidFill>
                <a:cs typeface="Arial" panose="020B0604020202020204" pitchFamily="34" charset="0"/>
              </a:rPr>
              <a:t>النية الشريرة</a:t>
            </a:r>
            <a:r>
              <a:rPr lang="ar-JO" altLang="en-US" sz="3200" b="1" dirty="0">
                <a:solidFill>
                  <a:srgbClr val="000090"/>
                </a:solidFill>
                <a:cs typeface="Arial" panose="020B0604020202020204" pitchFamily="34" charset="0"/>
              </a:rPr>
              <a:t> للفريسيين    (8: 10)</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4191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noProof="0" dirty="0">
                <a:solidFill>
                  <a:srgbClr val="000090"/>
                </a:solidFill>
                <a:cs typeface="Arial" panose="020B0604020202020204" pitchFamily="34" charset="0"/>
              </a:rPr>
              <a:t>يسوع هو                </a:t>
            </a:r>
            <a:r>
              <a:rPr lang="ar-JO" altLang="en-US" sz="3200" b="1" u="sng" noProof="0" dirty="0">
                <a:solidFill>
                  <a:srgbClr val="000090"/>
                </a:solidFill>
                <a:cs typeface="Arial" panose="020B0604020202020204" pitchFamily="34" charset="0"/>
              </a:rPr>
              <a:t>نور</a:t>
            </a:r>
            <a:r>
              <a:rPr lang="ar-JO" altLang="en-US" sz="3200" b="1" noProof="0" dirty="0">
                <a:solidFill>
                  <a:srgbClr val="000090"/>
                </a:solidFill>
                <a:cs typeface="Arial" panose="020B0604020202020204" pitchFamily="34" charset="0"/>
              </a:rPr>
              <a:t> العالم               (8: 12)</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5562600" y="3234070"/>
            <a:ext cx="3429000" cy="131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800000"/>
                </a:solidFill>
                <a:cs typeface="Arial" panose="020B0604020202020204" pitchFamily="34" charset="0"/>
              </a:rPr>
              <a:t>أصدر الفريسيون  </a:t>
            </a:r>
            <a:r>
              <a:rPr lang="ar-JO" altLang="en-US" sz="3200" b="1" u="sng" dirty="0">
                <a:solidFill>
                  <a:srgbClr val="800000"/>
                </a:solidFill>
                <a:cs typeface="Arial" panose="020B0604020202020204" pitchFamily="34" charset="0"/>
              </a:rPr>
              <a:t>دينونة خاطئة</a:t>
            </a:r>
            <a:r>
              <a:rPr lang="ar-JO" altLang="en-US" sz="3200" b="1" dirty="0">
                <a:solidFill>
                  <a:srgbClr val="800000"/>
                </a:solidFill>
                <a:cs typeface="Arial" panose="020B0604020202020204" pitchFamily="34" charset="0"/>
              </a:rPr>
              <a:t>  (8: 15)</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495300" y="3234070"/>
            <a:ext cx="3505200" cy="131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800000"/>
                </a:solidFill>
                <a:cs typeface="Arial" panose="020B0604020202020204" pitchFamily="34" charset="0"/>
              </a:rPr>
              <a:t>أصدر يسوع  </a:t>
            </a:r>
            <a:r>
              <a:rPr lang="ar-JO" altLang="en-US" sz="3200" b="1" u="sng" dirty="0">
                <a:solidFill>
                  <a:srgbClr val="800000"/>
                </a:solidFill>
                <a:cs typeface="Arial" panose="020B0604020202020204" pitchFamily="34" charset="0"/>
              </a:rPr>
              <a:t>دينونة صحيحة</a:t>
            </a:r>
            <a:r>
              <a:rPr lang="ar-JO" altLang="en-US" sz="3200" b="1" dirty="0">
                <a:solidFill>
                  <a:srgbClr val="800000"/>
                </a:solidFill>
                <a:cs typeface="Arial" panose="020B0604020202020204" pitchFamily="34" charset="0"/>
              </a:rPr>
              <a:t> (8: 16)</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5505450" y="4991100"/>
            <a:ext cx="3429000" cy="168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000090"/>
                </a:solidFill>
                <a:cs typeface="Arial" panose="020B0604020202020204" pitchFamily="34" charset="0"/>
              </a:rPr>
              <a:t>حاول الفريسيون   </a:t>
            </a:r>
            <a:r>
              <a:rPr lang="ar-JO" altLang="en-US" sz="3200" b="1" u="sng" dirty="0">
                <a:solidFill>
                  <a:srgbClr val="000090"/>
                </a:solidFill>
                <a:cs typeface="Arial" panose="020B0604020202020204" pitchFamily="34" charset="0"/>
              </a:rPr>
              <a:t>رجمها</a:t>
            </a:r>
            <a:r>
              <a:rPr lang="ar-JO" altLang="en-US" sz="3200" b="1" dirty="0">
                <a:solidFill>
                  <a:srgbClr val="000090"/>
                </a:solidFill>
                <a:cs typeface="Arial" panose="020B0604020202020204" pitchFamily="34" charset="0"/>
              </a:rPr>
              <a:t>                   (8: 5)</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445036" y="49911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000090"/>
                </a:solidFill>
                <a:cs typeface="Arial" panose="020B0604020202020204" pitchFamily="34" charset="0"/>
              </a:rPr>
              <a:t>حاول الفريسيون      </a:t>
            </a:r>
            <a:r>
              <a:rPr lang="ar-JO" altLang="en-US" sz="3200" b="1" u="sng" dirty="0">
                <a:solidFill>
                  <a:srgbClr val="000090"/>
                </a:solidFill>
                <a:cs typeface="Arial" panose="020B0604020202020204" pitchFamily="34" charset="0"/>
              </a:rPr>
              <a:t>رجم يسوع</a:t>
            </a:r>
            <a:r>
              <a:rPr lang="ar-JO" altLang="en-US" sz="3200" b="1" dirty="0">
                <a:solidFill>
                  <a:srgbClr val="000090"/>
                </a:solidFill>
                <a:cs typeface="Arial" panose="020B0604020202020204" pitchFamily="34" charset="0"/>
              </a:rPr>
              <a:t>              (8: 59)</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11017"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rtl="1" eaLnBrk="1" hangingPunct="1"/>
            <a:r>
              <a:rPr lang="ar-JO" altLang="en-US" b="1" dirty="0">
                <a:solidFill>
                  <a:schemeClr val="bg1"/>
                </a:solidFill>
                <a:latin typeface="Arial" panose="020B0604020202020204" pitchFamily="34" charset="0"/>
                <a:cs typeface="Arial" panose="020B0604020202020204" pitchFamily="34" charset="0"/>
              </a:rPr>
              <a:t>أين نتجه اليوم....</a:t>
            </a:r>
            <a:endParaRPr lang="en-US" altLang="en-US" b="1" dirty="0">
              <a:solidFill>
                <a:schemeClr val="bg1"/>
              </a:solidFill>
              <a:latin typeface="Arial" panose="020B0604020202020204" pitchFamily="34" charset="0"/>
              <a:cs typeface="Arial" panose="020B0604020202020204" pitchFamily="34" charset="0"/>
            </a:endParaRP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5319311" y="1951822"/>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المقطع</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229520" y="24384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التطبيقات</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rot="10800000">
            <a:off x="4269957"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r>
              <a:rPr lang="ar-JO"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ما </a:t>
            </a:r>
            <a:r>
              <a:rPr lang="ar-LB"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هي </a:t>
            </a:r>
            <a:r>
              <a:rPr lang="ar-JO"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الفكرة؟</a:t>
            </a:r>
            <a:endParaRPr lang="en-US"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132202" y="1752600"/>
            <a:ext cx="853807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أظهر رحمة للتائبين</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لا تدع الناس تخدعك</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كن أكثر ذكاء عندما تزني حتى لا يتم الإمساك بك</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يسوع لم يتبع الناموس حقيقة</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اغفر للناس قبل أن تتوب – هذا ما </a:t>
            </a:r>
            <a:r>
              <a:rPr lang="ar-LB" altLang="en-US" sz="3200" b="1" dirty="0" err="1">
                <a:solidFill>
                  <a:srgbClr val="800000"/>
                </a:solidFill>
                <a:cs typeface="Arial" panose="020B0604020202020204" pitchFamily="34" charset="0"/>
              </a:rPr>
              <a:t>يف</a:t>
            </a:r>
            <a:r>
              <a:rPr lang="ar-JO" altLang="en-US" sz="3200" b="1" dirty="0">
                <a:solidFill>
                  <a:srgbClr val="800000"/>
                </a:solidFill>
                <a:cs typeface="Arial" panose="020B0604020202020204" pitchFamily="34" charset="0"/>
              </a:rPr>
              <a:t>عله يسوع</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لا تستعجل إلقاء الحجارة</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3200" b="1" i="0" u="none" strike="noStrike" kern="1200" cap="none" spc="0" normalizeH="0" baseline="0" noProof="0" dirty="0">
                <a:ln>
                  <a:noFill/>
                </a:ln>
                <a:solidFill>
                  <a:srgbClr val="800000"/>
                </a:solidFill>
                <a:effectLst/>
                <a:uLnTx/>
                <a:uFillTx/>
                <a:cs typeface="Arial" panose="020B0604020202020204" pitchFamily="34" charset="0"/>
              </a:rPr>
              <a:t>الله ليس جاداً بشأن الخطية</a:t>
            </a:r>
            <a:r>
              <a:rPr kumimoji="0" lang="ar-LB" altLang="en-US" sz="3200" b="1" i="0" u="none" strike="noStrike" kern="1200" cap="none" spc="0" normalizeH="0" baseline="0" noProof="0" dirty="0">
                <a:ln>
                  <a:noFill/>
                </a:ln>
                <a:solidFill>
                  <a:srgbClr val="800000"/>
                </a:solidFill>
                <a:effectLst/>
                <a:uLnTx/>
                <a:uFillTx/>
                <a:cs typeface="Arial" panose="020B0604020202020204" pitchFamily="34" charset="0"/>
              </a:rPr>
              <a:t>،</a:t>
            </a:r>
            <a:r>
              <a:rPr kumimoji="0" lang="ar-JO" altLang="en-US" sz="3200" b="1" i="0" u="none" strike="noStrike" kern="1200" cap="none" spc="0" normalizeH="0" baseline="0" noProof="0" dirty="0">
                <a:ln>
                  <a:noFill/>
                </a:ln>
                <a:solidFill>
                  <a:srgbClr val="800000"/>
                </a:solidFill>
                <a:effectLst/>
                <a:uLnTx/>
                <a:uFillTx/>
                <a:cs typeface="Arial" panose="020B0604020202020204" pitchFamily="34" charset="0"/>
              </a:rPr>
              <a:t> بعد كل </a:t>
            </a:r>
            <a:r>
              <a:rPr kumimoji="0" lang="ar-LB" altLang="en-US" sz="3200" b="1" i="0" u="none" strike="noStrike" kern="1200" cap="none" spc="0" normalizeH="0" baseline="0" noProof="0" dirty="0">
                <a:ln>
                  <a:noFill/>
                </a:ln>
                <a:solidFill>
                  <a:srgbClr val="800000"/>
                </a:solidFill>
                <a:effectLst/>
                <a:uLnTx/>
                <a:uFillTx/>
                <a:cs typeface="Arial" panose="020B0604020202020204" pitchFamily="34" charset="0"/>
              </a:rPr>
              <a:t>هذا!</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133600"/>
          </a:xfrm>
        </p:spPr>
        <p:txBody>
          <a:bodyPr/>
          <a:lstStyle/>
          <a:p>
            <a:pPr marL="528638" indent="-528638" rtl="1"/>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 أظهر يسوع </a:t>
            </a:r>
            <a:r>
              <a:rPr lang="ar-LB"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رأفة الناموس الحقيقي</a:t>
            </a:r>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من خلال </a:t>
            </a:r>
            <a:r>
              <a:rPr lang="ar-JO" altLang="en-US"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مسامحة</a:t>
            </a:r>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المرأة الزانية (7: 53-8: 11)</a:t>
            </a:r>
            <a:endParaRPr lang="en-US"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90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7200" b="0" i="0" u="none" strike="noStrike" kern="1200" cap="none" spc="0" normalizeH="0" baseline="0" noProof="0" dirty="0">
                <a:ln>
                  <a:noFill/>
                </a:ln>
                <a:solidFill>
                  <a:srgbClr val="000000"/>
                </a:solidFill>
                <a:effectLst/>
                <a:uLnTx/>
                <a:uFillTx/>
                <a:cs typeface="Arial" panose="020B0604020202020204" pitchFamily="34" charset="0"/>
              </a:rPr>
              <a:t>يوحنا 7</a:t>
            </a:r>
            <a:endParaRPr kumimoji="0" lang="en-US" altLang="en-US" sz="72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ar-JO" sz="6600" dirty="0">
                <a:latin typeface="Arial" panose="020B0604020202020204" pitchFamily="34" charset="0"/>
                <a:ea typeface="+mj-ea"/>
                <a:cs typeface="Arial" panose="020B0604020202020204" pitchFamily="34" charset="0"/>
              </a:rPr>
              <a:t>آراء              منقسمة</a:t>
            </a:r>
            <a:endParaRPr lang="en-US" sz="6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0"/>
            <a:ext cx="9144000" cy="1782763"/>
          </a:xfrm>
          <a:effectLst>
            <a:outerShdw blurRad="63500" dist="35921" dir="2700000" algn="ctr" rotWithShape="0">
              <a:schemeClr val="tx2">
                <a:alpha val="74997"/>
              </a:schemeClr>
            </a:outerShdw>
          </a:effectLst>
        </p:spPr>
        <p:txBody>
          <a:bodyPr/>
          <a:lstStyle/>
          <a:p>
            <a:pPr marL="625475" indent="-625475" algn="r" rtl="1" eaLnBrk="1" hangingPunct="1"/>
            <a:r>
              <a:rPr lang="ar-JO" altLang="en-US" sz="3800" b="1" dirty="0">
                <a:latin typeface="Arial" panose="020B0604020202020204" pitchFamily="34" charset="0"/>
                <a:cs typeface="Arial" panose="020B0604020202020204" pitchFamily="34" charset="0"/>
              </a:rPr>
              <a:t>أ. أحضر الفريسيون امرأة زانية إلى يسوع </a:t>
            </a:r>
            <a:r>
              <a:rPr lang="ar-LB" altLang="en-US" sz="3800" b="1" dirty="0">
                <a:latin typeface="Arial" panose="020B0604020202020204" pitchFamily="34" charset="0"/>
                <a:cs typeface="Arial" panose="020B0604020202020204" pitchFamily="34" charset="0"/>
              </a:rPr>
              <a:t>ليحافظوا على </a:t>
            </a:r>
            <a:r>
              <a:rPr lang="ar-JO" altLang="en-US" sz="3800" b="1" dirty="0">
                <a:latin typeface="Arial" panose="020B0604020202020204" pitchFamily="34" charset="0"/>
                <a:cs typeface="Arial" panose="020B0604020202020204" pitchFamily="34" charset="0"/>
              </a:rPr>
              <a:t>قوتهم من خلال إدانة يسوع </a:t>
            </a:r>
            <a:r>
              <a:rPr lang="ar-LB" altLang="en-US" sz="3800" b="1" dirty="0">
                <a:latin typeface="Arial" panose="020B0604020202020204" pitchFamily="34" charset="0"/>
                <a:cs typeface="Arial" panose="020B0604020202020204" pitchFamily="34" charset="0"/>
              </a:rPr>
              <a:t>لنفسه </a:t>
            </a:r>
            <a:r>
              <a:rPr lang="ar-JO" altLang="en-US" sz="3800" b="1" dirty="0">
                <a:latin typeface="Arial" panose="020B0604020202020204" pitchFamily="34" charset="0"/>
                <a:cs typeface="Arial" panose="020B0604020202020204" pitchFamily="34" charset="0"/>
              </a:rPr>
              <a:t>(7: 53-8: 6أ)</a:t>
            </a:r>
            <a:r>
              <a:rPr lang="en-US" altLang="en-US" sz="3800" b="1" dirty="0">
                <a:latin typeface="Arial" panose="020B0604020202020204" pitchFamily="34" charset="0"/>
                <a:cs typeface="Arial" panose="020B0604020202020204" pitchFamily="34" charset="0"/>
              </a:rPr>
              <a:t> </a:t>
            </a:r>
            <a:endParaRPr lang="en-US" altLang="en-US" sz="3800" b="1" dirty="0">
              <a:solidFill>
                <a:schemeClr val="bg1"/>
              </a:solidFill>
              <a:latin typeface="Arial" panose="020B0604020202020204" pitchFamily="34" charset="0"/>
              <a:cs typeface="Arial" panose="020B0604020202020204" pitchFamily="34" charset="0"/>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pPr rtl="1"/>
            <a:br>
              <a:rPr lang="en-US"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ب. </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كشف</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يسوع خطية الفريسيين من خلال ا</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ظهار</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رأفة</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الناموس </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الحقيقي</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في </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إدانة الخطاة وفداء التائبين (8: 6ب-11)</a:t>
            </a:r>
            <a:endPar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66102"/>
            <a:ext cx="9144000" cy="685800"/>
          </a:xfrm>
          <a:effectLst>
            <a:outerShdw blurRad="63500" dist="35921" dir="2700000" algn="ctr" rotWithShape="0">
              <a:schemeClr val="tx2">
                <a:alpha val="74997"/>
              </a:schemeClr>
            </a:outerShdw>
          </a:effectLst>
        </p:spPr>
        <p:txBody>
          <a:bodyPr/>
          <a:lstStyle/>
          <a:p>
            <a:pPr algn="ctr" rtl="1" eaLnBrk="1" hangingPunct="1"/>
            <a:r>
              <a:rPr lang="ar-JO" altLang="en-US" sz="4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لماذا أعطى الله الناموس على جبل سيناء؟</a:t>
            </a:r>
            <a:endParaRPr lang="en-US" altLang="en-US" sz="4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0125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1" y="274637"/>
            <a:ext cx="8906933" cy="2105005"/>
          </a:xfrm>
          <a:effectLst>
            <a:outerShdw blurRad="63500" dist="35921" dir="2700000" algn="ctr" rotWithShape="0">
              <a:schemeClr val="tx2">
                <a:alpha val="74997"/>
              </a:schemeClr>
            </a:outerShdw>
          </a:effectLst>
        </p:spPr>
        <p:txBody>
          <a:bodyPr/>
          <a:lstStyle/>
          <a:p>
            <a:pPr marL="625475" indent="-625475" algn="r" rtl="1" eaLnBrk="1" hangingPunct="1"/>
            <a:r>
              <a:rPr lang="ar-JO"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2. أظهر </a:t>
            </a:r>
            <a:r>
              <a:rPr lang="ar-LB"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رأفة</a:t>
            </a:r>
            <a:r>
              <a:rPr lang="ar-JO"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الله من خلال مساعدة الناس على </a:t>
            </a:r>
            <a:r>
              <a:rPr lang="ar-JO" altLang="en-US" sz="4000" b="1" dirty="0">
                <a:solidFill>
                  <a:srgbClr val="FFFF00"/>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التوبة</a:t>
            </a:r>
            <a:r>
              <a:rPr lang="ar-JO"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(الفكرة الرئيسية</a:t>
            </a:r>
            <a:r>
              <a:rPr lang="ar-LB"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في يو 7: 53 – 8: 11</a:t>
            </a:r>
            <a:r>
              <a:rPr lang="ar-JO"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a:t>
            </a:r>
            <a:endParaRPr lang="en-US"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3244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a:cs typeface="Arial"/>
              </a:rPr>
              <a:t>ت. صراع حول النور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en-US" sz="2800" b="1" kern="0" dirty="0">
                <a:solidFill>
                  <a:srgbClr val="FFFFFF"/>
                </a:solidFill>
                <a:effectLst>
                  <a:outerShdw blurRad="38100" dist="38100" dir="2700000" algn="tl">
                    <a:srgbClr val="000000"/>
                  </a:outerShdw>
                </a:effectLst>
                <a:latin typeface="Arial"/>
                <a:ea typeface="ＭＳ Ｐゴシック" charset="0"/>
                <a:cs typeface="Arial"/>
              </a:rPr>
              <a:t>100</a:t>
            </a: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8: </a:t>
            </a:r>
            <a:r>
              <a:rPr lang="en-US" sz="2800" b="1" kern="0" dirty="0">
                <a:solidFill>
                  <a:srgbClr val="FFFFFF"/>
                </a:solidFill>
                <a:effectLst>
                  <a:outerShdw blurRad="38100" dist="38100" dir="2700000" algn="tl">
                    <a:srgbClr val="000000"/>
                  </a:outerShdw>
                </a:effectLst>
                <a:latin typeface="Arial"/>
                <a:ea typeface="ＭＳ Ｐゴシック" charset="0"/>
                <a:cs typeface="Arial"/>
              </a:rPr>
              <a:t>20-12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الفريسيون يرفضون </a:t>
            </a:r>
            <a:r>
              <a:rPr lang="ar-LB" sz="3200" b="1" kern="0" dirty="0">
                <a:solidFill>
                  <a:srgbClr val="FFFFFF"/>
                </a:solidFill>
                <a:effectLst>
                  <a:glow rad="228600">
                    <a:srgbClr val="220011"/>
                  </a:glow>
                </a:effectLst>
                <a:latin typeface="Arial"/>
                <a:ea typeface="ＭＳ Ｐゴシック" charset="0"/>
                <a:cs typeface="Arial"/>
              </a:rPr>
              <a:t>شهادة </a:t>
            </a:r>
            <a:r>
              <a:rPr lang="ar-JO" sz="3200" b="1" kern="0" dirty="0">
                <a:solidFill>
                  <a:srgbClr val="FFFFFF"/>
                </a:solidFill>
                <a:effectLst>
                  <a:glow rad="228600">
                    <a:srgbClr val="220011"/>
                  </a:glow>
                </a:effectLst>
                <a:latin typeface="Arial"/>
                <a:ea typeface="ＭＳ Ｐゴシック" charset="0"/>
                <a:cs typeface="Arial"/>
              </a:rPr>
              <a:t>يسوع </a:t>
            </a:r>
            <a:r>
              <a:rPr lang="ar-LB" sz="3200" b="1" kern="0" dirty="0">
                <a:solidFill>
                  <a:srgbClr val="FFFFFF"/>
                </a:solidFill>
                <a:effectLst>
                  <a:glow rad="228600">
                    <a:srgbClr val="220011"/>
                  </a:glow>
                </a:effectLst>
                <a:latin typeface="Arial"/>
                <a:ea typeface="ＭＳ Ｐゴシック" charset="0"/>
                <a:cs typeface="Arial"/>
              </a:rPr>
              <a:t>عن نفسه </a:t>
            </a:r>
            <a:r>
              <a:rPr lang="ar-JO" sz="3200" b="1" kern="0" dirty="0">
                <a:solidFill>
                  <a:srgbClr val="FFFFFF"/>
                </a:solidFill>
                <a:effectLst>
                  <a:glow rad="228600">
                    <a:srgbClr val="220011"/>
                  </a:glow>
                </a:effectLst>
                <a:latin typeface="Arial"/>
                <a:ea typeface="ＭＳ Ｐゴシック" charset="0"/>
                <a:cs typeface="Arial"/>
              </a:rPr>
              <a:t>ب</a:t>
            </a:r>
            <a:r>
              <a:rPr lang="ar-LB" sz="3200" b="1" kern="0" dirty="0">
                <a:solidFill>
                  <a:srgbClr val="FFFFFF"/>
                </a:solidFill>
                <a:effectLst>
                  <a:glow rad="228600">
                    <a:srgbClr val="220011"/>
                  </a:glow>
                </a:effectLst>
                <a:latin typeface="Arial"/>
                <a:ea typeface="ＭＳ Ｐゴシック" charset="0"/>
                <a:cs typeface="Arial"/>
              </a:rPr>
              <a:t>أنه</a:t>
            </a:r>
            <a:r>
              <a:rPr lang="ar-JO" sz="3200" b="1" kern="0" dirty="0">
                <a:solidFill>
                  <a:srgbClr val="FFFFFF"/>
                </a:solidFill>
                <a:effectLst>
                  <a:glow rad="228600">
                    <a:srgbClr val="220011"/>
                  </a:glow>
                </a:effectLst>
                <a:latin typeface="Arial"/>
                <a:ea typeface="ＭＳ Ｐゴシック" charset="0"/>
                <a:cs typeface="Arial"/>
              </a:rPr>
              <a:t> نور العالم</a:t>
            </a:r>
            <a:r>
              <a:rPr lang="ar-LB" sz="3200" b="1" kern="0" dirty="0">
                <a:solidFill>
                  <a:srgbClr val="FFFFFF"/>
                </a:solidFill>
                <a:effectLst>
                  <a:glow rad="228600">
                    <a:srgbClr val="220011"/>
                  </a:glow>
                </a:effectLst>
                <a:latin typeface="Arial"/>
                <a:ea typeface="ＭＳ Ｐゴシック" charset="0"/>
                <a:cs typeface="Arial"/>
              </a:rPr>
              <a:t>،</a:t>
            </a: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a:ea typeface="ＭＳ Ｐゴシック" charset="0"/>
                <a:cs typeface="Arial"/>
              </a:rPr>
              <a:t>لذلك </a:t>
            </a:r>
            <a:r>
              <a:rPr lang="ar-JO" sz="3200" b="1" kern="0" dirty="0">
                <a:solidFill>
                  <a:srgbClr val="FFFFFF"/>
                </a:solidFill>
                <a:effectLst>
                  <a:glow rad="228600">
                    <a:srgbClr val="220011"/>
                  </a:glow>
                </a:effectLst>
                <a:latin typeface="Arial"/>
                <a:ea typeface="ＭＳ Ｐゴシック" charset="0"/>
                <a:cs typeface="Arial"/>
              </a:rPr>
              <a:t>ق</a:t>
            </a:r>
            <a:r>
              <a:rPr lang="ar-LB" sz="3200" b="1" kern="0" dirty="0">
                <a:solidFill>
                  <a:srgbClr val="FFFFFF"/>
                </a:solidFill>
                <a:effectLst>
                  <a:glow rad="228600">
                    <a:srgbClr val="220011"/>
                  </a:glow>
                </a:effectLst>
                <a:latin typeface="Arial"/>
                <a:ea typeface="ＭＳ Ｐゴシック" charset="0"/>
                <a:cs typeface="Arial"/>
              </a:rPr>
              <a:t>ا</a:t>
            </a:r>
            <a:r>
              <a:rPr lang="ar-JO" sz="3200" b="1" kern="0" dirty="0">
                <a:solidFill>
                  <a:srgbClr val="FFFFFF"/>
                </a:solidFill>
                <a:effectLst>
                  <a:glow rad="228600">
                    <a:srgbClr val="220011"/>
                  </a:glow>
                </a:effectLst>
                <a:latin typeface="Arial"/>
                <a:ea typeface="ＭＳ Ｐゴシック" charset="0"/>
                <a:cs typeface="Arial"/>
              </a:rPr>
              <a:t>ل إن المظال والآب يشهدان 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2" cstate="print">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ar-JO" sz="6000" dirty="0">
                <a:solidFill>
                  <a:schemeClr val="tx1"/>
                </a:solidFill>
                <a:latin typeface="Arial" panose="020B0604020202020204" pitchFamily="34" charset="0"/>
                <a:cs typeface="Arial" panose="020B0604020202020204" pitchFamily="34" charset="0"/>
              </a:rPr>
              <a:t>نور</a:t>
            </a:r>
            <a:r>
              <a:rPr lang="ar-JO" sz="6000" dirty="0">
                <a:solidFill>
                  <a:srgbClr val="FFCC99"/>
                </a:solidFill>
                <a:latin typeface="Arial" panose="020B0604020202020204" pitchFamily="34" charset="0"/>
                <a:cs typeface="Arial" panose="020B0604020202020204" pitchFamily="34" charset="0"/>
              </a:rPr>
              <a:t> العالم</a:t>
            </a:r>
            <a:endParaRPr lang="en-US" sz="6000" dirty="0">
              <a:solidFill>
                <a:srgbClr val="FFCC99"/>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8: 12-59</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647022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ar-JO" altLang="en-US" dirty="0">
                <a:effectLst>
                  <a:outerShdw blurRad="38100" dist="1016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هل يستطيع الناس أن يميزوا</a:t>
            </a:r>
            <a:endParaRPr lang="en-US" altLang="en-US" dirty="0">
              <a:effectLst>
                <a:outerShdw blurRad="38100" dist="1016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rPr>
              <a:t>والنور؟</a:t>
            </a:r>
            <a:endParaRPr kumimoji="0" lang="en-US"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rPr>
              <a:t>الظلمة</a:t>
            </a:r>
            <a:endParaRPr kumimoji="0" lang="en-US"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rPr>
              <a:t>بين</a:t>
            </a:r>
            <a:endParaRPr kumimoji="0" lang="en-US"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إدوين بول</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3200" b="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28 أيلول 2010</a:t>
            </a:r>
            <a:endParaRPr kumimoji="0" lang="en-US" sz="3200" b="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4" cstate="print">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quot;Total Solar Eclipse, Seahorse Prominence&quot; © Gerald Lodriguss / Photo Researchers">
            <a:hlinkClick r:id="rId3"/>
            <a:extLst>
              <a:ext uri="{FF2B5EF4-FFF2-40B4-BE49-F238E27FC236}">
                <a16:creationId xmlns:a16="http://schemas.microsoft.com/office/drawing/2014/main" id="{A466B079-896E-467A-B727-C2A8FA7FB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a:extLst>
              <a:ext uri="{FF2B5EF4-FFF2-40B4-BE49-F238E27FC236}">
                <a16:creationId xmlns:a16="http://schemas.microsoft.com/office/drawing/2014/main" id="{BA31C471-DEBC-45BD-9EAF-0654737800C1}"/>
              </a:ext>
            </a:extLst>
          </p:cNvPr>
          <p:cNvSpPr>
            <a:spLocks noGrp="1" noChangeArrowheads="1"/>
          </p:cNvSpPr>
          <p:nvPr>
            <p:ph type="title"/>
          </p:nvPr>
        </p:nvSpPr>
        <p:spPr/>
        <p:txBody>
          <a:bodyPr/>
          <a:lstStyle/>
          <a:p>
            <a:pPr rtl="1" eaLnBrk="1" hangingPunct="1"/>
            <a:r>
              <a:rPr lang="ar-JO" altLang="en-US" sz="3600" u="sng" dirty="0">
                <a:effectLst/>
                <a:latin typeface="Arial" panose="020B0604020202020204" pitchFamily="34" charset="0"/>
                <a:cs typeface="Arial" panose="020B0604020202020204" pitchFamily="34" charset="0"/>
              </a:rPr>
              <a:t>يسوع (الكلمة) </a:t>
            </a:r>
            <a:r>
              <a:rPr lang="ar-JO" altLang="en-US" sz="3600" u="sng" dirty="0">
                <a:solidFill>
                  <a:srgbClr val="FFFF00"/>
                </a:solidFill>
                <a:effectLst/>
                <a:latin typeface="Arial" panose="020B0604020202020204" pitchFamily="34" charset="0"/>
                <a:cs typeface="Arial" panose="020B0604020202020204" pitchFamily="34" charset="0"/>
              </a:rPr>
              <a:t>كان الله </a:t>
            </a:r>
            <a:r>
              <a:rPr lang="ar-JO" altLang="en-US" sz="3600" u="sng" dirty="0">
                <a:effectLst/>
                <a:latin typeface="Arial" panose="020B0604020202020204" pitchFamily="34" charset="0"/>
                <a:cs typeface="Arial" panose="020B0604020202020204" pitchFamily="34" charset="0"/>
              </a:rPr>
              <a:t>(1: 1ت)</a:t>
            </a:r>
            <a:endParaRPr lang="en-US" altLang="en-US" sz="3600" dirty="0">
              <a:effectLst/>
              <a:latin typeface="Arial" panose="020B0604020202020204" pitchFamily="34" charset="0"/>
              <a:cs typeface="Arial" panose="020B0604020202020204" pitchFamily="34" charset="0"/>
            </a:endParaRPr>
          </a:p>
        </p:txBody>
      </p:sp>
      <p:sp>
        <p:nvSpPr>
          <p:cNvPr id="558084" name="Rectangle 4">
            <a:extLst>
              <a:ext uri="{FF2B5EF4-FFF2-40B4-BE49-F238E27FC236}">
                <a16:creationId xmlns:a16="http://schemas.microsoft.com/office/drawing/2014/main" id="{C08DC959-0FD7-48A9-8916-470BC640BD04}"/>
              </a:ext>
            </a:extLst>
          </p:cNvPr>
          <p:cNvSpPr>
            <a:spLocks noGrp="1" noChangeArrowheads="1"/>
          </p:cNvSpPr>
          <p:nvPr>
            <p:ph type="body" idx="1"/>
          </p:nvPr>
        </p:nvSpPr>
        <p:spPr>
          <a:xfrm>
            <a:off x="990600" y="2057400"/>
            <a:ext cx="7467600" cy="4191000"/>
          </a:xfrm>
        </p:spPr>
        <p:txBody>
          <a:bodyPr/>
          <a:lstStyle/>
          <a:p>
            <a:pPr marL="0" indent="0" algn="ctr" rtl="1" eaLnBrk="1" hangingPunct="1">
              <a:buFontTx/>
              <a:buNone/>
            </a:pPr>
            <a:r>
              <a:rPr lang="ar-JO" altLang="en-US" sz="3600" dirty="0">
                <a:effectLst/>
                <a:latin typeface="Arial" panose="020B0604020202020204" pitchFamily="34" charset="0"/>
                <a:cs typeface="Arial" panose="020B0604020202020204" pitchFamily="34" charset="0"/>
              </a:rPr>
              <a:t>فِي الْبَدْءِ كَانَ الْكَلِمَةُ، وَالْكَلِمَةُ كَانَ عِنْدَ اللهِ، </a:t>
            </a:r>
            <a:endParaRPr lang="en-US" altLang="en-US" sz="3600" dirty="0">
              <a:effectLst/>
              <a:latin typeface="Arial" panose="020B0604020202020204" pitchFamily="34" charset="0"/>
              <a:cs typeface="Arial" panose="020B0604020202020204" pitchFamily="34" charset="0"/>
            </a:endParaRPr>
          </a:p>
          <a:p>
            <a:pPr marL="0" indent="0" algn="ctr" rtl="1" eaLnBrk="1" hangingPunct="1">
              <a:buFontTx/>
              <a:buNone/>
            </a:pPr>
            <a:r>
              <a:rPr lang="ar-JO" altLang="en-US" sz="3600" dirty="0">
                <a:solidFill>
                  <a:srgbClr val="FFFF00"/>
                </a:solidFill>
                <a:effectLst/>
                <a:latin typeface="Arial" panose="020B0604020202020204" pitchFamily="34" charset="0"/>
                <a:cs typeface="Arial" panose="020B0604020202020204" pitchFamily="34" charset="0"/>
              </a:rPr>
              <a:t>وَكَانَ الْكَلِمَةُ اللهَ</a:t>
            </a:r>
            <a:endParaRPr lang="en-US" altLang="en-US" sz="3600" dirty="0">
              <a:solidFill>
                <a:srgbClr val="FFFF00"/>
              </a:solidFill>
              <a:effectLst/>
              <a:latin typeface="Arial" panose="020B0604020202020204" pitchFamily="34" charset="0"/>
              <a:cs typeface="Arial" panose="020B0604020202020204" pitchFamily="34" charset="0"/>
            </a:endParaRPr>
          </a:p>
          <a:p>
            <a:pPr marL="0" indent="0" algn="ctr" rtl="1" eaLnBrk="1" hangingPunct="1">
              <a:buFontTx/>
              <a:buNone/>
            </a:pPr>
            <a:r>
              <a:rPr lang="ar-SA" altLang="en-US" sz="3600" dirty="0">
                <a:effectLst/>
                <a:latin typeface="Arial" panose="020B0604020202020204" pitchFamily="34" charset="0"/>
                <a:cs typeface="Arial" panose="020B0604020202020204" pitchFamily="34" charset="0"/>
              </a:rPr>
              <a:t>(</a:t>
            </a:r>
            <a:r>
              <a:rPr lang="ar-JO" altLang="en-US" sz="3600" dirty="0">
                <a:effectLst/>
                <a:latin typeface="Arial" panose="020B0604020202020204" pitchFamily="34" charset="0"/>
                <a:cs typeface="Arial" panose="020B0604020202020204" pitchFamily="34" charset="0"/>
              </a:rPr>
              <a:t>يوحنا 1: 1</a:t>
            </a:r>
            <a:r>
              <a:rPr lang="ar-SA" altLang="en-US" sz="3600" dirty="0">
                <a:effectLst/>
                <a:latin typeface="Arial" panose="020B0604020202020204" pitchFamily="34" charset="0"/>
                <a:cs typeface="Arial" panose="020B0604020202020204" pitchFamily="34" charset="0"/>
              </a:rPr>
              <a:t>)</a:t>
            </a:r>
            <a:endParaRPr lang="en-US" altLang="en-US"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36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2" end="2"/>
                                            </p:txEl>
                                          </p:spTgt>
                                        </p:tgtEl>
                                        <p:attrNameLst>
                                          <p:attrName>style.visibility</p:attrName>
                                        </p:attrNameLst>
                                      </p:cBhvr>
                                      <p:to>
                                        <p:strVal val="visible"/>
                                      </p:to>
                                    </p:set>
                                    <p:animEffect transition="in" filter="fade">
                                      <p:cBhvr>
                                        <p:cTn id="11" dur="500"/>
                                        <p:tgtEl>
                                          <p:spTgt spid="5580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pPr rtl="1"/>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الإنتقال العظيم</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5748052" y="1373436"/>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الَّذِي أَنْقَذَنَا مِنْ سُلْطَانِ الظُّلْمَةِ</a:t>
            </a:r>
            <a:r>
              <a:rPr lang="ar-LB" altLang="en-US" sz="2800" b="1" dirty="0">
                <a:solidFill>
                  <a:srgbClr val="FFFFFF"/>
                </a:solidFill>
                <a:latin typeface="Arial" panose="020B0604020202020204" pitchFamily="34" charset="0"/>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957550" y="1373436"/>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وَنَقَلَنَا إِلَى مَلَكُوتِ ابْنِ مَحَبَّتِهِ،</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499472"/>
            <a:ext cx="3041573" cy="144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baseline="30000" dirty="0">
                <a:solidFill>
                  <a:srgbClr val="FFFFFF"/>
                </a:solidFill>
                <a:latin typeface="Arial" panose="020B0604020202020204" pitchFamily="34" charset="0"/>
                <a:cs typeface="Arial" panose="020B0604020202020204" pitchFamily="34" charset="0"/>
              </a:rPr>
              <a:t>الَّذِي لَنَا فِيهِ الْفِدَاءُ، بِدَمِهِ غُفْرَانُ الْخَطَايَا.</a:t>
            </a:r>
            <a:r>
              <a:rPr lang="en-US" altLang="en-US" sz="3600" b="1" baseline="30000" dirty="0">
                <a:solidFill>
                  <a:srgbClr val="FFFFFF"/>
                </a:solidFill>
                <a:latin typeface="Arial" panose="020B0604020202020204" pitchFamily="34" charset="0"/>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كو</a:t>
            </a:r>
            <a:r>
              <a:rPr kumimoji="0" lang="ar-JO" altLang="en-US" sz="28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1: 13-14</a:t>
            </a:r>
            <a:r>
              <a:rPr kumimoji="0" lang="ar-SA"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78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815248"/>
          </a:xfrm>
          <a:solidFill>
            <a:srgbClr val="000000"/>
          </a:solidFill>
        </p:spPr>
        <p:txBody>
          <a:bodyPr/>
          <a:lstStyle/>
          <a:p>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كيف يجب أن نتوقع </a:t>
            </a:r>
            <a:r>
              <a:rPr lang="ar-JO" altLang="en-US" sz="32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تجاوب</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الناس مع ادعاء المسيح أنه الله الأبدي؟</a:t>
            </a:r>
            <a:endPar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873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ar-JO" sz="6600" dirty="0">
                <a:latin typeface="Arial" panose="020B0604020202020204" pitchFamily="34" charset="0"/>
                <a:ea typeface="+mj-ea"/>
                <a:cs typeface="Arial" panose="020B0604020202020204" pitchFamily="34" charset="0"/>
              </a:rPr>
              <a:t>من يكون هذا؟</a:t>
            </a:r>
            <a:endParaRPr lang="en-US" sz="6600" dirty="0">
              <a:latin typeface="Arial" panose="020B0604020202020204" pitchFamily="34" charset="0"/>
              <a:ea typeface="+mj-ea"/>
              <a:cs typeface="Arial" panose="020B0604020202020204" pitchFamily="34" charset="0"/>
            </a:endParaRP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rtl="1"/>
            <a:r>
              <a:rPr lang="ar-SA"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a:t>
            </a:r>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يوحنا 6-8</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6145213"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الخبز</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6</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الماء</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7</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255587"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النور</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8</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689" y="2271232"/>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cstate="print">
            <a:extLst>
              <a:ext uri="{28A0092B-C50C-407E-A947-70E740481C1C}">
                <a14:useLocalDpi xmlns:a14="http://schemas.microsoft.com/office/drawing/2010/main" val="0"/>
              </a:ext>
            </a:extLst>
          </a:blip>
          <a:srcRect l="30939" r="25937" b="35001"/>
          <a:stretch>
            <a:fillRect/>
          </a:stretch>
        </p:blipFill>
        <p:spPr bwMode="auto">
          <a:xfrm>
            <a:off x="-478465" y="496754"/>
            <a:ext cx="3505200" cy="386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837282"/>
          </a:xfrm>
          <a:solidFill>
            <a:srgbClr val="000000"/>
          </a:solidFill>
        </p:spPr>
        <p:txBody>
          <a:bodyPr/>
          <a:lstStyle/>
          <a:p>
            <a:pPr rtl="1"/>
            <a:r>
              <a:rPr lang="ar-JO" altLang="en-US" sz="3200" dirty="0">
                <a:solidFill>
                  <a:srgbClr val="FFFFFF"/>
                </a:solidFill>
                <a:ea typeface="ＭＳ Ｐゴシック" panose="020B0600070205080204" pitchFamily="34" charset="-128"/>
              </a:rPr>
              <a:t>كيف يجب أن نتوقع </a:t>
            </a:r>
            <a:r>
              <a:rPr lang="ar-JO" altLang="en-US" sz="3200" dirty="0">
                <a:solidFill>
                  <a:srgbClr val="FFFF00"/>
                </a:solidFill>
                <a:ea typeface="ＭＳ Ｐゴシック" panose="020B0600070205080204" pitchFamily="34" charset="-128"/>
              </a:rPr>
              <a:t>تجاوب</a:t>
            </a:r>
            <a:r>
              <a:rPr lang="ar-JO" altLang="en-US" sz="3200" dirty="0">
                <a:solidFill>
                  <a:srgbClr val="FFFFFF"/>
                </a:solidFill>
                <a:ea typeface="ＭＳ Ｐゴシック" panose="020B0600070205080204" pitchFamily="34" charset="-128"/>
              </a:rPr>
              <a:t> الناس مع ادعاء المسيح أنه الله الأبدي؟</a:t>
            </a:r>
            <a:endPar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1" eaLnBrk="0" fontAlgn="base" latinLnBrk="0" hangingPunct="0">
              <a:lnSpc>
                <a:spcPct val="7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استجابات</a:t>
            </a:r>
            <a:endPar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endParaRP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a:t>
            </a:r>
            <a:r>
              <a:rPr lang="ar-JO" altLang="en-US" sz="4400" dirty="0">
                <a:solidFill>
                  <a:srgbClr val="FFFFFF"/>
                </a:solidFill>
                <a:effectLst>
                  <a:outerShdw blurRad="38100" dist="38100" dir="2700000" algn="tl">
                    <a:srgbClr val="808080"/>
                  </a:outerShdw>
                </a:effectLst>
                <a:cs typeface="Arial" panose="020B0604020202020204" pitchFamily="34" charset="0"/>
              </a:rPr>
              <a:t>يوحنا </a:t>
            </a:r>
            <a:r>
              <a:rPr lang="ar-JO" altLang="en-US" sz="4400" dirty="0">
                <a:solidFill>
                  <a:srgbClr val="FFFFFF"/>
                </a:solidFill>
                <a:effectLst/>
                <a:latin typeface="Arial" panose="020B0604020202020204" pitchFamily="34" charset="0"/>
                <a:ea typeface="ＭＳ Ｐゴシック" panose="020B0600070205080204" pitchFamily="34" charset="-128"/>
              </a:rPr>
              <a:t>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36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8.12 Jesus I am the light of the world.jpg">
            <a:extLst>
              <a:ext uri="{FF2B5EF4-FFF2-40B4-BE49-F238E27FC236}">
                <a16:creationId xmlns:a16="http://schemas.microsoft.com/office/drawing/2014/main" id="{BBBA3251-E5D6-48FF-BECC-CE2278F151A6}"/>
              </a:ext>
            </a:extLst>
          </p:cNvPr>
          <p:cNvPicPr>
            <a:picLocks noChangeAspect="1"/>
          </p:cNvPicPr>
          <p:nvPr/>
        </p:nvPicPr>
        <p:blipFill>
          <a:blip r:embed="rId2" cstate="print">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E9278B3B-3849-448F-B6DA-AF951FCB1ED8}"/>
              </a:ext>
            </a:extLst>
          </p:cNvPr>
          <p:cNvSpPr>
            <a:spLocks noGrp="1" noChangeArrowheads="1"/>
          </p:cNvSpPr>
          <p:nvPr>
            <p:ph type="ctrTitle"/>
          </p:nvPr>
        </p:nvSpPr>
        <p:spPr>
          <a:xfrm>
            <a:off x="2667000" y="990600"/>
            <a:ext cx="6477000" cy="2130425"/>
          </a:xfrm>
        </p:spPr>
        <p:txBody>
          <a:bodyPr/>
          <a:lstStyle/>
          <a:p>
            <a:pPr rtl="1" eaLnBrk="1" hangingPunct="1"/>
            <a:r>
              <a:rPr lang="ar-JO" altLang="en-US" dirty="0">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أنا هو نور العالم</a:t>
            </a:r>
            <a:endParaRPr lang="en-US" altLang="en-US" dirty="0">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40E35A6E-5886-4DCD-AAF2-A6CB38564BAA}"/>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charset="2"/>
              <a:buNone/>
              <a:tabLst/>
              <a:defRPr/>
            </a:pPr>
            <a:r>
              <a:rPr kumimoji="0" lang="ar-JO" sz="3600" b="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يوحنا 8: 12</a:t>
            </a:r>
            <a:endParaRPr kumimoji="0" lang="en-US" sz="3600" b="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13103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cstate="print">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rtl="1" eaLnBrk="1" hangingPunct="1"/>
            <a:r>
              <a:rPr lang="ar-LB" sz="4000" dirty="0">
                <a:latin typeface="Arial" panose="020B0604020202020204" pitchFamily="34" charset="0"/>
                <a:cs typeface="Arial" panose="020B0604020202020204" pitchFamily="34" charset="0"/>
              </a:rPr>
              <a:t>هذا </a:t>
            </a:r>
            <a:r>
              <a:rPr lang="ar-JO" sz="4000" dirty="0">
                <a:latin typeface="Arial" panose="020B0604020202020204" pitchFamily="34" charset="0"/>
                <a:cs typeface="Arial" panose="020B0604020202020204" pitchFamily="34" charset="0"/>
              </a:rPr>
              <a:t>الادعاء حصري</a:t>
            </a:r>
            <a:r>
              <a:rPr lang="ar-LB"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 </a:t>
            </a:r>
            <a:r>
              <a:rPr lang="ar-LB" sz="4000" dirty="0">
                <a:latin typeface="Arial" panose="020B0604020202020204" pitchFamily="34" charset="0"/>
                <a:cs typeface="Arial" panose="020B0604020202020204" pitchFamily="34" charset="0"/>
              </a:rPr>
              <a:t>لا يمكن أن يفعله أحد إلّا الله وحده.</a:t>
            </a:r>
            <a:r>
              <a:rPr lang="ar-JO" sz="4000" dirty="0">
                <a:latin typeface="Arial" panose="020B0604020202020204" pitchFamily="34" charset="0"/>
                <a:cs typeface="Arial" panose="020B0604020202020204" pitchFamily="34" charset="0"/>
              </a:rPr>
              <a:t> لاحظ</a:t>
            </a:r>
            <a:r>
              <a:rPr lang="ar-LB" sz="4000" dirty="0" err="1">
                <a:latin typeface="Arial" panose="020B0604020202020204" pitchFamily="34" charset="0"/>
                <a:cs typeface="Arial" panose="020B0604020202020204" pitchFamily="34" charset="0"/>
              </a:rPr>
              <a:t>وا</a:t>
            </a:r>
            <a:r>
              <a:rPr lang="ar-JO" sz="4000" dirty="0">
                <a:latin typeface="Arial" panose="020B0604020202020204" pitchFamily="34" charset="0"/>
                <a:cs typeface="Arial" panose="020B0604020202020204" pitchFamily="34" charset="0"/>
              </a:rPr>
              <a:t> أن يسوع ادع</a:t>
            </a:r>
            <a:r>
              <a:rPr lang="ar-LB"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ى أنه نور العال</a:t>
            </a:r>
            <a:r>
              <a:rPr lang="ar-LB" sz="4000" dirty="0">
                <a:latin typeface="Arial" panose="020B0604020202020204" pitchFamily="34" charset="0"/>
                <a:cs typeface="Arial" panose="020B0604020202020204" pitchFamily="34" charset="0"/>
              </a:rPr>
              <a:t>م </a:t>
            </a:r>
            <a:r>
              <a:rPr lang="ar-JO" sz="4000" dirty="0">
                <a:latin typeface="Arial" panose="020B0604020202020204" pitchFamily="34" charset="0"/>
                <a:cs typeface="Arial" panose="020B0604020202020204" pitchFamily="34" charset="0"/>
              </a:rPr>
              <a:t>وليس نورًا. </a:t>
            </a:r>
            <a:r>
              <a:rPr lang="ar-LB" sz="4000" dirty="0">
                <a:latin typeface="Arial" panose="020B0604020202020204" pitchFamily="34" charset="0"/>
                <a:cs typeface="Arial" panose="020B0604020202020204" pitchFamily="34" charset="0"/>
              </a:rPr>
              <a:t>و</a:t>
            </a:r>
            <a:r>
              <a:rPr lang="ar-JO" sz="4000" dirty="0">
                <a:latin typeface="Arial" panose="020B0604020202020204" pitchFamily="34" charset="0"/>
                <a:cs typeface="Arial" panose="020B0604020202020204" pitchFamily="34" charset="0"/>
              </a:rPr>
              <a:t>على الرغم من أن ال</a:t>
            </a:r>
            <a:r>
              <a:rPr lang="ar-LB" sz="4000" dirty="0">
                <a:latin typeface="Arial" panose="020B0604020202020204" pitchFamily="34" charset="0"/>
                <a:cs typeface="Arial" panose="020B0604020202020204" pitchFamily="34" charset="0"/>
              </a:rPr>
              <a:t>ادعاء هو</a:t>
            </a:r>
            <a:r>
              <a:rPr lang="ar-JO" sz="4000" dirty="0">
                <a:latin typeface="Arial" panose="020B0604020202020204" pitchFamily="34" charset="0"/>
                <a:cs typeface="Arial" panose="020B0604020202020204" pitchFamily="34" charset="0"/>
              </a:rPr>
              <a:t> حصري</a:t>
            </a:r>
            <a:r>
              <a:rPr lang="ar-LB" sz="4000" dirty="0">
                <a:latin typeface="Arial" panose="020B0604020202020204" pitchFamily="34" charset="0"/>
                <a:cs typeface="Arial" panose="020B0604020202020204" pitchFamily="34" charset="0"/>
              </a:rPr>
              <a:t> </a:t>
            </a:r>
            <a:r>
              <a:rPr lang="ar-JO" sz="4000" dirty="0">
                <a:latin typeface="Arial" panose="020B0604020202020204" pitchFamily="34" charset="0"/>
                <a:cs typeface="Arial" panose="020B0604020202020204" pitchFamily="34" charset="0"/>
              </a:rPr>
              <a:t>إلا</a:t>
            </a:r>
            <a:r>
              <a:rPr lang="ar-LB"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 أن</a:t>
            </a:r>
            <a:r>
              <a:rPr lang="ar-LB" sz="4000" dirty="0">
                <a:latin typeface="Arial" panose="020B0604020202020204" pitchFamily="34" charset="0"/>
                <a:cs typeface="Arial" panose="020B0604020202020204" pitchFamily="34" charset="0"/>
              </a:rPr>
              <a:t>ه</a:t>
            </a:r>
            <a:r>
              <a:rPr lang="ar-JO" sz="4000" dirty="0">
                <a:latin typeface="Arial" panose="020B0604020202020204" pitchFamily="34" charset="0"/>
                <a:cs typeface="Arial" panose="020B0604020202020204" pitchFamily="34" charset="0"/>
              </a:rPr>
              <a:t> شامل - أي </a:t>
            </a:r>
            <a:r>
              <a:rPr lang="ar-LB" sz="4000" dirty="0">
                <a:latin typeface="Arial" panose="020B0604020202020204" pitchFamily="34" charset="0"/>
                <a:cs typeface="Arial" panose="020B0604020202020204" pitchFamily="34" charset="0"/>
              </a:rPr>
              <a:t>أن</a:t>
            </a:r>
            <a:r>
              <a:rPr lang="ar-JO" sz="4000" dirty="0">
                <a:latin typeface="Arial" panose="020B0604020202020204" pitchFamily="34" charset="0"/>
                <a:cs typeface="Arial" panose="020B0604020202020204" pitchFamily="34" charset="0"/>
              </a:rPr>
              <a:t> </a:t>
            </a:r>
            <a:r>
              <a:rPr lang="ar-LB" sz="4000" dirty="0">
                <a:latin typeface="Arial" panose="020B0604020202020204" pitchFamily="34" charset="0"/>
                <a:cs typeface="Arial" panose="020B0604020202020204" pitchFamily="34" charset="0"/>
              </a:rPr>
              <a:t>ا</a:t>
            </a:r>
            <a:r>
              <a:rPr lang="ar-JO" sz="4000" dirty="0">
                <a:latin typeface="Arial" panose="020B0604020202020204" pitchFamily="34" charset="0"/>
                <a:cs typeface="Arial" panose="020B0604020202020204" pitchFamily="34" charset="0"/>
              </a:rPr>
              <a:t>لجميع </a:t>
            </a:r>
            <a:r>
              <a:rPr lang="ar-LB" sz="4000" dirty="0">
                <a:latin typeface="Arial" panose="020B0604020202020204" pitchFamily="34" charset="0"/>
                <a:cs typeface="Arial" panose="020B0604020202020204" pitchFamily="34" charset="0"/>
              </a:rPr>
              <a:t>يمكنهم </a:t>
            </a:r>
            <a:r>
              <a:rPr lang="ar-JO" sz="4000" dirty="0">
                <a:latin typeface="Arial" panose="020B0604020202020204" pitchFamily="34" charset="0"/>
                <a:cs typeface="Arial" panose="020B0604020202020204" pitchFamily="34" charset="0"/>
              </a:rPr>
              <a:t>الاستجابة له</a:t>
            </a:r>
            <a:r>
              <a:rPr lang="ar-SA"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a:t>
            </a:r>
            <a:endParaRPr lang="en-US" altLang="en-US" sz="4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تشارلز سويندول، اتب</a:t>
            </a:r>
            <a:r>
              <a:rPr lang="ar-LB"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a:t>
            </a: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اع المسيح</a:t>
            </a:r>
            <a:r>
              <a:rPr lang="ar-LB"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a:t>
            </a: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 رجل الله، 33</a:t>
            </a:r>
            <a:r>
              <a:rPr kumimoji="0" lang="en-US" altLang="en-US" sz="32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cstate="print">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a:xfrm>
            <a:off x="0" y="609600"/>
            <a:ext cx="9144000" cy="1143000"/>
          </a:xfrm>
        </p:spPr>
        <p:txBody>
          <a:bodyPr/>
          <a:lstStyle/>
          <a:p>
            <a:pPr rtl="1"/>
            <a:r>
              <a:rPr lang="ar-JO"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شاهد</a:t>
            </a:r>
            <a:r>
              <a:rPr lang="ar-LB"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a:t>
            </a:r>
            <a:r>
              <a:rPr lang="ar-JO"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ين (تث 17: 6)</a:t>
            </a:r>
            <a:endParaRPr lang="en-US"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endParaRP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على فم شاهد</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ين </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أ</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و ثلاثة شهود ي</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قتل الذي ي</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قتل</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لا ي</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قتل على فم شاهد واحد</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10265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cstate="print">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ar-JO" sz="4400" dirty="0">
                <a:effectLst/>
                <a:latin typeface="Arial" charset="0"/>
              </a:rPr>
              <a:t>يسوع هو          نور الحياة      (12-20)</a:t>
            </a:r>
            <a:endParaRPr lang="en-US" sz="4400" dirty="0">
              <a:effectLst/>
              <a:latin typeface="Arial" charset="0"/>
            </a:endParaRP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2807576"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lang="ar-JO" altLang="en-US" sz="44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النور </a:t>
            </a:r>
            <a:r>
              <a:rPr kumimoji="0" lang="en-US" altLang="en-US" sz="44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a:ln>
                  <a:noFill/>
                </a:ln>
                <a:solidFill>
                  <a:srgbClr val="FFCC99"/>
                </a:solidFill>
                <a:effectLst>
                  <a:outerShdw blurRad="38100" dist="38100" dir="2700000" algn="tl">
                    <a:srgbClr val="FFFFFF"/>
                  </a:outerShdw>
                </a:effectLst>
                <a:uLnTx/>
                <a:uFillTx/>
                <a:latin typeface="Arial" panose="020B0604020202020204" pitchFamily="34" charset="0"/>
                <a:cs typeface="Arial" panose="020B0604020202020204" pitchFamily="34" charset="0"/>
              </a:rPr>
              <a:t>	</a:t>
            </a:r>
          </a:p>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lang="ar-JO" altLang="en-US" sz="44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الحياة </a:t>
            </a:r>
            <a:r>
              <a:rPr kumimoji="0" lang="en-US" altLang="en-US" sz="44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endParaRPr kumimoji="0" lang="en-US" altLang="en-US" sz="4400" b="1" i="0" u="none" strike="noStrike" kern="1200" cap="none" spc="0" normalizeH="0" baseline="0" noProof="0" dirty="0">
              <a:ln>
                <a:noFill/>
              </a:ln>
              <a:solidFill>
                <a:srgbClr val="FF9933"/>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ar-JO"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الظلمة</a:t>
            </a: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ar-JO"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الموت</a:t>
            </a: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724"/>
            <a:chOff x="692445" y="435259"/>
            <a:chExt cx="7537155" cy="5649084"/>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2954883" y="4514861"/>
              <a:ext cx="2851951" cy="156948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العداوة</a:t>
              </a:r>
              <a:endPar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endParaRP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pPr rtl="1"/>
            <a:r>
              <a:rPr lang="ar-JO" altLang="en-US" sz="6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أوبرا وينفري</a:t>
            </a:r>
            <a:endParaRPr lang="en-US" altLang="en-US" sz="6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fontAlgn="base">
              <a:spcBef>
                <a:spcPct val="20000"/>
              </a:spcBef>
              <a:spcAft>
                <a:spcPct val="0"/>
              </a:spcAft>
              <a:buClr>
                <a:srgbClr val="800000"/>
              </a:buClr>
              <a:buSzPct val="60000"/>
              <a:defRPr/>
            </a:pPr>
            <a:r>
              <a:rPr lang="ar-JO" sz="4000" dirty="0">
                <a:latin typeface="Arial" panose="020B0604020202020204" pitchFamily="34" charset="0"/>
                <a:cs typeface="Arial" panose="020B0604020202020204" pitchFamily="34" charset="0"/>
              </a:rPr>
              <a:t>هل </a:t>
            </a:r>
            <a:r>
              <a:rPr lang="ar-LB" sz="4000" dirty="0">
                <a:latin typeface="Arial" panose="020B0604020202020204" pitchFamily="34" charset="0"/>
                <a:cs typeface="Arial" panose="020B0604020202020204" pitchFamily="34" charset="0"/>
              </a:rPr>
              <a:t>الله </a:t>
            </a:r>
            <a:r>
              <a:rPr lang="ar-JO" sz="4000" dirty="0">
                <a:latin typeface="Arial" panose="020B0604020202020204" pitchFamily="34" charset="0"/>
                <a:cs typeface="Arial" panose="020B0604020202020204" pitchFamily="34" charset="0"/>
              </a:rPr>
              <a:t>يهتم بقلبك ... أم يهتم </a:t>
            </a:r>
            <a:r>
              <a:rPr lang="ar-LB" sz="4000" dirty="0">
                <a:latin typeface="Arial" panose="020B0604020202020204" pitchFamily="34" charset="0"/>
                <a:cs typeface="Arial" panose="020B0604020202020204" pitchFamily="34" charset="0"/>
              </a:rPr>
              <a:t>ب</a:t>
            </a:r>
            <a:r>
              <a:rPr lang="ar-JO" sz="4000" dirty="0">
                <a:latin typeface="Arial" panose="020B0604020202020204" pitchFamily="34" charset="0"/>
                <a:cs typeface="Arial" panose="020B0604020202020204" pitchFamily="34" charset="0"/>
              </a:rPr>
              <a:t>أن تسمي ابنه يسوع؟</a:t>
            </a:r>
            <a:endParaRPr kumimoji="0" lang="en-US" alt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a:t>
            </a:r>
            <a:r>
              <a:rPr lang="ar-JO" altLang="en-US" sz="4400" dirty="0">
                <a:solidFill>
                  <a:srgbClr val="FFFFFF"/>
                </a:solidFill>
                <a:effectLst>
                  <a:outerShdw blurRad="38100" dist="38100" dir="2700000" algn="tl">
                    <a:srgbClr val="808080"/>
                  </a:outerShdw>
                </a:effectLst>
                <a:cs typeface="Arial" panose="020B0604020202020204" pitchFamily="34" charset="0"/>
              </a:rPr>
              <a:t>يوحنا </a:t>
            </a:r>
            <a:r>
              <a:rPr lang="ar-JO" altLang="en-US" sz="4400" dirty="0">
                <a:solidFill>
                  <a:srgbClr val="FFFFFF"/>
                </a:solidFill>
                <a:effectLst/>
                <a:latin typeface="Arial" panose="020B0604020202020204" pitchFamily="34" charset="0"/>
                <a:ea typeface="ＭＳ Ｐゴシック" panose="020B0600070205080204" pitchFamily="34" charset="-128"/>
              </a:rPr>
              <a:t>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7486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صراع حول شخصه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8: 21-59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يدعي يسوع أنه 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وإله، ويحاول قادة اليهود قتله بالرجم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بتهمة التجديف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لكن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دون جدوى</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4" cstate="print">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0" y="1512983"/>
            <a:ext cx="9144000" cy="1143000"/>
          </a:xfrm>
        </p:spPr>
        <p:txBody>
          <a:bodyPr/>
          <a:lstStyle/>
          <a:p>
            <a:pPr rtl="1" eaLnBrk="1" hangingPunct="1">
              <a:defRPr/>
            </a:pPr>
            <a:r>
              <a:rPr lang="ar-JO" sz="4400" dirty="0">
                <a:latin typeface="Arial" panose="020B0604020202020204" pitchFamily="34" charset="0"/>
                <a:ea typeface="+mj-ea"/>
                <a:cs typeface="Arial" panose="020B0604020202020204" pitchFamily="34" charset="0"/>
              </a:rPr>
              <a:t>م</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اذا ت</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ع</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ت</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ق</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د ع</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ن ي</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س</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وع؟</a:t>
            </a:r>
            <a:endParaRPr lang="en-US" sz="4400" dirty="0">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0BAFFA16-96B3-F844-0BEE-E172CC5226B1}"/>
              </a:ext>
            </a:extLst>
          </p:cNvPr>
          <p:cNvSpPr/>
          <p:nvPr/>
        </p:nvSpPr>
        <p:spPr>
          <a:xfrm>
            <a:off x="1876098" y="6117021"/>
            <a:ext cx="5849006" cy="74097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ar-SA" sz="5400" dirty="0">
                <a:solidFill>
                  <a:schemeClr val="tx1"/>
                </a:solidFill>
              </a:rPr>
              <a:t>يسوع ليس سعيدا </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rtl="1">
              <a:lnSpc>
                <a:spcPct val="100000"/>
              </a:lnSpc>
            </a:pP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 </a:t>
            </a:r>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يؤمن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كثيرون أن الآب أرسل يسوع </a:t>
            </a:r>
            <a:br>
              <a:rPr lang="ar-LB"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b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من السماء (21-30)</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70214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cstate="print">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rtl="1" eaLnBrk="1" hangingPunct="1">
              <a:defRPr/>
            </a:pPr>
            <a:r>
              <a:rPr lang="ar-JO" sz="8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من أنت؟</a:t>
            </a:r>
            <a:endParaRPr lang="en-US" sz="8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ar-JO"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8: 25</a:t>
            </a:r>
            <a:endParaRPr kumimoji="0" lang="en-US"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152400" y="0"/>
            <a:ext cx="9296400" cy="838200"/>
          </a:xfrm>
        </p:spPr>
        <p:txBody>
          <a:bodyPr/>
          <a:lstStyle/>
          <a:p>
            <a:pPr eaLnBrk="1" hangingPunct="1"/>
            <a:r>
              <a:rPr lang="ar-JO"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هويتي؟ أنا الله (25-30)</a:t>
            </a:r>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0" y="1911350"/>
            <a:ext cx="3383281"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فوق</a:t>
            </a:r>
            <a:endParaRPr kumimoji="0" lang="en-US"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حياة أبدية</a:t>
            </a:r>
            <a:endParaRPr kumimoji="0" lang="en-US" altLang="en-US" sz="4800" b="1" i="0" u="none" strike="noStrike" kern="1200" cap="none" spc="0" normalizeH="0" baseline="0" noProof="0" dirty="0">
              <a:ln>
                <a:noFill/>
              </a:ln>
              <a:solidFill>
                <a:srgbClr val="FF9933"/>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4210280" y="1911350"/>
            <a:ext cx="3383280" cy="4032250"/>
          </a:xfrm>
          <a:prstGeom prst="rect">
            <a:avLst/>
          </a:prstGeom>
          <a:noFill/>
          <a:ln w="9525">
            <a:noFill/>
            <a:miter lim="800000"/>
            <a:headEnd/>
            <a:tailEnd/>
          </a:ln>
        </p:spPr>
        <p:txBody>
          <a:bodyPr lIns="92075" tIns="46037" rIns="92075" bIns="46037"/>
          <a:lstStyle/>
          <a:p>
            <a:pPr marL="342900" indent="-342900" algn="r" defTabSz="914400" fontAlgn="base">
              <a:lnSpc>
                <a:spcPct val="200000"/>
              </a:lnSpc>
              <a:spcBef>
                <a:spcPct val="20000"/>
              </a:spcBef>
              <a:spcAft>
                <a:spcPct val="0"/>
              </a:spcAft>
              <a:buClr>
                <a:srgbClr val="800000"/>
              </a:buClr>
              <a:buSzPct val="60000"/>
            </a:pPr>
            <a:r>
              <a:rPr lang="ar-JO" sz="48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أسفل</a:t>
            </a:r>
            <a:endParaRPr lang="en-US" sz="48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endParaRPr>
          </a:p>
          <a:p>
            <a:pPr marL="342900" indent="-342900" algn="r" defTabSz="914400" fontAlgn="base">
              <a:lnSpc>
                <a:spcPct val="200000"/>
              </a:lnSpc>
              <a:spcBef>
                <a:spcPct val="20000"/>
              </a:spcBef>
              <a:spcAft>
                <a:spcPct val="0"/>
              </a:spcAft>
              <a:buClr>
                <a:srgbClr val="800000"/>
              </a:buClr>
              <a:buSzPct val="60000"/>
            </a:pPr>
            <a:r>
              <a:rPr lang="ar-JO" sz="48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موت بالخطايا</a:t>
            </a:r>
            <a:endParaRPr lang="en-US" sz="48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فَقَالَ لَهُمْ: «أَنْتُمْ مِنْ أَسْفَلُ، أَمَّا أَنَا فَمِنْ فَوْقُ. أَنْتُمْ مِنْ هذَا الْعَالَمِ، أَمَّا أَنَا فَلَسْتُ مِنْ هذَا الْعَالَمِ. فَقُلْتُ لَكُمْ: إِنَّكُمْ تَمُوتُونَ فِي خَطَايَاكُمْ، لأَنَّكُمْ إِنْ لَمْ تُؤْمِنُوا أَنِّي أَنَا هُوَ تَمُوتُونَ فِي خَطَايَاكُمْ». (يوحنا 8: 23-24)</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0" y="0"/>
            <a:ext cx="9144000" cy="1752600"/>
          </a:xfrm>
        </p:spPr>
        <p:txBody>
          <a:bodyPr/>
          <a:lstStyle/>
          <a:p>
            <a:pPr rtl="1"/>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أناس كثيرون هناك وضعوا ثقتهم فيه (30)</a:t>
            </a:r>
            <a:r>
              <a:rPr lang="ar-SA"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a:t>
            </a:r>
            <a:r>
              <a:rPr lang="ar-JO" altLang="en-US" sz="4400" dirty="0">
                <a:solidFill>
                  <a:srgbClr val="FFFFFF"/>
                </a:solidFill>
                <a:effectLst>
                  <a:outerShdw blurRad="38100" dist="38100" dir="2700000" algn="tl">
                    <a:srgbClr val="808080"/>
                  </a:outerShdw>
                </a:effectLst>
                <a:cs typeface="Arial" panose="020B0604020202020204" pitchFamily="34" charset="0"/>
              </a:rPr>
              <a:t>يوحنا </a:t>
            </a:r>
            <a:r>
              <a:rPr lang="ar-JO" altLang="en-US" sz="4400" dirty="0">
                <a:solidFill>
                  <a:srgbClr val="FFFFFF"/>
                </a:solidFill>
                <a:effectLst/>
                <a:latin typeface="Arial" panose="020B0604020202020204" pitchFamily="34" charset="0"/>
                <a:ea typeface="ＭＳ Ｐゴシック" panose="020B0600070205080204" pitchFamily="34" charset="-128"/>
              </a:rPr>
              <a:t>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6983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light cloud jesus world.JPG">
            <a:extLst>
              <a:ext uri="{FF2B5EF4-FFF2-40B4-BE49-F238E27FC236}">
                <a16:creationId xmlns:a16="http://schemas.microsoft.com/office/drawing/2014/main" id="{A51D0A30-010D-465C-BA2B-112B97CCBE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291BB2-2AB4-4C1F-B14C-6B8048DD9282}"/>
              </a:ext>
            </a:extLst>
          </p:cNvPr>
          <p:cNvSpPr>
            <a:spLocks noGrp="1"/>
          </p:cNvSpPr>
          <p:nvPr>
            <p:ph type="title"/>
          </p:nvPr>
        </p:nvSpPr>
        <p:spPr>
          <a:xfrm>
            <a:off x="0" y="1524000"/>
            <a:ext cx="8885208" cy="1752600"/>
          </a:xfrm>
        </p:spPr>
        <p:txBody>
          <a:bodyPr/>
          <a:lstStyle/>
          <a:p>
            <a:pPr marL="685800" indent="-685800" rtl="1"/>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 </a:t>
            </a:r>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يؤمن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الكثيرون أن الآب أرسل يسوع من السماء (</a:t>
            </a:r>
            <a:r>
              <a:rPr lang="ar-JO" altLang="en-US" dirty="0">
                <a:solidFill>
                  <a:srgbClr val="FFFFFF"/>
                </a:solidFill>
                <a:effectLst>
                  <a:outerShdw blurRad="38100" dist="38100" dir="2700000" algn="tl">
                    <a:srgbClr val="808080"/>
                  </a:outerShdw>
                </a:effectLst>
                <a:cs typeface="Arial" panose="020B0604020202020204" pitchFamily="34" charset="0"/>
              </a:rPr>
              <a:t>يوحنا </a:t>
            </a:r>
            <a:r>
              <a:rPr lang="en-US" altLang="en-US" dirty="0">
                <a:solidFill>
                  <a:srgbClr val="FFFFFF"/>
                </a:solidFill>
                <a:effectLst>
                  <a:outerShdw blurRad="38100" dist="38100" dir="2700000" algn="tl">
                    <a:srgbClr val="808080"/>
                  </a:outerShdw>
                </a:effectLst>
                <a:cs typeface="Arial" panose="020B0604020202020204" pitchFamily="34" charset="0"/>
              </a:rPr>
              <a:t> :8</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21-30)</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31227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457200" y="0"/>
            <a:ext cx="8458200" cy="1596962"/>
          </a:xfrm>
        </p:spPr>
        <p:txBody>
          <a:bodyPr/>
          <a:lstStyle/>
          <a:p>
            <a:pPr marL="1069975" indent="-1069975" rtl="1">
              <a:lnSpc>
                <a:spcPct val="100000"/>
              </a:lnSpc>
            </a:pP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3. كل شيء </a:t>
            </a:r>
            <a:r>
              <a:rPr lang="ar-JO" altLang="en-US" u="sng"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معلن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إما من الله أو الشيطان (</a:t>
            </a:r>
            <a:r>
              <a:rPr lang="ar-JO" altLang="en-US" dirty="0">
                <a:solidFill>
                  <a:srgbClr val="FFFFFF"/>
                </a:solidFill>
                <a:effectLst>
                  <a:outerShdw blurRad="38100" dist="38100" dir="2700000" algn="tl">
                    <a:srgbClr val="808080"/>
                  </a:outerShdw>
                </a:effectLst>
                <a:cs typeface="Arial" panose="020B0604020202020204" pitchFamily="34" charset="0"/>
              </a:rPr>
              <a:t>يوحنا </a:t>
            </a:r>
            <a:r>
              <a:rPr lang="en-US" altLang="en-US" dirty="0">
                <a:solidFill>
                  <a:srgbClr val="FFFFFF"/>
                </a:solidFill>
                <a:effectLst>
                  <a:outerShdw blurRad="38100" dist="38100" dir="2700000" algn="tl">
                    <a:srgbClr val="808080"/>
                  </a:outerShdw>
                </a:effectLst>
                <a:cs typeface="Arial" panose="020B0604020202020204" pitchFamily="34" charset="0"/>
              </a:rPr>
              <a:t> :8 </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31-59)</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1026" name="Picture 2" descr="Kingdom of God vs. Kingdom of the Devil - Universal Church of the Kingdom  of God - Universal Church of the Kingdom of God">
            <a:extLst>
              <a:ext uri="{FF2B5EF4-FFF2-40B4-BE49-F238E27FC236}">
                <a16:creationId xmlns:a16="http://schemas.microsoft.com/office/drawing/2014/main" id="{9CB88E4C-1EA7-1D22-E1C9-BA5BB2B3D8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96962"/>
            <a:ext cx="8597900" cy="526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17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0"/>
            <a:ext cx="9144000" cy="1752600"/>
          </a:xfrm>
        </p:spPr>
        <p:txBody>
          <a:bodyPr/>
          <a:lstStyle/>
          <a:p>
            <a:pPr marL="712788" indent="-712788" rtl="1">
              <a:lnSpc>
                <a:spcPct val="100000"/>
              </a:lnSpc>
            </a:pPr>
            <a:r>
              <a:rPr lang="ar-JO" altLang="en-US" sz="4000" dirty="0">
                <a:solidFill>
                  <a:schemeClr val="tx1"/>
                </a:solidFill>
                <a:effectLst/>
                <a:latin typeface="Arial" panose="020B0604020202020204" pitchFamily="34" charset="0"/>
                <a:ea typeface="ＭＳ Ｐゴシック" panose="020B0600070205080204" pitchFamily="34" charset="-128"/>
              </a:rPr>
              <a:t>أ. المؤمنون بيسوع </a:t>
            </a:r>
            <a:r>
              <a:rPr lang="ar-LB" altLang="en-US" sz="4000" dirty="0">
                <a:solidFill>
                  <a:schemeClr val="tx1"/>
                </a:solidFill>
                <a:effectLst/>
                <a:latin typeface="Arial" panose="020B0604020202020204" pitchFamily="34" charset="0"/>
                <a:ea typeface="ＭＳ Ｐゴシック" panose="020B0600070205080204" pitchFamily="34" charset="-128"/>
              </a:rPr>
              <a:t>حرروا</a:t>
            </a:r>
            <a:r>
              <a:rPr lang="ar-JO" altLang="en-US" sz="4000" dirty="0">
                <a:solidFill>
                  <a:schemeClr val="tx1"/>
                </a:solidFill>
                <a:effectLst/>
                <a:latin typeface="Arial" panose="020B0604020202020204" pitchFamily="34" charset="0"/>
                <a:ea typeface="ＭＳ Ｐゴシック" panose="020B0600070205080204" pitchFamily="34" charset="-128"/>
              </a:rPr>
              <a:t> من العبودية ليصيروا </a:t>
            </a:r>
            <a:r>
              <a:rPr lang="ar-LB" altLang="en-US" sz="4000" dirty="0">
                <a:solidFill>
                  <a:schemeClr val="tx1"/>
                </a:solidFill>
                <a:effectLst/>
                <a:latin typeface="Arial" panose="020B0604020202020204" pitchFamily="34" charset="0"/>
                <a:ea typeface="ＭＳ Ｐゴシック" panose="020B0600070205080204" pitchFamily="34" charset="-128"/>
              </a:rPr>
              <a:t>من </a:t>
            </a:r>
            <a:r>
              <a:rPr lang="ar-JO" altLang="en-US" sz="4000" dirty="0">
                <a:solidFill>
                  <a:schemeClr val="tx1"/>
                </a:solidFill>
                <a:effectLst/>
                <a:latin typeface="Arial" panose="020B0604020202020204" pitchFamily="34" charset="0"/>
                <a:ea typeface="ＭＳ Ｐゴシック" panose="020B0600070205080204" pitchFamily="34" charset="-128"/>
              </a:rPr>
              <a:t>نسل إبراهيم الروحي </a:t>
            </a:r>
            <a:r>
              <a:rPr lang="en-US" altLang="en-US" sz="4000" dirty="0">
                <a:solidFill>
                  <a:schemeClr val="tx1"/>
                </a:solidFill>
                <a:effectLst/>
                <a:latin typeface="Arial" panose="020B0604020202020204" pitchFamily="34" charset="0"/>
                <a:ea typeface="ＭＳ Ｐゴシック" panose="020B0600070205080204" pitchFamily="34" charset="-128"/>
              </a:rPr>
              <a:t>)</a:t>
            </a:r>
            <a:r>
              <a:rPr lang="ar-JO" altLang="en-US" sz="4000" dirty="0">
                <a:solidFill>
                  <a:schemeClr val="tx1"/>
                </a:solidFill>
                <a:effectLst>
                  <a:outerShdw blurRad="38100" dist="38100" dir="2700000" algn="tl">
                    <a:srgbClr val="808080"/>
                  </a:outerShdw>
                </a:effectLst>
                <a:cs typeface="Arial" panose="020B0604020202020204" pitchFamily="34" charset="0"/>
              </a:rPr>
              <a:t>يوحنا </a:t>
            </a:r>
            <a:r>
              <a:rPr lang="en-US" altLang="en-US" sz="4000" dirty="0">
                <a:solidFill>
                  <a:schemeClr val="tx1"/>
                </a:solidFill>
                <a:effectLst>
                  <a:outerShdw blurRad="38100" dist="38100" dir="2700000" algn="tl">
                    <a:srgbClr val="808080"/>
                  </a:outerShdw>
                </a:effectLst>
                <a:cs typeface="Arial" panose="020B0604020202020204" pitchFamily="34" charset="0"/>
              </a:rPr>
              <a:t> :8</a:t>
            </a:r>
            <a:r>
              <a:rPr lang="ar-JO" altLang="en-US" sz="4000" dirty="0">
                <a:solidFill>
                  <a:schemeClr val="tx1"/>
                </a:solidFill>
                <a:effectLst/>
                <a:latin typeface="Arial" panose="020B0604020202020204" pitchFamily="34" charset="0"/>
                <a:ea typeface="ＭＳ Ｐゴシック" panose="020B0600070205080204" pitchFamily="34" charset="-128"/>
              </a:rPr>
              <a:t>31-38)</a:t>
            </a:r>
            <a:endParaRPr lang="en-US" altLang="en-US" dirty="0">
              <a:solidFill>
                <a:schemeClr val="tx1"/>
              </a:solidFill>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7272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381000" y="20320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1"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ar-JO"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ابن </a:t>
            </a:r>
            <a:r>
              <a:rPr lang="ar-LB" altLang="en-US" sz="4400" b="1" dirty="0">
                <a:solidFill>
                  <a:srgbClr val="000000"/>
                </a:solidFill>
                <a:latin typeface="Arial" panose="020B0604020202020204" pitchFamily="34" charset="0"/>
              </a:rPr>
              <a:t>لله</a:t>
            </a:r>
            <a:endPar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71100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8197702" cy="1143000"/>
          </a:xfrm>
        </p:spPr>
        <p:txBody>
          <a:bodyPr/>
          <a:lstStyle/>
          <a:p>
            <a:pPr rtl="1"/>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الإيمان</a:t>
            </a:r>
            <a:r>
              <a:rPr lang="ar-JO" altLang="en-US"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في إنجيل يوحنا</a:t>
            </a:r>
            <a:endParaRPr lang="en-US" altLang="en-US"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411126" y="1410671"/>
            <a:ext cx="7212419" cy="5128352"/>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وَبَيْنَمَا هُوَ يَتَكَلَّمُ بِهذَا آمَنَ بِهِ كَثِيرُونَ.  فَقَالَ يَسُوعُ لِلْيَهُودِ الَّذِينَ آمَنُوا بِهِ: «إِنَّكُمْ إِنْ ثَبَتُّمْ فِي كَلاَمِي فَبِالْحَقِيقَةِ تَكُونُونَ تَلاَمِيذِي، وَتَعْرِفُونَ الْحَقَّ، وَالْحَقُّ يُحَرِّرُكُمْ».</a:t>
            </a:r>
            <a:endParaRPr kumimoji="0" lang="ar-LB" alt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4400" b="1" baseline="0" dirty="0">
                <a:solidFill>
                  <a:srgbClr val="FFFFFF"/>
                </a:solidFill>
                <a:latin typeface="Arial" panose="020B0604020202020204" pitchFamily="34" charset="0"/>
                <a:cs typeface="Arial" panose="020B0604020202020204" pitchFamily="34" charset="0"/>
              </a:rPr>
              <a:t>(يوحنا</a:t>
            </a:r>
            <a:r>
              <a:rPr lang="ar-JO" altLang="en-US" sz="4400" b="1" dirty="0">
                <a:solidFill>
                  <a:srgbClr val="FFFFFF"/>
                </a:solidFill>
                <a:latin typeface="Arial" panose="020B0604020202020204" pitchFamily="34" charset="0"/>
                <a:cs typeface="Arial" panose="020B0604020202020204" pitchFamily="34" charset="0"/>
              </a:rPr>
              <a:t> 8: 30-32)</a:t>
            </a:r>
            <a:endParaRPr kumimoji="0" lang="en-US" alt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835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3523A4AE-F3D3-E7DC-BD9C-9FB75D0303E8}"/>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36548428-F4D3-474A-5540-AA7D4C1A0C26}"/>
              </a:ext>
            </a:extLst>
          </p:cNvPr>
          <p:cNvSpPr>
            <a:spLocks noGrp="1" noChangeArrowheads="1"/>
          </p:cNvSpPr>
          <p:nvPr>
            <p:ph type="title"/>
          </p:nvPr>
        </p:nvSpPr>
        <p:spPr>
          <a:xfrm>
            <a:off x="0" y="72009"/>
            <a:ext cx="9144000" cy="1844823"/>
          </a:xfrm>
        </p:spPr>
        <p:txBody>
          <a:bodyPr/>
          <a:lstStyle/>
          <a:p>
            <a:r>
              <a:rPr lang="ar-SA" sz="3600">
                <a:solidFill>
                  <a:schemeClr val="tx1"/>
                </a:solidFill>
                <a:effectLst/>
              </a:rPr>
              <a:t>أَجَابُوهُ: «إِنَّنَا ذُرِّيَّةُ إِبْرَاهِيمَ وَلَمْ نُسْتَعْبَدْ لأَحَدٍ قَطُّ. كَيْفَ تَقُولُ أَنْتَ: إِنَّكُمْ تَصِيرُونَ أَحْرَاراً؟»</a:t>
            </a:r>
            <a:endParaRPr lang="en-US" sz="3600">
              <a:solidFill>
                <a:schemeClr val="tx1"/>
              </a:solidFill>
              <a:effectLst/>
            </a:endParaRPr>
          </a:p>
        </p:txBody>
      </p:sp>
      <p:sp>
        <p:nvSpPr>
          <p:cNvPr id="48132" name="Rectangle 5">
            <a:extLst>
              <a:ext uri="{FF2B5EF4-FFF2-40B4-BE49-F238E27FC236}">
                <a16:creationId xmlns:a16="http://schemas.microsoft.com/office/drawing/2014/main" id="{D06DE202-0427-D7B6-E6C7-F9E0BCB00D73}"/>
              </a:ext>
            </a:extLst>
          </p:cNvPr>
          <p:cNvSpPr>
            <a:spLocks noChangeArrowheads="1"/>
          </p:cNvSpPr>
          <p:nvPr/>
        </p:nvSpPr>
        <p:spPr bwMode="auto">
          <a:xfrm>
            <a:off x="229344" y="6146800"/>
            <a:ext cx="3275856"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rtl="1">
              <a:buNone/>
            </a:pPr>
            <a:r>
              <a:rPr lang="ar-SA" sz="3200" b="1"/>
              <a:t>يوحنا ٨ : ٣٣</a:t>
            </a:r>
          </a:p>
        </p:txBody>
      </p:sp>
    </p:spTree>
    <p:extLst>
      <p:ext uri="{BB962C8B-B14F-4D97-AF65-F5344CB8AC3E}">
        <p14:creationId xmlns:p14="http://schemas.microsoft.com/office/powerpoint/2010/main" val="101038415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13809</TotalTime>
  <Words>34056</Words>
  <Application>Microsoft Macintosh PowerPoint</Application>
  <PresentationFormat>On-screen Show (4:3)</PresentationFormat>
  <Paragraphs>2633</Paragraphs>
  <Slides>271</Slides>
  <Notes>156</Notes>
  <HiddenSlides>0</HiddenSlides>
  <MMClips>1</MMClips>
  <ScaleCrop>false</ScaleCrop>
  <HeadingPairs>
    <vt:vector size="6" baseType="variant">
      <vt:variant>
        <vt:lpstr>Fonts Used</vt:lpstr>
      </vt:variant>
      <vt:variant>
        <vt:i4>26</vt:i4>
      </vt:variant>
      <vt:variant>
        <vt:lpstr>Theme</vt:lpstr>
      </vt:variant>
      <vt:variant>
        <vt:i4>50</vt:i4>
      </vt:variant>
      <vt:variant>
        <vt:lpstr>Slide Titles</vt:lpstr>
      </vt:variant>
      <vt:variant>
        <vt:i4>271</vt:i4>
      </vt:variant>
    </vt:vector>
  </HeadingPairs>
  <TitlesOfParts>
    <vt:vector size="347" baseType="lpstr">
      <vt:lpstr>Alan Den</vt:lpstr>
      <vt:lpstr>Arial,Italic</vt:lpstr>
      <vt:lpstr>ＭＳ Ｐゴシック</vt:lpstr>
      <vt:lpstr>Osaka</vt:lpstr>
      <vt:lpstr>Times</vt:lpstr>
      <vt:lpstr>TimesNewRoman</vt:lpstr>
      <vt:lpstr>TimesNewRoman,Italic</vt:lpstr>
      <vt:lpstr>Arial</vt:lpstr>
      <vt:lpstr>Arial Black</vt:lpstr>
      <vt:lpstr>Arial Narrow</vt:lpstr>
      <vt:lpstr>Avenir Black</vt:lpstr>
      <vt:lpstr>Calibri</vt:lpstr>
      <vt:lpstr>Calibri Light</vt:lpstr>
      <vt:lpstr>Century Gothic</vt:lpstr>
      <vt:lpstr>Comic Sans MS</vt:lpstr>
      <vt:lpstr>Engravers MT</vt:lpstr>
      <vt:lpstr>Helvetica</vt:lpstr>
      <vt:lpstr>Helvetica Neue</vt:lpstr>
      <vt:lpstr>Impact</vt:lpstr>
      <vt:lpstr>Lucida Bright</vt:lpstr>
      <vt:lpstr>Lucida Grande</vt:lpstr>
      <vt:lpstr>Symbol</vt:lpstr>
      <vt:lpstr>Tahoma</vt:lpstr>
      <vt:lpstr>Times New Roman</vt:lpstr>
      <vt:lpstr>Trebuchet MS</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3_Orbit</vt:lpstr>
      <vt:lpstr>1_Default Design</vt:lpstr>
      <vt:lpstr>Generic</vt:lpstr>
      <vt:lpstr>2_Default Design</vt:lpstr>
      <vt:lpstr>3_Default Design</vt:lpstr>
      <vt:lpstr>2_Blank Presentation</vt:lpstr>
      <vt:lpstr>1_Generic</vt:lpstr>
      <vt:lpstr>Beam</vt:lpstr>
      <vt:lpstr>2_Beam</vt:lpstr>
      <vt:lpstr>4_Default Design</vt:lpstr>
      <vt:lpstr>5_Default Design</vt:lpstr>
      <vt:lpstr>4_Beam</vt:lpstr>
      <vt:lpstr>Radial</vt:lpstr>
      <vt:lpstr>Textured</vt:lpstr>
      <vt:lpstr>1_Slit</vt:lpstr>
      <vt:lpstr>Slit</vt:lpstr>
      <vt:lpstr>Stack of books design template</vt:lpstr>
      <vt:lpstr>6_Default Design</vt:lpstr>
      <vt:lpstr>7_Default Design</vt:lpstr>
      <vt:lpstr>2_Office Theme</vt:lpstr>
      <vt:lpstr>17_Blank Presentation</vt:lpstr>
      <vt:lpstr>3_Office Theme</vt:lpstr>
      <vt:lpstr>4_Blank Presentation</vt:lpstr>
      <vt:lpstr>49_Blank Presentation</vt:lpstr>
      <vt:lpstr>1_Soaring</vt:lpstr>
      <vt:lpstr>5_Generic</vt:lpstr>
      <vt:lpstr>1_Ribbons</vt:lpstr>
      <vt:lpstr>Fireball</vt:lpstr>
      <vt:lpstr>2_Slit</vt:lpstr>
      <vt:lpstr>3_Slit</vt:lpstr>
      <vt:lpstr>6_Azure</vt:lpstr>
      <vt:lpstr>Azure</vt:lpstr>
      <vt:lpstr>9_Blank Presentation</vt:lpstr>
      <vt:lpstr>15_Office Theme</vt:lpstr>
      <vt:lpstr>2_Generic</vt:lpstr>
      <vt:lpstr>4_Office Theme</vt:lpstr>
      <vt:lpstr>50_Blank Presentation</vt:lpstr>
      <vt:lpstr>3_Blank Presentation</vt:lpstr>
      <vt:lpstr>24_Blank Presentation</vt:lpstr>
      <vt:lpstr>17_Office Theme</vt:lpstr>
      <vt:lpstr>6_Generic</vt:lpstr>
      <vt:lpstr>PowerPoint Presentation</vt:lpstr>
      <vt:lpstr>ملخص كتاب بنتيكوست</vt:lpstr>
      <vt:lpstr>زيادة الاستقطاب</vt:lpstr>
      <vt:lpstr>فترات عظيمة في حياة المسيح</vt:lpstr>
      <vt:lpstr>PowerPoint Presentation</vt:lpstr>
      <vt:lpstr>PowerPoint Presentation</vt:lpstr>
      <vt:lpstr>آراء              منقسمة</vt:lpstr>
      <vt:lpstr>من يكون هذا؟</vt:lpstr>
      <vt:lpstr>مـاذا تـعـتـقـد عـن يـسـوع؟</vt:lpstr>
      <vt:lpstr>Black</vt:lpstr>
      <vt:lpstr>Touched by an Angel</vt:lpstr>
      <vt:lpstr>والمؤمنون  يعتبرون             أغبياء </vt:lpstr>
      <vt:lpstr>Four Christmases</vt:lpstr>
      <vt:lpstr>(أربعة أعياد ميلاد) القس فيل</vt:lpstr>
      <vt:lpstr>Black</vt:lpstr>
      <vt:lpstr>موضوعنا اليوم</vt:lpstr>
      <vt:lpstr>شخص مثير للجدل في يوحنا 1-6</vt:lpstr>
      <vt:lpstr>موضوعنا اليوم</vt:lpstr>
      <vt:lpstr>1. يتخذ كل فرد قراره الخاص بشأن المسيح  (يوحنا 7: 1-13)</vt:lpstr>
      <vt:lpstr>إخوة يسوع</vt:lpstr>
      <vt:lpstr>الساعة في إنجيل يوحنا</vt:lpstr>
      <vt:lpstr>Black</vt:lpstr>
      <vt:lpstr>على كل واحد منّا أن يقرر من هو المسيح، وأيضاً يمنح هذا الخيار للآخرين</vt:lpstr>
      <vt:lpstr>1. يتخذ كل فرد قراره الخاص بشأن المسيح  (يوحنا 7: 1-13)</vt:lpstr>
      <vt:lpstr>PowerPoint Presentation</vt:lpstr>
      <vt:lpstr>PowerPoint Presentation</vt:lpstr>
      <vt:lpstr>PowerPoint Presentation</vt:lpstr>
      <vt:lpstr>PowerPoint Presentation</vt:lpstr>
      <vt:lpstr>2. يرفض الناس تعاليم المسيح لأنهم يرفضون الله  (يوحنا 7: 14-36) </vt:lpstr>
      <vt:lpstr>Black</vt:lpstr>
      <vt:lpstr>ليس لدي شيء  ضد الله</vt:lpstr>
      <vt:lpstr>1. يتخذ كل فرد قراره الخاص بشأن المسيح  (يوحنا 7: 1-13)</vt:lpstr>
      <vt:lpstr>2. يرفض الناس تعاليم المسيح لأنهم يرفضون الله  (يوحنا 7: 14-36) </vt:lpstr>
      <vt:lpstr>PowerPoint Presentation</vt:lpstr>
      <vt:lpstr>3. ادعاء يسوع بمنح الحياة البدية دائماً يجد استجابات مختلطة (7: 37-52)</vt:lpstr>
      <vt:lpstr>أورشليم</vt:lpstr>
      <vt:lpstr>ماء من الصخرة</vt:lpstr>
      <vt:lpstr>إِنْ عَطِشَ أَحَدٌ فَلْيُقْبِلْ إِلَيَّ وَيَشْرَبْ. مَنْ آمَنَ بِي، كَمَا قَالَ الْكِتَابُ، تَجْرِي مِنْ بَطْنِهِ أَنْهَارُ مَاءٍ حَيٍّ (يوحنا 7: 37-38)</vt:lpstr>
      <vt:lpstr>Black</vt:lpstr>
      <vt:lpstr>Black</vt:lpstr>
      <vt:lpstr>س وج</vt:lpstr>
      <vt:lpstr>س وج</vt:lpstr>
      <vt:lpstr>أي منهم أنت؟</vt:lpstr>
      <vt:lpstr>الفكرة الرئيسية</vt:lpstr>
      <vt:lpstr>Jesus Paid It All</vt:lpstr>
      <vt:lpstr>لماذا لا يؤمنون اليوم؟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كيف يمكننا  أن نظهر  رأفة الله  في عالم يعتقد  أن المسيحية  تديننا فقط؟</vt:lpstr>
      <vt:lpstr>نص يوحنا 7: 53 - 8: 11</vt:lpstr>
      <vt:lpstr>آراء</vt:lpstr>
      <vt:lpstr>PowerPoint Presentation</vt:lpstr>
      <vt:lpstr>لاحظ التتابع</vt:lpstr>
      <vt:lpstr>أين نتجه اليوم....</vt:lpstr>
      <vt:lpstr>ما هي الفكرة؟</vt:lpstr>
      <vt:lpstr>1. أظهر يسوع رأفة الناموس الحقيقي من خلال مسامحة المرأة الزانية (7: 53-8: 11)</vt:lpstr>
      <vt:lpstr>أ. أحضر الفريسيون امرأة زانية إلى يسوع ليحافظوا على قوتهم من خلال إدانة يسوع لنفسه (7: 53-8: 6أ) </vt:lpstr>
      <vt:lpstr> ب. كشف يسوع خطية الفريسيين من خلال اظهار رأفة الناموس الحقيقي في إدانة الخطاة وفداء التائبين (8: 6ب-11)</vt:lpstr>
      <vt:lpstr>2. أظهر رأفة الله من خلال مساعدة الناس على التوبة (الفكرة الرئيسية في يو 7: 53 – 8: 11)</vt:lpstr>
      <vt:lpstr>PowerPoint Presentation</vt:lpstr>
      <vt:lpstr>نور العالم</vt:lpstr>
      <vt:lpstr>هل يستطيع الناس أن يميزوا</vt:lpstr>
      <vt:lpstr>إدوين بول</vt:lpstr>
      <vt:lpstr>يسوع (الكلمة) كان الله (1: 1ت)</vt:lpstr>
      <vt:lpstr>الإنتقال العظيم</vt:lpstr>
      <vt:lpstr>كيف يجب أن نتوقع تجاوب الناس مع ادعاء المسيح أنه الله الأبدي؟</vt:lpstr>
      <vt:lpstr>      يوحنا 6-8</vt:lpstr>
      <vt:lpstr>كيف يجب أن نتوقع تجاوب الناس مع ادعاء المسيح أنه الله الأبدي؟</vt:lpstr>
      <vt:lpstr>1. البعض معادون للمسيح باعتباره طريق الخلاص (يوحنا 8: 12-20)</vt:lpstr>
      <vt:lpstr>أنا هو نور العالم</vt:lpstr>
      <vt:lpstr>هذا الادعاء حصري، لا يمكن أن يفعله أحد إلّا الله وحده. لاحظوا أن يسوع ادعّى أنه نور العالم وليس نورًا. وعلى الرغم من أن الادعاء هو حصري إلاّ أنه شامل - أي أن الجميع يمكنهم الاستجابة له."</vt:lpstr>
      <vt:lpstr>شاهدَين (تث 17: 6)</vt:lpstr>
      <vt:lpstr>يسوع هو          نور الحياة      (12-20)</vt:lpstr>
      <vt:lpstr>أوبرا وينفري</vt:lpstr>
      <vt:lpstr>1. البعض معادون للمسيح باعتباره طريق الخلاص (يوحنا 8: 12-20)</vt:lpstr>
      <vt:lpstr>PowerPoint Presentation</vt:lpstr>
      <vt:lpstr>2. يؤمن كثيرون أن الآب أرسل يسوع  من السماء (21-30)</vt:lpstr>
      <vt:lpstr>من أنت؟</vt:lpstr>
      <vt:lpstr>هويتي؟ أنا الله (25-30)  </vt:lpstr>
      <vt:lpstr>أناس كثيرون هناك وضعوا ثقتهم فيه (30).</vt:lpstr>
      <vt:lpstr>1. البعض معادون للمسيح باعتباره طريق الخلاص (يوحنا 8: 12-20)</vt:lpstr>
      <vt:lpstr>2. يؤمن الكثيرون أن الآب أرسل يسوع من السماء (يوحنا  :821-30)</vt:lpstr>
      <vt:lpstr>3. كل شيء معلن إما من الله أو الشيطان (يوحنا  :8 31-59)</vt:lpstr>
      <vt:lpstr>أ. المؤمنون بيسوع حرروا من العبودية ليصيروا من نسل إبراهيم الروحي )يوحنا  :831-38)</vt:lpstr>
      <vt:lpstr>الإيمان في إنجيل يوحنا</vt:lpstr>
      <vt:lpstr>أَجَابُوهُ: «إِنَّنَا ذُرِّيَّةُ إِبْرَاهِيمَ وَلَمْ نُسْتَعْبَدْ لأَحَدٍ قَطُّ. كَيْفَ تَقُولُ أَنْتَ: إِنَّكُمْ تَصِيرُونَ أَحْرَاراً؟»</vt:lpstr>
      <vt:lpstr>«أجابوه هم». بينما يرى بعضهم أن «هم» تعود إلى الآية 30 (أي إلى الذين آمنوا به)، فإن تصوير المخاطَبين في 8:33–59 يجعل هذا الانطباع غير مرجّح للغاية. يقول يسوع إنهم عبيد للخطية؛ وهم قتلة؛ وليس لكلامه موضع فيهم (ع 37)؛ ويريدون قتله؛ وأبوهم هو الشيطان (ع 44)؛ ولا يستطيعون أن يسمعوا ما يقوله يسوع (ع 43)؛ ولا يؤمنون بالمسيح (ع 45)؛ ولا ينتمون إلى الله (ع 47). وهم بدورهم يقولون إن يسوع به شيطان (ع 48)، والتقطوا حجارة ليرجموه (ع 48).</vt:lpstr>
      <vt:lpstr>«هذا بالكاد يبدو أنه نفس الجماعة المذكورة في الآية 30، الذين، بعد أن سمعوه يتكلم، “آمنوا به” (ع 30). إن Charles Bing مُحقّ حين يقول: “إن التحول المفاجئ في النبرة من الآيتين 30–31 يستأنف هذا النمط، مما يجعل من غير الضروري تحديد المتكلمين؛ فقد كان اليهود يثيرون اعتراضات منذ بداية الحوار (ع 13، 19، 22، 25).”1240 هؤلاء النقاد، بعد أن سمعوا ملاحظة يسوع الجانبية للمسيحيين الجدد، ردّوا بغضب.»</vt:lpstr>
      <vt:lpstr>«ويواصل بينغ قائلاً: “إن اعتراض الآية 33 لا ينسجم إطلاقًا مع ميول المذكورين في الآيات 30–32، كما أن التصريح بأن الذين يعارضون المسيح هم أولاد إبليس (ع 44) لا ينسجم معهم أيضًا.”1241 إن المؤمنين الحقيقيين في الآيتين 31–32 ليسوا قطعًا “أولاد إبليس”. لذلك فمن المحيّر أن يصف Thomas Schreiner وArdel Caneday تفسيرنا بأنه “لافت للنظر” أو “غريب”.1242 فهو ليس “غريبًا” على الإطلاق، بل يقدّم فهمًا منطقيًا جدًا للسياق وللاستخدام العام لعبارة “يؤمن بـ” في بقية إنجيل يوحنا.»</vt:lpstr>
      <vt:lpstr>«في تحليل موسَّع، أظهر John Niemelä أنه في إنجيل يوحنا توجد 353 فعلَ قولٍ تُستخدم لتقديم متكلمين جدد أو لإعادة تقديم متكلمين ذُكروا سابقًا. وقد توصّل إلى أن هناك 78 فعلًا من هذا النوع لا تحتوي على فاعلٍ مُصرَّح به مثل “قال يسوع” أو “أجاب الفريسيون”، إلخ. وفي جميع هذه الحالات الـ78، فإن استخدام مثل هذه الأفعال دون ذكر فاعل بالاسم (“قالوا”، “أجابوا”، إلخ) كان يشير دائمًا إلى إعادة تقديم متكلم كان قد تكلّم سابقًا في السياق.»</vt:lpstr>
      <vt:lpstr>«وهذا يبرهن أن “هم” في الآية 33 لا يمكن أن تشير إلى المؤمنين في الآية 31 الذين لم يتكلموا قط في السياق السابق، بل لا بد أن تشير إلى الفريسيين الذين تكلّموا (انظر الآيات 13، 14، 19، 22، 25، 33).»</vt:lpstr>
      <vt:lpstr>«منذ زمن بعيد جادل Augustine of Hippo بأن “الذين آمنوا به” هم مؤمنون حقيقيون لا زائفون، وأن “هم” في الآية 33 تشير إلى منتقدي المسيح، لا إلى المؤمنين الحقيقيين في الآيتين 31–32.1245 وكما لاحظ J. H. Bernard وA. H. McNeile: “إن الذين قدّموا الجواب التالي لم يكونوا اليهود الذين «آمنوا به» (ع 31)، بل المعترضين من اليهود، الذين ينشغل يسوع معهم بالجدال طوال بقية هذا الأصحاح. ولم يكن ممكنًا أن يتهم «اليهود الذين آمنوا به» بأنهم يسعون إلى قتله (ع 37، 39).”1246»</vt:lpstr>
      <vt:lpstr>يوحنا 8: 34</vt:lpstr>
      <vt:lpstr>رحلة الحياة</vt:lpstr>
      <vt:lpstr>الحرية</vt:lpstr>
      <vt:lpstr>الحرية (يوحنا 8: 34)</vt:lpstr>
      <vt:lpstr>ب. إن هؤلاء الذين يرفضون يسوع يعتبرون أن الشيطان أباً لهم حتى إلى نقطة محاولة قتل المرسل (يوحنا 8: 39-59)</vt:lpstr>
      <vt:lpstr>1. هؤلاء الذين يرفضون يسوع يعتبرون أن الشيطان أباً لهم (يوحنا 8: 39-47)</vt:lpstr>
      <vt:lpstr>أنتم من أب هو إبليس ذاك كان قتالاً للناس من البدء... متى تكلم بالكذب فإنه يتكلم مما له (يوحنا 8: 44).</vt:lpstr>
      <vt:lpstr>2. يرفض البعض الله لدرجة أنهم يحاولون قتل المرسل (يوحنا 8: 48-59)</vt:lpstr>
      <vt:lpstr>قبل أن يكون إبراهيم أنا كائن</vt:lpstr>
      <vt:lpstr>قول المسيح أنا هو ... ادعاءات في إنجيل يوحنا</vt:lpstr>
      <vt:lpstr>قول المسيح أنا هو ... ادعاءات في إنجيل يوحنا</vt:lpstr>
      <vt:lpstr>فرفعوا حجارة ليرجموه</vt:lpstr>
      <vt:lpstr>الفكرة الرئيسية</vt:lpstr>
      <vt:lpstr>من هو يسوع؟</vt:lpstr>
      <vt:lpstr>3 تجاوبات</vt:lpstr>
      <vt:lpstr>سر نحو النور</vt:lpstr>
      <vt:lpstr>د. ل. مودي</vt:lpstr>
      <vt:lpstr>PowerPoint Presentation</vt:lpstr>
      <vt:lpstr>ألا يعلم العميان أنهم عميان؟ يوحنا 9</vt:lpstr>
      <vt:lpstr>العمى الروحي</vt:lpstr>
      <vt:lpstr>الشفاء من العمى الروحي</vt:lpstr>
      <vt:lpstr> ما الذي يجب أن نراه  لمنع العمى الروحي –  فينا وفي الآخرين؟</vt:lpstr>
      <vt:lpstr>      يوحنا 6-8</vt:lpstr>
      <vt:lpstr> ما الذي يجب أن نراه  لمنع العمى الروحي –  فينا وفي الآخرين؟</vt:lpstr>
      <vt:lpstr> 1. جعل يسوع العميان يبصرون</vt:lpstr>
      <vt:lpstr>أ. شفاء يسوع لرجل أعمى أثبت أنه يعطي البصر الروحي أيضاً (9: 1-7)</vt:lpstr>
      <vt:lpstr>1. ولد هذا الرجل أعمى ليُظهر أن الله منح يسوع أن يهب الحياة الأبدية (9: 1-5)</vt:lpstr>
      <vt:lpstr>لماذا هذا العمى؟</vt:lpstr>
      <vt:lpstr>خروج 20: 4-5</vt:lpstr>
      <vt:lpstr>2. أثبت يسوع أنه الطريق للحياة الأبدية من خلال شفاء الرجل بطريقة معجزية (9: 6-7)</vt:lpstr>
      <vt:lpstr>لماذا وضع يسوع الطين على عيني الرجل؟  (9: 6)</vt:lpstr>
      <vt:lpstr> شكل يسوع آدم من التراب  (يو 1: 3؛ تك 2: 7)</vt:lpstr>
      <vt:lpstr>طور الغسيل إيمانه</vt:lpstr>
      <vt:lpstr>الرحلة إلى بركة سلوام</vt:lpstr>
      <vt:lpstr>ب. هل تؤمن أن الله أرسل يسوع ليشفي عماك الشخصي؟</vt:lpstr>
      <vt:lpstr>معجزات إنجيل يوحنا</vt:lpstr>
      <vt:lpstr> 1. يجعل يسوع العميان يبصرون</vt:lpstr>
      <vt:lpstr>2. يغيّر يسوع حياة الناس (9: 8-34).</vt:lpstr>
      <vt:lpstr>بينما رفض الفريسيون بشكل متزايد شهادته وصاروا عميان روحياً  (8-34)</vt:lpstr>
      <vt:lpstr>دليل العمى الروحي</vt:lpstr>
      <vt:lpstr>دليل العمى الروحي</vt:lpstr>
      <vt:lpstr>دليل العمى الروحي</vt:lpstr>
      <vt:lpstr>مُنْذُ الدَّهْرِ لَمْ يُسْمَعْ أَنَّ أَحَدًا فَتَحَ عَيْنَيْ مَوْلُودٍ أَعْمَى. لَوْ لَمْ يَكُنْ هذَا مِنَ اللهِ لَمْ يَقْدِرْ أَنْ يَفْعَلَ شَيْئًا (32-33)</vt:lpstr>
      <vt:lpstr>ب. هل البصر دليل على أن يسوع يمكن أن يساعدك لربح أو خسارة البصر الروحي؟</vt:lpstr>
      <vt:lpstr>التواضع</vt:lpstr>
      <vt:lpstr>هل نشأت الحياة على أنها صدفة؟</vt:lpstr>
      <vt:lpstr> 1. جعل يسوع العميان يبصرون.</vt:lpstr>
      <vt:lpstr>2. يغير يسوع حياة الناس (9: 8-34).</vt:lpstr>
      <vt:lpstr>3. يستحق يسوع العبادة كونه الله (35-41) </vt:lpstr>
      <vt:lpstr>أجوبة متناقضة</vt:lpstr>
      <vt:lpstr>الرجل الأعمى سابقاً اعترف بيسوع أنه الله  (35-38).</vt:lpstr>
      <vt:lpstr>أدان يسوع الفريسيين لرفضه كالله (39-41).</vt:lpstr>
      <vt:lpstr>PowerPoint Presentation</vt:lpstr>
      <vt:lpstr> كيف يجب أن نستجيب  عندما نرى أن يسوع  هو حقًا الله نفسه؟</vt:lpstr>
      <vt:lpstr>؟؟؟؟؟؟؟؟</vt:lpstr>
      <vt:lpstr>الرجل الأعمى يرى!</vt:lpstr>
      <vt:lpstr>الفريسيين عميان!</vt:lpstr>
      <vt:lpstr>الفريسيين عميان!</vt:lpstr>
      <vt:lpstr>الفكرة الرئيسية في يوحنا 9</vt:lpstr>
      <vt:lpstr>هل لديك عمى ألوان؟</vt:lpstr>
      <vt:lpstr>هيلن كيلر (1880-1968)</vt:lpstr>
      <vt:lpstr>على كل من يريد الشفاء من العمى الروحي  أن يؤمن بأن يسوع هو الله</vt:lpstr>
      <vt:lpstr>القصد الأول شفى يسوع الرجل الأعمى</vt:lpstr>
      <vt:lpstr>ألوهية المسيح</vt:lpstr>
      <vt:lpstr>ألوهية المسيح</vt:lpstr>
      <vt:lpstr>ما هو الحق في الأعداد 1-7؟</vt:lpstr>
      <vt:lpstr>القصد الأول شفى يسوع الرجل الأعمى</vt:lpstr>
      <vt:lpstr>من الذي كان أعمى بالحقيقة؟</vt:lpstr>
      <vt:lpstr>خطوات في إيمان الرجل الأعمى</vt:lpstr>
      <vt:lpstr>خطوات في عدم إيمان الفريسيين</vt:lpstr>
      <vt:lpstr>تباينات</vt:lpstr>
      <vt:lpstr>ما الذي سبب العمى؟</vt:lpstr>
      <vt:lpstr>عاش الفريسيون في الظلمة</vt:lpstr>
      <vt:lpstr>لماذا كانوا عمياناً؟</vt:lpstr>
      <vt:lpstr>PowerPoint Presentation</vt:lpstr>
      <vt:lpstr>النتيجة للرجل الأعمى (35-38)</vt:lpstr>
      <vt:lpstr>النتيجة بالنسبة للفريسيين (39-41)</vt:lpstr>
      <vt:lpstr>يوحنا 3: 17-18</vt:lpstr>
      <vt:lpstr>رسالة يوحنا</vt:lpstr>
      <vt:lpstr>تطبيق</vt:lpstr>
      <vt:lpstr>الإنتقال العظيم</vt:lpstr>
      <vt:lpstr>PowerPoint Presentation</vt:lpstr>
      <vt:lpstr>لمن أو ماذا تستمع؟</vt:lpstr>
      <vt:lpstr>كيف ينظر يسوع إلى الخراف؟</vt:lpstr>
      <vt:lpstr>يوحنا 10 : 4 وَمَتَى أَخْرَجَ خِرَافَهُ الْخَاصَّةَ يَذْهَبُ أَمَامَهَا وَالْخِرَافُ تَتْبَعُهُ لأَنَّهَا تَعْرِفُ صَوْتَهُ. </vt:lpstr>
      <vt:lpstr>يوحنا 10 : 7 فَقَالَ لَهُمْ يَسُوعُ أَيْضاً: «الْحَقَّ الْحَقَّ أَقُولُ لَكُمْ: إِنِّي أَنَا بَابُ الْخِرَافِ. </vt:lpstr>
      <vt:lpstr>PowerPoint Presentation</vt:lpstr>
      <vt:lpstr>سي.إس. لويس، المسيحية المجردة، 55-56</vt:lpstr>
      <vt:lpstr>كذاب – مجنون - رب</vt:lpstr>
      <vt:lpstr>PowerPoint Presentation</vt:lpstr>
      <vt:lpstr>PowerPoint Presentation</vt:lpstr>
      <vt:lpstr>السامري الصالح (لوقا 10)</vt:lpstr>
      <vt:lpstr>تفسير أغسطينوس المجازي لمثل السامري الصالح  (لوقا 15)</vt:lpstr>
      <vt:lpstr>رأفة الله</vt:lpstr>
      <vt:lpstr>هل سيثابر كل مسيحي حقيقي بأمانة حتَّى الموت؟</vt:lpstr>
      <vt:lpstr>PowerPoint Presentation</vt:lpstr>
      <vt:lpstr>الحكم المستقبليُّ للملوك الخدَّام</vt:lpstr>
      <vt:lpstr>الميراث اليوم</vt:lpstr>
      <vt:lpstr>الميراث من المسيح</vt:lpstr>
      <vt:lpstr>الميراث في العهد الجديد</vt:lpstr>
      <vt:lpstr>نوعين من الميراث</vt:lpstr>
      <vt:lpstr>PowerPoint Presentation</vt:lpstr>
      <vt:lpstr>PowerPoint Presentation</vt:lpstr>
      <vt:lpstr>PowerPoint Presentation</vt:lpstr>
      <vt:lpstr>الملكوت</vt:lpstr>
      <vt:lpstr>الملكوت</vt:lpstr>
      <vt:lpstr>الملكوت</vt:lpstr>
      <vt:lpstr>الملكوت</vt:lpstr>
      <vt:lpstr>الأكاليل في العهد الجديد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لوقا 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لوقا 12: 35-38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أنطيوخس الرابع أبيفانس</vt:lpstr>
      <vt:lpstr>الثورة        المكابية      المبكرة 167- 164 ق.م</vt:lpstr>
      <vt:lpstr>الحانوكاه (عيد النور) يحيي ذكرى انتصار يهوذا المكابي على السلوقيين  عام 164 قبل الميلاد</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140</cp:revision>
  <dcterms:created xsi:type="dcterms:W3CDTF">2018-02-05T03:13:19Z</dcterms:created>
  <dcterms:modified xsi:type="dcterms:W3CDTF">2026-04-14T17:54:35Z</dcterms:modified>
</cp:coreProperties>
</file>