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theme/theme16.xml" ContentType="application/vnd.openxmlformats-officedocument.theme+xml"/>
  <Override PartName="/ppt/slideLayouts/slideLayout113.xml" ContentType="application/vnd.openxmlformats-officedocument.presentationml.slideLayout+xml"/>
  <Override PartName="/ppt/theme/theme17.xml" ContentType="application/vnd.openxmlformats-officedocument.theme+xml"/>
  <Override PartName="/ppt/slideLayouts/slideLayout114.xml" ContentType="application/vnd.openxmlformats-officedocument.presentationml.slideLayout+xml"/>
  <Override PartName="/ppt/theme/theme1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theme/theme20.xml" ContentType="application/vnd.openxmlformats-officedocument.theme+xml"/>
  <Override PartName="/ppt/slideLayouts/slideLayout128.xml" ContentType="application/vnd.openxmlformats-officedocument.presentationml.slideLayout+xml"/>
  <Override PartName="/ppt/theme/theme21.xml" ContentType="application/vnd.openxmlformats-officedocument.theme+xml"/>
  <Override PartName="/ppt/slideLayouts/slideLayout129.xml" ContentType="application/vnd.openxmlformats-officedocument.presentationml.slideLayout+xml"/>
  <Override PartName="/ppt/theme/theme22.xml" ContentType="application/vnd.openxmlformats-officedocument.theme+xml"/>
  <Override PartName="/ppt/slideLayouts/slideLayout130.xml" ContentType="application/vnd.openxmlformats-officedocument.presentationml.slideLayout+xml"/>
  <Override PartName="/ppt/theme/theme2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5.xml" ContentType="application/vnd.openxmlformats-officedocument.theme+xml"/>
  <Override PartName="/ppt/slideLayouts/slideLayout137.xml" ContentType="application/vnd.openxmlformats-officedocument.presentationml.slideLayout+xml"/>
  <Override PartName="/ppt/theme/theme26.xml" ContentType="application/vnd.openxmlformats-officedocument.theme+xml"/>
  <Override PartName="/ppt/slideLayouts/slideLayout138.xml" ContentType="application/vnd.openxmlformats-officedocument.presentationml.slideLayout+xml"/>
  <Override PartName="/ppt/theme/theme27.xml" ContentType="application/vnd.openxmlformats-officedocument.theme+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theme/theme2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3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35.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6.xml" ContentType="application/vnd.openxmlformats-officedocument.theme+xml"/>
  <Override PartName="/ppt/slideLayouts/slideLayout211.xml" ContentType="application/vnd.openxmlformats-officedocument.presentationml.slideLayout+xml"/>
  <Override PartName="/ppt/theme/theme3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3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3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40.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41.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42.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43.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31" r:id="rId10"/>
    <p:sldMasterId id="2147483743" r:id="rId11"/>
    <p:sldMasterId id="2147483755" r:id="rId12"/>
    <p:sldMasterId id="2147483768" r:id="rId13"/>
    <p:sldMasterId id="2147483782" r:id="rId14"/>
    <p:sldMasterId id="2147483784" r:id="rId15"/>
    <p:sldMasterId id="2147483786" r:id="rId16"/>
    <p:sldMasterId id="2147483788" r:id="rId17"/>
    <p:sldMasterId id="2147483790" r:id="rId18"/>
    <p:sldMasterId id="2147483792" r:id="rId19"/>
    <p:sldMasterId id="2147483805" r:id="rId20"/>
    <p:sldMasterId id="2147483807" r:id="rId21"/>
    <p:sldMasterId id="2147483809" r:id="rId22"/>
    <p:sldMasterId id="2147483813" r:id="rId23"/>
    <p:sldMasterId id="2147483815" r:id="rId24"/>
    <p:sldMasterId id="2147483819" r:id="rId25"/>
    <p:sldMasterId id="2147483823" r:id="rId26"/>
    <p:sldMasterId id="2147483825" r:id="rId27"/>
    <p:sldMasterId id="2147483827" r:id="rId28"/>
    <p:sldMasterId id="2147483829" r:id="rId29"/>
    <p:sldMasterId id="2147483833" r:id="rId30"/>
    <p:sldMasterId id="2147483836" r:id="rId31"/>
    <p:sldMasterId id="2147483848" r:id="rId32"/>
    <p:sldMasterId id="2147483860" r:id="rId33"/>
    <p:sldMasterId id="2147483872" r:id="rId34"/>
    <p:sldMasterId id="2147483884" r:id="rId35"/>
    <p:sldMasterId id="2147483896" r:id="rId36"/>
    <p:sldMasterId id="2147483910" r:id="rId37"/>
    <p:sldMasterId id="2147483912" r:id="rId38"/>
    <p:sldMasterId id="2147483926" r:id="rId39"/>
    <p:sldMasterId id="2147483939" r:id="rId40"/>
    <p:sldMasterId id="2147483952" r:id="rId41"/>
    <p:sldMasterId id="2147483964" r:id="rId42"/>
    <p:sldMasterId id="2147483976" r:id="rId43"/>
    <p:sldMasterId id="2147483989" r:id="rId44"/>
  </p:sldMasterIdLst>
  <p:notesMasterIdLst>
    <p:notesMasterId r:id="rId272"/>
  </p:notesMasterIdLst>
  <p:sldIdLst>
    <p:sldId id="256" r:id="rId45"/>
    <p:sldId id="5338" r:id="rId46"/>
    <p:sldId id="5347" r:id="rId47"/>
    <p:sldId id="5339" r:id="rId48"/>
    <p:sldId id="257" r:id="rId49"/>
    <p:sldId id="271" r:id="rId50"/>
    <p:sldId id="313" r:id="rId51"/>
    <p:sldId id="314" r:id="rId52"/>
    <p:sldId id="315" r:id="rId53"/>
    <p:sldId id="316" r:id="rId54"/>
    <p:sldId id="317" r:id="rId55"/>
    <p:sldId id="318" r:id="rId56"/>
    <p:sldId id="482" r:id="rId57"/>
    <p:sldId id="320" r:id="rId58"/>
    <p:sldId id="321" r:id="rId59"/>
    <p:sldId id="322" r:id="rId60"/>
    <p:sldId id="323" r:id="rId61"/>
    <p:sldId id="324" r:id="rId62"/>
    <p:sldId id="325" r:id="rId63"/>
    <p:sldId id="326" r:id="rId64"/>
    <p:sldId id="327" r:id="rId65"/>
    <p:sldId id="328" r:id="rId66"/>
    <p:sldId id="329" r:id="rId67"/>
    <p:sldId id="5349" r:id="rId68"/>
    <p:sldId id="272" r:id="rId69"/>
    <p:sldId id="273" r:id="rId70"/>
    <p:sldId id="274" r:id="rId71"/>
    <p:sldId id="275" r:id="rId72"/>
    <p:sldId id="331" r:id="rId73"/>
    <p:sldId id="332" r:id="rId74"/>
    <p:sldId id="333" r:id="rId75"/>
    <p:sldId id="5350" r:id="rId76"/>
    <p:sldId id="479" r:id="rId77"/>
    <p:sldId id="276"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258" r:id="rId91"/>
    <p:sldId id="297" r:id="rId92"/>
    <p:sldId id="298" r:id="rId93"/>
    <p:sldId id="299" r:id="rId94"/>
    <p:sldId id="300" r:id="rId95"/>
    <p:sldId id="301" r:id="rId96"/>
    <p:sldId id="302" r:id="rId97"/>
    <p:sldId id="303" r:id="rId98"/>
    <p:sldId id="304" r:id="rId99"/>
    <p:sldId id="305" r:id="rId100"/>
    <p:sldId id="306" r:id="rId101"/>
    <p:sldId id="307" r:id="rId102"/>
    <p:sldId id="308" r:id="rId103"/>
    <p:sldId id="309" r:id="rId104"/>
    <p:sldId id="310" r:id="rId105"/>
    <p:sldId id="286" r:id="rId106"/>
    <p:sldId id="287" r:id="rId107"/>
    <p:sldId id="288" r:id="rId108"/>
    <p:sldId id="289" r:id="rId109"/>
    <p:sldId id="290" r:id="rId110"/>
    <p:sldId id="291" r:id="rId111"/>
    <p:sldId id="292" r:id="rId112"/>
    <p:sldId id="293" r:id="rId113"/>
    <p:sldId id="294" r:id="rId114"/>
    <p:sldId id="295" r:id="rId115"/>
    <p:sldId id="296" r:id="rId116"/>
    <p:sldId id="259" r:id="rId117"/>
    <p:sldId id="348" r:id="rId118"/>
    <p:sldId id="349" r:id="rId119"/>
    <p:sldId id="350" r:id="rId120"/>
    <p:sldId id="351" r:id="rId121"/>
    <p:sldId id="352" r:id="rId122"/>
    <p:sldId id="353" r:id="rId123"/>
    <p:sldId id="354" r:id="rId124"/>
    <p:sldId id="355" r:id="rId125"/>
    <p:sldId id="472" r:id="rId126"/>
    <p:sldId id="357" r:id="rId127"/>
    <p:sldId id="358" r:id="rId128"/>
    <p:sldId id="359" r:id="rId129"/>
    <p:sldId id="360" r:id="rId130"/>
    <p:sldId id="361" r:id="rId131"/>
    <p:sldId id="473" r:id="rId132"/>
    <p:sldId id="260" r:id="rId133"/>
    <p:sldId id="363" r:id="rId134"/>
    <p:sldId id="364" r:id="rId135"/>
    <p:sldId id="365" r:id="rId136"/>
    <p:sldId id="366" r:id="rId137"/>
    <p:sldId id="474" r:id="rId138"/>
    <p:sldId id="368" r:id="rId139"/>
    <p:sldId id="369" r:id="rId140"/>
    <p:sldId id="370" r:id="rId141"/>
    <p:sldId id="371" r:id="rId142"/>
    <p:sldId id="372" r:id="rId143"/>
    <p:sldId id="373" r:id="rId144"/>
    <p:sldId id="374" r:id="rId145"/>
    <p:sldId id="375" r:id="rId146"/>
    <p:sldId id="376" r:id="rId147"/>
    <p:sldId id="377" r:id="rId148"/>
    <p:sldId id="378" r:id="rId149"/>
    <p:sldId id="379" r:id="rId150"/>
    <p:sldId id="380" r:id="rId151"/>
    <p:sldId id="381" r:id="rId152"/>
    <p:sldId id="382" r:id="rId153"/>
    <p:sldId id="383" r:id="rId154"/>
    <p:sldId id="384" r:id="rId155"/>
    <p:sldId id="385" r:id="rId156"/>
    <p:sldId id="386" r:id="rId157"/>
    <p:sldId id="387" r:id="rId158"/>
    <p:sldId id="388" r:id="rId159"/>
    <p:sldId id="261" r:id="rId160"/>
    <p:sldId id="389" r:id="rId161"/>
    <p:sldId id="390" r:id="rId162"/>
    <p:sldId id="391" r:id="rId163"/>
    <p:sldId id="392" r:id="rId164"/>
    <p:sldId id="393" r:id="rId165"/>
    <p:sldId id="394" r:id="rId166"/>
    <p:sldId id="395" r:id="rId167"/>
    <p:sldId id="396" r:id="rId168"/>
    <p:sldId id="397" r:id="rId169"/>
    <p:sldId id="398" r:id="rId170"/>
    <p:sldId id="399" r:id="rId171"/>
    <p:sldId id="400" r:id="rId172"/>
    <p:sldId id="401" r:id="rId173"/>
    <p:sldId id="402" r:id="rId174"/>
    <p:sldId id="403" r:id="rId175"/>
    <p:sldId id="404" r:id="rId176"/>
    <p:sldId id="405" r:id="rId177"/>
    <p:sldId id="480" r:id="rId178"/>
    <p:sldId id="475" r:id="rId179"/>
    <p:sldId id="408" r:id="rId180"/>
    <p:sldId id="409" r:id="rId181"/>
    <p:sldId id="410" r:id="rId182"/>
    <p:sldId id="411" r:id="rId183"/>
    <p:sldId id="412" r:id="rId184"/>
    <p:sldId id="413" r:id="rId185"/>
    <p:sldId id="414" r:id="rId186"/>
    <p:sldId id="476" r:id="rId187"/>
    <p:sldId id="416" r:id="rId188"/>
    <p:sldId id="417" r:id="rId189"/>
    <p:sldId id="418" r:id="rId190"/>
    <p:sldId id="419" r:id="rId191"/>
    <p:sldId id="420" r:id="rId192"/>
    <p:sldId id="421" r:id="rId193"/>
    <p:sldId id="422" r:id="rId194"/>
    <p:sldId id="423" r:id="rId195"/>
    <p:sldId id="424" r:id="rId196"/>
    <p:sldId id="425" r:id="rId197"/>
    <p:sldId id="426" r:id="rId198"/>
    <p:sldId id="427" r:id="rId199"/>
    <p:sldId id="428" r:id="rId200"/>
    <p:sldId id="429" r:id="rId201"/>
    <p:sldId id="430" r:id="rId202"/>
    <p:sldId id="431" r:id="rId203"/>
    <p:sldId id="432" r:id="rId204"/>
    <p:sldId id="433" r:id="rId205"/>
    <p:sldId id="434" r:id="rId206"/>
    <p:sldId id="435" r:id="rId207"/>
    <p:sldId id="436" r:id="rId208"/>
    <p:sldId id="437" r:id="rId209"/>
    <p:sldId id="438" r:id="rId210"/>
    <p:sldId id="439" r:id="rId211"/>
    <p:sldId id="440" r:id="rId212"/>
    <p:sldId id="441" r:id="rId213"/>
    <p:sldId id="442" r:id="rId214"/>
    <p:sldId id="443" r:id="rId215"/>
    <p:sldId id="444" r:id="rId216"/>
    <p:sldId id="445" r:id="rId217"/>
    <p:sldId id="446" r:id="rId218"/>
    <p:sldId id="447" r:id="rId219"/>
    <p:sldId id="448" r:id="rId220"/>
    <p:sldId id="449" r:id="rId221"/>
    <p:sldId id="450" r:id="rId222"/>
    <p:sldId id="451" r:id="rId223"/>
    <p:sldId id="452" r:id="rId224"/>
    <p:sldId id="481" r:id="rId225"/>
    <p:sldId id="262" r:id="rId226"/>
    <p:sldId id="5341" r:id="rId227"/>
    <p:sldId id="5342" r:id="rId228"/>
    <p:sldId id="5345" r:id="rId229"/>
    <p:sldId id="5344" r:id="rId230"/>
    <p:sldId id="5346" r:id="rId231"/>
    <p:sldId id="2410" r:id="rId232"/>
    <p:sldId id="263" r:id="rId233"/>
    <p:sldId id="264" r:id="rId234"/>
    <p:sldId id="454" r:id="rId235"/>
    <p:sldId id="455" r:id="rId236"/>
    <p:sldId id="456" r:id="rId237"/>
    <p:sldId id="265" r:id="rId238"/>
    <p:sldId id="266" r:id="rId239"/>
    <p:sldId id="267" r:id="rId240"/>
    <p:sldId id="457" r:id="rId241"/>
    <p:sldId id="458" r:id="rId242"/>
    <p:sldId id="459" r:id="rId243"/>
    <p:sldId id="460" r:id="rId244"/>
    <p:sldId id="461" r:id="rId245"/>
    <p:sldId id="462" r:id="rId246"/>
    <p:sldId id="463" r:id="rId247"/>
    <p:sldId id="464" r:id="rId248"/>
    <p:sldId id="465" r:id="rId249"/>
    <p:sldId id="466" r:id="rId250"/>
    <p:sldId id="467" r:id="rId251"/>
    <p:sldId id="468" r:id="rId252"/>
    <p:sldId id="469" r:id="rId253"/>
    <p:sldId id="268" r:id="rId254"/>
    <p:sldId id="269" r:id="rId255"/>
    <p:sldId id="277" r:id="rId256"/>
    <p:sldId id="278" r:id="rId257"/>
    <p:sldId id="279" r:id="rId258"/>
    <p:sldId id="470" r:id="rId259"/>
    <p:sldId id="280" r:id="rId260"/>
    <p:sldId id="281" r:id="rId261"/>
    <p:sldId id="282" r:id="rId262"/>
    <p:sldId id="283" r:id="rId263"/>
    <p:sldId id="284" r:id="rId264"/>
    <p:sldId id="285" r:id="rId265"/>
    <p:sldId id="270" r:id="rId266"/>
    <p:sldId id="507" r:id="rId267"/>
    <p:sldId id="5348" r:id="rId268"/>
    <p:sldId id="319" r:id="rId269"/>
    <p:sldId id="311" r:id="rId270"/>
    <p:sldId id="312" r:id="rId2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47"/>
            <p14:sldId id="5339"/>
          </p14:sldIdLst>
        </p14:section>
        <p14:section name="A. Conflict at Feast of Tabernacles" id="{7E406A9E-20D2-4240-B4CA-875C45FC331A}">
          <p14:sldIdLst>
            <p14:sldId id="257"/>
            <p14:sldId id="271"/>
            <p14:sldId id="313"/>
            <p14:sldId id="314"/>
            <p14:sldId id="315"/>
            <p14:sldId id="316"/>
            <p14:sldId id="317"/>
            <p14:sldId id="318"/>
            <p14:sldId id="482"/>
            <p14:sldId id="320"/>
            <p14:sldId id="321"/>
            <p14:sldId id="322"/>
            <p14:sldId id="323"/>
            <p14:sldId id="324"/>
            <p14:sldId id="325"/>
            <p14:sldId id="326"/>
            <p14:sldId id="327"/>
            <p14:sldId id="328"/>
            <p14:sldId id="329"/>
            <p14:sldId id="5349"/>
            <p14:sldId id="272"/>
            <p14:sldId id="273"/>
            <p14:sldId id="274"/>
            <p14:sldId id="275"/>
            <p14:sldId id="331"/>
            <p14:sldId id="332"/>
            <p14:sldId id="333"/>
            <p14:sldId id="5350"/>
            <p14:sldId id="479"/>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351"/>
            <p14:sldId id="352"/>
            <p14:sldId id="353"/>
            <p14:sldId id="354"/>
            <p14:sldId id="355"/>
            <p14:sldId id="472"/>
            <p14:sldId id="357"/>
            <p14:sldId id="358"/>
            <p14:sldId id="359"/>
            <p14:sldId id="360"/>
            <p14:sldId id="361"/>
            <p14:sldId id="473"/>
          </p14:sldIdLst>
        </p14:section>
        <p14:section name="D. Conflict Over His Person" id="{21B44CCC-CA7C-4D99-9B61-ECF1A45B9492}">
          <p14:sldIdLst>
            <p14:sldId id="260"/>
            <p14:sldId id="363"/>
            <p14:sldId id="364"/>
            <p14:sldId id="365"/>
            <p14:sldId id="366"/>
            <p14:sldId id="474"/>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Lst>
        </p14:section>
        <p14:section name="E. Conflict Over the Healing of the Blind Man" id="{6777B8D0-A3D1-4207-9B3C-1A9E44E2DFAA}">
          <p14:sldIdLst>
            <p14:sldId id="261"/>
            <p14:sldId id="389"/>
            <p14:sldId id="390"/>
            <p14:sldId id="391"/>
            <p14:sldId id="392"/>
            <p14:sldId id="393"/>
            <p14:sldId id="394"/>
            <p14:sldId id="395"/>
            <p14:sldId id="396"/>
            <p14:sldId id="397"/>
            <p14:sldId id="398"/>
            <p14:sldId id="399"/>
            <p14:sldId id="400"/>
            <p14:sldId id="401"/>
            <p14:sldId id="402"/>
            <p14:sldId id="403"/>
            <p14:sldId id="404"/>
            <p14:sldId id="405"/>
            <p14:sldId id="480"/>
            <p14:sldId id="475"/>
            <p14:sldId id="408"/>
            <p14:sldId id="409"/>
            <p14:sldId id="410"/>
            <p14:sldId id="411"/>
            <p14:sldId id="412"/>
            <p14:sldId id="413"/>
            <p14:sldId id="414"/>
            <p14:sldId id="476"/>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81"/>
          </p14:sldIdLst>
        </p14:section>
        <p14:section name="F. Conflict Over the Shepherd" id="{E0905D04-C66D-4B7A-9FEA-61C2A3E37AB7}">
          <p14:sldIdLst>
            <p14:sldId id="262"/>
            <p14:sldId id="5341"/>
            <p14:sldId id="5342"/>
            <p14:sldId id="5345"/>
            <p14:sldId id="5344"/>
            <p14:sldId id="5346"/>
            <p14:sldId id="2410"/>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Lst>
        </p14:section>
        <p14:section name="I. An Example of Fellowship" id="{DA300C17-5A7F-42C2-9FCD-A168DF0DF720}">
          <p14:sldIdLst>
            <p14:sldId id="265"/>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57"/>
            <p14:sldId id="458"/>
            <p14:sldId id="459"/>
            <p14:sldId id="460"/>
            <p14:sldId id="461"/>
            <p14:sldId id="462"/>
            <p14:sldId id="463"/>
            <p14:sldId id="464"/>
            <p14:sldId id="465"/>
            <p14:sldId id="466"/>
            <p14:sldId id="467"/>
            <p14:sldId id="468"/>
            <p14:sldId id="469"/>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278"/>
            <p14:sldId id="279"/>
            <p14:sldId id="470"/>
            <p14:sldId id="280"/>
            <p14:sldId id="281"/>
            <p14:sldId id="282"/>
            <p14:sldId id="283"/>
            <p14:sldId id="284"/>
            <p14:sldId id="285"/>
          </p14:sldIdLst>
        </p14:section>
        <p14:section name="N. Conflict at the Feast of Dedication" id="{5995B530-0B72-4CD7-9B3B-A32F6058E1C1}">
          <p14:sldIdLst>
            <p14:sldId id="270"/>
            <p14:sldId id="507"/>
            <p14:sldId id="5348"/>
            <p14:sldId id="319"/>
            <p14:sldId id="311"/>
            <p14:sldId id="3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3E04"/>
    <a:srgbClr val="E4CD68"/>
    <a:srgbClr val="0E297C"/>
    <a:srgbClr val="1D212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78665" autoAdjust="0"/>
  </p:normalViewPr>
  <p:slideViewPr>
    <p:cSldViewPr snapToGrid="0">
      <p:cViewPr varScale="1">
        <p:scale>
          <a:sx n="58" d="100"/>
          <a:sy n="58" d="100"/>
        </p:scale>
        <p:origin x="1388" y="3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63" Type="http://schemas.openxmlformats.org/officeDocument/2006/relationships/slide" Target="slides/slide19.xml"/><Relationship Id="rId159" Type="http://schemas.openxmlformats.org/officeDocument/2006/relationships/slide" Target="slides/slide115.xml"/><Relationship Id="rId170" Type="http://schemas.openxmlformats.org/officeDocument/2006/relationships/slide" Target="slides/slide126.xml"/><Relationship Id="rId226" Type="http://schemas.openxmlformats.org/officeDocument/2006/relationships/slide" Target="slides/slide182.xml"/><Relationship Id="rId268" Type="http://schemas.openxmlformats.org/officeDocument/2006/relationships/slide" Target="slides/slide224.xml"/><Relationship Id="rId32" Type="http://schemas.openxmlformats.org/officeDocument/2006/relationships/slideMaster" Target="slideMasters/slideMaster32.xml"/><Relationship Id="rId74" Type="http://schemas.openxmlformats.org/officeDocument/2006/relationships/slide" Target="slides/slide30.xml"/><Relationship Id="rId128" Type="http://schemas.openxmlformats.org/officeDocument/2006/relationships/slide" Target="slides/slide84.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181" Type="http://schemas.openxmlformats.org/officeDocument/2006/relationships/slide" Target="slides/slide137.xml"/><Relationship Id="rId216" Type="http://schemas.openxmlformats.org/officeDocument/2006/relationships/slide" Target="slides/slide172.xml"/><Relationship Id="rId237" Type="http://schemas.openxmlformats.org/officeDocument/2006/relationships/slide" Target="slides/slide193.xml"/><Relationship Id="rId258" Type="http://schemas.openxmlformats.org/officeDocument/2006/relationships/slide" Target="slides/slide21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slide" Target="slides/slide127.xml"/><Relationship Id="rId192" Type="http://schemas.openxmlformats.org/officeDocument/2006/relationships/slide" Target="slides/slide148.xml"/><Relationship Id="rId206" Type="http://schemas.openxmlformats.org/officeDocument/2006/relationships/slide" Target="slides/slide162.xml"/><Relationship Id="rId227" Type="http://schemas.openxmlformats.org/officeDocument/2006/relationships/slide" Target="slides/slide183.xml"/><Relationship Id="rId248" Type="http://schemas.openxmlformats.org/officeDocument/2006/relationships/slide" Target="slides/slide204.xml"/><Relationship Id="rId269" Type="http://schemas.openxmlformats.org/officeDocument/2006/relationships/slide" Target="slides/slide22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slide" Target="slides/slide117.xml"/><Relationship Id="rId182" Type="http://schemas.openxmlformats.org/officeDocument/2006/relationships/slide" Target="slides/slide138.xml"/><Relationship Id="rId217" Type="http://schemas.openxmlformats.org/officeDocument/2006/relationships/slide" Target="slides/slide173.xml"/><Relationship Id="rId6" Type="http://schemas.openxmlformats.org/officeDocument/2006/relationships/slideMaster" Target="slideMasters/slideMaster6.xml"/><Relationship Id="rId238" Type="http://schemas.openxmlformats.org/officeDocument/2006/relationships/slide" Target="slides/slide194.xml"/><Relationship Id="rId259" Type="http://schemas.openxmlformats.org/officeDocument/2006/relationships/slide" Target="slides/slide215.xml"/><Relationship Id="rId23" Type="http://schemas.openxmlformats.org/officeDocument/2006/relationships/slideMaster" Target="slideMasters/slideMaster23.xml"/><Relationship Id="rId119" Type="http://schemas.openxmlformats.org/officeDocument/2006/relationships/slide" Target="slides/slide75.xml"/><Relationship Id="rId270" Type="http://schemas.openxmlformats.org/officeDocument/2006/relationships/slide" Target="slides/slide226.xml"/><Relationship Id="rId44" Type="http://schemas.openxmlformats.org/officeDocument/2006/relationships/slideMaster" Target="slideMasters/slideMaster44.xml"/><Relationship Id="rId65" Type="http://schemas.openxmlformats.org/officeDocument/2006/relationships/slide" Target="slides/slide21.xml"/><Relationship Id="rId86" Type="http://schemas.openxmlformats.org/officeDocument/2006/relationships/slide" Target="slides/slide42.xml"/><Relationship Id="rId130" Type="http://schemas.openxmlformats.org/officeDocument/2006/relationships/slide" Target="slides/slide86.xml"/><Relationship Id="rId151" Type="http://schemas.openxmlformats.org/officeDocument/2006/relationships/slide" Target="slides/slide107.xml"/><Relationship Id="rId172" Type="http://schemas.openxmlformats.org/officeDocument/2006/relationships/slide" Target="slides/slide128.xml"/><Relationship Id="rId193" Type="http://schemas.openxmlformats.org/officeDocument/2006/relationships/slide" Target="slides/slide149.xml"/><Relationship Id="rId207" Type="http://schemas.openxmlformats.org/officeDocument/2006/relationships/slide" Target="slides/slide163.xml"/><Relationship Id="rId228" Type="http://schemas.openxmlformats.org/officeDocument/2006/relationships/slide" Target="slides/slide184.xml"/><Relationship Id="rId249"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65.xml"/><Relationship Id="rId260" Type="http://schemas.openxmlformats.org/officeDocument/2006/relationships/slide" Target="slides/slide216.xml"/><Relationship Id="rId34" Type="http://schemas.openxmlformats.org/officeDocument/2006/relationships/slideMaster" Target="slideMasters/slideMaster34.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20" Type="http://schemas.openxmlformats.org/officeDocument/2006/relationships/slide" Target="slides/slide76.xml"/><Relationship Id="rId141" Type="http://schemas.openxmlformats.org/officeDocument/2006/relationships/slide" Target="slides/slide97.xml"/><Relationship Id="rId7" Type="http://schemas.openxmlformats.org/officeDocument/2006/relationships/slideMaster" Target="slideMasters/slideMaster7.xml"/><Relationship Id="rId162" Type="http://schemas.openxmlformats.org/officeDocument/2006/relationships/slide" Target="slides/slide118.xml"/><Relationship Id="rId183" Type="http://schemas.openxmlformats.org/officeDocument/2006/relationships/slide" Target="slides/slide139.xml"/><Relationship Id="rId218" Type="http://schemas.openxmlformats.org/officeDocument/2006/relationships/slide" Target="slides/slide174.xml"/><Relationship Id="rId239" Type="http://schemas.openxmlformats.org/officeDocument/2006/relationships/slide" Target="slides/slide195.xml"/><Relationship Id="rId250" Type="http://schemas.openxmlformats.org/officeDocument/2006/relationships/slide" Target="slides/slide206.xml"/><Relationship Id="rId271" Type="http://schemas.openxmlformats.org/officeDocument/2006/relationships/slide" Target="slides/slide227.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208" Type="http://schemas.openxmlformats.org/officeDocument/2006/relationships/slide" Target="slides/slide164.xml"/><Relationship Id="rId229" Type="http://schemas.openxmlformats.org/officeDocument/2006/relationships/slide" Target="slides/slide185.xml"/><Relationship Id="rId240" Type="http://schemas.openxmlformats.org/officeDocument/2006/relationships/slide" Target="slides/slide196.xml"/><Relationship Id="rId261" Type="http://schemas.openxmlformats.org/officeDocument/2006/relationships/slide" Target="slides/slide21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slide" Target="slides/slide186.xml"/><Relationship Id="rId251"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272" Type="http://schemas.openxmlformats.org/officeDocument/2006/relationships/notesMaster" Target="notesMasters/notesMaster1.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262" Type="http://schemas.openxmlformats.org/officeDocument/2006/relationships/slide" Target="slides/slide218.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slide" Target="slides/slide208.xml"/><Relationship Id="rId273" Type="http://schemas.openxmlformats.org/officeDocument/2006/relationships/presProps" Target="presProps.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263" Type="http://schemas.openxmlformats.org/officeDocument/2006/relationships/slide" Target="slides/slide219.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slide" Target="slides/slide209.xml"/><Relationship Id="rId274"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264"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54" Type="http://schemas.openxmlformats.org/officeDocument/2006/relationships/slide" Target="slides/slide210.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275" Type="http://schemas.openxmlformats.org/officeDocument/2006/relationships/theme" Target="theme/theme1.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1.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1.xml"/><Relationship Id="rId276" Type="http://schemas.openxmlformats.org/officeDocument/2006/relationships/tableStyles" Target="tableStyles.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266" Type="http://schemas.openxmlformats.org/officeDocument/2006/relationships/slide" Target="slides/slide222.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256" Type="http://schemas.openxmlformats.org/officeDocument/2006/relationships/slide" Target="slides/slide212.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267" Type="http://schemas.openxmlformats.org/officeDocument/2006/relationships/slide" Target="slides/slide22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 Id="rId257" Type="http://schemas.openxmlformats.org/officeDocument/2006/relationships/slide" Target="slides/slide213.xml"/><Relationship Id="rId42" Type="http://schemas.openxmlformats.org/officeDocument/2006/relationships/slideMaster" Target="slideMasters/slideMaster42.xml"/><Relationship Id="rId84" Type="http://schemas.openxmlformats.org/officeDocument/2006/relationships/slide" Target="slides/slide40.xml"/><Relationship Id="rId138" Type="http://schemas.openxmlformats.org/officeDocument/2006/relationships/slide" Target="slides/slide94.xml"/><Relationship Id="rId191" Type="http://schemas.openxmlformats.org/officeDocument/2006/relationships/slide" Target="slides/slide147.xml"/><Relationship Id="rId205" Type="http://schemas.openxmlformats.org/officeDocument/2006/relationships/slide" Target="slides/slide161.xml"/><Relationship Id="rId247" Type="http://schemas.openxmlformats.org/officeDocument/2006/relationships/slide" Target="slides/slide203.xml"/><Relationship Id="rId107" Type="http://schemas.openxmlformats.org/officeDocument/2006/relationships/slide" Target="slides/slide63.xml"/><Relationship Id="rId11" Type="http://schemas.openxmlformats.org/officeDocument/2006/relationships/slideMaster" Target="slideMasters/slideMaster11.xml"/><Relationship Id="rId53" Type="http://schemas.openxmlformats.org/officeDocument/2006/relationships/slide" Target="slides/slide9.xml"/><Relationship Id="rId149"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pPr/>
              <a:t>24/01/2025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pPr/>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When Jesus added, </a:t>
            </a:r>
            <a:r>
              <a:rPr lang="en-US" altLang="en-US" b="1">
                <a:ea typeface="ＭＳ Ｐゴシック" panose="020B0600070205080204" pitchFamily="34" charset="-128"/>
              </a:rPr>
              <a:t>As the Scripture has said, He did not identify the Old Testament passage(s) He had in mind. But He may have thought of Psalm 78:15-16 and Zechariah 14:8 (cf. Ezek. 47:1-11; Rev. 22:1-2).</a:t>
            </a:r>
          </a:p>
          <a:p>
            <a:endParaRPr lang="en-US" altLang="en-US">
              <a:ea typeface="ＭＳ Ｐゴシック" panose="020B0600070205080204" pitchFamily="34" charset="-128"/>
            </a:endParaRPr>
          </a:p>
          <a:p>
            <a:pPr lvl="1"/>
            <a:r>
              <a:rPr lang="en-US" altLang="en-US">
                <a:ea typeface="ＭＳ Ｐゴシック" panose="020B0600070205080204" pitchFamily="34" charset="-128"/>
              </a:rPr>
              <a:t>John F. Walvoord, Roy B. Zuck and Dallas Theological Seminary., The Bible Knowledge Commentary : An Exposition of the Scriptures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020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505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6187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5127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631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4580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395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882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9943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78908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0927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44001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Wiersbe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a:latin typeface="Arial" panose="020B0604020202020204" pitchFamily="34" charset="0"/>
                <a:ea typeface="ＭＳ Ｐゴシック" panose="020B0600070205080204" pitchFamily="34" charset="-128"/>
              </a:rPr>
              <a:t>. Most scholars seem to agree that the passage is a part of inspired Scripture</a:t>
            </a:r>
            <a:r>
              <a:rPr lang="en-US" altLang="en-US">
                <a:latin typeface="Arial" panose="020B0604020202020204" pitchFamily="34" charset="0"/>
                <a:ea typeface="ＭＳ Ｐゴシック" panose="020B0600070205080204" pitchFamily="34" charset="-128"/>
              </a:rPr>
              <a:t> (“a fragment of authentic Gospel material,” says Dr. F.F. Bruce) regardless of where it is placed. </a:t>
            </a:r>
          </a:p>
          <a:p>
            <a:r>
              <a:rPr lang="en-US" altLang="en-US">
                <a:latin typeface="Arial" panose="020B0604020202020204" pitchFamily="34" charset="0"/>
                <a:ea typeface="ＭＳ Ｐゴシック" panose="020B0600070205080204" pitchFamily="34" charset="-128"/>
              </a:rPr>
              <a:t>“To many of us, the story fits right here</a:t>
            </a:r>
            <a:r>
              <a:rPr lang="en-US" altLang="en-US" b="1">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Warren W. Wiersbe,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1">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Show mercy to the repentant—maybe, but we don’t see her repent!</a:t>
            </a:r>
          </a:p>
          <a:p>
            <a:r>
              <a:rPr lang="en-US" altLang="en-US">
                <a:latin typeface="Arial" panose="020B0604020202020204" pitchFamily="34" charset="0"/>
                <a:ea typeface="ＭＳ Ｐゴシック" panose="020B0600070205080204" pitchFamily="34" charset="-128"/>
              </a:rPr>
              <a:t>Don't let people trap you!</a:t>
            </a:r>
          </a:p>
          <a:p>
            <a:r>
              <a:rPr lang="en-US" altLang="en-US">
                <a:latin typeface="Arial" panose="020B0604020202020204" pitchFamily="34" charset="0"/>
                <a:ea typeface="ＭＳ Ｐゴシック" panose="020B0600070205080204" pitchFamily="34" charset="-128"/>
              </a:rPr>
              <a:t>Be smarter when you commit adultery so you don’t get caught!</a:t>
            </a:r>
          </a:p>
          <a:p>
            <a:r>
              <a:rPr lang="en-US" altLang="en-US">
                <a:latin typeface="Arial" panose="020B0604020202020204" pitchFamily="34" charset="0"/>
                <a:ea typeface="ＭＳ Ｐゴシック" panose="020B0600070205080204" pitchFamily="34" charset="-128"/>
              </a:rPr>
              <a:t>Jesus didn’t really follow the Law?  Hmmm…</a:t>
            </a:r>
          </a:p>
          <a:p>
            <a:r>
              <a:rPr lang="en-US" altLang="en-US">
                <a:latin typeface="Arial" panose="020B0604020202020204" pitchFamily="34" charset="0"/>
                <a:ea typeface="ＭＳ Ｐゴシック" panose="020B0600070205080204" pitchFamily="34" charset="-128"/>
              </a:rPr>
              <a:t>Forgive people before they repent—that's what Jesus does!</a:t>
            </a:r>
          </a:p>
          <a:p>
            <a:r>
              <a:rPr lang="en-US" altLang="en-US">
                <a:latin typeface="Arial" panose="020B0604020202020204" pitchFamily="34" charset="0"/>
                <a:ea typeface="ＭＳ Ｐゴシック" panose="020B0600070205080204" pitchFamily="34" charset="-128"/>
              </a:rPr>
              <a:t>Don’t be too quick to throw stones?</a:t>
            </a:r>
          </a:p>
          <a:p>
            <a:r>
              <a:rPr lang="en-US" altLang="en-US">
                <a:latin typeface="Arial" panose="020B0604020202020204" pitchFamily="34" charset="0"/>
                <a:ea typeface="ＭＳ Ｐゴシック" panose="020B0600070205080204" pitchFamily="34" charset="-128"/>
              </a:rPr>
              <a:t>God isn’t serious about sin after all?</a:t>
            </a:r>
          </a:p>
          <a:p>
            <a:endParaRPr lang="en-US" altLang="en-US">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Jesus—or at least one of the most recent depictions of him by bone specialists who studied first-century skeletons.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8</a:t>
            </a:fld>
            <a:endParaRPr lang="en-GB"/>
          </a:p>
        </p:txBody>
      </p:sp>
    </p:spTree>
    <p:extLst>
      <p:ext uri="{BB962C8B-B14F-4D97-AF65-F5344CB8AC3E}">
        <p14:creationId xmlns:p14="http://schemas.microsoft.com/office/powerpoint/2010/main" val="3574567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He gave legal counsel to a Christian taxi driver who bought a taxi for about $2000, but then the Taliban-associated lenders discovered he was a Christian, so they demanded $12,000 instead!  After Edwin brought the case to the police, the lenders murdered him in his home on September 28, 2010—just three weeks ago 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76</a:t>
            </a:fld>
            <a:endParaRPr lang="en-GB"/>
          </a:p>
        </p:txBody>
      </p:sp>
    </p:spTree>
    <p:extLst>
      <p:ext uri="{BB962C8B-B14F-4D97-AF65-F5344CB8AC3E}">
        <p14:creationId xmlns:p14="http://schemas.microsoft.com/office/powerpoint/2010/main" val="786239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67E8A2A-31CB-49ED-A119-91218AFF93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8F8875-D060-4B75-A3E2-9A1D71D655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BF1DFFC9-EF80-4F79-BBDB-0A3B6474DC74}"/>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8090A666-679B-4C7B-9361-175F63DCF81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extLst>
      <p:ext uri="{BB962C8B-B14F-4D97-AF65-F5344CB8AC3E}">
        <p14:creationId xmlns:p14="http://schemas.microsoft.com/office/powerpoint/2010/main" val="2316842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90</a:t>
            </a:fld>
            <a:endParaRPr lang="en-GB"/>
          </a:p>
        </p:txBody>
      </p:sp>
    </p:spTree>
    <p:extLst>
      <p:ext uri="{BB962C8B-B14F-4D97-AF65-F5344CB8AC3E}">
        <p14:creationId xmlns:p14="http://schemas.microsoft.com/office/powerpoint/2010/main" val="2725198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الحرية</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101</a:t>
            </a:fld>
            <a:endParaRPr lang="en-GB"/>
          </a:p>
        </p:txBody>
      </p:sp>
    </p:spTree>
    <p:extLst>
      <p:ext uri="{BB962C8B-B14F-4D97-AF65-F5344CB8AC3E}">
        <p14:creationId xmlns:p14="http://schemas.microsoft.com/office/powerpoint/2010/main" val="283342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us think Jesus is not very cool—so we make him out to be according to our preferences.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a:t>
            </a:fld>
            <a:endParaRPr lang="en-GB"/>
          </a:p>
        </p:txBody>
      </p:sp>
    </p:spTree>
    <p:extLst>
      <p:ext uri="{BB962C8B-B14F-4D97-AF65-F5344CB8AC3E}">
        <p14:creationId xmlns:p14="http://schemas.microsoft.com/office/powerpoint/2010/main" val="3151749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105</a:t>
            </a:fld>
            <a:endParaRPr lang="en-GB"/>
          </a:p>
        </p:txBody>
      </p:sp>
    </p:spTree>
    <p:extLst>
      <p:ext uri="{BB962C8B-B14F-4D97-AF65-F5344CB8AC3E}">
        <p14:creationId xmlns:p14="http://schemas.microsoft.com/office/powerpoint/2010/main" val="2972389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119</a:t>
            </a:fld>
            <a:endParaRPr lang="en-GB"/>
          </a:p>
        </p:txBody>
      </p:sp>
    </p:spTree>
    <p:extLst>
      <p:ext uri="{BB962C8B-B14F-4D97-AF65-F5344CB8AC3E}">
        <p14:creationId xmlns:p14="http://schemas.microsoft.com/office/powerpoint/2010/main" val="4045497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127</a:t>
            </a:fld>
            <a:endParaRPr lang="en-GB"/>
          </a:p>
        </p:txBody>
      </p:sp>
    </p:spTree>
    <p:extLst>
      <p:ext uri="{BB962C8B-B14F-4D97-AF65-F5344CB8AC3E}">
        <p14:creationId xmlns:p14="http://schemas.microsoft.com/office/powerpoint/2010/main" val="1351962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73290C37-3DED-4A90-9213-20AA8DD8CA43}" type="slidenum">
              <a:rPr lang="en-US" altLang="en-US" sz="1200" smtClean="0">
                <a:solidFill>
                  <a:srgbClr val="000000"/>
                </a:solidFill>
              </a:rPr>
              <a:pPr algn="r" defTabSz="914400" eaLnBrk="1" fontAlgn="base" hangingPunct="1">
                <a:spcBef>
                  <a:spcPct val="0"/>
                </a:spcBef>
                <a:spcAft>
                  <a:spcPct val="0"/>
                </a:spcAft>
                <a:defRPr/>
              </a:pPr>
              <a:t>134</a:t>
            </a:fld>
            <a:endParaRPr lang="en-US" altLang="en-US" sz="1200">
              <a:solidFill>
                <a:srgbClr val="000000"/>
              </a:solidFill>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137</a:t>
            </a:fld>
            <a:endParaRPr lang="en-GB"/>
          </a:p>
        </p:txBody>
      </p:sp>
    </p:spTree>
    <p:extLst>
      <p:ext uri="{BB962C8B-B14F-4D97-AF65-F5344CB8AC3E}">
        <p14:creationId xmlns:p14="http://schemas.microsoft.com/office/powerpoint/2010/main" val="3996651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dirty="0">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cited by Joe White and Nicholas </a:t>
            </a:r>
            <a:r>
              <a:rPr lang="en-US" altLang="en-US" dirty="0" err="1">
                <a:latin typeface="Times New Roman" panose="02020603050405020304" pitchFamily="18" charset="0"/>
                <a:ea typeface="ＭＳ Ｐゴシック" panose="020B0600070205080204" pitchFamily="34" charset="-128"/>
                <a:cs typeface="Arial" panose="020B0604020202020204" pitchFamily="34" charset="0"/>
              </a:rPr>
              <a:t>Comninellis</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_________</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Common Arabic-121</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OS-01-Genesis1-3</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LS-05-Opposition-141</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latin typeface="+mn-lt"/>
                <a:ea typeface="+mn-ea"/>
                <a:cs typeface="+mn-cs"/>
              </a:rPr>
              <a:t>The popular TV series "Touched by an Angel" is filled with spirituality but never mentions Jesus</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11</a:t>
            </a:fld>
            <a:endParaRPr lang="en-GB"/>
          </a:p>
        </p:txBody>
      </p:sp>
    </p:spTree>
    <p:extLst>
      <p:ext uri="{BB962C8B-B14F-4D97-AF65-F5344CB8AC3E}">
        <p14:creationId xmlns:p14="http://schemas.microsoft.com/office/powerpoint/2010/main" val="2818635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159</a:t>
            </a:fld>
            <a:endParaRPr lang="en-GB"/>
          </a:p>
        </p:txBody>
      </p:sp>
    </p:spTree>
    <p:extLst>
      <p:ext uri="{BB962C8B-B14F-4D97-AF65-F5344CB8AC3E}">
        <p14:creationId xmlns:p14="http://schemas.microsoft.com/office/powerpoint/2010/main" val="4081628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a:t>
            </a:r>
            <a:r>
              <a:rPr lang="ar-SA" dirty="0"/>
              <a:t>أربعة أعياد ميلاد</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32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991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Christianity is mocked with the disrespectful appearance of Pastor Phil.</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14</a:t>
            </a:fld>
            <a:endParaRPr lang="en-GB"/>
          </a:p>
        </p:txBody>
      </p:sp>
    </p:spTree>
    <p:extLst>
      <p:ext uri="{BB962C8B-B14F-4D97-AF65-F5344CB8AC3E}">
        <p14:creationId xmlns:p14="http://schemas.microsoft.com/office/powerpoint/2010/main" val="19691926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054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85301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6446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E7CCEC-6E57-804F-AE13-645919665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245167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1/24/2025</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1/24/2025</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1/24/2025</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1/24/2025</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1/24/2025</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1/24/2025</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1/24/2025</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1/24/2025</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1/24/2025</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024B78-E569-4E33-AEB3-18BCE970D9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9C3AD-91CD-490A-A024-7813B4ABBA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D95FF0-30EF-4F34-AD03-58607496704F}"/>
              </a:ext>
            </a:extLst>
          </p:cNvPr>
          <p:cNvSpPr>
            <a:spLocks noGrp="1" noChangeArrowheads="1"/>
          </p:cNvSpPr>
          <p:nvPr>
            <p:ph type="sldNum" sz="quarter" idx="12"/>
          </p:nvPr>
        </p:nvSpPr>
        <p:spPr>
          <a:ln/>
        </p:spPr>
        <p:txBody>
          <a:bodyPr/>
          <a:lstStyle>
            <a:lvl1pPr>
              <a:defRPr/>
            </a:lvl1pPr>
          </a:lstStyle>
          <a:p>
            <a:fld id="{C88C2E96-7D6A-432D-8B74-390790ECAA29}" type="slidenum">
              <a:rPr lang="en-US" altLang="en-US"/>
              <a:pPr/>
              <a:t>‹#›</a:t>
            </a:fld>
            <a:endParaRPr lang="en-US" altLang="en-US"/>
          </a:p>
        </p:txBody>
      </p:sp>
    </p:spTree>
    <p:extLst>
      <p:ext uri="{BB962C8B-B14F-4D97-AF65-F5344CB8AC3E}">
        <p14:creationId xmlns:p14="http://schemas.microsoft.com/office/powerpoint/2010/main" val="14260025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1/24/2025</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1/24/2025</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3938285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1/24/2025</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1/24/2025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1/24/2025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1/24/2025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1/24/2025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1/24/2025</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1/24/2025</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1/24/2025</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1/24/2025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1/24/2025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1/24/2025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1/24/2025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solidFill>
                <a:srgbClr val="FFFFFF"/>
              </a:solidFill>
              <a:latin typeface="Times New Roman"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solidFill>
                  <a:srgbClr val="FFFFFF"/>
                </a:solidFill>
              </a:rPr>
              <a:pPr/>
              <a:t>1/24/2025</a:t>
            </a:fld>
            <a:endParaRPr lang="en-US" altLang="en-US">
              <a:solidFill>
                <a:srgbClr val="FFFFFF"/>
              </a:solidFill>
            </a:endParaRPr>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97800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solidFill>
                  <a:srgbClr val="FFFFFF"/>
                </a:solidFill>
              </a:rPr>
              <a:pPr/>
              <a:t>1/24/2025</a:t>
            </a:fld>
            <a:endParaRPr lang="en-US" altLang="en-US">
              <a:solidFill>
                <a:srgbClr val="FFFFFF"/>
              </a:solidFill>
            </a:endParaRPr>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18257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solidFill>
                  <a:srgbClr val="FFFFFF"/>
                </a:solidFill>
              </a:rPr>
              <a:pPr/>
              <a:t>1/24/2025</a:t>
            </a:fld>
            <a:endParaRPr lang="en-US" altLang="en-US">
              <a:solidFill>
                <a:srgbClr val="FFFFFF"/>
              </a:solidFill>
            </a:endParaRPr>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587519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solidFill>
                  <a:srgbClr val="FFFFFF"/>
                </a:solidFill>
              </a:rPr>
              <a:pPr/>
              <a:t>1/24/2025</a:t>
            </a:fld>
            <a:endParaRPr lang="en-US" altLang="en-US">
              <a:solidFill>
                <a:srgbClr val="FFFFFF"/>
              </a:solidFill>
            </a:endParaRPr>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9510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solidFill>
                  <a:srgbClr val="FFFFFF"/>
                </a:solidFill>
              </a:rPr>
              <a:pPr/>
              <a:t>1/24/2025</a:t>
            </a:fld>
            <a:endParaRPr lang="en-US" altLang="en-US">
              <a:solidFill>
                <a:srgbClr val="FFFFFF"/>
              </a:solidFill>
            </a:endParaRPr>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72159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solidFill>
                  <a:srgbClr val="FFFFFF"/>
                </a:solidFill>
              </a:rPr>
              <a:pPr/>
              <a:t>1/24/2025</a:t>
            </a:fld>
            <a:endParaRPr lang="en-US" altLang="en-US">
              <a:solidFill>
                <a:srgbClr val="FFFFFF"/>
              </a:solidFill>
            </a:endParaRPr>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3189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solidFill>
                  <a:srgbClr val="FFFFFF"/>
                </a:solidFill>
              </a:rPr>
              <a:pPr/>
              <a:t>1/24/2025</a:t>
            </a:fld>
            <a:endParaRPr lang="en-US" altLang="en-US">
              <a:solidFill>
                <a:srgbClr val="FFFFFF"/>
              </a:solidFill>
            </a:endParaRPr>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52313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solidFill>
                  <a:srgbClr val="FFFFFF"/>
                </a:solidFill>
              </a:rPr>
              <a:pPr/>
              <a:t>1/24/2025</a:t>
            </a:fld>
            <a:endParaRPr lang="en-US" altLang="en-US">
              <a:solidFill>
                <a:srgbClr val="FFFFFF"/>
              </a:solidFill>
            </a:endParaRPr>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6558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solidFill>
                  <a:srgbClr val="FFFFFF"/>
                </a:solidFill>
              </a:rPr>
              <a:pPr/>
              <a:t>1/24/2025</a:t>
            </a:fld>
            <a:endParaRPr lang="en-US" altLang="en-US">
              <a:solidFill>
                <a:srgbClr val="FFFFFF"/>
              </a:solidFill>
            </a:endParaRPr>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593615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solidFill>
                  <a:srgbClr val="FFFFFF"/>
                </a:solidFill>
              </a:rPr>
              <a:pPr/>
              <a:t>1/24/2025</a:t>
            </a:fld>
            <a:endParaRPr lang="en-US" altLang="en-US">
              <a:solidFill>
                <a:srgbClr val="FFFFFF"/>
              </a:solidFill>
            </a:endParaRPr>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62760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solidFill>
                  <a:srgbClr val="FFFFFF"/>
                </a:solidFill>
              </a:rPr>
              <a:pPr/>
              <a:t>1/24/2025</a:t>
            </a:fld>
            <a:endParaRPr lang="en-US" altLang="en-US">
              <a:solidFill>
                <a:srgbClr val="FFFFFF"/>
              </a:solidFill>
            </a:endParaRPr>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314665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solidFill>
                  <a:srgbClr val="FFFFFF"/>
                </a:solidFill>
              </a:rPr>
              <a:pPr/>
              <a:t>1/24/2025</a:t>
            </a:fld>
            <a:endParaRPr lang="en-US" altLang="en-US">
              <a:solidFill>
                <a:srgbClr val="FFFFFF"/>
              </a:solidFill>
            </a:endParaRPr>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40856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565125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082866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97864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25947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65397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66314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106297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118950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70281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633031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56867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3595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31176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80214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84784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61041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9033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6787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8978417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92889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69009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955728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72843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54805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82973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b="1" i="0">
                <a:cs typeface="Arial" panose="020B0604020202020204" pitchFamily="34" charset="0"/>
              </a:defRPr>
            </a:lvl1pPr>
          </a:lstStyle>
          <a:p>
            <a:pPr lvl="0"/>
            <a:r>
              <a:rPr lang="en-US" altLang="en-US" noProof="0" dirty="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b="1" i="0">
                <a:cs typeface="Arial" panose="020B0604020202020204" pitchFamily="34" charset="0"/>
              </a:defRPr>
            </a:lvl1pPr>
          </a:lstStyle>
          <a:p>
            <a:pPr lvl="0"/>
            <a:r>
              <a:rPr lang="en-US" altLang="en-US" noProof="0" dirty="0"/>
              <a:t>Click to edit Master title style</a:t>
            </a:r>
          </a:p>
        </p:txBody>
      </p:sp>
    </p:spTree>
    <p:extLst>
      <p:ext uri="{BB962C8B-B14F-4D97-AF65-F5344CB8AC3E}">
        <p14:creationId xmlns:p14="http://schemas.microsoft.com/office/powerpoint/2010/main" val="149255439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2957710758"/>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2927416835"/>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23788082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3128627083"/>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26264075"/>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699319350"/>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491203204"/>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56490564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620697300"/>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17980862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13893734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7643120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7514153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21045973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28426197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039005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2523348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2526322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960213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424067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0193793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6027651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18193711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3181454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2690112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12954272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159716063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12891663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388149009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3230100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9589691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219375425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10445827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8361395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21987951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10501600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19697775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7384350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1667774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3710030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20921134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241553397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40952758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6044269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20302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2464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4432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1585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92165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70706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35064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556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18055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540456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14848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50144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1/24/2025</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1/24/2025</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1/24/2025</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13.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9.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image" Target="../media/image3.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2.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27.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128.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30.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image" Target="../media/image3.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6.xml"/><Relationship Id="rId1" Type="http://schemas.openxmlformats.org/officeDocument/2006/relationships/slideLayout" Target="../slideLayouts/slideLayout1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3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3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9.xml"/><Relationship Id="rId1" Type="http://schemas.openxmlformats.org/officeDocument/2006/relationships/slideLayout" Target="../slideLayouts/slideLayout1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142.xml"/><Relationship Id="rId1" Type="http://schemas.openxmlformats.org/officeDocument/2006/relationships/slideLayout" Target="../slideLayouts/slideLayout14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3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3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3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34.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35.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21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39.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40.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41.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42.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4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44.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24/01/2025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83321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1/24/2025</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01B435-6CB0-4A70-A519-9F51D1E33BE1}"/>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0F9D574F-C862-4211-8662-7D358ED390A4}"/>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069DDA7-921D-433F-9858-0F7FFF77D8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E54E62AB-D43B-4036-AB15-EB5A754E17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00FAE0D7-B68E-42FA-9995-6F99628393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BD11EA03-DEDB-470E-958A-280E3CEF5DE8}" type="slidenum">
              <a:rPr lang="en-US" altLang="en-US"/>
              <a:pPr/>
              <a:t>‹#›</a:t>
            </a:fld>
            <a:endParaRPr lang="en-US" altLang="en-US"/>
          </a:p>
        </p:txBody>
      </p:sp>
    </p:spTree>
    <p:extLst>
      <p:ext uri="{BB962C8B-B14F-4D97-AF65-F5344CB8AC3E}">
        <p14:creationId xmlns:p14="http://schemas.microsoft.com/office/powerpoint/2010/main" val="3764052236"/>
      </p:ext>
    </p:extLst>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1/24/2025</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1/24/2025</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4276889586"/>
      </p:ext>
    </p:extLst>
  </p:cSld>
  <p:clrMap bg1="dk2" tx1="lt1" bg2="dk1" tx2="lt2" accent1="accent1" accent2="accent2" accent3="accent3" accent4="accent4" accent5="accent5" accent6="accent6" hlink="hlink" folHlink="folHlink"/>
  <p:sldLayoutIdLst>
    <p:sldLayoutId id="214748379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24/01/2025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1/24/2025</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a:solidFill>
                  <a:srgbClr val="FFFFFF"/>
                </a:solidFill>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91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solidFill>
                  <a:srgbClr val="FFFFFF"/>
                </a:solidFill>
              </a:rPr>
              <a:pPr/>
              <a:t>1/24/2025</a:t>
            </a:fld>
            <a:endParaRPr lang="en-US" altLang="en-US">
              <a:solidFill>
                <a:srgbClr val="FFFFFF"/>
              </a:solidFill>
            </a:endParaRPr>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solidFill>
                <a:srgbClr val="FFFFFF"/>
              </a:solidFill>
            </a:endParaRPr>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16347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873895106"/>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147130999"/>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fade/>
  </p:transition>
  <p:txStyles>
    <p:titleStyle>
      <a:lvl1pPr algn="ctr"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tx1"/>
        </a:buClr>
        <a:buChar char="–"/>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hlink"/>
        </a:buClr>
        <a:buFont typeface="Wingdings" pitchFamily="2" charset="2"/>
        <a:buChar char="§"/>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Font typeface="Wingdings" pitchFamily="2" charset="2"/>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22432216"/>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642217"/>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941649"/>
      </p:ext>
    </p:extLst>
  </p:cSld>
  <p:clrMap bg1="dk2" tx1="lt1" bg2="dk1"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13.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1.xml"/><Relationship Id="rId1" Type="http://schemas.openxmlformats.org/officeDocument/2006/relationships/slideLayout" Target="../slideLayouts/slideLayout1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08.xml"/></Relationships>
</file>

<file path=ppt/slides/_rels/slide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2.xml"/><Relationship Id="rId1" Type="http://schemas.openxmlformats.org/officeDocument/2006/relationships/slideLayout" Target="../slideLayouts/slideLayout126.xml"/><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126.xml"/><Relationship Id="rId5" Type="http://schemas.openxmlformats.org/officeDocument/2006/relationships/image" Target="../media/image113.jpeg"/><Relationship Id="rId4" Type="http://schemas.openxmlformats.org/officeDocument/2006/relationships/image" Target="../media/image1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6.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7.xml"/><Relationship Id="rId4" Type="http://schemas.openxmlformats.org/officeDocument/2006/relationships/image" Target="../media/image78.jpeg"/></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8.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4.xml"/><Relationship Id="rId1" Type="http://schemas.openxmlformats.org/officeDocument/2006/relationships/slideLayout" Target="../slideLayouts/slideLayout12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9.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5.xml"/><Relationship Id="rId1" Type="http://schemas.openxmlformats.org/officeDocument/2006/relationships/slideLayout" Target="../slideLayouts/slideLayout211.xml"/><Relationship Id="rId4" Type="http://schemas.openxmlformats.org/officeDocument/2006/relationships/image" Target="../media/image126.jpeg"/></Relationships>
</file>

<file path=ppt/slides/_rels/slide1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6.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6.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6.xml"/><Relationship Id="rId1" Type="http://schemas.openxmlformats.org/officeDocument/2006/relationships/slideLayout" Target="../slideLayouts/slideLayout126.xml"/><Relationship Id="rId4" Type="http://schemas.openxmlformats.org/officeDocument/2006/relationships/image" Target="../media/image129.jpeg"/></Relationships>
</file>

<file path=ppt/slides/_rels/slide1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7.xml"/><Relationship Id="rId1" Type="http://schemas.openxmlformats.org/officeDocument/2006/relationships/slideLayout" Target="../slideLayouts/slideLayout12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6.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8.xml"/><Relationship Id="rId1" Type="http://schemas.openxmlformats.org/officeDocument/2006/relationships/slideLayout" Target="../slideLayouts/slideLayout198.xml"/></Relationships>
</file>

<file path=ppt/slides/_rels/slide1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9.xml"/><Relationship Id="rId1" Type="http://schemas.openxmlformats.org/officeDocument/2006/relationships/slideLayout" Target="../slideLayouts/slideLayout130.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8.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6.xml"/></Relationships>
</file>

<file path=ppt/slides/_rels/slide14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2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6.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6.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6.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6.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6.xml"/></Relationships>
</file>

<file path=ppt/slides/_rels/slide1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2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0.xml"/><Relationship Id="rId1" Type="http://schemas.openxmlformats.org/officeDocument/2006/relationships/slideLayout" Target="../slideLayouts/slideLayout126.xml"/><Relationship Id="rId4" Type="http://schemas.openxmlformats.org/officeDocument/2006/relationships/image" Target="../media/image151.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2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6.xml"/><Relationship Id="rId1" Type="http://schemas.openxmlformats.org/officeDocument/2006/relationships/slideLayout" Target="../slideLayouts/slideLayout134.xml"/><Relationship Id="rId4" Type="http://schemas.openxmlformats.org/officeDocument/2006/relationships/image" Target="../media/image154.png"/></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35.xml"/><Relationship Id="rId4" Type="http://schemas.openxmlformats.org/officeDocument/2006/relationships/image" Target="../media/image1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8.xml"/><Relationship Id="rId1" Type="http://schemas.openxmlformats.org/officeDocument/2006/relationships/slideLayout" Target="../slideLayouts/slideLayout136.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9.xml"/><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23.xml"/></Relationships>
</file>

<file path=ppt/slides/_rels/slide1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50.xml"/></Relationships>
</file>

<file path=ppt/slides/_rels/slide18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50.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5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4.xml"/></Relationships>
</file>

<file path=ppt/slides/_rels/slide19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54.xml"/></Relationships>
</file>

<file path=ppt/slides/_rels/slide1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65.jpeg"/><Relationship Id="rId1" Type="http://schemas.openxmlformats.org/officeDocument/2006/relationships/slideLayout" Target="../slideLayouts/slideLayout165.xml"/><Relationship Id="rId4" Type="http://schemas.openxmlformats.org/officeDocument/2006/relationships/image" Target="../media/image166.jpeg"/></Relationships>
</file>

<file path=ppt/slides/_rels/slide19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9.xml"/><Relationship Id="rId1" Type="http://schemas.openxmlformats.org/officeDocument/2006/relationships/slideLayout" Target="../slideLayouts/slideLayout18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0.xml"/><Relationship Id="rId1" Type="http://schemas.openxmlformats.org/officeDocument/2006/relationships/slideLayout" Target="../slideLayouts/slideLayout182.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3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1.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slides/_rels/slide20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1.xml"/><Relationship Id="rId1" Type="http://schemas.openxmlformats.org/officeDocument/2006/relationships/slideLayout" Target="../slideLayouts/slideLayout18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2.xml"/><Relationship Id="rId1" Type="http://schemas.openxmlformats.org/officeDocument/2006/relationships/slideLayout" Target="../slideLayouts/slideLayout18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3.xml"/><Relationship Id="rId1" Type="http://schemas.openxmlformats.org/officeDocument/2006/relationships/slideLayout" Target="../slideLayouts/slideLayout18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4.xml"/><Relationship Id="rId1" Type="http://schemas.openxmlformats.org/officeDocument/2006/relationships/slideLayout" Target="../slideLayouts/slideLayout18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5.xml"/><Relationship Id="rId1" Type="http://schemas.openxmlformats.org/officeDocument/2006/relationships/slideLayout" Target="../slideLayouts/slideLayout182.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6.xml"/><Relationship Id="rId1" Type="http://schemas.openxmlformats.org/officeDocument/2006/relationships/slideLayout" Target="../slideLayouts/slideLayout182.xml"/></Relationships>
</file>

<file path=ppt/slides/_rels/slide2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7.xml"/><Relationship Id="rId1" Type="http://schemas.openxmlformats.org/officeDocument/2006/relationships/slideLayout" Target="../slideLayouts/slideLayout182.xml"/></Relationships>
</file>

<file path=ppt/slides/_rels/slide20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8.xml"/><Relationship Id="rId1" Type="http://schemas.openxmlformats.org/officeDocument/2006/relationships/slideLayout" Target="../slideLayouts/slideLayout18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9.xml"/><Relationship Id="rId1" Type="http://schemas.openxmlformats.org/officeDocument/2006/relationships/slideLayout" Target="../slideLayouts/slideLayout182.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1.xml"/></Relationships>
</file>

<file path=ppt/slides/_rels/slide2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93.xml"/></Relationships>
</file>

<file path=ppt/slides/_rels/slide2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2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0.xml"/><Relationship Id="rId1" Type="http://schemas.openxmlformats.org/officeDocument/2006/relationships/slideLayout" Target="../slideLayouts/slideLayout272.xml"/><Relationship Id="rId6" Type="http://schemas.openxmlformats.org/officeDocument/2006/relationships/image" Target="../media/image180.emf"/><Relationship Id="rId5" Type="http://schemas.openxmlformats.org/officeDocument/2006/relationships/image" Target="../media/image179.jpeg"/><Relationship Id="rId4" Type="http://schemas.openxmlformats.org/officeDocument/2006/relationships/image" Target="../media/image178.jpeg"/></Relationships>
</file>

<file path=ppt/slides/_rels/slide22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81.xml"/><Relationship Id="rId1" Type="http://schemas.openxmlformats.org/officeDocument/2006/relationships/slideLayout" Target="../slideLayouts/slideLayout284.xml"/><Relationship Id="rId4" Type="http://schemas.openxmlformats.org/officeDocument/2006/relationships/image" Target="../media/image182.jpeg"/></Relationships>
</file>

<file path=ppt/slides/_rels/slide225.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186.jpeg"/><Relationship Id="rId2" Type="http://schemas.openxmlformats.org/officeDocument/2006/relationships/notesSlide" Target="../notesSlides/notesSlide82.xml"/><Relationship Id="rId1" Type="http://schemas.openxmlformats.org/officeDocument/2006/relationships/slideLayout" Target="../slideLayouts/slideLayout265.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3.xml"/><Relationship Id="rId1" Type="http://schemas.openxmlformats.org/officeDocument/2006/relationships/slideLayout" Target="../slideLayouts/slideLayout84.xml"/><Relationship Id="rId4" Type="http://schemas.openxmlformats.org/officeDocument/2006/relationships/image" Target="../media/image188.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34.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91.xml"/><Relationship Id="rId1" Type="http://schemas.openxmlformats.org/officeDocument/2006/relationships/video" Target="file:///\\Church\Pictures\Video%20Clips%20for%20Sermons\WaterFuelMay06.wm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6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108.xml"/><Relationship Id="rId5" Type="http://schemas.openxmlformats.org/officeDocument/2006/relationships/image" Target="../media/image72.jpeg"/><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34.xml"/><Relationship Id="rId1" Type="http://schemas.openxmlformats.org/officeDocument/2006/relationships/slideLayout" Target="../slideLayouts/slideLayout110.xml"/><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8.xml"/><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8.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7200" b="1" kern="0" dirty="0">
                <a:solidFill>
                  <a:srgbClr val="FFFFFF"/>
                </a:solidFill>
                <a:effectLst>
                  <a:glow rad="228600">
                    <a:srgbClr val="000000"/>
                  </a:glow>
                </a:effectLst>
                <a:latin typeface="Arial" panose="020B0604020202020204" pitchFamily="34" charset="0"/>
                <a:cs typeface="Arial" panose="020B0604020202020204" pitchFamily="34" charset="0"/>
              </a:rPr>
              <a:t>مقاومة الملك</a:t>
            </a:r>
            <a:endParaRPr kumimoji="0" lang="en-US" sz="6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98-119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19750" y="5785852"/>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 وأقوال وأعمال يسوع المسيح (جراند رابيدز: زوندرفان، 1981)</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177307"/>
            <a:ext cx="8568952"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قاوم القادة اليهود يسوع في عدة صراعات حول شخصه ومعجزاته وكانوا يتساءلون حول سلطته ك</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a:t>
            </a: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ar-JO" altLang="en-US" dirty="0"/>
              <a:t>رحلة الحياة</a:t>
            </a:r>
            <a:endParaRPr lang="en-US" altLang="en-US" dirty="0"/>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ar-JO" altLang="en-US" dirty="0"/>
              <a:t>الحرية</a:t>
            </a:r>
            <a:endParaRPr lang="en-US" altLang="en-US" dirty="0"/>
          </a:p>
        </p:txBody>
      </p:sp>
      <p:sp>
        <p:nvSpPr>
          <p:cNvPr id="3" name="TextBox 2">
            <a:extLst>
              <a:ext uri="{FF2B5EF4-FFF2-40B4-BE49-F238E27FC236}">
                <a16:creationId xmlns:a16="http://schemas.microsoft.com/office/drawing/2014/main" id="{FF08341C-6539-99CE-2A7D-974E71D0B53A}"/>
              </a:ext>
            </a:extLst>
          </p:cNvPr>
          <p:cNvSpPr txBox="1"/>
          <p:nvPr/>
        </p:nvSpPr>
        <p:spPr>
          <a:xfrm>
            <a:off x="548640" y="4990838"/>
            <a:ext cx="4572000" cy="1323439"/>
          </a:xfrm>
          <a:prstGeom prst="rect">
            <a:avLst/>
          </a:prstGeom>
          <a:noFill/>
        </p:spPr>
        <p:txBody>
          <a:bodyPr wrap="square">
            <a:spAutoFit/>
          </a:bodyPr>
          <a:lstStyle/>
          <a:p>
            <a:pPr algn="ctr" rtl="1"/>
            <a:r>
              <a:rPr lang="ar-SA" sz="8000" dirty="0">
                <a:solidFill>
                  <a:schemeClr val="bg1"/>
                </a:solidFill>
                <a:latin typeface="Arial" panose="020B0604020202020204" pitchFamily="34" charset="0"/>
                <a:cs typeface="Arial" panose="020B0604020202020204" pitchFamily="34" charset="0"/>
              </a:rPr>
              <a:t>حرية</a:t>
            </a:r>
            <a:endParaRPr lang="en-US"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ar-JO" altLang="en-US" dirty="0"/>
              <a:t>الحرية (يوحنا 8: 34)</a:t>
            </a:r>
            <a:endParaRPr lang="en-US" altLang="en-US" dirty="0"/>
          </a:p>
        </p:txBody>
      </p:sp>
      <p:sp>
        <p:nvSpPr>
          <p:cNvPr id="2" name="TextBox 1">
            <a:extLst>
              <a:ext uri="{FF2B5EF4-FFF2-40B4-BE49-F238E27FC236}">
                <a16:creationId xmlns:a16="http://schemas.microsoft.com/office/drawing/2014/main" id="{31357A74-B546-C206-0F12-C67C9BC6B594}"/>
              </a:ext>
            </a:extLst>
          </p:cNvPr>
          <p:cNvSpPr txBox="1"/>
          <p:nvPr/>
        </p:nvSpPr>
        <p:spPr>
          <a:xfrm>
            <a:off x="402336" y="4058150"/>
            <a:ext cx="4572000" cy="2554545"/>
          </a:xfrm>
          <a:prstGeom prst="rect">
            <a:avLst/>
          </a:prstGeom>
          <a:noFill/>
        </p:spPr>
        <p:txBody>
          <a:bodyPr wrap="square">
            <a:spAutoFit/>
          </a:bodyPr>
          <a:lstStyle/>
          <a:p>
            <a:pPr algn="ctr" rtl="1"/>
            <a:r>
              <a:rPr lang="ar-SA" sz="8000" dirty="0">
                <a:solidFill>
                  <a:schemeClr val="bg1"/>
                </a:solidFill>
                <a:latin typeface="Arial" panose="020B0604020202020204" pitchFamily="34" charset="0"/>
                <a:cs typeface="Arial" panose="020B0604020202020204" pitchFamily="34" charset="0"/>
              </a:rPr>
              <a:t>حرية</a:t>
            </a:r>
          </a:p>
          <a:p>
            <a:pPr algn="ctr" rtl="1"/>
            <a:r>
              <a:rPr lang="ar-SA" sz="8000" dirty="0">
                <a:solidFill>
                  <a:schemeClr val="bg1"/>
                </a:solidFill>
                <a:latin typeface="Arial" panose="020B0604020202020204" pitchFamily="34" charset="0"/>
                <a:cs typeface="Arial" panose="020B0604020202020204" pitchFamily="34" charset="0"/>
              </a:rPr>
              <a:t>يوحنا 8: 34</a:t>
            </a:r>
            <a:endParaRPr lang="en-US"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rtl="1" eaLnBrk="1" hangingPunct="1">
              <a:lnSpc>
                <a:spcPct val="100000"/>
              </a:lnSpc>
            </a:pP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ب. إن هؤلاء الذين </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يرفضون يسوع يعتبرون أن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الشيطان أب</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اً لهم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حتى إلى نقطة محاولة قتل المرسل</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(8: 39-59)</a:t>
            </a:r>
            <a:endPar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977900" indent="-790575" rtl="1" eaLnBrk="1" hangingPunct="1">
              <a:lnSpc>
                <a:spcPct val="100000"/>
              </a:lnSpc>
            </a:pPr>
            <a:r>
              <a:rPr lang="ar-JO" altLang="en-US" sz="4000" dirty="0">
                <a:effectLst/>
                <a:latin typeface="Arial" panose="020B0604020202020204" pitchFamily="34" charset="0"/>
                <a:ea typeface="ＭＳ Ｐゴシック" panose="020B0600070205080204" pitchFamily="34" charset="-128"/>
              </a:rPr>
              <a:t>1. هؤلاء الذين يرفضون يسوع </a:t>
            </a:r>
            <a:r>
              <a:rPr lang="ar-LB" altLang="en-US" sz="4000" dirty="0">
                <a:effectLst/>
                <a:latin typeface="Arial" panose="020B0604020202020204" pitchFamily="34" charset="0"/>
                <a:ea typeface="ＭＳ Ｐゴシック" panose="020B0600070205080204" pitchFamily="34" charset="-128"/>
              </a:rPr>
              <a:t>يعتبرون أن</a:t>
            </a:r>
            <a:r>
              <a:rPr lang="ar-JO" altLang="en-US" sz="4000" dirty="0">
                <a:effectLst/>
                <a:latin typeface="Arial" panose="020B0604020202020204" pitchFamily="34" charset="0"/>
                <a:ea typeface="ＭＳ Ｐゴシック" panose="020B0600070205080204" pitchFamily="34" charset="-128"/>
              </a:rPr>
              <a:t> الشيطان </a:t>
            </a:r>
            <a:r>
              <a:rPr lang="ar-LB" altLang="en-US" sz="4000" dirty="0">
                <a:effectLst/>
                <a:latin typeface="Arial" panose="020B0604020202020204" pitchFamily="34" charset="0"/>
                <a:ea typeface="ＭＳ Ｐゴシック" panose="020B0600070205080204" pitchFamily="34" charset="-128"/>
              </a:rPr>
              <a:t>أباً لهم</a:t>
            </a:r>
            <a:r>
              <a:rPr lang="ar-JO" altLang="en-US" sz="4000" dirty="0">
                <a:effectLst/>
                <a:latin typeface="Arial" panose="020B0604020202020204" pitchFamily="34" charset="0"/>
                <a:ea typeface="ＭＳ Ｐゴシック" panose="020B0600070205080204" pitchFamily="34" charset="-128"/>
              </a:rPr>
              <a:t> (8: 39-47)</a:t>
            </a:r>
            <a:endParaRPr lang="en-US" altLang="en-US" sz="4000" dirty="0">
              <a:effectLst/>
              <a:latin typeface="Arial" panose="020B0604020202020204" pitchFamily="34" charset="0"/>
              <a:ea typeface="ＭＳ Ｐゴシック" panose="020B0600070205080204" pitchFamily="34" charset="-128"/>
            </a:endParaRP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pPr rtl="1">
              <a:lnSpc>
                <a:spcPct val="100000"/>
              </a:lnSpc>
            </a:pPr>
            <a:r>
              <a:rPr lang="ar-JO"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أنتم من أب هو إبليس ذاك كان قتالاً للناس من البدء... متى تكلم بالكذب فإنه يتكلم مما له (8: 44)</a:t>
            </a:r>
            <a:r>
              <a:rPr lang="ar-SA"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3" cstate="print">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rtl="1"/>
            <a:r>
              <a:rPr lang="ar-JO" sz="3200" dirty="0">
                <a:solidFill>
                  <a:schemeClr val="bg1"/>
                </a:solidFill>
              </a:rPr>
              <a:t>هل تع</a:t>
            </a:r>
            <a:r>
              <a:rPr lang="ar-LB" sz="3200" dirty="0">
                <a:solidFill>
                  <a:schemeClr val="bg1"/>
                </a:solidFill>
              </a:rPr>
              <a:t>لم</a:t>
            </a:r>
            <a:r>
              <a:rPr lang="ar-JO" sz="3200" dirty="0">
                <a:solidFill>
                  <a:schemeClr val="bg1"/>
                </a:solidFill>
              </a:rPr>
              <a:t> كيف يمكنني معرفة متى تكذب؟ … شفت</a:t>
            </a:r>
            <a:r>
              <a:rPr lang="ar-LB" sz="3200" dirty="0">
                <a:solidFill>
                  <a:schemeClr val="bg1"/>
                </a:solidFill>
              </a:rPr>
              <a:t>ا</a:t>
            </a:r>
            <a:r>
              <a:rPr lang="ar-JO" sz="3200" dirty="0">
                <a:solidFill>
                  <a:schemeClr val="bg1"/>
                </a:solidFill>
              </a:rPr>
              <a:t>ك تتحرك</a:t>
            </a:r>
            <a:endPar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rtl="1" eaLnBrk="1" hangingPunct="1">
              <a:lnSpc>
                <a:spcPct val="100000"/>
              </a:lnSpc>
            </a:pPr>
            <a:r>
              <a:rPr lang="ar-JO" altLang="en-US" sz="4000" dirty="0">
                <a:effectLst/>
                <a:latin typeface="Arial" panose="020B0604020202020204" pitchFamily="34" charset="0"/>
                <a:ea typeface="ＭＳ Ｐゴシック" panose="020B0600070205080204" pitchFamily="34" charset="-128"/>
                <a:cs typeface="Arial" panose="020B0604020202020204" pitchFamily="34" charset="0"/>
              </a:rPr>
              <a:t>2. يرفض البعض الله لدرجة أنهم يحاولون قتل المرسل (8: 48-59)</a:t>
            </a:r>
            <a:endParaRPr lang="en-US" altLang="en-US" sz="4000" dirty="0">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قتل مؤمن صومالي</a:t>
            </a:r>
          </a:p>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lang="ar-JO" altLang="en-US" sz="3600" b="1" dirty="0">
                <a:solidFill>
                  <a:srgbClr val="FFFFFF"/>
                </a:solidFill>
                <a:latin typeface="Arial" panose="020B0604020202020204" pitchFamily="34" charset="0"/>
                <a:cs typeface="Arial" panose="020B0604020202020204" pitchFamily="34" charset="0"/>
              </a:rPr>
              <a:t>من أجل إيمانه</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659861" y="532075"/>
            <a:ext cx="7169150" cy="1914525"/>
          </a:xfrm>
          <a:effectLst>
            <a:outerShdw blurRad="63500" dist="35921" dir="2700000" algn="ctr" rotWithShape="0">
              <a:schemeClr val="bg1">
                <a:alpha val="74997"/>
              </a:schemeClr>
            </a:outerShdw>
          </a:effectLst>
        </p:spPr>
        <p:txBody>
          <a:bodyPr/>
          <a:lstStyle/>
          <a:p>
            <a:pPr marL="446088" indent="-446088" rtl="1" eaLnBrk="1" hangingPunct="1"/>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قبل أن يكون إبراهيم</a:t>
            </a:r>
            <a:b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أنا كائن</a:t>
            </a:r>
            <a:endParaRPr lang="en-US"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58</a:t>
            </a:r>
            <a:endParaRPr kumimoji="0" lang="en-US"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1225"/>
            <a:ext cx="9156699" cy="541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rtl="1" eaLnBrk="1" hangingPunct="1"/>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قول المسيح </a:t>
            </a:r>
            <a:r>
              <a:rPr lang="ar-JO" altLang="en-US" sz="3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أنا هو </a:t>
            </a:r>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 ادعاءات في إنجيل يوحنا</a:t>
            </a:r>
            <a:endParaRPr lang="en-US"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5088610"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نور العالم</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إبراهيم</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الصالح</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الباب</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والآب واحد</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 والحياة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الطريق والحق والحياة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الكرمة الحقيقية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ar-JO"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فرفعوا حجارة ليرجموه</a:t>
            </a:r>
            <a:endParaRPr lang="en-US"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59</a:t>
            </a:r>
            <a:endParaRPr kumimoji="0" lang="en-US"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57200" y="274638"/>
            <a:ext cx="2590800" cy="2849562"/>
          </a:xfrm>
        </p:spPr>
        <p:txBody>
          <a:bodyPr/>
          <a:lstStyle/>
          <a:p>
            <a:pPr eaLnBrk="1" hangingPunct="1">
              <a:defRPr/>
            </a:pPr>
            <a:r>
              <a:rPr lang="en-US" dirty="0">
                <a:ea typeface="+mj-ea"/>
                <a:cs typeface="+mj-cs"/>
              </a:rPr>
              <a:t>Touched by an Angel</a:t>
            </a:r>
          </a:p>
        </p:txBody>
      </p:sp>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421B6D0-C6FF-655B-BAF8-1D246ACFC5EB}"/>
              </a:ext>
            </a:extLst>
          </p:cNvPr>
          <p:cNvSpPr txBox="1"/>
          <p:nvPr/>
        </p:nvSpPr>
        <p:spPr>
          <a:xfrm>
            <a:off x="982980" y="4657001"/>
            <a:ext cx="4636008" cy="707886"/>
          </a:xfrm>
          <a:prstGeom prst="rect">
            <a:avLst/>
          </a:prstGeom>
          <a:noFill/>
        </p:spPr>
        <p:txBody>
          <a:bodyPr wrap="square">
            <a:spAutoFit/>
          </a:bodyPr>
          <a:lstStyle/>
          <a:p>
            <a:r>
              <a:rPr lang="ar-SA" sz="4000" dirty="0"/>
              <a:t>لمست من قبل ملاك</a:t>
            </a:r>
            <a:endParaRPr lang="en-US" sz="4000" dirty="0"/>
          </a:p>
        </p:txBody>
      </p:sp>
      <p:sp>
        <p:nvSpPr>
          <p:cNvPr id="5" name="TextBox 4">
            <a:extLst>
              <a:ext uri="{FF2B5EF4-FFF2-40B4-BE49-F238E27FC236}">
                <a16:creationId xmlns:a16="http://schemas.microsoft.com/office/drawing/2014/main" id="{1F04C6E4-BC11-8304-0C08-6317CD9AAC77}"/>
              </a:ext>
            </a:extLst>
          </p:cNvPr>
          <p:cNvSpPr txBox="1"/>
          <p:nvPr/>
        </p:nvSpPr>
        <p:spPr>
          <a:xfrm>
            <a:off x="4953000" y="1003819"/>
            <a:ext cx="4191000" cy="5078313"/>
          </a:xfrm>
          <a:prstGeom prst="rect">
            <a:avLst/>
          </a:prstGeom>
          <a:noFill/>
        </p:spPr>
        <p:txBody>
          <a:bodyPr wrap="square">
            <a:spAutoFit/>
          </a:bodyPr>
          <a:lstStyle/>
          <a:p>
            <a:pPr algn="ctr" rtl="1"/>
            <a:r>
              <a:rPr lang="ar-LB" sz="5400" b="1" dirty="0">
                <a:solidFill>
                  <a:schemeClr val="bg1"/>
                </a:solidFill>
              </a:rPr>
              <a:t>المسلسل التلفزيوني الشهير "لَمَسه ملاك" مليء بالروحانية ولكنه لم يذكر يسوع أبدًا</a:t>
            </a:r>
            <a:endParaRPr lang="en-GB" sz="5400" b="1" dirty="0">
              <a:solidFill>
                <a:schemeClr val="bg1"/>
              </a:solidFill>
            </a:endParaRP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153319"/>
            <a:ext cx="9144000" cy="1143000"/>
          </a:xfrm>
        </p:spPr>
        <p:txBody>
          <a:bodyPr/>
          <a:lstStyle/>
          <a:p>
            <a:pPr rtl="1"/>
            <a:r>
              <a:rPr lang="ar-JO"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الفكرة الرئيسية</a:t>
            </a:r>
            <a:endParaRPr lang="en-US"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85302"/>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كيف نتوقع أن يتجاوب الناس مع ادعاء المسيح أنه الله الأبدي الذي يخلصنا من الخطية؟</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199" y="3962400"/>
            <a:ext cx="7439025"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ادعاء المسيح أنه الله يظهر </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أفضل</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و</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أسوأ</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ما فينا</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cstate="print">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461574"/>
            <a:ext cx="7784593" cy="3231654"/>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يسوع هو نور الحياة</a:t>
            </a:r>
            <a:r>
              <a:rPr lang="ar-LB"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(12-20)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يسوع مرسل من السماء من الله الآب (21-30)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يستطيع يسوع أن يجعلك ابن الله (31-38)</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 يسوع هو الله الأبدي (39-59)</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164336"/>
            <a:ext cx="6096000" cy="923925"/>
          </a:xfrm>
        </p:spPr>
        <p:txBody>
          <a:bodyPr lIns="91440" tIns="45720" rIns="91440" bIns="45720" anchor="t">
            <a:spAutoFit/>
          </a:bodyPr>
          <a:lstStyle/>
          <a:p>
            <a:pPr algn="r" rtl="1" eaLnBrk="1" hangingPunct="1">
              <a:lnSpc>
                <a:spcPct val="100000"/>
              </a:lnSpc>
              <a:defRPr/>
            </a:pPr>
            <a:r>
              <a:rPr lang="ar-JO" sz="5400" dirty="0">
                <a:solidFill>
                  <a:srgbClr val="FFFFFF"/>
                </a:solidFill>
                <a:latin typeface="Arial" panose="020B0604020202020204" pitchFamily="34" charset="0"/>
                <a:cs typeface="Arial" panose="020B0604020202020204" pitchFamily="34" charset="0"/>
              </a:rPr>
              <a:t>من هو يسوع؟</a:t>
            </a:r>
            <a:endParaRPr lang="en-US" sz="5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pPr algn="r" rtl="1"/>
            <a:r>
              <a:rPr lang="ar-JO" altLang="en-US" b="1" dirty="0">
                <a:solidFill>
                  <a:schemeClr val="bg1"/>
                </a:solidFill>
                <a:cs typeface="Arial" panose="020B0604020202020204" pitchFamily="34" charset="0"/>
              </a:rPr>
              <a:t>3 تجاوبات</a:t>
            </a:r>
            <a:endParaRPr lang="en-US" altLang="en-US" b="1" dirty="0">
              <a:solidFill>
                <a:schemeClr val="bg1"/>
              </a:solidFill>
              <a:cs typeface="Arial" panose="020B0604020202020204" pitchFamily="34" charset="0"/>
            </a:endParaRP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0" y="685800"/>
            <a:ext cx="8971472"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712788" marR="0" lvl="0" indent="-712788"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البعض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معادون</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(12-20)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marL="712788" marR="0" lvl="0" indent="-712788"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الكثيرون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يؤمنون</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(21-30)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marL="712788" marR="0" lvl="0" indent="-712788"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الكل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معلن</a:t>
            </a: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 إما من الله أو الشيطان (31-59)</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ar-JO" altLang="en-US" sz="6000" b="1" dirty="0"/>
              <a:t>سر نحو النور</a:t>
            </a:r>
            <a:endParaRPr lang="en-US" altLang="en-US" sz="6000" b="1" dirty="0"/>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93F09C04-EDEA-4BEC-8DFF-DDD0E5DC5036}"/>
              </a:ext>
            </a:extLst>
          </p:cNvPr>
          <p:cNvSpPr>
            <a:spLocks noGrp="1"/>
          </p:cNvSpPr>
          <p:nvPr>
            <p:ph type="title"/>
          </p:nvPr>
        </p:nvSpPr>
        <p:spPr>
          <a:xfrm>
            <a:off x="0" y="-914400"/>
            <a:ext cx="9144000" cy="1143000"/>
          </a:xfrm>
        </p:spPr>
        <p:txBody>
          <a:bodyPr/>
          <a:lstStyle/>
          <a:p>
            <a:r>
              <a:rPr lang="ar-JO" altLang="en-US" dirty="0">
                <a:solidFill>
                  <a:srgbClr val="FFFFFF"/>
                </a:solidFill>
                <a:effectLst/>
                <a:latin typeface="Arial" panose="020B0604020202020204" pitchFamily="34" charset="0"/>
                <a:ea typeface="ＭＳ Ｐゴシック" panose="020B0600070205080204" pitchFamily="34" charset="-128"/>
              </a:rPr>
              <a:t>كذاب – مجنون - رب</a:t>
            </a:r>
            <a:endParaRPr lang="en-US" altLang="en-US" dirty="0">
              <a:solidFill>
                <a:srgbClr val="FFFFFF"/>
              </a:solidFill>
              <a:effectLst/>
              <a:latin typeface="Arial" panose="020B0604020202020204" pitchFamily="34" charset="0"/>
              <a:ea typeface="ＭＳ Ｐゴシック" panose="020B0600070205080204" pitchFamily="34" charset="-128"/>
            </a:endParaRPr>
          </a:p>
        </p:txBody>
      </p:sp>
      <p:grpSp>
        <p:nvGrpSpPr>
          <p:cNvPr id="13" name="Group 12">
            <a:extLst>
              <a:ext uri="{FF2B5EF4-FFF2-40B4-BE49-F238E27FC236}">
                <a16:creationId xmlns:a16="http://schemas.microsoft.com/office/drawing/2014/main" id="{7DDAE9BF-B499-B0D7-30C2-49D3264844B8}"/>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6B6DD926-33AF-3D7E-B7A6-145E1063F1F2}"/>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قال يسوع</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5" name="Title 1">
              <a:extLst>
                <a:ext uri="{FF2B5EF4-FFF2-40B4-BE49-F238E27FC236}">
                  <a16:creationId xmlns:a16="http://schemas.microsoft.com/office/drawing/2014/main" id="{0C66766F-CEB6-36AF-ABEB-F9FC3980871E}"/>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أنا الله</a:t>
              </a:r>
              <a:endPar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grpSp>
        <p:nvGrpSpPr>
          <p:cNvPr id="8" name="Group 7">
            <a:extLst>
              <a:ext uri="{FF2B5EF4-FFF2-40B4-BE49-F238E27FC236}">
                <a16:creationId xmlns:a16="http://schemas.microsoft.com/office/drawing/2014/main" id="{01574E90-25E0-B411-8A21-38CA4B434B4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ECD42236-D1CC-615F-A5E7-216CB615DE3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يسوع هو الله</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7" name="Title 1">
              <a:extLst>
                <a:ext uri="{FF2B5EF4-FFF2-40B4-BE49-F238E27FC236}">
                  <a16:creationId xmlns:a16="http://schemas.microsoft.com/office/drawing/2014/main" id="{3B7BE482-51A7-42E8-EC88-0F6E1CE4D9E3}"/>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رب</a:t>
              </a:r>
              <a:endPar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grpSp>
        <p:nvGrpSpPr>
          <p:cNvPr id="9" name="Group 8">
            <a:extLst>
              <a:ext uri="{FF2B5EF4-FFF2-40B4-BE49-F238E27FC236}">
                <a16:creationId xmlns:a16="http://schemas.microsoft.com/office/drawing/2014/main" id="{E5EB7CE6-8C47-5AC9-7609-386EA7FA9F42}"/>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D5168354-29C2-68AC-5E6A-2CDC857A1AF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يسوع</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1" name="Title 1">
              <a:extLst>
                <a:ext uri="{FF2B5EF4-FFF2-40B4-BE49-F238E27FC236}">
                  <a16:creationId xmlns:a16="http://schemas.microsoft.com/office/drawing/2014/main" id="{89DB9E3A-A7C6-116A-7439-37EDE8155735}"/>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مجنون</a:t>
              </a:r>
              <a:endPar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sp>
        <p:nvSpPr>
          <p:cNvPr id="12" name="Title 1">
            <a:extLst>
              <a:ext uri="{FF2B5EF4-FFF2-40B4-BE49-F238E27FC236}">
                <a16:creationId xmlns:a16="http://schemas.microsoft.com/office/drawing/2014/main" id="{5F0022D0-F51F-8D11-B3C6-B7B077DC10B9}"/>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قول صحيح</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4" name="Title 1">
            <a:extLst>
              <a:ext uri="{FF2B5EF4-FFF2-40B4-BE49-F238E27FC236}">
                <a16:creationId xmlns:a16="http://schemas.microsoft.com/office/drawing/2014/main" id="{A5B2DD86-ACC7-9506-ED6C-5F5D255074D4}"/>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قول خاطئ</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5" name="Title 1">
            <a:extLst>
              <a:ext uri="{FF2B5EF4-FFF2-40B4-BE49-F238E27FC236}">
                <a16:creationId xmlns:a16="http://schemas.microsoft.com/office/drawing/2014/main" id="{028A3CA0-BC58-B463-96A2-19300235F91C}"/>
              </a:ext>
            </a:extLst>
          </p:cNvPr>
          <p:cNvSpPr txBox="1">
            <a:spLocks/>
          </p:cNvSpPr>
          <p:nvPr/>
        </p:nvSpPr>
        <p:spPr bwMode="auto">
          <a:xfrm>
            <a:off x="2955354" y="3761511"/>
            <a:ext cx="3032963"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28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إذا كان غير مخلص</a:t>
            </a:r>
            <a:endParaRPr lang="en-US" altLang="en-US" sz="28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6" name="Title 1">
            <a:extLst>
              <a:ext uri="{FF2B5EF4-FFF2-40B4-BE49-F238E27FC236}">
                <a16:creationId xmlns:a16="http://schemas.microsoft.com/office/drawing/2014/main" id="{3A761326-E18C-6C88-7E96-30F6EDF3BC45}"/>
              </a:ext>
            </a:extLst>
          </p:cNvPr>
          <p:cNvSpPr txBox="1">
            <a:spLocks/>
          </p:cNvSpPr>
          <p:nvPr/>
        </p:nvSpPr>
        <p:spPr bwMode="auto">
          <a:xfrm>
            <a:off x="6438750" y="3739477"/>
            <a:ext cx="2257824"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28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إذا كان مخلص</a:t>
            </a:r>
            <a:endParaRPr lang="en-US" altLang="en-US" sz="28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nvGrpSpPr>
          <p:cNvPr id="17" name="Group 16">
            <a:extLst>
              <a:ext uri="{FF2B5EF4-FFF2-40B4-BE49-F238E27FC236}">
                <a16:creationId xmlns:a16="http://schemas.microsoft.com/office/drawing/2014/main" id="{8B3025CE-BDA0-7164-02A7-EA4BF512F508}"/>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215874B7-3B8D-3AC4-0936-EB02276923D6}"/>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يسوع</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9" name="Title 1">
              <a:extLst>
                <a:ext uri="{FF2B5EF4-FFF2-40B4-BE49-F238E27FC236}">
                  <a16:creationId xmlns:a16="http://schemas.microsoft.com/office/drawing/2014/main" id="{195E72D6-BEF7-76A8-DB4A-526F2553921D}"/>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كاذب</a:t>
              </a:r>
              <a:endPar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cxnSp>
        <p:nvCxnSpPr>
          <p:cNvPr id="21" name="Straight Arrow Connector 20">
            <a:extLst>
              <a:ext uri="{FF2B5EF4-FFF2-40B4-BE49-F238E27FC236}">
                <a16:creationId xmlns:a16="http://schemas.microsoft.com/office/drawing/2014/main" id="{55A8C2A7-3DD2-248B-E4C5-4DF61F1BE24D}"/>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A12AF47D-3C23-8498-6141-2796C9AF8B55}"/>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C5D5299D-0412-E24F-F648-D412D7A88531}"/>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6817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ar-JO"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د. ل. مودي</a:t>
            </a:r>
            <a:endParaRPr lang="en-US"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noProof="0" dirty="0">
                <a:solidFill>
                  <a:srgbClr val="FFFFFF"/>
                </a:solidFill>
                <a:effectLst>
                  <a:glow rad="228600">
                    <a:srgbClr val="000000"/>
                  </a:glow>
                </a:effectLst>
                <a:latin typeface="Arial"/>
                <a:cs typeface="Arial"/>
              </a:rPr>
              <a:t>ج. </a:t>
            </a:r>
            <a:r>
              <a:rPr lang="ar-JO" b="1" kern="0" dirty="0">
                <a:solidFill>
                  <a:srgbClr val="FFFFFF"/>
                </a:solidFill>
                <a:effectLst>
                  <a:glow rad="228600">
                    <a:srgbClr val="000000"/>
                  </a:glow>
                </a:effectLst>
                <a:latin typeface="Arial"/>
                <a:cs typeface="Arial"/>
              </a:rPr>
              <a:t>صراع حول شفاء الرجل الأعمى</a:t>
            </a:r>
            <a:endParaRPr kumimoji="0" lang="en-US"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9: 1-41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89365"/>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من خلال شفاء الرجل المولود أعمى في </a:t>
            </a:r>
            <a:r>
              <a:rPr lang="ar-LB" sz="3200" b="1" kern="0" dirty="0">
                <a:solidFill>
                  <a:srgbClr val="FFFFFF"/>
                </a:solidFill>
                <a:effectLst>
                  <a:glow rad="228600">
                    <a:srgbClr val="220011"/>
                  </a:glow>
                </a:effectLst>
                <a:latin typeface="Arial"/>
                <a:ea typeface="ＭＳ Ｐゴシック" charset="0"/>
                <a:cs typeface="Arial"/>
              </a:rPr>
              <a:t>يوم </a:t>
            </a:r>
            <a:r>
              <a:rPr lang="ar-JO" sz="3200" b="1" kern="0" dirty="0">
                <a:solidFill>
                  <a:srgbClr val="FFFFFF"/>
                </a:solidFill>
                <a:effectLst>
                  <a:glow rad="228600">
                    <a:srgbClr val="220011"/>
                  </a:glow>
                </a:effectLst>
                <a:latin typeface="Arial"/>
                <a:ea typeface="ＭＳ Ｐゴシック" charset="0"/>
                <a:cs typeface="Arial"/>
              </a:rPr>
              <a:t>سبت </a:t>
            </a:r>
            <a:r>
              <a:rPr lang="ar-LB" sz="3200" b="1" kern="0" dirty="0">
                <a:solidFill>
                  <a:srgbClr val="FFFFFF"/>
                </a:solidFill>
                <a:effectLst>
                  <a:glow rad="228600">
                    <a:srgbClr val="220011"/>
                  </a:glow>
                </a:effectLst>
                <a:latin typeface="Arial"/>
                <a:ea typeface="ＭＳ Ｐゴシック" charset="0"/>
                <a:cs typeface="Arial"/>
              </a:rPr>
              <a:t>يؤكد</a:t>
            </a:r>
            <a:r>
              <a:rPr lang="ar-JO" sz="3200" b="1" kern="0" dirty="0">
                <a:solidFill>
                  <a:srgbClr val="FFFFFF"/>
                </a:solidFill>
                <a:effectLst>
                  <a:glow rad="228600">
                    <a:srgbClr val="220011"/>
                  </a:glow>
                </a:effectLst>
                <a:latin typeface="Arial"/>
                <a:ea typeface="ＭＳ Ｐゴシック" charset="0"/>
                <a:cs typeface="Arial"/>
              </a:rPr>
              <a:t> يسوع ادعاءه </a:t>
            </a:r>
            <a:r>
              <a:rPr lang="ar-LB" sz="3200" b="1" kern="0" dirty="0">
                <a:solidFill>
                  <a:srgbClr val="FFFFFF"/>
                </a:solidFill>
                <a:effectLst>
                  <a:glow rad="228600">
                    <a:srgbClr val="220011"/>
                  </a:glow>
                </a:effectLst>
                <a:latin typeface="Arial"/>
                <a:ea typeface="ＭＳ Ｐゴシック" charset="0"/>
                <a:cs typeface="Arial"/>
              </a:rPr>
              <a:t>أنه </a:t>
            </a:r>
            <a:r>
              <a:rPr lang="ar-JO" sz="3200" b="1" kern="0" dirty="0">
                <a:solidFill>
                  <a:srgbClr val="FFFFFF"/>
                </a:solidFill>
                <a:effectLst>
                  <a:glow rad="228600">
                    <a:srgbClr val="220011"/>
                  </a:glow>
                </a:effectLst>
                <a:latin typeface="Arial"/>
                <a:ea typeface="ＭＳ Ｐゴシック" charset="0"/>
                <a:cs typeface="Arial"/>
              </a:rPr>
              <a:t>نور للذين </a:t>
            </a:r>
            <a:r>
              <a:rPr lang="ar-LB" sz="3200" b="1" kern="0" dirty="0">
                <a:solidFill>
                  <a:srgbClr val="FFFFFF"/>
                </a:solidFill>
                <a:effectLst>
                  <a:glow rad="228600">
                    <a:srgbClr val="220011"/>
                  </a:glow>
                </a:effectLst>
                <a:latin typeface="Arial"/>
                <a:ea typeface="ＭＳ Ｐゴシック" charset="0"/>
                <a:cs typeface="Arial"/>
              </a:rPr>
              <a:t>هم </a:t>
            </a:r>
            <a:r>
              <a:rPr lang="ar-JO" sz="3200" b="1" kern="0" dirty="0">
                <a:solidFill>
                  <a:srgbClr val="FFFFFF"/>
                </a:solidFill>
                <a:effectLst>
                  <a:glow rad="228600">
                    <a:srgbClr val="220011"/>
                  </a:glow>
                </a:effectLst>
                <a:latin typeface="Arial"/>
                <a:ea typeface="ＭＳ Ｐゴシック" charset="0"/>
                <a:cs typeface="Arial"/>
              </a:rPr>
              <a:t>في الظلمة</a:t>
            </a:r>
            <a:r>
              <a:rPr lang="ar-LB" sz="3200" b="1" kern="0" dirty="0">
                <a:solidFill>
                  <a:srgbClr val="FFFFFF"/>
                </a:solidFill>
                <a:effectLst>
                  <a:glow rad="228600">
                    <a:srgbClr val="220011"/>
                  </a:glow>
                </a:effectLst>
                <a:latin typeface="Arial"/>
                <a:ea typeface="ＭＳ Ｐゴシック" charset="0"/>
                <a:cs typeface="Arial"/>
              </a:rPr>
              <a:t>،</a:t>
            </a:r>
            <a:r>
              <a:rPr lang="ar-JO" sz="3200" b="1" kern="0" dirty="0">
                <a:solidFill>
                  <a:srgbClr val="FFFFFF"/>
                </a:solidFill>
                <a:effectLst>
                  <a:glow rad="228600">
                    <a:srgbClr val="220011"/>
                  </a:glow>
                </a:effectLst>
                <a:latin typeface="Arial"/>
                <a:ea typeface="ＭＳ Ｐゴシック" charset="0"/>
                <a:cs typeface="Arial"/>
              </a:rPr>
              <a:t> وانه يجب عبادته </a:t>
            </a:r>
            <a:r>
              <a:rPr lang="ar-LB" sz="3200" b="1" kern="0" dirty="0">
                <a:solidFill>
                  <a:srgbClr val="FFFFFF"/>
                </a:solidFill>
                <a:effectLst>
                  <a:glow rad="228600">
                    <a:srgbClr val="220011"/>
                  </a:glow>
                </a:effectLst>
                <a:latin typeface="Arial"/>
                <a:ea typeface="ＭＳ Ｐゴシック" charset="0"/>
                <a:cs typeface="Arial"/>
              </a:rPr>
              <a:t>ك</a:t>
            </a:r>
            <a:r>
              <a:rPr lang="ar-JO" sz="3200" b="1" kern="0" dirty="0">
                <a:solidFill>
                  <a:srgbClr val="FFFFFF"/>
                </a:solidFill>
                <a:effectLst>
                  <a:glow rad="228600">
                    <a:srgbClr val="220011"/>
                  </a:glow>
                </a:effectLst>
                <a:latin typeface="Arial"/>
                <a:ea typeface="ＭＳ Ｐゴシック" charset="0"/>
                <a:cs typeface="Arial"/>
              </a:rPr>
              <a:t>الله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ar-JO" altLang="en-US" sz="4000" b="1" dirty="0">
                <a:solidFill>
                  <a:srgbClr val="FFFF66"/>
                </a:solidFill>
                <a:effectLst/>
                <a:latin typeface="Arial" panose="020B0604020202020204" pitchFamily="34" charset="0"/>
                <a:cs typeface="Arial" panose="020B0604020202020204" pitchFamily="34" charset="0"/>
              </a:rPr>
              <a:t>ألا يعلم العميان أنهم عميان؟</a:t>
            </a:r>
            <a:br>
              <a:rPr lang="en-US" altLang="en-US" sz="3600" dirty="0">
                <a:solidFill>
                  <a:srgbClr val="FFFF66"/>
                </a:solidFill>
                <a:effectLst/>
                <a:latin typeface="Arial" panose="020B0604020202020204" pitchFamily="34" charset="0"/>
                <a:cs typeface="Arial" panose="020B0604020202020204" pitchFamily="34" charset="0"/>
              </a:rPr>
            </a:br>
            <a:r>
              <a:rPr lang="ar-JO" altLang="en-US" sz="3600" b="1" dirty="0">
                <a:solidFill>
                  <a:srgbClr val="FFFF66"/>
                </a:solidFill>
                <a:effectLst/>
                <a:latin typeface="Arial" panose="020B0604020202020204" pitchFamily="34" charset="0"/>
                <a:cs typeface="Arial" panose="020B0604020202020204" pitchFamily="34" charset="0"/>
              </a:rPr>
              <a:t>يوحنا 9</a:t>
            </a:r>
            <a:endParaRPr lang="en-US" altLang="en-US" sz="3600" b="1" dirty="0">
              <a:solidFill>
                <a:srgbClr val="FFFF66"/>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العمى الروحي</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9491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2C8817-8A98-07F1-483E-1B1D828AE621}"/>
              </a:ext>
            </a:extLst>
          </p:cNvPr>
          <p:cNvGrpSpPr/>
          <p:nvPr/>
        </p:nvGrpSpPr>
        <p:grpSpPr>
          <a:xfrm>
            <a:off x="0" y="1542197"/>
            <a:ext cx="4572000" cy="5315803"/>
            <a:chOff x="0" y="1542197"/>
            <a:chExt cx="4572000" cy="5315803"/>
          </a:xfrm>
        </p:grpSpPr>
        <p:pic>
          <p:nvPicPr>
            <p:cNvPr id="3" name="Picture 2" descr="forgiveness.jpg">
              <a:extLst>
                <a:ext uri="{FF2B5EF4-FFF2-40B4-BE49-F238E27FC236}">
                  <a16:creationId xmlns:a16="http://schemas.microsoft.com/office/drawing/2014/main" id="{84E96379-A37B-4B47-8941-F5BFA1C931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4F000BB-ACC0-33F3-0863-C9B919CC2CC9}"/>
                </a:ext>
              </a:extLst>
            </p:cNvPr>
            <p:cNvSpPr txBox="1">
              <a:spLocks/>
            </p:cNvSpPr>
            <p:nvPr/>
          </p:nvSpPr>
          <p:spPr bwMode="auto">
            <a:xfrm>
              <a:off x="44968" y="1608299"/>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ar-SA" sz="4000" b="1" kern="0" dirty="0">
                  <a:solidFill>
                    <a:srgbClr val="1D2122"/>
                  </a:solidFill>
                  <a:effectLst/>
                  <a:latin typeface="Arial" panose="020B0604020202020204" pitchFamily="34" charset="0"/>
                  <a:cs typeface="Arial" panose="020B0604020202020204" pitchFamily="34" charset="0"/>
                </a:rPr>
                <a:t>مغفرة</a:t>
              </a:r>
              <a:endParaRPr lang="en-US" sz="4000" b="1" kern="0" dirty="0">
                <a:solidFill>
                  <a:srgbClr val="1D2122"/>
                </a:solidFill>
                <a:effectLst/>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a:effectLst/>
        </p:spPr>
        <p:txBody>
          <a:bodyPr/>
          <a:lstStyle/>
          <a:p>
            <a:pPr eaLnBrk="1" hangingPunct="1">
              <a:defRPr/>
            </a:pPr>
            <a:r>
              <a:rPr lang="ar-JO" b="1" dirty="0">
                <a:solidFill>
                  <a:schemeClr val="tx1"/>
                </a:solidFill>
                <a:effectLst/>
                <a:latin typeface="Arial" panose="020B0604020202020204" pitchFamily="34" charset="0"/>
                <a:cs typeface="Arial" panose="020B0604020202020204" pitchFamily="34" charset="0"/>
              </a:rPr>
              <a:t>الشفاء من العمى الروحي</a:t>
            </a:r>
            <a:endParaRPr lang="en-US" b="1" dirty="0">
              <a:solidFill>
                <a:schemeClr val="tx1"/>
              </a:solidFill>
              <a:effectLst/>
              <a:latin typeface="Arial" panose="020B0604020202020204" pitchFamily="34" charset="0"/>
              <a:cs typeface="Arial" panose="020B0604020202020204" pitchFamily="34" charset="0"/>
            </a:endParaRP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الحياة الأبدية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حياة مُرضية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rtl="1" eaLnBrk="1" hangingPunct="1">
              <a:defRPr/>
            </a:pPr>
            <a:r>
              <a:rPr lang="ar-JO" dirty="0">
                <a:latin typeface="Arial" panose="020B0604020202020204" pitchFamily="34" charset="0"/>
                <a:ea typeface="+mj-ea"/>
                <a:cs typeface="Arial" panose="020B0604020202020204" pitchFamily="34" charset="0"/>
              </a:rPr>
              <a:t>والمؤمنون </a:t>
            </a:r>
            <a:br>
              <a:rPr lang="en-US"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يعتبرون             أغبياء </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rtl="1"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5763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 </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 </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34339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5400" b="0" i="0" u="none" strike="noStrike" kern="1200" cap="none" spc="0" normalizeH="0" baseline="0" noProof="0" dirty="0">
                <a:ln>
                  <a:noFill/>
                </a:ln>
                <a:solidFill>
                  <a:srgbClr val="FFFFFF"/>
                </a:solidFill>
                <a:effectLst/>
                <a:uLnTx/>
                <a:uFillTx/>
              </a:rPr>
              <a:t>3 وجهات نظر</a:t>
            </a:r>
            <a:endParaRPr kumimoji="0" lang="en-US" altLang="en-US" sz="5400" b="0" i="0" u="none" strike="noStrike" kern="1200" cap="none" spc="0" normalizeH="0" baseline="0" noProof="0" dirty="0">
              <a:ln>
                <a:noFill/>
              </a:ln>
              <a:solidFill>
                <a:srgbClr val="FFFFFF"/>
              </a:solidFill>
              <a:effectLst/>
              <a:uLnTx/>
              <a:uFillTx/>
            </a:endParaRP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1878842"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معجزة</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298059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جدل</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033516"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قرار</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614149" y="0"/>
            <a:ext cx="8529851" cy="2057400"/>
          </a:xfrm>
        </p:spPr>
        <p:txBody>
          <a:bodyPr/>
          <a:lstStyle/>
          <a:p>
            <a:pPr marL="715963" indent="-715963" algn="r" eaLnBrk="1" hangingPunct="1"/>
            <a:br>
              <a:rPr lang="en-US" altLang="en-US" sz="5400" b="1" dirty="0">
                <a:latin typeface="Arial" panose="020B0604020202020204" pitchFamily="34" charset="0"/>
                <a:cs typeface="Arial" panose="020B0604020202020204" pitchFamily="34" charset="0"/>
              </a:rPr>
            </a:br>
            <a:r>
              <a:rPr lang="ar-JO" altLang="en-US" sz="5400" b="1" dirty="0">
                <a:latin typeface="Arial" panose="020B0604020202020204" pitchFamily="34" charset="0"/>
                <a:cs typeface="Arial" panose="020B0604020202020204" pitchFamily="34" charset="0"/>
              </a:rPr>
              <a:t>1. جعل يسوع </a:t>
            </a:r>
            <a:r>
              <a:rPr lang="ar-JO" altLang="en-US" sz="5400" b="1" u="sng" dirty="0">
                <a:solidFill>
                  <a:srgbClr val="FFFF00"/>
                </a:solidFill>
                <a:latin typeface="Arial" panose="020B0604020202020204" pitchFamily="34" charset="0"/>
                <a:cs typeface="Arial" panose="020B0604020202020204" pitchFamily="34" charset="0"/>
              </a:rPr>
              <a:t>العميان</a:t>
            </a:r>
            <a:r>
              <a:rPr lang="ar-JO" altLang="en-US" sz="5400" b="1" dirty="0">
                <a:solidFill>
                  <a:srgbClr val="FFFF00"/>
                </a:solidFill>
                <a:latin typeface="Arial" panose="020B0604020202020204" pitchFamily="34" charset="0"/>
                <a:cs typeface="Arial" panose="020B0604020202020204" pitchFamily="34" charset="0"/>
              </a:rPr>
              <a:t> </a:t>
            </a:r>
            <a:r>
              <a:rPr lang="ar-JO" altLang="en-US" sz="5400" b="1" u="sng" dirty="0">
                <a:solidFill>
                  <a:srgbClr val="FFFF00"/>
                </a:solidFill>
                <a:latin typeface="Arial" panose="020B0604020202020204" pitchFamily="34" charset="0"/>
                <a:cs typeface="Arial" panose="020B0604020202020204" pitchFamily="34" charset="0"/>
              </a:rPr>
              <a:t>يبصرون</a:t>
            </a:r>
            <a:endParaRPr lang="en-US" altLang="en-US" sz="5400" b="1"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8206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cstate="print">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8991600" cy="2133600"/>
          </a:xfrm>
        </p:spPr>
        <p:txBody>
          <a:bodyPr/>
          <a:lstStyle/>
          <a:p>
            <a:pPr marL="400050" indent="-400050" algn="r" rtl="1" eaLnBrk="1" hangingPunct="1"/>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أ. شفاء يسوع لرجل أعمى أثبت أنه يعطي البصر الروحي أيضاً (9: 1-7)</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1949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1. ولد هذا الرجل أعمى لي</a:t>
            </a:r>
            <a:r>
              <a:rPr lang="ar-LB"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a:t>
            </a:r>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ظهر أن الله منح يسوع أن يهب الحياة الأبدية (9: 1-5)</a:t>
            </a:r>
            <a:endParaRPr lang="en-US" altLang="en-US" sz="40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8174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لماذا هذا العمى؟</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3" cstate="print">
            <a:extLst>
              <a:ext uri="{28A0092B-C50C-407E-A947-70E740481C1C}">
                <a14:useLocalDpi xmlns:a14="http://schemas.microsoft.com/office/drawing/2010/main" val="0"/>
              </a:ext>
            </a:extLst>
          </a:blip>
          <a:srcRect l="49110" t="13303" r="27467" b="11111"/>
          <a:stretch>
            <a:fillRect/>
          </a:stretch>
        </p:blipFill>
        <p:spPr bwMode="auto">
          <a:xfrm>
            <a:off x="6303982" y="0"/>
            <a:ext cx="27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0"/>
            <a:ext cx="6303982" cy="914400"/>
          </a:xfrm>
        </p:spPr>
        <p:txBody>
          <a:bodyPr/>
          <a:lstStyle/>
          <a:p>
            <a:pPr marL="715963" indent="-715963"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خروج 20: 4-5</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0" y="738131"/>
            <a:ext cx="6222796" cy="5107236"/>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rPr>
              <a:t>لاَ تَصْنَعْ لَكَ تِمْثَالاً مَنْحُوتًا، </a:t>
            </a:r>
            <a:r>
              <a:rPr lang="ar-LB" altLang="en-US" sz="3600" b="1" dirty="0">
                <a:solidFill>
                  <a:srgbClr val="FFFFFF"/>
                </a:solidFill>
              </a:rPr>
              <a:t>..</a:t>
            </a:r>
            <a:r>
              <a:rPr lang="ar-JO" altLang="en-US" sz="3600" b="1" dirty="0">
                <a:solidFill>
                  <a:srgbClr val="FFFFFF"/>
                </a:solidFill>
              </a:rPr>
              <a:t>. لاَ تَسْجُدْ لَهُنَّ وَلاَ تَعْبُدْهُنَّ، لأَنِّي أَنَا الرَّبَّ إِلهَكَ إِلهٌ غَيُورٌ، أَفْتَقِدُ ذُنُوبَ الآبَاءِ فِي الأَبْنَاءِ فِي الْجِيلِ الثَّالِثِ وَالرَّابعِ مِنْ مُبْغِضِيَّ</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225092" y="0"/>
            <a:ext cx="2833994" cy="9144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خطية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225092" y="5715000"/>
            <a:ext cx="2833994" cy="11430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معاناة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198659" y="838200"/>
            <a:ext cx="1148917"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rPr>
              <a:t>2. أثبت يسوع أنه </a:t>
            </a:r>
            <a:r>
              <a:rPr lang="ar-LB" altLang="en-US" sz="4000" b="1" dirty="0">
                <a:effectLst>
                  <a:outerShdw blurRad="38100" dist="38100" dir="2700000" algn="tl">
                    <a:srgbClr val="000080"/>
                  </a:outerShdw>
                </a:effectLst>
              </a:rPr>
              <a:t>ال</a:t>
            </a:r>
            <a:r>
              <a:rPr lang="ar-JO" altLang="en-US" sz="4000" b="1" dirty="0">
                <a:effectLst>
                  <a:outerShdw blurRad="38100" dist="38100" dir="2700000" algn="tl">
                    <a:srgbClr val="000080"/>
                  </a:outerShdw>
                </a:effectLst>
              </a:rPr>
              <a:t>طريق </a:t>
            </a:r>
            <a:r>
              <a:rPr lang="ar-LB" altLang="en-US" sz="4000" b="1" dirty="0">
                <a:effectLst>
                  <a:outerShdw blurRad="38100" dist="38100" dir="2700000" algn="tl">
                    <a:srgbClr val="000080"/>
                  </a:outerShdw>
                </a:effectLst>
              </a:rPr>
              <a:t>ل</a:t>
            </a:r>
            <a:r>
              <a:rPr lang="ar-JO" altLang="en-US" sz="4000" b="1" dirty="0">
                <a:effectLst>
                  <a:outerShdw blurRad="38100" dist="38100" dir="2700000" algn="tl">
                    <a:srgbClr val="000080"/>
                  </a:outerShdw>
                </a:effectLst>
              </a:rPr>
              <a:t>لحياة الأبدية من خلال شفاء الرجل </a:t>
            </a:r>
            <a:r>
              <a:rPr lang="ar-LB" altLang="en-US" sz="4000" b="1" dirty="0">
                <a:effectLst>
                  <a:outerShdw blurRad="38100" dist="38100" dir="2700000" algn="tl">
                    <a:srgbClr val="000080"/>
                  </a:outerShdw>
                </a:effectLst>
              </a:rPr>
              <a:t>بطريقة </a:t>
            </a:r>
            <a:r>
              <a:rPr lang="ar-JO" altLang="en-US" sz="4000" b="1" dirty="0">
                <a:effectLst>
                  <a:outerShdw blurRad="38100" dist="38100" dir="2700000" algn="tl">
                    <a:srgbClr val="000080"/>
                  </a:outerShdw>
                </a:effectLst>
              </a:rPr>
              <a:t>معجزي</a:t>
            </a:r>
            <a:r>
              <a:rPr lang="ar-LB" altLang="en-US" sz="4000" b="1" dirty="0">
                <a:effectLst>
                  <a:outerShdw blurRad="38100" dist="38100" dir="2700000" algn="tl">
                    <a:srgbClr val="000080"/>
                  </a:outerShdw>
                </a:effectLst>
              </a:rPr>
              <a:t>ة</a:t>
            </a:r>
            <a:r>
              <a:rPr lang="ar-JO" altLang="en-US" sz="4000" b="1" dirty="0">
                <a:effectLst>
                  <a:outerShdw blurRad="38100" dist="38100" dir="2700000" algn="tl">
                    <a:srgbClr val="000080"/>
                  </a:outerShdw>
                </a:effectLst>
              </a:rPr>
              <a:t> (9: 6-7)</a:t>
            </a:r>
            <a:endParaRPr lang="en-US" altLang="en-US" sz="4000" b="1" dirty="0">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rtl="1" eaLnBrk="1" hangingPunct="1"/>
            <a:r>
              <a:rPr lang="ar-JO" altLang="en-US" b="1" dirty="0">
                <a:solidFill>
                  <a:schemeClr val="tx1"/>
                </a:solidFill>
                <a:effectLst>
                  <a:outerShdw blurRad="38100" dist="38100" dir="2700000" algn="tl">
                    <a:srgbClr val="000080"/>
                  </a:outerShdw>
                </a:effectLst>
              </a:rPr>
              <a:t>لماذا وضع يسوع الطين على عيني الرجل</a:t>
            </a:r>
            <a:r>
              <a:rPr lang="ar-SA" altLang="en-US" b="1" dirty="0">
                <a:solidFill>
                  <a:schemeClr val="tx1"/>
                </a:solidFill>
                <a:effectLst>
                  <a:outerShdw blurRad="38100" dist="38100" dir="2700000" algn="tl">
                    <a:srgbClr val="000080"/>
                  </a:outerShdw>
                </a:effectLst>
              </a:rPr>
              <a:t>؟</a:t>
            </a:r>
            <a:r>
              <a:rPr lang="ar-JO" altLang="en-US" b="1" dirty="0">
                <a:solidFill>
                  <a:schemeClr val="tx1"/>
                </a:solidFill>
                <a:effectLst>
                  <a:outerShdw blurRad="38100" dist="38100" dir="2700000" algn="tl">
                    <a:srgbClr val="000080"/>
                  </a:outerShdw>
                </a:effectLst>
              </a:rPr>
              <a:t> </a:t>
            </a:r>
            <a:br>
              <a:rPr lang="ar-JO" altLang="en-US" b="1" dirty="0">
                <a:solidFill>
                  <a:schemeClr val="tx1"/>
                </a:solidFill>
                <a:effectLst>
                  <a:outerShdw blurRad="38100" dist="38100" dir="2700000" algn="tl">
                    <a:srgbClr val="000080"/>
                  </a:outerShdw>
                </a:effectLst>
              </a:rPr>
            </a:br>
            <a:r>
              <a:rPr lang="ar-JO" altLang="en-US" b="1" dirty="0">
                <a:solidFill>
                  <a:schemeClr val="tx1"/>
                </a:solidFill>
                <a:effectLst>
                  <a:outerShdw blurRad="38100" dist="38100" dir="2700000" algn="tl">
                    <a:srgbClr val="000080"/>
                  </a:outerShdw>
                </a:effectLst>
              </a:rPr>
              <a:t>(9: 6)</a:t>
            </a:r>
            <a:endParaRPr lang="en-US" altLang="en-US" b="1" dirty="0">
              <a:solidFill>
                <a:schemeClr val="tx1"/>
              </a:solidFill>
              <a:effectLst>
                <a:outerShdw blurRad="38100" dist="38100" dir="2700000" algn="tl">
                  <a:srgbClr val="000080"/>
                </a:outerShdw>
              </a:effectLst>
            </a:endParaRP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968C405-E445-E1C5-B30E-6AD1678A907A}"/>
              </a:ext>
            </a:extLst>
          </p:cNvPr>
          <p:cNvSpPr txBox="1"/>
          <p:nvPr/>
        </p:nvSpPr>
        <p:spPr>
          <a:xfrm>
            <a:off x="6373368" y="3875270"/>
            <a:ext cx="2313432" cy="1200329"/>
          </a:xfrm>
          <a:prstGeom prst="rect">
            <a:avLst/>
          </a:prstGeom>
          <a:noFill/>
        </p:spPr>
        <p:txBody>
          <a:bodyPr wrap="square">
            <a:spAutoFit/>
          </a:bodyPr>
          <a:lstStyle/>
          <a:p>
            <a:pPr algn="ctr" rtl="1"/>
            <a:r>
              <a:rPr lang="ar-SA" sz="3600" dirty="0"/>
              <a:t>أربعة</a:t>
            </a:r>
            <a:endParaRPr lang="en-US" sz="3600" dirty="0"/>
          </a:p>
          <a:p>
            <a:pPr algn="ctr" rtl="1"/>
            <a:r>
              <a:rPr lang="ar-SA" sz="3600" dirty="0"/>
              <a:t> أعياد ميلاد</a:t>
            </a:r>
            <a:endParaRPr lang="en-US" sz="3600" dirty="0"/>
          </a:p>
        </p:txBody>
      </p:sp>
    </p:spTree>
    <p:extLst>
      <p:ext uri="{BB962C8B-B14F-4D97-AF65-F5344CB8AC3E}">
        <p14:creationId xmlns:p14="http://schemas.microsoft.com/office/powerpoint/2010/main" val="37002795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cstate="print">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1883664"/>
            <a:ext cx="6437376" cy="2764536"/>
          </a:xfrm>
        </p:spPr>
        <p:txBody>
          <a:bodyPr/>
          <a:lstStyle/>
          <a:p>
            <a:pPr rtl="1" eaLnBrk="1" hangingPunct="1"/>
            <a:br>
              <a:rPr lang="en-US"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شكل يسوع آدم من التراب </a:t>
            </a:r>
            <a:br>
              <a:rPr lang="ar-JO"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(يو 1: 3</a:t>
            </a:r>
            <a:r>
              <a:rPr lang="ar-LB" altLang="en-US" sz="4000" dirty="0">
                <a:solidFill>
                  <a:schemeClr val="bg1"/>
                </a:solidFill>
                <a:effectLst>
                  <a:outerShdw blurRad="38100" dist="38100" dir="2700000" algn="tl">
                    <a:schemeClr val="tx1"/>
                  </a:outerShdw>
                </a:effectLst>
              </a:rPr>
              <a:t>؛</a:t>
            </a:r>
            <a:r>
              <a:rPr lang="ar-JO" altLang="en-US" sz="4000" dirty="0">
                <a:solidFill>
                  <a:schemeClr val="bg1"/>
                </a:solidFill>
                <a:effectLst>
                  <a:outerShdw blurRad="38100" dist="38100" dir="2700000" algn="tl">
                    <a:schemeClr val="tx1"/>
                  </a:outerShdw>
                </a:effectLst>
              </a:rPr>
              <a:t> تك 2: 7)</a:t>
            </a:r>
            <a:endParaRPr lang="en-US" altLang="en-US" sz="4000" dirty="0">
              <a:solidFill>
                <a:schemeClr val="bg1"/>
              </a:solidFill>
              <a:effectLst>
                <a:outerShdw blurRad="38100" dist="38100" dir="2700000" algn="tl">
                  <a:schemeClr val="tx1"/>
                </a:outerShdw>
              </a:effectLst>
            </a:endParaRPr>
          </a:p>
        </p:txBody>
      </p:sp>
    </p:spTree>
    <p:extLst>
      <p:ext uri="{BB962C8B-B14F-4D97-AF65-F5344CB8AC3E}">
        <p14:creationId xmlns:p14="http://schemas.microsoft.com/office/powerpoint/2010/main" val="41783435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rtl="1" eaLnBrk="1" hangingPunct="1">
              <a:defRPr/>
            </a:pPr>
            <a:r>
              <a:rPr lang="ar-LB" b="1" dirty="0">
                <a:solidFill>
                  <a:schemeClr val="tx1"/>
                </a:solidFill>
                <a:effectLst>
                  <a:outerShdw blurRad="38100" dist="38100" dir="2700000" algn="tl">
                    <a:srgbClr val="000000">
                      <a:alpha val="43137"/>
                    </a:srgbClr>
                  </a:outerShdw>
                </a:effectLst>
              </a:rPr>
              <a:t>طور</a:t>
            </a:r>
            <a:r>
              <a:rPr lang="ar-JO" b="1" dirty="0">
                <a:solidFill>
                  <a:schemeClr val="tx1"/>
                </a:solidFill>
                <a:effectLst>
                  <a:outerShdw blurRad="38100" dist="38100" dir="2700000" algn="tl">
                    <a:srgbClr val="000000">
                      <a:alpha val="43137"/>
                    </a:srgbClr>
                  </a:outerShdw>
                </a:effectLst>
              </a:rPr>
              <a:t> الغسيل إيمانه</a:t>
            </a:r>
            <a:endParaRPr lang="en-US" b="1" dirty="0">
              <a:solidFill>
                <a:schemeClr val="tx1"/>
              </a:solidFill>
              <a:effectLst>
                <a:outerShdw blurRad="38100" dist="38100" dir="2700000" algn="tl">
                  <a:srgbClr val="000000">
                    <a:alpha val="43137"/>
                  </a:srgbClr>
                </a:outerShdw>
              </a:effectLst>
            </a:endParaRP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cstate="print">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الرحلة إلى بركة سلوام</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بركة سلوام</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الهيكل</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ب. هل تؤمن أن الله أرسل يسوع ليشفي عماك الشخصي؟</a:t>
            </a:r>
            <a:endParaRPr lang="en-US" altLang="en-US" sz="40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6497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pPr rtl="1"/>
            <a:r>
              <a:rPr lang="ar-JO"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معجزات إنجيل يوحنا</a:t>
            </a:r>
            <a:endParaRPr lang="en-US"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200"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lang="en-US" altLang="en-US" sz="3200" b="1" dirty="0">
              <a:solidFill>
                <a:srgbClr val="000000"/>
              </a:solidFill>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إلى خمر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(2: 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ابن</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قائد المئة</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4: 46-54</a:t>
            </a:r>
            <a:endParaRPr lang="en-US" altLang="en-US" b="1" dirty="0">
              <a:solidFill>
                <a:srgbClr val="000000"/>
              </a:solidFill>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المشلول</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5: 1-18</a:t>
            </a:r>
            <a:endParaRPr lang="en-US" altLang="en-US" b="1" dirty="0">
              <a:solidFill>
                <a:srgbClr val="000000"/>
              </a:solidFill>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إطعام</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5000</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1-15</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المشي</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على الماء</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16-24</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الرجل الأعمى</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9: 1-7</a:t>
            </a:r>
            <a:endParaRPr lang="en-US" altLang="en-US" b="1" dirty="0">
              <a:solidFill>
                <a:srgbClr val="000000"/>
              </a:solidFill>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إقامة</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لعازر</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11: 1-45</a:t>
            </a:r>
            <a:endParaRPr lang="en-US" altLang="en-US" b="1" dirty="0">
              <a:solidFill>
                <a:srgbClr val="000000"/>
              </a:solidFill>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قيامة</a:t>
            </a:r>
          </a:p>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المسيح</a:t>
            </a:r>
            <a:br>
              <a:rPr lang="en-US" altLang="en-US" b="1" dirty="0">
                <a:latin typeface="Arial" panose="020B0604020202020204" pitchFamily="34" charset="0"/>
                <a:cs typeface="Arial" panose="020B0604020202020204" pitchFamily="34" charset="0"/>
              </a:rPr>
            </a:br>
            <a:r>
              <a:rPr lang="ar-JO" altLang="en-US" b="1" dirty="0">
                <a:latin typeface="Arial" panose="020B0604020202020204" pitchFamily="34" charset="0"/>
                <a:cs typeface="Arial" panose="020B0604020202020204" pitchFamily="34" charset="0"/>
              </a:rPr>
              <a:t>20: 1-31</a:t>
            </a:r>
            <a:endParaRPr lang="en-US" altLang="en-US" b="1" dirty="0">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صيد</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السمك</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21: 1-3</a:t>
            </a:r>
            <a:endParaRPr lang="en-US" alt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395785" y="0"/>
            <a:ext cx="8748215" cy="2057400"/>
          </a:xfrm>
        </p:spPr>
        <p:txBody>
          <a:bodyPr/>
          <a:lstStyle/>
          <a:p>
            <a:pPr marL="715963" indent="-715963" rtl="1" eaLnBrk="1" hangingPunct="1"/>
            <a:br>
              <a:rPr lang="en-US" altLang="en-US" sz="5400" b="1" dirty="0"/>
            </a:br>
            <a:r>
              <a:rPr lang="ar-JO" altLang="en-US" sz="5400" b="1" dirty="0"/>
              <a:t>1. </a:t>
            </a:r>
            <a:r>
              <a:rPr lang="ar-LB" altLang="en-US" sz="5400" b="1" dirty="0"/>
              <a:t>ي</a:t>
            </a:r>
            <a:r>
              <a:rPr lang="ar-JO" altLang="en-US" sz="5400" b="1" dirty="0"/>
              <a:t>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endParaRPr lang="en-US" altLang="en-US" sz="5400" b="1" dirty="0">
              <a:solidFill>
                <a:schemeClr val="tx1"/>
              </a:solidFill>
            </a:endParaRPr>
          </a:p>
        </p:txBody>
      </p:sp>
    </p:spTree>
    <p:extLst>
      <p:ext uri="{BB962C8B-B14F-4D97-AF65-F5344CB8AC3E}">
        <p14:creationId xmlns:p14="http://schemas.microsoft.com/office/powerpoint/2010/main" val="1166847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rtl="1" eaLnBrk="1" hangingPunct="1"/>
            <a:r>
              <a:rPr lang="ar-JO" altLang="en-US" b="1" dirty="0">
                <a:effectLst/>
              </a:rPr>
              <a:t>2. </a:t>
            </a:r>
            <a:r>
              <a:rPr lang="ar-JO" altLang="en-US" b="1" u="sng" dirty="0" err="1">
                <a:solidFill>
                  <a:srgbClr val="FFFF00"/>
                </a:solidFill>
                <a:effectLst/>
              </a:rPr>
              <a:t>يغي</a:t>
            </a:r>
            <a:r>
              <a:rPr lang="ar-LB" altLang="en-US" b="1" u="sng" dirty="0">
                <a:solidFill>
                  <a:srgbClr val="FFFF00"/>
                </a:solidFill>
                <a:effectLst/>
              </a:rPr>
              <a:t>ّ</a:t>
            </a:r>
            <a:r>
              <a:rPr lang="ar-JO" altLang="en-US" b="1" u="sng" dirty="0">
                <a:solidFill>
                  <a:srgbClr val="FFFF00"/>
                </a:solidFill>
                <a:effectLst/>
              </a:rPr>
              <a:t>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44064" y="42882"/>
            <a:ext cx="4560983" cy="2514600"/>
          </a:xfrm>
        </p:spPr>
        <p:txBody>
          <a:bodyPr/>
          <a:lstStyle/>
          <a:p>
            <a:pPr marL="715963" indent="-715963" rtl="1" eaLnBrk="1" hangingPunct="1"/>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بينما رفض الفريسيون بشكل متزايد شهادته وصاروا عميان روحياً </a:t>
            </a:r>
            <a:b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(8-34)</a:t>
            </a:r>
            <a:endParaRPr lang="en-US" altLang="en-US" sz="32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3" cstate="print">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1" y="32311"/>
            <a:ext cx="9144001" cy="6824170"/>
            <a:chOff x="187286" y="334130"/>
            <a:chExt cx="9144001" cy="6823388"/>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792334" y="334130"/>
              <a:ext cx="4538953"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rPr>
                <a:t>أ. الرجل الأعمى ربح بصيرة روحية متزايدة</a:t>
              </a:r>
              <a:endParaRPr kumimoji="0" lang="en-US" altLang="en-US" sz="32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4" cstate="print">
              <a:extLst>
                <a:ext uri="{28A0092B-C50C-407E-A947-70E740481C1C}">
                  <a14:useLocalDpi xmlns:a14="http://schemas.microsoft.com/office/drawing/2010/main" val="0"/>
                </a:ext>
              </a:extLst>
            </a:blip>
            <a:srcRect l="11818" t="5981" r="33636"/>
            <a:stretch>
              <a:fillRect/>
            </a:stretch>
          </p:blipFill>
          <p:spPr bwMode="auto">
            <a:xfrm>
              <a:off x="187286" y="2878112"/>
              <a:ext cx="4572000" cy="427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الثقة بالقوانين أكثر من عمل الله (8-16)</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هذا الإنسان ليس من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لأنه لا يحفظ السبت (16أ)</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اضطهاد شهود الله (17-23)</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918564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(أربعة أعياد ميلاد) القس فيل</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رفض المسيح بالرغم من وجود الدليل (24-34)</a:t>
            </a:r>
            <a:r>
              <a:rPr lang="ar-SA"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9706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cstate="print">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pPr rtl="1"/>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مُنْذُ الدَّهْرِ لَمْ يُسْمَعْ أَنَّ أَحَدًا فَتَحَ عَيْنَيْ مَوْلُودٍ أَعْمَى. لَوْ لَمْ يَكُنْ هذَا مِنَ اللهِ لَمْ يَقْدِرْ أَنْ يَفْعَلَ شَيْئًا</a:t>
            </a:r>
            <a:r>
              <a:rPr lang="ar-LB"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(32-33)</a:t>
            </a:r>
            <a:endParaRPr lang="en-US" altLang="en-US" sz="32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524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لا استرداد للبصر في العهد القديم</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لم يشفي التلاميذ العميان</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شفاء العميان كانت معجزة المسيح الأكثر انتشاراً</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دليل كونه المسيا</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rtl="1" eaLnBrk="1" hangingPunct="1"/>
            <a:r>
              <a:rPr lang="ar-JO" altLang="en-US" b="1" dirty="0">
                <a:solidFill>
                  <a:srgbClr val="000005"/>
                </a:solidFill>
                <a:effectLst/>
                <a:latin typeface="Arial" panose="020B0604020202020204" pitchFamily="34" charset="0"/>
                <a:cs typeface="Arial" panose="020B0604020202020204" pitchFamily="34" charset="0"/>
              </a:rPr>
              <a:t>ب. هل البصر دليل على أن يسوع يمكن أن يساعدك لربح أو خسارة البصر الروحي؟</a:t>
            </a:r>
            <a:endParaRPr lang="en-US" altLang="en-US" b="1" dirty="0">
              <a:solidFill>
                <a:srgbClr val="00000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2771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التواضع</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JO" sz="2800" b="1" dirty="0">
                <a:latin typeface="Arial" panose="020B0604020202020204" pitchFamily="34" charset="0"/>
                <a:cs typeface="Arial" panose="020B0604020202020204" pitchFamily="34" charset="0"/>
              </a:rPr>
              <a:t>لست متعجرفًا جدًا للإعتقاد بأنني توصلت إلى الحقيقة بشأن أي شيء، لكنني متأكد تمامًا من أن كل ما تقوله ليس خطأً فحسب، بل إنه غبي حقًا أيضًا.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55085"/>
            <a:ext cx="9144000" cy="533400"/>
          </a:xfrm>
        </p:spPr>
        <p:txBody>
          <a:bodyPr/>
          <a:lstStyle/>
          <a:p>
            <a:pPr rtl="1"/>
            <a:r>
              <a:rPr lang="ar-JO" dirty="0">
                <a:solidFill>
                  <a:srgbClr val="FFFF00"/>
                </a:solidFill>
                <a:latin typeface="Arial" panose="020B0604020202020204" pitchFamily="34" charset="0"/>
                <a:cs typeface="Arial" panose="020B0604020202020204" pitchFamily="34" charset="0"/>
              </a:rPr>
              <a:t>هل نشأت الحياة على أنها صدفة؟</a:t>
            </a:r>
            <a:endPar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173515" y="936433"/>
            <a:ext cx="6017964" cy="575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r" defTabSz="914400" rtl="1" fontAlgn="base">
              <a:spcBef>
                <a:spcPct val="20000"/>
              </a:spcBef>
              <a:spcAft>
                <a:spcPct val="0"/>
              </a:spcAft>
              <a:defRPr/>
            </a:pPr>
            <a:r>
              <a:rPr lang="ar-JO" sz="3100" b="1" dirty="0">
                <a:solidFill>
                  <a:schemeClr val="bg1"/>
                </a:solidFill>
              </a:rPr>
              <a:t>"لا يوجد سوى تفسيرين محتملين لكيفية نش</a:t>
            </a:r>
            <a:r>
              <a:rPr lang="ar-LB" sz="3100" b="1" dirty="0">
                <a:solidFill>
                  <a:schemeClr val="bg1"/>
                </a:solidFill>
              </a:rPr>
              <a:t>أة</a:t>
            </a:r>
            <a:r>
              <a:rPr lang="ar-JO" sz="3100" b="1" dirty="0">
                <a:solidFill>
                  <a:schemeClr val="bg1"/>
                </a:solidFill>
              </a:rPr>
              <a:t> الحياة: التو</a:t>
            </a:r>
            <a:r>
              <a:rPr lang="ar-LB" sz="3100" b="1" dirty="0">
                <a:solidFill>
                  <a:schemeClr val="bg1"/>
                </a:solidFill>
              </a:rPr>
              <a:t>ا</a:t>
            </a:r>
            <a:r>
              <a:rPr lang="ar-JO" sz="3100" b="1" dirty="0">
                <a:solidFill>
                  <a:schemeClr val="bg1"/>
                </a:solidFill>
              </a:rPr>
              <a:t>لد التلقائي الناتج عن التطور</a:t>
            </a:r>
            <a:r>
              <a:rPr lang="ar-LB" sz="3100" b="1" dirty="0">
                <a:solidFill>
                  <a:schemeClr val="bg1"/>
                </a:solidFill>
              </a:rPr>
              <a:t>،</a:t>
            </a:r>
            <a:r>
              <a:rPr lang="ar-JO" sz="3100" b="1" dirty="0">
                <a:solidFill>
                  <a:schemeClr val="bg1"/>
                </a:solidFill>
              </a:rPr>
              <a:t> أو عمل الله الخلا</a:t>
            </a:r>
            <a:r>
              <a:rPr lang="ar-LB" sz="3100" b="1" dirty="0">
                <a:solidFill>
                  <a:schemeClr val="bg1"/>
                </a:solidFill>
              </a:rPr>
              <a:t>ّ</a:t>
            </a:r>
            <a:r>
              <a:rPr lang="ar-JO" sz="3100" b="1" dirty="0">
                <a:solidFill>
                  <a:schemeClr val="bg1"/>
                </a:solidFill>
              </a:rPr>
              <a:t>ق الخارق... ليس هناك احتمال آخر. لقد تم دحض نظرية التو</a:t>
            </a:r>
            <a:r>
              <a:rPr lang="ar-LB" sz="3100" b="1" dirty="0">
                <a:solidFill>
                  <a:schemeClr val="bg1"/>
                </a:solidFill>
              </a:rPr>
              <a:t>ا</a:t>
            </a:r>
            <a:r>
              <a:rPr lang="ar-JO" sz="3100" b="1" dirty="0">
                <a:solidFill>
                  <a:schemeClr val="bg1"/>
                </a:solidFill>
              </a:rPr>
              <a:t>لد التلقائي علميًا منذ 120 عامًا على يد لويس باستور</a:t>
            </a:r>
            <a:r>
              <a:rPr lang="en-US" sz="3100" b="1" dirty="0">
                <a:solidFill>
                  <a:schemeClr val="bg1"/>
                </a:solidFill>
              </a:rPr>
              <a:t> </a:t>
            </a:r>
            <a:r>
              <a:rPr lang="ar-JO" sz="3100" b="1" dirty="0">
                <a:solidFill>
                  <a:schemeClr val="bg1"/>
                </a:solidFill>
              </a:rPr>
              <a:t>وآخرين</a:t>
            </a:r>
            <a:r>
              <a:rPr lang="ar-LB" sz="3100" b="1" dirty="0">
                <a:solidFill>
                  <a:schemeClr val="bg1"/>
                </a:solidFill>
              </a:rPr>
              <a:t>.</a:t>
            </a:r>
            <a:r>
              <a:rPr lang="ar-JO" sz="3100" b="1" dirty="0">
                <a:solidFill>
                  <a:schemeClr val="bg1"/>
                </a:solidFill>
              </a:rPr>
              <a:t> هذا لا يترك لنا سوى احتمال واحد آخر... أن الحياة جاءت كعمل خلق خارق للطبيعة من قبل الله</a:t>
            </a:r>
            <a:r>
              <a:rPr lang="ar-LB" sz="3100" b="1" dirty="0">
                <a:solidFill>
                  <a:schemeClr val="bg1"/>
                </a:solidFill>
              </a:rPr>
              <a:t>.</a:t>
            </a:r>
            <a:r>
              <a:rPr lang="ar-JO" sz="3100" b="1" dirty="0">
                <a:solidFill>
                  <a:schemeClr val="bg1"/>
                </a:solidFill>
              </a:rPr>
              <a:t> لكنني لا أستطيع قبول هذه الفلسفة لأنني لا أريد</a:t>
            </a:r>
            <a:r>
              <a:rPr lang="ar-LB" sz="3100" b="1" dirty="0">
                <a:solidFill>
                  <a:schemeClr val="bg1"/>
                </a:solidFill>
              </a:rPr>
              <a:t> </a:t>
            </a:r>
            <a:r>
              <a:rPr lang="ar-JO" sz="3100" b="1" dirty="0">
                <a:solidFill>
                  <a:schemeClr val="bg1"/>
                </a:solidFill>
              </a:rPr>
              <a:t>أن </a:t>
            </a:r>
            <a:r>
              <a:rPr lang="ar-LB" sz="3100" b="1" dirty="0">
                <a:solidFill>
                  <a:schemeClr val="bg1"/>
                </a:solidFill>
              </a:rPr>
              <a:t>أ</a:t>
            </a:r>
            <a:r>
              <a:rPr lang="ar-JO" sz="3100" b="1" dirty="0">
                <a:solidFill>
                  <a:schemeClr val="bg1"/>
                </a:solidFill>
              </a:rPr>
              <a:t>ؤمن بالله.  لذلك، اخترت أن أصدق </a:t>
            </a:r>
            <a:r>
              <a:rPr lang="ar-LB" sz="3100" b="1" dirty="0">
                <a:solidFill>
                  <a:schemeClr val="bg1"/>
                </a:solidFill>
              </a:rPr>
              <a:t>ما أعلم أنه</a:t>
            </a:r>
            <a:r>
              <a:rPr lang="ar-JO" sz="3100" b="1" dirty="0">
                <a:solidFill>
                  <a:schemeClr val="bg1"/>
                </a:solidFill>
              </a:rPr>
              <a:t> مستحيل علميا</a:t>
            </a:r>
            <a:r>
              <a:rPr lang="ar-LB" sz="3100" b="1" dirty="0">
                <a:solidFill>
                  <a:schemeClr val="bg1"/>
                </a:solidFill>
              </a:rPr>
              <a:t>ً</a:t>
            </a:r>
            <a:r>
              <a:rPr lang="ar-JO" sz="3100" b="1" dirty="0">
                <a:solidFill>
                  <a:schemeClr val="bg1"/>
                </a:solidFill>
              </a:rPr>
              <a:t>، وهو ال</a:t>
            </a:r>
            <a:r>
              <a:rPr lang="ar-LB" sz="3100" b="1" dirty="0">
                <a:solidFill>
                  <a:schemeClr val="bg1"/>
                </a:solidFill>
              </a:rPr>
              <a:t>توالد</a:t>
            </a:r>
            <a:r>
              <a:rPr lang="ar-JO" sz="3100" b="1" dirty="0">
                <a:solidFill>
                  <a:schemeClr val="bg1"/>
                </a:solidFill>
              </a:rPr>
              <a:t> التلقائي </a:t>
            </a:r>
            <a:r>
              <a:rPr lang="ar-LB" sz="3100" b="1" dirty="0">
                <a:solidFill>
                  <a:schemeClr val="bg1"/>
                </a:solidFill>
              </a:rPr>
              <a:t> الناتج عن التطور</a:t>
            </a:r>
            <a:r>
              <a:rPr lang="ar-SA" sz="3100" b="1" dirty="0">
                <a:solidFill>
                  <a:schemeClr val="bg1"/>
                </a:solidFill>
              </a:rPr>
              <a:t>.</a:t>
            </a:r>
            <a:r>
              <a:rPr lang="ar-JO" sz="3100" b="1" dirty="0">
                <a:solidFill>
                  <a:schemeClr val="bg1"/>
                </a:solidFill>
              </a:rPr>
              <a:t>"</a:t>
            </a:r>
            <a:endParaRPr kumimoji="0" lang="en-US" altLang="en-US" sz="3100" b="1" i="0" u="none" strike="noStrike" kern="1200" cap="none" spc="0" normalizeH="0" baseline="0" noProof="0" dirty="0">
              <a:ln>
                <a:noFill/>
              </a:ln>
              <a:solidFill>
                <a:schemeClr val="bg1"/>
              </a:solidFill>
              <a:effectLst/>
              <a:uLnTx/>
              <a:uFillTx/>
            </a:endParaRP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6246564" y="4516916"/>
            <a:ext cx="2897436" cy="217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20000"/>
              </a:spcBef>
              <a:spcAft>
                <a:spcPct val="0"/>
              </a:spcAft>
              <a:defRPr/>
            </a:pPr>
            <a:r>
              <a:rPr lang="ar-JO" sz="2400" b="1" dirty="0">
                <a:solidFill>
                  <a:schemeClr val="bg1"/>
                </a:solidFill>
              </a:rPr>
              <a:t>دكتور جورج والد </a:t>
            </a:r>
          </a:p>
          <a:p>
            <a:pPr lvl="0" algn="ctr" defTabSz="914400" rtl="1" fontAlgn="base">
              <a:spcBef>
                <a:spcPct val="20000"/>
              </a:spcBef>
              <a:spcAft>
                <a:spcPct val="0"/>
              </a:spcAft>
              <a:defRPr/>
            </a:pPr>
            <a:r>
              <a:rPr lang="ar-JO" sz="2400" b="1" dirty="0">
                <a:solidFill>
                  <a:schemeClr val="bg1"/>
                </a:solidFill>
              </a:rPr>
              <a:t>أستاذ فخري في علم</a:t>
            </a:r>
            <a:r>
              <a:rPr lang="ar-LB" sz="2400" b="1" dirty="0">
                <a:solidFill>
                  <a:schemeClr val="bg1"/>
                </a:solidFill>
              </a:rPr>
              <a:t> </a:t>
            </a:r>
            <a:r>
              <a:rPr lang="ar-JO" sz="2400" b="1" dirty="0">
                <a:solidFill>
                  <a:schemeClr val="bg1"/>
                </a:solidFill>
              </a:rPr>
              <a:t>الأحياء</a:t>
            </a:r>
            <a:r>
              <a:rPr lang="ar-LB" sz="2400" b="1" dirty="0">
                <a:solidFill>
                  <a:schemeClr val="bg1"/>
                </a:solidFill>
              </a:rPr>
              <a:t> </a:t>
            </a:r>
            <a:r>
              <a:rPr lang="ar-JO" sz="2400" b="1" dirty="0">
                <a:solidFill>
                  <a:schemeClr val="bg1"/>
                </a:solidFill>
              </a:rPr>
              <a:t>بجامعة هارفرد الحائز على جائزة نوبل في علم الأحياء، 1971</a:t>
            </a:r>
            <a:endParaRPr kumimoji="0" lang="en-US" altLang="en-US" sz="2400" b="1" i="0" u="none" strike="noStrike" kern="1200" cap="none" spc="0" normalizeH="0" baseline="0" noProof="0" dirty="0">
              <a:ln>
                <a:noFill/>
              </a:ln>
              <a:solidFill>
                <a:schemeClr val="bg1"/>
              </a:solidFill>
              <a:effectLst/>
              <a:uLnTx/>
              <a:uFillTx/>
              <a:ea typeface="ＭＳ Ｐゴシック" panose="020B0600070205080204" pitchFamily="34" charset="-128"/>
            </a:endParaRP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8735" y="936433"/>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982639" y="0"/>
            <a:ext cx="8161361" cy="2057400"/>
          </a:xfrm>
        </p:spPr>
        <p:txBody>
          <a:bodyPr/>
          <a:lstStyle/>
          <a:p>
            <a:pPr marL="715963" indent="-715963" rtl="1" eaLnBrk="1" hangingPunct="1"/>
            <a:br>
              <a:rPr lang="en-US" altLang="en-US" sz="5400" b="1" dirty="0"/>
            </a:br>
            <a:r>
              <a:rPr lang="ar-JO" altLang="en-US" sz="5400" b="1" dirty="0"/>
              <a:t>1. 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r>
              <a:rPr lang="ar-SA" altLang="en-US" sz="5400" b="1" u="sng" dirty="0">
                <a:solidFill>
                  <a:srgbClr val="FFFF00"/>
                </a:solidFill>
              </a:rPr>
              <a:t>.</a:t>
            </a:r>
            <a:endParaRPr lang="en-US" altLang="en-US" sz="54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146050" y="0"/>
            <a:ext cx="9290050" cy="1600200"/>
          </a:xfrm>
        </p:spPr>
        <p:txBody>
          <a:bodyPr/>
          <a:lstStyle/>
          <a:p>
            <a:pPr rtl="1" eaLnBrk="1" hangingPunct="1"/>
            <a:r>
              <a:rPr lang="ar-JO" altLang="en-US" b="1" dirty="0">
                <a:effectLst/>
              </a:rPr>
              <a:t>2. </a:t>
            </a:r>
            <a:r>
              <a:rPr lang="ar-JO" altLang="en-US" b="1" u="sng" dirty="0">
                <a:solidFill>
                  <a:srgbClr val="FFFF00"/>
                </a:solidFill>
                <a:effectLst/>
              </a:rPr>
              <a:t>يغير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0838"/>
            <a:ext cx="914400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152399"/>
            <a:ext cx="7137779" cy="1814513"/>
          </a:xfrm>
        </p:spPr>
        <p:txBody>
          <a:bodyPr/>
          <a:lstStyle/>
          <a:p>
            <a:pPr marL="715963" indent="-715963" rtl="1" eaLnBrk="1" hangingPunct="1">
              <a:defRPr/>
            </a:pPr>
            <a:r>
              <a:rPr lang="ar-JO" b="1" dirty="0">
                <a:solidFill>
                  <a:schemeClr val="tx1"/>
                </a:solidFill>
                <a:effectLst>
                  <a:outerShdw blurRad="38100" dist="38100" dir="2700000" algn="tl">
                    <a:srgbClr val="000000">
                      <a:alpha val="43137"/>
                    </a:srgbClr>
                  </a:outerShdw>
                </a:effectLst>
              </a:rPr>
              <a:t>3. يستحق يسوع </a:t>
            </a:r>
            <a:r>
              <a:rPr lang="ar-JO" b="1" dirty="0">
                <a:solidFill>
                  <a:srgbClr val="FFFF00"/>
                </a:solidFill>
                <a:effectLst>
                  <a:outerShdw blurRad="38100" dist="38100" dir="2700000" algn="tl">
                    <a:srgbClr val="000000">
                      <a:alpha val="43137"/>
                    </a:srgbClr>
                  </a:outerShdw>
                </a:effectLst>
              </a:rPr>
              <a:t>العبادة</a:t>
            </a:r>
            <a:r>
              <a:rPr lang="ar-JO" b="1" dirty="0">
                <a:solidFill>
                  <a:schemeClr val="tx1"/>
                </a:solidFill>
                <a:effectLst>
                  <a:outerShdw blurRad="38100" dist="38100" dir="2700000" algn="tl">
                    <a:srgbClr val="000000">
                      <a:alpha val="43137"/>
                    </a:srgbClr>
                  </a:outerShdw>
                </a:effectLst>
              </a:rPr>
              <a:t> كونه </a:t>
            </a:r>
            <a:r>
              <a:rPr lang="ar-JO" b="1" dirty="0">
                <a:solidFill>
                  <a:srgbClr val="FFFF00"/>
                </a:solidFill>
                <a:effectLst>
                  <a:outerShdw blurRad="38100" dist="38100" dir="2700000" algn="tl">
                    <a:srgbClr val="000000">
                      <a:alpha val="43137"/>
                    </a:srgbClr>
                  </a:outerShdw>
                </a:effectLst>
              </a:rPr>
              <a:t>الله</a:t>
            </a:r>
            <a:r>
              <a:rPr lang="ar-JO" b="1" dirty="0">
                <a:solidFill>
                  <a:schemeClr val="tx1"/>
                </a:solidFill>
                <a:effectLst>
                  <a:outerShdw blurRad="38100" dist="38100" dir="2700000" algn="tl">
                    <a:srgbClr val="000000">
                      <a:alpha val="43137"/>
                    </a:srgbClr>
                  </a:outerShdw>
                </a:effectLst>
              </a:rPr>
              <a:t> (35-41)</a:t>
            </a:r>
            <a:r>
              <a:rPr lang="en-US" b="1" dirty="0">
                <a:solidFill>
                  <a:schemeClr val="tx1"/>
                </a:solidFill>
                <a:effectLst>
                  <a:outerShdw blurRad="38100" dist="38100" dir="2700000" algn="tl">
                    <a:srgbClr val="000000">
                      <a:alpha val="43137"/>
                    </a:srgbClr>
                  </a:outerShdw>
                </a:effectLst>
              </a:rPr>
              <a:t>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11" y="2133600"/>
            <a:ext cx="658217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rtl="1" eaLnBrk="1" hangingPunct="1">
              <a:defRPr/>
            </a:pP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أجوبة متناقضة</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سابقاً اعترف بيسوع أنه الله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(35-38)</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أدان يسوع الفريسيين لرفضه ك</a:t>
            </a: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a:t>
            </a: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له (39-41)</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cstate="print">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0"/>
              </a:spcBef>
              <a:spcAft>
                <a:spcPct val="0"/>
              </a:spcAft>
              <a:defRPr/>
            </a:pPr>
            <a:r>
              <a:rPr lang="ar-JO" altLang="en-US" sz="4000" b="1" dirty="0">
                <a:solidFill>
                  <a:srgbClr val="FFFFFF"/>
                </a:solidFill>
                <a:effectLst>
                  <a:outerShdw blurRad="38100" dist="38100" dir="2700000" algn="tl">
                    <a:srgbClr val="000080"/>
                  </a:outerShdw>
                </a:effectLst>
              </a:rPr>
              <a:t>فَقَالَ يَسُوعُ: «لِدَيْنُونَةٍ أَتَيْتُ أَنَا إِلَى هذَا الْعَالَمِ، حَتَّى يُبْصِرَ الَّذِينَ لاَ يُبْصِرُونَ وَيَعْمَى الَّذِينَ يُبْصِرُونَ». فَسَمِعَ هذَا الَّذِينَ كَانُوا مَعَهُ مِنَ الْفَرِّيسِيِّينَ، وَقَالُوا لَهُ: «</a:t>
            </a:r>
            <a:r>
              <a:rPr lang="ar-JO" altLang="en-US" sz="4000" b="1" dirty="0" err="1">
                <a:solidFill>
                  <a:srgbClr val="FFFFFF"/>
                </a:solidFill>
                <a:effectLst>
                  <a:outerShdw blurRad="38100" dist="38100" dir="2700000" algn="tl">
                    <a:srgbClr val="000080"/>
                  </a:outerShdw>
                </a:effectLst>
              </a:rPr>
              <a:t>أَلَعَلَّنَا</a:t>
            </a:r>
            <a:r>
              <a:rPr lang="ar-JO" altLang="en-US" sz="4000" b="1" dirty="0">
                <a:solidFill>
                  <a:srgbClr val="FFFFFF"/>
                </a:solidFill>
                <a:effectLst>
                  <a:outerShdw blurRad="38100" dist="38100" dir="2700000" algn="tl">
                    <a:srgbClr val="000080"/>
                  </a:outerShdw>
                </a:effectLst>
              </a:rPr>
              <a:t> نَحْنُ أَيْضًا عُمْيَانٌ؟» قَالَ لَهُمْ يَسُوعُ: «لَوْ كُنْتُمْ عُمْيَانًا لَمَا كَانَتْ لَكُمْ خَطِيَّةٌ. وَلكِنِ الآنَ تَقُولُونَ إِنَّنَا نُبْصِرُ، فَخَطِيَّتُكُمْ بَاقِيَةٌ.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noProof="0" dirty="0">
                <a:solidFill>
                  <a:srgbClr val="FFFFFF"/>
                </a:solidFill>
                <a:effectLst>
                  <a:outerShdw blurRad="38100" dist="38100" dir="2700000" algn="tl">
                    <a:srgbClr val="000080"/>
                  </a:outerShdw>
                </a:effectLst>
              </a:rPr>
              <a:t>يوحنا 9: 39-41</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rtl="1" eaLnBrk="1" hangingPunct="1">
              <a:defRPr/>
            </a:pPr>
            <a:br>
              <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كيف يجب أن نستجيب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عندما نرى أن يسوع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هو حقًا الله نفسه؟</a:t>
            </a:r>
            <a:endPar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453390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الأعمى الحقيقي</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830" b="1594"/>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0" y="19127"/>
            <a:ext cx="4208443" cy="1371600"/>
          </a:xfrm>
        </p:spPr>
        <p:txBody>
          <a:bodyPr/>
          <a:lstStyle/>
          <a:p>
            <a:pPr algn="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يرى</a:t>
            </a: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457200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effectLst>
                  <a:outerShdw blurRad="38100" dist="38100" dir="2700000" algn="tl">
                    <a:srgbClr val="000080"/>
                  </a:outerShdw>
                </a:effectLst>
              </a:rPr>
              <a:t>الأعمى الحقيقي؟</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197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رجل</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ي</a:t>
            </a:r>
            <a:r>
              <a:rPr kumimoji="0" lang="ar-LB"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r>
              <a:rPr kumimoji="0" lang="ar-JO" altLang="en-US" sz="4400" b="1" i="0" u="none" strike="noStrike" kern="1200" cap="none" spc="0" normalizeH="0" baseline="0" noProof="0" dirty="0" err="1">
                <a:ln>
                  <a:noFill/>
                </a:ln>
                <a:solidFill>
                  <a:srgbClr val="FFFFFF"/>
                </a:solidFill>
                <a:effectLst>
                  <a:outerShdw blurRad="38100" dist="38100" dir="2700000" algn="tl">
                    <a:srgbClr val="000080"/>
                  </a:outerShdw>
                </a:effectLst>
                <a:uLnTx/>
                <a:uFillTx/>
              </a:rPr>
              <a:t>دعى</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يسوع (7)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085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نبي</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(17)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5973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رجل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من الله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(33)</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8861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lang="ar-JO" altLang="en-US" b="1" dirty="0">
                <a:solidFill>
                  <a:srgbClr val="FFFF00"/>
                </a:solidFill>
                <a:effectLst>
                  <a:outerShdw blurRad="38100" dist="38100" dir="2700000" algn="tl">
                    <a:srgbClr val="000080"/>
                  </a:outerShdw>
                </a:effectLst>
              </a:rPr>
              <a:t>الله</a:t>
            </a:r>
            <a:r>
              <a:rPr lang="ar-JO" altLang="en-US" b="1" dirty="0">
                <a:solidFill>
                  <a:srgbClr val="FFFFFF"/>
                </a:solidFill>
                <a:effectLst>
                  <a:outerShdw blurRad="38100" dist="38100" dir="2700000" algn="tl">
                    <a:srgbClr val="000080"/>
                  </a:outerShdw>
                </a:effectLst>
              </a:rPr>
              <a:t>: يسوع المعبود (38)</a:t>
            </a:r>
            <a:r>
              <a:rPr lang="ar-SA" altLang="en-US" b="1" dirty="0">
                <a:solidFill>
                  <a:srgbClr val="FFFFFF"/>
                </a:solidFill>
                <a:effectLst>
                  <a:outerShdw blurRad="38100" dist="38100" dir="2700000" algn="tl">
                    <a:srgbClr val="000080"/>
                  </a:outerShdw>
                </a:effectLst>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27542" y="36721"/>
            <a:ext cx="4572000" cy="1447800"/>
          </a:xfrm>
        </p:spPr>
        <p:txBody>
          <a:bodyPr/>
          <a:lstStyle/>
          <a:p>
            <a:pP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r>
              <a:rPr lang="ar-LB" b="1" dirty="0">
                <a:solidFill>
                  <a:schemeClr val="tx1"/>
                </a:solidFill>
                <a:effectLst/>
                <a:latin typeface="Arial" panose="020B0604020202020204" pitchFamily="34" charset="0"/>
                <a:cs typeface="Arial" panose="020B0604020202020204" pitchFamily="34" charset="0"/>
              </a:rPr>
              <a:t>!</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4544458" y="31941"/>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 </a:t>
            </a:r>
            <a:r>
              <a:rPr lang="ar-JO" b="1" dirty="0"/>
              <a:t>يسوع </a:t>
            </a:r>
            <a:r>
              <a:rPr lang="ar-JO" b="1" dirty="0">
                <a:solidFill>
                  <a:srgbClr val="FFFF00"/>
                </a:solidFill>
              </a:rPr>
              <a:t>رجل محتال </a:t>
            </a:r>
            <a:r>
              <a:rPr lang="ar-JO" b="1" dirty="0"/>
              <a:t>(</a:t>
            </a:r>
            <a:r>
              <a:rPr lang="ar-SA" b="1" dirty="0"/>
              <a:t>15</a:t>
            </a:r>
            <a:r>
              <a:rPr lang="ar-JO" b="1" dirty="0"/>
              <a:t>، </a:t>
            </a:r>
            <a:r>
              <a:rPr lang="ar-SA" b="1" dirty="0"/>
              <a:t>18</a:t>
            </a:r>
            <a:r>
              <a:rPr lang="ar-JO" b="1" dirty="0"/>
              <a:t>)</a:t>
            </a:r>
            <a:r>
              <a:rPr lang="ar-SA" b="1" dirty="0"/>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a:t>
            </a:r>
            <a:r>
              <a:rPr kumimoji="0" lang="ar-JO" altLang="en-US" sz="4400" b="1" i="0" u="none" strike="noStrike" kern="1200" cap="none" spc="0" normalizeH="0" noProof="0" dirty="0">
                <a:ln>
                  <a:noFill/>
                </a:ln>
                <a:solidFill>
                  <a:srgbClr val="FFFFFF"/>
                </a:solidFill>
                <a:uLnTx/>
                <a:uFillTx/>
              </a:rPr>
              <a:t> </a:t>
            </a:r>
            <a:r>
              <a:rPr kumimoji="0" lang="ar-JO" altLang="en-US" sz="4400" b="1" i="0" u="none" strike="noStrike" kern="1200" cap="none" spc="0" normalizeH="0" noProof="0" dirty="0">
                <a:ln>
                  <a:noFill/>
                </a:ln>
                <a:solidFill>
                  <a:srgbClr val="FFFF00"/>
                </a:solidFill>
                <a:uLnTx/>
                <a:uFillTx/>
              </a:rPr>
              <a:t>كاسر السبت </a:t>
            </a:r>
            <a:r>
              <a:rPr kumimoji="0" lang="ar-JO" altLang="en-US" sz="4400" b="1" i="0" u="none" strike="noStrike" kern="1200" cap="none" spc="0" normalizeH="0" noProof="0" dirty="0">
                <a:ln>
                  <a:noFill/>
                </a:ln>
                <a:solidFill>
                  <a:srgbClr val="FFFFFF"/>
                </a:solidFill>
                <a:uLnTx/>
                <a:uFillTx/>
              </a:rPr>
              <a:t>(16)</a:t>
            </a:r>
            <a:r>
              <a:rPr kumimoji="0" lang="ar-SA" altLang="en-US" sz="4400" b="1" i="0" u="none" strike="noStrike" kern="1200" cap="none" spc="0" normalizeH="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الرجل الأعمى </a:t>
            </a:r>
            <a:r>
              <a:rPr kumimoji="0" lang="ar-JO" altLang="en-US" sz="4400" b="1" i="0" u="none" strike="noStrike" kern="1200" cap="none" spc="0" normalizeH="0" baseline="0" noProof="0" dirty="0">
                <a:ln>
                  <a:noFill/>
                </a:ln>
                <a:solidFill>
                  <a:srgbClr val="FFFF00"/>
                </a:solidFill>
                <a:uLnTx/>
                <a:uFillTx/>
              </a:rPr>
              <a:t>مخدوع</a:t>
            </a:r>
            <a:r>
              <a:rPr kumimoji="0" lang="ar-JO" altLang="en-US" sz="4400" b="1" i="0" u="none" strike="noStrike" kern="1200" cap="none" spc="0" normalizeH="0" baseline="0" noProof="0" dirty="0">
                <a:ln>
                  <a:noFill/>
                </a:ln>
                <a:solidFill>
                  <a:srgbClr val="FFFFFF"/>
                </a:solidFill>
                <a:uLnTx/>
                <a:uFillTx/>
              </a:rPr>
              <a:t> (17)</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uLnTx/>
                <a:uFillTx/>
              </a:rPr>
              <a:t>سيشوه</a:t>
            </a:r>
            <a:r>
              <a:rPr kumimoji="0" lang="ar-JO" altLang="en-US" sz="4400" b="1" i="0" u="none" strike="noStrike" kern="1200" cap="none" spc="0" normalizeH="0" baseline="0" noProof="0" dirty="0">
                <a:ln>
                  <a:noFill/>
                </a:ln>
                <a:solidFill>
                  <a:srgbClr val="FFFF00"/>
                </a:solidFill>
                <a:uLnTx/>
                <a:uFillTx/>
              </a:rPr>
              <a:t> الوالدين </a:t>
            </a:r>
            <a:r>
              <a:rPr kumimoji="0" lang="ar-JO" altLang="en-US" sz="4400" b="1" i="0" u="none" strike="noStrike" kern="1200" cap="none" spc="0" normalizeH="0" baseline="0" noProof="0" dirty="0">
                <a:ln>
                  <a:noFill/>
                </a:ln>
                <a:uLnTx/>
                <a:uFillTx/>
              </a:rPr>
              <a:t>مصداقيته (19)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uLnTx/>
                <a:uFillTx/>
              </a:rPr>
              <a:t>التهديد</a:t>
            </a:r>
            <a:r>
              <a:rPr kumimoji="0" lang="ar-JO" altLang="en-US" sz="4400" b="1" i="0" u="none" strike="noStrike" kern="1200" cap="none" spc="0" normalizeH="0" baseline="0" noProof="0" dirty="0">
                <a:ln>
                  <a:noFill/>
                </a:ln>
                <a:solidFill>
                  <a:srgbClr val="FFFF00"/>
                </a:solidFill>
                <a:uLnTx/>
                <a:uFillTx/>
              </a:rPr>
              <a:t> بالحرمان </a:t>
            </a:r>
            <a:r>
              <a:rPr kumimoji="0" lang="ar-JO" altLang="en-US" sz="4400" b="1" i="0" u="none" strike="noStrike" kern="1200" cap="none" spc="0" normalizeH="0" baseline="0" noProof="0" dirty="0">
                <a:ln>
                  <a:noFill/>
                </a:ln>
                <a:uLnTx/>
                <a:uFillTx/>
              </a:rPr>
              <a:t>(22)</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لعنة </a:t>
            </a:r>
            <a:r>
              <a:rPr kumimoji="0" lang="ar-JO" altLang="en-US" sz="4400" b="1" i="0" u="none" strike="noStrike" kern="1200" cap="none" spc="0" normalizeH="0" baseline="0" noProof="0" dirty="0">
                <a:ln>
                  <a:noFill/>
                </a:ln>
                <a:uLnTx/>
                <a:uFillTx/>
              </a:rPr>
              <a:t>باسم الله (24أ)</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0" y="17606"/>
            <a:ext cx="4572000" cy="1447800"/>
          </a:xfrm>
        </p:spPr>
        <p:txBody>
          <a:bodyPr/>
          <a:lstStyle/>
          <a:p>
            <a:pP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r>
              <a:rPr lang="ar-LB" b="1" dirty="0">
                <a:solidFill>
                  <a:schemeClr val="tx1"/>
                </a:solidFill>
                <a:effectLst/>
                <a:latin typeface="Arial" panose="020B0604020202020204" pitchFamily="34" charset="0"/>
                <a:cs typeface="Arial" panose="020B0604020202020204" pitchFamily="34" charset="0"/>
              </a:rPr>
              <a:t>!</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4572000" y="20924"/>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خاطئ</a:t>
            </a:r>
            <a:r>
              <a:rPr kumimoji="0" lang="ar-JO" altLang="en-US" sz="4400" b="1" i="0" u="none" strike="noStrike" kern="1200" cap="none" spc="0" normalizeH="0" baseline="0" noProof="0" dirty="0">
                <a:ln>
                  <a:noFill/>
                </a:ln>
                <a:solidFill>
                  <a:srgbClr val="FFFFFF"/>
                </a:solidFill>
                <a:uLnTx/>
                <a:uFillTx/>
              </a:rPr>
              <a:t> (24ب)</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مخادع</a:t>
            </a:r>
            <a:r>
              <a:rPr kumimoji="0" lang="ar-JO" altLang="en-US" sz="4400" b="1" i="0" u="none" strike="noStrike" kern="1200" cap="none" spc="0" normalizeH="0" baseline="0" noProof="0" dirty="0">
                <a:ln>
                  <a:noFill/>
                </a:ln>
                <a:solidFill>
                  <a:srgbClr val="FFFFFF"/>
                </a:solidFill>
                <a:uLnTx/>
                <a:uFillTx/>
              </a:rPr>
              <a:t> (26)</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lang="ar-JO" altLang="en-US" b="1" dirty="0">
                <a:solidFill>
                  <a:srgbClr val="FFFFFF"/>
                </a:solidFill>
              </a:rPr>
              <a:t>الرجل الأعمى </a:t>
            </a:r>
            <a:r>
              <a:rPr lang="ar-JO" altLang="en-US" b="1" dirty="0">
                <a:solidFill>
                  <a:srgbClr val="FFFF00"/>
                </a:solidFill>
              </a:rPr>
              <a:t>مخدوع</a:t>
            </a:r>
            <a:r>
              <a:rPr lang="ar-JO" altLang="en-US" b="1" dirty="0">
                <a:solidFill>
                  <a:srgbClr val="FFFFFF"/>
                </a:solidFill>
              </a:rPr>
              <a:t> (26)</a:t>
            </a:r>
            <a:r>
              <a:rPr lang="ar-SA" altLang="en-US" b="1" dirty="0">
                <a:solidFill>
                  <a:srgbClr val="FFFFFF"/>
                </a:solidFill>
              </a:rPr>
              <a:t>.</a:t>
            </a:r>
            <a:endParaRPr lang="en-US" altLang="en-US" b="1" dirty="0">
              <a:solidFill>
                <a:srgbClr val="FFFFFF"/>
              </a:solidFill>
            </a:endParaRP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الرجل الأعمى (28)</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solidFill>
                  <a:srgbClr val="FFFF00"/>
                </a:solidFill>
                <a:uLnTx/>
                <a:uFillTx/>
              </a:rPr>
              <a:t>كذب</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حول أصل يسوع (29)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حرم</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الرجل الأعمى (34)</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الفكرة الرئيسية في يوحنا 9</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0"/>
            <a:ext cx="9144000" cy="193675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4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كيف يمكنك تجنب العمى الروحي؟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تجاوب بالإيمان لما </a:t>
            </a:r>
            <a:r>
              <a:rPr kumimoji="0" lang="ar-JO" sz="4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تعرفه</a:t>
            </a: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عن يسوع </a:t>
            </a: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26795718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هل لديك عمى ألوان؟</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857250" marR="0" lvl="0" indent="-857250" algn="r" defTabSz="914400" rtl="1" eaLnBrk="1" fontAlgn="base" latinLnBrk="0" hangingPunct="1">
              <a:lnSpc>
                <a:spcPct val="100000"/>
              </a:lnSpc>
              <a:spcBef>
                <a:spcPct val="0"/>
              </a:spcBef>
              <a:spcAft>
                <a:spcPct val="0"/>
              </a:spcAft>
              <a:buClrTx/>
              <a:buSzTx/>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1. يسوع يجعل العمي يبصرون</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9637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857250" marR="0" lvl="0" indent="-857250" algn="r" defTabSz="914400" rtl="1" eaLnBrk="1" fontAlgn="base" latinLnBrk="0" hangingPunct="1">
              <a:lnSpc>
                <a:spcPct val="100000"/>
              </a:lnSpc>
              <a:spcBef>
                <a:spcPct val="0"/>
              </a:spcBef>
              <a:spcAft>
                <a:spcPct val="0"/>
              </a:spcAft>
              <a:buClrTx/>
              <a:buSzTx/>
              <a:tabLst/>
              <a:defRPr/>
            </a:pPr>
            <a:r>
              <a:rPr lang="ar-JO" altLang="en-US" sz="4000" b="1" dirty="0">
                <a:solidFill>
                  <a:srgbClr val="FFFFFF"/>
                </a:solidFill>
                <a:effectLst>
                  <a:outerShdw blurRad="38100" dist="38100" dir="2700000" algn="tl">
                    <a:srgbClr val="000080"/>
                  </a:outerShdw>
                </a:effectLst>
              </a:rPr>
              <a:t>2. </a:t>
            </a:r>
            <a:r>
              <a:rPr lang="ar-JO" altLang="en-US" sz="4000" b="1" dirty="0" err="1">
                <a:solidFill>
                  <a:srgbClr val="FFFFFF"/>
                </a:solidFill>
                <a:effectLst>
                  <a:outerShdw blurRad="38100" dist="38100" dir="2700000" algn="tl">
                    <a:srgbClr val="000080"/>
                  </a:outerShdw>
                </a:effectLst>
              </a:rPr>
              <a:t>يغي</a:t>
            </a:r>
            <a:r>
              <a:rPr lang="ar-LB" altLang="en-US" sz="4000" b="1" dirty="0">
                <a:solidFill>
                  <a:srgbClr val="FFFFFF"/>
                </a:solidFill>
                <a:effectLst>
                  <a:outerShdw blurRad="38100" dist="38100" dir="2700000" algn="tl">
                    <a:srgbClr val="000080"/>
                  </a:outerShdw>
                </a:effectLst>
              </a:rPr>
              <a:t>ّ</a:t>
            </a:r>
            <a:r>
              <a:rPr lang="ar-JO" altLang="en-US" sz="4000" b="1" dirty="0">
                <a:solidFill>
                  <a:srgbClr val="FFFFFF"/>
                </a:solidFill>
                <a:effectLst>
                  <a:outerShdw blurRad="38100" dist="38100" dir="2700000" algn="tl">
                    <a:srgbClr val="000080"/>
                  </a:outerShdw>
                </a:effectLst>
              </a:rPr>
              <a:t>ر يسوع حياة الناس</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3. يستحق يسوع العبادة ك</a:t>
            </a:r>
            <a:r>
              <a:rPr lang="ar-LB" sz="4000" b="1" kern="0" noProof="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ال</a:t>
            </a: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له</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539647"/>
            <a:ext cx="3767769" cy="1219200"/>
          </a:xfrm>
        </p:spPr>
        <p:txBody>
          <a:bodyPr/>
          <a:lstStyle/>
          <a:p>
            <a:pPr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هيلن كيلر</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1880-1968</a:t>
            </a: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kumimoji="0" lang="en-US" sz="54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على كل من يريد الشفاء من العمى الروحي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 يؤمن بأن يسوع هو الله</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إعلان الحق</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 1-7</a:t>
            </a:r>
            <a:endParaRPr kumimoji="0" lang="en-US"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1 رجل ولد أعمى</a:t>
            </a: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نحن عميان روحياً منذ الولادة ولهذا نحتاج إلى الولادة الثانية التي </a:t>
            </a:r>
            <a:r>
              <a:rPr lang="ar-LB" altLang="en-US" b="1" dirty="0">
                <a:effectLst/>
                <a:latin typeface="Arial" panose="020B0604020202020204" pitchFamily="34" charset="0"/>
                <a:cs typeface="Arial" panose="020B0604020202020204" pitchFamily="34" charset="0"/>
              </a:rPr>
              <a:t>لا </a:t>
            </a:r>
            <a:r>
              <a:rPr lang="ar-JO" altLang="en-US" b="1" dirty="0">
                <a:effectLst/>
                <a:latin typeface="Arial" panose="020B0604020202020204" pitchFamily="34" charset="0"/>
                <a:cs typeface="Arial" panose="020B0604020202020204" pitchFamily="34" charset="0"/>
              </a:rPr>
              <a:t>يستطيع </a:t>
            </a:r>
            <a:r>
              <a:rPr lang="ar-LB" altLang="en-US" b="1" dirty="0">
                <a:effectLst/>
                <a:latin typeface="Arial" panose="020B0604020202020204" pitchFamily="34" charset="0"/>
                <a:cs typeface="Arial" panose="020B0604020202020204" pitchFamily="34" charset="0"/>
              </a:rPr>
              <a:t>إلا </a:t>
            </a:r>
            <a:r>
              <a:rPr lang="ar-JO" altLang="en-US" b="1" dirty="0">
                <a:effectLst/>
                <a:latin typeface="Arial" panose="020B0604020202020204" pitchFamily="34" charset="0"/>
                <a:cs typeface="Arial" panose="020B0604020202020204" pitchFamily="34" charset="0"/>
              </a:rPr>
              <a:t>الله </a:t>
            </a:r>
            <a:r>
              <a:rPr lang="ar-LB" altLang="en-US" b="1" dirty="0">
                <a:effectLst/>
                <a:latin typeface="Arial" panose="020B0604020202020204" pitchFamily="34" charset="0"/>
                <a:cs typeface="Arial" panose="020B0604020202020204" pitchFamily="34" charset="0"/>
              </a:rPr>
              <a:t>وحده </a:t>
            </a:r>
            <a:r>
              <a:rPr lang="ar-JO" altLang="en-US" b="1" dirty="0">
                <a:effectLst/>
                <a:latin typeface="Arial" panose="020B0604020202020204" pitchFamily="34" charset="0"/>
                <a:cs typeface="Arial" panose="020B0604020202020204" pitchFamily="34" charset="0"/>
              </a:rPr>
              <a:t>أن يمنحها</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2-4أ  يا معلم من أخطأ ....؟ لكي تظهر أعمال الله فيه</a:t>
            </a:r>
            <a:endParaRPr lang="en-US" altLang="en-US" b="1" dirty="0">
              <a:solidFill>
                <a:srgbClr val="FFFF66"/>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قدرة المسيح على مداواة عمانا الروحي تظهر بأنه الله</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4ب-5  نهار وليل</a:t>
            </a:r>
            <a:endParaRPr lang="en-US" altLang="en-US" b="1" dirty="0">
              <a:solidFill>
                <a:srgbClr val="FFFF66"/>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أ</a:t>
            </a:r>
            <a:r>
              <a:rPr lang="ar-LB" altLang="en-US" b="1" dirty="0">
                <a:effectLst/>
                <a:latin typeface="Arial" panose="020B0604020202020204" pitchFamily="34" charset="0"/>
                <a:cs typeface="Arial" panose="020B0604020202020204" pitchFamily="34" charset="0"/>
              </a:rPr>
              <a:t>ُ</a:t>
            </a:r>
            <a:r>
              <a:rPr lang="ar-JO" altLang="en-US" b="1" dirty="0">
                <a:effectLst/>
                <a:latin typeface="Arial" panose="020B0604020202020204" pitchFamily="34" charset="0"/>
                <a:cs typeface="Arial" panose="020B0604020202020204" pitchFamily="34" charset="0"/>
              </a:rPr>
              <a:t>رسل من الله ليعمل لكن عمله توقف خلال صلبه - قيامته </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box(in)">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box(in)">
                                      <p:cBhvr>
                                        <p:cTn id="17" dur="500"/>
                                        <p:tgtEl>
                                          <p:spTgt spid="21507">
                                            <p:txEl>
                                              <p:pRg st="3" end="3"/>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21507">
                                            <p:txEl>
                                              <p:pRg st="4" end="4"/>
                                            </p:txEl>
                                          </p:spTgt>
                                        </p:tgtEl>
                                        <p:attrNameLst>
                                          <p:attrName>style.visibility</p:attrName>
                                        </p:attrNameLst>
                                      </p:cBhvr>
                                      <p:to>
                                        <p:strVal val="visible"/>
                                      </p:to>
                                    </p:set>
                                    <p:animEffect transition="in" filter="box(in)">
                                      <p:cBhvr>
                                        <p:cTn id="20" dur="500"/>
                                        <p:tgtEl>
                                          <p:spTgt spid="2150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1507">
                                            <p:txEl>
                                              <p:pRg st="6" end="6"/>
                                            </p:txEl>
                                          </p:spTgt>
                                        </p:tgtEl>
                                        <p:attrNameLst>
                                          <p:attrName>style.visibility</p:attrName>
                                        </p:attrNameLst>
                                      </p:cBhvr>
                                      <p:to>
                                        <p:strVal val="visible"/>
                                      </p:to>
                                    </p:set>
                                    <p:animEffect transition="in" filter="box(in)">
                                      <p:cBhvr>
                                        <p:cTn id="25" dur="500"/>
                                        <p:tgtEl>
                                          <p:spTgt spid="21507">
                                            <p:txEl>
                                              <p:pRg st="6" end="6"/>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21507">
                                            <p:txEl>
                                              <p:pRg st="7" end="7"/>
                                            </p:txEl>
                                          </p:spTgt>
                                        </p:tgtEl>
                                        <p:attrNameLst>
                                          <p:attrName>style.visibility</p:attrName>
                                        </p:attrNameLst>
                                      </p:cBhvr>
                                      <p:to>
                                        <p:strVal val="visible"/>
                                      </p:to>
                                    </p:set>
                                    <p:animEffect transition="in" filter="box(in)">
                                      <p:cBhvr>
                                        <p:cTn id="28"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613055"/>
            <a:ext cx="8229600" cy="4530725"/>
          </a:xfrm>
        </p:spPr>
        <p:txBody>
          <a:bodyPr/>
          <a:lstStyle/>
          <a:p>
            <a:pPr algn="r" rtl="1"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6  الطين واللعاب</a:t>
            </a:r>
            <a:endParaRPr lang="en-US" altLang="en-US" b="1" dirty="0">
              <a:solidFill>
                <a:srgbClr val="FFFF00"/>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يؤمن إيرينا</a:t>
            </a:r>
            <a:r>
              <a:rPr lang="ar-LB" altLang="en-US" b="1" dirty="0">
                <a:effectLst/>
                <a:latin typeface="Arial" panose="020B0604020202020204" pitchFamily="34" charset="0"/>
                <a:cs typeface="Arial" panose="020B0604020202020204" pitchFamily="34" charset="0"/>
              </a:rPr>
              <a:t>ي</a:t>
            </a:r>
            <a:r>
              <a:rPr lang="ar-JO" altLang="en-US" b="1" dirty="0" err="1">
                <a:effectLst/>
                <a:latin typeface="Arial" panose="020B0604020202020204" pitchFamily="34" charset="0"/>
                <a:cs typeface="Arial" panose="020B0604020202020204" pitchFamily="34" charset="0"/>
              </a:rPr>
              <a:t>وس</a:t>
            </a:r>
            <a:r>
              <a:rPr lang="ar-JO" altLang="en-US" b="1" dirty="0">
                <a:effectLst/>
                <a:latin typeface="Arial" panose="020B0604020202020204" pitchFamily="34" charset="0"/>
                <a:cs typeface="Arial" panose="020B0604020202020204" pitchFamily="34" charset="0"/>
              </a:rPr>
              <a:t> بأن هذا العمل ليظهر يسوع بصفته الخالق (تك 2: 7)</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7  سلوام تعني مرسل</a:t>
            </a:r>
            <a:endParaRPr lang="en-US" altLang="en-US" b="1" dirty="0">
              <a:solidFill>
                <a:srgbClr val="FFFF00"/>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كان يسوع مرسلاً من الله</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يرمز الماء للروح القدس لهذا فالرجل الأعمى مولود من الماء والروح (3: 5)</a:t>
            </a:r>
            <a:r>
              <a:rPr lang="ar-LB" altLang="en-US" b="1" dirty="0">
                <a:effectLst/>
                <a:latin typeface="Arial" panose="020B0604020202020204" pitchFamily="34" charset="0"/>
                <a:cs typeface="Arial" panose="020B0604020202020204" pitchFamily="34" charset="0"/>
              </a:rPr>
              <a:t>.</a:t>
            </a:r>
            <a:endParaRPr lang="en-US" alt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ar-JO" altLang="en-US" sz="3600" b="1" dirty="0">
                <a:solidFill>
                  <a:schemeClr val="tx1"/>
                </a:solidFill>
                <a:latin typeface="Arial" panose="020B0604020202020204" pitchFamily="34" charset="0"/>
                <a:cs typeface="Arial" panose="020B0604020202020204" pitchFamily="34" charset="0"/>
              </a:rPr>
              <a:t>ما هو الحق في الأعداد 1-7؟</a:t>
            </a:r>
            <a:endParaRPr lang="en-US" altLang="en-US" sz="3600" dirty="0">
              <a:solidFill>
                <a:srgbClr val="FFFF66"/>
              </a:solidFill>
              <a:effectLst/>
              <a:latin typeface="Arial" panose="020B0604020202020204" pitchFamily="34" charset="0"/>
              <a:cs typeface="Arial" panose="020B060402020202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يسوع هو ابن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لأنه مرسل من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ليعطي الحق الروحي للعميان</a:t>
            </a:r>
            <a:endParaRPr lang="en-US" altLang="en-US" sz="4400"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كَانَ النُّورُ الْحَقِيقِيُّ الَّذِي يُنِيرُ كُلَّ إِنْسَانٍ آتِيًا إِلَى الْعَالَمِ</a:t>
            </a:r>
            <a:r>
              <a:rPr lang="ar-LB"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(1: 9)</a:t>
            </a: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أَجَابَ يَسُوعُ وَقَالَ لَهُ: «الْحَقَّ </a:t>
            </a:r>
            <a:r>
              <a:rPr lang="ar-JO" altLang="en-US" sz="2800" b="1" dirty="0" err="1">
                <a:effectLst>
                  <a:outerShdw blurRad="38100" dist="38100" dir="2700000" algn="tl">
                    <a:srgbClr val="000080"/>
                  </a:outerShdw>
                </a:effectLst>
                <a:latin typeface="Arial" panose="020B0604020202020204" pitchFamily="34" charset="0"/>
                <a:cs typeface="Arial" panose="020B0604020202020204" pitchFamily="34" charset="0"/>
              </a:rPr>
              <a:t>الْحَقَّ</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أَقُولُ لَكَ: إِنْ كَانَ أَحَدٌ لاَ يُولَدُ مِنْ فَوْقُ لاَ يَقْدِرُ أَنْ يَرَى مَلَكُوتَ اللهِ»</a:t>
            </a:r>
            <a:r>
              <a:rPr lang="ar-LB"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(3: 3) </a:t>
            </a: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534">
                                            <p:txEl>
                                              <p:pRg st="1" end="1"/>
                                            </p:txEl>
                                          </p:spTgt>
                                        </p:tgtEl>
                                        <p:attrNameLst>
                                          <p:attrName>style.visibility</p:attrName>
                                        </p:attrNameLst>
                                      </p:cBhvr>
                                      <p:to>
                                        <p:strVal val="visible"/>
                                      </p:to>
                                    </p:set>
                                    <p:animEffect transition="in" filter="box(in)">
                                      <p:cBhvr>
                                        <p:cTn id="12" dur="500"/>
                                        <p:tgtEl>
                                          <p:spTgt spid="225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animEffect transition="in" filter="box(in)">
                                      <p:cBhvr>
                                        <p:cTn id="17" dur="500"/>
                                        <p:tgtEl>
                                          <p:spTgt spid="225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2534">
                                            <p:txEl>
                                              <p:pRg st="4" end="4"/>
                                            </p:txEl>
                                          </p:spTgt>
                                        </p:tgtEl>
                                        <p:attrNameLst>
                                          <p:attrName>style.visibility</p:attrName>
                                        </p:attrNameLst>
                                      </p:cBhvr>
                                      <p:to>
                                        <p:strVal val="visible"/>
                                      </p:to>
                                    </p:set>
                                    <p:animEffect transition="in" filter="diamond(in)">
                                      <p:cBhvr>
                                        <p:cTn id="22" dur="2000"/>
                                        <p:tgtEl>
                                          <p:spTgt spid="22534">
                                            <p:txEl>
                                              <p:pRg st="4" end="4"/>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22534">
                                            <p:txEl>
                                              <p:pRg st="6" end="6"/>
                                            </p:txEl>
                                          </p:spTgt>
                                        </p:tgtEl>
                                        <p:attrNameLst>
                                          <p:attrName>style.visibility</p:attrName>
                                        </p:attrNameLst>
                                      </p:cBhvr>
                                      <p:to>
                                        <p:strVal val="visible"/>
                                      </p:to>
                                    </p:set>
                                    <p:animEffect transition="in" filter="diamond(in)">
                                      <p:cBhvr>
                                        <p:cTn id="25" dur="2000"/>
                                        <p:tgtEl>
                                          <p:spTgt spid="225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dirty="0">
              <a:solidFill>
                <a:srgbClr val="FFFF00"/>
              </a:solidFill>
              <a:latin typeface="Arial" panose="020B0604020202020204" pitchFamily="34" charset="0"/>
              <a:cs typeface="Arial" panose="020B0604020202020204" pitchFamily="34" charset="0"/>
            </a:endParaRPr>
          </a:p>
          <a:p>
            <a:pPr algn="ctr" eaLnBrk="1" hangingPunct="1">
              <a:buFont typeface="Wingdings" charset="2"/>
              <a:buNone/>
              <a:defRPr/>
            </a:pPr>
            <a:r>
              <a:rPr lang="ar-JO" sz="4800" b="1" dirty="0">
                <a:latin typeface="Arial" panose="020B0604020202020204" pitchFamily="34" charset="0"/>
                <a:cs typeface="Arial" panose="020B0604020202020204" pitchFamily="34" charset="0"/>
              </a:rPr>
              <a:t>إعلان العمى</a:t>
            </a:r>
            <a:endParaRPr lang="en-US" sz="4800" b="1" dirty="0">
              <a:latin typeface="Arial" panose="020B0604020202020204" pitchFamily="34" charset="0"/>
              <a:cs typeface="Arial" panose="020B0604020202020204" pitchFamily="34" charset="0"/>
            </a:endParaRPr>
          </a:p>
          <a:p>
            <a:pPr algn="ctr" eaLnBrk="1" hangingPunct="1">
              <a:buFont typeface="Wingdings" charset="2"/>
              <a:buNone/>
              <a:defRPr/>
            </a:pPr>
            <a:r>
              <a:rPr lang="ar-JO" sz="4800" dirty="0">
                <a:latin typeface="Arial" panose="020B0604020202020204" pitchFamily="34" charset="0"/>
                <a:cs typeface="Arial" panose="020B0604020202020204" pitchFamily="34" charset="0"/>
              </a:rPr>
              <a:t>9: 8-34</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algn="ctr" rtl="1" eaLnBrk="1" hangingPunct="1"/>
            <a:r>
              <a:rPr lang="ar-JO" altLang="en-US" b="1" dirty="0">
                <a:solidFill>
                  <a:srgbClr val="FFFF00"/>
                </a:solidFill>
                <a:latin typeface="Arial" panose="020B0604020202020204" pitchFamily="34" charset="0"/>
                <a:cs typeface="Arial" panose="020B0604020202020204" pitchFamily="34" charset="0"/>
              </a:rPr>
              <a:t>من الذي كان أعمى بالحقيقة؟</a:t>
            </a:r>
            <a:endParaRPr lang="en-US" altLang="en-US" b="1" dirty="0">
              <a:solidFill>
                <a:schemeClr val="tx1"/>
              </a:solidFill>
              <a:latin typeface="Arial" panose="020B0604020202020204" pitchFamily="34" charset="0"/>
              <a:cs typeface="Arial" panose="020B0604020202020204" pitchFamily="34" charset="0"/>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579427" y="2743200"/>
            <a:ext cx="60311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800" b="1" dirty="0"/>
              <a:t>الفريسيين؟</a:t>
            </a:r>
            <a:r>
              <a:rPr lang="ar-JO" altLang="en-US" sz="2800" b="1" dirty="0">
                <a:solidFill>
                  <a:srgbClr val="FF0000"/>
                </a:solidFill>
              </a:rPr>
              <a:t> </a:t>
            </a:r>
            <a:r>
              <a:rPr lang="ar-JO" altLang="en-US" sz="2800" b="1" dirty="0">
                <a:solidFill>
                  <a:schemeClr val="accent6">
                    <a:lumMod val="75000"/>
                  </a:schemeClr>
                </a:solidFill>
              </a:rPr>
              <a:t>أم</a:t>
            </a:r>
            <a:r>
              <a:rPr lang="ar-JO" altLang="en-US" sz="2800" b="1" dirty="0">
                <a:solidFill>
                  <a:srgbClr val="FF0000"/>
                </a:solidFill>
              </a:rPr>
              <a:t> الرجل الأعمى؟</a:t>
            </a:r>
            <a:endParaRPr kumimoji="0" lang="en-US" altLang="en-US" sz="2800" b="1" i="0" u="none" strike="noStrike" kern="1200" cap="none" spc="0" normalizeH="0" baseline="0" noProof="0" dirty="0">
              <a:ln>
                <a:noFill/>
              </a:ln>
              <a:solidFill>
                <a:srgbClr val="FF0000"/>
              </a:solidFill>
              <a:effectLst/>
              <a:uLnTx/>
              <a:uFillTx/>
            </a:endParaRP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algn="ctr" eaLnBrk="1" hangingPunct="1"/>
            <a:r>
              <a:rPr lang="ar-JO" altLang="en-US" sz="3800" b="1" dirty="0">
                <a:solidFill>
                  <a:srgbClr val="FFFF66"/>
                </a:solidFill>
                <a:latin typeface="Arial" panose="020B0604020202020204" pitchFamily="34" charset="0"/>
                <a:cs typeface="Arial" panose="020B0604020202020204" pitchFamily="34" charset="0"/>
              </a:rPr>
              <a:t>خطوات في إيمان الرجل الأعمى</a:t>
            </a:r>
            <a:endParaRPr lang="en-US" altLang="en-US" dirty="0">
              <a:solidFill>
                <a:srgbClr val="FFFF99"/>
              </a:solidFill>
              <a:latin typeface="Arial" panose="020B0604020202020204" pitchFamily="34" charset="0"/>
              <a:cs typeface="Arial" panose="020B0604020202020204" pitchFamily="34" charset="0"/>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180901" y="1886643"/>
            <a:ext cx="4155743" cy="3776030"/>
          </a:xfrm>
        </p:spPr>
        <p:txBody>
          <a:bodyPr/>
          <a:lstStyle/>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من قبل جيرانه (8-12)</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ووالدي</a:t>
            </a:r>
            <a:r>
              <a:rPr lang="ar-LB" altLang="en-US" sz="2400" b="1" dirty="0">
                <a:solidFill>
                  <a:schemeClr val="folHlink"/>
                </a:solidFill>
                <a:latin typeface="Arial" panose="020B0604020202020204" pitchFamily="34" charset="0"/>
                <a:cs typeface="Arial" panose="020B0604020202020204" pitchFamily="34" charset="0"/>
              </a:rPr>
              <a:t>ه</a:t>
            </a:r>
            <a:r>
              <a:rPr lang="ar-JO" altLang="en-US" sz="2400" b="1" dirty="0">
                <a:solidFill>
                  <a:schemeClr val="folHlink"/>
                </a:solidFill>
                <a:latin typeface="Arial" panose="020B0604020202020204" pitchFamily="34" charset="0"/>
                <a:cs typeface="Arial" panose="020B0604020202020204" pitchFamily="34" charset="0"/>
              </a:rPr>
              <a:t> من قبل الفريسيين (13-23)</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من قبل الفريسيين ثانية (24-34)</a:t>
            </a:r>
            <a:endParaRPr lang="en-US" altLang="en-US" sz="2400" b="1" dirty="0">
              <a:solidFill>
                <a:schemeClr val="folHlink"/>
              </a:solidFill>
              <a:latin typeface="Arial" panose="020B0604020202020204" pitchFamily="34" charset="0"/>
              <a:cs typeface="Arial" panose="020B0604020202020204" pitchFamily="34" charset="0"/>
            </a:endParaRP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596326" y="1941723"/>
            <a:ext cx="3584575" cy="3776030"/>
          </a:xfrm>
        </p:spPr>
        <p:txBody>
          <a:bodyPr/>
          <a:lstStyle/>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الرجل الذي يدعى يسوع (11)</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Clr>
                <a:schemeClr val="tx1"/>
              </a:buClr>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إنه نبي (17)</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Blip>
                <a:blip r:embed="rId3"/>
              </a:buBlip>
            </a:pPr>
            <a:r>
              <a:rPr lang="ar-JO" altLang="en-US" sz="2000" b="1" dirty="0">
                <a:solidFill>
                  <a:srgbClr val="FF0000"/>
                </a:solidFill>
                <a:latin typeface="Arial" panose="020B0604020202020204" pitchFamily="34" charset="0"/>
                <a:cs typeface="Arial" panose="020B0604020202020204" pitchFamily="34" charset="0"/>
              </a:rPr>
              <a:t>سواء كان خاطئاً أم لا أنا لا أعلم لكني أعلم شيئاً واحداً أنني كنت أعمى ولكن الآن أبصر (25)</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 لم يكن هذا الرجل من الله لما استطاع أن يفعل شيئاً (33)</a:t>
            </a:r>
            <a:endParaRPr lang="en-US" altLang="en-US" sz="2000" b="1" dirty="0">
              <a:solidFill>
                <a:srgbClr val="FF0000"/>
              </a:solidFill>
              <a:latin typeface="Arial" panose="020B0604020202020204" pitchFamily="34" charset="0"/>
              <a:cs typeface="Arial" panose="020B0604020202020204" pitchFamily="34" charset="0"/>
            </a:endParaRP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231136"/>
            <a:ext cx="1933575" cy="8382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77119" y="4495800"/>
            <a:ext cx="1933575"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غير المؤمنون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 في يوحنا 5-6</a:t>
            </a:r>
            <a:endParaRPr kumimoji="0" lang="en-US" altLang="en-US" sz="2800" b="1" u="none" strike="noStrike" kern="1200" cap="none" spc="0" normalizeH="0" baseline="0" noProof="0" dirty="0">
              <a:ln>
                <a:noFill/>
              </a:ln>
              <a:solidFill>
                <a:srgbClr val="FFFF00"/>
              </a:solidFill>
              <a:uLnTx/>
              <a:uFillTx/>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algn="ctr" rtl="1" eaLnBrk="1" hangingPunct="1"/>
            <a:r>
              <a:rPr lang="ar-JO" altLang="en-US" sz="3800" b="1" dirty="0">
                <a:solidFill>
                  <a:srgbClr val="FFFF66"/>
                </a:solidFill>
                <a:latin typeface="Arial" panose="020B0604020202020204" pitchFamily="34" charset="0"/>
                <a:cs typeface="Arial" panose="020B0604020202020204" pitchFamily="34" charset="0"/>
              </a:rPr>
              <a:t>خطوات في عدم إيمان الفريسيين</a:t>
            </a:r>
            <a:endParaRPr lang="en-US" altLang="en-US" dirty="0">
              <a:latin typeface="Arial" panose="020B0604020202020204" pitchFamily="34" charset="0"/>
              <a:cs typeface="Arial" panose="020B0604020202020204" pitchFamily="34" charset="0"/>
            </a:endParaRPr>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6666CC"/>
                </a:solidFill>
                <a:effectLst/>
                <a:uLnTx/>
                <a:uFillTx/>
              </a:rPr>
              <a:t>هذا الرجل ليس من الله (17)</a:t>
            </a:r>
            <a:endParaRPr kumimoji="0" lang="en-US" altLang="en-US" sz="2400" b="1" i="0" u="none" strike="noStrike" kern="1200" cap="none" spc="0" normalizeH="0" baseline="0" noProof="0" dirty="0">
              <a:ln>
                <a:noFill/>
              </a:ln>
              <a:solidFill>
                <a:srgbClr val="6666CC"/>
              </a:solidFill>
              <a:effectLst/>
              <a:uLnTx/>
              <a:uFillTx/>
            </a:endParaRP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0000"/>
                </a:solidFill>
                <a:effectLst/>
                <a:uLnTx/>
                <a:uFillTx/>
              </a:rPr>
              <a:t>هذا الرجل خاطئ (25)</a:t>
            </a:r>
            <a:endParaRPr kumimoji="0" lang="en-US" altLang="en-US" sz="2400" b="1" i="0" u="none" strike="noStrike" kern="1200" cap="none" spc="0" normalizeH="0" baseline="0" noProof="0" dirty="0">
              <a:ln>
                <a:noFill/>
              </a:ln>
              <a:solidFill>
                <a:srgbClr val="FF0000"/>
              </a:solidFill>
              <a:effectLst/>
              <a:uLnTx/>
              <a:uFillTx/>
            </a:endParaRP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0000"/>
                </a:solidFill>
              </a:rPr>
              <a:t>أنتم تلاميذه أما نحن فتلاميذ موسى (29)</a:t>
            </a:r>
            <a:endParaRPr kumimoji="0" lang="en-US" altLang="en-US" sz="2400" b="1" i="0" u="none" strike="noStrike" kern="1200" cap="none" spc="0" normalizeH="0" baseline="0" noProof="0" dirty="0">
              <a:ln>
                <a:noFill/>
              </a:ln>
              <a:solidFill>
                <a:srgbClr val="000000"/>
              </a:solidFill>
              <a:effectLst/>
              <a:uLnTx/>
              <a:uFillTx/>
            </a:endParaRP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7301"/>
                </a:solidFill>
              </a:rPr>
              <a:t>أنت مولود بجملتك في الخطية وأنت تعلمنا (34)</a:t>
            </a:r>
            <a:endParaRPr kumimoji="0" lang="en-US" altLang="en-US" sz="2400" b="1" i="0" u="none" strike="noStrike" kern="1200" cap="none" spc="0" normalizeH="0" baseline="0" noProof="0" dirty="0">
              <a:ln>
                <a:noFill/>
              </a:ln>
              <a:solidFill>
                <a:srgbClr val="007301"/>
              </a:solidFill>
              <a:effectLst/>
              <a:uLnTx/>
              <a:uFillTx/>
            </a:endParaRP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تباينات</a:t>
            </a:r>
            <a:endParaRPr lang="en-US" altLang="en-US" dirty="0">
              <a:solidFill>
                <a:srgbClr val="FFFF00"/>
              </a:solidFill>
              <a:latin typeface="Arial" panose="020B0604020202020204" pitchFamily="34" charset="0"/>
              <a:cs typeface="Arial" panose="020B0604020202020204" pitchFamily="34" charset="0"/>
            </a:endParaRP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rtl="1"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الرجل الأعمى</a:t>
            </a:r>
            <a:endParaRPr lang="en-US" altLang="en-US" sz="2400" b="1" u="sng" dirty="0">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لم ير يسوع مطلقاً قبل شفاؤه</a:t>
            </a:r>
            <a:r>
              <a:rPr lang="en-US" altLang="en-US" sz="2400" b="1" dirty="0">
                <a:solidFill>
                  <a:srgbClr val="000099"/>
                </a:solidFill>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يعرف القليل عن الناموس الموسوي</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متسول</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استقبل الحق الروحي</a:t>
            </a: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LB"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البصر الروحي</a:t>
            </a:r>
            <a:r>
              <a:rPr lang="ar-LB" altLang="en-US" sz="2400" b="1" dirty="0">
                <a:solidFill>
                  <a:srgbClr val="FF0000"/>
                </a:solidFill>
                <a:latin typeface="Arial" panose="020B0604020202020204" pitchFamily="34" charset="0"/>
                <a:cs typeface="Arial" panose="020B0604020202020204" pitchFamily="34" charset="0"/>
              </a:rPr>
              <a:t>)</a:t>
            </a:r>
            <a:endParaRPr lang="en-US" altLang="en-US" sz="2400" b="1" dirty="0">
              <a:solidFill>
                <a:srgbClr val="FF0000"/>
              </a:solidFill>
              <a:latin typeface="Arial" panose="020B0604020202020204" pitchFamily="34" charset="0"/>
              <a:cs typeface="Arial" panose="020B0604020202020204" pitchFamily="34" charset="0"/>
            </a:endParaRP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rtl="1"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الفريسيين</a:t>
            </a:r>
            <a:r>
              <a:rPr lang="en-US" altLang="en-US" sz="2400" b="1" u="sng" dirty="0">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شهدوا تعاليم ومعجزات يسوع</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ادعوا معرفة كلمة الله</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متدينين</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رفضوا الحق الروحي</a:t>
            </a: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LB"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العمى الروحي</a:t>
            </a:r>
            <a:r>
              <a:rPr lang="ar-LB" altLang="en-US" sz="2400" b="1" dirty="0">
                <a:solidFill>
                  <a:srgbClr val="FF0000"/>
                </a:solidFill>
                <a:latin typeface="Arial" panose="020B0604020202020204" pitchFamily="34" charset="0"/>
                <a:cs typeface="Arial" panose="020B0604020202020204" pitchFamily="34" charset="0"/>
              </a:rPr>
              <a:t>)</a:t>
            </a:r>
            <a:endParaRPr lang="en-US" altLang="en-US" sz="2400" b="1" dirty="0">
              <a:solidFill>
                <a:srgbClr val="FF0000"/>
              </a:solidFill>
              <a:latin typeface="Arial" panose="020B0604020202020204" pitchFamily="34" charset="0"/>
              <a:cs typeface="Arial" panose="020B0604020202020204" pitchFamily="34" charset="0"/>
            </a:endParaRP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286500" y="3429000"/>
            <a:ext cx="609600" cy="71242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543" y="35814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6">
            <a:extLst>
              <a:ext uri="{FF2B5EF4-FFF2-40B4-BE49-F238E27FC236}">
                <a16:creationId xmlns:a16="http://schemas.microsoft.com/office/drawing/2014/main" id="{4EA85B26-7016-9027-3DF3-97AF97B1F2AA}"/>
              </a:ext>
            </a:extLst>
          </p:cNvPr>
          <p:cNvSpPr>
            <a:spLocks noChangeArrowheads="1"/>
          </p:cNvSpPr>
          <p:nvPr/>
        </p:nvSpPr>
        <p:spPr bwMode="auto">
          <a:xfrm>
            <a:off x="2324100" y="3438181"/>
            <a:ext cx="609600" cy="71242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nodeType="clickEffect">
                                  <p:stCondLst>
                                    <p:cond delay="0"/>
                                  </p:stCondLst>
                                  <p:childTnLst>
                                    <p:set>
                                      <p:cBhvr>
                                        <p:cTn id="38" dur="1" fill="hold">
                                          <p:stCondLst>
                                            <p:cond delay="0"/>
                                          </p:stCondLst>
                                        </p:cTn>
                                        <p:tgtEl>
                                          <p:spTgt spid="75780">
                                            <p:txEl>
                                              <p:pRg st="6" end="6"/>
                                            </p:txEl>
                                          </p:spTgt>
                                        </p:tgtEl>
                                        <p:attrNameLst>
                                          <p:attrName>style.visibility</p:attrName>
                                        </p:attrNameLst>
                                      </p:cBhvr>
                                      <p:to>
                                        <p:strVal val="visible"/>
                                      </p:to>
                                    </p:set>
                                    <p:anim to="" calcmode="lin" valueType="num">
                                      <p:cBhvr>
                                        <p:cTn id="39" dur="1" fill="hold"/>
                                        <p:tgtEl>
                                          <p:spTgt spid="75780">
                                            <p:txEl>
                                              <p:pRg st="6" end="6"/>
                                            </p:txEl>
                                          </p:spTgt>
                                        </p:tgtEl>
                                        <p:attrNameLst>
                                          <p:attrName/>
                                        </p:attrNameLst>
                                      </p:cBhvr>
                                    </p:anim>
                                  </p:childTnLst>
                                </p:cTn>
                              </p:par>
                              <p:par>
                                <p:cTn id="40" presetID="24" presetClass="entr" presetSubtype="0" fill="hold" nodeType="withEffect">
                                  <p:stCondLst>
                                    <p:cond delay="0"/>
                                  </p:stCondLst>
                                  <p:childTnLst>
                                    <p:set>
                                      <p:cBhvr>
                                        <p:cTn id="41" dur="1" fill="hold">
                                          <p:stCondLst>
                                            <p:cond delay="0"/>
                                          </p:stCondLst>
                                        </p:cTn>
                                        <p:tgtEl>
                                          <p:spTgt spid="75780">
                                            <p:txEl>
                                              <p:pRg st="7" end="7"/>
                                            </p:txEl>
                                          </p:spTgt>
                                        </p:tgtEl>
                                        <p:attrNameLst>
                                          <p:attrName>style.visibility</p:attrName>
                                        </p:attrNameLst>
                                      </p:cBhvr>
                                      <p:to>
                                        <p:strVal val="visible"/>
                                      </p:to>
                                    </p:set>
                                    <p:anim to="" calcmode="lin" valueType="num">
                                      <p:cBhvr>
                                        <p:cTn id="42" dur="1" fill="hold"/>
                                        <p:tgtEl>
                                          <p:spTgt spid="75780">
                                            <p:txEl>
                                              <p:pRg st="7" end="7"/>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5782"/>
                                        </p:tgtEl>
                                        <p:attrNameLst>
                                          <p:attrName>style.visibility</p:attrName>
                                        </p:attrNameLst>
                                      </p:cBhvr>
                                      <p:to>
                                        <p:strVal val="visible"/>
                                      </p:to>
                                    </p:set>
                                    <p:anim to="" calcmode="lin" valueType="num">
                                      <p:cBhvr>
                                        <p:cTn id="47" dur="1" fill="hold"/>
                                        <p:tgtEl>
                                          <p:spTgt spid="75782"/>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nodeType="clickEffect">
                                  <p:stCondLst>
                                    <p:cond delay="0"/>
                                  </p:stCondLst>
                                  <p:childTnLst>
                                    <p:set>
                                      <p:cBhvr>
                                        <p:cTn id="51" dur="1" fill="hold">
                                          <p:stCondLst>
                                            <p:cond delay="0"/>
                                          </p:stCondLst>
                                        </p:cTn>
                                        <p:tgtEl>
                                          <p:spTgt spid="75781">
                                            <p:txEl>
                                              <p:pRg st="6" end="6"/>
                                            </p:txEl>
                                          </p:spTgt>
                                        </p:tgtEl>
                                        <p:attrNameLst>
                                          <p:attrName>style.visibility</p:attrName>
                                        </p:attrNameLst>
                                      </p:cBhvr>
                                      <p:to>
                                        <p:strVal val="visible"/>
                                      </p:to>
                                    </p:set>
                                    <p:animEffect transition="in" filter="strips(downLeft)">
                                      <p:cBhvr>
                                        <p:cTn id="52" dur="500"/>
                                        <p:tgtEl>
                                          <p:spTgt spid="75781">
                                            <p:txEl>
                                              <p:pRg st="6" end="6"/>
                                            </p:txEl>
                                          </p:spTgt>
                                        </p:tgtEl>
                                      </p:cBhvr>
                                    </p:animEffect>
                                  </p:childTnLst>
                                </p:cTn>
                              </p:par>
                              <p:par>
                                <p:cTn id="53" presetID="18" presetClass="entr" presetSubtype="12" fill="hold" nodeType="withEffect">
                                  <p:stCondLst>
                                    <p:cond delay="0"/>
                                  </p:stCondLst>
                                  <p:childTnLst>
                                    <p:set>
                                      <p:cBhvr>
                                        <p:cTn id="54" dur="1" fill="hold">
                                          <p:stCondLst>
                                            <p:cond delay="0"/>
                                          </p:stCondLst>
                                        </p:cTn>
                                        <p:tgtEl>
                                          <p:spTgt spid="75781">
                                            <p:txEl>
                                              <p:pRg st="7" end="7"/>
                                            </p:txEl>
                                          </p:spTgt>
                                        </p:tgtEl>
                                        <p:attrNameLst>
                                          <p:attrName>style.visibility</p:attrName>
                                        </p:attrNameLst>
                                      </p:cBhvr>
                                      <p:to>
                                        <p:strVal val="visible"/>
                                      </p:to>
                                    </p:set>
                                    <p:animEffect transition="in" filter="strips(downLeft)">
                                      <p:cBhvr>
                                        <p:cTn id="55" dur="500"/>
                                        <p:tgtEl>
                                          <p:spTgt spid="75781">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4"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to="" calcmode="lin" valueType="num">
                                      <p:cBhvr>
                                        <p:cTn id="60"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algn="ctr" eaLnBrk="1" hangingPunct="1"/>
            <a:r>
              <a:rPr lang="ar-JO" altLang="en-US" dirty="0">
                <a:solidFill>
                  <a:srgbClr val="FFFF66"/>
                </a:solidFill>
                <a:latin typeface="Arial" panose="020B0604020202020204" pitchFamily="34" charset="0"/>
                <a:cs typeface="Arial" panose="020B0604020202020204" pitchFamily="34" charset="0"/>
              </a:rPr>
              <a:t>ما الذي سبب العمى؟</a:t>
            </a:r>
            <a:endParaRPr lang="en-US" altLang="en-US" dirty="0">
              <a:solidFill>
                <a:srgbClr val="FFFF66"/>
              </a:solidFill>
              <a:latin typeface="Arial" panose="020B0604020202020204" pitchFamily="34" charset="0"/>
              <a:cs typeface="Arial" panose="020B0604020202020204" pitchFamily="34" charset="0"/>
            </a:endParaRP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a:xfrm>
            <a:off x="495759" y="1883884"/>
            <a:ext cx="8185532" cy="4135916"/>
          </a:xfrm>
        </p:spPr>
        <p:txBody>
          <a:bodyPr/>
          <a:lstStyle/>
          <a:p>
            <a:pPr algn="r" rtl="1" eaLnBrk="1" hangingPunct="1">
              <a:lnSpc>
                <a:spcPct val="80000"/>
              </a:lnSpc>
            </a:pPr>
            <a:r>
              <a:rPr lang="ar-JO" altLang="en-US" sz="2700" dirty="0">
                <a:solidFill>
                  <a:srgbClr val="FF0000"/>
                </a:solidFill>
                <a:latin typeface="Arial" panose="020B0604020202020204" pitchFamily="34" charset="0"/>
                <a:cs typeface="Arial" panose="020B0604020202020204" pitchFamily="34" charset="0"/>
              </a:rPr>
              <a:t>قَالَ أَبَوَاهُ هذَا لأَنَّهُمَا كَانَا يَخَافَانِ مِنَ الْيَهُودِ، لأَنَّ الْيَهُودَ كَانُوا قَدْ تَعَاهَدُوا أَنَّهُ إِنِ اعْتَرَفَ أَحَدٌ بِأَنَّهُ الْمَسِيحُ يُخْرَجُ مِنَ الْمَجْمَعِ</a:t>
            </a:r>
            <a:r>
              <a:rPr lang="ar-LB"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FF0000"/>
                </a:solidFill>
                <a:latin typeface="Arial" panose="020B0604020202020204" pitchFamily="34" charset="0"/>
                <a:cs typeface="Arial" panose="020B0604020202020204" pitchFamily="34" charset="0"/>
              </a:rPr>
              <a:t>(</a:t>
            </a:r>
            <a:r>
              <a:rPr lang="ar-LB" altLang="en-US" sz="2700" dirty="0">
                <a:solidFill>
                  <a:srgbClr val="FF0000"/>
                </a:solidFill>
                <a:latin typeface="Arial" panose="020B0604020202020204" pitchFamily="34" charset="0"/>
                <a:cs typeface="Arial" panose="020B0604020202020204" pitchFamily="34" charset="0"/>
              </a:rPr>
              <a:t>يو 9: </a:t>
            </a:r>
            <a:r>
              <a:rPr lang="ar-JO" altLang="en-US" sz="2700" dirty="0">
                <a:solidFill>
                  <a:srgbClr val="FF0000"/>
                </a:solidFill>
                <a:latin typeface="Arial" panose="020B0604020202020204" pitchFamily="34" charset="0"/>
                <a:cs typeface="Arial" panose="020B0604020202020204" pitchFamily="34" charset="0"/>
              </a:rPr>
              <a:t>22)</a:t>
            </a:r>
            <a:endParaRPr lang="en-US" altLang="en-US" sz="2700" dirty="0">
              <a:solidFill>
                <a:srgbClr val="FF0000"/>
              </a:solidFill>
              <a:latin typeface="Arial" panose="020B0604020202020204" pitchFamily="34" charset="0"/>
              <a:cs typeface="Arial" panose="020B0604020202020204" pitchFamily="34" charset="0"/>
            </a:endParaRPr>
          </a:p>
          <a:p>
            <a:pPr eaLnBrk="1" hangingPunct="1">
              <a:lnSpc>
                <a:spcPct val="80000"/>
              </a:lnSpc>
            </a:pPr>
            <a:endParaRPr lang="en-US" altLang="en-US" sz="2700" dirty="0">
              <a:solidFill>
                <a:srgbClr val="FF0000"/>
              </a:solidFill>
              <a:latin typeface="Arial" panose="020B0604020202020204" pitchFamily="34" charset="0"/>
              <a:cs typeface="Arial" panose="020B0604020202020204" pitchFamily="34" charset="0"/>
            </a:endParaRPr>
          </a:p>
          <a:p>
            <a:pPr algn="r" rtl="1" eaLnBrk="1" hangingPunct="1">
              <a:lnSpc>
                <a:spcPct val="80000"/>
              </a:lnSpc>
            </a:pPr>
            <a:r>
              <a:rPr lang="ar-JO" altLang="en-US" sz="2700" dirty="0">
                <a:solidFill>
                  <a:srgbClr val="FF0000"/>
                </a:solidFill>
                <a:latin typeface="Arial" panose="020B0604020202020204" pitchFamily="34" charset="0"/>
                <a:cs typeface="Arial" panose="020B0604020202020204" pitchFamily="34" charset="0"/>
              </a:rPr>
              <a:t> إِنْ تَرَكْنَاهُ هكَذَا يُؤْمِنُ الْجَمِيعُ بِهِ، فَيَأْتِي الرُّومَانِيُّونَ وَيَأْخُذُونَ مَوْضِعَنَا وَأُمَّتَنَا</a:t>
            </a:r>
            <a:r>
              <a:rPr lang="ar-LB"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FF0000"/>
                </a:solidFill>
                <a:latin typeface="Arial" panose="020B0604020202020204" pitchFamily="34" charset="0"/>
                <a:cs typeface="Arial" panose="020B0604020202020204" pitchFamily="34" charset="0"/>
              </a:rPr>
              <a:t>(يو 11: 48)</a:t>
            </a:r>
            <a:endParaRPr lang="en-US" altLang="en-US" sz="2700" dirty="0">
              <a:solidFill>
                <a:srgbClr val="FF0000"/>
              </a:solidFill>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sz="2700" dirty="0">
              <a:solidFill>
                <a:srgbClr val="FF0000"/>
              </a:solidFill>
              <a:latin typeface="Arial" panose="020B0604020202020204" pitchFamily="34" charset="0"/>
              <a:cs typeface="Arial" panose="020B0604020202020204" pitchFamily="34" charset="0"/>
            </a:endParaRPr>
          </a:p>
          <a:p>
            <a:pPr algn="ctr" eaLnBrk="1" hangingPunct="1">
              <a:lnSpc>
                <a:spcPct val="80000"/>
              </a:lnSpc>
              <a:buFont typeface="Wingdings" panose="05000000000000000000" pitchFamily="2" charset="2"/>
              <a:buNone/>
            </a:pPr>
            <a:r>
              <a:rPr lang="en-US"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000099"/>
                </a:solidFill>
                <a:latin typeface="Arial" panose="020B0604020202020204" pitchFamily="34" charset="0"/>
                <a:cs typeface="Arial" panose="020B0604020202020204" pitchFamily="34" charset="0"/>
              </a:rPr>
              <a:t>السمعة، الكبرياء والثروة</a:t>
            </a:r>
            <a:br>
              <a:rPr lang="en-US" altLang="en-US" sz="2700" dirty="0">
                <a:solidFill>
                  <a:srgbClr val="000099"/>
                </a:solidFill>
                <a:latin typeface="Arial" panose="020B0604020202020204" pitchFamily="34" charset="0"/>
                <a:cs typeface="Arial" panose="020B0604020202020204" pitchFamily="34" charset="0"/>
              </a:rPr>
            </a:br>
            <a:r>
              <a:rPr lang="ar-JO" altLang="en-US" sz="2700" dirty="0">
                <a:solidFill>
                  <a:srgbClr val="000099"/>
                </a:solidFill>
                <a:latin typeface="Arial" panose="020B0604020202020204" pitchFamily="34" charset="0"/>
                <a:cs typeface="Arial" panose="020B0604020202020204" pitchFamily="34" charset="0"/>
              </a:rPr>
              <a:t>سببت عماهم الروحي</a:t>
            </a:r>
            <a:endParaRPr lang="en-US" altLang="en-US" sz="2700"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عاش الفريسيون في الظلمة</a:t>
            </a:r>
            <a:endParaRPr lang="en-US" altLang="en-US" dirty="0">
              <a:solidFill>
                <a:srgbClr val="FFFF00"/>
              </a:solidFill>
              <a:latin typeface="Arial" panose="020B0604020202020204" pitchFamily="34" charset="0"/>
              <a:cs typeface="Arial" panose="020B0604020202020204" pitchFamily="34" charset="0"/>
            </a:endParaRP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rtl="1" eaLnBrk="1" hangingPunct="1">
              <a:buFont typeface="Wingdings" panose="05000000000000000000" pitchFamily="2" charset="2"/>
              <a:buNone/>
            </a:pP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 إِلَى خَاصَّتِهِ جَاءَ، وَخَاصَّتُهُ لَمْ تَقْبَلْه</a:t>
            </a:r>
            <a:r>
              <a:rPr lang="en-US" altLang="en-US" sz="2400" b="1" dirty="0">
                <a:solidFill>
                  <a:srgbClr val="FF0000"/>
                </a:solidFill>
                <a:latin typeface="Arial" panose="020B0604020202020204" pitchFamily="34" charset="0"/>
                <a:cs typeface="Arial" panose="020B0604020202020204" pitchFamily="34" charset="0"/>
              </a:rPr>
              <a:t> </a:t>
            </a: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sz="2400" b="1" dirty="0">
                <a:solidFill>
                  <a:srgbClr val="000099"/>
                </a:solidFill>
                <a:latin typeface="Arial" panose="020B0604020202020204" pitchFamily="34" charset="0"/>
                <a:cs typeface="Arial" panose="020B0604020202020204" pitchFamily="34" charset="0"/>
              </a:rPr>
              <a:t>يوحنا 1: 11</a:t>
            </a: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لأَنَّ كُلَّ مَنْ يَعْمَلُ </a:t>
            </a:r>
            <a:r>
              <a:rPr lang="ar-JO" altLang="en-US" b="1" dirty="0" err="1">
                <a:solidFill>
                  <a:srgbClr val="FF0000"/>
                </a:solidFill>
                <a:latin typeface="Arial" panose="020B0604020202020204" pitchFamily="34" charset="0"/>
                <a:cs typeface="Arial" panose="020B0604020202020204" pitchFamily="34" charset="0"/>
              </a:rPr>
              <a:t>السَّيِّآتِ</a:t>
            </a:r>
            <a:r>
              <a:rPr lang="ar-JO" altLang="en-US" b="1" dirty="0">
                <a:solidFill>
                  <a:srgbClr val="FF0000"/>
                </a:solidFill>
                <a:latin typeface="Arial" panose="020B0604020202020204" pitchFamily="34" charset="0"/>
                <a:cs typeface="Arial" panose="020B0604020202020204" pitchFamily="34" charset="0"/>
              </a:rPr>
              <a:t> يُبْغِضُ النُّورَ، وَلاَ يَأْتِي إِلَى النُّورِ </a:t>
            </a:r>
            <a:endParaRPr lang="ar-LB" altLang="en-US"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لِئَلاَّ تُوَبَّخَ أَعْمَالُهُ</a:t>
            </a:r>
            <a:endParaRPr lang="ar-LB" altLang="en-US"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sz="2400" b="1" dirty="0">
                <a:solidFill>
                  <a:srgbClr val="000099"/>
                </a:solidFill>
                <a:latin typeface="Arial" panose="020B0604020202020204" pitchFamily="34" charset="0"/>
                <a:cs typeface="Arial" panose="020B0604020202020204" pitchFamily="34" charset="0"/>
              </a:rPr>
              <a:t>يوحنا 3: 20</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62467">
                                            <p:txEl>
                                              <p:pRg st="4" end="4"/>
                                            </p:txEl>
                                          </p:spTgt>
                                        </p:tgtEl>
                                        <p:attrNameLst>
                                          <p:attrName>style.visibility</p:attrName>
                                        </p:attrNameLst>
                                      </p:cBhvr>
                                      <p:to>
                                        <p:strVal val="visible"/>
                                      </p:to>
                                    </p:set>
                                    <p:animEffect transition="in" filter="strips(downLeft)">
                                      <p:cBhvr>
                                        <p:cTn id="13" dur="500"/>
                                        <p:tgtEl>
                                          <p:spTgt spid="62467">
                                            <p:txEl>
                                              <p:pRg st="4" end="4"/>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62467">
                                            <p:txEl>
                                              <p:pRg st="5" end="5"/>
                                            </p:txEl>
                                          </p:spTgt>
                                        </p:tgtEl>
                                        <p:attrNameLst>
                                          <p:attrName>style.visibility</p:attrName>
                                        </p:attrNameLst>
                                      </p:cBhvr>
                                      <p:to>
                                        <p:strVal val="visible"/>
                                      </p:to>
                                    </p:set>
                                    <p:animEffect transition="in" filter="strips(downLeft)">
                                      <p:cBhvr>
                                        <p:cTn id="16" dur="500"/>
                                        <p:tgtEl>
                                          <p:spTgt spid="62467">
                                            <p:txEl>
                                              <p:pRg st="5" end="5"/>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62467">
                                            <p:txEl>
                                              <p:pRg st="6" end="6"/>
                                            </p:txEl>
                                          </p:spTgt>
                                        </p:tgtEl>
                                        <p:attrNameLst>
                                          <p:attrName>style.visibility</p:attrName>
                                        </p:attrNameLst>
                                      </p:cBhvr>
                                      <p:to>
                                        <p:strVal val="visible"/>
                                      </p:to>
                                    </p:set>
                                    <p:animEffect transition="in" filter="strips(downLeft)">
                                      <p:cBhvr>
                                        <p:cTn id="19" dur="500"/>
                                        <p:tgtEl>
                                          <p:spTgt spid="624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rtl="1" eaLnBrk="1" hangingPunct="1">
              <a:defRPr/>
            </a:pPr>
            <a:r>
              <a:rPr lang="ar-JO" dirty="0">
                <a:solidFill>
                  <a:srgbClr val="FFFF00"/>
                </a:solidFill>
                <a:latin typeface="Arial" panose="020B0604020202020204" pitchFamily="34" charset="0"/>
                <a:cs typeface="Arial" panose="020B0604020202020204" pitchFamily="34" charset="0"/>
              </a:rPr>
              <a:t>لماذا كانوا عمياناً؟</a:t>
            </a:r>
            <a:endParaRPr lang="en-US" dirty="0">
              <a:solidFill>
                <a:srgbClr val="FFFF00"/>
              </a:solidFill>
              <a:latin typeface="Arial" panose="020B0604020202020204" pitchFamily="34" charset="0"/>
              <a:cs typeface="Arial" panose="020B0604020202020204" pitchFamily="34" charset="0"/>
            </a:endParaRP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a:xfrm>
            <a:off x="457200" y="2203372"/>
            <a:ext cx="8229600" cy="3892627"/>
          </a:xfrm>
        </p:spPr>
        <p:txBody>
          <a:bodyPr/>
          <a:lstStyle/>
          <a:p>
            <a:pPr algn="ctr" rtl="1" eaLnBrk="1" hangingPunct="1">
              <a:buFont typeface="Wingdings" charset="2"/>
              <a:buNone/>
              <a:defRPr/>
            </a:pPr>
            <a:r>
              <a:rPr lang="ar-JO" sz="4400" b="1" dirty="0">
                <a:latin typeface="Arial" panose="020B0604020202020204" pitchFamily="34" charset="0"/>
                <a:cs typeface="Arial" panose="020B0604020202020204" pitchFamily="34" charset="0"/>
              </a:rPr>
              <a:t>كان الفريسيون عميان روحياً لأنهم رفضوا شهادة الرجل الأعمى وألوهية المسيح</a:t>
            </a:r>
            <a:br>
              <a:rPr lang="en-US" sz="4400" b="1" dirty="0">
                <a:latin typeface="Arial" panose="020B0604020202020204" pitchFamily="34" charset="0"/>
                <a:cs typeface="Arial" panose="020B0604020202020204" pitchFamily="34" charset="0"/>
              </a:rPr>
            </a:b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النتيجة</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endParaRP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r>
              <a:rPr lang="ar-JO" sz="3600" kern="10" noProof="0" dirty="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cs typeface="Arial" panose="020B0604020202020204" pitchFamily="34" charset="0"/>
              </a:rPr>
              <a:t>35-41</a:t>
            </a: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p>
        </p:txBody>
      </p:sp>
    </p:spTree>
    <p:extLst>
      <p:ext uri="{BB962C8B-B14F-4D97-AF65-F5344CB8AC3E}">
        <p14:creationId xmlns:p14="http://schemas.microsoft.com/office/powerpoint/2010/main" val="13918965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للرجل الأعمى </a:t>
            </a:r>
            <a:r>
              <a:rPr lang="ar-JO" sz="2800" dirty="0">
                <a:latin typeface="Arial" panose="020B0604020202020204" pitchFamily="34" charset="0"/>
                <a:cs typeface="Arial" panose="020B0604020202020204" pitchFamily="34" charset="0"/>
              </a:rPr>
              <a:t>(35-38)</a:t>
            </a:r>
            <a:endParaRPr lang="en-US" sz="2800" dirty="0">
              <a:latin typeface="Arial" panose="020B0604020202020204" pitchFamily="34" charset="0"/>
              <a:cs typeface="Arial" panose="020B0604020202020204" pitchFamily="34" charset="0"/>
            </a:endParaRP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916934"/>
            <a:ext cx="8534400" cy="4712465"/>
          </a:xfrm>
        </p:spPr>
        <p:txBody>
          <a:bodyPr/>
          <a:lstStyle/>
          <a:p>
            <a:pPr algn="r" rtl="1" eaLnBrk="1" hangingPunct="1"/>
            <a:r>
              <a:rPr lang="ar-JO" altLang="en-US" dirty="0">
                <a:solidFill>
                  <a:srgbClr val="FFFF00"/>
                </a:solidFill>
                <a:latin typeface="Arial" panose="020B0604020202020204" pitchFamily="34" charset="0"/>
                <a:cs typeface="Arial" panose="020B0604020202020204" pitchFamily="34" charset="0"/>
              </a:rPr>
              <a:t>استطاع الرجل الأعمى أن يرى ملكوت الله لأنه صار مولوداً ثانية</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r>
              <a:rPr lang="en-US" altLang="en-US" dirty="0">
                <a:solidFill>
                  <a:srgbClr val="FFFF00"/>
                </a:solidFill>
                <a:latin typeface="Arial" panose="020B0604020202020204" pitchFamily="34" charset="0"/>
                <a:cs typeface="Arial" panose="020B0604020202020204" pitchFamily="34" charset="0"/>
              </a:rPr>
              <a:t> </a:t>
            </a:r>
          </a:p>
          <a:p>
            <a:pPr algn="r" rtl="1" eaLnBrk="1" hangingPunct="1"/>
            <a:r>
              <a:rPr lang="ar-JO" altLang="en-US" dirty="0">
                <a:solidFill>
                  <a:srgbClr val="FFFF00"/>
                </a:solidFill>
                <a:latin typeface="Arial" panose="020B0604020202020204" pitchFamily="34" charset="0"/>
                <a:cs typeface="Arial" panose="020B0604020202020204" pitchFamily="34" charset="0"/>
              </a:rPr>
              <a:t>صار المتسول الأعمى ابناً 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r>
              <a:rPr lang="ar-JO" altLang="en-US" dirty="0">
                <a:solidFill>
                  <a:srgbClr val="FFFF00"/>
                </a:solidFill>
                <a:latin typeface="Arial" panose="020B0604020202020204" pitchFamily="34" charset="0"/>
                <a:cs typeface="Arial" panose="020B0604020202020204" pitchFamily="34" charset="0"/>
              </a:rPr>
              <a:t>عبد الرجل الأعمى ابن الله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بالنسبة للفريسيين </a:t>
            </a:r>
            <a:r>
              <a:rPr lang="ar-JO" sz="2800" dirty="0">
                <a:latin typeface="Arial" panose="020B0604020202020204" pitchFamily="34" charset="0"/>
                <a:cs typeface="Arial" panose="020B0604020202020204" pitchFamily="34" charset="0"/>
              </a:rPr>
              <a:t>(39-41)</a:t>
            </a:r>
            <a:endParaRPr lang="en-US" sz="2800" dirty="0">
              <a:latin typeface="Arial" panose="020B0604020202020204" pitchFamily="34" charset="0"/>
              <a:cs typeface="Arial" panose="020B0604020202020204" pitchFamily="34" charset="0"/>
            </a:endParaRP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894900"/>
            <a:ext cx="8305800" cy="4582099"/>
          </a:xfrm>
        </p:spPr>
        <p:txBody>
          <a:bodyPr/>
          <a:lstStyle/>
          <a:p>
            <a:pPr algn="ct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سوف ي</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دان الفريسيين وي</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حاس</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بوا لأنهم رفضوا يسوع كابن الله بملء إرادتهم (39أ)</a:t>
            </a:r>
            <a:r>
              <a:rPr lang="en-US" altLang="en-US" dirty="0">
                <a:solidFill>
                  <a:srgbClr val="FFFF00"/>
                </a:solidFill>
                <a:latin typeface="Arial" panose="020B0604020202020204" pitchFamily="34" charset="0"/>
                <a:cs typeface="Arial" panose="020B0604020202020204" pitchFamily="34" charset="0"/>
              </a:rPr>
              <a:t> </a:t>
            </a: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انحطت قدرة الفريسيين على رؤية الحق الروحي (39ب)</a:t>
            </a:r>
            <a:endParaRPr lang="en-US" altLang="en-US" dirty="0">
              <a:solidFill>
                <a:srgbClr val="FFFF00"/>
              </a:solidFill>
              <a:latin typeface="Arial" panose="020B0604020202020204" pitchFamily="34" charset="0"/>
              <a:cs typeface="Arial" panose="020B0604020202020204" pitchFamily="34" charset="0"/>
            </a:endParaRP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استمر الفريسيون بحمل إثمهم عليهم (41ب)</a:t>
            </a: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يوحنا 3: 17-18</a:t>
            </a:r>
            <a:endParaRPr lang="en-US" dirty="0">
              <a:latin typeface="Arial" panose="020B0604020202020204" pitchFamily="34" charset="0"/>
              <a:cs typeface="Arial" panose="020B0604020202020204" pitchFamily="34" charset="0"/>
            </a:endParaRP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539827" y="1432187"/>
            <a:ext cx="8146973" cy="5177928"/>
          </a:xfrm>
          <a:solidFill>
            <a:srgbClr val="000005"/>
          </a:solidFill>
        </p:spPr>
        <p:txBody>
          <a:bodyPr/>
          <a:lstStyle/>
          <a:p>
            <a:pPr algn="ctr" rtl="1" eaLnBrk="1" hangingPunct="1">
              <a:lnSpc>
                <a:spcPct val="90000"/>
              </a:lnSpc>
              <a:buNone/>
            </a:pPr>
            <a:endParaRPr lang="ar-LB" altLang="en-US" sz="5400" b="1" dirty="0">
              <a:effectLst/>
              <a:latin typeface="Arial" panose="020B0604020202020204" pitchFamily="34" charset="0"/>
              <a:cs typeface="Arial" panose="020B0604020202020204" pitchFamily="34" charset="0"/>
            </a:endParaRPr>
          </a:p>
          <a:p>
            <a:pPr algn="ctr" rtl="1" eaLnBrk="1" hangingPunct="1">
              <a:lnSpc>
                <a:spcPct val="90000"/>
              </a:lnSpc>
              <a:buNone/>
            </a:pPr>
            <a:r>
              <a:rPr lang="ar-JO" altLang="en-US" sz="5400" b="1" dirty="0">
                <a:effectLst/>
                <a:latin typeface="Arial" panose="020B0604020202020204" pitchFamily="34" charset="0"/>
                <a:cs typeface="Arial" panose="020B0604020202020204" pitchFamily="34" charset="0"/>
              </a:rPr>
              <a:t>لأَنَّهُ لَمْ يُرْسِلِ اللهُ ابْنَهُ إِلَى الْعَالَمِ لِيَدِينَ الْعَالَمَ، بَلْ لِيَخْلُصَ بِهِ الْعَالَمُ. 18  اَلَّذِي يُؤْمِنُ بِهِ لاَ يُدَانُ، وَالَّذِي لاَ يُؤْمِنُ قَدْ دِينَ، لأَنَّهُ لَمْ يُؤْمِنْ بِاسْمِ ابْنِ اللهِ الْوَحِيدِ</a:t>
            </a:r>
            <a:r>
              <a:rPr lang="ar-LB" altLang="en-US" sz="5400" b="1" dirty="0">
                <a:effectLst/>
                <a:latin typeface="Arial" panose="020B0604020202020204" pitchFamily="34" charset="0"/>
                <a:cs typeface="Arial" panose="020B0604020202020204" pitchFamily="34" charset="0"/>
              </a:rPr>
              <a:t>.</a:t>
            </a:r>
            <a:endParaRPr lang="en-US" altLang="en-US" sz="54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anim to="" calcmode="lin" valueType="num">
                                      <p:cBhvr>
                                        <p:cTn id="7" dur="1" fill="hold"/>
                                        <p:tgtEl>
                                          <p:spTgt spid="7475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رسالة يوحنا</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19199" y="1600200"/>
            <a:ext cx="5556173" cy="685800"/>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يسوع هو الحق ... لهذا</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199" y="2514600"/>
            <a:ext cx="555617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الذين </a:t>
            </a:r>
            <a:r>
              <a:rPr lang="ar-JO" altLang="en-US" sz="2800" b="1" u="sng" dirty="0">
                <a:solidFill>
                  <a:srgbClr val="000099"/>
                </a:solidFill>
              </a:rPr>
              <a:t>يؤمنون</a:t>
            </a:r>
            <a:r>
              <a:rPr lang="ar-JO" altLang="en-US" sz="2800" b="1" dirty="0">
                <a:solidFill>
                  <a:srgbClr val="000099"/>
                </a:solidFill>
              </a:rPr>
              <a:t> بيسوع يجب أن يعرفوا الحق والحق سوف </a:t>
            </a:r>
            <a:r>
              <a:rPr lang="ar-JO" altLang="en-US" sz="2800" b="1" u="sng" dirty="0">
                <a:solidFill>
                  <a:srgbClr val="000099"/>
                </a:solidFill>
              </a:rPr>
              <a:t>يحررهم</a:t>
            </a:r>
            <a:endParaRPr kumimoji="0" lang="en-US" altLang="en-US" sz="2800" b="1" i="0" u="sng"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أما هؤلاء الذين </a:t>
            </a:r>
            <a:r>
              <a:rPr lang="ar-JO" altLang="en-US" sz="2800" b="1" u="sng" dirty="0">
                <a:solidFill>
                  <a:srgbClr val="000099"/>
                </a:solidFill>
              </a:rPr>
              <a:t>يرفضون</a:t>
            </a:r>
            <a:r>
              <a:rPr lang="ar-JO" altLang="en-US" sz="2800" b="1" dirty="0">
                <a:solidFill>
                  <a:srgbClr val="000099"/>
                </a:solidFill>
              </a:rPr>
              <a:t> يسوع باعتباره ابن الله سوف </a:t>
            </a:r>
            <a:r>
              <a:rPr lang="ar-JO" altLang="en-US" sz="2800" b="1" u="sng" dirty="0">
                <a:solidFill>
                  <a:srgbClr val="000099"/>
                </a:solidFill>
              </a:rPr>
              <a:t>يدانون</a:t>
            </a:r>
            <a:r>
              <a:rPr kumimoji="0" lang="en-US" altLang="en-US" sz="2800" b="1" i="0" u="none" strike="noStrike" kern="1200" cap="none" spc="0" normalizeH="0" baseline="0" noProof="0" dirty="0">
                <a:ln>
                  <a:noFill/>
                </a:ln>
                <a:solidFill>
                  <a:srgbClr val="000099"/>
                </a:solidFill>
                <a:effectLst/>
                <a:uLnTx/>
                <a:uFillTx/>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lvl="0" algn="ctr" defTabSz="914400" fontAlgn="base">
              <a:spcBef>
                <a:spcPct val="0"/>
              </a:spcBef>
              <a:spcAft>
                <a:spcPct val="0"/>
              </a:spcAf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lang="en-US"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3 أسباب</a:t>
            </a:r>
            <a:endParaRPr kumimoji="0" lang="en-US"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a:xfrm>
            <a:off x="1279525" y="1434947"/>
            <a:ext cx="5491258" cy="731838"/>
          </a:xfrm>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تطبيق</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55783" y="2999342"/>
            <a:ext cx="5715000" cy="2927733"/>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لا نتبع خطوات الفريسيين العميان بكبريائهم، سمعتهم وثروتهم</a:t>
            </a:r>
          </a:p>
          <a:p>
            <a:pPr algn="ctr" rtl="1" eaLnBrk="1" hangingPunct="1">
              <a:buFontTx/>
              <a:buNone/>
            </a:pP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نتبع مثال الرجل الأعمى الذي أطاع بتواضع وصدق كلمته</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6226366" y="1514821"/>
            <a:ext cx="2253867" cy="165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الَّذِي أَنْقَذَنَا مِنْ سُلْطَانِ الظُّلْمَةِ، </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457200" y="1514821"/>
            <a:ext cx="2380561" cy="193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وَنَقَلَنَا إِلَى مَلَكُوتِ ابْنِ مَحَبَّتِهِ</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5400" b="1" baseline="30000" dirty="0">
                <a:solidFill>
                  <a:srgbClr val="FFFFFF"/>
                </a:solidFill>
                <a:latin typeface="Arial" panose="020B0604020202020204" pitchFamily="34" charset="0"/>
                <a:cs typeface="Arial" panose="020B0604020202020204" pitchFamily="34" charset="0"/>
              </a:rPr>
              <a:t>الَّذِي لَنَا فِيهِ الْفِدَاءُ، بِدَمِهِ غُفْرَانُ الْخَطَايَا</a:t>
            </a:r>
            <a:endParaRPr lang="ar-LB" altLang="en-US" sz="5400" b="1" baseline="30000" dirty="0">
              <a:solidFill>
                <a:srgbClr val="FFFFFF"/>
              </a:solidFill>
              <a:latin typeface="Arial" panose="020B0604020202020204" pitchFamily="34" charset="0"/>
              <a:cs typeface="Arial" panose="020B0604020202020204" pitchFamily="34" charset="0"/>
            </a:endParaRPr>
          </a:p>
          <a:p>
            <a:pPr algn="ctr" defTabSz="914400" rtl="1" eaLnBrk="1" fontAlgn="base" hangingPunct="1">
              <a:spcBef>
                <a:spcPct val="0"/>
              </a:spcBef>
              <a:spcAft>
                <a:spcPct val="0"/>
              </a:spcAft>
              <a:defRPr/>
            </a:pPr>
            <a:r>
              <a:rPr lang="ar-SA" altLang="en-US" sz="3600" b="1" dirty="0">
                <a:solidFill>
                  <a:srgbClr val="FFFFFF"/>
                </a:solidFill>
                <a:latin typeface="Arial" panose="020B0604020202020204" pitchFamily="34" charset="0"/>
                <a:cs typeface="Arial" panose="020B0604020202020204" pitchFamily="34" charset="0"/>
              </a:rPr>
              <a:t>(</a:t>
            </a:r>
            <a:r>
              <a:rPr lang="ar-JO" altLang="en-US" sz="3600" b="1" dirty="0">
                <a:solidFill>
                  <a:srgbClr val="FFFFFF"/>
                </a:solidFill>
                <a:latin typeface="Arial" panose="020B0604020202020204" pitchFamily="34" charset="0"/>
                <a:cs typeface="Arial" panose="020B0604020202020204" pitchFamily="34" charset="0"/>
              </a:rPr>
              <a:t>كو 1: 13-14</a:t>
            </a:r>
            <a:r>
              <a:rPr lang="ar-SA" altLang="en-US" sz="3600" b="1" dirty="0">
                <a:solidFill>
                  <a:srgbClr val="FFFFFF"/>
                </a:solidFill>
                <a:latin typeface="Arial" panose="020B0604020202020204" pitchFamily="34" charset="0"/>
                <a:cs typeface="Arial" panose="020B0604020202020204" pitchFamily="34" charset="0"/>
              </a:rPr>
              <a:t>)</a:t>
            </a:r>
            <a:endParaRPr lang="en-US" alt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ح. صراع حول الراعي</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1-21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6159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بقي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ة</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إسرائيل تتبع يسوع باعتباره الراعي الحقيقي والصالح والمطيع، لذلك يدعو الفريسيين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أنهم اتباع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رعا</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ة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كاذبين</a:t>
            </a:r>
            <a:r>
              <a:rPr lang="ar-LB" sz="3200" b="1" kern="0" dirty="0">
                <a:solidFill>
                  <a:srgbClr val="FFFFFF"/>
                </a:solidFill>
                <a:effectLst>
                  <a:glow rad="228600">
                    <a:srgbClr val="220011"/>
                  </a:glow>
                </a:effectLst>
                <a:latin typeface="Arial"/>
                <a:ea typeface="ＭＳ Ｐゴシック" charset="0"/>
                <a:cs typeface="Arial"/>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pPr rtl="1"/>
            <a:r>
              <a:rPr lang="ar-JO" altLang="en-US" sz="4000" dirty="0">
                <a:latin typeface="Arial" panose="020B0604020202020204" pitchFamily="34" charset="0"/>
              </a:rPr>
              <a:t>لمن أو ماذا تستمع؟</a:t>
            </a:r>
            <a:endParaRPr lang="en-US" altLang="en-US" sz="4000" dirty="0">
              <a:latin typeface="Arial" panose="020B0604020202020204" pitchFamily="34" charset="0"/>
            </a:endParaRP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pPr algn="r" rtl="1"/>
            <a:endParaRPr lang="en-SG" altLang="en-US" dirty="0"/>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pPr rtl="1"/>
            <a:r>
              <a:rPr lang="ar-JO" altLang="en-US" sz="4000" dirty="0">
                <a:latin typeface="Arial" panose="020B0604020202020204" pitchFamily="34" charset="0"/>
              </a:rPr>
              <a:t>كيف ينظر يسوع إلى الخراف؟</a:t>
            </a:r>
            <a:endParaRPr lang="en-US" altLang="en-US" sz="4000" dirty="0">
              <a:latin typeface="Arial" panose="020B0604020202020204" pitchFamily="34" charset="0"/>
            </a:endParaRP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rtl="1"/>
            <a:r>
              <a:rPr lang="ar-SA" sz="2800" b="1" dirty="0">
                <a:solidFill>
                  <a:schemeClr val="bg1"/>
                </a:solidFill>
                <a:latin typeface="Arial" panose="020B0604020202020204" pitchFamily="34" charset="0"/>
                <a:cs typeface="Arial" panose="020B0604020202020204" pitchFamily="34" charset="0"/>
              </a:rPr>
              <a:t>يوحنا 10 : 4</a:t>
            </a:r>
            <a:br>
              <a:rPr lang="ar-SA" sz="2800" b="1" dirty="0">
                <a:solidFill>
                  <a:schemeClr val="bg1"/>
                </a:solidFill>
                <a:latin typeface="Arial" panose="020B0604020202020204" pitchFamily="34" charset="0"/>
                <a:cs typeface="Arial" panose="020B0604020202020204" pitchFamily="34" charset="0"/>
              </a:rPr>
            </a:br>
            <a:r>
              <a:rPr lang="ar-SA" sz="2800" b="1" dirty="0">
                <a:solidFill>
                  <a:schemeClr val="bg1"/>
                </a:solidFill>
                <a:latin typeface="Arial" panose="020B0604020202020204" pitchFamily="34" charset="0"/>
                <a:cs typeface="Arial" panose="020B0604020202020204" pitchFamily="34" charset="0"/>
              </a:rPr>
              <a:t>وَمَتَى أَخْرَجَ خِرَافَهُ الْخَاصَّةَ يَذْهَبُ أَمَامَهَا وَالْخِرَافُ تَتْبَعُهُ لأَنَّهَا تَعْرِفُ صَوْتَهُ.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7122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037920-1D9F-3325-58FF-76315BF8D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0"/>
            <a:ext cx="9144000" cy="1251856"/>
          </a:xfrm>
          <a:solidFill>
            <a:schemeClr val="tx1"/>
          </a:solidFill>
        </p:spPr>
        <p:txBody>
          <a:bodyPr>
            <a:noAutofit/>
          </a:bodyPr>
          <a:lstStyle/>
          <a:p>
            <a:pPr algn="ctr"/>
            <a:r>
              <a:rPr lang="ar-SA" sz="3200" b="1" dirty="0">
                <a:solidFill>
                  <a:schemeClr val="bg1"/>
                </a:solidFill>
                <a:latin typeface="Arial" panose="020B0604020202020204" pitchFamily="34" charset="0"/>
                <a:cs typeface="Arial" panose="020B0604020202020204" pitchFamily="34" charset="0"/>
              </a:rPr>
              <a:t>يوحنا 10 : 7</a:t>
            </a:r>
            <a:br>
              <a:rPr lang="ar-SA" sz="3200" b="1" dirty="0">
                <a:solidFill>
                  <a:schemeClr val="bg1"/>
                </a:solidFill>
                <a:latin typeface="Arial" panose="020B0604020202020204" pitchFamily="34" charset="0"/>
                <a:cs typeface="Arial" panose="020B0604020202020204" pitchFamily="34" charset="0"/>
              </a:rPr>
            </a:br>
            <a:r>
              <a:rPr lang="ar-SA" sz="3200" b="1" dirty="0">
                <a:solidFill>
                  <a:schemeClr val="bg1"/>
                </a:solidFill>
                <a:latin typeface="Arial" panose="020B0604020202020204" pitchFamily="34" charset="0"/>
                <a:cs typeface="Arial" panose="020B0604020202020204" pitchFamily="34" charset="0"/>
              </a:rPr>
              <a:t>فَقَالَ لَهُمْ يَسُوعُ أَيْضاً: «الْحَقَّ الْحَقَّ أَقُولُ لَكُمْ: إِنِّي أَنَا بَابُ الْخِرَافِ. </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955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dirty="0">
              <a:latin typeface="Arial" panose="020B0604020202020204" pitchFamily="34" charset="0"/>
            </a:endParaRPr>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dirty="0">
              <a:latin typeface="Arial" panose="020B0604020202020204" pitchFamily="34" charset="0"/>
            </a:endParaRPr>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566610"/>
          </a:xfrm>
        </p:spPr>
        <p:txBody>
          <a:bodyPr/>
          <a:lstStyle/>
          <a:p>
            <a:pPr algn="r" rtl="1"/>
            <a:r>
              <a:rPr lang="ar-JO" altLang="en-US" sz="3600" dirty="0"/>
              <a:t>سي.إس. لويس، المسيحية المجردة، 55-56</a:t>
            </a:r>
            <a:endParaRPr lang="en-US" altLang="en-US" sz="3600" dirty="0"/>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275423" y="1154777"/>
            <a:ext cx="8626206" cy="5257800"/>
          </a:xfrm>
        </p:spPr>
        <p:txBody>
          <a:bodyPr/>
          <a:lstStyle/>
          <a:p>
            <a:pPr algn="r" rtl="1">
              <a:lnSpc>
                <a:spcPct val="80000"/>
              </a:lnSpc>
              <a:buFont typeface="Wingdings" pitchFamily="2" charset="2"/>
              <a:buNone/>
            </a:pPr>
            <a:r>
              <a:rPr lang="ar-JO" altLang="en-US" dirty="0">
                <a:latin typeface="Arial" panose="020B0604020202020204" pitchFamily="34" charset="0"/>
              </a:rPr>
              <a:t>"إنني أحاول هنا أن أمنع أي شخص من قول الشيء السخيف الذي كثيراً ما يقوله الناس عنه: </a:t>
            </a:r>
            <a:r>
              <a:rPr lang="ar-LB" altLang="en-US" dirty="0">
                <a:latin typeface="Arial" panose="020B0604020202020204" pitchFamily="34" charset="0"/>
              </a:rPr>
              <a:t>’</a:t>
            </a:r>
            <a:r>
              <a:rPr lang="ar-JO" altLang="en-US" dirty="0">
                <a:latin typeface="Arial" panose="020B0604020202020204" pitchFamily="34" charset="0"/>
              </a:rPr>
              <a:t>أنا مستعد لقبول يسوع كمعلم أخلاقي عظيم، ولكنني لا أقبل ادعائه بأنه الله</a:t>
            </a:r>
            <a:r>
              <a:rPr lang="ar-LB" altLang="en-US" dirty="0">
                <a:latin typeface="Arial" panose="020B0604020202020204" pitchFamily="34" charset="0"/>
              </a:rPr>
              <a:t>‘</a:t>
            </a:r>
            <a:r>
              <a:rPr lang="ar-JO" altLang="en-US" dirty="0">
                <a:latin typeface="Arial" panose="020B0604020202020204" pitchFamily="34" charset="0"/>
              </a:rPr>
              <a:t>. هذا هو الشيء الوحيد الذي لا ينبغي لنا أن نقوله. إن الرجل الذي كان مجرد رجل وقال مثل هذه الأشياء التي قالها يسوع لن يكون معلماً أخلاقياً عظيماً. إما أن يكون مجنوناً ـ على نفس مستوى الرجل الذي يقول إنه بيضة مسلوقة ـ أو يكون شيطان الجحيم. عليك أن تختار. إما أن يكون هذا الرجل، ولا يزال، ابن الله: أو مجنوناً أو شيئاً أسوأ. يمكنك أن تسكته باعتباره أحمق، ويمكنك أن تبصق عليه وتقتله باعتباره شيطاناً؛ أو يمكنك أن تسقط عند قدميه وتسميه رباً وإلهاً. ولكن لا ينبغي لنا أن نأتي بأي هراء متعالي حول كونه معلماً بشرياً عظيماً. فهو لم يترك لنا هذا الأمر مفتوحاً. ولم يكن يقصد أن يفعل ذلك".</a:t>
            </a:r>
            <a:endParaRPr lang="en-US" altLang="en-US" dirty="0">
              <a:latin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خ. شهادة الإثنين والسبعون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1-24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6074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يرسل المسيح </a:t>
            </a:r>
            <a:r>
              <a:rPr lang="ar-LB" sz="3200" b="1" kern="0" dirty="0">
                <a:solidFill>
                  <a:srgbClr val="FFFFFF"/>
                </a:solidFill>
                <a:effectLst>
                  <a:glow rad="228600">
                    <a:srgbClr val="220011"/>
                  </a:glow>
                </a:effectLst>
                <a:latin typeface="Arial"/>
                <a:ea typeface="ＭＳ Ｐゴシック" charset="0"/>
                <a:cs typeface="Arial"/>
              </a:rPr>
              <a:t>تلاميذه ال72</a:t>
            </a:r>
            <a:r>
              <a:rPr lang="ar-JO" sz="3200" b="1" kern="0" dirty="0">
                <a:solidFill>
                  <a:srgbClr val="FFFFFF"/>
                </a:solidFill>
                <a:effectLst>
                  <a:glow rad="228600">
                    <a:srgbClr val="220011"/>
                  </a:glow>
                </a:effectLst>
                <a:latin typeface="Arial"/>
                <a:ea typeface="ＭＳ Ｐゴシック" charset="0"/>
                <a:cs typeface="Arial"/>
              </a:rPr>
              <a:t> ليخبروا الجموع أنه المسي</a:t>
            </a:r>
            <a:r>
              <a:rPr lang="ar-LB" sz="3200" b="1" kern="0" dirty="0">
                <a:solidFill>
                  <a:srgbClr val="FFFFFF"/>
                </a:solidFill>
                <a:effectLst>
                  <a:glow rad="228600">
                    <a:srgbClr val="220011"/>
                  </a:glow>
                </a:effectLst>
                <a:latin typeface="Arial"/>
                <a:ea typeface="ＭＳ Ｐゴシック" charset="0"/>
                <a:cs typeface="Arial"/>
              </a:rPr>
              <a:t>ّا</a:t>
            </a:r>
            <a:r>
              <a:rPr lang="ar-JO" sz="3200" b="1" kern="0" dirty="0">
                <a:solidFill>
                  <a:srgbClr val="FFFFFF"/>
                </a:solidFill>
                <a:effectLst>
                  <a:glow rad="228600">
                    <a:srgbClr val="220011"/>
                  </a:glow>
                </a:effectLst>
                <a:latin typeface="Arial"/>
                <a:ea typeface="ＭＳ Ｐゴシック" charset="0"/>
                <a:cs typeface="Arial"/>
              </a:rPr>
              <a:t> الذي ي</a:t>
            </a:r>
            <a:r>
              <a:rPr lang="ar-LB" sz="3200" b="1" kern="0" dirty="0">
                <a:solidFill>
                  <a:srgbClr val="FFFFFF"/>
                </a:solidFill>
                <a:effectLst>
                  <a:glow rad="228600">
                    <a:srgbClr val="220011"/>
                  </a:glow>
                </a:effectLst>
                <a:latin typeface="Arial"/>
                <a:ea typeface="ＭＳ Ｐゴシック" charset="0"/>
                <a:cs typeface="Arial"/>
              </a:rPr>
              <a:t>قدّم</a:t>
            </a:r>
            <a:r>
              <a:rPr lang="ar-JO" sz="3200" b="1" kern="0" dirty="0">
                <a:solidFill>
                  <a:srgbClr val="FFFFFF"/>
                </a:solidFill>
                <a:effectLst>
                  <a:glow rad="228600">
                    <a:srgbClr val="220011"/>
                  </a:glow>
                </a:effectLst>
                <a:latin typeface="Arial"/>
                <a:ea typeface="ＭＳ Ｐゴシック" charset="0"/>
                <a:cs typeface="Arial"/>
              </a:rPr>
              <a:t> الملكوت ليظهر الجدل حوله من القادة</a:t>
            </a:r>
            <a:r>
              <a:rPr lang="ar-LB" sz="3200" b="1" kern="0" dirty="0">
                <a:solidFill>
                  <a:srgbClr val="FFFFFF"/>
                </a:solidFill>
                <a:effectLst>
                  <a:glow rad="228600">
                    <a:srgbClr val="220011"/>
                  </a:glow>
                </a:effectLst>
                <a:latin typeface="Arial"/>
                <a:ea typeface="ＭＳ Ｐゴシック" charset="0"/>
                <a:cs typeface="Arial"/>
              </a:rPr>
              <a:t> ومن الشعب.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rtl="1"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د. الصراع حول السؤال عن الحياة الأبدية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i="1" kern="0" dirty="0">
                <a:solidFill>
                  <a:srgbClr val="FFFFFF"/>
                </a:solidFill>
                <a:effectLst>
                  <a:outerShdw blurRad="38100" dist="38100" dir="2700000" algn="tl">
                    <a:srgbClr val="000000"/>
                  </a:outerShdw>
                </a:effectLst>
                <a:latin typeface="Arial"/>
                <a:ea typeface="ＭＳ Ｐゴシック" charset="0"/>
                <a:cs typeface="Arial"/>
              </a:rPr>
              <a:t>105</a:t>
            </a:r>
            <a:endParaRPr lang="en-US" sz="2800" b="1" i="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i="1" kern="0" dirty="0">
                <a:solidFill>
                  <a:srgbClr val="FFFFFF"/>
                </a:solidFill>
                <a:effectLst>
                  <a:outerShdw blurRad="38100" dist="38100" dir="2700000" algn="tl">
                    <a:srgbClr val="000000"/>
                  </a:outerShdw>
                </a:effectLst>
                <a:latin typeface="Arial"/>
                <a:ea typeface="ＭＳ Ｐゴシック" charset="0"/>
                <a:cs typeface="Arial"/>
              </a:rPr>
              <a:t>لوقا 10: 25-37</a:t>
            </a:r>
            <a:endParaRPr lang="en-US"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9015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يخبر المسيح مثل السامري الصالح لل</a:t>
            </a:r>
            <a:r>
              <a:rPr lang="ar-LB" sz="3200" b="1" kern="0" dirty="0">
                <a:solidFill>
                  <a:srgbClr val="FFFFFF"/>
                </a:solidFill>
                <a:effectLst>
                  <a:glow rad="228600">
                    <a:srgbClr val="220011"/>
                  </a:glow>
                </a:effectLst>
                <a:latin typeface="Arial"/>
                <a:ea typeface="ＭＳ Ｐゴシック" charset="0"/>
                <a:cs typeface="Arial"/>
              </a:rPr>
              <a:t>ناموسي</a:t>
            </a:r>
            <a:r>
              <a:rPr lang="ar-JO" sz="3200" b="1" kern="0" dirty="0">
                <a:solidFill>
                  <a:srgbClr val="FFFFFF"/>
                </a:solidFill>
                <a:effectLst>
                  <a:glow rad="228600">
                    <a:srgbClr val="220011"/>
                  </a:glow>
                </a:effectLst>
                <a:latin typeface="Arial"/>
                <a:ea typeface="ＭＳ Ｐゴシック" charset="0"/>
                <a:cs typeface="Arial"/>
              </a:rPr>
              <a:t> الذي يبرر نفسه </a:t>
            </a:r>
            <a:r>
              <a:rPr lang="ar-LB" sz="3200" b="1" kern="0" dirty="0">
                <a:solidFill>
                  <a:srgbClr val="FFFFFF"/>
                </a:solidFill>
                <a:effectLst>
                  <a:glow rad="228600">
                    <a:srgbClr val="220011"/>
                  </a:glow>
                </a:effectLst>
                <a:latin typeface="Arial"/>
                <a:ea typeface="ＭＳ Ｐゴシック" charset="0"/>
                <a:cs typeface="Arial"/>
              </a:rPr>
              <a:t>لكي يساعد هذا الناموسي كل </a:t>
            </a:r>
            <a:r>
              <a:rPr lang="ar-JO" sz="3200" b="1" kern="0" dirty="0">
                <a:solidFill>
                  <a:srgbClr val="FFFFFF"/>
                </a:solidFill>
                <a:effectLst>
                  <a:glow rad="228600">
                    <a:srgbClr val="220011"/>
                  </a:glow>
                </a:effectLst>
                <a:latin typeface="Arial"/>
                <a:ea typeface="ＭＳ Ｐゴシック" charset="0"/>
                <a:cs typeface="Arial"/>
              </a:rPr>
              <a:t>محتاج </a:t>
            </a:r>
            <a:r>
              <a:rPr lang="ar-LB" sz="3200" b="1" kern="0" dirty="0">
                <a:solidFill>
                  <a:srgbClr val="FFFFFF"/>
                </a:solidFill>
                <a:effectLst>
                  <a:glow rad="228600">
                    <a:srgbClr val="220011"/>
                  </a:glow>
                </a:effectLst>
                <a:latin typeface="Arial"/>
                <a:ea typeface="ＭＳ Ｐゴシック" charset="0"/>
                <a:cs typeface="Arial"/>
              </a:rPr>
              <a:t>حتى ينال </a:t>
            </a:r>
            <a:r>
              <a:rPr lang="ar-JO" sz="3200" b="1" kern="0" dirty="0">
                <a:solidFill>
                  <a:srgbClr val="FFFFFF"/>
                </a:solidFill>
                <a:effectLst>
                  <a:glow rad="228600">
                    <a:srgbClr val="220011"/>
                  </a:glow>
                </a:effectLst>
                <a:latin typeface="Arial"/>
                <a:ea typeface="ＭＳ Ｐゴシック" charset="0"/>
                <a:cs typeface="Arial"/>
              </a:rPr>
              <a:t>بركات الملكوت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rtl="1">
              <a:defRPr/>
            </a:pPr>
            <a:r>
              <a:rPr lang="ar-JO" sz="4000" b="1" dirty="0">
                <a:solidFill>
                  <a:srgbClr val="FFFFFF"/>
                </a:solidFill>
                <a:effectLst>
                  <a:glow rad="266700">
                    <a:schemeClr val="tx1">
                      <a:alpha val="88000"/>
                    </a:schemeClr>
                  </a:glow>
                </a:effectLst>
                <a:latin typeface="Arial" charset="0"/>
                <a:ea typeface="ＭＳ Ｐゴシック" charset="0"/>
              </a:rPr>
              <a:t>السامري الصالح (لوقا 10)</a:t>
            </a:r>
            <a:endParaRPr lang="en-US" sz="4000" b="1" dirty="0">
              <a:solidFill>
                <a:srgbClr val="FFFFFF"/>
              </a:solidFill>
              <a:effectLst>
                <a:glow rad="266700">
                  <a:schemeClr val="tx1">
                    <a:alpha val="88000"/>
                  </a:schemeClr>
                </a:glow>
              </a:effectLst>
              <a:latin typeface="Arial" charset="0"/>
              <a:ea typeface="ＭＳ Ｐゴシック" charset="0"/>
            </a:endParaRPr>
          </a:p>
        </p:txBody>
      </p:sp>
      <p:sp>
        <p:nvSpPr>
          <p:cNvPr id="876546" name="Text Box 5"/>
          <p:cNvSpPr txBox="1">
            <a:spLocks noChangeArrowheads="1"/>
          </p:cNvSpPr>
          <p:nvPr/>
        </p:nvSpPr>
        <p:spPr bwMode="auto">
          <a:xfrm>
            <a:off x="8410581" y="44455"/>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endPar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endParaRP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rtl="1" eaLnBrk="1" hangingPunct="1"/>
            <a:r>
              <a:rPr lang="ar-JO" sz="3600" dirty="0">
                <a:solidFill>
                  <a:srgbClr val="FFFF00"/>
                </a:solidFill>
                <a:latin typeface="Arial" pitchFamily="34" charset="0"/>
                <a:cs typeface="Arial" pitchFamily="34" charset="0"/>
              </a:rPr>
              <a:t>تفسير أغسطينوس المجازي لمثل السامري الصالح </a:t>
            </a:r>
            <a:br>
              <a:rPr lang="ar-JO" sz="3600" dirty="0">
                <a:solidFill>
                  <a:srgbClr val="FFFF00"/>
                </a:solidFill>
                <a:latin typeface="Arial" pitchFamily="34" charset="0"/>
                <a:cs typeface="Arial" pitchFamily="34" charset="0"/>
              </a:rPr>
            </a:br>
            <a:r>
              <a:rPr lang="ar-JO" sz="3600" dirty="0">
                <a:solidFill>
                  <a:srgbClr val="FFFF00"/>
                </a:solidFill>
                <a:latin typeface="Arial" pitchFamily="34" charset="0"/>
                <a:cs typeface="Arial" pitchFamily="34" charset="0"/>
              </a:rPr>
              <a:t>(لوقا 15)</a:t>
            </a:r>
            <a:endParaRPr lang="en-US" sz="3600" dirty="0">
              <a:solidFill>
                <a:srgbClr val="FFFF00"/>
              </a:solidFill>
              <a:latin typeface="Arial" pitchFamily="34" charset="0"/>
              <a:cs typeface="Arial" pitchFamily="34" charset="0"/>
            </a:endParaRPr>
          </a:p>
        </p:txBody>
      </p:sp>
      <p:sp>
        <p:nvSpPr>
          <p:cNvPr id="15363" name="Rectangle 3"/>
          <p:cNvSpPr>
            <a:spLocks noGrp="1" noChangeArrowheads="1"/>
          </p:cNvSpPr>
          <p:nvPr>
            <p:ph idx="1"/>
          </p:nvPr>
        </p:nvSpPr>
        <p:spPr>
          <a:xfrm>
            <a:off x="647700" y="1826966"/>
            <a:ext cx="8229600" cy="762000"/>
          </a:xfrm>
        </p:spPr>
        <p:txBody>
          <a:bodyPr/>
          <a:lstStyle/>
          <a:p>
            <a:pPr algn="r" rtl="1" eaLnBrk="1" hangingPunct="1">
              <a:buFont typeface="Wingdings" charset="0"/>
              <a:buNone/>
            </a:pPr>
            <a:r>
              <a:rPr lang="en-US" b="1"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النص</a:t>
            </a:r>
            <a:r>
              <a:rPr lang="en-US" sz="2800" b="1" u="sng" dirty="0">
                <a:solidFill>
                  <a:schemeClr val="bg1"/>
                </a:solidFill>
                <a:latin typeface="Arial" panose="020B0604020202020204" pitchFamily="34" charset="0"/>
                <a:cs typeface="Arial" panose="020B0604020202020204" pitchFamily="34" charset="0"/>
              </a:rPr>
              <a:t>		</a:t>
            </a:r>
            <a:r>
              <a:rPr lang="ar-LB" sz="2800" b="1" u="sng"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التفسير</a:t>
            </a:r>
            <a:endParaRPr lang="en-US" b="1" u="sng" dirty="0">
              <a:solidFill>
                <a:schemeClr val="bg1"/>
              </a:solidFill>
              <a:latin typeface="Arial" panose="020B0604020202020204" pitchFamily="34" charset="0"/>
              <a:cs typeface="Arial" panose="020B0604020202020204" pitchFamily="34" charset="0"/>
            </a:endParaRPr>
          </a:p>
        </p:txBody>
      </p:sp>
      <p:sp>
        <p:nvSpPr>
          <p:cNvPr id="15365" name="Rectangle 5"/>
          <p:cNvSpPr>
            <a:spLocks noChangeArrowheads="1"/>
          </p:cNvSpPr>
          <p:nvPr/>
        </p:nvSpPr>
        <p:spPr bwMode="auto">
          <a:xfrm>
            <a:off x="533400" y="2566930"/>
            <a:ext cx="8458200" cy="3690655"/>
          </a:xfrm>
          <a:prstGeom prst="rect">
            <a:avLst/>
          </a:prstGeom>
          <a:noFill/>
          <a:ln w="9525">
            <a:noFill/>
            <a:miter lim="800000"/>
            <a:headEnd/>
            <a:tailEnd/>
          </a:ln>
          <a:effectLst/>
        </p:spPr>
        <p:txBody>
          <a:bodyPr lIns="91408" tIns="45704" rIns="91408" bIns="45704"/>
          <a:lstStyle/>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الإنسان</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اللصوص</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الأرواح الشريرة والشياطين</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عروه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سلبوا خلوده</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ضربوه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جربوه بالخطية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الكاهن واللاوي</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خدمة العهد القديم</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التي لم تفعل شيئاً لآدم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السامري الصالح</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المسيح</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lvl="0" indent="-342781" algn="r" defTabSz="914400" rtl="1" fontAlgn="base">
              <a:spcBef>
                <a:spcPct val="20000"/>
              </a:spcBef>
              <a:spcAft>
                <a:spcPct val="0"/>
              </a:spcAft>
              <a:buClr>
                <a:srgbClr val="009999"/>
              </a:buClr>
              <a:buBlip>
                <a:blip r:embed="rId2"/>
              </a:buBlip>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صب</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عليها زيتاً وخمراً</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LB"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lang="ar-LB" sz="2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يكبح الخطيئة بالأمل والحث على العمل بروح حارة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الكنيسة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صاحب 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الرسول بولس</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rot="20200280">
            <a:off x="-1067807" y="-319671"/>
            <a:ext cx="7195787" cy="2215959"/>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حقاً؟</a:t>
            </a:r>
            <a:endPar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rtl="1" eaLnBrk="1" fontAlgn="auto" hangingPunct="1">
              <a:spcAft>
                <a:spcPts val="0"/>
              </a:spcAft>
              <a:defRPr/>
            </a:pPr>
            <a:r>
              <a:rPr lang="ar-LB"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rPr>
              <a:t>رأفة</a:t>
            </a:r>
            <a:r>
              <a:rPr lang="ar-JO"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rPr>
              <a:t> الله</a:t>
            </a: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endParaRP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rPr>
              <a:t>لوقا 10: 25-37</a:t>
            </a:r>
            <a:endPar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endParaRP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ذ. مثال عن الشركة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38-42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122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يمدح المسيح شركة مريم أكثر من خدمة مرثا </a:t>
            </a:r>
            <a:r>
              <a:rPr lang="ar-LB" sz="3200" b="1" kern="0" dirty="0">
                <a:solidFill>
                  <a:srgbClr val="FFFFFF"/>
                </a:solidFill>
                <a:effectLst>
                  <a:glow rad="228600">
                    <a:srgbClr val="220011"/>
                  </a:glow>
                </a:effectLst>
                <a:latin typeface="Arial"/>
                <a:ea typeface="ＭＳ Ｐゴシック" charset="0"/>
                <a:cs typeface="Arial"/>
              </a:rPr>
              <a:t>ل</a:t>
            </a:r>
            <a:r>
              <a:rPr lang="ar-JO" sz="3200" b="1" kern="0" dirty="0">
                <a:solidFill>
                  <a:srgbClr val="FFFFFF"/>
                </a:solidFill>
                <a:effectLst>
                  <a:glow rad="228600">
                    <a:srgbClr val="220011"/>
                  </a:glow>
                </a:effectLst>
                <a:latin typeface="Arial"/>
                <a:ea typeface="ＭＳ Ｐゴシック" charset="0"/>
                <a:cs typeface="Arial"/>
              </a:rPr>
              <a:t>يظهر أن الانشغال</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مع المسيح أكثر أهمية من الإنشغال للمسيح</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ر. تعليمات عن الصلاة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0037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يعلم يسوع المثابرة في الصلاة إلى الله الذي وحده قادر على تلبية احتياجاتنا </a:t>
            </a:r>
            <a:r>
              <a:rPr lang="ar-LB" sz="3200" b="1" kern="0" dirty="0">
                <a:solidFill>
                  <a:srgbClr val="FFFFFF"/>
                </a:solidFill>
                <a:effectLst>
                  <a:glow rad="228600">
                    <a:srgbClr val="220011"/>
                  </a:glow>
                </a:effectLst>
                <a:latin typeface="Arial"/>
                <a:ea typeface="ＭＳ Ｐゴシック" charset="0"/>
                <a:cs typeface="Arial"/>
              </a:rPr>
              <a:t>وي</a:t>
            </a:r>
            <a:r>
              <a:rPr lang="ar-JO" sz="3200" b="1" kern="0" dirty="0">
                <a:solidFill>
                  <a:srgbClr val="FFFFFF"/>
                </a:solidFill>
                <a:effectLst>
                  <a:glow rad="228600">
                    <a:srgbClr val="220011"/>
                  </a:glow>
                </a:effectLst>
                <a:latin typeface="Arial"/>
                <a:ea typeface="ＭＳ Ｐゴシック" charset="0"/>
                <a:cs typeface="Arial"/>
              </a:rPr>
              <a:t>حثنا على الصلاة من أجل الروح القدس</a:t>
            </a:r>
            <a:r>
              <a:rPr lang="ar-LB" sz="3200" b="1" kern="0" dirty="0">
                <a:solidFill>
                  <a:srgbClr val="FFFFFF"/>
                </a:solidFill>
                <a:effectLst>
                  <a:glow rad="228600">
                    <a:srgbClr val="220011"/>
                  </a:glow>
                </a:effectLst>
                <a:latin typeface="Arial"/>
                <a:ea typeface="ＭＳ Ｐゴシック" charset="0"/>
                <a:cs typeface="Arial"/>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ز. صراع حول شفاء الرجل الأخرس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14-36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بعد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اتهامه</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طرد الأرواح الشريرة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بقوة </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الشيطان، يقول يسوع أن الله سيدين عدم إيمان إسرائيل، لذا فإن الأمر أسوأ مما كان عليه قبل خدمة يوحنا</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65834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يسوع يشفي رجلاً أخرس</a:t>
            </a:r>
            <a:endPar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186989" y="4521409"/>
            <a:ext cx="8928100" cy="58463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متى 9: 32-34، لوقا 11: 14-23</a:t>
            </a:r>
            <a:endPar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251520" y="188640"/>
            <a:ext cx="2715920" cy="1297593"/>
            <a:chOff x="5508104" y="620690"/>
            <a:chExt cx="2715920" cy="1297593"/>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cstate="print"/>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748368" y="637611"/>
              <a:ext cx="1475656" cy="12806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923404"/>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199" y="1050925"/>
            <a:ext cx="52972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altLang="en-US" b="1" dirty="0">
                <a:solidFill>
                  <a:srgbClr val="000000"/>
                </a:solidFill>
                <a:cs typeface="Arial" panose="020B0604020202020204" pitchFamily="34" charset="0"/>
              </a:rPr>
              <a:t>أَنَّهُ لَيْسَ أَحَدٌ يَعْمَلُ شَيْئًا فِي الْخَفَاءِ وَهُوَ يُرِيدُ أَنْ يَكُونَ عَلاَنِيَةً. إِنْ كُنْتَ تَعْمَلُ هذِهِ الأَشْيَاءَ فَأَظْهِرْ نَفْسَكَ لِلْعَالَمِ</a:t>
            </a:r>
            <a:r>
              <a:rPr kumimoji="0" lang="ar-JO" altLang="en-US" b="1" u="none" strike="noStrike" kern="1200" cap="none" spc="0" normalizeH="0" noProof="0" dirty="0">
                <a:ln>
                  <a:noFill/>
                </a:ln>
                <a:solidFill>
                  <a:srgbClr val="000000"/>
                </a:solidFill>
                <a:effectLst/>
                <a:uLnTx/>
                <a:uFillTx/>
                <a:cs typeface="Arial" panose="020B0604020202020204" pitchFamily="34" charset="0"/>
              </a:rPr>
              <a:t>(7: 4)</a:t>
            </a:r>
            <a:endParaRPr kumimoji="0" lang="en-US" altLang="en-US" sz="1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95302"/>
            <a:ext cx="3886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LB" altLang="en-US" sz="2200" b="1" dirty="0">
                <a:solidFill>
                  <a:srgbClr val="FFFFFF"/>
                </a:solidFill>
                <a:cs typeface="Arial" panose="020B0604020202020204" pitchFamily="34" charset="0"/>
              </a:rPr>
              <a:t>إ</a:t>
            </a:r>
            <a:r>
              <a:rPr lang="ar-JO" altLang="en-US" sz="2200" b="1" dirty="0">
                <a:solidFill>
                  <a:srgbClr val="FFFFFF"/>
                </a:solidFill>
                <a:cs typeface="Arial" panose="020B0604020202020204" pitchFamily="34" charset="0"/>
              </a:rPr>
              <a:t>نَّ وَقْتِي لَمْ يَحْضُرْ بَعْدُ، وَأَمَّا وَقْتُكُمْ فَفِي كُلِّ حِينٍ حَاضِرٌ</a:t>
            </a:r>
            <a:endParaRPr kumimoji="0" lang="en-US" altLang="en-US" sz="2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6008461"/>
            <a:ext cx="3886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b="1" dirty="0">
                <a:solidFill>
                  <a:srgbClr val="FFFFFF"/>
                </a:solidFill>
                <a:cs typeface="Arial" panose="020B0604020202020204" pitchFamily="34" charset="0"/>
              </a:rPr>
              <a:t>لأَنَّ وَقْتِي لَمْ يُكْمَلْ بَعْدُ</a:t>
            </a:r>
            <a:endParaRPr kumimoji="0" lang="en-US" altLang="en-US"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sz="3200" b="1" dirty="0">
                <a:solidFill>
                  <a:schemeClr val="bg1"/>
                </a:solidFill>
                <a:cs typeface="Arial" panose="020B0604020202020204" pitchFamily="34" charset="0"/>
              </a:rPr>
              <a:t>الانتقال بين </a:t>
            </a:r>
            <a:r>
              <a:rPr lang="ar-LB" sz="3200" b="1" dirty="0">
                <a:solidFill>
                  <a:schemeClr val="bg1"/>
                </a:solidFill>
                <a:cs typeface="Arial" panose="020B0604020202020204" pitchFamily="34" charset="0"/>
              </a:rPr>
              <a:t>ال</a:t>
            </a:r>
            <a:r>
              <a:rPr lang="ar-JO" sz="3200" b="1" dirty="0">
                <a:solidFill>
                  <a:schemeClr val="bg1"/>
                </a:solidFill>
                <a:cs typeface="Arial" panose="020B0604020202020204" pitchFamily="34" charset="0"/>
              </a:rPr>
              <a:t>خدمة </a:t>
            </a:r>
            <a:r>
              <a:rPr lang="ar-LB" sz="3200" b="1" dirty="0">
                <a:solidFill>
                  <a:schemeClr val="bg1"/>
                </a:solidFill>
                <a:cs typeface="Arial" panose="020B0604020202020204" pitchFamily="34" charset="0"/>
              </a:rPr>
              <a:t>فب </a:t>
            </a:r>
            <a:r>
              <a:rPr lang="ar-JO" sz="3200" b="1" dirty="0">
                <a:solidFill>
                  <a:schemeClr val="bg1"/>
                </a:solidFill>
                <a:cs typeface="Arial" panose="020B0604020202020204" pitchFamily="34" charset="0"/>
              </a:rPr>
              <a:t>الجليل وعيد المظال في أورشليم</a:t>
            </a:r>
            <a:endParaRPr kumimoji="0" lang="en-US" altLang="en-US" sz="3200" b="1"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467298" y="1710237"/>
            <a:ext cx="259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altLang="en-US" b="1" dirty="0">
                <a:solidFill>
                  <a:srgbClr val="000000"/>
                </a:solidFill>
                <a:cs typeface="Arial" panose="020B0604020202020204" pitchFamily="34" charset="0"/>
              </a:rPr>
              <a:t>وَكَانَ عِيدُ الْيَهُودِ، عِيدُ الْمَظَالِّ، قَرِيبًا</a:t>
            </a:r>
            <a:b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b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r>
              <a:rPr lang="ar-JO" altLang="en-US" b="1" dirty="0">
                <a:solidFill>
                  <a:srgbClr val="000000"/>
                </a:solidFill>
                <a:cs typeface="Arial" panose="020B0604020202020204" pitchFamily="34" charset="0"/>
              </a:rPr>
              <a:t>7: 2</a:t>
            </a: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58098" y="3429000"/>
            <a:ext cx="2747791"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إخوة يسوع</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62814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1" y="0"/>
            <a:ext cx="9143999" cy="1066800"/>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الساعة في إنجيل يوحنا</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11017" y="1746849"/>
            <a:ext cx="9067800" cy="3089557"/>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LB" altLang="en-US" sz="2800" b="1" dirty="0">
                <a:solidFill>
                  <a:srgbClr val="FFFFFF"/>
                </a:solidFill>
                <a:effectLst>
                  <a:outerShdw blurRad="38100" dist="38100" dir="2700000" algn="tl">
                    <a:srgbClr val="808080"/>
                  </a:outerShdw>
                </a:effectLst>
                <a:cs typeface="Arial" panose="020B0604020202020204" pitchFamily="34" charset="0"/>
              </a:rPr>
              <a:t>ورود كلمة ساعة </a:t>
            </a:r>
            <a:r>
              <a:rPr lang="ar-JO" altLang="en-US" sz="2800" b="1" dirty="0">
                <a:solidFill>
                  <a:srgbClr val="FFFFFF"/>
                </a:solidFill>
                <a:effectLst>
                  <a:outerShdw blurRad="38100" dist="38100" dir="2700000" algn="tl">
                    <a:srgbClr val="808080"/>
                  </a:outerShdw>
                </a:effectLst>
                <a:cs typeface="Arial" panose="020B0604020202020204" pitchFamily="34" charset="0"/>
              </a:rPr>
              <a:t>في ترجمة </a:t>
            </a:r>
            <a:r>
              <a:rPr lang="en-US" altLang="en-US" sz="2800" b="1" dirty="0">
                <a:solidFill>
                  <a:srgbClr val="FFFFFF"/>
                </a:solidFill>
                <a:effectLst>
                  <a:outerShdw blurRad="38100" dist="38100" dir="2700000" algn="tl">
                    <a:srgbClr val="808080"/>
                  </a:outerShdw>
                </a:effectLst>
                <a:cs typeface="Arial" panose="020B0604020202020204" pitchFamily="34" charset="0"/>
              </a:rPr>
              <a:t>NASB</a:t>
            </a:r>
            <a:r>
              <a:rPr lang="ar-JO" altLang="en-US" sz="2800" b="1" dirty="0">
                <a:solidFill>
                  <a:srgbClr val="FFFFFF"/>
                </a:solidFill>
                <a:effectLst>
                  <a:outerShdw blurRad="38100" dist="38100" dir="2700000" algn="tl">
                    <a:srgbClr val="808080"/>
                  </a:outerShdw>
                </a:effectLst>
                <a:cs typeface="Arial" panose="020B0604020202020204" pitchFamily="34" charset="0"/>
              </a:rPr>
              <a:t> (باليونانية كلها أورا ما عدا 7: 6، 8)</a:t>
            </a: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2: 4     لم تأت </a:t>
            </a:r>
            <a:r>
              <a:rPr lang="ar-JO" altLang="en-US" sz="2800" b="1" dirty="0">
                <a:solidFill>
                  <a:srgbClr val="FFFF00"/>
                </a:solidFill>
                <a:effectLst>
                  <a:outerShdw blurRad="38100" dist="38100" dir="2700000" algn="tl">
                    <a:srgbClr val="808080"/>
                  </a:outerShdw>
                </a:effectLst>
                <a:cs typeface="Arial" panose="020B0604020202020204" pitchFamily="34" charset="0"/>
              </a:rPr>
              <a:t>ساعتي</a:t>
            </a:r>
            <a:r>
              <a:rPr lang="ar-JO" altLang="en-US" sz="2800" b="1" dirty="0">
                <a:solidFill>
                  <a:srgbClr val="FFFFFF"/>
                </a:solidFill>
                <a:effectLst>
                  <a:outerShdw blurRad="38100" dist="38100" dir="2700000" algn="tl">
                    <a:srgbClr val="808080"/>
                  </a:outerShdw>
                </a:effectLst>
                <a:cs typeface="Arial" panose="020B0604020202020204" pitchFamily="34" charset="0"/>
              </a:rPr>
              <a:t>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6     إن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وقتي</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(كيروس باليونانية) لم يحضر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7: 8     لأن </a:t>
            </a:r>
            <a:r>
              <a:rPr lang="ar-JO" altLang="en-US" sz="2800" b="1" dirty="0">
                <a:solidFill>
                  <a:srgbClr val="FFFF00"/>
                </a:solidFill>
                <a:effectLst>
                  <a:outerShdw blurRad="38100" dist="38100" dir="2700000" algn="tl">
                    <a:srgbClr val="808080"/>
                  </a:outerShdw>
                </a:effectLst>
                <a:cs typeface="Arial" panose="020B0604020202020204" pitchFamily="34" charset="0"/>
              </a:rPr>
              <a:t>وقتي</a:t>
            </a:r>
            <a:r>
              <a:rPr lang="ar-JO" altLang="en-US" sz="2800" b="1" dirty="0">
                <a:solidFill>
                  <a:srgbClr val="FFFFFF"/>
                </a:solidFill>
                <a:effectLst>
                  <a:outerShdw blurRad="38100" dist="38100" dir="2700000" algn="tl">
                    <a:srgbClr val="808080"/>
                  </a:outerShdw>
                </a:effectLst>
                <a:cs typeface="Arial" panose="020B0604020202020204" pitchFamily="34" charset="0"/>
              </a:rPr>
              <a:t> (كيروس باليونانية) لم يكمل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30   لأن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ساعته</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لم تكن قد جاءت بعد</a:t>
            </a: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س. صراع حول الطقوس الفريسية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37-54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يقول </a:t>
            </a:r>
            <a:r>
              <a:rPr lang="ar-JO" sz="3200" b="1" kern="0" dirty="0">
                <a:solidFill>
                  <a:srgbClr val="FFFFFF"/>
                </a:solidFill>
                <a:effectLst>
                  <a:glow rad="228600">
                    <a:srgbClr val="220011"/>
                  </a:glow>
                </a:effectLst>
                <a:latin typeface="Arial"/>
                <a:ea typeface="ＭＳ Ｐゴシック" charset="0"/>
                <a:cs typeface="Arial"/>
              </a:rPr>
              <a:t>المسيح أن تقاليد الفريسيين </a:t>
            </a:r>
            <a:r>
              <a:rPr lang="ar-LB" sz="3200" b="1" kern="0" dirty="0">
                <a:solidFill>
                  <a:srgbClr val="FFFFFF"/>
                </a:solidFill>
                <a:effectLst>
                  <a:glow rad="228600">
                    <a:srgbClr val="220011"/>
                  </a:glow>
                </a:effectLst>
                <a:latin typeface="Arial"/>
                <a:ea typeface="ＭＳ Ｐゴシック" charset="0"/>
                <a:cs typeface="Arial"/>
              </a:rPr>
              <a:t>انحرفت </a:t>
            </a:r>
            <a:r>
              <a:rPr lang="ar-JO" sz="3200" b="1" kern="0" dirty="0">
                <a:solidFill>
                  <a:srgbClr val="FFFFFF"/>
                </a:solidFill>
                <a:effectLst>
                  <a:glow rad="228600">
                    <a:srgbClr val="220011"/>
                  </a:glow>
                </a:effectLst>
                <a:latin typeface="Arial"/>
                <a:ea typeface="ＭＳ Ｐゴシック" charset="0"/>
                <a:cs typeface="Arial"/>
              </a:rPr>
              <a:t>عن القصد الحقيقي للناموس</a:t>
            </a:r>
            <a:r>
              <a:rPr lang="ar-LB" sz="3200" b="1" kern="0" dirty="0">
                <a:solidFill>
                  <a:srgbClr val="FFFFFF"/>
                </a:solidFill>
                <a:effectLst>
                  <a:glow rad="228600">
                    <a:srgbClr val="220011"/>
                  </a:glow>
                </a:effectLst>
                <a:latin typeface="Arial"/>
                <a:ea typeface="ＭＳ Ｐゴシック" charset="0"/>
                <a:cs typeface="Arial"/>
              </a:rPr>
              <a:t>،</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لذلك</a:t>
            </a:r>
            <a:r>
              <a:rPr lang="ar-JO" sz="3200" b="1" kern="0" dirty="0">
                <a:solidFill>
                  <a:srgbClr val="FFFFFF"/>
                </a:solidFill>
                <a:effectLst>
                  <a:glow rad="228600">
                    <a:srgbClr val="220011"/>
                  </a:glow>
                </a:effectLst>
                <a:latin typeface="Arial"/>
                <a:ea typeface="ＭＳ Ｐゴシック" charset="0"/>
                <a:cs typeface="Arial"/>
              </a:rPr>
              <a:t> لا يمكن</a:t>
            </a:r>
            <a:r>
              <a:rPr lang="ar-LB" sz="3200" b="1" kern="0" dirty="0">
                <a:solidFill>
                  <a:srgbClr val="FFFFFF"/>
                </a:solidFill>
                <a:effectLst>
                  <a:glow rad="228600">
                    <a:srgbClr val="220011"/>
                  </a:glow>
                </a:effectLst>
                <a:latin typeface="Arial"/>
                <a:ea typeface="ＭＳ Ｐゴシック" charset="0"/>
                <a:cs typeface="Arial"/>
              </a:rPr>
              <a:t>ه</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أن يتصالح مع </a:t>
            </a:r>
            <a:r>
              <a:rPr lang="ar-JO" sz="3200" b="1" kern="0" dirty="0">
                <a:solidFill>
                  <a:srgbClr val="FFFFFF"/>
                </a:solidFill>
                <a:effectLst>
                  <a:glow rad="228600">
                    <a:srgbClr val="220011"/>
                  </a:glow>
                </a:effectLst>
                <a:latin typeface="Arial"/>
                <a:ea typeface="ＭＳ Ｐゴシック" charset="0"/>
                <a:cs typeface="Arial"/>
              </a:rPr>
              <a:t>الفريسيين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073406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ش. تعليمات حول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110-118</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5630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يعلّم المسيح المؤمنين بين الجموع عن الممارسات الفريسي</a:t>
            </a:r>
            <a:r>
              <a:rPr lang="ar-LB" sz="3200" b="1" kern="0" dirty="0">
                <a:solidFill>
                  <a:srgbClr val="FFFFFF"/>
                </a:solidFill>
                <a:effectLst>
                  <a:glow rad="228600">
                    <a:srgbClr val="220011"/>
                  </a:glow>
                </a:effectLst>
                <a:latin typeface="Arial"/>
                <a:ea typeface="ＭＳ Ｐゴシック" charset="0"/>
                <a:cs typeface="Arial"/>
              </a:rPr>
              <a:t>ة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وبرنامج الله في ظل رفض إسرائيل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1. الرياء</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110</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57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ينبغي للحشود أن تنفصل عن الفريسيين المنافقين لتأمين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مصيرهم الأبدي من خلال وضع إيمانهم فيه</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764747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2. الشهوة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13-34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7750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الفريسيين الذين يعتمدون على الثروات كدليل على قبولهم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أمام الله نشأوا من الجشع، لذلك يجب على التلاميذ أن يثقوا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في يسوع وحده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3030159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3. اليقظة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35-41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834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تأخير الملكوت يجب أن يحفز التلاميذ على الاستعداد لعودته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لإقامة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741331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cstate="print">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pPr rtl="1"/>
            <a:r>
              <a:rPr lang="ar-JO" dirty="0">
                <a:solidFill>
                  <a:schemeClr val="bg1"/>
                </a:solidFill>
                <a:latin typeface="Arial" panose="020B0604020202020204" pitchFamily="34" charset="0"/>
                <a:ea typeface="ＭＳ Ｐゴシック" charset="0"/>
                <a:cs typeface="Arial" panose="020B0604020202020204" pitchFamily="34" charset="0"/>
              </a:rPr>
              <a:t>لوقا 12: 35-38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«لِتَكُنْ أَحْقَاؤُكُمْ </a:t>
            </a:r>
            <a:r>
              <a:rPr lang="ar-JO" sz="3200" b="1"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مُمَنْطَقَةً</a:t>
            </a: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وَسُرُجُكُمْ مُوقَدَةً،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وَأَنْتُمْ مِثْلُ أُنَاسٍ يَنْتَظِرُونَ سَيِّدَهُمْ مَتَى يَرْجعُ مِنَ الْعُرْسِ، حَتَّى إِذَا جَاءَ وَقَرَعَ يَفْتَحُونَ لَهُ لِلْوَقْتِ.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طُوبَى لأُولَئِكَ الْعَبِيدِ الَّذِينَ إِذَا جَاءَ سَيِّدُهُمْ يَجِدُهُمْ سَاهِرِينَ. اَلْحَقَّ أَقُولُ لَكُمْ: إِنَّهُ يَتَمَنْطَقُ </a:t>
            </a:r>
            <a:r>
              <a:rPr lang="ar-JO" sz="3200" b="1"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وَيُتْكِئُهُمْ</a:t>
            </a: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وَيَتَقَدَّمُ وَيَخْدُمُهُمْ.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وَإِنْ أَتَى فِي الْهَزِيعِ الثَّانِي أَوْ أَتَى فِي الْهَزِيعِ الثَّالِثِ وَوَجَدَهُمْ هكَذَا، فَطُوبَى لأُولَئِكَ الْعَبِيدِ.</a:t>
            </a:r>
            <a:r>
              <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a:t>
            </a:r>
          </a:p>
          <a:p>
            <a:pPr lvl="0" algn="ctr" defTabSz="914400" rtl="1" eaLnBrk="0" fontAlgn="base" hangingPunct="0">
              <a:spcBef>
                <a:spcPct val="0"/>
              </a:spcBef>
              <a:spcAft>
                <a:spcPct val="0"/>
              </a:spcAft>
              <a:defRPr/>
            </a:pPr>
            <a:r>
              <a:rPr kumimoji="0" lang="ar-JO" sz="3200" b="1" i="0" u="none" strike="noStrike" kern="1200" cap="none" spc="0" normalizeH="0" baseline="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(لوقا 12: 35-38)</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4. الأمانة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42-48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5728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وعلى من </a:t>
            </a:r>
            <a:r>
              <a:rPr lang="ar-LB" sz="3200" b="1" kern="0" dirty="0">
                <a:solidFill>
                  <a:srgbClr val="FFFFFF"/>
                </a:solidFill>
                <a:effectLst>
                  <a:glow rad="228600">
                    <a:srgbClr val="220011"/>
                  </a:glow>
                </a:effectLst>
                <a:latin typeface="Arial"/>
                <a:ea typeface="ＭＳ Ｐゴシック" charset="0"/>
                <a:cs typeface="Arial"/>
              </a:rPr>
              <a:t>هم </a:t>
            </a:r>
            <a:r>
              <a:rPr lang="ar-JO" sz="3200" b="1" kern="0" dirty="0">
                <a:solidFill>
                  <a:srgbClr val="FFFFFF"/>
                </a:solidFill>
                <a:effectLst>
                  <a:glow rad="228600">
                    <a:srgbClr val="220011"/>
                  </a:glow>
                </a:effectLst>
                <a:latin typeface="Arial"/>
                <a:ea typeface="ＭＳ Ｐゴシック" charset="0"/>
                <a:cs typeface="Arial"/>
              </a:rPr>
              <a:t>يقظ</a:t>
            </a:r>
            <a:r>
              <a:rPr lang="ar-LB" sz="3200" b="1" kern="0" dirty="0">
                <a:solidFill>
                  <a:srgbClr val="FFFFFF"/>
                </a:solidFill>
                <a:effectLst>
                  <a:glow rad="228600">
                    <a:srgbClr val="220011"/>
                  </a:glow>
                </a:effectLst>
                <a:latin typeface="Arial"/>
                <a:ea typeface="ＭＳ Ｐゴシック" charset="0"/>
                <a:cs typeface="Arial"/>
              </a:rPr>
              <a:t>ين</a:t>
            </a:r>
            <a:r>
              <a:rPr lang="ar-JO" sz="3200" b="1" kern="0" dirty="0">
                <a:solidFill>
                  <a:srgbClr val="FFFFFF"/>
                </a:solidFill>
                <a:effectLst>
                  <a:glow rad="228600">
                    <a:srgbClr val="220011"/>
                  </a:glow>
                </a:effectLst>
                <a:latin typeface="Arial"/>
                <a:ea typeface="ＭＳ Ｐゴシック" charset="0"/>
                <a:cs typeface="Arial"/>
              </a:rPr>
              <a:t> أن يكون</a:t>
            </a:r>
            <a:r>
              <a:rPr lang="ar-LB" sz="3200" b="1" kern="0" dirty="0" err="1">
                <a:solidFill>
                  <a:srgbClr val="FFFFFF"/>
                </a:solidFill>
                <a:effectLst>
                  <a:glow rad="228600">
                    <a:srgbClr val="220011"/>
                  </a:glow>
                </a:effectLst>
                <a:latin typeface="Arial"/>
                <a:ea typeface="ＭＳ Ｐゴシック" charset="0"/>
                <a:cs typeface="Arial"/>
              </a:rPr>
              <a:t>وا</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أمناء</a:t>
            </a:r>
            <a:r>
              <a:rPr lang="ar-JO" sz="3200" b="1" kern="0" dirty="0">
                <a:solidFill>
                  <a:srgbClr val="FFFFFF"/>
                </a:solidFill>
                <a:effectLst>
                  <a:glow rad="228600">
                    <a:srgbClr val="220011"/>
                  </a:glow>
                </a:effectLst>
                <a:latin typeface="Arial"/>
                <a:ea typeface="ＭＳ Ｐゴシック" charset="0"/>
                <a:cs typeface="Arial"/>
              </a:rPr>
              <a:t> أيضًا، لأن ذلك سيحدد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درجات الثواب والعقاب.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0860319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a:cs typeface="Arial"/>
              </a:rPr>
              <a:t>5. تأثير مجيئه</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49-53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563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عند عودة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الدينونة ستقسّم</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الناس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حول شخص المسيح، لذلك يجب على الناس رفض الفريسيين من أجل يسوع</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6. علامات الأزمنة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115</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54-59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8851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يستطيع الناس </a:t>
            </a:r>
            <a:r>
              <a:rPr lang="ar-LB" sz="3200" b="1" kern="0" dirty="0">
                <a:solidFill>
                  <a:srgbClr val="FFFFFF"/>
                </a:solidFill>
                <a:effectLst>
                  <a:glow rad="228600">
                    <a:srgbClr val="220011"/>
                  </a:glow>
                </a:effectLst>
                <a:latin typeface="Arial"/>
                <a:ea typeface="ＭＳ Ｐゴシック" charset="0"/>
                <a:cs typeface="Arial"/>
              </a:rPr>
              <a:t>تمييز</a:t>
            </a:r>
            <a:r>
              <a:rPr lang="ar-JO" sz="3200" b="1" kern="0" dirty="0">
                <a:solidFill>
                  <a:srgbClr val="FFFFFF"/>
                </a:solidFill>
                <a:effectLst>
                  <a:glow rad="228600">
                    <a:srgbClr val="220011"/>
                  </a:glow>
                </a:effectLst>
                <a:latin typeface="Arial"/>
                <a:ea typeface="ＭＳ Ｐゴシック" charset="0"/>
                <a:cs typeface="Arial"/>
              </a:rPr>
              <a:t> الطقس ولكنهم لا يستطيعون </a:t>
            </a:r>
            <a:r>
              <a:rPr lang="ar-LB" sz="3200" b="1" kern="0" dirty="0">
                <a:solidFill>
                  <a:srgbClr val="FFFFFF"/>
                </a:solidFill>
                <a:effectLst>
                  <a:glow rad="228600">
                    <a:srgbClr val="220011"/>
                  </a:glow>
                </a:effectLst>
                <a:latin typeface="Arial"/>
                <a:ea typeface="ＭＳ Ｐゴシック" charset="0"/>
                <a:cs typeface="Arial"/>
              </a:rPr>
              <a:t>تمييز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العلامات التي تثبت صحة يسوع، لذلك يجب عليهم السعي إلى المصالحة مع القاضي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7. الإهتمام بالتوبة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460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الاعتقاد بأن المأساة تصيب الخطاة فقط هو اعتقاد خاطئ، لذلك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فإن الله سيدين هذا الجيل بأكمله ما لم يتوبوا.</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15904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8. الإهتمام بحاجة إسرائيل</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10-17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421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المسيح يشفي امرأة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منحنية</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يوم السبت ليُظهِر أن إسرائيل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بحاجة إليه كمسي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وليُظهِر بركاته إذا وثقت به الأمة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9. بخصوص برنامج الملكوت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18-21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071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على الرغم من عدم الإيمان، علّم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في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بداية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الملكوت أنه</a:t>
            </a:r>
          </a:p>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رغم صغره، لكنه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سوف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نمو بهدوء، وبشكل شامل، ولا رجعة</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p>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عن</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شكل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جديد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كبير.</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126550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ص. صراع حول عيد التجديد</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22-39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7445"/>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يُظهِر يسوع أن اليهود يرفضونه باعتباره 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الله على الرغم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من أقواله وأعماله، وليس بسبب نقص الأدلة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2516690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8" name="Rectangle 5"/>
          <p:cNvSpPr>
            <a:spLocks noGrp="1" noChangeArrowheads="1"/>
          </p:cNvSpPr>
          <p:nvPr>
            <p:ph type="title"/>
          </p:nvPr>
        </p:nvSpPr>
        <p:spPr>
          <a:xfrm>
            <a:off x="64264" y="142302"/>
            <a:ext cx="3200400" cy="1120552"/>
          </a:xfrm>
        </p:spPr>
        <p:txBody>
          <a:bodyPr/>
          <a:lstStyle/>
          <a:p>
            <a:pPr algn="ctr" rtl="1" eaLnBrk="1" hangingPunct="1"/>
            <a:r>
              <a:rPr lang="ar-JO" sz="4000" b="1" kern="1200" dirty="0">
                <a:solidFill>
                  <a:srgbClr val="FFFFFF"/>
                </a:solidFill>
                <a:effectLst>
                  <a:outerShdw blurRad="50800" dist="889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أنطيوخس الرابع أبيفانس</a:t>
            </a:r>
            <a:endParaRPr lang="en-US" sz="4000" dirty="0">
              <a:latin typeface="Arial" panose="020B0604020202020204" pitchFamily="34" charset="0"/>
              <a:ea typeface="ＭＳ Ｐゴシック" charset="0"/>
              <a:cs typeface="Arial" panose="020B0604020202020204" pitchFamily="34" charset="0"/>
            </a:endParaRP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1330424"/>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6317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١١ : ٢٩-٣٠</a:t>
            </a:r>
            <a:endParaRPr kumimoji="0" lang="ar-LB"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وَفِي الْمِيعَادِ يَعُودُ وَيَدْخُلُ الْجَنُوبَ وَلَكِنْ لاَ يَكُونُ الآخِرُ كَالأَوَّلِ. فَتَأْتِي عَلَيْهِ سُفُنٌ مِنْ كِتِّيمَ </a:t>
            </a:r>
            <a:r>
              <a:rPr kumimoji="0" lang="ar-SA" sz="3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فَيَيْئَسُ</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وَيَرْجِعُ وَيَغْتَاظُ عَلَى الْعَهْدِ الْمُقَدَّسِ وَيَعْمَلُ وَيَرْجِعُ وَيَصْغَى إِلَى الَّذِينَ تَرَكُوا الْعَهْدَ الْمُقَدَّسَ. </a:t>
            </a: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65</a:t>
            </a:r>
          </a:p>
        </p:txBody>
      </p:sp>
      <p:sp>
        <p:nvSpPr>
          <p:cNvPr id="2" name="Text Box 6">
            <a:extLst>
              <a:ext uri="{FF2B5EF4-FFF2-40B4-BE49-F238E27FC236}">
                <a16:creationId xmlns:a16="http://schemas.microsoft.com/office/drawing/2014/main" id="{0F325C94-8B61-7645-D1C2-399FCFB4C532}"/>
              </a:ext>
            </a:extLst>
          </p:cNvPr>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152400"/>
            <a:ext cx="2971800" cy="1981200"/>
          </a:xfrm>
        </p:spPr>
        <p:txBody>
          <a:bodyPr/>
          <a:lstStyle/>
          <a:p>
            <a:pPr algn="ctr" rtl="1" eaLnBrk="1" hangingPunct="1"/>
            <a:r>
              <a:rPr lang="ar-JO" sz="3600" dirty="0">
                <a:latin typeface="Arial" charset="0"/>
                <a:ea typeface="ＭＳ Ｐゴシック" charset="0"/>
              </a:rPr>
              <a:t>الثورة        </a:t>
            </a:r>
            <a:r>
              <a:rPr lang="ar-JO" sz="3600" dirty="0" err="1">
                <a:latin typeface="Arial" charset="0"/>
                <a:ea typeface="ＭＳ Ｐゴシック" charset="0"/>
              </a:rPr>
              <a:t>المكابية</a:t>
            </a:r>
            <a:r>
              <a:rPr lang="ar-JO" sz="3600" dirty="0">
                <a:latin typeface="Arial" charset="0"/>
                <a:ea typeface="ＭＳ Ｐゴシック" charset="0"/>
              </a:rPr>
              <a:t>      المبكرة</a:t>
            </a:r>
            <a:br>
              <a:rPr lang="ar-SA" sz="3600" dirty="0">
                <a:latin typeface="Arial" charset="0"/>
                <a:ea typeface="ＭＳ Ｐゴシック" charset="0"/>
              </a:rPr>
            </a:br>
            <a:r>
              <a:rPr lang="ar-SA" sz="3600" dirty="0">
                <a:latin typeface="Arial" charset="0"/>
                <a:ea typeface="ＭＳ Ｐゴシック" charset="0"/>
              </a:rPr>
              <a:t>167- 164 ق.م</a:t>
            </a:r>
            <a:endParaRPr lang="en-US" sz="3600" dirty="0">
              <a:latin typeface="Arial" charset="0"/>
              <a:ea typeface="ＭＳ Ｐゴシック" charset="0"/>
            </a:endParaRP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متاثياس يقتل اليهودي والمسؤول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متاثياس</a:t>
            </a: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وأولاده يفرون    إلى التلال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أبولونيوس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سيرون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يداهم      السوريين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66</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9 فروع</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r>
              <a:rPr kumimoji="0" lang="ar-JO" sz="2000" b="1" i="0"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الحانوكاه</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rtl="1" eaLnBrk="1" hangingPunct="1"/>
            <a:r>
              <a:rPr lang="ar-JO" altLang="en-US" sz="4000" dirty="0">
                <a:latin typeface="Arial" pitchFamily="34" charset="0"/>
                <a:cs typeface="Arial" pitchFamily="34" charset="0"/>
              </a:rPr>
              <a:t>الحانوكاه (عيد النور)</a:t>
            </a:r>
            <a:br>
              <a:rPr lang="ar-JO" altLang="en-US" sz="4000" dirty="0">
                <a:latin typeface="Arial" pitchFamily="34" charset="0"/>
                <a:cs typeface="Arial" pitchFamily="34" charset="0"/>
              </a:rPr>
            </a:br>
            <a:r>
              <a:rPr lang="ar-JO" sz="4000" dirty="0">
                <a:latin typeface="Arial" panose="020B0604020202020204" pitchFamily="34" charset="0"/>
                <a:cs typeface="Arial" panose="020B0604020202020204" pitchFamily="34" charset="0"/>
              </a:rPr>
              <a:t>يحيي ذكرى انتصار يهوذا المكابي على السلوقيين </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عام 164 قبل الميلاد</a:t>
            </a:r>
            <a:endParaRPr lang="en-US" altLang="en-US" sz="3200" dirty="0">
              <a:latin typeface="Arial" pitchFamily="34" charset="0"/>
              <a:cs typeface="Arial" pitchFamily="34" charset="0"/>
            </a:endParaRPr>
          </a:p>
        </p:txBody>
      </p:sp>
      <p:sp>
        <p:nvSpPr>
          <p:cNvPr id="184328" name="Text Box 8"/>
          <p:cNvSpPr txBox="1">
            <a:spLocks noChangeArrowheads="1"/>
          </p:cNvSpPr>
          <p:nvPr/>
        </p:nvSpPr>
        <p:spPr bwMode="auto">
          <a:xfrm>
            <a:off x="5105400" y="2743200"/>
            <a:ext cx="18288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            7 فروع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(منتظم)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184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104665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حياة المسيح</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462951"/>
            <a:ext cx="9143999" cy="2323381"/>
          </a:xfrm>
          <a:solidFill>
            <a:schemeClr val="tx1"/>
          </a:solidFill>
        </p:spPr>
        <p:txBody>
          <a:bodyPr/>
          <a:lstStyle/>
          <a:p>
            <a:pPr rtl="1"/>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عل</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ى كل واحد منّا</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أن </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ي</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قرر من </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هو</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المسيح</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a:t>
            </a:r>
            <a:b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و</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أيضاً ي</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منح هذا الخيار للآخرين</a:t>
            </a:r>
            <a:endParaRPr lang="en-US"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Rectangle 2">
            <a:extLst>
              <a:ext uri="{FF2B5EF4-FFF2-40B4-BE49-F238E27FC236}">
                <a16:creationId xmlns:a16="http://schemas.microsoft.com/office/drawing/2014/main" id="{C43C78BC-B16F-04BF-8F88-E67E1AC99BD1}"/>
              </a:ext>
            </a:extLst>
          </p:cNvPr>
          <p:cNvSpPr/>
          <p:nvPr/>
        </p:nvSpPr>
        <p:spPr>
          <a:xfrm>
            <a:off x="0" y="5572664"/>
            <a:ext cx="9144000" cy="12853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16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B85D9-A638-A9A6-24ED-42AC02F72F16}"/>
            </a:ext>
          </a:extLst>
        </p:cNvPr>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ACD80D16-474B-45E0-D55A-2B5C4819A8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4FAD425-D194-124E-96D9-6CC5F404B45D}"/>
              </a:ext>
            </a:extLst>
          </p:cNvPr>
          <p:cNvSpPr>
            <a:spLocks noGrp="1"/>
          </p:cNvSpPr>
          <p:nvPr>
            <p:ph type="title" idx="4294967295"/>
          </p:nvPr>
        </p:nvSpPr>
        <p:spPr>
          <a:xfrm>
            <a:off x="1" y="33051"/>
            <a:ext cx="9058274" cy="1477963"/>
          </a:xfrm>
        </p:spPr>
        <p:txBody>
          <a:bodyPr/>
          <a:lstStyle/>
          <a:p>
            <a:pPr rtl="1"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D11B9867-DC36-879D-C5B4-AE5AB782F1F3}"/>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929790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864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16-24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14297"/>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يطلب المسيح من الفريسيين أن يخضعوا لتعاليمه باعتبارها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ذات سلطان كما كان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لموسى</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لأن الآب (وليس الحاخامات)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5006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استجواب شخص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25-27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6074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لا تصدق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الجموع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أن يسوع هو المسيح 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سبب أ</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 الفريسيين لم يقبضوا عليه ويفترضون أنه ولد في الناصرة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2330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28-30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15826"/>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قول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أن أصله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سماوي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(وليس الناصرة) والله أبوه (وليس يوسف) لذلك فإن هويته هي ابن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التجاوب</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31-36</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3109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الرد على المسيح هو أنه بينما يؤمن البعض، فإن القادة يلتزمون أكثر بقتله بتهمة التجديف، حتى لو حاول الهروب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rtl="1" eaLnBrk="1" hangingPunct="1">
              <a:defRPr/>
            </a:pPr>
            <a:r>
              <a:rPr lang="ar-JO" sz="6000" dirty="0">
                <a:solidFill>
                  <a:schemeClr val="tx1"/>
                </a:solidFill>
                <a:effectLst/>
                <a:latin typeface="Arial" panose="020B0604020202020204" pitchFamily="34" charset="0"/>
                <a:ea typeface="+mj-ea"/>
                <a:cs typeface="Arial" panose="020B0604020202020204" pitchFamily="34" charset="0"/>
              </a:rPr>
              <a:t>ليس لدي شيء </a:t>
            </a:r>
            <a:br>
              <a:rPr lang="ar-JO" sz="6000" dirty="0">
                <a:solidFill>
                  <a:schemeClr val="tx1"/>
                </a:solidFill>
                <a:effectLst/>
                <a:latin typeface="Arial" panose="020B0604020202020204" pitchFamily="34" charset="0"/>
                <a:ea typeface="+mj-ea"/>
                <a:cs typeface="Arial" panose="020B0604020202020204" pitchFamily="34" charset="0"/>
              </a:rPr>
            </a:br>
            <a:r>
              <a:rPr lang="ar-JO" sz="6000" dirty="0">
                <a:solidFill>
                  <a:schemeClr val="tx1"/>
                </a:solidFill>
                <a:effectLst/>
                <a:latin typeface="Arial" panose="020B0604020202020204" pitchFamily="34" charset="0"/>
                <a:ea typeface="+mj-ea"/>
                <a:cs typeface="Arial" panose="020B0604020202020204" pitchFamily="34" charset="0"/>
              </a:rPr>
              <a:t>ضد الله</a:t>
            </a:r>
            <a:endParaRPr lang="en-US" sz="6000" dirty="0">
              <a:solidFill>
                <a:schemeClr val="tx1"/>
              </a:solidFill>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rtl="1" eaLnBrk="1" hangingPunct="1">
              <a:defRPr/>
            </a:pPr>
            <a:r>
              <a:rPr lang="ar-JO" sz="6000" dirty="0">
                <a:latin typeface="Arial" panose="020B0604020202020204" pitchFamily="34" charset="0"/>
                <a:cs typeface="Arial" panose="020B0604020202020204" pitchFamily="34" charset="0"/>
              </a:rPr>
              <a:t>إنه نادي المعجبين الخاص به الذي لا أطيقه</a:t>
            </a:r>
            <a:endParaRPr lang="en-US" sz="6000" kern="0" dirty="0">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150218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5513F-C7B9-3283-5877-4B85EC39EF7B}"/>
            </a:ext>
          </a:extLst>
        </p:cNvPr>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C303A425-00B7-CF12-FA56-8EFD2815B5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6985DC6-F740-4B60-6D94-F1DA15750BC9}"/>
              </a:ext>
            </a:extLst>
          </p:cNvPr>
          <p:cNvSpPr>
            <a:spLocks noGrp="1"/>
          </p:cNvSpPr>
          <p:nvPr>
            <p:ph type="title" idx="4294967295"/>
          </p:nvPr>
        </p:nvSpPr>
        <p:spPr>
          <a:xfrm>
            <a:off x="1" y="33051"/>
            <a:ext cx="9058274" cy="1477963"/>
          </a:xfrm>
        </p:spPr>
        <p:txBody>
          <a:bodyPr/>
          <a:lstStyle/>
          <a:p>
            <a:pPr rtl="1"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52179FA9-CD47-DFEB-B9A9-C8B6624EB343}"/>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7809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دعوة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37-52</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0037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استخدام يسوع لمراسم الإبريق الذهبي في العيد (= إعطاء الله الماء لإسرائيل) أنه قادر على إشباع عطشهم الروحي</a:t>
            </a: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3. ادعاء يسوع بمنح الحياة البدية دائماً يجد استجابات </a:t>
            </a:r>
            <a:r>
              <a:rPr lang="ar-JO" altLang="en-US"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مختلطة</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 (7: 37-52)</a:t>
            </a:r>
            <a:endParaRPr lang="en-US" altLang="en-US" dirty="0">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143500" y="0"/>
            <a:ext cx="4000500" cy="1112704"/>
          </a:xfrm>
          <a:effectLst>
            <a:outerShdw blurRad="63500" dist="38099" dir="2700000" algn="ctr" rotWithShape="0">
              <a:schemeClr val="bg2">
                <a:alpha val="74997"/>
              </a:schemeClr>
            </a:outerShdw>
          </a:effectLst>
        </p:spPr>
        <p:txBody>
          <a:bodyPr/>
          <a:lstStyle/>
          <a:p>
            <a:pPr rtl="1" eaLnBrk="1" hangingPunct="1">
              <a:defRPr/>
            </a:pPr>
            <a:r>
              <a:rPr lang="ar-JO" sz="4400" dirty="0">
                <a:latin typeface="Arial" panose="020B0604020202020204" pitchFamily="34" charset="0"/>
                <a:ea typeface="+mj-ea"/>
                <a:cs typeface="Arial" panose="020B0604020202020204" pitchFamily="34" charset="0"/>
              </a:rPr>
              <a:t>أورشليم</a:t>
            </a:r>
            <a:endParaRPr lang="en-US" sz="4400" dirty="0">
              <a:latin typeface="Arial" panose="020B0604020202020204" pitchFamily="34" charset="0"/>
              <a:ea typeface="+mj-ea"/>
              <a:cs typeface="Arial" panose="020B0604020202020204" pitchFamily="34" charset="0"/>
            </a:endParaRP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2942" b="7843"/>
          <a:stretch>
            <a:fillRect/>
          </a:stretch>
        </p:blipFill>
        <p:spPr>
          <a:xfrm>
            <a:off x="0" y="11017"/>
            <a:ext cx="5143500" cy="684698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143500" y="1295400"/>
            <a:ext cx="39233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cs typeface="Arial" panose="020B0604020202020204" pitchFamily="34" charset="0"/>
              </a:rPr>
              <a:t>عيد المظال</a:t>
            </a:r>
            <a:endParaRPr kumimoji="0" lang="en-US" altLang="en-US" sz="40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8975" y="2584832"/>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rPr>
              <a:t>عدد 20: 8-11</a:t>
            </a:r>
            <a:endPar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endParaRP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0" y="154238"/>
            <a:ext cx="91440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rtl="1" eaLnBrk="1" hangingPunct="1">
              <a:spcBef>
                <a:spcPct val="50000"/>
              </a:spcBef>
              <a:defRPr/>
            </a:pPr>
            <a:r>
              <a:rPr lang="ar-JO" sz="5400" dirty="0">
                <a:solidFill>
                  <a:srgbClr val="FFFF00"/>
                </a:solidFill>
                <a:latin typeface="Arial" panose="020B0604020202020204" pitchFamily="34" charset="0"/>
                <a:ea typeface="+mj-ea"/>
                <a:cs typeface="Arial" panose="020B0604020202020204" pitchFamily="34" charset="0"/>
              </a:rPr>
              <a:t>ماء من الصخرة</a:t>
            </a:r>
            <a:endParaRPr lang="en-US" sz="5400" dirty="0">
              <a:solidFill>
                <a:srgbClr val="FFFF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cstate="print">
            <a:lum bright="16000"/>
            <a:extLst>
              <a:ext uri="{28A0092B-C50C-407E-A947-70E740481C1C}">
                <a14:useLocalDpi xmlns:a14="http://schemas.microsoft.com/office/drawing/2010/main" val="0"/>
              </a:ext>
            </a:extLst>
          </a:blip>
          <a:srcRect/>
          <a:stretch>
            <a:fillRect/>
          </a:stretch>
        </p:blipFill>
        <p:spPr bwMode="auto">
          <a:xfrm>
            <a:off x="0" y="13220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0" y="3947711"/>
            <a:ext cx="9144000" cy="2629358"/>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إِنْ عَطِشَ أَحَدٌ فَلْيُقْبِلْ إِلَيَّ وَيَشْرَبْ. مَنْ آمَنَ بِي، كَمَا قَالَ الْكِتَابُ، تَجْرِي مِنْ بَطْنِهِ أَنْهَارُ مَاءٍ حَيٍّ</a:t>
            </a:r>
            <a:br>
              <a:rPr lang="en-US"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b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يوحنا 7: 37-38</a:t>
            </a: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endParaRPr lang="en-US" altLang="en-US" sz="36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algn="r" rtl="1"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شخص فضولي</a:t>
            </a:r>
            <a:r>
              <a:rPr lang="ar-JO" altLang="en-US" sz="3200" b="1" dirty="0">
                <a:solidFill>
                  <a:srgbClr val="FFFF00"/>
                </a:solidFill>
                <a:effectLst>
                  <a:outerShdw blurRad="38100" dist="38100" dir="2700000" algn="tl">
                    <a:srgbClr val="808080"/>
                  </a:outerShdw>
                </a:effectLst>
                <a:cs typeface="Arial" panose="020B0604020202020204" pitchFamily="34" charset="0"/>
              </a:rPr>
              <a:t>: من أين له كل هذه المعرفة؟ (14-15)</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أعطاني إياها الله</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منزعج</a:t>
            </a:r>
            <a:r>
              <a:rPr lang="ar-JO" altLang="en-US" sz="3200" b="1" dirty="0">
                <a:solidFill>
                  <a:srgbClr val="FFFF00"/>
                </a:solidFill>
                <a:effectLst>
                  <a:outerShdw blurRad="38100" dist="38100" dir="2700000" algn="tl">
                    <a:srgbClr val="FFFFFF"/>
                  </a:outerShdw>
                </a:effectLst>
                <a:cs typeface="Arial" panose="020B0604020202020204" pitchFamily="34" charset="0"/>
              </a:rPr>
              <a:t>: أنت مسكون بالشياطين</a:t>
            </a:r>
            <a:r>
              <a:rPr lang="ar-SA" altLang="en-US" sz="3200" b="1" dirty="0">
                <a:solidFill>
                  <a:srgbClr val="FFFF00"/>
                </a:solidFill>
                <a:effectLst>
                  <a:outerShdw blurRad="38100" dist="38100" dir="2700000" algn="tl">
                    <a:srgbClr val="FFFFFF"/>
                  </a:outerShdw>
                </a:effectLst>
                <a:cs typeface="Arial" panose="020B0604020202020204" pitchFamily="34" charset="0"/>
              </a:rPr>
              <a:t> </a:t>
            </a:r>
            <a:r>
              <a:rPr kumimoji="0" lang="ar-JO"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rPr>
              <a:t>من</a:t>
            </a:r>
            <a:r>
              <a:rPr kumimoji="0" lang="ar-JO" altLang="en-US" sz="3200" b="1" i="0" u="none" strike="noStrike" kern="1200" cap="none" spc="0" normalizeH="0" noProof="0" dirty="0">
                <a:ln>
                  <a:noFill/>
                </a:ln>
                <a:solidFill>
                  <a:srgbClr val="FFFF00"/>
                </a:solidFill>
                <a:effectLst>
                  <a:outerShdw blurRad="38100" dist="38100" dir="2700000" algn="tl">
                    <a:srgbClr val="FFFFFF"/>
                  </a:outerShdw>
                </a:effectLst>
                <a:uLnTx/>
                <a:uFillTx/>
                <a:cs typeface="Arial" panose="020B0604020202020204" pitchFamily="34" charset="0"/>
              </a:rPr>
              <a:t> يريد أن يقتلك؟ (20)</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 </a:t>
            </a:r>
            <a:r>
              <a:rPr lang="ar-JO" altLang="en-US" sz="3200" b="1" dirty="0">
                <a:solidFill>
                  <a:srgbClr val="FFFFFF"/>
                </a:solidFill>
                <a:effectLst>
                  <a:outerShdw blurRad="38100" dist="38100" dir="2700000" algn="tl">
                    <a:srgbClr val="808080"/>
                  </a:outerShdw>
                </a:effectLst>
                <a:cs typeface="Arial" panose="020B0604020202020204" pitchFamily="34" charset="0"/>
              </a:rPr>
              <a:t>: المراؤون هم من يهتمون بالختان أكثر من الناس</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0" y="1066800"/>
            <a:ext cx="90678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r" defTabSz="914400" rtl="1" eaLnBrk="1" fontAlgn="base" hangingPunct="1">
              <a:spcBef>
                <a:spcPct val="0"/>
              </a:spcBef>
              <a:spcAft>
                <a:spcPct val="0"/>
              </a:spcAft>
              <a:defRPr/>
            </a:pPr>
            <a:r>
              <a:rPr lang="ar-JO" sz="3200" b="1" u="sng" dirty="0">
                <a:solidFill>
                  <a:srgbClr val="FFFF00"/>
                </a:solidFill>
                <a:cs typeface="Arial" panose="020B0604020202020204" pitchFamily="34" charset="0"/>
              </a:rPr>
              <a:t>شخص غير عارف</a:t>
            </a:r>
            <a:r>
              <a:rPr lang="ar-JO" sz="3200" b="1" dirty="0">
                <a:solidFill>
                  <a:srgbClr val="FFFF00"/>
                </a:solidFill>
                <a:cs typeface="Arial" panose="020B0604020202020204" pitchFamily="34" charset="0"/>
              </a:rPr>
              <a:t>: "أليس هذا هو الرجل الذي يحاولون قتله؟ لكن المسيح سيظهر ببساطة ... "(25).</a:t>
            </a:r>
          </a:p>
          <a:p>
            <a:pPr lvl="0" algn="r" defTabSz="914400" rtl="1" eaLnBrk="1" fontAlgn="base" hangingPunct="1">
              <a:spcBef>
                <a:spcPct val="0"/>
              </a:spcBef>
              <a:spcAft>
                <a:spcPct val="0"/>
              </a:spcAf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تعلمون من أين أنا لكنكم لا تعرفون الله</a:t>
            </a:r>
            <a:r>
              <a:rPr lang="ar-SA" altLang="en-US" sz="3200" b="1" dirty="0">
                <a:solidFill>
                  <a:srgbClr val="FFFFFF"/>
                </a:solidFill>
                <a:effectLst>
                  <a:outerShdw blurRad="38100" dist="38100" dir="2700000" algn="tl">
                    <a:srgbClr val="808080"/>
                  </a:outerShdw>
                </a:effectLst>
                <a:cs typeface="Arial" panose="020B0604020202020204" pitchFamily="34" charset="0"/>
              </a:rPr>
              <a:t>.</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مؤمن</a:t>
            </a:r>
            <a:r>
              <a:rPr lang="ar-JO" altLang="en-US" sz="3200" b="1" dirty="0">
                <a:solidFill>
                  <a:srgbClr val="FFFF00"/>
                </a:solidFill>
                <a:effectLst>
                  <a:outerShdw blurRad="38100" dist="38100" dir="2700000" algn="tl">
                    <a:srgbClr val="FFFFFF"/>
                  </a:outerShdw>
                </a:effectLst>
                <a:cs typeface="Arial" panose="020B0604020202020204" pitchFamily="34" charset="0"/>
              </a:rPr>
              <a:t>: هل سيصنع المسيا معجزات أكثر من يسوع؟ (31)</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سأكون معكم لفترة قصيرة </a:t>
            </a:r>
            <a:r>
              <a:rPr lang="ar-LB"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حوالي 6 شهور</a:t>
            </a:r>
            <a:r>
              <a:rPr lang="ar-LB"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 لكنكم لن تجدوني ولا تستطيعون أن تتبعوني</a:t>
            </a:r>
            <a:r>
              <a:rPr lang="ar-SA"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 </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88135"/>
            <a:ext cx="8229600" cy="1143000"/>
          </a:xfrm>
          <a:effectLst/>
        </p:spPr>
        <p:txBody>
          <a:bodyPr/>
          <a:lstStyle/>
          <a:p>
            <a:pPr eaLnBrk="1" hangingPunct="1">
              <a:defRPr/>
            </a:pPr>
            <a:r>
              <a:rPr lang="ar-JO" sz="5400" dirty="0">
                <a:effectLst>
                  <a:glow rad="228600">
                    <a:schemeClr val="accent4">
                      <a:satMod val="175000"/>
                      <a:alpha val="72000"/>
                    </a:schemeClr>
                  </a:glow>
                </a:effectLst>
                <a:latin typeface="Arial" panose="020B0604020202020204" pitchFamily="34" charset="0"/>
                <a:ea typeface="+mj-ea"/>
                <a:cs typeface="Arial" panose="020B0604020202020204" pitchFamily="34" charset="0"/>
              </a:rPr>
              <a:t>أي منهم أنت؟</a:t>
            </a:r>
            <a:endParaRPr lang="en-US" sz="5400" dirty="0">
              <a:effectLst>
                <a:glow rad="228600">
                  <a:schemeClr val="accent4">
                    <a:satMod val="175000"/>
                    <a:alpha val="72000"/>
                  </a:schemeClr>
                </a:glow>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فضولي؟</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منزعج؟</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غير عارف؟</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مؤمن؟</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ar-JO" dirty="0">
                <a:latin typeface="Arial" panose="020B0604020202020204" pitchFamily="34" charset="0"/>
                <a:ea typeface="+mj-ea"/>
                <a:cs typeface="Arial" panose="020B0604020202020204" pitchFamily="34" charset="0"/>
              </a:rPr>
              <a:t>الفكرة الرئيسية</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457200" y="2133599"/>
            <a:ext cx="8229600" cy="351805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يرفض الناس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لأنهم لا يقبلون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u="sng" dirty="0">
                <a:solidFill>
                  <a:srgbClr val="FF0000"/>
                </a:solidFill>
                <a:effectLst>
                  <a:outerShdw blurRad="38100" dist="38100" dir="2700000" algn="tl">
                    <a:srgbClr val="FFFFFF"/>
                  </a:outerShdw>
                </a:effectLst>
                <a:cs typeface="Arial" panose="020B0604020202020204" pitchFamily="34" charset="0"/>
              </a:rPr>
              <a:t>سلطة</a:t>
            </a:r>
            <a:r>
              <a:rPr lang="ar-JO" altLang="en-US" sz="4000" b="1" dirty="0">
                <a:solidFill>
                  <a:srgbClr val="000000"/>
                </a:solidFill>
                <a:effectLst>
                  <a:outerShdw blurRad="38100" dist="38100" dir="2700000" algn="tl">
                    <a:srgbClr val="FFFFFF"/>
                  </a:outerShdw>
                </a:effectLst>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على حياتهم</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cs typeface="Arial" panose="020B0604020202020204" pitchFamily="34" charset="0"/>
            </a:endParaRP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1112"/>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F93EC12-D428-9687-CAA6-7371C11A7F06}"/>
              </a:ext>
            </a:extLst>
          </p:cNvPr>
          <p:cNvSpPr/>
          <p:nvPr/>
        </p:nvSpPr>
        <p:spPr>
          <a:xfrm>
            <a:off x="457200" y="2249424"/>
            <a:ext cx="8083296" cy="148132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SA" sz="6600" dirty="0">
                <a:solidFill>
                  <a:schemeClr val="bg1"/>
                </a:solidFill>
              </a:rPr>
              <a:t>دفع يسوع كل شيء</a:t>
            </a:r>
            <a:endParaRPr lang="en-US" sz="6600" dirty="0">
              <a:solidFill>
                <a:schemeClr val="bg1"/>
              </a:solidFill>
            </a:endParaRPr>
          </a:p>
          <a:p>
            <a:pPr algn="ctr" rtl="1"/>
            <a:r>
              <a:rPr lang="ar-SA" sz="3600" dirty="0">
                <a:solidFill>
                  <a:schemeClr val="bg1"/>
                </a:solidFill>
              </a:rPr>
              <a:t>إشعياء 53: 5</a:t>
            </a:r>
            <a:endParaRPr lang="en-US" sz="3600" dirty="0">
              <a:solidFill>
                <a:schemeClr val="bg1"/>
              </a:solidFill>
            </a:endParaRPr>
          </a:p>
        </p:txBody>
      </p:sp>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لماذا لا يؤمنون </a:t>
            </a:r>
            <a:r>
              <a:rPr lang="ar-JO" sz="4400" dirty="0">
                <a:latin typeface="Arial" panose="020B0604020202020204" pitchFamily="34" charset="0"/>
                <a:ea typeface="+mj-ea"/>
                <a:cs typeface="Arial" panose="020B0604020202020204" pitchFamily="34" charset="0"/>
              </a:rPr>
              <a:t>اليوم</a:t>
            </a:r>
            <a:r>
              <a:rPr lang="ar-JO" dirty="0">
                <a:latin typeface="Arial" panose="020B0604020202020204" pitchFamily="34" charset="0"/>
                <a:ea typeface="+mj-ea"/>
                <a:cs typeface="Arial" panose="020B0604020202020204" pitchFamily="34" charset="0"/>
              </a:rPr>
              <a:t>؟</a:t>
            </a:r>
            <a:endParaRPr lang="en-US" dirty="0">
              <a:latin typeface="Arial" panose="020B0604020202020204" pitchFamily="34" charset="0"/>
              <a:ea typeface="+mj-ea"/>
              <a:cs typeface="Arial" panose="020B0604020202020204" pitchFamily="34" charset="0"/>
            </a:endParaRP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ب. صراع حول الناموس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99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7: 53-8: 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يتجنب يسوع فخ الفريسيين بعدم </a:t>
            </a:r>
            <a:r>
              <a:rPr lang="ar-LB" sz="3200" b="1" kern="0" dirty="0">
                <a:solidFill>
                  <a:srgbClr val="FFFFFF"/>
                </a:solidFill>
                <a:effectLst>
                  <a:glow rad="228600">
                    <a:srgbClr val="220011"/>
                  </a:glow>
                </a:effectLst>
                <a:latin typeface="Arial"/>
                <a:ea typeface="ＭＳ Ｐゴシック" charset="0"/>
                <a:cs typeface="Arial"/>
              </a:rPr>
              <a:t>إدانة</a:t>
            </a:r>
            <a:r>
              <a:rPr lang="ar-JO" sz="3200" b="1" kern="0" dirty="0">
                <a:solidFill>
                  <a:srgbClr val="FFFFFF"/>
                </a:solidFill>
                <a:effectLst>
                  <a:glow rad="228600">
                    <a:srgbClr val="220011"/>
                  </a:glow>
                </a:effectLst>
                <a:latin typeface="Arial"/>
                <a:ea typeface="ＭＳ Ｐゴシック" charset="0"/>
                <a:cs typeface="Arial"/>
              </a:rPr>
              <a:t> امرأة زانية </a:t>
            </a:r>
            <a:r>
              <a:rPr lang="ar-LB" sz="3200" b="1" kern="0" dirty="0">
                <a:solidFill>
                  <a:srgbClr val="FFFFFF"/>
                </a:solidFill>
                <a:effectLst>
                  <a:glow rad="228600">
                    <a:srgbClr val="220011"/>
                  </a:glow>
                </a:effectLst>
                <a:latin typeface="Arial"/>
                <a:ea typeface="ＭＳ Ｐゴシック" charset="0"/>
                <a:cs typeface="Arial"/>
              </a:rPr>
              <a:t>لي</a:t>
            </a:r>
            <a:r>
              <a:rPr lang="ar-JO" sz="3200" b="1" kern="0" dirty="0">
                <a:solidFill>
                  <a:srgbClr val="FFFFFF"/>
                </a:solidFill>
                <a:effectLst>
                  <a:glow rad="228600">
                    <a:srgbClr val="220011"/>
                  </a:glow>
                </a:effectLst>
                <a:latin typeface="Arial"/>
                <a:ea typeface="ＭＳ Ｐゴシック" charset="0"/>
                <a:cs typeface="Arial"/>
              </a:rPr>
              <a:t>حكم على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صارم</a:t>
            </a:r>
            <a:r>
              <a:rPr lang="ar-LB" sz="3200" b="1" kern="0" dirty="0">
                <a:solidFill>
                  <a:srgbClr val="FFFFFF"/>
                </a:solidFill>
                <a:effectLst>
                  <a:glow rad="228600">
                    <a:srgbClr val="220011"/>
                  </a:glow>
                </a:effectLst>
                <a:latin typeface="Arial"/>
                <a:ea typeface="ＭＳ Ｐゴシック" charset="0"/>
                <a:cs typeface="Arial"/>
              </a:rPr>
              <a:t>ة الناموس</a:t>
            </a:r>
            <a:r>
              <a:rPr lang="ar-JO" sz="3200" b="1" kern="0" dirty="0">
                <a:solidFill>
                  <a:srgbClr val="FFFFFF"/>
                </a:solidFill>
                <a:effectLst>
                  <a:glow rad="228600">
                    <a:srgbClr val="220011"/>
                  </a:glow>
                </a:effectLst>
                <a:latin typeface="Arial"/>
                <a:ea typeface="ＭＳ Ｐゴシック" charset="0"/>
                <a:cs typeface="Arial"/>
              </a:rPr>
              <a:t> أو </a:t>
            </a:r>
            <a:r>
              <a:rPr lang="ar-LB" sz="3200" b="1" kern="0" dirty="0">
                <a:solidFill>
                  <a:srgbClr val="FFFFFF"/>
                </a:solidFill>
                <a:effectLst>
                  <a:glow rad="228600">
                    <a:srgbClr val="220011"/>
                  </a:glow>
                </a:effectLst>
                <a:latin typeface="Arial"/>
                <a:ea typeface="ＭＳ Ｐゴシック" charset="0"/>
                <a:cs typeface="Arial"/>
              </a:rPr>
              <a:t>ل</a:t>
            </a:r>
            <a:r>
              <a:rPr lang="ar-JO" sz="3200" b="1" kern="0" dirty="0">
                <a:solidFill>
                  <a:srgbClr val="FFFFFF"/>
                </a:solidFill>
                <a:effectLst>
                  <a:glow rad="228600">
                    <a:srgbClr val="220011"/>
                  </a:glow>
                </a:effectLst>
                <a:latin typeface="Arial"/>
                <a:ea typeface="ＭＳ Ｐゴシック" charset="0"/>
                <a:cs typeface="Arial"/>
              </a:rPr>
              <a:t>قبول ازدراء</a:t>
            </a:r>
            <a:r>
              <a:rPr lang="ar-LB" sz="3200" b="1" kern="0" dirty="0">
                <a:solidFill>
                  <a:srgbClr val="FFFFFF"/>
                </a:solidFill>
                <a:effectLst>
                  <a:glow rad="228600">
                    <a:srgbClr val="220011"/>
                  </a:glow>
                </a:effectLst>
                <a:latin typeface="Arial"/>
                <a:ea typeface="ＭＳ Ｐゴシック" charset="0"/>
                <a:cs typeface="Arial"/>
              </a:rPr>
              <a:t> الفريسيين</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err="1">
                <a:solidFill>
                  <a:srgbClr val="FFFFFF"/>
                </a:solidFill>
                <a:effectLst>
                  <a:glow rad="228600">
                    <a:srgbClr val="220011"/>
                  </a:glow>
                </a:effectLst>
                <a:latin typeface="Arial"/>
                <a:ea typeface="ＭＳ Ｐゴシック" charset="0"/>
                <a:cs typeface="Arial"/>
              </a:rPr>
              <a:t>با</a:t>
            </a:r>
            <a:r>
              <a:rPr lang="ar-JO" sz="3200" b="1" kern="0" dirty="0">
                <a:solidFill>
                  <a:srgbClr val="FFFFFF"/>
                </a:solidFill>
                <a:effectLst>
                  <a:glow rad="228600">
                    <a:srgbClr val="220011"/>
                  </a:glow>
                </a:effectLst>
                <a:latin typeface="Arial"/>
                <a:ea typeface="ＭＳ Ｐゴシック" charset="0"/>
                <a:cs typeface="Arial"/>
              </a:rPr>
              <a:t>لناموس</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84791"/>
          </a:xfrm>
          <a:prstGeom prst="rect">
            <a:avLst/>
          </a:prstGeom>
          <a:noFill/>
        </p:spPr>
        <p:txBody>
          <a:bodyPr wrap="square" lIns="91237" tIns="45619" rIns="91237" bIns="45619">
            <a:spAutoFit/>
          </a:bodyPr>
          <a:lstStyle/>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يسوع والمرأة                                     </a:t>
            </a:r>
            <a:endParaRPr lang="ar-SA"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التي أمسكت في زنا</a:t>
            </a:r>
            <a:endPar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8: 2-11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299680" y="100028"/>
            <a:ext cx="2726204" cy="1544718"/>
            <a:chOff x="5508104" y="604085"/>
            <a:chExt cx="2726204"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70350" y="604085"/>
              <a:ext cx="1363958"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صراع في عيد المظال</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3786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يدافع يسوع عن سلطته وشخصه في عيد المظال، مما يعطي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اليهود غير المؤمنين دافعًا إضافيًا لقتله</a:t>
            </a: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استجواب سلطة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864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99527"/>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تتساءل حشود أورشليم كيف يمكن للمسيح أن يعلم بسلطان دون تدريب حاخامي لإعداده ليكشف عن طبيعته الحقيقية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p:spPr>
        <p:txBody>
          <a:bodyPr/>
          <a:lstStyle/>
          <a:p>
            <a:pPr rtl="1"/>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كيف يمكننا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نظهر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LB"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رأفة</a:t>
            </a: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الله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في عالم يعتقد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المسيحية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تديننا</a:t>
            </a: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فقط؟</a:t>
            </a:r>
            <a:endParaRPr lang="en-US"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rtl="1" eaLnBrk="1" hangingPunct="1"/>
            <a:r>
              <a:rPr lang="ar-JO" altLang="en-US" b="1" dirty="0">
                <a:solidFill>
                  <a:schemeClr val="bg1"/>
                </a:solidFill>
                <a:latin typeface="Arial" panose="020B0604020202020204" pitchFamily="34" charset="0"/>
                <a:cs typeface="Arial" panose="020B0604020202020204" pitchFamily="34" charset="0"/>
              </a:rPr>
              <a:t>نص يوحنا 7: 53</a:t>
            </a:r>
            <a:r>
              <a:rPr lang="ar-LB" altLang="en-US" b="1" dirty="0">
                <a:solidFill>
                  <a:schemeClr val="bg1"/>
                </a:solidFill>
                <a:latin typeface="Arial" panose="020B0604020202020204" pitchFamily="34" charset="0"/>
                <a:cs typeface="Arial" panose="020B0604020202020204" pitchFamily="34" charset="0"/>
              </a:rPr>
              <a:t> </a:t>
            </a:r>
            <a:r>
              <a:rPr lang="ar-JO" altLang="en-US" b="1" dirty="0">
                <a:solidFill>
                  <a:schemeClr val="bg1"/>
                </a:solidFill>
                <a:latin typeface="Arial" panose="020B0604020202020204" pitchFamily="34" charset="0"/>
                <a:cs typeface="Arial" panose="020B0604020202020204" pitchFamily="34" charset="0"/>
              </a:rPr>
              <a:t>-</a:t>
            </a:r>
            <a:r>
              <a:rPr lang="ar-LB" altLang="en-US" b="1" dirty="0">
                <a:solidFill>
                  <a:schemeClr val="bg1"/>
                </a:solidFill>
                <a:latin typeface="Arial" panose="020B0604020202020204" pitchFamily="34" charset="0"/>
                <a:cs typeface="Arial" panose="020B0604020202020204" pitchFamily="34" charset="0"/>
              </a:rPr>
              <a:t> </a:t>
            </a:r>
            <a:r>
              <a:rPr lang="ar-JO" altLang="en-US" b="1" dirty="0">
                <a:solidFill>
                  <a:schemeClr val="bg1"/>
                </a:solidFill>
                <a:latin typeface="Arial" panose="020B0604020202020204" pitchFamily="34" charset="0"/>
                <a:cs typeface="Arial" panose="020B0604020202020204" pitchFamily="34" charset="0"/>
              </a:rPr>
              <a:t>8: 11</a:t>
            </a:r>
            <a:endParaRPr lang="en-US" altLang="en-US" b="1" dirty="0">
              <a:solidFill>
                <a:schemeClr val="bg1"/>
              </a:solidFill>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موحى به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kern="0" dirty="0">
                <a:solidFill>
                  <a:srgbClr val="FFFFFF"/>
                </a:solidFill>
                <a:latin typeface="Arial" panose="020B0604020202020204" pitchFamily="34" charset="0"/>
                <a:ea typeface="ＭＳ Ｐゴシック"/>
                <a:cs typeface="Arial" panose="020B0604020202020204" pitchFamily="34" charset="0"/>
              </a:rPr>
              <a:t>أم لا؟</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4594953" y="0"/>
            <a:ext cx="1905000" cy="968567"/>
          </a:xfrm>
        </p:spPr>
        <p:txBody>
          <a:bodyPr/>
          <a:lstStyle/>
          <a:p>
            <a:pPr rtl="1"/>
            <a:r>
              <a:rPr lang="ar-JO"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آراء</a:t>
            </a:r>
            <a:endParaRPr lang="en-US"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77120" y="1407865"/>
            <a:ext cx="4043190" cy="5334459"/>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000" b="1" dirty="0">
                <a:solidFill>
                  <a:schemeClr val="bg1"/>
                </a:solidFill>
                <a:cs typeface="Arial" panose="020B0604020202020204" pitchFamily="34" charset="0"/>
              </a:rPr>
              <a:t>"يتفق جميع علماء النصوص تقريبًا على أن هذه الآيات </a:t>
            </a:r>
            <a:r>
              <a:rPr lang="ar-JO" sz="3000" b="1" dirty="0">
                <a:solidFill>
                  <a:srgbClr val="FFFF00"/>
                </a:solidFill>
                <a:cs typeface="Arial" panose="020B0604020202020204" pitchFamily="34" charset="0"/>
              </a:rPr>
              <a:t>لم تكن جزءًا من </a:t>
            </a:r>
            <a:r>
              <a:rPr lang="ar-LB" sz="3000" b="1" dirty="0">
                <a:solidFill>
                  <a:srgbClr val="FFFF00"/>
                </a:solidFill>
                <a:cs typeface="Arial" panose="020B0604020202020204" pitchFamily="34" charset="0"/>
              </a:rPr>
              <a:t>النص </a:t>
            </a:r>
            <a:r>
              <a:rPr lang="ar-JO" sz="3000" b="1" dirty="0">
                <a:solidFill>
                  <a:srgbClr val="FFFF00"/>
                </a:solidFill>
                <a:cs typeface="Arial" panose="020B0604020202020204" pitchFamily="34" charset="0"/>
              </a:rPr>
              <a:t>الأصل</a:t>
            </a:r>
            <a:r>
              <a:rPr lang="ar-LB" sz="3000" b="1" dirty="0">
                <a:solidFill>
                  <a:srgbClr val="FFFF00"/>
                </a:solidFill>
                <a:cs typeface="Arial" panose="020B0604020202020204" pitchFamily="34" charset="0"/>
              </a:rPr>
              <a:t>ي</a:t>
            </a:r>
            <a:r>
              <a:rPr lang="ar-JO" sz="3000" b="1" dirty="0">
                <a:solidFill>
                  <a:schemeClr val="bg1"/>
                </a:solidFill>
                <a:cs typeface="Arial" panose="020B0604020202020204" pitchFamily="34" charset="0"/>
              </a:rPr>
              <a:t>... يختلف أسلوب ومفردات هذا المقطع عن بقية الإنجيل، ويقطع </a:t>
            </a:r>
            <a:r>
              <a:rPr lang="ar-LB" sz="3000" b="1" dirty="0">
                <a:solidFill>
                  <a:schemeClr val="bg1"/>
                </a:solidFill>
                <a:cs typeface="Arial" panose="020B0604020202020204" pitchFamily="34" charset="0"/>
              </a:rPr>
              <a:t>هذا الجزء</a:t>
            </a:r>
            <a:r>
              <a:rPr lang="ar-JO" sz="3000" b="1" dirty="0">
                <a:solidFill>
                  <a:schemeClr val="bg1"/>
                </a:solidFill>
                <a:cs typeface="Arial" panose="020B0604020202020204" pitchFamily="34" charset="0"/>
              </a:rPr>
              <a:t> التسلسل من ٧: ٥٢-٨: ١٢. ربما يكون جزءًا من التقليد الشفوي الحقيقي الذي أضافه النساخ إلى المخطوطات اليونانية اللاحقة".</a:t>
            </a:r>
            <a:endParaRPr lang="ar-LB" sz="3000" b="1" dirty="0">
              <a:solidFill>
                <a:schemeClr val="bg1"/>
              </a:solidFill>
              <a:cs typeface="Arial" panose="020B0604020202020204" pitchFamily="34" charset="0"/>
            </a:endParaRPr>
          </a:p>
          <a:p>
            <a:pPr lvl="0" algn="ctr" defTabSz="914400" rtl="1" eaLnBrk="0" fontAlgn="base" hangingPunct="0">
              <a:spcBef>
                <a:spcPct val="20000"/>
              </a:spcBef>
              <a:spcAft>
                <a:spcPct val="0"/>
              </a:spcAft>
              <a:defRPr/>
            </a:pPr>
            <a:endParaRPr kumimoji="0" lang="en-US" altLang="en-US" sz="14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b="1" dirty="0">
                <a:solidFill>
                  <a:schemeClr val="bg1"/>
                </a:solidFill>
                <a:effectLst>
                  <a:outerShdw blurRad="38100" dist="38100" dir="2700000" algn="tl">
                    <a:srgbClr val="808080"/>
                  </a:outerShdw>
                </a:effectLst>
                <a:cs typeface="Arial" panose="020B0604020202020204" pitchFamily="34" charset="0"/>
              </a:rPr>
              <a:t>إدوين أ. بلوم، معرفة الكتاب المقدس</a:t>
            </a:r>
            <a:endParaRPr kumimoji="0" lang="en-US" altLang="en-US"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endParaRPr kumimoji="0" lang="en-US" altLang="en-US" sz="30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4638102" y="1461574"/>
            <a:ext cx="4417763" cy="5236684"/>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000" b="1" dirty="0">
                <a:solidFill>
                  <a:schemeClr val="bg1"/>
                </a:solidFill>
                <a:cs typeface="Arial" panose="020B0604020202020204" pitchFamily="34" charset="0"/>
              </a:rPr>
              <a:t>"يبدو أن معظم العلماء يتفقون على أن المقطع </a:t>
            </a:r>
            <a:r>
              <a:rPr lang="ar-LB" sz="3000" b="1" dirty="0">
                <a:solidFill>
                  <a:schemeClr val="bg1"/>
                </a:solidFill>
                <a:cs typeface="Arial" panose="020B0604020202020204" pitchFamily="34" charset="0"/>
              </a:rPr>
              <a:t>هو </a:t>
            </a:r>
            <a:r>
              <a:rPr lang="ar-JO" sz="3000" b="1" dirty="0">
                <a:solidFill>
                  <a:srgbClr val="FFFF00"/>
                </a:solidFill>
                <a:cs typeface="Arial" panose="020B0604020202020204" pitchFamily="34" charset="0"/>
              </a:rPr>
              <a:t>جزء من الكتاب المقدس الموحى به </a:t>
            </a:r>
            <a:r>
              <a:rPr lang="ar-JO" sz="3000" b="1" dirty="0">
                <a:solidFill>
                  <a:schemeClr val="bg1"/>
                </a:solidFill>
                <a:cs typeface="Arial" panose="020B0604020202020204" pitchFamily="34" charset="0"/>
              </a:rPr>
              <a:t>[على سبيل المثال، ف. بروس]. في الواقع، يمكن بسهولة رؤية تطور الفصل بأكمله من هذا الحدث المذهل في الهيكل... سيكون الانتقال من يوحنا 7</a:t>
            </a:r>
            <a:r>
              <a:rPr lang="ar-SA" sz="3000" b="1" dirty="0">
                <a:solidFill>
                  <a:schemeClr val="bg1"/>
                </a:solidFill>
                <a:cs typeface="Arial" panose="020B0604020202020204" pitchFamily="34" charset="0"/>
              </a:rPr>
              <a:t> </a:t>
            </a:r>
            <a:r>
              <a:rPr lang="ar-JO" sz="3000" b="1" dirty="0">
                <a:solidFill>
                  <a:schemeClr val="bg1"/>
                </a:solidFill>
                <a:cs typeface="Arial" panose="020B0604020202020204" pitchFamily="34" charset="0"/>
              </a:rPr>
              <a:t>:52 إلى 8</a:t>
            </a:r>
            <a:r>
              <a:rPr lang="ar-SA" sz="3000" b="1" dirty="0">
                <a:solidFill>
                  <a:schemeClr val="bg1"/>
                </a:solidFill>
                <a:cs typeface="Arial" panose="020B0604020202020204" pitchFamily="34" charset="0"/>
              </a:rPr>
              <a:t> </a:t>
            </a:r>
            <a:r>
              <a:rPr lang="ar-JO" sz="3000" b="1" dirty="0">
                <a:solidFill>
                  <a:schemeClr val="bg1"/>
                </a:solidFill>
                <a:cs typeface="Arial" panose="020B0604020202020204" pitchFamily="34" charset="0"/>
              </a:rPr>
              <a:t>:12 مفاجئًا جدًا بدون قسم انتقالي.“</a:t>
            </a:r>
            <a:endParaRPr lang="ar-LB" sz="3000" b="1" dirty="0">
              <a:solidFill>
                <a:schemeClr val="bg1"/>
              </a:solidFill>
              <a:cs typeface="Arial" panose="020B0604020202020204" pitchFamily="34" charset="0"/>
            </a:endParaRPr>
          </a:p>
          <a:p>
            <a:pPr lvl="0" algn="ctr" defTabSz="914400" rtl="1" eaLnBrk="0" fontAlgn="base" hangingPunct="0">
              <a:spcBef>
                <a:spcPct val="20000"/>
              </a:spcBef>
              <a:spcAft>
                <a:spcPct val="0"/>
              </a:spcAft>
              <a:defRPr/>
            </a:pPr>
            <a:endParaRPr kumimoji="0" lang="en-US" altLang="en-US" sz="14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b="1" dirty="0">
                <a:solidFill>
                  <a:schemeClr val="bg1"/>
                </a:solidFill>
                <a:effectLst>
                  <a:outerShdw blurRad="38100" dist="38100" dir="2700000" algn="tl">
                    <a:srgbClr val="808080"/>
                  </a:outerShdw>
                </a:effectLst>
                <a:cs typeface="Arial" panose="020B0604020202020204" pitchFamily="34" charset="0"/>
              </a:rPr>
              <a:t>وارين ويرزبي، الكتاب المقدس التفسيري</a:t>
            </a:r>
            <a:endParaRPr kumimoji="0" lang="en-US" altLang="en-US"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366353"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30117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
        <p:nvSpPr>
          <p:cNvPr id="3" name="Title 1">
            <a:extLst>
              <a:ext uri="{FF2B5EF4-FFF2-40B4-BE49-F238E27FC236}">
                <a16:creationId xmlns:a16="http://schemas.microsoft.com/office/drawing/2014/main" id="{8CD44E62-44CD-6154-EA25-B04FD861E668}"/>
              </a:ext>
            </a:extLst>
          </p:cNvPr>
          <p:cNvSpPr txBox="1">
            <a:spLocks/>
          </p:cNvSpPr>
          <p:nvPr/>
        </p:nvSpPr>
        <p:spPr bwMode="auto">
          <a:xfrm>
            <a:off x="2286919" y="22033"/>
            <a:ext cx="2057400" cy="96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defTabSz="914400" rtl="1"/>
            <a:r>
              <a:rPr lang="ar-JO" altLang="en-US" sz="4800" b="1" kern="0"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منقسمة</a:t>
            </a:r>
            <a:endParaRPr lang="en-US" altLang="en-US" sz="4800" b="1" kern="0"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outerShdw blurRad="38100" dist="38100" dir="2700000" algn="tl">
                  <a:srgbClr val="000000"/>
                </a:outerShdw>
              </a:effectLst>
              <a:uLnTx/>
              <a:uFillTx/>
              <a:cs typeface="Arial" panose="020B0604020202020204" pitchFamily="34" charset="0"/>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4164376" y="4800600"/>
            <a:ext cx="1703024" cy="492125"/>
          </a:xfrm>
          <a:prstGeom prst="rect">
            <a:avLst/>
          </a:prstGeom>
          <a:noFill/>
          <a:ln w="9525">
            <a:noFill/>
            <a:round/>
            <a:headEnd/>
            <a:tailEnd/>
          </a:ln>
        </p:spPr>
        <p:txBody>
          <a:bodyPr wrap="square">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الإسكندرية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1"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الغرب</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407624" y="3017706"/>
            <a:ext cx="3580482" cy="82152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3 أنواع</a:t>
            </a:r>
            <a:r>
              <a:rPr kumimoji="0" lang="ar-LB"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r>
              <a:rPr kumimoji="0" lang="ar-JO"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نصوص</a:t>
            </a:r>
            <a:endParaRPr kumimoji="0" lang="en-GB"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outerShdw blurRad="38100" dist="38100" dir="2700000" algn="tl">
                  <a:srgbClr val="000000"/>
                </a:outerShdw>
              </a:effectLst>
              <a:uLnTx/>
              <a:uFillTx/>
              <a:cs typeface="Arial" panose="020B0604020202020204" pitchFamily="34" charset="0"/>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1556133" cy="378309"/>
          </a:xfrm>
          <a:prstGeom prst="rect">
            <a:avLst/>
          </a:prstGeom>
          <a:noFill/>
          <a:ln w="9525">
            <a:noFill/>
            <a:round/>
            <a:headEnd/>
            <a:tailEnd/>
          </a:ln>
        </p:spPr>
        <p:txBody>
          <a:bodyPr wrap="square">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بيزنطة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3899970" y="5410200"/>
            <a:ext cx="3643829"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الأبكر (200-400 م)</a:t>
            </a:r>
            <a:r>
              <a:rPr lang="ar-LB" altLang="en-US" sz="3200" b="1" noProof="0" dirty="0">
                <a:solidFill>
                  <a:srgbClr val="FFFF00"/>
                </a:solidFill>
                <a:effectLst>
                  <a:outerShdw blurRad="38100" dist="38100" dir="2700000" algn="tl">
                    <a:srgbClr val="000000"/>
                  </a:outerShdw>
                </a:effectLst>
                <a:cs typeface="Arial" panose="020B0604020202020204" pitchFamily="34" charset="0"/>
              </a:rPr>
              <a:t> </a:t>
            </a:r>
            <a:r>
              <a:rPr lang="ar-LB" altLang="en-US" sz="3200" b="1" dirty="0">
                <a:solidFill>
                  <a:srgbClr val="FFFFFF"/>
                </a:solidFill>
                <a:effectLst>
                  <a:outerShdw blurRad="38100" dist="38100" dir="2700000" algn="tl">
                    <a:srgbClr val="000000"/>
                  </a:outerShdw>
                </a:effectLst>
                <a:cs typeface="Arial" panose="020B0604020202020204" pitchFamily="34" charset="0"/>
              </a:rPr>
              <a:t>ألغتها </a:t>
            </a: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المخطوطات</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3459296"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متأخر (600 م)</a:t>
            </a:r>
            <a:r>
              <a:rPr lang="ar-LB" altLang="en-US" sz="3200" b="1" noProof="0" dirty="0">
                <a:solidFill>
                  <a:srgbClr val="FFFF00"/>
                </a:solidFill>
                <a:effectLst>
                  <a:outerShdw blurRad="38100" dist="38100" dir="2700000" algn="tl">
                    <a:srgbClr val="000000"/>
                  </a:outerShdw>
                </a:effectLst>
                <a:cs typeface="Arial" panose="020B0604020202020204" pitchFamily="34" charset="0"/>
              </a:rPr>
              <a:t> </a:t>
            </a:r>
          </a:p>
          <a:p>
            <a:pPr marL="0" marR="0" lvl="0" indent="0" algn="ctr" defTabSz="914400" rtl="1" eaLnBrk="0" fontAlgn="base" latinLnBrk="0" hangingPunct="0">
              <a:lnSpc>
                <a:spcPct val="100000"/>
              </a:lnSpc>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LB" altLang="en-US" sz="3200" b="1" noProof="0" dirty="0">
                <a:solidFill>
                  <a:srgbClr val="FFFFFF"/>
                </a:solidFill>
                <a:effectLst>
                  <a:outerShdw blurRad="38100" dist="38100" dir="2700000" algn="tl">
                    <a:srgbClr val="000000"/>
                  </a:outerShdw>
                </a:effectLst>
                <a:cs typeface="Arial" panose="020B0604020202020204" pitchFamily="34" charset="0"/>
              </a:rPr>
              <a:t>احتفظت بها </a:t>
            </a: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المخطوطات</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287398"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defTabSz="914400" rtl="1" eaLnBrk="0" fontAlgn="base" hangingPunct="0">
              <a:spcBef>
                <a:spcPts val="2975"/>
              </a:spcBef>
              <a:spcAft>
                <a:spcPct val="0"/>
              </a:spcAft>
              <a:buClr>
                <a:srgbClr val="FFFF00"/>
              </a:buClr>
              <a:defRPr/>
            </a:pPr>
            <a:r>
              <a:rPr kumimoji="0" lang="ar-JO" altLang="en-US" sz="3200" b="1" u="none" strike="noStrike" kern="1200" cap="none" spc="0" normalizeH="0" baseline="0" dirty="0">
                <a:ln>
                  <a:noFill/>
                </a:ln>
                <a:solidFill>
                  <a:srgbClr val="FFFF00"/>
                </a:solidFill>
                <a:effectLst>
                  <a:outerShdw blurRad="38100" dist="38100" dir="2700000" algn="tl">
                    <a:srgbClr val="000000"/>
                  </a:outerShdw>
                </a:effectLst>
                <a:uLnTx/>
                <a:uFillTx/>
                <a:cs typeface="Arial" panose="020B0604020202020204" pitchFamily="34" charset="0"/>
              </a:rPr>
              <a:t>الأكثر</a:t>
            </a:r>
            <a:r>
              <a:rPr kumimoji="0" lang="ar-JO" altLang="en-US" sz="3200" b="1" u="none" strike="noStrike" kern="1200" cap="none" spc="0" normalizeH="0" dirty="0">
                <a:ln>
                  <a:noFill/>
                </a:ln>
                <a:solidFill>
                  <a:srgbClr val="FFFF00"/>
                </a:solidFill>
                <a:effectLst>
                  <a:outerShdw blurRad="38100" dist="38100" dir="2700000" algn="tl">
                    <a:srgbClr val="000000"/>
                  </a:outerShdw>
                </a:effectLst>
                <a:uLnTx/>
                <a:uFillTx/>
                <a:cs typeface="Arial" panose="020B0604020202020204" pitchFamily="34" charset="0"/>
              </a:rPr>
              <a:t> تأخراً (1000 م) </a:t>
            </a:r>
            <a:r>
              <a:rPr lang="ar-LB" altLang="en-US" sz="3200" b="1" dirty="0">
                <a:solidFill>
                  <a:srgbClr val="FFFFFF"/>
                </a:solidFill>
                <a:effectLst>
                  <a:outerShdw blurRad="38100" dist="38100" dir="2700000" algn="tl">
                    <a:srgbClr val="000000"/>
                  </a:outerShdw>
                </a:effectLst>
                <a:cs typeface="Arial" panose="020B0604020202020204" pitchFamily="34" charset="0"/>
              </a:rPr>
              <a:t>احتفظت بها </a:t>
            </a:r>
            <a:r>
              <a:rPr lang="ar-JO" altLang="en-US" sz="3200" b="1" dirty="0">
                <a:solidFill>
                  <a:srgbClr val="FFFF00"/>
                </a:solidFill>
                <a:effectLst>
                  <a:outerShdw blurRad="38100" dist="38100" dir="2700000" algn="tl">
                    <a:srgbClr val="000000"/>
                  </a:outerShdw>
                </a:effectLst>
                <a:cs typeface="Arial" panose="020B0604020202020204" pitchFamily="34" charset="0"/>
              </a:rPr>
              <a:t>المخطوطات</a:t>
            </a:r>
            <a:r>
              <a:rPr lang="en-GB" altLang="en-US" sz="3200" b="1" dirty="0">
                <a:solidFill>
                  <a:srgbClr val="FFFF00"/>
                </a:solidFill>
                <a:effectLst>
                  <a:outerShdw blurRad="38100" dist="38100" dir="2700000" algn="tl">
                    <a:srgbClr val="000000"/>
                  </a:outerShdw>
                </a:effectLst>
                <a:cs typeface="Arial" panose="020B0604020202020204" pitchFamily="34" charset="0"/>
              </a:rPr>
              <a: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pPr rtl="1"/>
            <a:r>
              <a:rPr lang="ar-JO"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لاحظ التتابع</a:t>
            </a:r>
            <a:endParaRPr lang="en-US"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5410200" y="1447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u="sng" dirty="0">
                <a:solidFill>
                  <a:srgbClr val="000090"/>
                </a:solidFill>
                <a:cs typeface="Arial" panose="020B0604020202020204" pitchFamily="34" charset="0"/>
              </a:rPr>
              <a:t>يكشف</a:t>
            </a:r>
            <a:r>
              <a:rPr lang="ar-JO" altLang="en-US" sz="3200" b="1" dirty="0">
                <a:solidFill>
                  <a:srgbClr val="000090"/>
                </a:solidFill>
                <a:cs typeface="Arial" panose="020B0604020202020204" pitchFamily="34" charset="0"/>
              </a:rPr>
              <a:t> يسوع </a:t>
            </a:r>
            <a:r>
              <a:rPr lang="ar-JO" altLang="en-US" sz="3200" b="1" u="sng" dirty="0">
                <a:solidFill>
                  <a:srgbClr val="000090"/>
                </a:solidFill>
                <a:cs typeface="Arial" panose="020B0604020202020204" pitchFamily="34" charset="0"/>
              </a:rPr>
              <a:t>النية الشريرة</a:t>
            </a:r>
            <a:r>
              <a:rPr lang="ar-JO" altLang="en-US" sz="3200" b="1" dirty="0">
                <a:solidFill>
                  <a:srgbClr val="000090"/>
                </a:solidFill>
                <a:cs typeface="Arial" panose="020B0604020202020204" pitchFamily="34" charset="0"/>
              </a:rPr>
              <a:t> للفريسيين    (8: 10)</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4191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noProof="0" dirty="0">
                <a:solidFill>
                  <a:srgbClr val="000090"/>
                </a:solidFill>
                <a:cs typeface="Arial" panose="020B0604020202020204" pitchFamily="34" charset="0"/>
              </a:rPr>
              <a:t>يسوع هو                </a:t>
            </a:r>
            <a:r>
              <a:rPr lang="ar-JO" altLang="en-US" sz="3200" b="1" u="sng" noProof="0" dirty="0">
                <a:solidFill>
                  <a:srgbClr val="000090"/>
                </a:solidFill>
                <a:cs typeface="Arial" panose="020B0604020202020204" pitchFamily="34" charset="0"/>
              </a:rPr>
              <a:t>نور</a:t>
            </a:r>
            <a:r>
              <a:rPr lang="ar-JO" altLang="en-US" sz="3200" b="1" noProof="0" dirty="0">
                <a:solidFill>
                  <a:srgbClr val="000090"/>
                </a:solidFill>
                <a:cs typeface="Arial" panose="020B0604020202020204" pitchFamily="34" charset="0"/>
              </a:rPr>
              <a:t> العالم               (8: 12)</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5562600" y="3276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الفريسيون  </a:t>
            </a:r>
            <a:r>
              <a:rPr lang="ar-JO" altLang="en-US" sz="3200" b="1" u="sng" dirty="0">
                <a:solidFill>
                  <a:srgbClr val="800000"/>
                </a:solidFill>
                <a:cs typeface="Arial" panose="020B0604020202020204" pitchFamily="34" charset="0"/>
              </a:rPr>
              <a:t>دينونة خاطئة</a:t>
            </a:r>
            <a:r>
              <a:rPr lang="ar-JO" altLang="en-US" sz="3200" b="1" dirty="0">
                <a:solidFill>
                  <a:srgbClr val="800000"/>
                </a:solidFill>
                <a:cs typeface="Arial" panose="020B0604020202020204" pitchFamily="34" charset="0"/>
              </a:rPr>
              <a:t>          (8: 15)</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495300" y="3276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يسوع        </a:t>
            </a:r>
            <a:r>
              <a:rPr lang="ar-JO" altLang="en-US" sz="3200" b="1" u="sng" dirty="0">
                <a:solidFill>
                  <a:srgbClr val="800000"/>
                </a:solidFill>
                <a:cs typeface="Arial" panose="020B0604020202020204" pitchFamily="34" charset="0"/>
              </a:rPr>
              <a:t>دينونة صحيحة</a:t>
            </a:r>
            <a:r>
              <a:rPr lang="ar-JO" altLang="en-US" sz="3200" b="1" dirty="0">
                <a:solidFill>
                  <a:srgbClr val="800000"/>
                </a:solidFill>
                <a:cs typeface="Arial" panose="020B0604020202020204" pitchFamily="34" charset="0"/>
              </a:rPr>
              <a:t>        (8: 16)</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5505450" y="4991100"/>
            <a:ext cx="3429000" cy="16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رجمها</a:t>
            </a:r>
            <a:r>
              <a:rPr lang="ar-JO" altLang="en-US" sz="3200" b="1" dirty="0">
                <a:solidFill>
                  <a:srgbClr val="000090"/>
                </a:solidFill>
                <a:cs typeface="Arial" panose="020B0604020202020204" pitchFamily="34" charset="0"/>
              </a:rPr>
              <a:t>                   (8: 5)</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445036" y="49911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 يسوع</a:t>
            </a:r>
            <a:r>
              <a:rPr lang="ar-JO" altLang="en-US" sz="3200" b="1" dirty="0">
                <a:solidFill>
                  <a:srgbClr val="000090"/>
                </a:solidFill>
                <a:cs typeface="Arial" panose="020B0604020202020204" pitchFamily="34" charset="0"/>
              </a:rPr>
              <a:t>              (8: 59)</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11017"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rtl="1" eaLnBrk="1" hangingPunct="1"/>
            <a:r>
              <a:rPr lang="ar-JO" altLang="en-US" b="1" dirty="0">
                <a:solidFill>
                  <a:schemeClr val="bg1"/>
                </a:solidFill>
                <a:latin typeface="Arial" panose="020B0604020202020204" pitchFamily="34" charset="0"/>
                <a:cs typeface="Arial" panose="020B0604020202020204" pitchFamily="34" charset="0"/>
              </a:rPr>
              <a:t>أين نتجه اليوم....</a:t>
            </a:r>
            <a:endParaRPr lang="en-US" altLang="en-US" b="1" dirty="0">
              <a:solidFill>
                <a:schemeClr val="bg1"/>
              </a:solidFill>
              <a:latin typeface="Arial" panose="020B0604020202020204" pitchFamily="34" charset="0"/>
              <a:cs typeface="Arial" panose="020B0604020202020204" pitchFamily="34" charset="0"/>
            </a:endParaRP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5319311" y="1951822"/>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المقطع</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229520" y="24384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التطبيقات</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rot="10800000">
            <a:off x="4269957"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r>
              <a:rPr lang="ar-JO"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ما </a:t>
            </a:r>
            <a:r>
              <a:rPr lang="ar-LB"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هي </a:t>
            </a:r>
            <a:r>
              <a:rPr lang="ar-JO"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الفكرة؟</a:t>
            </a:r>
            <a:endParaRPr lang="en-US"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132202" y="1752600"/>
            <a:ext cx="853807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أظهر رحمة للتائبين</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تدع الناس تخدعك</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كن أكثر ذكاء عندما تزني حتى لا يتم الإمساك بك</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يسوع لم يتبع الناموس حقيقة</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اغفر للناس قبل أن تتوب – هذا ما </a:t>
            </a:r>
            <a:r>
              <a:rPr lang="ar-LB" altLang="en-US" sz="3200" b="1" dirty="0" err="1">
                <a:solidFill>
                  <a:srgbClr val="800000"/>
                </a:solidFill>
                <a:cs typeface="Arial" panose="020B0604020202020204" pitchFamily="34" charset="0"/>
              </a:rPr>
              <a:t>يف</a:t>
            </a:r>
            <a:r>
              <a:rPr lang="ar-JO" altLang="en-US" sz="3200" b="1" dirty="0">
                <a:solidFill>
                  <a:srgbClr val="800000"/>
                </a:solidFill>
                <a:cs typeface="Arial" panose="020B0604020202020204" pitchFamily="34" charset="0"/>
              </a:rPr>
              <a:t>عله يسوع</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تستعجل إلقاء الحجارة</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3200" b="1" i="0" u="none" strike="noStrike" kern="1200" cap="none" spc="0" normalizeH="0" baseline="0" noProof="0" dirty="0">
                <a:ln>
                  <a:noFill/>
                </a:ln>
                <a:solidFill>
                  <a:srgbClr val="800000"/>
                </a:solidFill>
                <a:effectLst/>
                <a:uLnTx/>
                <a:uFillTx/>
                <a:cs typeface="Arial" panose="020B0604020202020204" pitchFamily="34" charset="0"/>
              </a:rPr>
              <a:t>الله ليس جاداً بشأن الخطية</a:t>
            </a:r>
            <a:r>
              <a:rPr kumimoji="0" lang="ar-LB" altLang="en-US" sz="3200" b="1" i="0" u="none" strike="noStrike" kern="1200" cap="none" spc="0" normalizeH="0" baseline="0" noProof="0" dirty="0">
                <a:ln>
                  <a:noFill/>
                </a:ln>
                <a:solidFill>
                  <a:srgbClr val="800000"/>
                </a:solidFill>
                <a:effectLst/>
                <a:uLnTx/>
                <a:uFillTx/>
                <a:cs typeface="Arial" panose="020B0604020202020204" pitchFamily="34" charset="0"/>
              </a:rPr>
              <a:t>،</a:t>
            </a:r>
            <a:r>
              <a:rPr kumimoji="0" lang="ar-JO" altLang="en-US" sz="3200" b="1" i="0" u="none" strike="noStrike" kern="1200" cap="none" spc="0" normalizeH="0" baseline="0" noProof="0" dirty="0">
                <a:ln>
                  <a:noFill/>
                </a:ln>
                <a:solidFill>
                  <a:srgbClr val="800000"/>
                </a:solidFill>
                <a:effectLst/>
                <a:uLnTx/>
                <a:uFillTx/>
                <a:cs typeface="Arial" panose="020B0604020202020204" pitchFamily="34" charset="0"/>
              </a:rPr>
              <a:t> بعد كل </a:t>
            </a:r>
            <a:r>
              <a:rPr kumimoji="0" lang="ar-LB" altLang="en-US" sz="3200" b="1" i="0" u="none" strike="noStrike" kern="1200" cap="none" spc="0" normalizeH="0" baseline="0" noProof="0" dirty="0">
                <a:ln>
                  <a:noFill/>
                </a:ln>
                <a:solidFill>
                  <a:srgbClr val="800000"/>
                </a:solidFill>
                <a:effectLst/>
                <a:uLnTx/>
                <a:uFillTx/>
                <a:cs typeface="Arial" panose="020B0604020202020204" pitchFamily="34" charset="0"/>
              </a:rPr>
              <a:t>هذا!</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133600"/>
          </a:xfrm>
        </p:spPr>
        <p:txBody>
          <a:bodyPr/>
          <a:lstStyle/>
          <a:p>
            <a:pPr marL="528638" indent="-528638" rtl="1"/>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 أظهر يسوع </a:t>
            </a:r>
            <a:r>
              <a:rPr lang="ar-LB"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رأفة الناموس الحقيقي</a:t>
            </a:r>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من خلال </a:t>
            </a:r>
            <a:r>
              <a:rPr lang="ar-JO"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مسامحة</a:t>
            </a:r>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المرأة الزانية (7: 53-8: 11)</a:t>
            </a:r>
            <a:endParaRPr lang="en-US"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7200" b="0" i="0" u="none" strike="noStrike" kern="1200" cap="none" spc="0" normalizeH="0" baseline="0" noProof="0" dirty="0">
                <a:ln>
                  <a:noFill/>
                </a:ln>
                <a:solidFill>
                  <a:srgbClr val="000000"/>
                </a:solidFill>
                <a:effectLst/>
                <a:uLnTx/>
                <a:uFillTx/>
                <a:cs typeface="Arial" panose="020B0604020202020204" pitchFamily="34" charset="0"/>
              </a:rPr>
              <a:t>يوحنا 7</a:t>
            </a:r>
            <a:endParaRPr kumimoji="0" lang="en-US" altLang="en-US" sz="72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آراء              منقسمة</a:t>
            </a:r>
            <a:endParaRPr lang="en-US" sz="6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0"/>
            <a:ext cx="9144000" cy="1782763"/>
          </a:xfrm>
          <a:effectLst>
            <a:outerShdw blurRad="63500" dist="35921" dir="2700000" algn="ctr" rotWithShape="0">
              <a:schemeClr val="tx2">
                <a:alpha val="74997"/>
              </a:schemeClr>
            </a:outerShdw>
          </a:effectLst>
        </p:spPr>
        <p:txBody>
          <a:bodyPr/>
          <a:lstStyle/>
          <a:p>
            <a:pPr marL="625475" indent="-625475" algn="r" rtl="1" eaLnBrk="1" hangingPunct="1"/>
            <a:r>
              <a:rPr lang="ar-JO" altLang="en-US" sz="3800" b="1" dirty="0">
                <a:latin typeface="Arial" panose="020B0604020202020204" pitchFamily="34" charset="0"/>
                <a:cs typeface="Arial" panose="020B0604020202020204" pitchFamily="34" charset="0"/>
              </a:rPr>
              <a:t>أ. أحضر الفريسيون امرأة زانية إلى يسوع </a:t>
            </a:r>
            <a:r>
              <a:rPr lang="ar-LB" altLang="en-US" sz="3800" b="1" dirty="0">
                <a:latin typeface="Arial" panose="020B0604020202020204" pitchFamily="34" charset="0"/>
                <a:cs typeface="Arial" panose="020B0604020202020204" pitchFamily="34" charset="0"/>
              </a:rPr>
              <a:t>ليحافظوا على </a:t>
            </a:r>
            <a:r>
              <a:rPr lang="ar-JO" altLang="en-US" sz="3800" b="1" dirty="0">
                <a:latin typeface="Arial" panose="020B0604020202020204" pitchFamily="34" charset="0"/>
                <a:cs typeface="Arial" panose="020B0604020202020204" pitchFamily="34" charset="0"/>
              </a:rPr>
              <a:t>قوتهم من خلال إدانة يسوع </a:t>
            </a:r>
            <a:r>
              <a:rPr lang="ar-LB" altLang="en-US" sz="3800" b="1" dirty="0">
                <a:latin typeface="Arial" panose="020B0604020202020204" pitchFamily="34" charset="0"/>
                <a:cs typeface="Arial" panose="020B0604020202020204" pitchFamily="34" charset="0"/>
              </a:rPr>
              <a:t>لنفسه </a:t>
            </a:r>
            <a:r>
              <a:rPr lang="ar-JO" altLang="en-US" sz="3800" b="1" dirty="0">
                <a:latin typeface="Arial" panose="020B0604020202020204" pitchFamily="34" charset="0"/>
                <a:cs typeface="Arial" panose="020B0604020202020204" pitchFamily="34" charset="0"/>
              </a:rPr>
              <a:t>(7: 53-8: 6أ)</a:t>
            </a:r>
            <a:r>
              <a:rPr lang="en-US" altLang="en-US" sz="3800" b="1" dirty="0">
                <a:latin typeface="Arial" panose="020B0604020202020204" pitchFamily="34" charset="0"/>
                <a:cs typeface="Arial" panose="020B0604020202020204" pitchFamily="34" charset="0"/>
              </a:rPr>
              <a:t> </a:t>
            </a:r>
            <a:endParaRPr lang="en-US" altLang="en-US" sz="3800" b="1" dirty="0">
              <a:solidFill>
                <a:schemeClr val="bg1"/>
              </a:solidFill>
              <a:latin typeface="Arial" panose="020B0604020202020204" pitchFamily="34" charset="0"/>
              <a:cs typeface="Arial" panose="020B0604020202020204" pitchFamily="34" charset="0"/>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rtl="1"/>
            <a:br>
              <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ب.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كشف</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يسوع خطية الفريسيين من خلال ا</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ظهار</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رأفة</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الناموس </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الحقيقي</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في </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إدانة الخطاة وفداء التائبين (8: 6ب-11)</a:t>
            </a: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66102"/>
            <a:ext cx="9144000" cy="685800"/>
          </a:xfrm>
          <a:effectLst>
            <a:outerShdw blurRad="63500" dist="35921" dir="2700000" algn="ctr" rotWithShape="0">
              <a:schemeClr val="tx2">
                <a:alpha val="74997"/>
              </a:schemeClr>
            </a:outerShdw>
          </a:effectLst>
        </p:spPr>
        <p:txBody>
          <a:bodyPr/>
          <a:lstStyle/>
          <a:p>
            <a:pPr algn="ctr" rtl="1" eaLnBrk="1" hangingPunct="1"/>
            <a:r>
              <a:rPr lang="ar-JO" altLang="en-US" sz="4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لماذا أعطى الله الناموس على جبل سيناء؟</a:t>
            </a:r>
            <a:endParaRPr lang="en-US" altLang="en-US" sz="4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7"/>
            <a:ext cx="8692308" cy="2105005"/>
          </a:xfrm>
          <a:effectLst>
            <a:outerShdw blurRad="63500" dist="35921" dir="2700000" algn="ctr" rotWithShape="0">
              <a:schemeClr val="tx2">
                <a:alpha val="74997"/>
              </a:schemeClr>
            </a:outerShdw>
          </a:effectLst>
        </p:spPr>
        <p:txBody>
          <a:bodyPr/>
          <a:lstStyle/>
          <a:p>
            <a:pPr marL="625475" indent="-625475" algn="r" rtl="1" eaLnBrk="1" hangingPunct="1"/>
            <a: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2. أظهر </a:t>
            </a:r>
            <a:r>
              <a:rPr lang="ar-LB"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رأفة</a:t>
            </a:r>
            <a: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الله من خلال مساعدة الناس على </a:t>
            </a:r>
            <a:r>
              <a:rPr lang="ar-JO" altLang="en-US" b="1" dirty="0">
                <a:solidFill>
                  <a:srgbClr val="FFFF00"/>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التوبة</a:t>
            </a:r>
            <a: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a:t>
            </a:r>
            <a:b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(الفكرة الرئيسية</a:t>
            </a:r>
            <a:r>
              <a:rPr lang="ar-LB"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في يو 7: 53 – 8: 11</a:t>
            </a:r>
            <a: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a:t>
            </a:r>
            <a:endParaRPr lang="en-US" altLang="en-US"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ت. صراع حول النور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en-US" sz="2800" b="1" kern="0" dirty="0">
                <a:solidFill>
                  <a:srgbClr val="FFFFFF"/>
                </a:solidFill>
                <a:effectLst>
                  <a:outerShdw blurRad="38100" dist="38100" dir="2700000" algn="tl">
                    <a:srgbClr val="000000"/>
                  </a:outerShdw>
                </a:effectLst>
                <a:latin typeface="Arial"/>
                <a:ea typeface="ＭＳ Ｐゴシック" charset="0"/>
                <a:cs typeface="Arial"/>
              </a:rPr>
              <a:t>100</a:t>
            </a: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8: </a:t>
            </a:r>
            <a:r>
              <a:rPr lang="en-US" sz="2800" b="1" kern="0" dirty="0">
                <a:solidFill>
                  <a:srgbClr val="FFFFFF"/>
                </a:solidFill>
                <a:effectLst>
                  <a:outerShdw blurRad="38100" dist="38100" dir="2700000" algn="tl">
                    <a:srgbClr val="000000"/>
                  </a:outerShdw>
                </a:effectLst>
                <a:latin typeface="Arial"/>
                <a:ea typeface="ＭＳ Ｐゴシック" charset="0"/>
                <a:cs typeface="Arial"/>
              </a:rPr>
              <a:t>20-12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الفريسيون يرفضون </a:t>
            </a:r>
            <a:r>
              <a:rPr lang="ar-LB" sz="3200" b="1" kern="0" dirty="0">
                <a:solidFill>
                  <a:srgbClr val="FFFFFF"/>
                </a:solidFill>
                <a:effectLst>
                  <a:glow rad="228600">
                    <a:srgbClr val="220011"/>
                  </a:glow>
                </a:effectLst>
                <a:latin typeface="Arial"/>
                <a:ea typeface="ＭＳ Ｐゴシック" charset="0"/>
                <a:cs typeface="Arial"/>
              </a:rPr>
              <a:t>شهادة </a:t>
            </a:r>
            <a:r>
              <a:rPr lang="ar-JO" sz="3200" b="1" kern="0" dirty="0">
                <a:solidFill>
                  <a:srgbClr val="FFFFFF"/>
                </a:solidFill>
                <a:effectLst>
                  <a:glow rad="228600">
                    <a:srgbClr val="220011"/>
                  </a:glow>
                </a:effectLst>
                <a:latin typeface="Arial"/>
                <a:ea typeface="ＭＳ Ｐゴシック" charset="0"/>
                <a:cs typeface="Arial"/>
              </a:rPr>
              <a:t>يسوع </a:t>
            </a:r>
            <a:r>
              <a:rPr lang="ar-LB" sz="3200" b="1" kern="0" dirty="0">
                <a:solidFill>
                  <a:srgbClr val="FFFFFF"/>
                </a:solidFill>
                <a:effectLst>
                  <a:glow rad="228600">
                    <a:srgbClr val="220011"/>
                  </a:glow>
                </a:effectLst>
                <a:latin typeface="Arial"/>
                <a:ea typeface="ＭＳ Ｐゴシック" charset="0"/>
                <a:cs typeface="Arial"/>
              </a:rPr>
              <a:t>عن نفسه </a:t>
            </a:r>
            <a:r>
              <a:rPr lang="ar-JO" sz="3200" b="1" kern="0" dirty="0">
                <a:solidFill>
                  <a:srgbClr val="FFFFFF"/>
                </a:solidFill>
                <a:effectLst>
                  <a:glow rad="228600">
                    <a:srgbClr val="220011"/>
                  </a:glow>
                </a:effectLst>
                <a:latin typeface="Arial"/>
                <a:ea typeface="ＭＳ Ｐゴシック" charset="0"/>
                <a:cs typeface="Arial"/>
              </a:rPr>
              <a:t>ب</a:t>
            </a:r>
            <a:r>
              <a:rPr lang="ar-LB" sz="3200" b="1" kern="0" dirty="0">
                <a:solidFill>
                  <a:srgbClr val="FFFFFF"/>
                </a:solidFill>
                <a:effectLst>
                  <a:glow rad="228600">
                    <a:srgbClr val="220011"/>
                  </a:glow>
                </a:effectLst>
                <a:latin typeface="Arial"/>
                <a:ea typeface="ＭＳ Ｐゴシック" charset="0"/>
                <a:cs typeface="Arial"/>
              </a:rPr>
              <a:t>أنه</a:t>
            </a:r>
            <a:r>
              <a:rPr lang="ar-JO" sz="3200" b="1" kern="0" dirty="0">
                <a:solidFill>
                  <a:srgbClr val="FFFFFF"/>
                </a:solidFill>
                <a:effectLst>
                  <a:glow rad="228600">
                    <a:srgbClr val="220011"/>
                  </a:glow>
                </a:effectLst>
                <a:latin typeface="Arial"/>
                <a:ea typeface="ＭＳ Ｐゴシック" charset="0"/>
                <a:cs typeface="Arial"/>
              </a:rPr>
              <a:t> نور العالم</a:t>
            </a:r>
            <a:r>
              <a:rPr lang="ar-LB" sz="3200" b="1" kern="0" dirty="0">
                <a:solidFill>
                  <a:srgbClr val="FFFFFF"/>
                </a:solidFill>
                <a:effectLst>
                  <a:glow rad="228600">
                    <a:srgbClr val="220011"/>
                  </a:glow>
                </a:effectLst>
                <a:latin typeface="Arial"/>
                <a:ea typeface="ＭＳ Ｐゴシック" charset="0"/>
                <a:cs typeface="Arial"/>
              </a:rPr>
              <a:t>،</a:t>
            </a: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a:ea typeface="ＭＳ Ｐゴシック" charset="0"/>
                <a:cs typeface="Arial"/>
              </a:rPr>
              <a:t>لذلك </a:t>
            </a:r>
            <a:r>
              <a:rPr lang="ar-JO" sz="3200" b="1" kern="0" dirty="0">
                <a:solidFill>
                  <a:srgbClr val="FFFFFF"/>
                </a:solidFill>
                <a:effectLst>
                  <a:glow rad="228600">
                    <a:srgbClr val="220011"/>
                  </a:glow>
                </a:effectLst>
                <a:latin typeface="Arial"/>
                <a:ea typeface="ＭＳ Ｐゴシック" charset="0"/>
                <a:cs typeface="Arial"/>
              </a:rPr>
              <a:t>ق</a:t>
            </a:r>
            <a:r>
              <a:rPr lang="ar-LB" sz="3200" b="1" kern="0" dirty="0">
                <a:solidFill>
                  <a:srgbClr val="FFFFFF"/>
                </a:solidFill>
                <a:effectLst>
                  <a:glow rad="228600">
                    <a:srgbClr val="220011"/>
                  </a:glow>
                </a:effectLst>
                <a:latin typeface="Arial"/>
                <a:ea typeface="ＭＳ Ｐゴシック" charset="0"/>
                <a:cs typeface="Arial"/>
              </a:rPr>
              <a:t>ا</a:t>
            </a:r>
            <a:r>
              <a:rPr lang="ar-JO" sz="3200" b="1" kern="0" dirty="0">
                <a:solidFill>
                  <a:srgbClr val="FFFFFF"/>
                </a:solidFill>
                <a:effectLst>
                  <a:glow rad="228600">
                    <a:srgbClr val="220011"/>
                  </a:glow>
                </a:effectLst>
                <a:latin typeface="Arial"/>
                <a:ea typeface="ＭＳ Ｐゴシック" charset="0"/>
                <a:cs typeface="Arial"/>
              </a:rPr>
              <a:t>ل إن المظال والآب يشهدان 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2" cstate="print">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ar-JO" sz="6000" dirty="0">
                <a:solidFill>
                  <a:schemeClr val="tx1"/>
                </a:solidFill>
                <a:latin typeface="Arial" panose="020B0604020202020204" pitchFamily="34" charset="0"/>
                <a:cs typeface="Arial" panose="020B0604020202020204" pitchFamily="34" charset="0"/>
              </a:rPr>
              <a:t>نور</a:t>
            </a:r>
            <a:r>
              <a:rPr lang="ar-JO" sz="6000" dirty="0">
                <a:solidFill>
                  <a:srgbClr val="FFCC99"/>
                </a:solidFill>
                <a:latin typeface="Arial" panose="020B0604020202020204" pitchFamily="34" charset="0"/>
                <a:cs typeface="Arial" panose="020B0604020202020204" pitchFamily="34" charset="0"/>
              </a:rPr>
              <a:t> العالم</a:t>
            </a:r>
            <a:endParaRPr lang="en-US" sz="6000" dirty="0">
              <a:solidFill>
                <a:srgbClr val="FFCC99"/>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8: 12-59</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ar-JO"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هل يستطيع الناس أن يميزوا</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rPr>
              <a:t>و النور؟</a:t>
            </a:r>
            <a:endParaRPr kumimoji="0" lang="en-US"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الظلمة</a:t>
            </a:r>
            <a:endParaRPr kumimoji="0" lang="en-US"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rPr>
              <a:t>بين</a:t>
            </a:r>
            <a:endParaRPr kumimoji="0" lang="en-US"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إدوين بول</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28 أيلول 2010</a:t>
            </a:r>
            <a:endParaRPr kumimoji="0" lang="en-US"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cstate="print">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quot;Total Solar Eclipse, Seahorse Prominence&quot; © Gerald Lodriguss / Photo Researchers">
            <a:hlinkClick r:id="rId3"/>
            <a:extLst>
              <a:ext uri="{FF2B5EF4-FFF2-40B4-BE49-F238E27FC236}">
                <a16:creationId xmlns:a16="http://schemas.microsoft.com/office/drawing/2014/main" id="{A466B079-896E-467A-B727-C2A8FA7FB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BA31C471-DEBC-45BD-9EAF-0654737800C1}"/>
              </a:ext>
            </a:extLst>
          </p:cNvPr>
          <p:cNvSpPr>
            <a:spLocks noGrp="1" noChangeArrowheads="1"/>
          </p:cNvSpPr>
          <p:nvPr>
            <p:ph type="title"/>
          </p:nvPr>
        </p:nvSpPr>
        <p:spPr/>
        <p:txBody>
          <a:bodyPr/>
          <a:lstStyle/>
          <a:p>
            <a:pPr rtl="1" eaLnBrk="1" hangingPunct="1"/>
            <a:r>
              <a:rPr lang="ar-JO" altLang="en-US" sz="3600" u="sng" dirty="0">
                <a:effectLst/>
                <a:latin typeface="Arial" panose="020B0604020202020204" pitchFamily="34" charset="0"/>
                <a:cs typeface="Arial" panose="020B0604020202020204" pitchFamily="34" charset="0"/>
              </a:rPr>
              <a:t>يسوع (الكلمة) </a:t>
            </a:r>
            <a:r>
              <a:rPr lang="ar-JO" altLang="en-US" sz="3600" u="sng" dirty="0">
                <a:solidFill>
                  <a:srgbClr val="FFFF00"/>
                </a:solidFill>
                <a:effectLst/>
                <a:latin typeface="Arial" panose="020B0604020202020204" pitchFamily="34" charset="0"/>
                <a:cs typeface="Arial" panose="020B0604020202020204" pitchFamily="34" charset="0"/>
              </a:rPr>
              <a:t>كان الله </a:t>
            </a:r>
            <a:r>
              <a:rPr lang="ar-JO" altLang="en-US" sz="3600" u="sng" dirty="0">
                <a:effectLst/>
                <a:latin typeface="Arial" panose="020B0604020202020204" pitchFamily="34" charset="0"/>
                <a:cs typeface="Arial" panose="020B0604020202020204" pitchFamily="34" charset="0"/>
              </a:rPr>
              <a:t>(1: 1ت)</a:t>
            </a:r>
            <a:endParaRPr lang="en-US" altLang="en-US" sz="3600" dirty="0">
              <a:effectLst/>
              <a:latin typeface="Arial" panose="020B0604020202020204" pitchFamily="34" charset="0"/>
              <a:cs typeface="Arial" panose="020B0604020202020204" pitchFamily="34" charset="0"/>
            </a:endParaRPr>
          </a:p>
        </p:txBody>
      </p:sp>
      <p:sp>
        <p:nvSpPr>
          <p:cNvPr id="558084" name="Rectangle 4">
            <a:extLst>
              <a:ext uri="{FF2B5EF4-FFF2-40B4-BE49-F238E27FC236}">
                <a16:creationId xmlns:a16="http://schemas.microsoft.com/office/drawing/2014/main" id="{C08DC959-0FD7-48A9-8916-470BC640BD04}"/>
              </a:ext>
            </a:extLst>
          </p:cNvPr>
          <p:cNvSpPr>
            <a:spLocks noGrp="1" noChangeArrowheads="1"/>
          </p:cNvSpPr>
          <p:nvPr>
            <p:ph type="body" idx="1"/>
          </p:nvPr>
        </p:nvSpPr>
        <p:spPr>
          <a:xfrm>
            <a:off x="990600" y="2057400"/>
            <a:ext cx="7467600" cy="4191000"/>
          </a:xfrm>
        </p:spPr>
        <p:txBody>
          <a:bodyPr/>
          <a:lstStyle/>
          <a:p>
            <a:pPr marL="0" indent="0" algn="ctr" rtl="1" eaLnBrk="1" hangingPunct="1">
              <a:buFontTx/>
              <a:buNone/>
            </a:pPr>
            <a:r>
              <a:rPr lang="ar-JO" altLang="en-US" sz="3600" dirty="0">
                <a:effectLst/>
                <a:latin typeface="Arial" panose="020B0604020202020204" pitchFamily="34" charset="0"/>
                <a:cs typeface="Arial" panose="020B0604020202020204" pitchFamily="34" charset="0"/>
              </a:rPr>
              <a:t>فِي الْبَدْءِ كَانَ الْكَلِمَةُ، وَالْكَلِمَةُ كَانَ عِنْدَ اللهِ، </a:t>
            </a:r>
            <a:endParaRPr lang="en-US" altLang="en-US" sz="3600" dirty="0">
              <a:effectLst/>
              <a:latin typeface="Arial" panose="020B0604020202020204" pitchFamily="34" charset="0"/>
              <a:cs typeface="Arial" panose="020B0604020202020204" pitchFamily="34" charset="0"/>
            </a:endParaRPr>
          </a:p>
          <a:p>
            <a:pPr marL="0" indent="0" algn="ctr" rtl="1" eaLnBrk="1" hangingPunct="1">
              <a:buFontTx/>
              <a:buNone/>
            </a:pPr>
            <a:r>
              <a:rPr lang="ar-JO" altLang="en-US" sz="3600" dirty="0">
                <a:solidFill>
                  <a:srgbClr val="FFFF00"/>
                </a:solidFill>
                <a:effectLst/>
                <a:latin typeface="Arial" panose="020B0604020202020204" pitchFamily="34" charset="0"/>
                <a:cs typeface="Arial" panose="020B0604020202020204" pitchFamily="34" charset="0"/>
              </a:rPr>
              <a:t>وَكَانَ الْكَلِمَةُ اللهَ</a:t>
            </a:r>
            <a:endParaRPr lang="en-US" altLang="en-US" sz="3600" dirty="0">
              <a:solidFill>
                <a:srgbClr val="FFFF00"/>
              </a:solidFill>
              <a:effectLst/>
              <a:latin typeface="Arial" panose="020B0604020202020204" pitchFamily="34" charset="0"/>
              <a:cs typeface="Arial" panose="020B0604020202020204" pitchFamily="34" charset="0"/>
            </a:endParaRPr>
          </a:p>
          <a:p>
            <a:pPr marL="0" indent="0" algn="ctr" rtl="1" eaLnBrk="1" hangingPunct="1">
              <a:buFontTx/>
              <a:buNone/>
            </a:pPr>
            <a:r>
              <a:rPr lang="ar-SA" altLang="en-US" sz="3600" dirty="0">
                <a:effectLst/>
                <a:latin typeface="Arial" panose="020B0604020202020204" pitchFamily="34" charset="0"/>
                <a:cs typeface="Arial" panose="020B0604020202020204" pitchFamily="34" charset="0"/>
              </a:rPr>
              <a:t>(</a:t>
            </a:r>
            <a:r>
              <a:rPr lang="ar-JO" altLang="en-US" sz="3600" dirty="0">
                <a:effectLst/>
                <a:latin typeface="Arial" panose="020B0604020202020204" pitchFamily="34" charset="0"/>
                <a:cs typeface="Arial" panose="020B0604020202020204" pitchFamily="34" charset="0"/>
              </a:rPr>
              <a:t>يوحنا 1: 1</a:t>
            </a:r>
            <a:r>
              <a:rPr lang="ar-SA" altLang="en-US" sz="3600" dirty="0">
                <a:effectLst/>
                <a:latin typeface="Arial" panose="020B0604020202020204" pitchFamily="34" charset="0"/>
                <a:cs typeface="Arial" panose="020B0604020202020204" pitchFamily="34" charset="0"/>
              </a:rPr>
              <a:t>)</a:t>
            </a:r>
            <a:endParaRPr lang="en-US" altLang="en-US"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36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2" end="2"/>
                                            </p:txEl>
                                          </p:spTgt>
                                        </p:tgtEl>
                                        <p:attrNameLst>
                                          <p:attrName>style.visibility</p:attrName>
                                        </p:attrNameLst>
                                      </p:cBhvr>
                                      <p:to>
                                        <p:strVal val="visible"/>
                                      </p:to>
                                    </p:set>
                                    <p:animEffect transition="in" filter="fade">
                                      <p:cBhvr>
                                        <p:cTn id="11" dur="500"/>
                                        <p:tgtEl>
                                          <p:spTgt spid="5580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5748052" y="1373436"/>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أَنْقَذَنَا مِنْ سُلْطَانِ الظُّلْمَةِ</a:t>
            </a:r>
            <a:r>
              <a:rPr lang="ar-LB" altLang="en-US" sz="2800" b="1" dirty="0">
                <a:solidFill>
                  <a:srgbClr val="FFFFFF"/>
                </a:solidFill>
                <a:latin typeface="Arial" panose="020B0604020202020204" pitchFamily="34" charset="0"/>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957550" y="1373436"/>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وَنَقَلَنَا إِلَى مَلَكُوتِ ابْنِ مَحَبَّتِهِ،</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499472"/>
            <a:ext cx="3041573" cy="144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baseline="30000" dirty="0">
                <a:solidFill>
                  <a:srgbClr val="FFFFFF"/>
                </a:solidFill>
                <a:latin typeface="Arial" panose="020B0604020202020204" pitchFamily="34" charset="0"/>
                <a:cs typeface="Arial" panose="020B0604020202020204" pitchFamily="34" charset="0"/>
              </a:rPr>
              <a:t>الَّذِي لَنَا فِيهِ الْفِدَاءُ، بِدَمِهِ غُفْرَانُ الْخَطَايَا.</a:t>
            </a:r>
            <a:r>
              <a:rPr lang="en-US" altLang="en-US" sz="3600" b="1" baseline="30000" dirty="0">
                <a:solidFill>
                  <a:srgbClr val="FFFFFF"/>
                </a:solidFill>
                <a:latin typeface="Arial" panose="020B0604020202020204" pitchFamily="34"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كو</a:t>
            </a:r>
            <a:r>
              <a:rPr kumimoji="0" lang="ar-JO" altLang="en-US" sz="28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1: 13-14</a:t>
            </a: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815248"/>
          </a:xfrm>
          <a:solidFill>
            <a:srgbClr val="000000"/>
          </a:solidFill>
        </p:spPr>
        <p:txBody>
          <a:bodyPr/>
          <a:lstStyle/>
          <a:p>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كيف يجب أن نتوقع </a:t>
            </a:r>
            <a:r>
              <a:rPr lang="ar-JO" altLang="en-US" sz="32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تجاوب</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الناس مع ادعاء المسيح أنه الله الأبدي؟</a:t>
            </a:r>
            <a:endPar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من يكون هذا؟</a:t>
            </a:r>
            <a:endParaRPr lang="en-US" sz="6600" dirty="0">
              <a:latin typeface="Arial" panose="020B0604020202020204" pitchFamily="34" charset="0"/>
              <a:ea typeface="+mj-ea"/>
              <a:cs typeface="Arial" panose="020B0604020202020204" pitchFamily="34" charset="0"/>
            </a:endParaRP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6145213"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255587"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5638800" y="475488"/>
            <a:ext cx="3505200" cy="38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837282"/>
          </a:xfrm>
          <a:solidFill>
            <a:srgbClr val="000000"/>
          </a:solidFill>
        </p:spPr>
        <p:txBody>
          <a:bodyPr/>
          <a:lstStyle/>
          <a:p>
            <a:pPr rtl="1"/>
            <a:r>
              <a:rPr lang="ar-JO" altLang="en-US" sz="3200" dirty="0">
                <a:solidFill>
                  <a:srgbClr val="FFFFFF"/>
                </a:solidFill>
                <a:ea typeface="ＭＳ Ｐゴシック" panose="020B0600070205080204" pitchFamily="34" charset="-128"/>
              </a:rPr>
              <a:t>كيف يجب أن نتوقع </a:t>
            </a:r>
            <a:r>
              <a:rPr lang="ar-JO" altLang="en-US" sz="3200" dirty="0">
                <a:solidFill>
                  <a:srgbClr val="FFFF00"/>
                </a:solidFill>
                <a:ea typeface="ＭＳ Ｐゴシック" panose="020B0600070205080204" pitchFamily="34" charset="-128"/>
              </a:rPr>
              <a:t>تجاوب</a:t>
            </a:r>
            <a:r>
              <a:rPr lang="ar-JO" altLang="en-US" sz="3200" dirty="0">
                <a:solidFill>
                  <a:srgbClr val="FFFFFF"/>
                </a:solidFill>
                <a:ea typeface="ＭＳ Ｐゴシック" panose="020B0600070205080204" pitchFamily="34" charset="-128"/>
              </a:rPr>
              <a:t> الناس مع ادعاء المسيح أنه الله الأبدي؟</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1" eaLnBrk="0" fontAlgn="base" latinLnBrk="0" hangingPunct="0">
              <a:lnSpc>
                <a:spcPct val="7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استجابات</a:t>
            </a:r>
            <a:endPar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endParaRP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rtl="1" eaLnBrk="1" hangingPunct="1"/>
            <a:r>
              <a:rPr lang="ar-JO"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أنا هو نور العالم</a:t>
            </a:r>
            <a:endParaRPr lang="en-US"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charset="2"/>
              <a:buNone/>
              <a:tabLst/>
              <a:defRPr/>
            </a:pPr>
            <a:r>
              <a:rPr kumimoji="0" lang="ar-JO"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يوحنا 8: 12</a:t>
            </a:r>
            <a:endParaRPr kumimoji="0" lang="en-US"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rtl="1" eaLnBrk="1" hangingPunct="1"/>
            <a:r>
              <a:rPr lang="ar-LB" sz="4000" dirty="0">
                <a:latin typeface="Arial" panose="020B0604020202020204" pitchFamily="34" charset="0"/>
                <a:cs typeface="Arial" panose="020B0604020202020204" pitchFamily="34" charset="0"/>
              </a:rPr>
              <a:t>هذا </a:t>
            </a:r>
            <a:r>
              <a:rPr lang="ar-JO" sz="4000" dirty="0">
                <a:latin typeface="Arial" panose="020B0604020202020204" pitchFamily="34" charset="0"/>
                <a:cs typeface="Arial" panose="020B0604020202020204" pitchFamily="34" charset="0"/>
              </a:rPr>
              <a:t>الادعاء حصري</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 </a:t>
            </a:r>
            <a:r>
              <a:rPr lang="ar-LB" sz="4000" dirty="0">
                <a:latin typeface="Arial" panose="020B0604020202020204" pitchFamily="34" charset="0"/>
                <a:cs typeface="Arial" panose="020B0604020202020204" pitchFamily="34" charset="0"/>
              </a:rPr>
              <a:t>لا يمكن أن يفعله أحد إلّا الله وحده.</a:t>
            </a:r>
            <a:r>
              <a:rPr lang="ar-JO" sz="4000" dirty="0">
                <a:latin typeface="Arial" panose="020B0604020202020204" pitchFamily="34" charset="0"/>
                <a:cs typeface="Arial" panose="020B0604020202020204" pitchFamily="34" charset="0"/>
              </a:rPr>
              <a:t> لاحظ</a:t>
            </a:r>
            <a:r>
              <a:rPr lang="ar-LB" sz="4000" dirty="0" err="1">
                <a:latin typeface="Arial" panose="020B0604020202020204" pitchFamily="34" charset="0"/>
                <a:cs typeface="Arial" panose="020B0604020202020204" pitchFamily="34" charset="0"/>
              </a:rPr>
              <a:t>وا</a:t>
            </a:r>
            <a:r>
              <a:rPr lang="ar-JO" sz="4000" dirty="0">
                <a:latin typeface="Arial" panose="020B0604020202020204" pitchFamily="34" charset="0"/>
                <a:cs typeface="Arial" panose="020B0604020202020204" pitchFamily="34" charset="0"/>
              </a:rPr>
              <a:t> أن يسوع ادع</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ى أنه نور العال</a:t>
            </a:r>
            <a:r>
              <a:rPr lang="ar-LB" sz="4000" dirty="0">
                <a:latin typeface="Arial" panose="020B0604020202020204" pitchFamily="34" charset="0"/>
                <a:cs typeface="Arial" panose="020B0604020202020204" pitchFamily="34" charset="0"/>
              </a:rPr>
              <a:t>م </a:t>
            </a:r>
            <a:r>
              <a:rPr lang="ar-JO" sz="4000" dirty="0">
                <a:latin typeface="Arial" panose="020B0604020202020204" pitchFamily="34" charset="0"/>
                <a:cs typeface="Arial" panose="020B0604020202020204" pitchFamily="34" charset="0"/>
              </a:rPr>
              <a:t>وليس نورًا. </a:t>
            </a:r>
            <a:r>
              <a:rPr lang="ar-LB" sz="4000" dirty="0">
                <a:latin typeface="Arial" panose="020B0604020202020204" pitchFamily="34" charset="0"/>
                <a:cs typeface="Arial" panose="020B0604020202020204" pitchFamily="34" charset="0"/>
              </a:rPr>
              <a:t>و</a:t>
            </a:r>
            <a:r>
              <a:rPr lang="ar-JO" sz="4000" dirty="0">
                <a:latin typeface="Arial" panose="020B0604020202020204" pitchFamily="34" charset="0"/>
                <a:cs typeface="Arial" panose="020B0604020202020204" pitchFamily="34" charset="0"/>
              </a:rPr>
              <a:t>على الرغم من أن ال</a:t>
            </a:r>
            <a:r>
              <a:rPr lang="ar-LB" sz="4000" dirty="0">
                <a:latin typeface="Arial" panose="020B0604020202020204" pitchFamily="34" charset="0"/>
                <a:cs typeface="Arial" panose="020B0604020202020204" pitchFamily="34" charset="0"/>
              </a:rPr>
              <a:t>ادعاء هو</a:t>
            </a:r>
            <a:r>
              <a:rPr lang="ar-JO" sz="4000" dirty="0">
                <a:latin typeface="Arial" panose="020B0604020202020204" pitchFamily="34" charset="0"/>
                <a:cs typeface="Arial" panose="020B0604020202020204" pitchFamily="34" charset="0"/>
              </a:rPr>
              <a:t> حصري</a:t>
            </a:r>
            <a:r>
              <a:rPr lang="ar-LB" sz="4000" dirty="0">
                <a:latin typeface="Arial" panose="020B0604020202020204" pitchFamily="34" charset="0"/>
                <a:cs typeface="Arial" panose="020B0604020202020204" pitchFamily="34" charset="0"/>
              </a:rPr>
              <a:t> </a:t>
            </a:r>
            <a:r>
              <a:rPr lang="ar-JO" sz="4000" dirty="0">
                <a:latin typeface="Arial" panose="020B0604020202020204" pitchFamily="34" charset="0"/>
                <a:cs typeface="Arial" panose="020B0604020202020204" pitchFamily="34" charset="0"/>
              </a:rPr>
              <a:t>إلا</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 أن</a:t>
            </a:r>
            <a:r>
              <a:rPr lang="ar-LB" sz="4000" dirty="0">
                <a:latin typeface="Arial" panose="020B0604020202020204" pitchFamily="34" charset="0"/>
                <a:cs typeface="Arial" panose="020B0604020202020204" pitchFamily="34" charset="0"/>
              </a:rPr>
              <a:t>ه</a:t>
            </a:r>
            <a:r>
              <a:rPr lang="ar-JO" sz="4000" dirty="0">
                <a:latin typeface="Arial" panose="020B0604020202020204" pitchFamily="34" charset="0"/>
                <a:cs typeface="Arial" panose="020B0604020202020204" pitchFamily="34" charset="0"/>
              </a:rPr>
              <a:t> شامل - أي </a:t>
            </a:r>
            <a:r>
              <a:rPr lang="ar-LB" sz="4000" dirty="0">
                <a:latin typeface="Arial" panose="020B0604020202020204" pitchFamily="34" charset="0"/>
                <a:cs typeface="Arial" panose="020B0604020202020204" pitchFamily="34" charset="0"/>
              </a:rPr>
              <a:t>أن</a:t>
            </a:r>
            <a:r>
              <a:rPr lang="ar-JO" sz="4000" dirty="0">
                <a:latin typeface="Arial" panose="020B0604020202020204" pitchFamily="34" charset="0"/>
                <a:cs typeface="Arial" panose="020B0604020202020204" pitchFamily="34" charset="0"/>
              </a:rPr>
              <a:t> </a:t>
            </a:r>
            <a:r>
              <a:rPr lang="ar-LB" sz="4000" dirty="0">
                <a:latin typeface="Arial" panose="020B0604020202020204" pitchFamily="34" charset="0"/>
                <a:cs typeface="Arial" panose="020B0604020202020204" pitchFamily="34" charset="0"/>
              </a:rPr>
              <a:t>ا</a:t>
            </a:r>
            <a:r>
              <a:rPr lang="ar-JO" sz="4000" dirty="0">
                <a:latin typeface="Arial" panose="020B0604020202020204" pitchFamily="34" charset="0"/>
                <a:cs typeface="Arial" panose="020B0604020202020204" pitchFamily="34" charset="0"/>
              </a:rPr>
              <a:t>لجميع </a:t>
            </a:r>
            <a:r>
              <a:rPr lang="ar-LB" sz="4000" dirty="0">
                <a:latin typeface="Arial" panose="020B0604020202020204" pitchFamily="34" charset="0"/>
                <a:cs typeface="Arial" panose="020B0604020202020204" pitchFamily="34" charset="0"/>
              </a:rPr>
              <a:t>يمكنهم </a:t>
            </a:r>
            <a:r>
              <a:rPr lang="ar-JO" sz="4000" dirty="0">
                <a:latin typeface="Arial" panose="020B0604020202020204" pitchFamily="34" charset="0"/>
                <a:cs typeface="Arial" panose="020B0604020202020204" pitchFamily="34" charset="0"/>
              </a:rPr>
              <a:t>الاستجابة له</a:t>
            </a:r>
            <a:r>
              <a:rPr lang="ar-SA"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a:t>
            </a:r>
            <a:endParaRPr lang="en-US" altLang="en-US" sz="4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تشارلز سويندول، اتب</a:t>
            </a:r>
            <a:r>
              <a:rPr lang="ar-LB"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a:t>
            </a: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اع المسيح</a:t>
            </a:r>
            <a:r>
              <a:rPr lang="ar-LB"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a:t>
            </a: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 رجل الله، 33</a:t>
            </a:r>
            <a:r>
              <a:rPr kumimoji="0" lang="en-US" altLang="en-US" sz="32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cstate="print">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a:xfrm>
            <a:off x="0" y="609600"/>
            <a:ext cx="9144000" cy="1143000"/>
          </a:xfrm>
        </p:spPr>
        <p:txBody>
          <a:bodyPr/>
          <a:lstStyle/>
          <a:p>
            <a:pPr rtl="1"/>
            <a:r>
              <a:rPr lang="ar-JO"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شاهد</a:t>
            </a:r>
            <a:r>
              <a:rPr lang="ar-LB"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a:t>
            </a:r>
            <a:r>
              <a:rPr lang="ar-JO"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ين (تث 17: 6)</a:t>
            </a:r>
            <a:endParaRPr lang="en-US"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على فم شاهد</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ين </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أ</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و ثلاثة شهود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 الذي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لا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 على فم شاهد واحد</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cstate="print">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ar-JO" sz="4400" dirty="0">
                <a:effectLst/>
                <a:latin typeface="Arial" charset="0"/>
              </a:rPr>
              <a:t>يسوع هو          نور الحياة      (12-20)</a:t>
            </a:r>
            <a:endParaRPr lang="en-US" sz="4400" dirty="0">
              <a:effectLst/>
              <a:latin typeface="Arial" charset="0"/>
            </a:endParaRP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2807576"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النور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CC99"/>
                </a:solidFill>
                <a:effectLst>
                  <a:outerShdw blurRad="38100" dist="38100" dir="2700000" algn="tl">
                    <a:srgbClr val="FFFFFF"/>
                  </a:outerShdw>
                </a:effectLst>
                <a:uLnTx/>
                <a:uFillTx/>
                <a:latin typeface="Arial" panose="020B0604020202020204" pitchFamily="34" charset="0"/>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الحياة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endParaRPr kumimoji="0" lang="en-US" altLang="en-US" sz="4400" b="1" i="0" u="none" strike="noStrike" kern="1200" cap="none" spc="0" normalizeH="0" baseline="0" noProof="0" dirty="0">
              <a:ln>
                <a:noFill/>
              </a:ln>
              <a:solidFill>
                <a:srgbClr val="FF9933"/>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الظلمة</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الموت</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724"/>
            <a:chOff x="692445" y="435259"/>
            <a:chExt cx="7537155" cy="5649084"/>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2954883" y="4514861"/>
              <a:ext cx="2851951" cy="156948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العداوة</a:t>
              </a:r>
              <a:endPar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endParaRP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pPr rtl="1"/>
            <a:r>
              <a:rPr lang="ar-JO"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أوبرا وينفري</a:t>
            </a:r>
            <a:endParaRPr lang="en-US"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fontAlgn="base">
              <a:spcBef>
                <a:spcPct val="20000"/>
              </a:spcBef>
              <a:spcAft>
                <a:spcPct val="0"/>
              </a:spcAft>
              <a:buClr>
                <a:srgbClr val="800000"/>
              </a:buClr>
              <a:buSzPct val="60000"/>
              <a:defRPr/>
            </a:pPr>
            <a:r>
              <a:rPr lang="ar-JO" sz="4000" dirty="0">
                <a:latin typeface="Arial" panose="020B0604020202020204" pitchFamily="34" charset="0"/>
                <a:cs typeface="Arial" panose="020B0604020202020204" pitchFamily="34" charset="0"/>
              </a:rPr>
              <a:t>هل </a:t>
            </a:r>
            <a:r>
              <a:rPr lang="ar-LB" sz="4000" dirty="0">
                <a:latin typeface="Arial" panose="020B0604020202020204" pitchFamily="34" charset="0"/>
                <a:cs typeface="Arial" panose="020B0604020202020204" pitchFamily="34" charset="0"/>
              </a:rPr>
              <a:t>الله </a:t>
            </a:r>
            <a:r>
              <a:rPr lang="ar-JO" sz="4000" dirty="0">
                <a:latin typeface="Arial" panose="020B0604020202020204" pitchFamily="34" charset="0"/>
                <a:cs typeface="Arial" panose="020B0604020202020204" pitchFamily="34" charset="0"/>
              </a:rPr>
              <a:t>يهتم بقلبك ... أم يهتم </a:t>
            </a:r>
            <a:r>
              <a:rPr lang="ar-LB" sz="4000" dirty="0">
                <a:latin typeface="Arial" panose="020B0604020202020204" pitchFamily="34" charset="0"/>
                <a:cs typeface="Arial" panose="020B0604020202020204" pitchFamily="34" charset="0"/>
              </a:rPr>
              <a:t>ب</a:t>
            </a:r>
            <a:r>
              <a:rPr lang="ar-JO" sz="4000" dirty="0">
                <a:latin typeface="Arial" panose="020B0604020202020204" pitchFamily="34" charset="0"/>
                <a:cs typeface="Arial" panose="020B0604020202020204" pitchFamily="34" charset="0"/>
              </a:rPr>
              <a:t>أن تسمي ابنه يسوع؟</a:t>
            </a:r>
            <a:endParaRPr kumimoji="0" lang="en-US" alt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685800" indent="-685800" rtl="1"/>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399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صراع حول شخصه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8: 21-59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يدعي يسوع أنه 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وإله، ويحاول قادة اليهود قتله بالرجم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بتهمة التجديف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لكن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دون جدوى</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cstate="print">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0" y="1512983"/>
            <a:ext cx="9144000" cy="1143000"/>
          </a:xfrm>
        </p:spPr>
        <p:txBody>
          <a:bodyPr/>
          <a:lstStyle/>
          <a:p>
            <a:pPr rtl="1" eaLnBrk="1" hangingPunct="1">
              <a:defRPr/>
            </a:pPr>
            <a:r>
              <a:rPr lang="ar-JO" sz="4400" dirty="0">
                <a:latin typeface="Arial" panose="020B0604020202020204" pitchFamily="34" charset="0"/>
                <a:ea typeface="+mj-ea"/>
                <a:cs typeface="Arial" panose="020B0604020202020204" pitchFamily="34" charset="0"/>
              </a:rPr>
              <a:t>م</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اذا ت</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ع</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ت</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ق</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د ع</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ن ي</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س</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وع؟</a:t>
            </a:r>
            <a:endParaRPr lang="en-US" sz="4400" dirty="0">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0BAFFA16-96B3-F844-0BEE-E172CC5226B1}"/>
              </a:ext>
            </a:extLst>
          </p:cNvPr>
          <p:cNvSpPr/>
          <p:nvPr/>
        </p:nvSpPr>
        <p:spPr>
          <a:xfrm>
            <a:off x="1876098" y="6117021"/>
            <a:ext cx="5849006" cy="7409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ar-SA" sz="5400" dirty="0">
                <a:solidFill>
                  <a:schemeClr val="tx1"/>
                </a:solidFill>
              </a:rPr>
              <a:t>يسوع ليس سعيدا </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كثيرون أن الآب أرسل يسوع </a:t>
            </a:r>
            <a:br>
              <a:rPr lang="ar-LB"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b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من السماء (21-30)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rtl="1" eaLnBrk="1" hangingPunct="1">
              <a:defRPr/>
            </a:pPr>
            <a:r>
              <a:rPr lang="ar-JO"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 أنت؟</a:t>
            </a:r>
            <a:endParaRPr lang="en-US"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25</a:t>
            </a:r>
            <a:endParaRPr kumimoji="0" lang="en-US"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152400" y="0"/>
            <a:ext cx="9296400" cy="838200"/>
          </a:xfrm>
        </p:spPr>
        <p:txBody>
          <a:bodyPr/>
          <a:lstStyle/>
          <a:p>
            <a:pPr eaLnBrk="1" hangingPunct="1"/>
            <a:r>
              <a:rPr lang="ar-JO"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هويتي؟ أنا الله (25-30)</a:t>
            </a:r>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972908" y="1911350"/>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فوق</a:t>
            </a:r>
            <a:r>
              <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800" b="1" i="0" u="none" strike="noStrike" kern="1200" cap="none" spc="0" normalizeH="0" baseline="0" noProof="0" dirty="0">
                <a:ln>
                  <a:noFill/>
                </a:ln>
                <a:solidFill>
                  <a:srgbClr val="FFCC99"/>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حياة أبدية</a:t>
            </a:r>
            <a:r>
              <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endParaRPr kumimoji="0" lang="en-US" altLang="en-US" sz="4800" b="1" i="0" u="none" strike="noStrike" kern="1200" cap="none" spc="0" normalizeH="0" baseline="0" noProof="0" dirty="0">
              <a:ln>
                <a:noFill/>
              </a:ln>
              <a:solidFill>
                <a:srgbClr val="FF9933"/>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5183188" y="1911350"/>
            <a:ext cx="3960812" cy="4032250"/>
          </a:xfrm>
          <a:prstGeom prst="rect">
            <a:avLst/>
          </a:prstGeom>
          <a:noFill/>
          <a:ln>
            <a:noFill/>
          </a:ln>
          <a:effectLst>
            <a:glow rad="127000">
              <a:schemeClr val="tx1"/>
            </a:glow>
            <a:outerShdw blurRad="50800" dist="38100" dir="2700000" rotWithShape="0">
              <a:srgbClr val="FFFFFF">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أسفل</a:t>
            </a:r>
            <a:r>
              <a:rPr kumimoji="0" lang="en-US"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موت بالخطايا</a:t>
            </a:r>
            <a:r>
              <a:rPr kumimoji="0" lang="en-US"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فَقَالَ لَهُمْ: «أَنْتُمْ مِنْ أَسْفَلُ، أَمَّا أَنَا فَمِنْ فَوْقُ. أَنْتُمْ مِنْ هذَا الْعَالَمِ، أَمَّا أَنَا فَلَسْتُ مِنْ هذَا الْعَالَمِ. فَقُلْتُ لَكُمْ: إِنَّكُمْ تَمُوتُونَ فِي خَطَايَاكُمْ، لأَنَّكُمْ إِنْ لَمْ تُؤْمِنُوا أَنِّي أَنَا هُوَ تَمُوتُونَ فِي خَطَايَاكُمْ». (يوحنا 8: 23-24)</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0" y="0"/>
            <a:ext cx="9144000" cy="1752600"/>
          </a:xfrm>
        </p:spPr>
        <p:txBody>
          <a:bodyPr/>
          <a:lstStyle/>
          <a:p>
            <a:pPr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أناس كثيرون هناك وضعوا ثقتهم فيه (30)</a:t>
            </a:r>
            <a:r>
              <a:rPr lang="ar-SA"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685800" indent="-685800"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202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light cloud jesus world.JPG">
            <a:extLst>
              <a:ext uri="{FF2B5EF4-FFF2-40B4-BE49-F238E27FC236}">
                <a16:creationId xmlns:a16="http://schemas.microsoft.com/office/drawing/2014/main" id="{A51D0A30-010D-465C-BA2B-112B97CCBE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291BB2-2AB4-4C1F-B14C-6B8048DD9282}"/>
              </a:ext>
            </a:extLst>
          </p:cNvPr>
          <p:cNvSpPr>
            <a:spLocks noGrp="1"/>
          </p:cNvSpPr>
          <p:nvPr>
            <p:ph type="title"/>
          </p:nvPr>
        </p:nvSpPr>
        <p:spPr>
          <a:xfrm>
            <a:off x="0" y="1524000"/>
            <a:ext cx="8885208" cy="1752600"/>
          </a:xfrm>
        </p:spPr>
        <p:txBody>
          <a:bodyPr/>
          <a:lstStyle/>
          <a:p>
            <a:pPr marL="685800" indent="-685800"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الكثيرون أن الآب أرسل يسوع من السماء (21-30)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31227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596962"/>
          </a:xfrm>
        </p:spPr>
        <p:txBody>
          <a:bodyPr/>
          <a:lstStyle/>
          <a:p>
            <a:pPr marL="1069975" indent="-1069975"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3. كل شيء </a:t>
            </a:r>
            <a:r>
              <a:rPr lang="ar-JO" altLang="en-US" u="sng"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معلن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إما من الله أو الشيطان (31-59)</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9CB88E4C-1EA7-1D22-E1C9-BA5BB2B3D8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96962"/>
            <a:ext cx="8597900" cy="52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rtl="1">
              <a:lnSpc>
                <a:spcPct val="100000"/>
              </a:lnSpc>
            </a:pPr>
            <a:r>
              <a:rPr lang="ar-JO" altLang="en-US" sz="4000" dirty="0">
                <a:solidFill>
                  <a:srgbClr val="FFFFCC"/>
                </a:solidFill>
                <a:effectLst/>
                <a:latin typeface="Arial" panose="020B0604020202020204" pitchFamily="34" charset="0"/>
                <a:ea typeface="ＭＳ Ｐゴシック" panose="020B0600070205080204" pitchFamily="34" charset="-128"/>
              </a:rPr>
              <a:t>أ. المؤمنون بيسوع </a:t>
            </a:r>
            <a:r>
              <a:rPr lang="ar-LB" altLang="en-US" sz="4000" dirty="0">
                <a:solidFill>
                  <a:srgbClr val="FFFFCC"/>
                </a:solidFill>
                <a:effectLst/>
                <a:latin typeface="Arial" panose="020B0604020202020204" pitchFamily="34" charset="0"/>
                <a:ea typeface="ＭＳ Ｐゴシック" panose="020B0600070205080204" pitchFamily="34" charset="-128"/>
              </a:rPr>
              <a:t>حرروا</a:t>
            </a:r>
            <a:r>
              <a:rPr lang="ar-JO" altLang="en-US" sz="4000" dirty="0">
                <a:solidFill>
                  <a:srgbClr val="FFFFCC"/>
                </a:solidFill>
                <a:effectLst/>
                <a:latin typeface="Arial" panose="020B0604020202020204" pitchFamily="34" charset="0"/>
                <a:ea typeface="ＭＳ Ｐゴシック" panose="020B0600070205080204" pitchFamily="34" charset="-128"/>
              </a:rPr>
              <a:t> من العبودية ليصيروا </a:t>
            </a:r>
            <a:r>
              <a:rPr lang="ar-LB" altLang="en-US" sz="4000" dirty="0">
                <a:solidFill>
                  <a:srgbClr val="FFFFCC"/>
                </a:solidFill>
                <a:effectLst/>
                <a:latin typeface="Arial" panose="020B0604020202020204" pitchFamily="34" charset="0"/>
                <a:ea typeface="ＭＳ Ｐゴシック" panose="020B0600070205080204" pitchFamily="34" charset="-128"/>
              </a:rPr>
              <a:t>من </a:t>
            </a:r>
            <a:r>
              <a:rPr lang="ar-JO" altLang="en-US" sz="4000" dirty="0">
                <a:solidFill>
                  <a:srgbClr val="FFFFCC"/>
                </a:solidFill>
                <a:effectLst/>
                <a:latin typeface="Arial" panose="020B0604020202020204" pitchFamily="34" charset="0"/>
                <a:ea typeface="ＭＳ Ｐゴシック" panose="020B0600070205080204" pitchFamily="34" charset="-128"/>
              </a:rPr>
              <a:t>نسل إبراهيم الروحي (31-38)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ar-JO"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ابن </a:t>
            </a:r>
            <a:r>
              <a:rPr lang="ar-LB" altLang="en-US" sz="4400" b="1" dirty="0">
                <a:solidFill>
                  <a:srgbClr val="000000"/>
                </a:solidFill>
                <a:latin typeface="Arial" panose="020B0604020202020204" pitchFamily="34" charset="0"/>
              </a:rPr>
              <a:t>لله</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pPr rtl="1"/>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الإيمان</a:t>
            </a:r>
            <a:r>
              <a:rPr lang="ar-JO"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في إنجيل يوحنا</a:t>
            </a:r>
            <a:endParaRPr lang="en-US"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729648"/>
            <a:ext cx="8564880" cy="5128352"/>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وَبَيْنَمَا هُوَ يَتَكَلَّمُ بِهذَا آمَنَ بِهِ كَثِيرُونَ.  فَقَالَ يَسُوعُ لِلْيَهُودِ الَّذِينَ آمَنُوا بِهِ: «إِنَّكُمْ إِنْ ثَبَتُّمْ فِي كَلاَمِي فَبِالْحَقِيقَةِ تَكُونُونَ تَلاَمِيذِي، وَتَعْرِفُونَ الْحَقَّ، وَالْحَقُّ يُحَرِّرُكُمْ».</a:t>
            </a:r>
            <a:endParaRPr kumimoji="0" lang="ar-LB" alt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baseline="0" dirty="0">
                <a:solidFill>
                  <a:srgbClr val="FFFFFF"/>
                </a:solidFill>
                <a:latin typeface="Arial" panose="020B0604020202020204" pitchFamily="34" charset="0"/>
                <a:cs typeface="Arial" panose="020B0604020202020204" pitchFamily="34" charset="0"/>
              </a:rPr>
              <a:t>(يوحنا</a:t>
            </a:r>
            <a:r>
              <a:rPr lang="ar-JO" altLang="en-US" sz="4400" b="1" dirty="0">
                <a:solidFill>
                  <a:srgbClr val="FFFFFF"/>
                </a:solidFill>
                <a:latin typeface="Arial" panose="020B0604020202020204" pitchFamily="34" charset="0"/>
                <a:cs typeface="Arial" panose="020B0604020202020204" pitchFamily="34" charset="0"/>
              </a:rPr>
              <a:t> 8: 30-32)</a:t>
            </a:r>
            <a:endParaRPr kumimoji="0" lang="en-US" alt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890016" y="6169025"/>
            <a:ext cx="7772400" cy="688975"/>
          </a:xfrm>
        </p:spPr>
        <p:txBody>
          <a:bodyPr/>
          <a:lstStyle/>
          <a:p>
            <a:r>
              <a:rPr lang="ar-JO" altLang="en-US" dirty="0">
                <a:solidFill>
                  <a:schemeClr val="bg1"/>
                </a:solidFill>
                <a:latin typeface="Arial" panose="020B0604020202020204" pitchFamily="34" charset="0"/>
                <a:cs typeface="Arial" panose="020B0604020202020204" pitchFamily="34" charset="0"/>
              </a:rPr>
              <a:t>يوحنا 8: 34</a:t>
            </a:r>
            <a:endParaRPr lang="en-US" alt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9E449DE-076B-E941-A21E-E41A6EE067FA}"/>
              </a:ext>
            </a:extLst>
          </p:cNvPr>
          <p:cNvSpPr/>
          <p:nvPr/>
        </p:nvSpPr>
        <p:spPr bwMode="auto">
          <a:xfrm>
            <a:off x="0" y="4608576"/>
            <a:ext cx="9144000" cy="1362456"/>
          </a:xfrm>
          <a:prstGeom prst="rect">
            <a:avLst/>
          </a:prstGeom>
          <a:solidFill>
            <a:srgbClr val="1F3E0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a:r>
              <a:rPr lang="ar-SA" sz="4400" dirty="0">
                <a:solidFill>
                  <a:schemeClr val="bg1"/>
                </a:solidFill>
                <a:latin typeface="Arial" panose="020B0604020202020204" pitchFamily="34" charset="0"/>
                <a:cs typeface="Arial" panose="020B0604020202020204" pitchFamily="34" charset="0"/>
              </a:rPr>
              <a:t>"أَجَابَهُمْ يَسُوعُ: «الْحَقَّ </a:t>
            </a:r>
            <a:r>
              <a:rPr lang="ar-SA" sz="4400" dirty="0" err="1">
                <a:solidFill>
                  <a:schemeClr val="bg1"/>
                </a:solidFill>
                <a:latin typeface="Arial" panose="020B0604020202020204" pitchFamily="34" charset="0"/>
                <a:cs typeface="Arial" panose="020B0604020202020204" pitchFamily="34" charset="0"/>
              </a:rPr>
              <a:t>الْحَقَّ</a:t>
            </a:r>
            <a:r>
              <a:rPr lang="ar-SA" sz="4400" dirty="0">
                <a:solidFill>
                  <a:schemeClr val="bg1"/>
                </a:solidFill>
                <a:latin typeface="Arial" panose="020B0604020202020204" pitchFamily="34" charset="0"/>
                <a:cs typeface="Arial" panose="020B0604020202020204" pitchFamily="34" charset="0"/>
              </a:rPr>
              <a:t> أَقُولُ لَكُمْ: إِنَّ كُلَّ مَنْ يَعْمَلُ الْخَطِيَّةَ هُوَ عَبْدٌ لِلْخَطِيَّةِ."</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10002</TotalTime>
  <Words>6892</Words>
  <Application>Microsoft Office PowerPoint</Application>
  <PresentationFormat>On-screen Show (4:3)</PresentationFormat>
  <Paragraphs>869</Paragraphs>
  <Slides>227</Slides>
  <Notes>83</Notes>
  <HiddenSlides>0</HiddenSlides>
  <MMClips>1</MMClips>
  <ScaleCrop>false</ScaleCrop>
  <HeadingPairs>
    <vt:vector size="6" baseType="variant">
      <vt:variant>
        <vt:lpstr>Fonts Used</vt:lpstr>
      </vt:variant>
      <vt:variant>
        <vt:i4>16</vt:i4>
      </vt:variant>
      <vt:variant>
        <vt:lpstr>Theme</vt:lpstr>
      </vt:variant>
      <vt:variant>
        <vt:i4>44</vt:i4>
      </vt:variant>
      <vt:variant>
        <vt:lpstr>Slide Titles</vt:lpstr>
      </vt:variant>
      <vt:variant>
        <vt:i4>227</vt:i4>
      </vt:variant>
    </vt:vector>
  </HeadingPairs>
  <TitlesOfParts>
    <vt:vector size="287" baseType="lpstr">
      <vt:lpstr>ＭＳ Ｐゴシック</vt:lpstr>
      <vt:lpstr>Alan Den</vt:lpstr>
      <vt:lpstr>Arial</vt:lpstr>
      <vt:lpstr>Arial Black</vt:lpstr>
      <vt:lpstr>Arial Narrow</vt:lpstr>
      <vt:lpstr>Avenir Black</vt:lpstr>
      <vt:lpstr>Calibri</vt:lpstr>
      <vt:lpstr>Calibri Light</vt:lpstr>
      <vt:lpstr>Century Gothic</vt:lpstr>
      <vt:lpstr>Comic Sans MS</vt:lpstr>
      <vt:lpstr>Impact</vt:lpstr>
      <vt:lpstr>Osaka</vt:lpstr>
      <vt:lpstr>Tahoma</vt:lpstr>
      <vt:lpstr>Times</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6_Office Theme</vt:lpstr>
      <vt:lpstr>3_Orbit</vt:lpstr>
      <vt:lpstr>1_Default Design</vt:lpstr>
      <vt:lpstr>Generic</vt:lpstr>
      <vt:lpstr>2_Default Design</vt:lpstr>
      <vt:lpstr>3_Default Design</vt:lpstr>
      <vt:lpstr>2_Blank Presentation</vt:lpstr>
      <vt:lpstr>1_Generic</vt:lpstr>
      <vt:lpstr>2_Generic</vt:lpstr>
      <vt:lpstr>Beam</vt:lpstr>
      <vt:lpstr>3_Generic</vt:lpstr>
      <vt:lpstr>2_Beam</vt:lpstr>
      <vt:lpstr>4_Default Design</vt:lpstr>
      <vt:lpstr>5_Default Design</vt:lpstr>
      <vt:lpstr>4_Beam</vt:lpstr>
      <vt:lpstr>Radial</vt:lpstr>
      <vt:lpstr>Textured</vt:lpstr>
      <vt:lpstr>1_Slit</vt:lpstr>
      <vt:lpstr>Slit</vt:lpstr>
      <vt:lpstr>Stack of books design template</vt:lpstr>
      <vt:lpstr>6_Default Design</vt:lpstr>
      <vt:lpstr>7_Default Design</vt:lpstr>
      <vt:lpstr>2_Office Theme</vt:lpstr>
      <vt:lpstr>17_Blank Presentation</vt:lpstr>
      <vt:lpstr>3_Office Theme</vt:lpstr>
      <vt:lpstr>4_Blank Presentation</vt:lpstr>
      <vt:lpstr>49_Blank Presentation</vt:lpstr>
      <vt:lpstr>1_Soaring</vt:lpstr>
      <vt:lpstr>5_Generic</vt:lpstr>
      <vt:lpstr>1_Ribbons</vt:lpstr>
      <vt:lpstr>Fireball</vt:lpstr>
      <vt:lpstr>2_Slit</vt:lpstr>
      <vt:lpstr>3_Slit</vt:lpstr>
      <vt:lpstr>6_Azure</vt:lpstr>
      <vt:lpstr>Azure</vt:lpstr>
      <vt:lpstr>PowerPoint Presentation</vt:lpstr>
      <vt:lpstr>ملخص كتاب بنتيكوست</vt:lpstr>
      <vt:lpstr>زيادة الاستقطاب</vt:lpstr>
      <vt:lpstr>فترات عظيمة في حياة المسيح</vt:lpstr>
      <vt:lpstr>PowerPoint Presentation</vt:lpstr>
      <vt:lpstr>PowerPoint Presentation</vt:lpstr>
      <vt:lpstr>آراء              منقسمة</vt:lpstr>
      <vt:lpstr>من يكون هذا؟</vt:lpstr>
      <vt:lpstr>مـاذا تـعـتـقـد عـن يـسـوع؟</vt:lpstr>
      <vt:lpstr>Black</vt:lpstr>
      <vt:lpstr>Touched by an Angel</vt:lpstr>
      <vt:lpstr>والمؤمنون  يعتبرون             أغبياء </vt:lpstr>
      <vt:lpstr>Four Christmases</vt:lpstr>
      <vt:lpstr>(أربعة أعياد ميلاد) القس فيل</vt:lpstr>
      <vt:lpstr>Black</vt:lpstr>
      <vt:lpstr>موضوعنا اليوم</vt:lpstr>
      <vt:lpstr>شخص مثير للجدل في يوحنا 1-6</vt:lpstr>
      <vt:lpstr>موضوعنا اليوم</vt:lpstr>
      <vt:lpstr>1. يتخذ كل فرد قراره الخاص بشأن المسيح  (7: 1-13)</vt:lpstr>
      <vt:lpstr>إخوة يسوع</vt:lpstr>
      <vt:lpstr>الساعة في إنجيل يوحنا</vt:lpstr>
      <vt:lpstr>Black</vt:lpstr>
      <vt:lpstr>على كل واحد منّا أن يقرر من هو المسيح، وأيضاً يمنح هذا الخيار للآخرين</vt:lpstr>
      <vt:lpstr>1. يتخذ كل فرد قراره الخاص بشأن المسيح  (7: 1-13)</vt:lpstr>
      <vt:lpstr>PowerPoint Presentation</vt:lpstr>
      <vt:lpstr>PowerPoint Presentation</vt:lpstr>
      <vt:lpstr>PowerPoint Presentation</vt:lpstr>
      <vt:lpstr>PowerPoint Presentation</vt:lpstr>
      <vt:lpstr>2. يرفض الناس تعاليم المسيح لأنهم يرفضون الله  (7: 14-36) </vt:lpstr>
      <vt:lpstr>Black</vt:lpstr>
      <vt:lpstr>ليس لدي شيء  ضد الله</vt:lpstr>
      <vt:lpstr>1. يتخذ كل فرد قراره الخاص بشأن المسيح  (7: 1-13)</vt:lpstr>
      <vt:lpstr>2. يرفض الناس تعاليم المسيح لأنهم يرفضون الله  (7: 14-36) </vt:lpstr>
      <vt:lpstr>PowerPoint Presentation</vt:lpstr>
      <vt:lpstr>3. ادعاء يسوع بمنح الحياة البدية دائماً يجد استجابات مختلطة (7: 37-52)</vt:lpstr>
      <vt:lpstr>أورشليم</vt:lpstr>
      <vt:lpstr>ماء من الصخرة</vt:lpstr>
      <vt:lpstr>إِنْ عَطِشَ أَحَدٌ فَلْيُقْبِلْ إِلَيَّ وَيَشْرَبْ. مَنْ آمَنَ بِي، كَمَا قَالَ الْكِتَابُ، تَجْرِي مِنْ بَطْنِهِ أَنْهَارُ مَاءٍ حَيٍّ (يوحنا 7: 37-38)</vt:lpstr>
      <vt:lpstr>Black</vt:lpstr>
      <vt:lpstr>Black</vt:lpstr>
      <vt:lpstr>س وج</vt:lpstr>
      <vt:lpstr>س وج</vt:lpstr>
      <vt:lpstr>أي منهم أنت؟</vt:lpstr>
      <vt:lpstr>الفكرة الرئيسية</vt:lpstr>
      <vt:lpstr>Jesus Paid It All</vt:lpstr>
      <vt:lpstr>لماذا لا يؤمنون اليوم؟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كيف يمكننا  أن نظهر  رأفة الله  في عالم يعتقد  أن المسيحية  تديننا فقط؟</vt:lpstr>
      <vt:lpstr>نص يوحنا 7: 53 - 8: 11</vt:lpstr>
      <vt:lpstr>آراء</vt:lpstr>
      <vt:lpstr>PowerPoint Presentation</vt:lpstr>
      <vt:lpstr>لاحظ التتابع</vt:lpstr>
      <vt:lpstr>أين نتجه اليوم....</vt:lpstr>
      <vt:lpstr>ما هي الفكرة؟</vt:lpstr>
      <vt:lpstr>1. أظهر يسوع رأفة الناموس الحقيقي من خلال مسامحة المرأة الزانية (7: 53-8: 11)</vt:lpstr>
      <vt:lpstr>أ. أحضر الفريسيون امرأة زانية إلى يسوع ليحافظوا على قوتهم من خلال إدانة يسوع لنفسه (7: 53-8: 6أ) </vt:lpstr>
      <vt:lpstr> ب. كشف يسوع خطية الفريسيين من خلال اظهار رأفة الناموس الحقيقي في إدانة الخطاة وفداء التائبين (8: 6ب-11)</vt:lpstr>
      <vt:lpstr>2. أظهر رأفة الله من خلال مساعدة الناس على التوبة  (الفكرة الرئيسية في يو 7: 53 – 8: 11)</vt:lpstr>
      <vt:lpstr>PowerPoint Presentation</vt:lpstr>
      <vt:lpstr>نور العالم</vt:lpstr>
      <vt:lpstr>هل يستطيع الناس أن يميزوا</vt:lpstr>
      <vt:lpstr>إدوين بول</vt:lpstr>
      <vt:lpstr>يسوع (الكلمة) كان الله (1: 1ت)</vt:lpstr>
      <vt:lpstr>الإنتقال العظيم</vt:lpstr>
      <vt:lpstr>كيف يجب أن نتوقع تجاوب الناس مع ادعاء المسيح أنه الله الأبدي؟</vt:lpstr>
      <vt:lpstr>      يوحنا 6-8</vt:lpstr>
      <vt:lpstr>كيف يجب أن نتوقع تجاوب الناس مع ادعاء المسيح أنه الله الأبدي؟</vt:lpstr>
      <vt:lpstr>1. البعض معادون للمسيح باعتباره طريق الخلاص (8: 12-20)</vt:lpstr>
      <vt:lpstr>أنا هو نور العالم</vt:lpstr>
      <vt:lpstr>هذا الادعاء حصري، لا يمكن أن يفعله أحد إلّا الله وحده. لاحظوا أن يسوع ادعّى أنه نور العالم وليس نورًا. وعلى الرغم من أن الادعاء هو حصري إلاّ أنه شامل - أي أن الجميع يمكنهم الاستجابة له."</vt:lpstr>
      <vt:lpstr>شاهدَين (تث 17: 6)</vt:lpstr>
      <vt:lpstr>يسوع هو          نور الحياة      (12-20)</vt:lpstr>
      <vt:lpstr>أوبرا وينفري</vt:lpstr>
      <vt:lpstr>1. البعض معادون للمسيح باعتباره طريق الخلاص (8: 12-20)</vt:lpstr>
      <vt:lpstr>PowerPoint Presentation</vt:lpstr>
      <vt:lpstr>2. يؤمن كثيرون أن الآب أرسل يسوع  من السماء (21-30)</vt:lpstr>
      <vt:lpstr>من أنت؟</vt:lpstr>
      <vt:lpstr>هويتي؟ أنا الله (25-30)  </vt:lpstr>
      <vt:lpstr>أناس كثيرون هناك وضعوا ثقتهم فيه (30).</vt:lpstr>
      <vt:lpstr>1. البعض معادون للمسيح باعتباره طريق الخلاص (8: 12-20)</vt:lpstr>
      <vt:lpstr>2. يؤمن الكثيرون أن الآب أرسل يسوع من السماء (21-30)</vt:lpstr>
      <vt:lpstr>3. كل شيء معلن إما من الله أو الشيطان (31-59)</vt:lpstr>
      <vt:lpstr>أ. المؤمنون بيسوع حرروا من العبودية ليصيروا من نسل إبراهيم الروحي (31-38)</vt:lpstr>
      <vt:lpstr>الإيمان في إنجيل يوحنا</vt:lpstr>
      <vt:lpstr>يوحنا 8: 34</vt:lpstr>
      <vt:lpstr>رحلة الحياة</vt:lpstr>
      <vt:lpstr>الحرية</vt:lpstr>
      <vt:lpstr>الحرية (يوحنا 8: 34)</vt:lpstr>
      <vt:lpstr>ب. إن هؤلاء الذين يرفضون يسوع يعتبرون أن الشيطان أباً لهم حتى إلى نقطة محاولة قتل المرسل (8: 39-59)</vt:lpstr>
      <vt:lpstr>1. هؤلاء الذين يرفضون يسوع يعتبرون أن الشيطان أباً لهم (8: 39-47)</vt:lpstr>
      <vt:lpstr>أنتم من أب هو إبليس ذاك كان قتالاً للناس من البدء... متى تكلم بالكذب فإنه يتكلم مما له (8: 44).</vt:lpstr>
      <vt:lpstr>2. يرفض البعض الله لدرجة أنهم يحاولون قتل المرسل (8: 48-59)</vt:lpstr>
      <vt:lpstr>قبل أن يكون إبراهيم أنا كائن</vt:lpstr>
      <vt:lpstr>قول المسيح أنا هو ... ادعاءات في إنجيل يوحنا</vt:lpstr>
      <vt:lpstr>فرفعوا حجارة ليرجموه</vt:lpstr>
      <vt:lpstr>الفكرة الرئيسية</vt:lpstr>
      <vt:lpstr>من هو يسوع؟</vt:lpstr>
      <vt:lpstr>3 تجاوبات</vt:lpstr>
      <vt:lpstr>سر نحو النور</vt:lpstr>
      <vt:lpstr>كذاب – مجنون - رب</vt:lpstr>
      <vt:lpstr>د. ل. مودي</vt:lpstr>
      <vt:lpstr>PowerPoint Presentation</vt:lpstr>
      <vt:lpstr>ألا يعلم العميان أنهم عميان؟ يوحنا 9</vt:lpstr>
      <vt:lpstr>العمى الروحي</vt:lpstr>
      <vt:lpstr>الشفاء من العمى الروحي</vt:lpstr>
      <vt:lpstr> ما الذي يجب أن نراه  لمنع العمى الروحي –  فينا وفي الآخرين؟</vt:lpstr>
      <vt:lpstr>         يوحنا 6-8</vt:lpstr>
      <vt:lpstr> ما الذي يجب أن نراه  لمنع العمى الروحي –  فينا وفي الآخرين؟</vt:lpstr>
      <vt:lpstr> 1. جعل يسوع العميان يبصرون</vt:lpstr>
      <vt:lpstr>أ. شفاء يسوع لرجل أعمى أثبت أنه يعطي البصر الروحي أيضاً (9: 1-7)</vt:lpstr>
      <vt:lpstr>1. ولد هذا الرجل أعمى ليُظهر أن الله منح يسوع أن يهب الحياة الأبدية (9: 1-5)</vt:lpstr>
      <vt:lpstr>لماذا هذا العمى؟</vt:lpstr>
      <vt:lpstr>خروج 20: 4-5</vt:lpstr>
      <vt:lpstr>2. أثبت يسوع أنه الطريق للحياة الأبدية من خلال شفاء الرجل بطريقة معجزية (9: 6-7)</vt:lpstr>
      <vt:lpstr>لماذا وضع يسوع الطين على عيني الرجل؟  (9: 6)</vt:lpstr>
      <vt:lpstr> شكل يسوع آدم من التراب  (يو 1: 3؛ تك 2: 7)</vt:lpstr>
      <vt:lpstr>طور الغسيل إيمانه</vt:lpstr>
      <vt:lpstr>الرحلة إلى بركة سلوام</vt:lpstr>
      <vt:lpstr>ب. هل تؤمن أن الله أرسل يسوع ليشفي عماك الشخصي؟</vt:lpstr>
      <vt:lpstr>معجزات إنجيل يوحنا</vt:lpstr>
      <vt:lpstr> 1. يجعل يسوع العميان يبصرون</vt:lpstr>
      <vt:lpstr>2. يغيّر يسوع حياة الناس (9: 8-34).</vt:lpstr>
      <vt:lpstr>بينما رفض الفريسيون بشكل متزايد شهادته وصاروا عميان روحياً  (8-34)</vt:lpstr>
      <vt:lpstr>دليل العمى الروحي</vt:lpstr>
      <vt:lpstr>دليل العمى الروحي</vt:lpstr>
      <vt:lpstr>دليل العمى الروحي</vt:lpstr>
      <vt:lpstr>مُنْذُ الدَّهْرِ لَمْ يُسْمَعْ أَنَّ أَحَدًا فَتَحَ عَيْنَيْ مَوْلُودٍ أَعْمَى. لَوْ لَمْ يَكُنْ هذَا مِنَ اللهِ لَمْ يَقْدِرْ أَنْ يَفْعَلَ شَيْئًا (32-33)</vt:lpstr>
      <vt:lpstr>ب. هل البصر دليل على أن يسوع يمكن أن يساعدك لربح أو خسارة البصر الروحي؟</vt:lpstr>
      <vt:lpstr>التواضع</vt:lpstr>
      <vt:lpstr>هل نشأت الحياة على أنها صدفة؟</vt:lpstr>
      <vt:lpstr> 1. جعل يسوع العميان يبصرون.</vt:lpstr>
      <vt:lpstr>2. يغير يسوع حياة الناس (9: 8-34).</vt:lpstr>
      <vt:lpstr>3. يستحق يسوع العبادة كونه الله (35-41) </vt:lpstr>
      <vt:lpstr>أجوبة متناقضة</vt:lpstr>
      <vt:lpstr>الرجل الأعمى سابقاً اعترف بيسوع أنه الله  (35-38).</vt:lpstr>
      <vt:lpstr>أدان يسوع الفريسيين لرفضه كالله (39-41).</vt:lpstr>
      <vt:lpstr>PowerPoint Presentation</vt:lpstr>
      <vt:lpstr> كيف يجب أن نستجيب  عندما نرى أن يسوع  هو حقًا الله نفسه؟</vt:lpstr>
      <vt:lpstr>؟؟؟؟؟؟؟؟</vt:lpstr>
      <vt:lpstr>الرجل الأعمى يرى!</vt:lpstr>
      <vt:lpstr>الفريسيين عميان!</vt:lpstr>
      <vt:lpstr>الفريسيين عميان!</vt:lpstr>
      <vt:lpstr>الفكرة الرئيسية في يوحنا 9</vt:lpstr>
      <vt:lpstr>هل لديك عمى ألوان؟</vt:lpstr>
      <vt:lpstr>هيلن كيلر (1880-1968)</vt:lpstr>
      <vt:lpstr>على كل من يريد الشفاء من العمى الروحي  أن يؤمن بأن يسوع هو الله</vt:lpstr>
      <vt:lpstr>القصد الأول شفى يسوع الرجل الأعمى</vt:lpstr>
      <vt:lpstr>ألوهية المسيح</vt:lpstr>
      <vt:lpstr>ألوهية المسيح</vt:lpstr>
      <vt:lpstr>ما هو الحق في الأعداد 1-7؟</vt:lpstr>
      <vt:lpstr>القصد الأول شفى يسوع الرجل الأعمى</vt:lpstr>
      <vt:lpstr>Black</vt:lpstr>
      <vt:lpstr>Black</vt:lpstr>
      <vt:lpstr>من الذي كان أعمى بالحقيقة؟</vt:lpstr>
      <vt:lpstr>خطوات في إيمان الرجل الأعمى</vt:lpstr>
      <vt:lpstr>خطوات في عدم إيمان الفريسيين</vt:lpstr>
      <vt:lpstr>تباينات</vt:lpstr>
      <vt:lpstr>ما الذي سبب العمى؟</vt:lpstr>
      <vt:lpstr>عاش الفريسيون في الظلمة</vt:lpstr>
      <vt:lpstr>لماذا كانوا عمياناً؟</vt:lpstr>
      <vt:lpstr>PowerPoint Presentation</vt:lpstr>
      <vt:lpstr>النتيجة للرجل الأعمى (35-38)</vt:lpstr>
      <vt:lpstr>النتيجة بالنسبة للفريسيين (39-41)</vt:lpstr>
      <vt:lpstr>يوحنا 3: 17-18</vt:lpstr>
      <vt:lpstr>رسالة يوحنا</vt:lpstr>
      <vt:lpstr>تطبيق</vt:lpstr>
      <vt:lpstr>الإنتقال العظيم</vt:lpstr>
      <vt:lpstr>PowerPoint Presentation</vt:lpstr>
      <vt:lpstr>لمن أو ماذا تستمع؟</vt:lpstr>
      <vt:lpstr>كيف ينظر يسوع إلى الخراف؟</vt:lpstr>
      <vt:lpstr>يوحنا 10 : 4 وَمَتَى أَخْرَجَ خِرَافَهُ الْخَاصَّةَ يَذْهَبُ أَمَامَهَا وَالْخِرَافُ تَتْبَعُهُ لأَنَّهَا تَعْرِفُ صَوْتَهُ. </vt:lpstr>
      <vt:lpstr>يوحنا 10 : 7 فَقَالَ لَهُمْ يَسُوعُ أَيْضاً: «الْحَقَّ الْحَقَّ أَقُولُ لَكُمْ: إِنِّي أَنَا بَابُ الْخِرَافِ. </vt:lpstr>
      <vt:lpstr>PowerPoint Presentation</vt:lpstr>
      <vt:lpstr>سي.إس. لويس، المسيحية المجردة، 55-56</vt:lpstr>
      <vt:lpstr>PowerPoint Presentation</vt:lpstr>
      <vt:lpstr>PowerPoint Presentation</vt:lpstr>
      <vt:lpstr>السامري الصالح (لوقا 10)</vt:lpstr>
      <vt:lpstr>تفسير أغسطينوس المجازي لمثل السامري الصالح  (لوقا 15)</vt:lpstr>
      <vt:lpstr>رأفة الله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لوقا 12: 35-38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أنطيوخس الرابع أبيفانس</vt:lpstr>
      <vt:lpstr>الثورة        المكابية      المبكرة 167- 164 ق.م</vt:lpstr>
      <vt:lpstr>الحانوكاه (عيد النور) يحيي ذكرى انتصار يهوذا المكابي على السلوقيين  عام 164 قبل الميلاد</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Ibrahim Berdkan</cp:lastModifiedBy>
  <cp:revision>90</cp:revision>
  <dcterms:created xsi:type="dcterms:W3CDTF">2018-02-05T03:13:19Z</dcterms:created>
  <dcterms:modified xsi:type="dcterms:W3CDTF">2025-01-25T04:18:17Z</dcterms:modified>
</cp:coreProperties>
</file>